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9" r:id="rId2"/>
  </p:sldMasterIdLst>
  <p:notesMasterIdLst>
    <p:notesMasterId r:id="rId25"/>
  </p:notesMasterIdLst>
  <p:sldIdLst>
    <p:sldId id="311" r:id="rId3"/>
    <p:sldId id="376" r:id="rId4"/>
    <p:sldId id="377" r:id="rId5"/>
    <p:sldId id="381" r:id="rId6"/>
    <p:sldId id="256" r:id="rId7"/>
    <p:sldId id="322" r:id="rId8"/>
    <p:sldId id="340" r:id="rId9"/>
    <p:sldId id="352" r:id="rId10"/>
    <p:sldId id="374" r:id="rId11"/>
    <p:sldId id="368" r:id="rId12"/>
    <p:sldId id="366" r:id="rId13"/>
    <p:sldId id="353" r:id="rId14"/>
    <p:sldId id="373" r:id="rId15"/>
    <p:sldId id="281" r:id="rId16"/>
    <p:sldId id="354" r:id="rId17"/>
    <p:sldId id="355" r:id="rId18"/>
    <p:sldId id="371" r:id="rId19"/>
    <p:sldId id="356" r:id="rId20"/>
    <p:sldId id="375" r:id="rId21"/>
    <p:sldId id="362" r:id="rId22"/>
    <p:sldId id="334" r:id="rId23"/>
    <p:sldId id="293"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毕设答辩" id="{74A88C6D-78C6-4E80-930D-4DCDE2FA78E2}">
          <p14:sldIdLst>
            <p14:sldId id="311"/>
            <p14:sldId id="376"/>
            <p14:sldId id="377"/>
            <p14:sldId id="381"/>
            <p14:sldId id="256"/>
            <p14:sldId id="322"/>
            <p14:sldId id="340"/>
            <p14:sldId id="352"/>
            <p14:sldId id="374"/>
            <p14:sldId id="368"/>
            <p14:sldId id="366"/>
            <p14:sldId id="353"/>
            <p14:sldId id="373"/>
            <p14:sldId id="281"/>
            <p14:sldId id="354"/>
            <p14:sldId id="355"/>
            <p14:sldId id="371"/>
            <p14:sldId id="356"/>
            <p14:sldId id="375"/>
            <p14:sldId id="362"/>
            <p14:sldId id="334"/>
            <p14:sldId id="293"/>
          </p14:sldIdLst>
        </p14:section>
      </p14:sectionLst>
    </p:ext>
    <p:ext uri="{EFAFB233-063F-42B5-8137-9DF3F51BA10A}">
      <p15:sldGuideLst xmlns:p15="http://schemas.microsoft.com/office/powerpoint/2012/main">
        <p15:guide id="1" pos="7310">
          <p15:clr>
            <a:srgbClr val="A4A3A4"/>
          </p15:clr>
        </p15:guide>
        <p15:guide id="2" orient="horz" pos="300">
          <p15:clr>
            <a:srgbClr val="A4A3A4"/>
          </p15:clr>
        </p15:guide>
        <p15:guide id="3" orient="horz" pos="4042">
          <p15:clr>
            <a:srgbClr val="A4A3A4"/>
          </p15:clr>
        </p15:guide>
        <p15:guide id="4" pos="34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金玲 黄" initials="金玲" lastIdx="1" clrIdx="0">
    <p:extLst>
      <p:ext uri="{19B8F6BF-5375-455C-9EA6-DF929625EA0E}">
        <p15:presenceInfo xmlns:p15="http://schemas.microsoft.com/office/powerpoint/2012/main" userId="c41e64f78286fa0b" providerId="Windows Live"/>
      </p:ext>
    </p:extLst>
  </p:cmAuthor>
  <p:cmAuthor id="2" name="无 名" initials="无" lastIdx="3" clrIdx="1">
    <p:extLst>
      <p:ext uri="{19B8F6BF-5375-455C-9EA6-DF929625EA0E}">
        <p15:presenceInfo xmlns:p15="http://schemas.microsoft.com/office/powerpoint/2012/main" userId="9d7b478588ef04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2125"/>
    <a:srgbClr val="1D1B1C"/>
    <a:srgbClr val="A6A6A6"/>
    <a:srgbClr val="004181"/>
    <a:srgbClr val="DF5356"/>
    <a:srgbClr val="FFFFFF"/>
    <a:srgbClr val="7492B8"/>
    <a:srgbClr val="456DA0"/>
    <a:srgbClr val="D1DBE7"/>
    <a:srgbClr val="2D5C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40" autoAdjust="0"/>
    <p:restoredTop sz="74172" autoAdjust="0"/>
  </p:normalViewPr>
  <p:slideViewPr>
    <p:cSldViewPr snapToGrid="0" showGuides="1">
      <p:cViewPr varScale="1">
        <p:scale>
          <a:sx n="110" d="100"/>
          <a:sy n="110" d="100"/>
        </p:scale>
        <p:origin x="372" y="108"/>
      </p:cViewPr>
      <p:guideLst>
        <p:guide pos="7310"/>
        <p:guide orient="horz" pos="300"/>
        <p:guide orient="horz" pos="4042"/>
        <p:guide pos="347"/>
      </p:guideLst>
    </p:cSldViewPr>
  </p:slideViewPr>
  <p:outlineViewPr>
    <p:cViewPr>
      <p:scale>
        <a:sx n="33" d="100"/>
        <a:sy n="33" d="100"/>
      </p:scale>
      <p:origin x="0" y="0"/>
    </p:cViewPr>
  </p:outlin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598B9C-87B0-4F8A-8876-781DF9777B38}" type="datetimeFigureOut">
              <a:rPr lang="zh-CN" altLang="en-US" smtClean="0"/>
              <a:t>2024/3/13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C03E7F-BD71-4F7F-BEAF-CA83D5F3412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C03E7F-BD71-4F7F-BEAF-CA83D5F3412C}"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9C03E7F-BD71-4F7F-BEAF-CA83D5F3412C}" type="slidenum">
              <a:rPr lang="zh-CN" altLang="en-US" smtClean="0"/>
              <a:t>10</a:t>
            </a:fld>
            <a:endParaRPr lang="zh-CN" altLang="en-US"/>
          </a:p>
        </p:txBody>
      </p:sp>
    </p:spTree>
    <p:extLst>
      <p:ext uri="{BB962C8B-B14F-4D97-AF65-F5344CB8AC3E}">
        <p14:creationId xmlns:p14="http://schemas.microsoft.com/office/powerpoint/2010/main" val="1785966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1680"/>
              </a:spcBef>
              <a:spcAft>
                <a:spcPts val="1680"/>
              </a:spcAft>
            </a:pPr>
            <a:r>
              <a:rPr lang="zh-CN" altLang="en-US" sz="180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奖励重塑</a:t>
            </a:r>
            <a:endParaRPr lang="en-US" altLang="zh-CN" sz="180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endParaRPr>
          </a:p>
          <a:p>
            <a:pPr>
              <a:spcBef>
                <a:spcPts val="1680"/>
              </a:spcBef>
              <a:spcAft>
                <a:spcPts val="1680"/>
              </a:spcAft>
            </a:pPr>
            <a:r>
              <a:rPr lang="zh-CN" altLang="zh-CN" sz="180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srgbClr val="121212"/>
                </a:solidFill>
                <a:effectLst/>
                <a:latin typeface="Times New Roman" panose="02020603050405020304" pitchFamily="18" charset="0"/>
                <a:ea typeface="宋体" panose="02010600030101010101" pitchFamily="2" charset="-122"/>
                <a:cs typeface="宋体" panose="02010600030101010101" pitchFamily="2" charset="-122"/>
              </a:rPr>
              <a:t>1</a:t>
            </a:r>
            <a:r>
              <a:rPr lang="zh-CN" altLang="zh-CN" sz="180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）自动车从</a:t>
            </a:r>
            <a:r>
              <a:rPr lang="en-US" altLang="zh-CN" sz="1800" dirty="0">
                <a:solidFill>
                  <a:srgbClr val="121212"/>
                </a:solidFill>
                <a:effectLst/>
                <a:latin typeface="Times New Roman" panose="02020603050405020304" pitchFamily="18" charset="0"/>
                <a:ea typeface="宋体" panose="02010600030101010101" pitchFamily="2" charset="-122"/>
                <a:cs typeface="宋体" panose="02010600030101010101" pitchFamily="2" charset="-122"/>
              </a:rPr>
              <a:t>A</a:t>
            </a:r>
            <a:r>
              <a:rPr lang="zh-CN" altLang="zh-CN" sz="180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到</a:t>
            </a:r>
            <a:r>
              <a:rPr lang="en-US" altLang="zh-CN" sz="1800" dirty="0">
                <a:solidFill>
                  <a:srgbClr val="121212"/>
                </a:solidFill>
                <a:effectLst/>
                <a:latin typeface="Times New Roman" panose="02020603050405020304" pitchFamily="18" charset="0"/>
                <a:ea typeface="宋体" panose="02010600030101010101" pitchFamily="2" charset="-122"/>
                <a:cs typeface="宋体" panose="02010600030101010101" pitchFamily="2" charset="-122"/>
              </a:rPr>
              <a:t>B</a:t>
            </a:r>
            <a:r>
              <a:rPr lang="zh-CN" altLang="zh-CN" sz="180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的问题，当智能体向</a:t>
            </a:r>
            <a:r>
              <a:rPr lang="en-US" altLang="zh-CN" sz="1800" dirty="0">
                <a:solidFill>
                  <a:srgbClr val="121212"/>
                </a:solidFill>
                <a:effectLst/>
                <a:latin typeface="Times New Roman" panose="02020603050405020304" pitchFamily="18" charset="0"/>
                <a:ea typeface="宋体" panose="02010600030101010101" pitchFamily="2" charset="-122"/>
                <a:cs typeface="宋体" panose="02010600030101010101" pitchFamily="2" charset="-122"/>
              </a:rPr>
              <a:t>B</a:t>
            </a:r>
            <a:r>
              <a:rPr lang="zh-CN" altLang="zh-CN" sz="180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走就给予正奖励，其余奖励</a:t>
            </a:r>
            <a:r>
              <a:rPr lang="en-US" altLang="zh-CN" sz="1800" dirty="0">
                <a:solidFill>
                  <a:srgbClr val="121212"/>
                </a:solidFill>
                <a:effectLst/>
                <a:latin typeface="Times New Roman" panose="02020603050405020304" pitchFamily="18" charset="0"/>
                <a:ea typeface="宋体" panose="02010600030101010101" pitchFamily="2" charset="-122"/>
                <a:cs typeface="宋体" panose="02010600030101010101" pitchFamily="2" charset="-122"/>
              </a:rPr>
              <a:t>0</a:t>
            </a:r>
            <a:r>
              <a:rPr lang="zh-CN" altLang="zh-CN" sz="180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，可能会导致智能体学到在</a:t>
            </a:r>
            <a:r>
              <a:rPr lang="en-US" altLang="zh-CN" sz="1800" dirty="0">
                <a:solidFill>
                  <a:srgbClr val="121212"/>
                </a:solidFill>
                <a:effectLst/>
                <a:latin typeface="Times New Roman" panose="02020603050405020304" pitchFamily="18" charset="0"/>
                <a:ea typeface="宋体" panose="02010600030101010101" pitchFamily="2" charset="-122"/>
                <a:cs typeface="宋体" panose="02010600030101010101" pitchFamily="2" charset="-122"/>
              </a:rPr>
              <a:t>A</a:t>
            </a:r>
            <a:r>
              <a:rPr lang="zh-CN" altLang="zh-CN" sz="180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附近</a:t>
            </a:r>
            <a:r>
              <a:rPr lang="en-US" altLang="zh-CN" sz="1800" dirty="0">
                <a:solidFill>
                  <a:srgbClr val="121212"/>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180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兜圈</a:t>
            </a:r>
            <a:r>
              <a:rPr lang="en-US" altLang="zh-CN" sz="1800" dirty="0">
                <a:solidFill>
                  <a:srgbClr val="121212"/>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180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的策略，原因是智能体远离</a:t>
            </a:r>
            <a:r>
              <a:rPr lang="en-US" altLang="zh-CN" sz="1800" dirty="0">
                <a:solidFill>
                  <a:srgbClr val="121212"/>
                </a:solidFill>
                <a:effectLst/>
                <a:latin typeface="Times New Roman" panose="02020603050405020304" pitchFamily="18" charset="0"/>
                <a:ea typeface="宋体" panose="02010600030101010101" pitchFamily="2" charset="-122"/>
                <a:cs typeface="宋体" panose="02010600030101010101" pitchFamily="2" charset="-122"/>
              </a:rPr>
              <a:t>B</a:t>
            </a:r>
            <a:r>
              <a:rPr lang="zh-CN" altLang="zh-CN" sz="180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没有给予负奖励，当智能体</a:t>
            </a:r>
            <a:r>
              <a:rPr lang="en-US" altLang="zh-CN" sz="1800" dirty="0">
                <a:solidFill>
                  <a:srgbClr val="121212"/>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180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兜圈</a:t>
            </a:r>
            <a:r>
              <a:rPr lang="en-US" altLang="zh-CN" sz="1800" dirty="0">
                <a:solidFill>
                  <a:srgbClr val="121212"/>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180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时，凭借靠近</a:t>
            </a:r>
            <a:r>
              <a:rPr lang="en-US" altLang="zh-CN" sz="1800" dirty="0">
                <a:solidFill>
                  <a:srgbClr val="121212"/>
                </a:solidFill>
                <a:effectLst/>
                <a:latin typeface="Times New Roman" panose="02020603050405020304" pitchFamily="18" charset="0"/>
                <a:ea typeface="宋体" panose="02010600030101010101" pitchFamily="2" charset="-122"/>
                <a:cs typeface="宋体" panose="02010600030101010101" pitchFamily="2" charset="-122"/>
              </a:rPr>
              <a:t>B</a:t>
            </a:r>
            <a:r>
              <a:rPr lang="zh-CN" altLang="zh-CN" sz="180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的部分就能持续获得奖励；</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l"/>
            <a:r>
              <a:rPr lang="zh-CN" altLang="zh-CN" sz="180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从问题（</a:t>
            </a:r>
            <a:r>
              <a:rPr lang="en-US" altLang="zh-CN" sz="1800" dirty="0">
                <a:solidFill>
                  <a:srgbClr val="121212"/>
                </a:solidFill>
                <a:effectLst/>
                <a:latin typeface="Times New Roman" panose="02020603050405020304" pitchFamily="18" charset="0"/>
                <a:ea typeface="宋体" panose="02010600030101010101" pitchFamily="2" charset="-122"/>
                <a:cs typeface="宋体" panose="02010600030101010101" pitchFamily="2" charset="-122"/>
              </a:rPr>
              <a:t>1</a:t>
            </a:r>
            <a:r>
              <a:rPr lang="zh-CN" altLang="zh-CN" sz="180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）我们可以知道，如果智能体远离目标给予负奖励的话，就不会出现这个问题。联想到</a:t>
            </a:r>
            <a:r>
              <a:rPr lang="zh-CN" altLang="zh-CN" sz="1800" b="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物理知识中势能的概念</a:t>
            </a:r>
            <a:r>
              <a:rPr lang="zh-CN" altLang="zh-CN" sz="180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，当物体运动回到原位置时势能不变，于是引出了势函数（</a:t>
            </a:r>
            <a:r>
              <a:rPr lang="en-US" altLang="zh-CN" sz="1800" dirty="0">
                <a:solidFill>
                  <a:srgbClr val="121212"/>
                </a:solidFill>
                <a:effectLst/>
                <a:latin typeface="Times New Roman" panose="02020603050405020304" pitchFamily="18" charset="0"/>
                <a:ea typeface="宋体" panose="02010600030101010101" pitchFamily="2" charset="-122"/>
                <a:cs typeface="宋体" panose="02010600030101010101" pitchFamily="2" charset="-122"/>
              </a:rPr>
              <a:t>Potential-based function</a:t>
            </a:r>
            <a:r>
              <a:rPr lang="zh-CN" altLang="zh-CN" sz="180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）的概念</a:t>
            </a:r>
            <a:endParaRPr lang="en-US" altLang="zh-CN" sz="180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a:r>
              <a:rPr lang="en-US" altLang="zh-CN" sz="180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a:solidFill>
                  <a:srgbClr val="121212"/>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180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势函数被定义为状态到实数的映射。同理当物体运动回原位置时势函数值不变，那么运动中的奖励函数就可以表示为势函数的差分形式，保证累积奖励值不变。</a:t>
            </a:r>
            <a:endParaRPr lang="en-US" altLang="zh-CN" sz="180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a:r>
              <a:rPr lang="zh-CN" altLang="en-US" sz="180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重要性采样</a:t>
            </a:r>
            <a:endParaRPr lang="en-US" altLang="zh-CN" sz="180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a:r>
              <a:rPr lang="zh-CN" altLang="en-US" sz="2800" b="0" i="0" dirty="0">
                <a:solidFill>
                  <a:srgbClr val="101214"/>
                </a:solidFill>
                <a:effectLst/>
                <a:latin typeface="PingFang SC"/>
              </a:rPr>
              <a:t>为了训练评论家，原始</a:t>
            </a:r>
            <a:r>
              <a:rPr lang="en-US" altLang="zh-CN" sz="2800" b="0" i="0" dirty="0">
                <a:solidFill>
                  <a:srgbClr val="101214"/>
                </a:solidFill>
                <a:effectLst/>
                <a:latin typeface="PingFang SC"/>
              </a:rPr>
              <a:t>DDPG</a:t>
            </a:r>
            <a:r>
              <a:rPr lang="zh-CN" altLang="en-US" sz="2800" b="0" i="0" dirty="0">
                <a:solidFill>
                  <a:srgbClr val="101214"/>
                </a:solidFill>
                <a:effectLst/>
                <a:latin typeface="PingFang SC"/>
              </a:rPr>
              <a:t>从重放内存中的</a:t>
            </a:r>
            <a:r>
              <a:rPr lang="en-US" altLang="zh-CN" sz="2800" b="0" i="0" dirty="0">
                <a:solidFill>
                  <a:srgbClr val="101214"/>
                </a:solidFill>
                <a:effectLst/>
                <a:latin typeface="PingFang SC"/>
              </a:rPr>
              <a:t>|I|</a:t>
            </a:r>
            <a:r>
              <a:rPr lang="zh-CN" altLang="en-US" sz="2800" b="0" i="0" dirty="0">
                <a:solidFill>
                  <a:srgbClr val="101214"/>
                </a:solidFill>
                <a:effectLst/>
                <a:latin typeface="PingFang SC"/>
              </a:rPr>
              <a:t>过渡中选择一批训练样本。所有转换都将以相同的概率选择，</a:t>
            </a:r>
            <a:r>
              <a:rPr lang="en-US" altLang="zh-CN" sz="2800" b="0" i="0" dirty="0">
                <a:solidFill>
                  <a:srgbClr val="101214"/>
                </a:solidFill>
                <a:effectLst/>
                <a:latin typeface="PingFang SC"/>
              </a:rPr>
              <a:t>1/|I|</a:t>
            </a:r>
            <a:r>
              <a:rPr lang="zh-CN" altLang="en-US" sz="2800" b="0" i="0" dirty="0">
                <a:solidFill>
                  <a:srgbClr val="101214"/>
                </a:solidFill>
                <a:effectLst/>
                <a:latin typeface="PingFang SC"/>
              </a:rPr>
              <a:t>。然而，过渡并不是同样重要。在调度器设计中，状态</a:t>
            </a:r>
            <a:r>
              <a:rPr lang="en-US" altLang="zh-CN" sz="2800" b="0" i="0" dirty="0">
                <a:solidFill>
                  <a:srgbClr val="101214"/>
                </a:solidFill>
                <a:effectLst/>
                <a:latin typeface="PingFang SC"/>
              </a:rPr>
              <a:t>-</a:t>
            </a:r>
            <a:r>
              <a:rPr lang="zh-CN" altLang="en-US" sz="2800" b="0" i="0" dirty="0">
                <a:solidFill>
                  <a:srgbClr val="101214"/>
                </a:solidFill>
                <a:effectLst/>
                <a:latin typeface="PingFang SC"/>
              </a:rPr>
              <a:t>动作值函数近似误差较高或包丢失较多的转换比其他转换更重要。</a:t>
            </a:r>
            <a:endParaRPr lang="en-US" altLang="zh-CN" sz="1800"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69C03E7F-BD71-4F7F-BEAF-CA83D5F3412C}" type="slidenum">
              <a:rPr lang="zh-CN" altLang="en-US" smtClean="0"/>
              <a:t>11</a:t>
            </a:fld>
            <a:endParaRPr lang="zh-CN" altLang="en-US"/>
          </a:p>
        </p:txBody>
      </p:sp>
    </p:spTree>
    <p:extLst>
      <p:ext uri="{BB962C8B-B14F-4D97-AF65-F5344CB8AC3E}">
        <p14:creationId xmlns:p14="http://schemas.microsoft.com/office/powerpoint/2010/main" val="2988543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9C03E7F-BD71-4F7F-BEAF-CA83D5F3412C}" type="slidenum">
              <a:rPr lang="zh-CN" altLang="en-US" smtClean="0"/>
              <a:t>12</a:t>
            </a:fld>
            <a:endParaRPr lang="zh-CN" altLang="en-US"/>
          </a:p>
        </p:txBody>
      </p:sp>
    </p:spTree>
    <p:extLst>
      <p:ext uri="{BB962C8B-B14F-4D97-AF65-F5344CB8AC3E}">
        <p14:creationId xmlns:p14="http://schemas.microsoft.com/office/powerpoint/2010/main" val="996534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9C03E7F-BD71-4F7F-BEAF-CA83D5F3412C}" type="slidenum">
              <a:rPr lang="zh-CN" altLang="en-US" smtClean="0"/>
              <a:t>13</a:t>
            </a:fld>
            <a:endParaRPr lang="zh-CN" altLang="en-US"/>
          </a:p>
        </p:txBody>
      </p:sp>
    </p:spTree>
    <p:extLst>
      <p:ext uri="{BB962C8B-B14F-4D97-AF65-F5344CB8AC3E}">
        <p14:creationId xmlns:p14="http://schemas.microsoft.com/office/powerpoint/2010/main" val="2877159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9C03E7F-BD71-4F7F-BEAF-CA83D5F3412C}"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C03E7F-BD71-4F7F-BEAF-CA83D5F3412C}" type="slidenum">
              <a:rPr lang="zh-CN" altLang="en-US" smtClean="0"/>
              <a:t>15</a:t>
            </a:fld>
            <a:endParaRPr lang="zh-CN" altLang="en-US"/>
          </a:p>
        </p:txBody>
      </p:sp>
    </p:spTree>
    <p:extLst>
      <p:ext uri="{BB962C8B-B14F-4D97-AF65-F5344CB8AC3E}">
        <p14:creationId xmlns:p14="http://schemas.microsoft.com/office/powerpoint/2010/main" val="1189480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01214"/>
                </a:solidFill>
                <a:effectLst/>
                <a:latin typeface="PingFang SC"/>
              </a:rPr>
              <a:t>行动者网络通过确定性地将每个状态映射到一个特定的连续动作来指定当前策略。</a:t>
            </a:r>
            <a:endParaRPr lang="en-US" altLang="zh-CN" b="0" i="0" dirty="0">
              <a:solidFill>
                <a:srgbClr val="101214"/>
              </a:solidFill>
              <a:effectLst/>
              <a:latin typeface="PingFang SC"/>
            </a:endParaRPr>
          </a:p>
          <a:p>
            <a:r>
              <a:rPr lang="zh-CN" altLang="en-US" b="0" i="0" dirty="0">
                <a:solidFill>
                  <a:srgbClr val="101214"/>
                </a:solidFill>
                <a:effectLst/>
                <a:latin typeface="PingFang SC"/>
              </a:rPr>
              <a:t>将</a:t>
            </a:r>
            <a:r>
              <a:rPr lang="en-US" altLang="zh-CN" b="0" i="0" dirty="0">
                <a:solidFill>
                  <a:srgbClr val="101214"/>
                </a:solidFill>
                <a:effectLst/>
                <a:latin typeface="PingFang SC"/>
              </a:rPr>
              <a:t>actor</a:t>
            </a:r>
            <a:r>
              <a:rPr lang="zh-CN" altLang="en-US" b="0" i="0" dirty="0">
                <a:solidFill>
                  <a:srgbClr val="101214"/>
                </a:solidFill>
                <a:effectLst/>
                <a:latin typeface="PingFang SC"/>
              </a:rPr>
              <a:t>网络的输出用于计算参数</a:t>
            </a:r>
            <a:r>
              <a:rPr lang="en-US" altLang="zh-CN" b="0" i="0" dirty="0">
                <a:solidFill>
                  <a:srgbClr val="101214"/>
                </a:solidFill>
                <a:effectLst/>
                <a:latin typeface="PingFang SC"/>
              </a:rPr>
              <a:t>ξ t = ξ opt(¯R t)</a:t>
            </a:r>
            <a:r>
              <a:rPr lang="zh-CN" altLang="en-US" b="0" i="0" dirty="0">
                <a:solidFill>
                  <a:srgbClr val="101214"/>
                </a:solidFill>
                <a:effectLst/>
                <a:latin typeface="PingFang SC"/>
              </a:rPr>
              <a:t>。</a:t>
            </a:r>
            <a:endParaRPr lang="en-US" altLang="zh-CN" b="0" i="0" dirty="0">
              <a:solidFill>
                <a:srgbClr val="101214"/>
              </a:solidFill>
              <a:effectLst/>
              <a:latin typeface="PingFang SC"/>
            </a:endParaRPr>
          </a:p>
          <a:p>
            <a:r>
              <a:rPr lang="en-US" altLang="zh-CN" b="0" i="0" dirty="0">
                <a:solidFill>
                  <a:srgbClr val="101214"/>
                </a:solidFill>
                <a:effectLst/>
                <a:latin typeface="PingFang SC"/>
              </a:rPr>
              <a:t>BS</a:t>
            </a:r>
            <a:r>
              <a:rPr lang="zh-CN" altLang="en-US" b="0" i="0" dirty="0">
                <a:solidFill>
                  <a:srgbClr val="101214"/>
                </a:solidFill>
                <a:effectLst/>
                <a:latin typeface="PingFang SC"/>
              </a:rPr>
              <a:t>接收到来自</a:t>
            </a:r>
            <a:r>
              <a:rPr lang="en-US" altLang="zh-CN" b="0" i="0" dirty="0">
                <a:solidFill>
                  <a:srgbClr val="101214"/>
                </a:solidFill>
                <a:effectLst/>
                <a:latin typeface="PingFang SC"/>
              </a:rPr>
              <a:t>MEC</a:t>
            </a:r>
            <a:r>
              <a:rPr lang="zh-CN" altLang="en-US" b="0" i="0" dirty="0">
                <a:solidFill>
                  <a:srgbClr val="101214"/>
                </a:solidFill>
                <a:effectLst/>
                <a:latin typeface="PingFang SC"/>
              </a:rPr>
              <a:t>服务器的</a:t>
            </a:r>
            <a:r>
              <a:rPr lang="en-US" altLang="zh-CN" b="0" i="0" dirty="0">
                <a:solidFill>
                  <a:srgbClr val="101214"/>
                </a:solidFill>
                <a:effectLst/>
                <a:latin typeface="PingFang SC"/>
              </a:rPr>
              <a:t>ξ t</a:t>
            </a:r>
            <a:r>
              <a:rPr lang="zh-CN" altLang="en-US" b="0" i="0" dirty="0">
                <a:solidFill>
                  <a:srgbClr val="101214"/>
                </a:solidFill>
                <a:effectLst/>
                <a:latin typeface="PingFang SC"/>
              </a:rPr>
              <a:t>后，根据当前瞬时信道增益</a:t>
            </a:r>
            <a:r>
              <a:rPr lang="en-US" altLang="zh-CN" b="0" i="0" dirty="0">
                <a:solidFill>
                  <a:srgbClr val="101214"/>
                </a:solidFill>
                <a:effectLst/>
                <a:latin typeface="PingFang SC"/>
              </a:rPr>
              <a:t>ξ t</a:t>
            </a:r>
            <a:r>
              <a:rPr lang="zh-CN" altLang="en-US" b="0" i="0" dirty="0">
                <a:solidFill>
                  <a:srgbClr val="101214"/>
                </a:solidFill>
                <a:effectLst/>
                <a:latin typeface="PingFang SC"/>
              </a:rPr>
              <a:t>的策略</a:t>
            </a:r>
            <a:r>
              <a:rPr lang="en-US" altLang="zh-CN" b="0" i="0" dirty="0">
                <a:solidFill>
                  <a:srgbClr val="101214"/>
                </a:solidFill>
                <a:effectLst/>
                <a:latin typeface="PingFang SC"/>
              </a:rPr>
              <a:t>p opt (α t g </a:t>
            </a:r>
            <a:r>
              <a:rPr lang="en-US" altLang="zh-CN" b="0" i="0" dirty="0" err="1">
                <a:solidFill>
                  <a:srgbClr val="101214"/>
                </a:solidFill>
                <a:effectLst/>
                <a:latin typeface="PingFang SC"/>
              </a:rPr>
              <a:t>ti;ξ</a:t>
            </a:r>
            <a:r>
              <a:rPr lang="en-US" altLang="zh-CN" b="0" i="0" dirty="0">
                <a:solidFill>
                  <a:srgbClr val="101214"/>
                </a:solidFill>
                <a:effectLst/>
                <a:latin typeface="PingFang SC"/>
              </a:rPr>
              <a:t> t)</a:t>
            </a:r>
            <a:r>
              <a:rPr lang="zh-CN" altLang="en-US" b="0" i="0" dirty="0">
                <a:solidFill>
                  <a:srgbClr val="101214"/>
                </a:solidFill>
                <a:effectLst/>
                <a:latin typeface="PingFang SC"/>
              </a:rPr>
              <a:t>控制第</a:t>
            </a:r>
            <a:r>
              <a:rPr lang="en-US" altLang="zh-CN" b="0" i="0" dirty="0">
                <a:solidFill>
                  <a:srgbClr val="101214"/>
                </a:solidFill>
                <a:effectLst/>
                <a:latin typeface="PingFang SC"/>
              </a:rPr>
              <a:t>t</a:t>
            </a:r>
            <a:r>
              <a:rPr lang="zh-CN" altLang="en-US" b="0" i="0" dirty="0">
                <a:solidFill>
                  <a:srgbClr val="101214"/>
                </a:solidFill>
                <a:effectLst/>
                <a:latin typeface="PingFang SC"/>
              </a:rPr>
              <a:t>个</a:t>
            </a:r>
            <a:r>
              <a:rPr lang="en-US" altLang="zh-CN" b="0" i="0" dirty="0">
                <a:solidFill>
                  <a:srgbClr val="101214"/>
                </a:solidFill>
                <a:effectLst/>
                <a:latin typeface="PingFang SC"/>
              </a:rPr>
              <a:t>TF</a:t>
            </a:r>
            <a:r>
              <a:rPr lang="zh-CN" altLang="en-US" b="0" i="0" dirty="0">
                <a:solidFill>
                  <a:srgbClr val="101214"/>
                </a:solidFill>
                <a:effectLst/>
                <a:latin typeface="PingFang SC"/>
              </a:rPr>
              <a:t>内各</a:t>
            </a:r>
            <a:r>
              <a:rPr lang="en-US" altLang="zh-CN" b="0" i="0" dirty="0">
                <a:solidFill>
                  <a:srgbClr val="101214"/>
                </a:solidFill>
                <a:effectLst/>
                <a:latin typeface="PingFang SC"/>
              </a:rPr>
              <a:t>TS</a:t>
            </a:r>
            <a:r>
              <a:rPr lang="zh-CN" altLang="en-US" b="0" i="0" dirty="0">
                <a:solidFill>
                  <a:srgbClr val="101214"/>
                </a:solidFill>
                <a:effectLst/>
                <a:latin typeface="PingFang SC"/>
              </a:rPr>
              <a:t>处的发射功率。</a:t>
            </a:r>
            <a:endParaRPr lang="en-US" altLang="zh-CN" b="0" i="0" dirty="0">
              <a:solidFill>
                <a:srgbClr val="101214"/>
              </a:solidFill>
              <a:effectLst/>
              <a:latin typeface="PingFang SC"/>
            </a:endParaRPr>
          </a:p>
          <a:p>
            <a:r>
              <a:rPr lang="zh-CN" altLang="en-US" b="0" i="0" dirty="0">
                <a:solidFill>
                  <a:srgbClr val="101214"/>
                </a:solidFill>
                <a:effectLst/>
                <a:latin typeface="PingFang SC"/>
              </a:rPr>
              <a:t>利</a:t>
            </a:r>
            <a:endParaRPr lang="en-US" altLang="zh-CN" b="0" i="0" dirty="0">
              <a:solidFill>
                <a:srgbClr val="101214"/>
              </a:solidFill>
              <a:effectLst/>
              <a:latin typeface="PingFang SC"/>
            </a:endParaRPr>
          </a:p>
          <a:p>
            <a:r>
              <a:rPr lang="zh-CN" altLang="en-US" b="0" i="0" dirty="0">
                <a:solidFill>
                  <a:srgbClr val="101214"/>
                </a:solidFill>
                <a:effectLst/>
                <a:latin typeface="PingFang SC"/>
              </a:rPr>
              <a:t>在与环境的交互过程中，</a:t>
            </a:r>
            <a:r>
              <a:rPr lang="en-US" altLang="zh-CN" b="0" i="0" dirty="0">
                <a:solidFill>
                  <a:srgbClr val="101214"/>
                </a:solidFill>
                <a:effectLst/>
                <a:latin typeface="PingFang SC"/>
              </a:rPr>
              <a:t>MEC</a:t>
            </a:r>
            <a:r>
              <a:rPr lang="zh-CN" altLang="en-US" b="0" i="0" dirty="0">
                <a:solidFill>
                  <a:srgbClr val="101214"/>
                </a:solidFill>
                <a:effectLst/>
                <a:latin typeface="PingFang SC"/>
              </a:rPr>
              <a:t>服务器从数据库</a:t>
            </a:r>
            <a:r>
              <a:rPr lang="en-US" altLang="zh-CN" b="0" i="0" dirty="0">
                <a:solidFill>
                  <a:srgbClr val="101214"/>
                </a:solidFill>
                <a:effectLst/>
                <a:latin typeface="PingFang SC"/>
              </a:rPr>
              <a:t>D</a:t>
            </a:r>
            <a:r>
              <a:rPr lang="zh-CN" altLang="en-US" b="0" i="0" dirty="0">
                <a:solidFill>
                  <a:srgbClr val="101214"/>
                </a:solidFill>
                <a:effectLst/>
                <a:latin typeface="PingFang SC"/>
              </a:rPr>
              <a:t>中的</a:t>
            </a:r>
            <a:r>
              <a:rPr lang="en-US" altLang="zh-CN" b="0" i="0" dirty="0">
                <a:solidFill>
                  <a:srgbClr val="101214"/>
                </a:solidFill>
                <a:effectLst/>
                <a:latin typeface="PingFang SC"/>
              </a:rPr>
              <a:t>BSs</a:t>
            </a:r>
            <a:r>
              <a:rPr lang="zh-CN" altLang="en-US" b="0" i="0" dirty="0">
                <a:solidFill>
                  <a:srgbClr val="101214"/>
                </a:solidFill>
                <a:effectLst/>
                <a:latin typeface="PingFang SC"/>
              </a:rPr>
              <a:t>中收集经验</a:t>
            </a:r>
            <a:r>
              <a:rPr lang="en-US" altLang="zh-CN" b="0" i="0" dirty="0">
                <a:solidFill>
                  <a:srgbClr val="101214"/>
                </a:solidFill>
                <a:effectLst/>
                <a:latin typeface="PingFang SC"/>
              </a:rPr>
              <a:t>et = [s t, </a:t>
            </a:r>
            <a:r>
              <a:rPr lang="en-US" altLang="zh-CN" b="0" i="0" dirty="0" err="1">
                <a:solidFill>
                  <a:srgbClr val="101214"/>
                </a:solidFill>
                <a:effectLst/>
                <a:latin typeface="PingFang SC"/>
              </a:rPr>
              <a:t>at,r</a:t>
            </a:r>
            <a:r>
              <a:rPr lang="en-US" altLang="zh-CN" b="0" i="0" dirty="0">
                <a:solidFill>
                  <a:srgbClr val="101214"/>
                </a:solidFill>
                <a:effectLst/>
                <a:latin typeface="PingFang SC"/>
              </a:rPr>
              <a:t> t, s t+1]</a:t>
            </a:r>
            <a:r>
              <a:rPr lang="zh-CN" altLang="en-US" b="0" i="0" dirty="0">
                <a:solidFill>
                  <a:srgbClr val="101214"/>
                </a:solidFill>
                <a:effectLst/>
                <a:latin typeface="PingFang SC"/>
              </a:rPr>
              <a:t>，从</a:t>
            </a:r>
            <a:r>
              <a:rPr lang="en-US" altLang="zh-CN" b="0" i="0" dirty="0">
                <a:solidFill>
                  <a:srgbClr val="101214"/>
                </a:solidFill>
                <a:effectLst/>
                <a:latin typeface="PingFang SC"/>
              </a:rPr>
              <a:t>D</a:t>
            </a:r>
            <a:r>
              <a:rPr lang="zh-CN" altLang="en-US" b="0" i="0" dirty="0">
                <a:solidFill>
                  <a:srgbClr val="101214"/>
                </a:solidFill>
                <a:effectLst/>
                <a:latin typeface="PingFang SC"/>
              </a:rPr>
              <a:t>中采样小批量的经验</a:t>
            </a:r>
            <a:r>
              <a:rPr lang="en-US" altLang="zh-CN" b="0" i="0" dirty="0">
                <a:solidFill>
                  <a:srgbClr val="101214"/>
                </a:solidFill>
                <a:effectLst/>
                <a:latin typeface="PingFang SC"/>
              </a:rPr>
              <a:t>B</a:t>
            </a:r>
            <a:r>
              <a:rPr lang="zh-CN" altLang="en-US" b="0" i="0" dirty="0">
                <a:solidFill>
                  <a:srgbClr val="101214"/>
                </a:solidFill>
                <a:effectLst/>
                <a:latin typeface="PingFang SC"/>
              </a:rPr>
              <a:t>，以更新每个</a:t>
            </a:r>
            <a:r>
              <a:rPr lang="en-US" altLang="zh-CN" b="0" i="0" dirty="0">
                <a:solidFill>
                  <a:srgbClr val="101214"/>
                </a:solidFill>
                <a:effectLst/>
                <a:latin typeface="PingFang SC"/>
              </a:rPr>
              <a:t>TF</a:t>
            </a:r>
            <a:r>
              <a:rPr lang="zh-CN" altLang="en-US" b="0" i="0" dirty="0">
                <a:solidFill>
                  <a:srgbClr val="101214"/>
                </a:solidFill>
                <a:effectLst/>
                <a:latin typeface="PingFang SC"/>
              </a:rPr>
              <a:t>中的网络参数。用临界网络逼近动作值函数</a:t>
            </a:r>
            <a:r>
              <a:rPr lang="en-US" altLang="zh-CN" b="0" i="0" dirty="0">
                <a:solidFill>
                  <a:srgbClr val="101214"/>
                </a:solidFill>
                <a:effectLst/>
                <a:latin typeface="PingFang SC"/>
              </a:rPr>
              <a:t>Q μ (s </a:t>
            </a:r>
            <a:r>
              <a:rPr lang="en-US" altLang="zh-CN" b="0" i="0" dirty="0" err="1">
                <a:solidFill>
                  <a:srgbClr val="101214"/>
                </a:solidFill>
                <a:effectLst/>
                <a:latin typeface="PingFang SC"/>
              </a:rPr>
              <a:t>t,a</a:t>
            </a:r>
            <a:r>
              <a:rPr lang="en-US" altLang="zh-CN" b="0" i="0" dirty="0">
                <a:solidFill>
                  <a:srgbClr val="101214"/>
                </a:solidFill>
                <a:effectLst/>
                <a:latin typeface="PingFang SC"/>
              </a:rPr>
              <a:t> t) ?E ?</a:t>
            </a:r>
            <a:r>
              <a:rPr lang="zh-CN" altLang="en-US" b="0" i="0" dirty="0">
                <a:solidFill>
                  <a:srgbClr val="101214"/>
                </a:solidFill>
                <a:effectLst/>
                <a:latin typeface="PingFang SC"/>
              </a:rPr>
              <a:t>？ </a:t>
            </a:r>
            <a:r>
              <a:rPr lang="en-US" altLang="zh-CN" b="0" i="0" dirty="0" err="1">
                <a:solidFill>
                  <a:srgbClr val="101214"/>
                </a:solidFill>
                <a:effectLst/>
                <a:latin typeface="PingFang SC"/>
              </a:rPr>
              <a:t>ti</a:t>
            </a:r>
            <a:r>
              <a:rPr lang="en-US" altLang="zh-CN" b="0" i="0" dirty="0">
                <a:solidFill>
                  <a:srgbClr val="101214"/>
                </a:solidFill>
                <a:effectLst/>
                <a:latin typeface="PingFang SC"/>
              </a:rPr>
              <a:t> = T γ </a:t>
            </a:r>
            <a:r>
              <a:rPr lang="en-US" altLang="zh-CN" b="0" i="0" dirty="0" err="1">
                <a:solidFill>
                  <a:srgbClr val="101214"/>
                </a:solidFill>
                <a:effectLst/>
                <a:latin typeface="PingFang SC"/>
              </a:rPr>
              <a:t>i</a:t>
            </a:r>
            <a:r>
              <a:rPr lang="en-US" altLang="zh-CN" b="0" i="0" dirty="0">
                <a:solidFill>
                  <a:srgbClr val="101214"/>
                </a:solidFill>
                <a:effectLst/>
                <a:latin typeface="PingFang SC"/>
              </a:rPr>
              <a:t>−T </a:t>
            </a:r>
            <a:r>
              <a:rPr lang="en-US" altLang="zh-CN" b="0" i="0" dirty="0" err="1">
                <a:solidFill>
                  <a:srgbClr val="101214"/>
                </a:solidFill>
                <a:effectLst/>
                <a:latin typeface="PingFang SC"/>
              </a:rPr>
              <a:t>ri</a:t>
            </a:r>
            <a:r>
              <a:rPr lang="en-US" altLang="zh-CN" b="0" i="0" dirty="0">
                <a:solidFill>
                  <a:srgbClr val="101214"/>
                </a:solidFill>
                <a:effectLst/>
                <a:latin typeface="PingFang SC"/>
              </a:rPr>
              <a:t> ?</a:t>
            </a:r>
            <a:r>
              <a:rPr lang="en-US" altLang="zh-CN" b="0" i="0" dirty="0" err="1">
                <a:solidFill>
                  <a:srgbClr val="101214"/>
                </a:solidFill>
                <a:effectLst/>
                <a:latin typeface="PingFang SC"/>
              </a:rPr>
              <a:t>st</a:t>
            </a:r>
            <a:r>
              <a:rPr lang="en-US" altLang="zh-CN" b="0" i="0" dirty="0">
                <a:solidFill>
                  <a:srgbClr val="101214"/>
                </a:solidFill>
                <a:effectLst/>
                <a:latin typeface="PingFang SC"/>
              </a:rPr>
              <a:t>, at</a:t>
            </a:r>
            <a:r>
              <a:rPr lang="zh-CN" altLang="en-US" b="0" i="0" dirty="0">
                <a:solidFill>
                  <a:srgbClr val="101214"/>
                </a:solidFill>
                <a:effectLst/>
                <a:latin typeface="PingFang SC"/>
              </a:rPr>
              <a:t>，</a:t>
            </a:r>
            <a:r>
              <a:rPr lang="en-US" altLang="zh-CN" b="0" i="0" dirty="0">
                <a:solidFill>
                  <a:srgbClr val="101214"/>
                </a:solidFill>
                <a:effectLst/>
                <a:latin typeface="PingFang SC"/>
              </a:rPr>
              <a:t>μ ?</a:t>
            </a:r>
            <a:r>
              <a:rPr lang="zh-CN" altLang="en-US" b="0" i="0" dirty="0">
                <a:solidFill>
                  <a:srgbClr val="101214"/>
                </a:solidFill>
                <a:effectLst/>
                <a:latin typeface="PingFang SC"/>
              </a:rPr>
              <a:t>，是策略</a:t>
            </a:r>
            <a:r>
              <a:rPr lang="en-US" altLang="zh-CN" b="0" i="0" dirty="0">
                <a:solidFill>
                  <a:srgbClr val="101214"/>
                </a:solidFill>
                <a:effectLst/>
                <a:latin typeface="PingFang SC"/>
              </a:rPr>
              <a:t>μ</a:t>
            </a:r>
            <a:r>
              <a:rPr lang="zh-CN" altLang="en-US" b="0" i="0" dirty="0">
                <a:solidFill>
                  <a:srgbClr val="101214"/>
                </a:solidFill>
                <a:effectLst/>
                <a:latin typeface="PingFang SC"/>
              </a:rPr>
              <a:t>在状态</a:t>
            </a:r>
            <a:r>
              <a:rPr lang="en-US" altLang="zh-CN" b="0" i="0" dirty="0" err="1">
                <a:solidFill>
                  <a:srgbClr val="101214"/>
                </a:solidFill>
                <a:effectLst/>
                <a:latin typeface="PingFang SC"/>
              </a:rPr>
              <a:t>ts</a:t>
            </a:r>
            <a:r>
              <a:rPr lang="zh-CN" altLang="en-US" b="0" i="0" dirty="0">
                <a:solidFill>
                  <a:srgbClr val="101214"/>
                </a:solidFill>
                <a:effectLst/>
                <a:latin typeface="PingFang SC"/>
              </a:rPr>
              <a:t>下采取行动</a:t>
            </a:r>
            <a:r>
              <a:rPr lang="en-US" altLang="zh-CN" b="0" i="0" dirty="0">
                <a:solidFill>
                  <a:srgbClr val="101214"/>
                </a:solidFill>
                <a:effectLst/>
                <a:latin typeface="PingFang SC"/>
              </a:rPr>
              <a:t>at</a:t>
            </a:r>
            <a:r>
              <a:rPr lang="zh-CN" altLang="en-US" b="0" i="0" dirty="0">
                <a:solidFill>
                  <a:srgbClr val="101214"/>
                </a:solidFill>
                <a:effectLst/>
                <a:latin typeface="PingFang SC"/>
              </a:rPr>
              <a:t>时所获得的预期收益。</a:t>
            </a:r>
            <a:endParaRPr lang="zh-CN" altLang="en-US" dirty="0"/>
          </a:p>
        </p:txBody>
      </p:sp>
      <p:sp>
        <p:nvSpPr>
          <p:cNvPr id="4" name="灯片编号占位符 3"/>
          <p:cNvSpPr>
            <a:spLocks noGrp="1"/>
          </p:cNvSpPr>
          <p:nvPr>
            <p:ph type="sldNum" sz="quarter" idx="5"/>
          </p:nvPr>
        </p:nvSpPr>
        <p:spPr/>
        <p:txBody>
          <a:bodyPr/>
          <a:lstStyle/>
          <a:p>
            <a:fld id="{69C03E7F-BD71-4F7F-BEAF-CA83D5F3412C}" type="slidenum">
              <a:rPr lang="zh-CN" altLang="en-US" smtClean="0"/>
              <a:t>16</a:t>
            </a:fld>
            <a:endParaRPr lang="zh-CN" altLang="en-US"/>
          </a:p>
        </p:txBody>
      </p:sp>
    </p:spTree>
    <p:extLst>
      <p:ext uri="{BB962C8B-B14F-4D97-AF65-F5344CB8AC3E}">
        <p14:creationId xmlns:p14="http://schemas.microsoft.com/office/powerpoint/2010/main" val="28943628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Georgia" panose="02040502050405020303" pitchFamily="18" charset="0"/>
              </a:rPr>
              <a:t>通过</a:t>
            </a:r>
            <a:r>
              <a:rPr lang="zh-CN" altLang="en-US" b="0" i="1" dirty="0">
                <a:solidFill>
                  <a:srgbClr val="333333"/>
                </a:solidFill>
                <a:effectLst/>
                <a:latin typeface="Georgia" panose="02040502050405020303" pitchFamily="18" charset="0"/>
              </a:rPr>
              <a:t>采用安全层，在整个学习过程中满足 </a:t>
            </a:r>
            <a:r>
              <a:rPr lang="en-US" altLang="zh-CN" b="0" i="1" dirty="0">
                <a:solidFill>
                  <a:srgbClr val="333333"/>
                </a:solidFill>
                <a:effectLst/>
                <a:latin typeface="Georgia" panose="02040502050405020303" pitchFamily="18" charset="0"/>
              </a:rPr>
              <a:t>QoS </a:t>
            </a:r>
            <a:r>
              <a:rPr lang="zh-CN" altLang="en-US" b="0" i="1" dirty="0">
                <a:solidFill>
                  <a:srgbClr val="333333"/>
                </a:solidFill>
                <a:effectLst/>
                <a:latin typeface="Georgia" panose="02040502050405020303" pitchFamily="18" charset="0"/>
              </a:rPr>
              <a:t>约束：</a:t>
            </a:r>
            <a:r>
              <a:rPr lang="zh-CN" altLang="en-US" b="0" i="0" dirty="0">
                <a:solidFill>
                  <a:srgbClr val="333333"/>
                </a:solidFill>
                <a:effectLst/>
                <a:latin typeface="Georgia" panose="02040502050405020303" pitchFamily="18" charset="0"/>
              </a:rPr>
              <a:t>受针对代理（例如机器人）的安全特别重要的情况设计的安全强化学习思想的启发</a:t>
            </a:r>
            <a:r>
              <a:rPr lang="en-US" altLang="zh-CN" b="0" i="0" dirty="0">
                <a:solidFill>
                  <a:srgbClr val="333333"/>
                </a:solidFill>
                <a:effectLst/>
                <a:latin typeface="Georgia" panose="02040502050405020303" pitchFamily="18" charset="0"/>
              </a:rPr>
              <a:t>[</a:t>
            </a:r>
            <a:r>
              <a:rPr lang="en-US" altLang="zh-CN" b="0" i="0" u="none" strike="noStrike" dirty="0">
                <a:solidFill>
                  <a:srgbClr val="006699"/>
                </a:solidFill>
                <a:effectLst/>
                <a:latin typeface="Georgia" panose="02040502050405020303" pitchFamily="18" charset="0"/>
              </a:rPr>
              <a:t>23]</a:t>
            </a:r>
            <a:r>
              <a:rPr lang="zh-CN" altLang="en-US" b="0" i="0" dirty="0">
                <a:solidFill>
                  <a:srgbClr val="333333"/>
                </a:solidFill>
                <a:effectLst/>
                <a:latin typeface="Georgia" panose="02040502050405020303" pitchFamily="18" charset="0"/>
              </a:rPr>
              <a:t>，我们为</a:t>
            </a:r>
            <a:r>
              <a:rPr lang="en-US" altLang="zh-CN" b="0" i="0" dirty="0">
                <a:solidFill>
                  <a:srgbClr val="333333"/>
                </a:solidFill>
                <a:effectLst/>
                <a:latin typeface="Georgia" panose="02040502050405020303" pitchFamily="18" charset="0"/>
              </a:rPr>
              <a:t>DDPG</a:t>
            </a:r>
            <a:r>
              <a:rPr lang="zh-CN" altLang="en-US" b="0" i="0" dirty="0">
                <a:solidFill>
                  <a:srgbClr val="333333"/>
                </a:solidFill>
                <a:effectLst/>
                <a:latin typeface="Georgia" panose="02040502050405020303" pitchFamily="18" charset="0"/>
              </a:rPr>
              <a:t>中的参与者网络设计了一个安全层，以满足整个学习过程中的</a:t>
            </a:r>
            <a:r>
              <a:rPr lang="en-US" altLang="zh-CN" b="0" i="0" dirty="0">
                <a:solidFill>
                  <a:srgbClr val="333333"/>
                </a:solidFill>
                <a:effectLst/>
                <a:latin typeface="Georgia" panose="02040502050405020303" pitchFamily="18" charset="0"/>
              </a:rPr>
              <a:t>QoS</a:t>
            </a:r>
            <a:r>
              <a:rPr lang="zh-CN" altLang="en-US" b="0" i="0" dirty="0">
                <a:solidFill>
                  <a:srgbClr val="333333"/>
                </a:solidFill>
                <a:effectLst/>
                <a:latin typeface="Georgia" panose="02040502050405020303" pitchFamily="18" charset="0"/>
              </a:rPr>
              <a:t>约束。与奖励整形方法相比，这也避免了额外超参数的调整。与为完全未知的环境设计的</a:t>
            </a:r>
            <a:r>
              <a:rPr lang="en-US" altLang="zh-CN" b="0" i="0" u="none" strike="noStrike" dirty="0">
                <a:solidFill>
                  <a:srgbClr val="006699"/>
                </a:solidFill>
                <a:effectLst/>
                <a:latin typeface="Georgia" panose="02040502050405020303" pitchFamily="18" charset="0"/>
              </a:rPr>
              <a:t>[23]</a:t>
            </a:r>
            <a:r>
              <a:rPr lang="zh-CN" altLang="en-US" b="0" i="0" dirty="0">
                <a:solidFill>
                  <a:srgbClr val="333333"/>
                </a:solidFill>
                <a:effectLst/>
                <a:latin typeface="Georgia" panose="02040502050405020303" pitchFamily="18" charset="0"/>
              </a:rPr>
              <a:t>相反，这项工作中的安全层是通过利用部分已知的动态模型以封闭形式得出的。</a:t>
            </a:r>
            <a:endParaRPr lang="en-US" altLang="zh-CN" b="0" i="0" dirty="0">
              <a:solidFill>
                <a:srgbClr val="333333"/>
              </a:solidFill>
              <a:effectLst/>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01214"/>
                </a:solidFill>
                <a:effectLst/>
                <a:latin typeface="PingFang SC"/>
              </a:rPr>
              <a:t>在第三节的基本</a:t>
            </a:r>
            <a:r>
              <a:rPr lang="en-US" altLang="zh-CN" b="0" i="0" dirty="0">
                <a:solidFill>
                  <a:srgbClr val="101214"/>
                </a:solidFill>
                <a:effectLst/>
                <a:latin typeface="PingFang SC"/>
              </a:rPr>
              <a:t>DDPG</a:t>
            </a:r>
            <a:r>
              <a:rPr lang="zh-CN" altLang="en-US" b="0" i="0" dirty="0">
                <a:solidFill>
                  <a:srgbClr val="101214"/>
                </a:solidFill>
                <a:effectLst/>
                <a:latin typeface="PingFang SC"/>
              </a:rPr>
              <a:t>算法中，为了确保</a:t>
            </a:r>
            <a:r>
              <a:rPr lang="en-US" altLang="zh-CN" b="0" i="0" dirty="0">
                <a:solidFill>
                  <a:srgbClr val="101214"/>
                </a:solidFill>
                <a:effectLst/>
                <a:latin typeface="PingFang SC"/>
              </a:rPr>
              <a:t>QoS</a:t>
            </a:r>
            <a:r>
              <a:rPr lang="zh-CN" altLang="en-US" b="0" i="0" dirty="0">
                <a:solidFill>
                  <a:srgbClr val="101214"/>
                </a:solidFill>
                <a:effectLst/>
                <a:latin typeface="PingFang SC"/>
              </a:rPr>
              <a:t>约束</a:t>
            </a:r>
            <a:r>
              <a:rPr lang="en-US" altLang="zh-CN" b="0" i="0" dirty="0">
                <a:solidFill>
                  <a:srgbClr val="101214"/>
                </a:solidFill>
                <a:effectLst/>
                <a:latin typeface="PingFang SC"/>
              </a:rPr>
              <a:t>(2)</a:t>
            </a:r>
            <a:r>
              <a:rPr lang="zh-CN" altLang="en-US" b="0" i="0" dirty="0">
                <a:solidFill>
                  <a:srgbClr val="101214"/>
                </a:solidFill>
                <a:effectLst/>
                <a:latin typeface="PingFang SC"/>
              </a:rPr>
              <a:t>，在奖励函数中添加了一个惩罚项。这引入了一个额外的超参数</a:t>
            </a:r>
            <a:r>
              <a:rPr lang="en-US" altLang="zh-CN" b="0" i="0" dirty="0">
                <a:solidFill>
                  <a:srgbClr val="101214"/>
                </a:solidFill>
                <a:effectLst/>
                <a:latin typeface="PingFang SC"/>
              </a:rPr>
              <a:t>λ</a:t>
            </a:r>
            <a:r>
              <a:rPr lang="zh-CN" altLang="en-US" b="0" i="0" dirty="0">
                <a:solidFill>
                  <a:srgbClr val="101214"/>
                </a:solidFill>
                <a:effectLst/>
                <a:latin typeface="PingFang SC"/>
              </a:rPr>
              <a:t>，必须对其进行调整，以在能量最小化与</a:t>
            </a:r>
            <a:r>
              <a:rPr lang="en-US" altLang="zh-CN" b="0" i="0" dirty="0">
                <a:solidFill>
                  <a:srgbClr val="101214"/>
                </a:solidFill>
                <a:effectLst/>
                <a:latin typeface="PingFang SC"/>
              </a:rPr>
              <a:t>QoS</a:t>
            </a:r>
            <a:r>
              <a:rPr lang="zh-CN" altLang="en-US" b="0" i="0" dirty="0">
                <a:solidFill>
                  <a:srgbClr val="101214"/>
                </a:solidFill>
                <a:effectLst/>
                <a:latin typeface="PingFang SC"/>
              </a:rPr>
              <a:t>保证之间进行权衡。此外，这种奖励塑造方法只能保证学习收敛后约束满足，但由于随机探索行为，不能保证整个学习过程中约束零违反，从而影响在线性能。为了克服这些问题，我们试图通过利用有关用户缓冲区状态转换的模型来满足</a:t>
            </a:r>
            <a:r>
              <a:rPr lang="en-US" altLang="zh-CN" b="0" i="0" dirty="0">
                <a:solidFill>
                  <a:srgbClr val="101214"/>
                </a:solidFill>
                <a:effectLst/>
                <a:latin typeface="PingFang SC"/>
              </a:rPr>
              <a:t>QoS</a:t>
            </a:r>
            <a:r>
              <a:rPr lang="zh-CN" altLang="en-US" b="0" i="0" dirty="0">
                <a:solidFill>
                  <a:srgbClr val="101214"/>
                </a:solidFill>
                <a:effectLst/>
                <a:latin typeface="PingFang SC"/>
              </a:rPr>
              <a:t>约束。</a:t>
            </a:r>
            <a:endParaRPr lang="en-US" altLang="zh-CN" b="0" i="0" dirty="0">
              <a:solidFill>
                <a:srgbClr val="101214"/>
              </a:solidFill>
              <a:effectLst/>
              <a:latin typeface="PingFang SC"/>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2A2B2E"/>
                </a:solidFill>
                <a:effectLst/>
                <a:latin typeface="PingFang SC"/>
              </a:rPr>
              <a:t>在深层策略网络上构建安全层，在每次前向传播时解决动作修正优化程序</a:t>
            </a:r>
            <a:endParaRPr lang="en-US" altLang="zh-CN" b="0" i="0" dirty="0">
              <a:solidFill>
                <a:srgbClr val="2A2B2E"/>
              </a:solidFill>
              <a:effectLst/>
              <a:latin typeface="PingFang SC"/>
            </a:endParaRPr>
          </a:p>
          <a:p>
            <a:pPr algn="l"/>
            <a:r>
              <a:rPr lang="zh-CN" altLang="en-US" b="0" i="0" dirty="0">
                <a:solidFill>
                  <a:srgbClr val="121212"/>
                </a:solidFill>
                <a:effectLst/>
                <a:latin typeface="-apple-system"/>
              </a:rPr>
              <a:t>先用随机策略生成的一批</a:t>
            </a:r>
            <a:r>
              <a:rPr lang="en-US" altLang="zh-CN" b="0" i="0" dirty="0">
                <a:solidFill>
                  <a:srgbClr val="121212"/>
                </a:solidFill>
                <a:effectLst/>
                <a:latin typeface="-apple-system"/>
              </a:rPr>
              <a:t>demo/logs</a:t>
            </a:r>
            <a:r>
              <a:rPr lang="zh-CN" altLang="en-US" b="0" i="0" dirty="0">
                <a:solidFill>
                  <a:srgbClr val="121212"/>
                </a:solidFill>
                <a:effectLst/>
                <a:latin typeface="-apple-system"/>
              </a:rPr>
              <a:t>，一遇到危险状态就终止。从中学出一个危险值函数。在</a:t>
            </a:r>
            <a:r>
              <a:rPr lang="en-US" altLang="zh-CN" b="0" i="0" dirty="0">
                <a:solidFill>
                  <a:srgbClr val="121212"/>
                </a:solidFill>
                <a:effectLst/>
                <a:latin typeface="-apple-system"/>
              </a:rPr>
              <a:t>DDPG</a:t>
            </a:r>
            <a:r>
              <a:rPr lang="zh-CN" altLang="en-US" b="0" i="0" dirty="0">
                <a:solidFill>
                  <a:srgbClr val="121212"/>
                </a:solidFill>
                <a:effectLst/>
                <a:latin typeface="-apple-system"/>
              </a:rPr>
              <a:t>这种</a:t>
            </a:r>
            <a:r>
              <a:rPr lang="en-US" altLang="zh-CN" b="0" i="0" dirty="0">
                <a:solidFill>
                  <a:srgbClr val="121212"/>
                </a:solidFill>
                <a:effectLst/>
                <a:latin typeface="-apple-system"/>
              </a:rPr>
              <a:t>off policy</a:t>
            </a:r>
            <a:r>
              <a:rPr lang="zh-CN" altLang="en-US" b="0" i="0" dirty="0">
                <a:solidFill>
                  <a:srgbClr val="121212"/>
                </a:solidFill>
                <a:effectLst/>
                <a:latin typeface="-apple-system"/>
              </a:rPr>
              <a:t>的原始算法中，动作的探索比较随意，如在输出的</a:t>
            </a:r>
            <a:r>
              <a:rPr lang="en-US" altLang="zh-CN" b="0" i="0" dirty="0">
                <a:solidFill>
                  <a:srgbClr val="121212"/>
                </a:solidFill>
                <a:effectLst/>
                <a:latin typeface="-apple-system"/>
              </a:rPr>
              <a:t>Deterministic action</a:t>
            </a:r>
            <a:r>
              <a:rPr lang="zh-CN" altLang="en-US" b="0" i="0" dirty="0">
                <a:solidFill>
                  <a:srgbClr val="121212"/>
                </a:solidFill>
                <a:effectLst/>
                <a:latin typeface="-apple-system"/>
              </a:rPr>
              <a:t>上加一个高斯噪声，现在改为“离输出最近的且危险值低于阈值”的动作。</a:t>
            </a:r>
          </a:p>
          <a:p>
            <a:pPr algn="l"/>
            <a:r>
              <a:rPr lang="zh-CN" altLang="en-US" b="0" i="0" dirty="0">
                <a:solidFill>
                  <a:srgbClr val="121212"/>
                </a:solidFill>
                <a:effectLst/>
                <a:latin typeface="-apple-system"/>
              </a:rPr>
              <a:t>注意危险值函数不直接拟合，而是线性拟合，为的是待求“离输出最近的且危险值低于阈值”的动作的优化问题能直接给出解析解。</a:t>
            </a:r>
            <a:endParaRPr lang="en-US" altLang="zh-CN" b="0" i="0" dirty="0">
              <a:solidFill>
                <a:srgbClr val="121212"/>
              </a:solidFill>
              <a:effectLst/>
              <a:latin typeface="-apple-system"/>
            </a:endParaRPr>
          </a:p>
          <a:p>
            <a:pPr algn="l"/>
            <a:r>
              <a:rPr lang="zh-CN" altLang="en-US" b="0" i="0" dirty="0">
                <a:solidFill>
                  <a:srgbClr val="121212"/>
                </a:solidFill>
                <a:effectLst/>
                <a:latin typeface="-apple-system"/>
              </a:rPr>
              <a:t>在</a:t>
            </a:r>
            <a:r>
              <a:rPr lang="en-US" altLang="zh-CN" b="0" i="0" dirty="0">
                <a:solidFill>
                  <a:srgbClr val="121212"/>
                </a:solidFill>
                <a:effectLst/>
                <a:latin typeface="-apple-system"/>
              </a:rPr>
              <a:t>DDPG</a:t>
            </a:r>
            <a:r>
              <a:rPr lang="zh-CN" altLang="en-US" b="0" i="0" dirty="0">
                <a:solidFill>
                  <a:srgbClr val="121212"/>
                </a:solidFill>
                <a:effectLst/>
                <a:latin typeface="-apple-system"/>
              </a:rPr>
              <a:t>中加入了一个</a:t>
            </a:r>
            <a:r>
              <a:rPr lang="en-US" altLang="zh-CN" b="0" i="0" dirty="0">
                <a:solidFill>
                  <a:srgbClr val="121212"/>
                </a:solidFill>
                <a:effectLst/>
                <a:latin typeface="-apple-system"/>
              </a:rPr>
              <a:t>safety layer</a:t>
            </a:r>
            <a:r>
              <a:rPr lang="zh-CN" altLang="en-US" b="0" i="0" dirty="0">
                <a:solidFill>
                  <a:srgbClr val="121212"/>
                </a:solidFill>
                <a:effectLst/>
                <a:latin typeface="-apple-system"/>
              </a:rPr>
              <a:t>，将</a:t>
            </a:r>
            <a:r>
              <a:rPr lang="en-US" altLang="zh-CN" b="0" i="0" dirty="0">
                <a:solidFill>
                  <a:srgbClr val="121212"/>
                </a:solidFill>
                <a:effectLst/>
                <a:latin typeface="-apple-system"/>
              </a:rPr>
              <a:t>a</a:t>
            </a:r>
            <a:r>
              <a:rPr lang="zh-CN" altLang="en-US" b="0" i="0" dirty="0">
                <a:solidFill>
                  <a:srgbClr val="121212"/>
                </a:solidFill>
                <a:effectLst/>
                <a:latin typeface="-apple-system"/>
              </a:rPr>
              <a:t>修正了一下：</a:t>
            </a:r>
            <a:endParaRPr lang="en-US" altLang="zh-CN" b="0" i="0" dirty="0">
              <a:solidFill>
                <a:srgbClr val="121212"/>
              </a:solidFill>
              <a:effectLst/>
              <a:latin typeface="-apple-system"/>
            </a:endParaRPr>
          </a:p>
          <a:p>
            <a:pPr algn="l"/>
            <a:r>
              <a:rPr lang="zh-CN" altLang="en-US" b="0" i="0" dirty="0">
                <a:solidFill>
                  <a:srgbClr val="121212"/>
                </a:solidFill>
                <a:effectLst/>
                <a:latin typeface="-apple-system"/>
              </a:rPr>
              <a:t>不足之处包括</a:t>
            </a:r>
            <a:r>
              <a:rPr lang="en-US" altLang="zh-CN" b="0" i="0" dirty="0">
                <a:solidFill>
                  <a:srgbClr val="121212"/>
                </a:solidFill>
                <a:effectLst/>
                <a:latin typeface="-apple-system"/>
              </a:rPr>
              <a:t>1</a:t>
            </a:r>
            <a:r>
              <a:rPr lang="zh-CN" altLang="en-US" b="0" i="0" dirty="0">
                <a:solidFill>
                  <a:srgbClr val="121212"/>
                </a:solidFill>
                <a:effectLst/>
                <a:latin typeface="-apple-system"/>
              </a:rPr>
              <a:t>）随机探索学习危险值过程中造成不可控的损失 </a:t>
            </a:r>
            <a:r>
              <a:rPr lang="en-US" altLang="zh-CN" b="0" i="0" dirty="0">
                <a:solidFill>
                  <a:srgbClr val="121212"/>
                </a:solidFill>
                <a:effectLst/>
                <a:latin typeface="-apple-system"/>
              </a:rPr>
              <a:t>2</a:t>
            </a:r>
            <a:r>
              <a:rPr lang="zh-CN" altLang="en-US" b="0" i="0" dirty="0">
                <a:solidFill>
                  <a:srgbClr val="121212"/>
                </a:solidFill>
                <a:effectLst/>
                <a:latin typeface="-apple-system"/>
              </a:rPr>
              <a:t>）线性近似、单个违反假设造成的性能缺失等。</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i="0" dirty="0">
              <a:solidFill>
                <a:srgbClr val="333333"/>
              </a:solidFill>
              <a:effectLst/>
              <a:latin typeface="Georgia" panose="02040502050405020303" pitchFamily="18" charset="0"/>
            </a:endParaRPr>
          </a:p>
          <a:p>
            <a:endParaRPr lang="zh-CN" altLang="en-US" dirty="0"/>
          </a:p>
        </p:txBody>
      </p:sp>
      <p:sp>
        <p:nvSpPr>
          <p:cNvPr id="4" name="灯片编号占位符 3"/>
          <p:cNvSpPr>
            <a:spLocks noGrp="1"/>
          </p:cNvSpPr>
          <p:nvPr>
            <p:ph type="sldNum" sz="quarter" idx="5"/>
          </p:nvPr>
        </p:nvSpPr>
        <p:spPr/>
        <p:txBody>
          <a:bodyPr/>
          <a:lstStyle/>
          <a:p>
            <a:fld id="{69C03E7F-BD71-4F7F-BEAF-CA83D5F3412C}" type="slidenum">
              <a:rPr lang="zh-CN" altLang="en-US" smtClean="0"/>
              <a:t>17</a:t>
            </a:fld>
            <a:endParaRPr lang="zh-CN" altLang="en-US"/>
          </a:p>
        </p:txBody>
      </p:sp>
    </p:spTree>
    <p:extLst>
      <p:ext uri="{BB962C8B-B14F-4D97-AF65-F5344CB8AC3E}">
        <p14:creationId xmlns:p14="http://schemas.microsoft.com/office/powerpoint/2010/main" val="35674050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1" dirty="0">
                <a:solidFill>
                  <a:srgbClr val="333333"/>
                </a:solidFill>
                <a:effectLst/>
                <a:latin typeface="Georgia" panose="02040502050405020303" pitchFamily="18" charset="0"/>
              </a:rPr>
              <a:t>使用决策后状态 （</a:t>
            </a:r>
            <a:r>
              <a:rPr lang="en-US" altLang="zh-CN" b="0" i="1" dirty="0">
                <a:solidFill>
                  <a:srgbClr val="333333"/>
                </a:solidFill>
                <a:effectLst/>
                <a:latin typeface="Georgia" panose="02040502050405020303" pitchFamily="18" charset="0"/>
              </a:rPr>
              <a:t>PDS</a:t>
            </a:r>
            <a:r>
              <a:rPr lang="zh-CN" altLang="en-US" b="0" i="1" dirty="0">
                <a:solidFill>
                  <a:srgbClr val="333333"/>
                </a:solidFill>
                <a:effectLst/>
                <a:latin typeface="Georgia" panose="02040502050405020303" pitchFamily="18" charset="0"/>
              </a:rPr>
              <a:t>） 提高 </a:t>
            </a:r>
            <a:r>
              <a:rPr lang="en-US" altLang="zh-CN" b="0" i="1" dirty="0">
                <a:solidFill>
                  <a:srgbClr val="333333"/>
                </a:solidFill>
                <a:effectLst/>
                <a:latin typeface="Georgia" panose="02040502050405020303" pitchFamily="18" charset="0"/>
              </a:rPr>
              <a:t>DRL </a:t>
            </a:r>
            <a:r>
              <a:rPr lang="zh-CN" altLang="en-US" b="0" i="1" dirty="0">
                <a:solidFill>
                  <a:srgbClr val="333333"/>
                </a:solidFill>
                <a:effectLst/>
                <a:latin typeface="Georgia" panose="02040502050405020303" pitchFamily="18" charset="0"/>
              </a:rPr>
              <a:t>的采样效率：</a:t>
            </a:r>
            <a:r>
              <a:rPr lang="zh-CN" altLang="en-US" b="0" i="0" dirty="0">
                <a:solidFill>
                  <a:srgbClr val="333333"/>
                </a:solidFill>
                <a:effectLst/>
                <a:latin typeface="Georgia" panose="02040502050405020303" pitchFamily="18" charset="0"/>
              </a:rPr>
              <a:t>受引入</a:t>
            </a:r>
            <a:r>
              <a:rPr lang="en-US" altLang="zh-CN" b="0" i="0" dirty="0">
                <a:solidFill>
                  <a:srgbClr val="333333"/>
                </a:solidFill>
                <a:effectLst/>
                <a:latin typeface="Georgia" panose="02040502050405020303" pitchFamily="18" charset="0"/>
              </a:rPr>
              <a:t>PDS</a:t>
            </a:r>
            <a:r>
              <a:rPr lang="zh-CN" altLang="en-US" b="0" i="0" dirty="0">
                <a:solidFill>
                  <a:srgbClr val="333333"/>
                </a:solidFill>
                <a:effectLst/>
                <a:latin typeface="Georgia" panose="02040502050405020303" pitchFamily="18" charset="0"/>
              </a:rPr>
              <a:t>通过将系统的动力学划分为已知和未知组件来加速</a:t>
            </a:r>
            <a:r>
              <a:rPr lang="en-US" altLang="zh-CN" b="0" i="0" dirty="0">
                <a:solidFill>
                  <a:srgbClr val="333333"/>
                </a:solidFill>
                <a:effectLst/>
                <a:latin typeface="Georgia" panose="02040502050405020303" pitchFamily="18" charset="0"/>
              </a:rPr>
              <a:t>Q</a:t>
            </a:r>
            <a:r>
              <a:rPr lang="zh-CN" altLang="en-US" b="0" i="0" dirty="0">
                <a:solidFill>
                  <a:srgbClr val="333333"/>
                </a:solidFill>
                <a:effectLst/>
                <a:latin typeface="Georgia" panose="02040502050405020303" pitchFamily="18" charset="0"/>
              </a:rPr>
              <a:t>学习的想法的启发，将</a:t>
            </a:r>
            <a:r>
              <a:rPr lang="en-US" altLang="zh-CN" b="0" i="0" dirty="0">
                <a:solidFill>
                  <a:srgbClr val="333333"/>
                </a:solidFill>
                <a:effectLst/>
                <a:latin typeface="Georgia" panose="02040502050405020303" pitchFamily="18" charset="0"/>
              </a:rPr>
              <a:t>PDS</a:t>
            </a:r>
            <a:r>
              <a:rPr lang="zh-CN" altLang="en-US" b="0" i="0" dirty="0">
                <a:solidFill>
                  <a:srgbClr val="333333"/>
                </a:solidFill>
                <a:effectLst/>
                <a:latin typeface="Georgia" panose="02040502050405020303" pitchFamily="18" charset="0"/>
              </a:rPr>
              <a:t>集成到</a:t>
            </a:r>
            <a:r>
              <a:rPr lang="en-US" altLang="zh-CN" b="0" i="0" dirty="0">
                <a:solidFill>
                  <a:srgbClr val="333333"/>
                </a:solidFill>
                <a:effectLst/>
                <a:latin typeface="Georgia" panose="02040502050405020303" pitchFamily="18" charset="0"/>
              </a:rPr>
              <a:t>DDPG</a:t>
            </a:r>
            <a:r>
              <a:rPr lang="zh-CN" altLang="en-US" b="0" i="0" dirty="0">
                <a:solidFill>
                  <a:srgbClr val="333333"/>
                </a:solidFill>
                <a:effectLst/>
                <a:latin typeface="Georgia" panose="02040502050405020303" pitchFamily="18" charset="0"/>
              </a:rPr>
              <a:t>中，并提出了一种合并的</a:t>
            </a:r>
            <a:r>
              <a:rPr lang="en-US" altLang="zh-CN" b="0" i="0" dirty="0">
                <a:solidFill>
                  <a:srgbClr val="333333"/>
                </a:solidFill>
                <a:effectLst/>
                <a:latin typeface="Georgia" panose="02040502050405020303" pitchFamily="18" charset="0"/>
              </a:rPr>
              <a:t>PDS-DDPG</a:t>
            </a:r>
            <a:r>
              <a:rPr lang="zh-CN" altLang="en-US" b="0" i="0" dirty="0">
                <a:solidFill>
                  <a:srgbClr val="333333"/>
                </a:solidFill>
                <a:effectLst/>
                <a:latin typeface="Georgia" panose="02040502050405020303" pitchFamily="18" charset="0"/>
              </a:rPr>
              <a:t>算法，该算法通过将可用模型集成到神经网络（</a:t>
            </a:r>
            <a:r>
              <a:rPr lang="en-US" altLang="zh-CN" b="0" i="0" dirty="0">
                <a:solidFill>
                  <a:srgbClr val="333333"/>
                </a:solidFill>
                <a:effectLst/>
                <a:latin typeface="Georgia" panose="02040502050405020303" pitchFamily="18" charset="0"/>
              </a:rPr>
              <a:t>NN</a:t>
            </a:r>
            <a:r>
              <a:rPr lang="zh-CN" altLang="en-US" b="0" i="0" dirty="0">
                <a:solidFill>
                  <a:srgbClr val="333333"/>
                </a:solidFill>
                <a:effectLst/>
                <a:latin typeface="Georgia" panose="02040502050405020303" pitchFamily="18" charset="0"/>
              </a:rPr>
              <a:t>）中来显着减少要学习的参数数量。</a:t>
            </a:r>
            <a:endParaRPr lang="zh-CN" altLang="en-US" dirty="0"/>
          </a:p>
        </p:txBody>
      </p:sp>
      <p:sp>
        <p:nvSpPr>
          <p:cNvPr id="4" name="灯片编号占位符 3"/>
          <p:cNvSpPr>
            <a:spLocks noGrp="1"/>
          </p:cNvSpPr>
          <p:nvPr>
            <p:ph type="sldNum" sz="quarter" idx="5"/>
          </p:nvPr>
        </p:nvSpPr>
        <p:spPr/>
        <p:txBody>
          <a:bodyPr/>
          <a:lstStyle/>
          <a:p>
            <a:fld id="{69C03E7F-BD71-4F7F-BEAF-CA83D5F3412C}" type="slidenum">
              <a:rPr lang="zh-CN" altLang="en-US" smtClean="0"/>
              <a:t>18</a:t>
            </a:fld>
            <a:endParaRPr lang="zh-CN" altLang="en-US"/>
          </a:p>
        </p:txBody>
      </p:sp>
    </p:spTree>
    <p:extLst>
      <p:ext uri="{BB962C8B-B14F-4D97-AF65-F5344CB8AC3E}">
        <p14:creationId xmlns:p14="http://schemas.microsoft.com/office/powerpoint/2010/main" val="7064278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1" dirty="0">
                <a:solidFill>
                  <a:srgbClr val="333333"/>
                </a:solidFill>
                <a:effectLst/>
                <a:latin typeface="Georgia" panose="02040502050405020303" pitchFamily="18" charset="0"/>
              </a:rPr>
              <a:t>使用决策后状态 （</a:t>
            </a:r>
            <a:r>
              <a:rPr lang="en-US" altLang="zh-CN" b="0" i="1" dirty="0">
                <a:solidFill>
                  <a:srgbClr val="333333"/>
                </a:solidFill>
                <a:effectLst/>
                <a:latin typeface="Georgia" panose="02040502050405020303" pitchFamily="18" charset="0"/>
              </a:rPr>
              <a:t>PDS</a:t>
            </a:r>
            <a:r>
              <a:rPr lang="zh-CN" altLang="en-US" b="0" i="1" dirty="0">
                <a:solidFill>
                  <a:srgbClr val="333333"/>
                </a:solidFill>
                <a:effectLst/>
                <a:latin typeface="Georgia" panose="02040502050405020303" pitchFamily="18" charset="0"/>
              </a:rPr>
              <a:t>） 提高 </a:t>
            </a:r>
            <a:r>
              <a:rPr lang="en-US" altLang="zh-CN" b="0" i="1" dirty="0">
                <a:solidFill>
                  <a:srgbClr val="333333"/>
                </a:solidFill>
                <a:effectLst/>
                <a:latin typeface="Georgia" panose="02040502050405020303" pitchFamily="18" charset="0"/>
              </a:rPr>
              <a:t>DRL </a:t>
            </a:r>
            <a:r>
              <a:rPr lang="zh-CN" altLang="en-US" b="0" i="1" dirty="0">
                <a:solidFill>
                  <a:srgbClr val="333333"/>
                </a:solidFill>
                <a:effectLst/>
                <a:latin typeface="Georgia" panose="02040502050405020303" pitchFamily="18" charset="0"/>
              </a:rPr>
              <a:t>的采样效率：</a:t>
            </a:r>
            <a:r>
              <a:rPr lang="zh-CN" altLang="en-US" b="0" i="0" dirty="0">
                <a:solidFill>
                  <a:srgbClr val="333333"/>
                </a:solidFill>
                <a:effectLst/>
                <a:latin typeface="Georgia" panose="02040502050405020303" pitchFamily="18" charset="0"/>
              </a:rPr>
              <a:t>受引入</a:t>
            </a:r>
            <a:r>
              <a:rPr lang="en-US" altLang="zh-CN" b="0" i="0" dirty="0">
                <a:solidFill>
                  <a:srgbClr val="333333"/>
                </a:solidFill>
                <a:effectLst/>
                <a:latin typeface="Georgia" panose="02040502050405020303" pitchFamily="18" charset="0"/>
              </a:rPr>
              <a:t>PDS</a:t>
            </a:r>
            <a:r>
              <a:rPr lang="zh-CN" altLang="en-US" b="0" i="0" dirty="0">
                <a:solidFill>
                  <a:srgbClr val="333333"/>
                </a:solidFill>
                <a:effectLst/>
                <a:latin typeface="Georgia" panose="02040502050405020303" pitchFamily="18" charset="0"/>
              </a:rPr>
              <a:t>通过将系统的动力学划分为已知和未知组件来加速</a:t>
            </a:r>
            <a:r>
              <a:rPr lang="en-US" altLang="zh-CN" b="0" i="0" dirty="0">
                <a:solidFill>
                  <a:srgbClr val="333333"/>
                </a:solidFill>
                <a:effectLst/>
                <a:latin typeface="Georgia" panose="02040502050405020303" pitchFamily="18" charset="0"/>
              </a:rPr>
              <a:t>Q</a:t>
            </a:r>
            <a:r>
              <a:rPr lang="zh-CN" altLang="en-US" b="0" i="0" dirty="0">
                <a:solidFill>
                  <a:srgbClr val="333333"/>
                </a:solidFill>
                <a:effectLst/>
                <a:latin typeface="Georgia" panose="02040502050405020303" pitchFamily="18" charset="0"/>
              </a:rPr>
              <a:t>学习的想法的启发，将</a:t>
            </a:r>
            <a:r>
              <a:rPr lang="en-US" altLang="zh-CN" b="0" i="0" dirty="0">
                <a:solidFill>
                  <a:srgbClr val="333333"/>
                </a:solidFill>
                <a:effectLst/>
                <a:latin typeface="Georgia" panose="02040502050405020303" pitchFamily="18" charset="0"/>
              </a:rPr>
              <a:t>PDS</a:t>
            </a:r>
            <a:r>
              <a:rPr lang="zh-CN" altLang="en-US" b="0" i="0" dirty="0">
                <a:solidFill>
                  <a:srgbClr val="333333"/>
                </a:solidFill>
                <a:effectLst/>
                <a:latin typeface="Georgia" panose="02040502050405020303" pitchFamily="18" charset="0"/>
              </a:rPr>
              <a:t>集成到</a:t>
            </a:r>
            <a:r>
              <a:rPr lang="en-US" altLang="zh-CN" b="0" i="0" dirty="0">
                <a:solidFill>
                  <a:srgbClr val="333333"/>
                </a:solidFill>
                <a:effectLst/>
                <a:latin typeface="Georgia" panose="02040502050405020303" pitchFamily="18" charset="0"/>
              </a:rPr>
              <a:t>DDPG</a:t>
            </a:r>
            <a:r>
              <a:rPr lang="zh-CN" altLang="en-US" b="0" i="0" dirty="0">
                <a:solidFill>
                  <a:srgbClr val="333333"/>
                </a:solidFill>
                <a:effectLst/>
                <a:latin typeface="Georgia" panose="02040502050405020303" pitchFamily="18" charset="0"/>
              </a:rPr>
              <a:t>中，并提出了一种合并的</a:t>
            </a:r>
            <a:r>
              <a:rPr lang="en-US" altLang="zh-CN" b="0" i="0" dirty="0">
                <a:solidFill>
                  <a:srgbClr val="333333"/>
                </a:solidFill>
                <a:effectLst/>
                <a:latin typeface="Georgia" panose="02040502050405020303" pitchFamily="18" charset="0"/>
              </a:rPr>
              <a:t>PDS-DDPG</a:t>
            </a:r>
            <a:r>
              <a:rPr lang="zh-CN" altLang="en-US" b="0" i="0" dirty="0">
                <a:solidFill>
                  <a:srgbClr val="333333"/>
                </a:solidFill>
                <a:effectLst/>
                <a:latin typeface="Georgia" panose="02040502050405020303" pitchFamily="18" charset="0"/>
              </a:rPr>
              <a:t>算法，该算法通过将可用模型集成到神经网络（</a:t>
            </a:r>
            <a:r>
              <a:rPr lang="en-US" altLang="zh-CN" b="0" i="0" dirty="0">
                <a:solidFill>
                  <a:srgbClr val="333333"/>
                </a:solidFill>
                <a:effectLst/>
                <a:latin typeface="Georgia" panose="02040502050405020303" pitchFamily="18" charset="0"/>
              </a:rPr>
              <a:t>NN</a:t>
            </a:r>
            <a:r>
              <a:rPr lang="zh-CN" altLang="en-US" b="0" i="0" dirty="0">
                <a:solidFill>
                  <a:srgbClr val="333333"/>
                </a:solidFill>
                <a:effectLst/>
                <a:latin typeface="Georgia" panose="02040502050405020303" pitchFamily="18" charset="0"/>
              </a:rPr>
              <a:t>）中来显着减少要学习的参数数量。</a:t>
            </a:r>
            <a:endParaRPr lang="zh-CN" altLang="en-US" dirty="0"/>
          </a:p>
        </p:txBody>
      </p:sp>
      <p:sp>
        <p:nvSpPr>
          <p:cNvPr id="4" name="灯片编号占位符 3"/>
          <p:cNvSpPr>
            <a:spLocks noGrp="1"/>
          </p:cNvSpPr>
          <p:nvPr>
            <p:ph type="sldNum" sz="quarter" idx="5"/>
          </p:nvPr>
        </p:nvSpPr>
        <p:spPr/>
        <p:txBody>
          <a:bodyPr/>
          <a:lstStyle/>
          <a:p>
            <a:fld id="{69C03E7F-BD71-4F7F-BEAF-CA83D5F3412C}" type="slidenum">
              <a:rPr lang="zh-CN" altLang="en-US" smtClean="0"/>
              <a:t>19</a:t>
            </a:fld>
            <a:endParaRPr lang="zh-CN" altLang="en-US"/>
          </a:p>
        </p:txBody>
      </p:sp>
    </p:spTree>
    <p:extLst>
      <p:ext uri="{BB962C8B-B14F-4D97-AF65-F5344CB8AC3E}">
        <p14:creationId xmlns:p14="http://schemas.microsoft.com/office/powerpoint/2010/main" val="39088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C03E7F-BD71-4F7F-BEAF-CA83D5F3412C}" type="slidenum">
              <a:rPr lang="zh-CN" altLang="en-US" smtClean="0"/>
              <a:t>2</a:t>
            </a:fld>
            <a:endParaRPr lang="zh-CN" altLang="en-US"/>
          </a:p>
        </p:txBody>
      </p:sp>
    </p:spTree>
    <p:extLst>
      <p:ext uri="{BB962C8B-B14F-4D97-AF65-F5344CB8AC3E}">
        <p14:creationId xmlns:p14="http://schemas.microsoft.com/office/powerpoint/2010/main" val="81062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C03E7F-BD71-4F7F-BEAF-CA83D5F3412C}" type="slidenum">
              <a:rPr lang="zh-CN" altLang="en-US" smtClean="0"/>
              <a:t>20</a:t>
            </a:fld>
            <a:endParaRPr lang="zh-CN" altLang="en-US"/>
          </a:p>
        </p:txBody>
      </p:sp>
    </p:spTree>
    <p:extLst>
      <p:ext uri="{BB962C8B-B14F-4D97-AF65-F5344CB8AC3E}">
        <p14:creationId xmlns:p14="http://schemas.microsoft.com/office/powerpoint/2010/main" val="34147951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9C03E7F-BD71-4F7F-BEAF-CA83D5F3412C}" type="slidenum">
              <a:rPr lang="zh-CN" altLang="en-US" smtClean="0"/>
              <a:t>21</a:t>
            </a:fld>
            <a:endParaRPr lang="zh-CN" altLang="en-US"/>
          </a:p>
        </p:txBody>
      </p:sp>
    </p:spTree>
    <p:extLst>
      <p:ext uri="{BB962C8B-B14F-4D97-AF65-F5344CB8AC3E}">
        <p14:creationId xmlns:p14="http://schemas.microsoft.com/office/powerpoint/2010/main" val="3678764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C03E7F-BD71-4F7F-BEAF-CA83D5F3412C}" type="slidenum">
              <a:rPr lang="zh-CN" altLang="en-US" smtClean="0"/>
              <a:t>22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C03E7F-BD71-4F7F-BEAF-CA83D5F3412C}" type="slidenum">
              <a:rPr lang="zh-CN" altLang="en-US" smtClean="0"/>
              <a:t>3</a:t>
            </a:fld>
            <a:endParaRPr lang="zh-CN" altLang="en-US"/>
          </a:p>
        </p:txBody>
      </p:sp>
    </p:spTree>
    <p:extLst>
      <p:ext uri="{BB962C8B-B14F-4D97-AF65-F5344CB8AC3E}">
        <p14:creationId xmlns:p14="http://schemas.microsoft.com/office/powerpoint/2010/main" val="2515384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C03E7F-BD71-4F7F-BEAF-CA83D5F3412C}" type="slidenum">
              <a:rPr lang="zh-CN" altLang="en-US" smtClean="0"/>
              <a:t>4</a:t>
            </a:fld>
            <a:endParaRPr lang="zh-CN" altLang="en-US"/>
          </a:p>
        </p:txBody>
      </p:sp>
    </p:spTree>
    <p:extLst>
      <p:ext uri="{BB962C8B-B14F-4D97-AF65-F5344CB8AC3E}">
        <p14:creationId xmlns:p14="http://schemas.microsoft.com/office/powerpoint/2010/main" val="726225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C03E7F-BD71-4F7F-BEAF-CA83D5F3412C}"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首先简单介绍本课题的研究背景与研究现状</a:t>
            </a:r>
          </a:p>
        </p:txBody>
      </p:sp>
      <p:sp>
        <p:nvSpPr>
          <p:cNvPr id="4" name="灯片编号占位符 3"/>
          <p:cNvSpPr>
            <a:spLocks noGrp="1"/>
          </p:cNvSpPr>
          <p:nvPr>
            <p:ph type="sldNum" sz="quarter" idx="5"/>
          </p:nvPr>
        </p:nvSpPr>
        <p:spPr/>
        <p:txBody>
          <a:bodyPr/>
          <a:lstStyle/>
          <a:p>
            <a:fld id="{69C03E7F-BD71-4F7F-BEAF-CA83D5F3412C}" type="slidenum">
              <a:rPr lang="zh-CN" altLang="en-US" smtClean="0"/>
              <a:t>6</a:t>
            </a:fld>
            <a:endParaRPr lang="zh-CN" altLang="en-US"/>
          </a:p>
        </p:txBody>
      </p:sp>
    </p:spTree>
    <p:extLst>
      <p:ext uri="{BB962C8B-B14F-4D97-AF65-F5344CB8AC3E}">
        <p14:creationId xmlns:p14="http://schemas.microsoft.com/office/powerpoint/2010/main" val="3134809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9C03E7F-BD71-4F7F-BEAF-CA83D5F3412C}" type="slidenum">
              <a:rPr lang="zh-CN" altLang="en-US" smtClean="0"/>
              <a:t>7</a:t>
            </a:fld>
            <a:endParaRPr lang="zh-CN" altLang="en-US"/>
          </a:p>
        </p:txBody>
      </p:sp>
    </p:spTree>
    <p:extLst>
      <p:ext uri="{BB962C8B-B14F-4D97-AF65-F5344CB8AC3E}">
        <p14:creationId xmlns:p14="http://schemas.microsoft.com/office/powerpoint/2010/main" val="2971937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C03E7F-BD71-4F7F-BEAF-CA83D5F3412C}" type="slidenum">
              <a:rPr lang="zh-CN" altLang="en-US" smtClean="0"/>
              <a:t>8</a:t>
            </a:fld>
            <a:endParaRPr lang="zh-CN" altLang="en-US"/>
          </a:p>
        </p:txBody>
      </p:sp>
    </p:spTree>
    <p:extLst>
      <p:ext uri="{BB962C8B-B14F-4D97-AF65-F5344CB8AC3E}">
        <p14:creationId xmlns:p14="http://schemas.microsoft.com/office/powerpoint/2010/main" val="1057245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01214"/>
                </a:solidFill>
                <a:effectLst/>
                <a:latin typeface="PingFang SC"/>
              </a:rPr>
              <a:t>如图</a:t>
            </a:r>
            <a:r>
              <a:rPr lang="en-US" altLang="zh-CN" b="0" i="0" dirty="0">
                <a:solidFill>
                  <a:srgbClr val="101214"/>
                </a:solidFill>
                <a:effectLst/>
                <a:latin typeface="PingFang SC"/>
              </a:rPr>
              <a:t>6</a:t>
            </a:r>
            <a:r>
              <a:rPr lang="zh-CN" altLang="en-US" b="0" i="0" dirty="0">
                <a:solidFill>
                  <a:srgbClr val="101214"/>
                </a:solidFill>
                <a:effectLst/>
                <a:latin typeface="PingFang SC"/>
              </a:rPr>
              <a:t>在线架构所示，</a:t>
            </a:r>
            <a:r>
              <a:rPr lang="en-US" altLang="zh-CN" b="0" i="0" dirty="0">
                <a:solidFill>
                  <a:srgbClr val="101214"/>
                </a:solidFill>
                <a:effectLst/>
                <a:latin typeface="PingFang SC"/>
              </a:rPr>
              <a:t>BS</a:t>
            </a:r>
            <a:r>
              <a:rPr lang="zh-CN" altLang="en-US" b="0" i="0" dirty="0">
                <a:solidFill>
                  <a:srgbClr val="101214"/>
                </a:solidFill>
                <a:effectLst/>
                <a:latin typeface="PingFang SC"/>
              </a:rPr>
              <a:t>将用户的奖励</a:t>
            </a:r>
            <a:r>
              <a:rPr lang="en-US" altLang="zh-CN" b="0" i="0" dirty="0">
                <a:solidFill>
                  <a:srgbClr val="101214"/>
                </a:solidFill>
                <a:effectLst/>
                <a:latin typeface="PingFang SC"/>
              </a:rPr>
              <a:t>r(t)</a:t>
            </a:r>
            <a:r>
              <a:rPr lang="zh-CN" altLang="en-US" b="0" i="0" dirty="0">
                <a:solidFill>
                  <a:srgbClr val="101214"/>
                </a:solidFill>
                <a:effectLst/>
                <a:latin typeface="PingFang SC"/>
              </a:rPr>
              <a:t>上传到每个时隙的边缘服务器，</a:t>
            </a:r>
            <a:r>
              <a:rPr lang="en-US" altLang="zh-CN" b="0" i="0" dirty="0">
                <a:solidFill>
                  <a:srgbClr val="101214"/>
                </a:solidFill>
                <a:effectLst/>
                <a:latin typeface="PingFang SC"/>
              </a:rPr>
              <a:t>K-DDPG</a:t>
            </a:r>
            <a:r>
              <a:rPr lang="zh-CN" altLang="en-US" b="0" i="0" dirty="0">
                <a:solidFill>
                  <a:srgbClr val="101214"/>
                </a:solidFill>
                <a:effectLst/>
                <a:latin typeface="PingFang SC"/>
              </a:rPr>
              <a:t>算法利用了三种知识。</a:t>
            </a:r>
            <a:endParaRPr lang="en-US" altLang="zh-CN" b="0" i="0" dirty="0">
              <a:solidFill>
                <a:srgbClr val="101214"/>
              </a:solidFill>
              <a:effectLst/>
              <a:latin typeface="PingFang SC"/>
            </a:endParaRPr>
          </a:p>
          <a:p>
            <a:r>
              <a:rPr lang="zh-CN" altLang="en-US" b="0" i="0" dirty="0">
                <a:solidFill>
                  <a:srgbClr val="101214"/>
                </a:solidFill>
                <a:effectLst/>
                <a:latin typeface="PingFang SC"/>
              </a:rPr>
              <a:t>首先，在了解整个系统的</a:t>
            </a:r>
            <a:r>
              <a:rPr lang="en-US" altLang="zh-CN" b="0" i="0" dirty="0">
                <a:solidFill>
                  <a:srgbClr val="101214"/>
                </a:solidFill>
                <a:effectLst/>
                <a:latin typeface="PingFang SC"/>
              </a:rPr>
              <a:t>QoS</a:t>
            </a:r>
            <a:r>
              <a:rPr lang="zh-CN" altLang="en-US" b="0" i="0" dirty="0">
                <a:solidFill>
                  <a:srgbClr val="101214"/>
                </a:solidFill>
                <a:effectLst/>
                <a:latin typeface="PingFang SC"/>
              </a:rPr>
              <a:t>取决于每个用户的</a:t>
            </a:r>
            <a:r>
              <a:rPr lang="en-US" altLang="zh-CN" b="0" i="0" dirty="0">
                <a:solidFill>
                  <a:srgbClr val="101214"/>
                </a:solidFill>
                <a:effectLst/>
                <a:latin typeface="PingFang SC"/>
              </a:rPr>
              <a:t>QoS</a:t>
            </a:r>
            <a:r>
              <a:rPr lang="zh-CN" altLang="en-US" b="0" i="0" dirty="0">
                <a:solidFill>
                  <a:srgbClr val="101214"/>
                </a:solidFill>
                <a:effectLst/>
                <a:latin typeface="PingFang SC"/>
              </a:rPr>
              <a:t>的基础上，使用边缘服务器中的多头评论家来近似不同用户的长期奖励。</a:t>
            </a:r>
            <a:endParaRPr lang="en-US" altLang="zh-CN" b="0" i="0" dirty="0">
              <a:solidFill>
                <a:srgbClr val="101214"/>
              </a:solidFill>
              <a:effectLst/>
              <a:latin typeface="PingFang SC"/>
            </a:endParaRPr>
          </a:p>
          <a:p>
            <a:r>
              <a:rPr lang="zh-CN" altLang="en-US" b="0" i="0" dirty="0">
                <a:solidFill>
                  <a:srgbClr val="101214"/>
                </a:solidFill>
                <a:effectLst/>
                <a:latin typeface="PingFang SC"/>
              </a:rPr>
              <a:t>其次，形奖励˙</a:t>
            </a:r>
            <a:r>
              <a:rPr lang="en-US" altLang="zh-CN" b="0" i="0" dirty="0">
                <a:solidFill>
                  <a:srgbClr val="101214"/>
                </a:solidFill>
                <a:effectLst/>
                <a:latin typeface="PingFang SC"/>
              </a:rPr>
              <a:t>r(t)</a:t>
            </a:r>
            <a:r>
              <a:rPr lang="zh-CN" altLang="en-US" b="0" i="0" dirty="0">
                <a:solidFill>
                  <a:srgbClr val="101214"/>
                </a:solidFill>
                <a:effectLst/>
                <a:latin typeface="PingFang SC"/>
              </a:rPr>
              <a:t>由式</a:t>
            </a:r>
            <a:r>
              <a:rPr lang="en-US" altLang="zh-CN" b="0" i="0" dirty="0">
                <a:solidFill>
                  <a:srgbClr val="101214"/>
                </a:solidFill>
                <a:effectLst/>
                <a:latin typeface="PingFang SC"/>
              </a:rPr>
              <a:t>(21)</a:t>
            </a:r>
            <a:r>
              <a:rPr lang="zh-CN" altLang="en-US" b="0" i="0" dirty="0">
                <a:solidFill>
                  <a:srgbClr val="101214"/>
                </a:solidFill>
                <a:effectLst/>
                <a:latin typeface="PingFang SC"/>
              </a:rPr>
              <a:t>得到，其中势函数</a:t>
            </a:r>
            <a:r>
              <a:rPr lang="en-US" altLang="zh-CN" b="0" i="0" dirty="0">
                <a:solidFill>
                  <a:srgbClr val="101214"/>
                </a:solidFill>
                <a:effectLst/>
                <a:latin typeface="PingFang SC"/>
              </a:rPr>
              <a:t>Ψ(d k (t))</a:t>
            </a:r>
            <a:r>
              <a:rPr lang="zh-CN" altLang="en-US" b="0" i="0" dirty="0">
                <a:solidFill>
                  <a:srgbClr val="101214"/>
                </a:solidFill>
                <a:effectLst/>
                <a:latin typeface="PingFang SC"/>
              </a:rPr>
              <a:t>的形式是由人类专家基于对目标调度策略知识的理解而设计的。</a:t>
            </a:r>
            <a:endParaRPr lang="en-US" altLang="zh-CN" b="0" i="0" dirty="0">
              <a:solidFill>
                <a:srgbClr val="101214"/>
              </a:solidFill>
              <a:effectLst/>
              <a:latin typeface="PingFang SC"/>
            </a:endParaRPr>
          </a:p>
          <a:p>
            <a:r>
              <a:rPr lang="zh-CN" altLang="en-US" b="0" i="0" dirty="0">
                <a:solidFill>
                  <a:srgbClr val="101214"/>
                </a:solidFill>
                <a:effectLst/>
                <a:latin typeface="PingFang SC"/>
              </a:rPr>
              <a:t>第三，根据</a:t>
            </a:r>
            <a:r>
              <a:rPr lang="en-US" altLang="zh-CN" b="0" i="0" dirty="0">
                <a:solidFill>
                  <a:srgbClr val="101214"/>
                </a:solidFill>
                <a:effectLst/>
                <a:latin typeface="PingFang SC"/>
              </a:rPr>
              <a:t>(27)</a:t>
            </a:r>
            <a:r>
              <a:rPr lang="zh-CN" altLang="en-US" b="0" i="0" dirty="0">
                <a:solidFill>
                  <a:srgbClr val="101214"/>
                </a:solidFill>
                <a:effectLst/>
                <a:latin typeface="PingFang SC"/>
              </a:rPr>
              <a:t>更新了过渡的重要性知识，其中每个过渡的权重取决于值函数的近似误差和丢包数。</a:t>
            </a:r>
            <a:endParaRPr lang="zh-CN" altLang="en-US" dirty="0"/>
          </a:p>
        </p:txBody>
      </p:sp>
      <p:sp>
        <p:nvSpPr>
          <p:cNvPr id="4" name="灯片编号占位符 3"/>
          <p:cNvSpPr>
            <a:spLocks noGrp="1"/>
          </p:cNvSpPr>
          <p:nvPr>
            <p:ph type="sldNum" sz="quarter" idx="5"/>
          </p:nvPr>
        </p:nvSpPr>
        <p:spPr/>
        <p:txBody>
          <a:bodyPr/>
          <a:lstStyle/>
          <a:p>
            <a:fld id="{69C03E7F-BD71-4F7F-BEAF-CA83D5F3412C}" type="slidenum">
              <a:rPr lang="zh-CN" altLang="en-US" smtClean="0"/>
              <a:t>9</a:t>
            </a:fld>
            <a:endParaRPr lang="zh-CN" altLang="en-US"/>
          </a:p>
        </p:txBody>
      </p:sp>
    </p:spTree>
    <p:extLst>
      <p:ext uri="{BB962C8B-B14F-4D97-AF65-F5344CB8AC3E}">
        <p14:creationId xmlns:p14="http://schemas.microsoft.com/office/powerpoint/2010/main" val="599935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8E2A5AA-0ADE-4A24-8106-207C03497465}" type="datetime1">
              <a:rPr lang="zh-CN" altLang="en-US" smtClean="0"/>
              <a:t>2024/3/13</a:t>
            </a:fld>
            <a:endParaRPr lang="zh-CN" altLang="en-US"/>
          </a:p>
        </p:txBody>
      </p:sp>
      <p:sp>
        <p:nvSpPr>
          <p:cNvPr id="5" name="页脚占位符 4"/>
          <p:cNvSpPr>
            <a:spLocks noGrp="1"/>
          </p:cNvSpPr>
          <p:nvPr>
            <p:ph type="ftr" sz="quarter" idx="11"/>
          </p:nvPr>
        </p:nvSpPr>
        <p:spPr/>
        <p:txBody>
          <a:bodyPr/>
          <a:lstStyle/>
          <a:p>
            <a:r>
              <a:rPr lang="zh-CN" altLang="en-US"/>
              <a:t>西安电子科技大学</a:t>
            </a:r>
          </a:p>
        </p:txBody>
      </p:sp>
      <p:sp>
        <p:nvSpPr>
          <p:cNvPr id="6" name="灯片编号占位符 5"/>
          <p:cNvSpPr>
            <a:spLocks noGrp="1"/>
          </p:cNvSpPr>
          <p:nvPr>
            <p:ph type="sldNum" sz="quarter" idx="12"/>
          </p:nvPr>
        </p:nvSpPr>
        <p:spPr/>
        <p:txBody>
          <a:bodyPr/>
          <a:lstStyle/>
          <a:p>
            <a:fld id="{33B9A5AF-BDD6-4E14-989F-CF034C94E4C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截图">
    <p:spTree>
      <p:nvGrpSpPr>
        <p:cNvPr id="1" name=""/>
        <p:cNvGrpSpPr/>
        <p:nvPr/>
      </p:nvGrpSpPr>
      <p:grpSpPr>
        <a:xfrm>
          <a:off x="0" y="0"/>
          <a:ext cx="0" cy="0"/>
          <a:chOff x="0" y="0"/>
          <a:chExt cx="0" cy="0"/>
        </a:xfrm>
      </p:grpSpPr>
      <p:sp>
        <p:nvSpPr>
          <p:cNvPr id="29" name="矩形 28"/>
          <p:cNvSpPr/>
          <p:nvPr userDrawn="1"/>
        </p:nvSpPr>
        <p:spPr>
          <a:xfrm>
            <a:off x="0" y="2438400"/>
            <a:ext cx="12192000" cy="2651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40640" y="1227371"/>
            <a:ext cx="6553200" cy="5189304"/>
          </a:xfrm>
          <a:prstGeom prst="rect">
            <a:avLst/>
          </a:prstGeom>
        </p:spPr>
      </p:pic>
      <p:sp>
        <p:nvSpPr>
          <p:cNvPr id="2" name="标题 1"/>
          <p:cNvSpPr>
            <a:spLocks noGrp="1"/>
          </p:cNvSpPr>
          <p:nvPr>
            <p:ph type="title"/>
          </p:nvPr>
        </p:nvSpPr>
        <p:spPr>
          <a:xfrm>
            <a:off x="750104" y="441325"/>
            <a:ext cx="10515600" cy="365125"/>
          </a:xfrm>
        </p:spPr>
        <p:txBody>
          <a:bodyPr>
            <a:normAutofit/>
          </a:bodyPr>
          <a:lstStyle>
            <a:lvl1pPr>
              <a:defRPr sz="2400">
                <a:latin typeface="思源宋体 Heavy" panose="02020900000000000000" pitchFamily="18" charset="-122"/>
                <a:ea typeface="思源宋体 Heavy" panose="02020900000000000000" pitchFamily="18"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lvl1pPr>
              <a:defRPr>
                <a:latin typeface="思源黑体 CN Medium" panose="020B0600000000000000" pitchFamily="34" charset="-122"/>
                <a:ea typeface="思源黑体 CN Medium" panose="020B0600000000000000" pitchFamily="34" charset="-122"/>
              </a:defRPr>
            </a:lvl1pPr>
          </a:lstStyle>
          <a:p>
            <a:fld id="{4DB44E30-715F-4973-8179-B4178D7E09F0}" type="datetime1">
              <a:rPr lang="zh-CN" altLang="en-US" smtClean="0"/>
              <a:t>2024/3/13</a:t>
            </a:fld>
            <a:endParaRPr lang="zh-CN" altLang="en-US" dirty="0"/>
          </a:p>
        </p:txBody>
      </p:sp>
      <p:sp>
        <p:nvSpPr>
          <p:cNvPr id="4" name="页脚占位符 3"/>
          <p:cNvSpPr>
            <a:spLocks noGrp="1"/>
          </p:cNvSpPr>
          <p:nvPr>
            <p:ph type="ftr" sz="quarter" idx="11"/>
          </p:nvPr>
        </p:nvSpPr>
        <p:spPr/>
        <p:txBody>
          <a:bodyPr/>
          <a:lstStyle>
            <a:lvl1pPr>
              <a:defRPr>
                <a:latin typeface="思源黑体 CN Medium" panose="020B0600000000000000" pitchFamily="34" charset="-122"/>
                <a:ea typeface="思源黑体 CN Medium" panose="020B0600000000000000" pitchFamily="34" charset="-122"/>
              </a:defRPr>
            </a:lvl1pPr>
          </a:lstStyle>
          <a:p>
            <a:r>
              <a:rPr lang="zh-CN" altLang="en-US" dirty="0"/>
              <a:t>西安电子科技大学</a:t>
            </a:r>
          </a:p>
        </p:txBody>
      </p:sp>
      <p:sp>
        <p:nvSpPr>
          <p:cNvPr id="5" name="灯片编号占位符 4"/>
          <p:cNvSpPr>
            <a:spLocks noGrp="1"/>
          </p:cNvSpPr>
          <p:nvPr>
            <p:ph type="sldNum" sz="quarter" idx="12"/>
          </p:nvPr>
        </p:nvSpPr>
        <p:spPr/>
        <p:txBody>
          <a:bodyPr/>
          <a:lstStyle>
            <a:lvl1pPr>
              <a:defRPr>
                <a:latin typeface="思源黑体 CN Medium" panose="020B0600000000000000" pitchFamily="34" charset="-122"/>
                <a:ea typeface="思源黑体 CN Medium" panose="020B0600000000000000" pitchFamily="34" charset="-122"/>
              </a:defRPr>
            </a:lvl1pPr>
          </a:lstStyle>
          <a:p>
            <a:fld id="{33B9A5AF-BDD6-4E14-989F-CF034C94E4CA}" type="slidenum">
              <a:rPr lang="zh-CN" altLang="en-US" smtClean="0"/>
              <a:t>‹#›</a:t>
            </a:fld>
            <a:endParaRPr lang="zh-CN" altLang="en-US" dirty="0"/>
          </a:p>
        </p:txBody>
      </p:sp>
      <p:sp>
        <p:nvSpPr>
          <p:cNvPr id="8" name="矩形 7"/>
          <p:cNvSpPr/>
          <p:nvPr userDrawn="1"/>
        </p:nvSpPr>
        <p:spPr>
          <a:xfrm>
            <a:off x="570610" y="441325"/>
            <a:ext cx="101385" cy="594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16"/>
          <p:cNvSpPr>
            <a:spLocks noGrp="1"/>
          </p:cNvSpPr>
          <p:nvPr>
            <p:ph sz="quarter" idx="13" hasCustomPrompt="1"/>
          </p:nvPr>
        </p:nvSpPr>
        <p:spPr>
          <a:xfrm>
            <a:off x="750888" y="806450"/>
            <a:ext cx="10515600" cy="228600"/>
          </a:xfrm>
        </p:spPr>
        <p:txBody>
          <a:bodyPr>
            <a:noAutofit/>
          </a:bodyPr>
          <a:lstStyle>
            <a:lvl1pPr marL="0" indent="0">
              <a:buNone/>
              <a:defRPr sz="1600">
                <a:latin typeface="思源黑体 CN Normal" panose="020B0400000000000000" pitchFamily="34" charset="-122"/>
                <a:ea typeface="思源黑体 CN Normal" panose="020B0400000000000000" pitchFamily="34" charset="-122"/>
              </a:defRPr>
            </a:lvl1pPr>
          </a:lstStyle>
          <a:p>
            <a:pPr lvl="0"/>
            <a:r>
              <a:rPr lang="zh-CN" altLang="en-US" dirty="0"/>
              <a:t>单击此处编辑英文标题</a:t>
            </a:r>
          </a:p>
        </p:txBody>
      </p:sp>
      <p:sp>
        <p:nvSpPr>
          <p:cNvPr id="26" name="图片占位符 25"/>
          <p:cNvSpPr>
            <a:spLocks noGrp="1"/>
          </p:cNvSpPr>
          <p:nvPr>
            <p:ph type="pic" sz="quarter" idx="15"/>
          </p:nvPr>
        </p:nvSpPr>
        <p:spPr>
          <a:xfrm>
            <a:off x="4094003" y="1461107"/>
            <a:ext cx="2145971" cy="4650188"/>
          </a:xfrm>
          <a:custGeom>
            <a:avLst/>
            <a:gdLst>
              <a:gd name="connsiteX0" fmla="*/ 232494 w 2145971"/>
              <a:gd name="connsiteY0" fmla="*/ 0 h 4565992"/>
              <a:gd name="connsiteX1" fmla="*/ 411896 w 2145971"/>
              <a:gd name="connsiteY1" fmla="*/ 0 h 4565992"/>
              <a:gd name="connsiteX2" fmla="*/ 460701 w 2145971"/>
              <a:gd name="connsiteY2" fmla="*/ 37375 h 4565992"/>
              <a:gd name="connsiteX3" fmla="*/ 474141 w 2145971"/>
              <a:gd name="connsiteY3" fmla="*/ 58952 h 4565992"/>
              <a:gd name="connsiteX4" fmla="*/ 474141 w 2145971"/>
              <a:gd name="connsiteY4" fmla="*/ 82631 h 4565992"/>
              <a:gd name="connsiteX5" fmla="*/ 510037 w 2145971"/>
              <a:gd name="connsiteY5" fmla="*/ 169291 h 4565992"/>
              <a:gd name="connsiteX6" fmla="*/ 511822 w 2145971"/>
              <a:gd name="connsiteY6" fmla="*/ 170494 h 4565992"/>
              <a:gd name="connsiteX7" fmla="*/ 511182 w 2145971"/>
              <a:gd name="connsiteY7" fmla="*/ 183169 h 4565992"/>
              <a:gd name="connsiteX8" fmla="*/ 513849 w 2145971"/>
              <a:gd name="connsiteY8" fmla="*/ 183169 h 4565992"/>
              <a:gd name="connsiteX9" fmla="*/ 513849 w 2145971"/>
              <a:gd name="connsiteY9" fmla="*/ 171861 h 4565992"/>
              <a:gd name="connsiteX10" fmla="*/ 548992 w 2145971"/>
              <a:gd name="connsiteY10" fmla="*/ 195555 h 4565992"/>
              <a:gd name="connsiteX11" fmla="*/ 596696 w 2145971"/>
              <a:gd name="connsiteY11" fmla="*/ 205186 h 4565992"/>
              <a:gd name="connsiteX12" fmla="*/ 1542211 w 2145971"/>
              <a:gd name="connsiteY12" fmla="*/ 205186 h 4565992"/>
              <a:gd name="connsiteX13" fmla="*/ 1628871 w 2145971"/>
              <a:gd name="connsiteY13" fmla="*/ 169291 h 4565992"/>
              <a:gd name="connsiteX14" fmla="*/ 1652348 w 2145971"/>
              <a:gd name="connsiteY14" fmla="*/ 134469 h 4565992"/>
              <a:gd name="connsiteX15" fmla="*/ 1652348 w 2145971"/>
              <a:gd name="connsiteY15" fmla="*/ 149349 h 4565992"/>
              <a:gd name="connsiteX16" fmla="*/ 1652530 w 2145971"/>
              <a:gd name="connsiteY16" fmla="*/ 149349 h 4565992"/>
              <a:gd name="connsiteX17" fmla="*/ 1653216 w 2145971"/>
              <a:gd name="connsiteY17" fmla="*/ 135765 h 4565992"/>
              <a:gd name="connsiteX18" fmla="*/ 1654573 w 2145971"/>
              <a:gd name="connsiteY18" fmla="*/ 131168 h 4565992"/>
              <a:gd name="connsiteX19" fmla="*/ 1655135 w 2145971"/>
              <a:gd name="connsiteY19" fmla="*/ 130335 h 4565992"/>
              <a:gd name="connsiteX20" fmla="*/ 1655818 w 2145971"/>
              <a:gd name="connsiteY20" fmla="*/ 126954 h 4565992"/>
              <a:gd name="connsiteX21" fmla="*/ 1670739 w 2145971"/>
              <a:gd name="connsiteY21" fmla="*/ 76422 h 4565992"/>
              <a:gd name="connsiteX22" fmla="*/ 1707424 w 2145971"/>
              <a:gd name="connsiteY22" fmla="*/ 28517 h 4565992"/>
              <a:gd name="connsiteX23" fmla="*/ 1753206 w 2145971"/>
              <a:gd name="connsiteY23" fmla="*/ 0 h 4565992"/>
              <a:gd name="connsiteX24" fmla="*/ 1913477 w 2145971"/>
              <a:gd name="connsiteY24" fmla="*/ 0 h 4565992"/>
              <a:gd name="connsiteX25" fmla="*/ 2145971 w 2145971"/>
              <a:gd name="connsiteY25" fmla="*/ 232494 h 4565992"/>
              <a:gd name="connsiteX26" fmla="*/ 2145971 w 2145971"/>
              <a:gd name="connsiteY26" fmla="*/ 4333498 h 4565992"/>
              <a:gd name="connsiteX27" fmla="*/ 1913477 w 2145971"/>
              <a:gd name="connsiteY27" fmla="*/ 4565992 h 4565992"/>
              <a:gd name="connsiteX28" fmla="*/ 232494 w 2145971"/>
              <a:gd name="connsiteY28" fmla="*/ 4565992 h 4565992"/>
              <a:gd name="connsiteX29" fmla="*/ 0 w 2145971"/>
              <a:gd name="connsiteY29" fmla="*/ 4333498 h 4565992"/>
              <a:gd name="connsiteX30" fmla="*/ 0 w 2145971"/>
              <a:gd name="connsiteY30" fmla="*/ 232494 h 4565992"/>
              <a:gd name="connsiteX31" fmla="*/ 232494 w 2145971"/>
              <a:gd name="connsiteY31" fmla="*/ 0 h 4565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145971" h="4565992">
                <a:moveTo>
                  <a:pt x="232494" y="0"/>
                </a:moveTo>
                <a:lnTo>
                  <a:pt x="411896" y="0"/>
                </a:lnTo>
                <a:lnTo>
                  <a:pt x="460701" y="37375"/>
                </a:lnTo>
                <a:lnTo>
                  <a:pt x="474141" y="58952"/>
                </a:lnTo>
                <a:lnTo>
                  <a:pt x="474141" y="82631"/>
                </a:lnTo>
                <a:cubicBezTo>
                  <a:pt x="474141" y="116474"/>
                  <a:pt x="487859" y="147112"/>
                  <a:pt x="510037" y="169291"/>
                </a:cubicBezTo>
                <a:lnTo>
                  <a:pt x="511822" y="170494"/>
                </a:lnTo>
                <a:lnTo>
                  <a:pt x="511182" y="183169"/>
                </a:lnTo>
                <a:lnTo>
                  <a:pt x="513849" y="183169"/>
                </a:lnTo>
                <a:lnTo>
                  <a:pt x="513849" y="171861"/>
                </a:lnTo>
                <a:lnTo>
                  <a:pt x="548992" y="195555"/>
                </a:lnTo>
                <a:cubicBezTo>
                  <a:pt x="563655" y="201757"/>
                  <a:pt x="579775" y="205186"/>
                  <a:pt x="596696" y="205186"/>
                </a:cubicBezTo>
                <a:lnTo>
                  <a:pt x="1542211" y="205186"/>
                </a:lnTo>
                <a:cubicBezTo>
                  <a:pt x="1576054" y="205186"/>
                  <a:pt x="1606693" y="191469"/>
                  <a:pt x="1628871" y="169291"/>
                </a:cubicBezTo>
                <a:lnTo>
                  <a:pt x="1652348" y="134469"/>
                </a:lnTo>
                <a:lnTo>
                  <a:pt x="1652348" y="149349"/>
                </a:lnTo>
                <a:lnTo>
                  <a:pt x="1652530" y="149349"/>
                </a:lnTo>
                <a:lnTo>
                  <a:pt x="1653216" y="135765"/>
                </a:lnTo>
                <a:lnTo>
                  <a:pt x="1654573" y="131168"/>
                </a:lnTo>
                <a:lnTo>
                  <a:pt x="1655135" y="130335"/>
                </a:lnTo>
                <a:lnTo>
                  <a:pt x="1655818" y="126954"/>
                </a:lnTo>
                <a:lnTo>
                  <a:pt x="1670739" y="76422"/>
                </a:lnTo>
                <a:cubicBezTo>
                  <a:pt x="1680021" y="58300"/>
                  <a:pt x="1692497" y="42084"/>
                  <a:pt x="1707424" y="28517"/>
                </a:cubicBezTo>
                <a:lnTo>
                  <a:pt x="1753206" y="0"/>
                </a:lnTo>
                <a:lnTo>
                  <a:pt x="1913477" y="0"/>
                </a:lnTo>
                <a:cubicBezTo>
                  <a:pt x="2041880" y="0"/>
                  <a:pt x="2145971" y="104091"/>
                  <a:pt x="2145971" y="232494"/>
                </a:cubicBezTo>
                <a:lnTo>
                  <a:pt x="2145971" y="4333498"/>
                </a:lnTo>
                <a:cubicBezTo>
                  <a:pt x="2145971" y="4461901"/>
                  <a:pt x="2041880" y="4565992"/>
                  <a:pt x="1913477" y="4565992"/>
                </a:cubicBezTo>
                <a:lnTo>
                  <a:pt x="232494" y="4565992"/>
                </a:lnTo>
                <a:cubicBezTo>
                  <a:pt x="104091" y="4565992"/>
                  <a:pt x="0" y="4461901"/>
                  <a:pt x="0" y="4333498"/>
                </a:cubicBezTo>
                <a:lnTo>
                  <a:pt x="0" y="232494"/>
                </a:lnTo>
                <a:cubicBezTo>
                  <a:pt x="0" y="104091"/>
                  <a:pt x="104091" y="0"/>
                  <a:pt x="232494" y="0"/>
                </a:cubicBezTo>
                <a:close/>
              </a:path>
            </a:pathLst>
          </a:custGeom>
        </p:spPr>
        <p:txBody>
          <a:bodyPr wrap="square">
            <a:noAutofit/>
          </a:bodyPr>
          <a:lstStyle/>
          <a:p>
            <a:endParaRPr lang="zh-CN" altLang="en-US" dirty="0"/>
          </a:p>
        </p:txBody>
      </p:sp>
      <p:sp>
        <p:nvSpPr>
          <p:cNvPr id="27" name="图片占位符 26"/>
          <p:cNvSpPr>
            <a:spLocks noGrp="1"/>
          </p:cNvSpPr>
          <p:nvPr>
            <p:ph type="pic" sz="quarter" idx="16"/>
          </p:nvPr>
        </p:nvSpPr>
        <p:spPr>
          <a:xfrm>
            <a:off x="1360455" y="1471267"/>
            <a:ext cx="2145971" cy="4650188"/>
          </a:xfrm>
          <a:custGeom>
            <a:avLst/>
            <a:gdLst>
              <a:gd name="connsiteX0" fmla="*/ 232494 w 2145971"/>
              <a:gd name="connsiteY0" fmla="*/ 0 h 4565992"/>
              <a:gd name="connsiteX1" fmla="*/ 411896 w 2145971"/>
              <a:gd name="connsiteY1" fmla="*/ 0 h 4565992"/>
              <a:gd name="connsiteX2" fmla="*/ 460701 w 2145971"/>
              <a:gd name="connsiteY2" fmla="*/ 37375 h 4565992"/>
              <a:gd name="connsiteX3" fmla="*/ 474141 w 2145971"/>
              <a:gd name="connsiteY3" fmla="*/ 58952 h 4565992"/>
              <a:gd name="connsiteX4" fmla="*/ 474141 w 2145971"/>
              <a:gd name="connsiteY4" fmla="*/ 82631 h 4565992"/>
              <a:gd name="connsiteX5" fmla="*/ 510037 w 2145971"/>
              <a:gd name="connsiteY5" fmla="*/ 169291 h 4565992"/>
              <a:gd name="connsiteX6" fmla="*/ 511822 w 2145971"/>
              <a:gd name="connsiteY6" fmla="*/ 170494 h 4565992"/>
              <a:gd name="connsiteX7" fmla="*/ 511182 w 2145971"/>
              <a:gd name="connsiteY7" fmla="*/ 183169 h 4565992"/>
              <a:gd name="connsiteX8" fmla="*/ 513849 w 2145971"/>
              <a:gd name="connsiteY8" fmla="*/ 183169 h 4565992"/>
              <a:gd name="connsiteX9" fmla="*/ 513849 w 2145971"/>
              <a:gd name="connsiteY9" fmla="*/ 171861 h 4565992"/>
              <a:gd name="connsiteX10" fmla="*/ 548992 w 2145971"/>
              <a:gd name="connsiteY10" fmla="*/ 195555 h 4565992"/>
              <a:gd name="connsiteX11" fmla="*/ 596696 w 2145971"/>
              <a:gd name="connsiteY11" fmla="*/ 205186 h 4565992"/>
              <a:gd name="connsiteX12" fmla="*/ 1542211 w 2145971"/>
              <a:gd name="connsiteY12" fmla="*/ 205186 h 4565992"/>
              <a:gd name="connsiteX13" fmla="*/ 1628871 w 2145971"/>
              <a:gd name="connsiteY13" fmla="*/ 169291 h 4565992"/>
              <a:gd name="connsiteX14" fmla="*/ 1652348 w 2145971"/>
              <a:gd name="connsiteY14" fmla="*/ 134469 h 4565992"/>
              <a:gd name="connsiteX15" fmla="*/ 1652348 w 2145971"/>
              <a:gd name="connsiteY15" fmla="*/ 149349 h 4565992"/>
              <a:gd name="connsiteX16" fmla="*/ 1652530 w 2145971"/>
              <a:gd name="connsiteY16" fmla="*/ 149349 h 4565992"/>
              <a:gd name="connsiteX17" fmla="*/ 1653216 w 2145971"/>
              <a:gd name="connsiteY17" fmla="*/ 135765 h 4565992"/>
              <a:gd name="connsiteX18" fmla="*/ 1654573 w 2145971"/>
              <a:gd name="connsiteY18" fmla="*/ 131168 h 4565992"/>
              <a:gd name="connsiteX19" fmla="*/ 1655135 w 2145971"/>
              <a:gd name="connsiteY19" fmla="*/ 130335 h 4565992"/>
              <a:gd name="connsiteX20" fmla="*/ 1655818 w 2145971"/>
              <a:gd name="connsiteY20" fmla="*/ 126954 h 4565992"/>
              <a:gd name="connsiteX21" fmla="*/ 1670739 w 2145971"/>
              <a:gd name="connsiteY21" fmla="*/ 76422 h 4565992"/>
              <a:gd name="connsiteX22" fmla="*/ 1707424 w 2145971"/>
              <a:gd name="connsiteY22" fmla="*/ 28517 h 4565992"/>
              <a:gd name="connsiteX23" fmla="*/ 1753206 w 2145971"/>
              <a:gd name="connsiteY23" fmla="*/ 0 h 4565992"/>
              <a:gd name="connsiteX24" fmla="*/ 1913477 w 2145971"/>
              <a:gd name="connsiteY24" fmla="*/ 0 h 4565992"/>
              <a:gd name="connsiteX25" fmla="*/ 2145971 w 2145971"/>
              <a:gd name="connsiteY25" fmla="*/ 232494 h 4565992"/>
              <a:gd name="connsiteX26" fmla="*/ 2145971 w 2145971"/>
              <a:gd name="connsiteY26" fmla="*/ 4333498 h 4565992"/>
              <a:gd name="connsiteX27" fmla="*/ 1913477 w 2145971"/>
              <a:gd name="connsiteY27" fmla="*/ 4565992 h 4565992"/>
              <a:gd name="connsiteX28" fmla="*/ 232494 w 2145971"/>
              <a:gd name="connsiteY28" fmla="*/ 4565992 h 4565992"/>
              <a:gd name="connsiteX29" fmla="*/ 0 w 2145971"/>
              <a:gd name="connsiteY29" fmla="*/ 4333498 h 4565992"/>
              <a:gd name="connsiteX30" fmla="*/ 0 w 2145971"/>
              <a:gd name="connsiteY30" fmla="*/ 232494 h 4565992"/>
              <a:gd name="connsiteX31" fmla="*/ 232494 w 2145971"/>
              <a:gd name="connsiteY31" fmla="*/ 0 h 4565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145971" h="4565992">
                <a:moveTo>
                  <a:pt x="232494" y="0"/>
                </a:moveTo>
                <a:lnTo>
                  <a:pt x="411896" y="0"/>
                </a:lnTo>
                <a:lnTo>
                  <a:pt x="460701" y="37375"/>
                </a:lnTo>
                <a:lnTo>
                  <a:pt x="474141" y="58952"/>
                </a:lnTo>
                <a:lnTo>
                  <a:pt x="474141" y="82631"/>
                </a:lnTo>
                <a:cubicBezTo>
                  <a:pt x="474141" y="116474"/>
                  <a:pt x="487859" y="147112"/>
                  <a:pt x="510037" y="169291"/>
                </a:cubicBezTo>
                <a:lnTo>
                  <a:pt x="511822" y="170494"/>
                </a:lnTo>
                <a:lnTo>
                  <a:pt x="511182" y="183169"/>
                </a:lnTo>
                <a:lnTo>
                  <a:pt x="513849" y="183169"/>
                </a:lnTo>
                <a:lnTo>
                  <a:pt x="513849" y="171861"/>
                </a:lnTo>
                <a:lnTo>
                  <a:pt x="548992" y="195555"/>
                </a:lnTo>
                <a:cubicBezTo>
                  <a:pt x="563655" y="201757"/>
                  <a:pt x="579775" y="205186"/>
                  <a:pt x="596696" y="205186"/>
                </a:cubicBezTo>
                <a:lnTo>
                  <a:pt x="1542211" y="205186"/>
                </a:lnTo>
                <a:cubicBezTo>
                  <a:pt x="1576054" y="205186"/>
                  <a:pt x="1606693" y="191469"/>
                  <a:pt x="1628871" y="169291"/>
                </a:cubicBezTo>
                <a:lnTo>
                  <a:pt x="1652348" y="134469"/>
                </a:lnTo>
                <a:lnTo>
                  <a:pt x="1652348" y="149349"/>
                </a:lnTo>
                <a:lnTo>
                  <a:pt x="1652530" y="149349"/>
                </a:lnTo>
                <a:lnTo>
                  <a:pt x="1653216" y="135765"/>
                </a:lnTo>
                <a:lnTo>
                  <a:pt x="1654573" y="131168"/>
                </a:lnTo>
                <a:lnTo>
                  <a:pt x="1655135" y="130335"/>
                </a:lnTo>
                <a:lnTo>
                  <a:pt x="1655818" y="126954"/>
                </a:lnTo>
                <a:lnTo>
                  <a:pt x="1670739" y="76422"/>
                </a:lnTo>
                <a:cubicBezTo>
                  <a:pt x="1680021" y="58300"/>
                  <a:pt x="1692497" y="42084"/>
                  <a:pt x="1707424" y="28517"/>
                </a:cubicBezTo>
                <a:lnTo>
                  <a:pt x="1753206" y="0"/>
                </a:lnTo>
                <a:lnTo>
                  <a:pt x="1913477" y="0"/>
                </a:lnTo>
                <a:cubicBezTo>
                  <a:pt x="2041880" y="0"/>
                  <a:pt x="2145971" y="104091"/>
                  <a:pt x="2145971" y="232494"/>
                </a:cubicBezTo>
                <a:lnTo>
                  <a:pt x="2145971" y="4333498"/>
                </a:lnTo>
                <a:cubicBezTo>
                  <a:pt x="2145971" y="4461901"/>
                  <a:pt x="2041880" y="4565992"/>
                  <a:pt x="1913477" y="4565992"/>
                </a:cubicBezTo>
                <a:lnTo>
                  <a:pt x="232494" y="4565992"/>
                </a:lnTo>
                <a:cubicBezTo>
                  <a:pt x="104091" y="4565992"/>
                  <a:pt x="0" y="4461901"/>
                  <a:pt x="0" y="4333498"/>
                </a:cubicBezTo>
                <a:lnTo>
                  <a:pt x="0" y="232494"/>
                </a:lnTo>
                <a:cubicBezTo>
                  <a:pt x="0" y="104091"/>
                  <a:pt x="104091" y="0"/>
                  <a:pt x="232494" y="0"/>
                </a:cubicBezTo>
                <a:close/>
              </a:path>
            </a:pathLst>
          </a:custGeom>
        </p:spPr>
        <p:txBody>
          <a:bodyPr wrap="square">
            <a:noAutofit/>
          </a:bodyPr>
          <a:lstStyle/>
          <a:p>
            <a:endParaRPr lang="zh-CN" altLang="en-US" dirty="0"/>
          </a:p>
        </p:txBody>
      </p:sp>
      <p:sp>
        <p:nvSpPr>
          <p:cNvPr id="28" name="图片占位符 27"/>
          <p:cNvSpPr>
            <a:spLocks noGrp="1"/>
          </p:cNvSpPr>
          <p:nvPr>
            <p:ph type="pic" sz="quarter" idx="17"/>
          </p:nvPr>
        </p:nvSpPr>
        <p:spPr>
          <a:xfrm>
            <a:off x="-1403065" y="1466132"/>
            <a:ext cx="2145971" cy="4650188"/>
          </a:xfrm>
          <a:custGeom>
            <a:avLst/>
            <a:gdLst>
              <a:gd name="connsiteX0" fmla="*/ 232494 w 2145971"/>
              <a:gd name="connsiteY0" fmla="*/ 0 h 4565992"/>
              <a:gd name="connsiteX1" fmla="*/ 411896 w 2145971"/>
              <a:gd name="connsiteY1" fmla="*/ 0 h 4565992"/>
              <a:gd name="connsiteX2" fmla="*/ 460701 w 2145971"/>
              <a:gd name="connsiteY2" fmla="*/ 37375 h 4565992"/>
              <a:gd name="connsiteX3" fmla="*/ 474141 w 2145971"/>
              <a:gd name="connsiteY3" fmla="*/ 58952 h 4565992"/>
              <a:gd name="connsiteX4" fmla="*/ 474141 w 2145971"/>
              <a:gd name="connsiteY4" fmla="*/ 82631 h 4565992"/>
              <a:gd name="connsiteX5" fmla="*/ 510037 w 2145971"/>
              <a:gd name="connsiteY5" fmla="*/ 169291 h 4565992"/>
              <a:gd name="connsiteX6" fmla="*/ 511822 w 2145971"/>
              <a:gd name="connsiteY6" fmla="*/ 170494 h 4565992"/>
              <a:gd name="connsiteX7" fmla="*/ 511182 w 2145971"/>
              <a:gd name="connsiteY7" fmla="*/ 183169 h 4565992"/>
              <a:gd name="connsiteX8" fmla="*/ 513849 w 2145971"/>
              <a:gd name="connsiteY8" fmla="*/ 183169 h 4565992"/>
              <a:gd name="connsiteX9" fmla="*/ 513849 w 2145971"/>
              <a:gd name="connsiteY9" fmla="*/ 171861 h 4565992"/>
              <a:gd name="connsiteX10" fmla="*/ 548992 w 2145971"/>
              <a:gd name="connsiteY10" fmla="*/ 195555 h 4565992"/>
              <a:gd name="connsiteX11" fmla="*/ 596696 w 2145971"/>
              <a:gd name="connsiteY11" fmla="*/ 205186 h 4565992"/>
              <a:gd name="connsiteX12" fmla="*/ 1542211 w 2145971"/>
              <a:gd name="connsiteY12" fmla="*/ 205186 h 4565992"/>
              <a:gd name="connsiteX13" fmla="*/ 1628871 w 2145971"/>
              <a:gd name="connsiteY13" fmla="*/ 169291 h 4565992"/>
              <a:gd name="connsiteX14" fmla="*/ 1652348 w 2145971"/>
              <a:gd name="connsiteY14" fmla="*/ 134469 h 4565992"/>
              <a:gd name="connsiteX15" fmla="*/ 1652348 w 2145971"/>
              <a:gd name="connsiteY15" fmla="*/ 149349 h 4565992"/>
              <a:gd name="connsiteX16" fmla="*/ 1652530 w 2145971"/>
              <a:gd name="connsiteY16" fmla="*/ 149349 h 4565992"/>
              <a:gd name="connsiteX17" fmla="*/ 1653216 w 2145971"/>
              <a:gd name="connsiteY17" fmla="*/ 135765 h 4565992"/>
              <a:gd name="connsiteX18" fmla="*/ 1654573 w 2145971"/>
              <a:gd name="connsiteY18" fmla="*/ 131168 h 4565992"/>
              <a:gd name="connsiteX19" fmla="*/ 1655135 w 2145971"/>
              <a:gd name="connsiteY19" fmla="*/ 130335 h 4565992"/>
              <a:gd name="connsiteX20" fmla="*/ 1655818 w 2145971"/>
              <a:gd name="connsiteY20" fmla="*/ 126954 h 4565992"/>
              <a:gd name="connsiteX21" fmla="*/ 1670739 w 2145971"/>
              <a:gd name="connsiteY21" fmla="*/ 76422 h 4565992"/>
              <a:gd name="connsiteX22" fmla="*/ 1707424 w 2145971"/>
              <a:gd name="connsiteY22" fmla="*/ 28517 h 4565992"/>
              <a:gd name="connsiteX23" fmla="*/ 1753206 w 2145971"/>
              <a:gd name="connsiteY23" fmla="*/ 0 h 4565992"/>
              <a:gd name="connsiteX24" fmla="*/ 1913477 w 2145971"/>
              <a:gd name="connsiteY24" fmla="*/ 0 h 4565992"/>
              <a:gd name="connsiteX25" fmla="*/ 2145971 w 2145971"/>
              <a:gd name="connsiteY25" fmla="*/ 232494 h 4565992"/>
              <a:gd name="connsiteX26" fmla="*/ 2145971 w 2145971"/>
              <a:gd name="connsiteY26" fmla="*/ 4333498 h 4565992"/>
              <a:gd name="connsiteX27" fmla="*/ 1913477 w 2145971"/>
              <a:gd name="connsiteY27" fmla="*/ 4565992 h 4565992"/>
              <a:gd name="connsiteX28" fmla="*/ 232494 w 2145971"/>
              <a:gd name="connsiteY28" fmla="*/ 4565992 h 4565992"/>
              <a:gd name="connsiteX29" fmla="*/ 0 w 2145971"/>
              <a:gd name="connsiteY29" fmla="*/ 4333498 h 4565992"/>
              <a:gd name="connsiteX30" fmla="*/ 0 w 2145971"/>
              <a:gd name="connsiteY30" fmla="*/ 232494 h 4565992"/>
              <a:gd name="connsiteX31" fmla="*/ 232494 w 2145971"/>
              <a:gd name="connsiteY31" fmla="*/ 0 h 4565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145971" h="4565992">
                <a:moveTo>
                  <a:pt x="232494" y="0"/>
                </a:moveTo>
                <a:lnTo>
                  <a:pt x="411896" y="0"/>
                </a:lnTo>
                <a:lnTo>
                  <a:pt x="460701" y="37375"/>
                </a:lnTo>
                <a:lnTo>
                  <a:pt x="474141" y="58952"/>
                </a:lnTo>
                <a:lnTo>
                  <a:pt x="474141" y="82631"/>
                </a:lnTo>
                <a:cubicBezTo>
                  <a:pt x="474141" y="116474"/>
                  <a:pt x="487859" y="147112"/>
                  <a:pt x="510037" y="169291"/>
                </a:cubicBezTo>
                <a:lnTo>
                  <a:pt x="511822" y="170494"/>
                </a:lnTo>
                <a:lnTo>
                  <a:pt x="511182" y="183169"/>
                </a:lnTo>
                <a:lnTo>
                  <a:pt x="513849" y="183169"/>
                </a:lnTo>
                <a:lnTo>
                  <a:pt x="513849" y="171861"/>
                </a:lnTo>
                <a:lnTo>
                  <a:pt x="548992" y="195555"/>
                </a:lnTo>
                <a:cubicBezTo>
                  <a:pt x="563655" y="201757"/>
                  <a:pt x="579775" y="205186"/>
                  <a:pt x="596696" y="205186"/>
                </a:cubicBezTo>
                <a:lnTo>
                  <a:pt x="1542211" y="205186"/>
                </a:lnTo>
                <a:cubicBezTo>
                  <a:pt x="1576054" y="205186"/>
                  <a:pt x="1606693" y="191469"/>
                  <a:pt x="1628871" y="169291"/>
                </a:cubicBezTo>
                <a:lnTo>
                  <a:pt x="1652348" y="134469"/>
                </a:lnTo>
                <a:lnTo>
                  <a:pt x="1652348" y="149349"/>
                </a:lnTo>
                <a:lnTo>
                  <a:pt x="1652530" y="149349"/>
                </a:lnTo>
                <a:lnTo>
                  <a:pt x="1653216" y="135765"/>
                </a:lnTo>
                <a:lnTo>
                  <a:pt x="1654573" y="131168"/>
                </a:lnTo>
                <a:lnTo>
                  <a:pt x="1655135" y="130335"/>
                </a:lnTo>
                <a:lnTo>
                  <a:pt x="1655818" y="126954"/>
                </a:lnTo>
                <a:lnTo>
                  <a:pt x="1670739" y="76422"/>
                </a:lnTo>
                <a:cubicBezTo>
                  <a:pt x="1680021" y="58300"/>
                  <a:pt x="1692497" y="42084"/>
                  <a:pt x="1707424" y="28517"/>
                </a:cubicBezTo>
                <a:lnTo>
                  <a:pt x="1753206" y="0"/>
                </a:lnTo>
                <a:lnTo>
                  <a:pt x="1913477" y="0"/>
                </a:lnTo>
                <a:cubicBezTo>
                  <a:pt x="2041880" y="0"/>
                  <a:pt x="2145971" y="104091"/>
                  <a:pt x="2145971" y="232494"/>
                </a:cubicBezTo>
                <a:lnTo>
                  <a:pt x="2145971" y="4333498"/>
                </a:lnTo>
                <a:cubicBezTo>
                  <a:pt x="2145971" y="4461901"/>
                  <a:pt x="2041880" y="4565992"/>
                  <a:pt x="1913477" y="4565992"/>
                </a:cubicBezTo>
                <a:lnTo>
                  <a:pt x="232494" y="4565992"/>
                </a:lnTo>
                <a:cubicBezTo>
                  <a:pt x="104091" y="4565992"/>
                  <a:pt x="0" y="4461901"/>
                  <a:pt x="0" y="4333498"/>
                </a:cubicBezTo>
                <a:lnTo>
                  <a:pt x="0" y="232494"/>
                </a:lnTo>
                <a:cubicBezTo>
                  <a:pt x="0" y="104091"/>
                  <a:pt x="104091" y="0"/>
                  <a:pt x="232494" y="0"/>
                </a:cubicBezTo>
                <a:close/>
              </a:path>
            </a:pathLst>
          </a:custGeom>
        </p:spPr>
        <p:txBody>
          <a:bodyPr wrap="square">
            <a:noAutofit/>
          </a:bodyPr>
          <a:lstStyle/>
          <a:p>
            <a:endParaRPr lang="zh-CN" altLang="en-US" dirty="0"/>
          </a:p>
        </p:txBody>
      </p:sp>
      <p:sp>
        <p:nvSpPr>
          <p:cNvPr id="14" name="文本框 13"/>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20" name="矩形 19"/>
          <p:cNvSpPr/>
          <p:nvPr userDrawn="1"/>
        </p:nvSpPr>
        <p:spPr>
          <a:xfrm>
            <a:off x="0" y="0"/>
            <a:ext cx="480939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750104" y="441325"/>
            <a:ext cx="10515600" cy="365125"/>
          </a:xfrm>
        </p:spPr>
        <p:txBody>
          <a:bodyPr>
            <a:normAutofit/>
          </a:bodyPr>
          <a:lstStyle>
            <a:lvl1pPr>
              <a:defRPr sz="2400">
                <a:solidFill>
                  <a:srgbClr val="FFF2CC"/>
                </a:solidFill>
                <a:latin typeface="思源宋体 Heavy" panose="02020900000000000000" pitchFamily="18" charset="-122"/>
                <a:ea typeface="思源宋体 Heavy" panose="02020900000000000000" pitchFamily="18"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lvl1pPr>
              <a:defRPr>
                <a:solidFill>
                  <a:srgbClr val="FFF2CC"/>
                </a:solidFill>
                <a:latin typeface="思源黑体 CN Medium" panose="020B0600000000000000" pitchFamily="34" charset="-122"/>
                <a:ea typeface="思源黑体 CN Medium" panose="020B0600000000000000" pitchFamily="34" charset="-122"/>
              </a:defRPr>
            </a:lvl1pPr>
          </a:lstStyle>
          <a:p>
            <a:fld id="{4DB44E30-715F-4973-8179-B4178D7E09F0}" type="datetime1">
              <a:rPr lang="zh-CN" altLang="en-US" smtClean="0"/>
              <a:t>2024/3/13</a:t>
            </a:fld>
            <a:endParaRPr lang="zh-CN" altLang="en-US" dirty="0"/>
          </a:p>
        </p:txBody>
      </p:sp>
      <p:sp>
        <p:nvSpPr>
          <p:cNvPr id="4" name="页脚占位符 3"/>
          <p:cNvSpPr>
            <a:spLocks noGrp="1"/>
          </p:cNvSpPr>
          <p:nvPr>
            <p:ph type="ftr" sz="quarter" idx="11"/>
          </p:nvPr>
        </p:nvSpPr>
        <p:spPr/>
        <p:txBody>
          <a:bodyPr/>
          <a:lstStyle>
            <a:lvl1pPr>
              <a:defRPr>
                <a:latin typeface="思源黑体 CN Medium" panose="020B0600000000000000" pitchFamily="34" charset="-122"/>
                <a:ea typeface="思源黑体 CN Medium" panose="020B0600000000000000" pitchFamily="34" charset="-122"/>
              </a:defRPr>
            </a:lvl1pPr>
          </a:lstStyle>
          <a:p>
            <a:r>
              <a:rPr lang="zh-CN" altLang="en-US" dirty="0"/>
              <a:t>西安电子科技大学</a:t>
            </a:r>
          </a:p>
        </p:txBody>
      </p:sp>
      <p:sp>
        <p:nvSpPr>
          <p:cNvPr id="5" name="灯片编号占位符 4"/>
          <p:cNvSpPr>
            <a:spLocks noGrp="1"/>
          </p:cNvSpPr>
          <p:nvPr>
            <p:ph type="sldNum" sz="quarter" idx="12"/>
          </p:nvPr>
        </p:nvSpPr>
        <p:spPr/>
        <p:txBody>
          <a:bodyPr/>
          <a:lstStyle>
            <a:lvl1pPr>
              <a:defRPr>
                <a:latin typeface="思源黑体 CN Medium" panose="020B0600000000000000" pitchFamily="34" charset="-122"/>
                <a:ea typeface="思源黑体 CN Medium" panose="020B0600000000000000" pitchFamily="34" charset="-122"/>
              </a:defRPr>
            </a:lvl1pPr>
          </a:lstStyle>
          <a:p>
            <a:fld id="{33B9A5AF-BDD6-4E14-989F-CF034C94E4CA}" type="slidenum">
              <a:rPr lang="zh-CN" altLang="en-US" smtClean="0"/>
              <a:t>‹#›</a:t>
            </a:fld>
            <a:endParaRPr lang="zh-CN" altLang="en-US" dirty="0"/>
          </a:p>
        </p:txBody>
      </p:sp>
      <p:sp>
        <p:nvSpPr>
          <p:cNvPr id="8" name="矩形 7"/>
          <p:cNvSpPr/>
          <p:nvPr userDrawn="1"/>
        </p:nvSpPr>
        <p:spPr>
          <a:xfrm>
            <a:off x="570610" y="441325"/>
            <a:ext cx="101385" cy="594461"/>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16"/>
          <p:cNvSpPr>
            <a:spLocks noGrp="1"/>
          </p:cNvSpPr>
          <p:nvPr>
            <p:ph sz="quarter" idx="13" hasCustomPrompt="1"/>
          </p:nvPr>
        </p:nvSpPr>
        <p:spPr>
          <a:xfrm>
            <a:off x="750888" y="806450"/>
            <a:ext cx="10515600" cy="228600"/>
          </a:xfrm>
        </p:spPr>
        <p:txBody>
          <a:bodyPr>
            <a:noAutofit/>
          </a:bodyPr>
          <a:lstStyle>
            <a:lvl1pPr marL="0" indent="0">
              <a:buNone/>
              <a:defRPr sz="1600">
                <a:solidFill>
                  <a:srgbClr val="FFF2CC"/>
                </a:solidFill>
                <a:latin typeface="思源黑体 CN Normal" panose="020B0400000000000000" pitchFamily="34" charset="-122"/>
                <a:ea typeface="思源黑体 CN Normal" panose="020B0400000000000000" pitchFamily="34" charset="-122"/>
              </a:defRPr>
            </a:lvl1pPr>
          </a:lstStyle>
          <a:p>
            <a:pPr lvl="0"/>
            <a:r>
              <a:rPr lang="zh-CN" altLang="en-US" dirty="0"/>
              <a:t>单击此处编辑英文标题</a:t>
            </a:r>
          </a:p>
        </p:txBody>
      </p:sp>
      <p:sp>
        <p:nvSpPr>
          <p:cNvPr id="6" name="等腰三角形 5"/>
          <p:cNvSpPr/>
          <p:nvPr userDrawn="1"/>
        </p:nvSpPr>
        <p:spPr>
          <a:xfrm rot="5400000">
            <a:off x="4670790" y="579927"/>
            <a:ext cx="593726" cy="31652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多项图文">
    <p:spTree>
      <p:nvGrpSpPr>
        <p:cNvPr id="1" name=""/>
        <p:cNvGrpSpPr/>
        <p:nvPr/>
      </p:nvGrpSpPr>
      <p:grpSpPr>
        <a:xfrm>
          <a:off x="0" y="0"/>
          <a:ext cx="0" cy="0"/>
          <a:chOff x="0" y="0"/>
          <a:chExt cx="0" cy="0"/>
        </a:xfrm>
      </p:grpSpPr>
      <p:sp>
        <p:nvSpPr>
          <p:cNvPr id="20" name="矩形 19"/>
          <p:cNvSpPr/>
          <p:nvPr userDrawn="1"/>
        </p:nvSpPr>
        <p:spPr>
          <a:xfrm>
            <a:off x="0" y="0"/>
            <a:ext cx="480939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750104" y="441325"/>
            <a:ext cx="10515600" cy="365125"/>
          </a:xfrm>
        </p:spPr>
        <p:txBody>
          <a:bodyPr>
            <a:normAutofit/>
          </a:bodyPr>
          <a:lstStyle>
            <a:lvl1pPr>
              <a:defRPr sz="2400">
                <a:solidFill>
                  <a:srgbClr val="FFF2CC"/>
                </a:solidFill>
                <a:latin typeface="思源宋体 Heavy" panose="02020900000000000000" pitchFamily="18" charset="-122"/>
                <a:ea typeface="思源宋体 Heavy" panose="02020900000000000000" pitchFamily="18"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lvl1pPr>
              <a:defRPr>
                <a:solidFill>
                  <a:srgbClr val="FFF2CC"/>
                </a:solidFill>
                <a:latin typeface="思源黑体 CN Medium" panose="020B0600000000000000" pitchFamily="34" charset="-122"/>
                <a:ea typeface="思源黑体 CN Medium" panose="020B0600000000000000" pitchFamily="34" charset="-122"/>
              </a:defRPr>
            </a:lvl1pPr>
          </a:lstStyle>
          <a:p>
            <a:fld id="{4DB44E30-715F-4973-8179-B4178D7E09F0}" type="datetime1">
              <a:rPr lang="zh-CN" altLang="en-US" smtClean="0"/>
              <a:t>2024/3/13</a:t>
            </a:fld>
            <a:endParaRPr lang="zh-CN" altLang="en-US" dirty="0"/>
          </a:p>
        </p:txBody>
      </p:sp>
      <p:sp>
        <p:nvSpPr>
          <p:cNvPr id="4" name="页脚占位符 3"/>
          <p:cNvSpPr>
            <a:spLocks noGrp="1"/>
          </p:cNvSpPr>
          <p:nvPr>
            <p:ph type="ftr" sz="quarter" idx="11"/>
          </p:nvPr>
        </p:nvSpPr>
        <p:spPr/>
        <p:txBody>
          <a:bodyPr/>
          <a:lstStyle>
            <a:lvl1pPr>
              <a:defRPr>
                <a:latin typeface="思源黑体 CN Medium" panose="020B0600000000000000" pitchFamily="34" charset="-122"/>
                <a:ea typeface="思源黑体 CN Medium" panose="020B0600000000000000" pitchFamily="34" charset="-122"/>
              </a:defRPr>
            </a:lvl1pPr>
          </a:lstStyle>
          <a:p>
            <a:r>
              <a:rPr lang="zh-CN" altLang="en-US" dirty="0"/>
              <a:t>西安电子科技大学</a:t>
            </a:r>
          </a:p>
        </p:txBody>
      </p:sp>
      <p:sp>
        <p:nvSpPr>
          <p:cNvPr id="5" name="灯片编号占位符 4"/>
          <p:cNvSpPr>
            <a:spLocks noGrp="1"/>
          </p:cNvSpPr>
          <p:nvPr>
            <p:ph type="sldNum" sz="quarter" idx="12"/>
          </p:nvPr>
        </p:nvSpPr>
        <p:spPr/>
        <p:txBody>
          <a:bodyPr/>
          <a:lstStyle>
            <a:lvl1pPr>
              <a:defRPr>
                <a:latin typeface="思源黑体 CN Medium" panose="020B0600000000000000" pitchFamily="34" charset="-122"/>
                <a:ea typeface="思源黑体 CN Medium" panose="020B0600000000000000" pitchFamily="34" charset="-122"/>
              </a:defRPr>
            </a:lvl1pPr>
          </a:lstStyle>
          <a:p>
            <a:fld id="{33B9A5AF-BDD6-4E14-989F-CF034C94E4CA}" type="slidenum">
              <a:rPr lang="zh-CN" altLang="en-US" smtClean="0"/>
              <a:t>‹#›</a:t>
            </a:fld>
            <a:endParaRPr lang="zh-CN" altLang="en-US" dirty="0"/>
          </a:p>
        </p:txBody>
      </p:sp>
      <p:sp>
        <p:nvSpPr>
          <p:cNvPr id="8" name="矩形 7"/>
          <p:cNvSpPr/>
          <p:nvPr userDrawn="1"/>
        </p:nvSpPr>
        <p:spPr>
          <a:xfrm>
            <a:off x="570610" y="441325"/>
            <a:ext cx="101385" cy="594461"/>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16"/>
          <p:cNvSpPr>
            <a:spLocks noGrp="1"/>
          </p:cNvSpPr>
          <p:nvPr>
            <p:ph sz="quarter" idx="13" hasCustomPrompt="1"/>
          </p:nvPr>
        </p:nvSpPr>
        <p:spPr>
          <a:xfrm>
            <a:off x="750888" y="806450"/>
            <a:ext cx="10515600" cy="228600"/>
          </a:xfrm>
        </p:spPr>
        <p:txBody>
          <a:bodyPr>
            <a:noAutofit/>
          </a:bodyPr>
          <a:lstStyle>
            <a:lvl1pPr marL="0" indent="0">
              <a:buNone/>
              <a:defRPr sz="1600">
                <a:solidFill>
                  <a:srgbClr val="FFF2CC"/>
                </a:solidFill>
                <a:latin typeface="思源黑体 CN Normal" panose="020B0400000000000000" pitchFamily="34" charset="-122"/>
                <a:ea typeface="思源黑体 CN Normal" panose="020B0400000000000000" pitchFamily="34" charset="-122"/>
              </a:defRPr>
            </a:lvl1pPr>
          </a:lstStyle>
          <a:p>
            <a:pPr lvl="0"/>
            <a:r>
              <a:rPr lang="zh-CN" altLang="en-US" dirty="0"/>
              <a:t>单击此处编辑英文标题</a:t>
            </a:r>
          </a:p>
        </p:txBody>
      </p:sp>
      <p:sp>
        <p:nvSpPr>
          <p:cNvPr id="6" name="等腰三角形 5"/>
          <p:cNvSpPr/>
          <p:nvPr userDrawn="1"/>
        </p:nvSpPr>
        <p:spPr>
          <a:xfrm rot="5400000">
            <a:off x="4670790" y="579927"/>
            <a:ext cx="593726" cy="31652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
        <p:nvSpPr>
          <p:cNvPr id="9" name="图片占位符 8"/>
          <p:cNvSpPr>
            <a:spLocks noGrp="1"/>
          </p:cNvSpPr>
          <p:nvPr>
            <p:ph type="pic" sz="quarter" idx="14"/>
          </p:nvPr>
        </p:nvSpPr>
        <p:spPr>
          <a:xfrm>
            <a:off x="565422" y="1473200"/>
            <a:ext cx="1919287" cy="1350963"/>
          </a:xfrm>
        </p:spPr>
        <p:txBody>
          <a:bodyPr/>
          <a:lstStyle/>
          <a:p>
            <a:endParaRPr lang="zh-CN" altLang="en-US"/>
          </a:p>
        </p:txBody>
      </p:sp>
      <p:sp>
        <p:nvSpPr>
          <p:cNvPr id="14" name="图片占位符 8"/>
          <p:cNvSpPr>
            <a:spLocks noGrp="1"/>
          </p:cNvSpPr>
          <p:nvPr>
            <p:ph type="pic" sz="quarter" idx="15"/>
          </p:nvPr>
        </p:nvSpPr>
        <p:spPr>
          <a:xfrm>
            <a:off x="2591276" y="1473200"/>
            <a:ext cx="1919287" cy="1350963"/>
          </a:xfrm>
        </p:spPr>
        <p:txBody>
          <a:bodyPr/>
          <a:lstStyle/>
          <a:p>
            <a:endParaRPr lang="zh-CN" altLang="en-US"/>
          </a:p>
        </p:txBody>
      </p:sp>
      <p:sp>
        <p:nvSpPr>
          <p:cNvPr id="15" name="图片占位符 8"/>
          <p:cNvSpPr>
            <a:spLocks noGrp="1"/>
          </p:cNvSpPr>
          <p:nvPr>
            <p:ph type="pic" sz="quarter" idx="16"/>
          </p:nvPr>
        </p:nvSpPr>
        <p:spPr>
          <a:xfrm>
            <a:off x="565422" y="2916554"/>
            <a:ext cx="1919287" cy="1350963"/>
          </a:xfrm>
        </p:spPr>
        <p:txBody>
          <a:bodyPr/>
          <a:lstStyle/>
          <a:p>
            <a:endParaRPr lang="zh-CN" altLang="en-US"/>
          </a:p>
        </p:txBody>
      </p:sp>
      <p:sp>
        <p:nvSpPr>
          <p:cNvPr id="16" name="图片占位符 8"/>
          <p:cNvSpPr>
            <a:spLocks noGrp="1"/>
          </p:cNvSpPr>
          <p:nvPr>
            <p:ph type="pic" sz="quarter" idx="17"/>
          </p:nvPr>
        </p:nvSpPr>
        <p:spPr>
          <a:xfrm>
            <a:off x="2591276" y="2916554"/>
            <a:ext cx="1919287" cy="1350963"/>
          </a:xfrm>
        </p:spPr>
        <p:txBody>
          <a:bodyPr/>
          <a:lstStyle/>
          <a:p>
            <a:endParaRPr lang="zh-CN" altLang="en-US"/>
          </a:p>
        </p:txBody>
      </p:sp>
      <p:sp>
        <p:nvSpPr>
          <p:cNvPr id="18" name="图片占位符 8"/>
          <p:cNvSpPr>
            <a:spLocks noGrp="1"/>
          </p:cNvSpPr>
          <p:nvPr>
            <p:ph type="pic" sz="quarter" idx="18"/>
          </p:nvPr>
        </p:nvSpPr>
        <p:spPr>
          <a:xfrm>
            <a:off x="565422" y="4359908"/>
            <a:ext cx="1919287" cy="1350963"/>
          </a:xfrm>
        </p:spPr>
        <p:txBody>
          <a:bodyPr/>
          <a:lstStyle/>
          <a:p>
            <a:endParaRPr lang="zh-CN" altLang="en-US"/>
          </a:p>
        </p:txBody>
      </p:sp>
      <p:sp>
        <p:nvSpPr>
          <p:cNvPr id="19" name="图片占位符 8"/>
          <p:cNvSpPr>
            <a:spLocks noGrp="1"/>
          </p:cNvSpPr>
          <p:nvPr>
            <p:ph type="pic" sz="quarter" idx="19"/>
          </p:nvPr>
        </p:nvSpPr>
        <p:spPr>
          <a:xfrm>
            <a:off x="2591276" y="4359908"/>
            <a:ext cx="1919287" cy="1350963"/>
          </a:xfrm>
        </p:spPr>
        <p:txBody>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网页">
    <p:spTree>
      <p:nvGrpSpPr>
        <p:cNvPr id="1" name=""/>
        <p:cNvGrpSpPr/>
        <p:nvPr/>
      </p:nvGrpSpPr>
      <p:grpSpPr>
        <a:xfrm>
          <a:off x="0" y="0"/>
          <a:ext cx="0" cy="0"/>
          <a:chOff x="0" y="0"/>
          <a:chExt cx="0" cy="0"/>
        </a:xfrm>
      </p:grpSpPr>
      <p:sp>
        <p:nvSpPr>
          <p:cNvPr id="20" name="矩形 19"/>
          <p:cNvSpPr/>
          <p:nvPr userDrawn="1"/>
        </p:nvSpPr>
        <p:spPr>
          <a:xfrm>
            <a:off x="0" y="0"/>
            <a:ext cx="480939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750104" y="441325"/>
            <a:ext cx="10515600" cy="365125"/>
          </a:xfrm>
        </p:spPr>
        <p:txBody>
          <a:bodyPr>
            <a:normAutofit/>
          </a:bodyPr>
          <a:lstStyle>
            <a:lvl1pPr>
              <a:defRPr sz="2400">
                <a:solidFill>
                  <a:srgbClr val="FFF2CC"/>
                </a:solidFill>
                <a:latin typeface="思源宋体 Heavy" panose="02020900000000000000" pitchFamily="18" charset="-122"/>
                <a:ea typeface="思源宋体 Heavy" panose="02020900000000000000" pitchFamily="18"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lvl1pPr>
              <a:defRPr>
                <a:solidFill>
                  <a:srgbClr val="FFF2CC"/>
                </a:solidFill>
                <a:latin typeface="思源黑体 CN Medium" panose="020B0600000000000000" pitchFamily="34" charset="-122"/>
                <a:ea typeface="思源黑体 CN Medium" panose="020B0600000000000000" pitchFamily="34" charset="-122"/>
              </a:defRPr>
            </a:lvl1pPr>
          </a:lstStyle>
          <a:p>
            <a:fld id="{4DB44E30-715F-4973-8179-B4178D7E09F0}" type="datetime1">
              <a:rPr lang="zh-CN" altLang="en-US" smtClean="0"/>
              <a:t>2024/3/13</a:t>
            </a:fld>
            <a:endParaRPr lang="zh-CN" altLang="en-US" dirty="0"/>
          </a:p>
        </p:txBody>
      </p:sp>
      <p:sp>
        <p:nvSpPr>
          <p:cNvPr id="4" name="页脚占位符 3"/>
          <p:cNvSpPr>
            <a:spLocks noGrp="1"/>
          </p:cNvSpPr>
          <p:nvPr>
            <p:ph type="ftr" sz="quarter" idx="11"/>
          </p:nvPr>
        </p:nvSpPr>
        <p:spPr/>
        <p:txBody>
          <a:bodyPr/>
          <a:lstStyle>
            <a:lvl1pPr>
              <a:defRPr>
                <a:latin typeface="思源黑体 CN Medium" panose="020B0600000000000000" pitchFamily="34" charset="-122"/>
                <a:ea typeface="思源黑体 CN Medium" panose="020B0600000000000000" pitchFamily="34" charset="-122"/>
              </a:defRPr>
            </a:lvl1pPr>
          </a:lstStyle>
          <a:p>
            <a:r>
              <a:rPr lang="zh-CN" altLang="en-US" dirty="0"/>
              <a:t>西安电子科技大学</a:t>
            </a:r>
          </a:p>
        </p:txBody>
      </p:sp>
      <p:sp>
        <p:nvSpPr>
          <p:cNvPr id="5" name="灯片编号占位符 4"/>
          <p:cNvSpPr>
            <a:spLocks noGrp="1"/>
          </p:cNvSpPr>
          <p:nvPr>
            <p:ph type="sldNum" sz="quarter" idx="12"/>
          </p:nvPr>
        </p:nvSpPr>
        <p:spPr/>
        <p:txBody>
          <a:bodyPr/>
          <a:lstStyle>
            <a:lvl1pPr>
              <a:defRPr>
                <a:latin typeface="思源黑体 CN Medium" panose="020B0600000000000000" pitchFamily="34" charset="-122"/>
                <a:ea typeface="思源黑体 CN Medium" panose="020B0600000000000000" pitchFamily="34" charset="-122"/>
              </a:defRPr>
            </a:lvl1pPr>
          </a:lstStyle>
          <a:p>
            <a:fld id="{33B9A5AF-BDD6-4E14-989F-CF034C94E4CA}" type="slidenum">
              <a:rPr lang="zh-CN" altLang="en-US" smtClean="0"/>
              <a:t>‹#›</a:t>
            </a:fld>
            <a:endParaRPr lang="zh-CN" altLang="en-US" dirty="0"/>
          </a:p>
        </p:txBody>
      </p:sp>
      <p:sp>
        <p:nvSpPr>
          <p:cNvPr id="8" name="矩形 7"/>
          <p:cNvSpPr/>
          <p:nvPr userDrawn="1"/>
        </p:nvSpPr>
        <p:spPr>
          <a:xfrm>
            <a:off x="570610" y="441325"/>
            <a:ext cx="101385" cy="594461"/>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16"/>
          <p:cNvSpPr>
            <a:spLocks noGrp="1"/>
          </p:cNvSpPr>
          <p:nvPr>
            <p:ph sz="quarter" idx="13" hasCustomPrompt="1"/>
          </p:nvPr>
        </p:nvSpPr>
        <p:spPr>
          <a:xfrm>
            <a:off x="750888" y="806450"/>
            <a:ext cx="10515600" cy="228600"/>
          </a:xfrm>
        </p:spPr>
        <p:txBody>
          <a:bodyPr>
            <a:noAutofit/>
          </a:bodyPr>
          <a:lstStyle>
            <a:lvl1pPr marL="0" indent="0">
              <a:buNone/>
              <a:defRPr sz="1600">
                <a:solidFill>
                  <a:srgbClr val="FFF2CC"/>
                </a:solidFill>
                <a:latin typeface="思源黑体 CN Normal" panose="020B0400000000000000" pitchFamily="34" charset="-122"/>
                <a:ea typeface="思源黑体 CN Normal" panose="020B0400000000000000" pitchFamily="34" charset="-122"/>
              </a:defRPr>
            </a:lvl1pPr>
          </a:lstStyle>
          <a:p>
            <a:pPr lvl="0"/>
            <a:r>
              <a:rPr lang="zh-CN" altLang="en-US" dirty="0"/>
              <a:t>单击此处编辑英文标题</a:t>
            </a:r>
          </a:p>
        </p:txBody>
      </p:sp>
      <p:sp>
        <p:nvSpPr>
          <p:cNvPr id="6" name="等腰三角形 5"/>
          <p:cNvSpPr/>
          <p:nvPr userDrawn="1"/>
        </p:nvSpPr>
        <p:spPr>
          <a:xfrm rot="5400000">
            <a:off x="4670790" y="579927"/>
            <a:ext cx="593726" cy="31652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pic>
        <p:nvPicPr>
          <p:cNvPr id="14" name="图片 13"/>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284480" y="1171575"/>
            <a:ext cx="6255849" cy="4558665"/>
          </a:xfrm>
          <a:prstGeom prst="rect">
            <a:avLst/>
          </a:prstGeom>
        </p:spPr>
      </p:pic>
      <p:sp>
        <p:nvSpPr>
          <p:cNvPr id="9" name="图片占位符 8"/>
          <p:cNvSpPr>
            <a:spLocks noGrp="1"/>
          </p:cNvSpPr>
          <p:nvPr>
            <p:ph type="pic" sz="quarter" idx="14"/>
          </p:nvPr>
        </p:nvSpPr>
        <p:spPr>
          <a:xfrm>
            <a:off x="1335088" y="1554163"/>
            <a:ext cx="4297362" cy="2851150"/>
          </a:xfrm>
        </p:spPr>
        <p:txBody>
          <a:bodyPr/>
          <a:lstStyle/>
          <a:p>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章节标题">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userDrawn="1"/>
        </p:nvSpPr>
        <p:spPr>
          <a:xfrm>
            <a:off x="587375" y="6030223"/>
            <a:ext cx="1444197" cy="386452"/>
          </a:xfrm>
          <a:prstGeom prst="rect">
            <a:avLst/>
          </a:prstGeom>
          <a:noFill/>
        </p:spPr>
        <p:txBody>
          <a:bodyPr wrap="square" rtlCol="0">
            <a:spAutoFit/>
          </a:bodyPr>
          <a:lstStyle/>
          <a:p>
            <a:pPr algn="just" hangingPunct="0">
              <a:lnSpc>
                <a:spcPct val="130000"/>
              </a:lnSpc>
            </a:pPr>
            <a:r>
              <a:rPr lang="zh-CN" altLang="en-US" sz="1600" spc="100" dirty="0">
                <a:solidFill>
                  <a:schemeClr val="accent1"/>
                </a:solidFill>
                <a:latin typeface="思源黑体 CN Normal" panose="020B0400000000000000" pitchFamily="34" charset="-122"/>
                <a:ea typeface="思源黑体 CN Normal" panose="020B0400000000000000" pitchFamily="34" charset="-122"/>
              </a:rPr>
              <a:t>▶▶▶</a:t>
            </a:r>
          </a:p>
        </p:txBody>
      </p:sp>
      <p:sp>
        <p:nvSpPr>
          <p:cNvPr id="7" name="椭圆 6"/>
          <p:cNvSpPr/>
          <p:nvPr userDrawn="1"/>
        </p:nvSpPr>
        <p:spPr>
          <a:xfrm>
            <a:off x="7421356" y="-2690075"/>
            <a:ext cx="12420862" cy="124208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椭圆 7"/>
          <p:cNvSpPr/>
          <p:nvPr userDrawn="1"/>
        </p:nvSpPr>
        <p:spPr>
          <a:xfrm>
            <a:off x="7634978" y="-2781431"/>
            <a:ext cx="12420862" cy="124208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框 10"/>
          <p:cNvSpPr txBox="1"/>
          <p:nvPr userDrawn="1"/>
        </p:nvSpPr>
        <p:spPr>
          <a:xfrm>
            <a:off x="8534112" y="922705"/>
            <a:ext cx="3814482" cy="611899"/>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8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厚德 求真 励学 笃行</a:t>
            </a:r>
          </a:p>
        </p:txBody>
      </p:sp>
      <p:sp>
        <p:nvSpPr>
          <p:cNvPr id="12" name="文本框 11"/>
          <p:cNvSpPr txBox="1"/>
          <p:nvPr userDrawn="1"/>
        </p:nvSpPr>
        <p:spPr>
          <a:xfrm>
            <a:off x="8174732" y="1718517"/>
            <a:ext cx="1736243" cy="834524"/>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4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西军电</a:t>
            </a:r>
          </a:p>
        </p:txBody>
      </p:sp>
      <p:sp>
        <p:nvSpPr>
          <p:cNvPr id="13" name="文本框 12"/>
          <p:cNvSpPr txBox="1"/>
          <p:nvPr userDrawn="1"/>
        </p:nvSpPr>
        <p:spPr>
          <a:xfrm>
            <a:off x="8359629" y="4756895"/>
            <a:ext cx="3685888" cy="537648"/>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4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团结 勤奋 求实 创新</a:t>
            </a:r>
          </a:p>
        </p:txBody>
      </p:sp>
      <p:sp>
        <p:nvSpPr>
          <p:cNvPr id="14" name="文本框 13"/>
          <p:cNvSpPr txBox="1"/>
          <p:nvPr userDrawn="1"/>
        </p:nvSpPr>
        <p:spPr>
          <a:xfrm>
            <a:off x="9046317" y="5895921"/>
            <a:ext cx="2888781" cy="389209"/>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16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团结 和谐 包容 进取</a:t>
            </a:r>
          </a:p>
        </p:txBody>
      </p:sp>
      <p:sp>
        <p:nvSpPr>
          <p:cNvPr id="15" name="文本框 14"/>
          <p:cNvSpPr txBox="1"/>
          <p:nvPr userDrawn="1"/>
        </p:nvSpPr>
        <p:spPr>
          <a:xfrm>
            <a:off x="7969018" y="3520356"/>
            <a:ext cx="2504461" cy="426335"/>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18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崇尚学术 追求卓越</a:t>
            </a:r>
          </a:p>
        </p:txBody>
      </p:sp>
      <p:sp>
        <p:nvSpPr>
          <p:cNvPr id="16" name="文本框 15"/>
          <p:cNvSpPr txBox="1"/>
          <p:nvPr userDrawn="1"/>
        </p:nvSpPr>
        <p:spPr>
          <a:xfrm>
            <a:off x="10507665" y="3034206"/>
            <a:ext cx="1488534" cy="863570"/>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艰苦奋斗</a:t>
            </a:r>
            <a:endParaRPr kumimoji="0" lang="en-US" altLang="zh-CN"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endParaRPr>
          </a:p>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自强不息</a:t>
            </a:r>
          </a:p>
        </p:txBody>
      </p:sp>
      <p:sp>
        <p:nvSpPr>
          <p:cNvPr id="17" name="文本框 16"/>
          <p:cNvSpPr txBox="1"/>
          <p:nvPr userDrawn="1"/>
        </p:nvSpPr>
        <p:spPr>
          <a:xfrm>
            <a:off x="10003049" y="1992254"/>
            <a:ext cx="2086209" cy="389209"/>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16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求真务实 爱国为民</a:t>
            </a:r>
          </a:p>
        </p:txBody>
      </p:sp>
      <p:sp>
        <p:nvSpPr>
          <p:cNvPr id="18" name="文本框 17"/>
          <p:cNvSpPr txBox="1"/>
          <p:nvPr userDrawn="1"/>
        </p:nvSpPr>
        <p:spPr>
          <a:xfrm>
            <a:off x="8068030" y="3964348"/>
            <a:ext cx="3685889" cy="834524"/>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4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半部电台起家</a:t>
            </a:r>
          </a:p>
        </p:txBody>
      </p:sp>
      <p:sp>
        <p:nvSpPr>
          <p:cNvPr id="19" name="文本框 18"/>
          <p:cNvSpPr txBox="1"/>
          <p:nvPr userDrawn="1"/>
        </p:nvSpPr>
        <p:spPr>
          <a:xfrm>
            <a:off x="8874476" y="507887"/>
            <a:ext cx="1553430" cy="426335"/>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18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传承红色基因</a:t>
            </a:r>
          </a:p>
        </p:txBody>
      </p:sp>
      <p:sp>
        <p:nvSpPr>
          <p:cNvPr id="20" name="文本框 19"/>
          <p:cNvSpPr txBox="1"/>
          <p:nvPr userDrawn="1"/>
        </p:nvSpPr>
        <p:spPr>
          <a:xfrm>
            <a:off x="8567952" y="1485863"/>
            <a:ext cx="3367146" cy="463460"/>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西北电讯工程学院</a:t>
            </a:r>
          </a:p>
        </p:txBody>
      </p:sp>
      <p:sp>
        <p:nvSpPr>
          <p:cNvPr id="21" name="文本框 20"/>
          <p:cNvSpPr txBox="1"/>
          <p:nvPr userDrawn="1"/>
        </p:nvSpPr>
        <p:spPr>
          <a:xfrm>
            <a:off x="7969018" y="2897465"/>
            <a:ext cx="2358323" cy="611899"/>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8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长征路上办学</a:t>
            </a:r>
          </a:p>
        </p:txBody>
      </p:sp>
      <p:sp>
        <p:nvSpPr>
          <p:cNvPr id="22" name="文本框 21"/>
          <p:cNvSpPr txBox="1"/>
          <p:nvPr userDrawn="1"/>
        </p:nvSpPr>
        <p:spPr>
          <a:xfrm>
            <a:off x="7969019" y="2429744"/>
            <a:ext cx="4027180" cy="463460"/>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雷达信号处理国家重点实验室</a:t>
            </a:r>
          </a:p>
        </p:txBody>
      </p:sp>
      <p:sp>
        <p:nvSpPr>
          <p:cNvPr id="23" name="文本框 22"/>
          <p:cNvSpPr txBox="1"/>
          <p:nvPr userDrawn="1"/>
        </p:nvSpPr>
        <p:spPr>
          <a:xfrm>
            <a:off x="10417963" y="489324"/>
            <a:ext cx="1836310" cy="463460"/>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与共和国同行</a:t>
            </a:r>
          </a:p>
        </p:txBody>
      </p:sp>
      <p:sp>
        <p:nvSpPr>
          <p:cNvPr id="24" name="文本框 23"/>
          <p:cNvSpPr txBox="1"/>
          <p:nvPr userDrawn="1"/>
        </p:nvSpPr>
        <p:spPr>
          <a:xfrm>
            <a:off x="8627939" y="5247495"/>
            <a:ext cx="3417578" cy="611899"/>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8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青春告白祖国</a:t>
            </a:r>
          </a:p>
        </p:txBody>
      </p:sp>
      <p:sp>
        <p:nvSpPr>
          <p:cNvPr id="26" name="文本框 25"/>
          <p:cNvSpPr txBox="1"/>
          <p:nvPr userDrawn="1"/>
        </p:nvSpPr>
        <p:spPr>
          <a:xfrm>
            <a:off x="640991" y="381570"/>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椭圆 4"/>
          <p:cNvSpPr/>
          <p:nvPr userDrawn="1"/>
        </p:nvSpPr>
        <p:spPr>
          <a:xfrm>
            <a:off x="-6397120" y="-2781431"/>
            <a:ext cx="12420862" cy="124208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椭圆 6"/>
          <p:cNvSpPr/>
          <p:nvPr userDrawn="1"/>
        </p:nvSpPr>
        <p:spPr>
          <a:xfrm>
            <a:off x="-6576322" y="-2782222"/>
            <a:ext cx="12420862" cy="124208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文本框 7"/>
          <p:cNvSpPr txBox="1"/>
          <p:nvPr userDrawn="1"/>
        </p:nvSpPr>
        <p:spPr>
          <a:xfrm>
            <a:off x="669346" y="1003900"/>
            <a:ext cx="3814482" cy="611899"/>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8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厚德 求真 励学 笃行</a:t>
            </a:r>
          </a:p>
        </p:txBody>
      </p:sp>
      <p:sp>
        <p:nvSpPr>
          <p:cNvPr id="10" name="文本框 9"/>
          <p:cNvSpPr txBox="1"/>
          <p:nvPr userDrawn="1"/>
        </p:nvSpPr>
        <p:spPr>
          <a:xfrm>
            <a:off x="669346" y="1799712"/>
            <a:ext cx="1736243" cy="834524"/>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4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西军电</a:t>
            </a:r>
          </a:p>
        </p:txBody>
      </p:sp>
      <p:sp>
        <p:nvSpPr>
          <p:cNvPr id="11" name="文本框 10"/>
          <p:cNvSpPr txBox="1"/>
          <p:nvPr userDrawn="1"/>
        </p:nvSpPr>
        <p:spPr>
          <a:xfrm>
            <a:off x="669346" y="4838090"/>
            <a:ext cx="3953454" cy="537648"/>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4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团结 勤奋 求实 创新</a:t>
            </a:r>
          </a:p>
        </p:txBody>
      </p:sp>
      <p:sp>
        <p:nvSpPr>
          <p:cNvPr id="12" name="文本框 11"/>
          <p:cNvSpPr txBox="1"/>
          <p:nvPr userDrawn="1"/>
        </p:nvSpPr>
        <p:spPr>
          <a:xfrm>
            <a:off x="669346" y="5977116"/>
            <a:ext cx="3343854" cy="389209"/>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16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团结 和谐 包容 进取</a:t>
            </a:r>
          </a:p>
        </p:txBody>
      </p:sp>
      <p:sp>
        <p:nvSpPr>
          <p:cNvPr id="13" name="文本框 12"/>
          <p:cNvSpPr txBox="1"/>
          <p:nvPr userDrawn="1"/>
        </p:nvSpPr>
        <p:spPr>
          <a:xfrm>
            <a:off x="2443223" y="3627629"/>
            <a:ext cx="2504461" cy="426335"/>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18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崇尚学术 追求卓越</a:t>
            </a:r>
          </a:p>
        </p:txBody>
      </p:sp>
      <p:sp>
        <p:nvSpPr>
          <p:cNvPr id="14" name="文本框 13"/>
          <p:cNvSpPr txBox="1"/>
          <p:nvPr userDrawn="1"/>
        </p:nvSpPr>
        <p:spPr>
          <a:xfrm>
            <a:off x="701794" y="3163710"/>
            <a:ext cx="1488534" cy="863570"/>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艰苦奋斗</a:t>
            </a:r>
            <a:endParaRPr kumimoji="0" lang="en-US" altLang="zh-CN"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endParaRPr>
          </a:p>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自强不息</a:t>
            </a:r>
          </a:p>
        </p:txBody>
      </p:sp>
      <p:sp>
        <p:nvSpPr>
          <p:cNvPr id="15" name="文本框 14"/>
          <p:cNvSpPr txBox="1"/>
          <p:nvPr userDrawn="1"/>
        </p:nvSpPr>
        <p:spPr>
          <a:xfrm>
            <a:off x="2527392" y="2033993"/>
            <a:ext cx="2464352" cy="389209"/>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16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求真务实 爱国为民</a:t>
            </a:r>
          </a:p>
        </p:txBody>
      </p:sp>
      <p:sp>
        <p:nvSpPr>
          <p:cNvPr id="16" name="文本框 15"/>
          <p:cNvSpPr txBox="1"/>
          <p:nvPr userDrawn="1"/>
        </p:nvSpPr>
        <p:spPr>
          <a:xfrm>
            <a:off x="669346" y="4045543"/>
            <a:ext cx="4278338" cy="834524"/>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4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半部电台起家</a:t>
            </a:r>
          </a:p>
        </p:txBody>
      </p:sp>
      <p:sp>
        <p:nvSpPr>
          <p:cNvPr id="17" name="文本框 16"/>
          <p:cNvSpPr txBox="1"/>
          <p:nvPr userDrawn="1"/>
        </p:nvSpPr>
        <p:spPr>
          <a:xfrm>
            <a:off x="669346" y="589082"/>
            <a:ext cx="1553430" cy="426335"/>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18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传承红色基因</a:t>
            </a:r>
          </a:p>
        </p:txBody>
      </p:sp>
      <p:sp>
        <p:nvSpPr>
          <p:cNvPr id="18" name="文本框 17"/>
          <p:cNvSpPr txBox="1"/>
          <p:nvPr userDrawn="1"/>
        </p:nvSpPr>
        <p:spPr>
          <a:xfrm>
            <a:off x="822960" y="1541698"/>
            <a:ext cx="3925334" cy="463460"/>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西北电讯工程学院</a:t>
            </a:r>
          </a:p>
        </p:txBody>
      </p:sp>
      <p:sp>
        <p:nvSpPr>
          <p:cNvPr id="19" name="文本框 18"/>
          <p:cNvSpPr txBox="1"/>
          <p:nvPr userDrawn="1"/>
        </p:nvSpPr>
        <p:spPr>
          <a:xfrm>
            <a:off x="2633421" y="2965222"/>
            <a:ext cx="2358323" cy="611899"/>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8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长征路上办学</a:t>
            </a:r>
          </a:p>
        </p:txBody>
      </p:sp>
      <p:sp>
        <p:nvSpPr>
          <p:cNvPr id="20" name="文本框 19"/>
          <p:cNvSpPr txBox="1"/>
          <p:nvPr userDrawn="1"/>
        </p:nvSpPr>
        <p:spPr>
          <a:xfrm>
            <a:off x="669346" y="2510939"/>
            <a:ext cx="4535114" cy="463460"/>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雷达信号处理国家重点实验室</a:t>
            </a:r>
          </a:p>
        </p:txBody>
      </p:sp>
      <p:sp>
        <p:nvSpPr>
          <p:cNvPr id="21" name="文本框 20"/>
          <p:cNvSpPr txBox="1"/>
          <p:nvPr userDrawn="1"/>
        </p:nvSpPr>
        <p:spPr>
          <a:xfrm>
            <a:off x="2443223" y="570519"/>
            <a:ext cx="1836310" cy="463460"/>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与共和国同行</a:t>
            </a:r>
          </a:p>
        </p:txBody>
      </p:sp>
      <p:sp>
        <p:nvSpPr>
          <p:cNvPr id="22" name="文本框 21"/>
          <p:cNvSpPr txBox="1"/>
          <p:nvPr userDrawn="1"/>
        </p:nvSpPr>
        <p:spPr>
          <a:xfrm>
            <a:off x="669345" y="5328690"/>
            <a:ext cx="3610187" cy="611899"/>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8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青春告白祖国</a:t>
            </a:r>
          </a:p>
        </p:txBody>
      </p:sp>
      <p:sp>
        <p:nvSpPr>
          <p:cNvPr id="23" name="文本框 22"/>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横向导航栏">
    <p:spTree>
      <p:nvGrpSpPr>
        <p:cNvPr id="1" name=""/>
        <p:cNvGrpSpPr/>
        <p:nvPr/>
      </p:nvGrpSpPr>
      <p:grpSpPr>
        <a:xfrm>
          <a:off x="0" y="0"/>
          <a:ext cx="0" cy="0"/>
          <a:chOff x="0" y="0"/>
          <a:chExt cx="0" cy="0"/>
        </a:xfrm>
      </p:grpSpPr>
      <p:sp>
        <p:nvSpPr>
          <p:cNvPr id="2" name="标题 1"/>
          <p:cNvSpPr>
            <a:spLocks noGrp="1"/>
          </p:cNvSpPr>
          <p:nvPr>
            <p:ph type="title"/>
          </p:nvPr>
        </p:nvSpPr>
        <p:spPr>
          <a:xfrm>
            <a:off x="642710" y="1113896"/>
            <a:ext cx="10515600" cy="516968"/>
          </a:xfrm>
        </p:spPr>
        <p:txBody>
          <a:bodyPr>
            <a:normAutofit/>
          </a:bodyPr>
          <a:lstStyle>
            <a:lvl1pPr marL="457200" indent="-457200">
              <a:buFont typeface="Wingdings" panose="05000000000000000000" pitchFamily="2" charset="2"/>
              <a:buChar char="u"/>
              <a:defRPr sz="2800">
                <a:solidFill>
                  <a:schemeClr val="tx1">
                    <a:lumMod val="85000"/>
                    <a:lumOff val="15000"/>
                  </a:schemeClr>
                </a:solidFill>
                <a:latin typeface="思源宋体 Heavy" panose="02020900000000000000" pitchFamily="18" charset="-122"/>
                <a:ea typeface="思源宋体 Heavy" panose="02020900000000000000" pitchFamily="18"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F548A5D5-F967-4973-BC3E-B6E1F1E79406}" type="datetime1">
              <a:rPr lang="zh-CN" altLang="en-US" smtClean="0"/>
              <a:t>2024/3/13</a:t>
            </a:fld>
            <a:endParaRPr lang="zh-CN" altLang="en-US" dirty="0"/>
          </a:p>
        </p:txBody>
      </p:sp>
      <p:sp>
        <p:nvSpPr>
          <p:cNvPr id="4" name="页脚占位符 3"/>
          <p:cNvSpPr>
            <a:spLocks noGrp="1"/>
          </p:cNvSpPr>
          <p:nvPr>
            <p:ph type="ftr" sz="quarter" idx="11"/>
          </p:nvPr>
        </p:nvSpPr>
        <p:spPr/>
        <p:txBody>
          <a:bodyPr/>
          <a:lstStyle/>
          <a:p>
            <a:r>
              <a:rPr lang="zh-CN" altLang="en-US"/>
              <a:t>西安电子科技大学</a:t>
            </a:r>
            <a:endParaRPr lang="zh-CN" altLang="en-US" dirty="0"/>
          </a:p>
        </p:txBody>
      </p:sp>
      <p:sp>
        <p:nvSpPr>
          <p:cNvPr id="5" name="灯片编号占位符 4"/>
          <p:cNvSpPr>
            <a:spLocks noGrp="1"/>
          </p:cNvSpPr>
          <p:nvPr>
            <p:ph type="sldNum" sz="quarter" idx="12"/>
          </p:nvPr>
        </p:nvSpPr>
        <p:spPr/>
        <p:txBody>
          <a:bodyPr/>
          <a:lstStyle/>
          <a:p>
            <a:fld id="{33B9A5AF-BDD6-4E14-989F-CF034C94E4CA}" type="slidenum">
              <a:rPr lang="zh-CN" altLang="en-US" smtClean="0"/>
              <a:t>‹#›</a:t>
            </a:fld>
            <a:endParaRPr lang="zh-CN" altLang="en-US"/>
          </a:p>
        </p:txBody>
      </p:sp>
      <p:sp>
        <p:nvSpPr>
          <p:cNvPr id="6" name="文本占位符 17"/>
          <p:cNvSpPr>
            <a:spLocks noGrp="1"/>
          </p:cNvSpPr>
          <p:nvPr>
            <p:ph type="body" sz="quarter" idx="14"/>
          </p:nvPr>
        </p:nvSpPr>
        <p:spPr>
          <a:xfrm>
            <a:off x="-1" y="136526"/>
            <a:ext cx="3071814" cy="598310"/>
          </a:xfrm>
          <a:solidFill>
            <a:schemeClr val="accent1"/>
          </a:solidFill>
        </p:spPr>
        <p:txBody>
          <a:bodyPr anchor="ctr">
            <a:normAutofit/>
          </a:bodyPr>
          <a:lstStyle>
            <a:lvl1pPr marL="0" indent="0" algn="ctr">
              <a:buNone/>
              <a:defRPr sz="1800">
                <a:solidFill>
                  <a:schemeClr val="bg1">
                    <a:lumMod val="95000"/>
                  </a:schemeClr>
                </a:solidFill>
                <a:latin typeface="思源宋体 Heavy" panose="02020900000000000000" pitchFamily="18" charset="-122"/>
                <a:ea typeface="思源宋体 Heavy" panose="02020900000000000000" pitchFamily="18" charset="-122"/>
              </a:defRPr>
            </a:lvl1pPr>
          </a:lstStyle>
          <a:p>
            <a:pPr lvl="0"/>
            <a:endParaRPr lang="zh-CN" altLang="en-US" dirty="0"/>
          </a:p>
        </p:txBody>
      </p:sp>
      <p:sp>
        <p:nvSpPr>
          <p:cNvPr id="11" name="文本占位符 17"/>
          <p:cNvSpPr>
            <a:spLocks noGrp="1"/>
          </p:cNvSpPr>
          <p:nvPr>
            <p:ph type="body" sz="quarter" idx="15"/>
          </p:nvPr>
        </p:nvSpPr>
        <p:spPr>
          <a:xfrm>
            <a:off x="3071812" y="136525"/>
            <a:ext cx="3024187" cy="598310"/>
          </a:xfrm>
          <a:solidFill>
            <a:srgbClr val="A6A6A6"/>
          </a:solidFill>
        </p:spPr>
        <p:txBody>
          <a:bodyPr anchor="ctr">
            <a:normAutofit/>
          </a:bodyPr>
          <a:lstStyle>
            <a:lvl1pPr marL="0" indent="0" algn="ctr">
              <a:buNone/>
              <a:defRPr sz="1800">
                <a:solidFill>
                  <a:schemeClr val="bg1">
                    <a:lumMod val="95000"/>
                  </a:schemeClr>
                </a:solidFill>
                <a:latin typeface="思源宋体 Heavy" panose="02020900000000000000" pitchFamily="18" charset="-122"/>
                <a:ea typeface="思源宋体 Heavy" panose="02020900000000000000" pitchFamily="18" charset="-122"/>
              </a:defRPr>
            </a:lvl1pPr>
          </a:lstStyle>
          <a:p>
            <a:pPr lvl="0"/>
            <a:endParaRPr lang="zh-CN" altLang="en-US" dirty="0"/>
          </a:p>
        </p:txBody>
      </p:sp>
      <p:sp>
        <p:nvSpPr>
          <p:cNvPr id="12" name="文本占位符 17"/>
          <p:cNvSpPr>
            <a:spLocks noGrp="1"/>
          </p:cNvSpPr>
          <p:nvPr>
            <p:ph type="body" sz="quarter" idx="16"/>
          </p:nvPr>
        </p:nvSpPr>
        <p:spPr>
          <a:xfrm>
            <a:off x="6095999" y="136525"/>
            <a:ext cx="3024187" cy="598310"/>
          </a:xfrm>
          <a:solidFill>
            <a:srgbClr val="A6A6A6"/>
          </a:solidFill>
        </p:spPr>
        <p:txBody>
          <a:bodyPr anchor="ctr">
            <a:normAutofit/>
          </a:bodyPr>
          <a:lstStyle>
            <a:lvl1pPr marL="0" indent="0" algn="ctr">
              <a:buNone/>
              <a:defRPr sz="1800">
                <a:solidFill>
                  <a:schemeClr val="bg1">
                    <a:lumMod val="95000"/>
                  </a:schemeClr>
                </a:solidFill>
                <a:latin typeface="思源宋体 Heavy" panose="02020900000000000000" pitchFamily="18" charset="-122"/>
                <a:ea typeface="思源宋体 Heavy" panose="02020900000000000000" pitchFamily="18" charset="-122"/>
              </a:defRPr>
            </a:lvl1pPr>
          </a:lstStyle>
          <a:p>
            <a:pPr lvl="0"/>
            <a:endParaRPr lang="zh-CN" altLang="en-US" dirty="0"/>
          </a:p>
        </p:txBody>
      </p:sp>
      <p:sp>
        <p:nvSpPr>
          <p:cNvPr id="13" name="文本占位符 17"/>
          <p:cNvSpPr>
            <a:spLocks noGrp="1"/>
          </p:cNvSpPr>
          <p:nvPr>
            <p:ph type="body" sz="quarter" idx="17"/>
          </p:nvPr>
        </p:nvSpPr>
        <p:spPr>
          <a:xfrm>
            <a:off x="9120185" y="136525"/>
            <a:ext cx="3071815" cy="598310"/>
          </a:xfrm>
          <a:solidFill>
            <a:srgbClr val="A6A6A6"/>
          </a:solidFill>
        </p:spPr>
        <p:txBody>
          <a:bodyPr anchor="ctr">
            <a:normAutofit/>
          </a:bodyPr>
          <a:lstStyle>
            <a:lvl1pPr marL="0" indent="0" algn="ctr">
              <a:buNone/>
              <a:defRPr sz="1800">
                <a:solidFill>
                  <a:schemeClr val="bg1">
                    <a:lumMod val="95000"/>
                  </a:schemeClr>
                </a:solidFill>
                <a:latin typeface="思源宋体 Heavy" panose="02020900000000000000" pitchFamily="18" charset="-122"/>
                <a:ea typeface="思源宋体 Heavy" panose="02020900000000000000" pitchFamily="18" charset="-122"/>
              </a:defRPr>
            </a:lvl1pPr>
          </a:lstStyle>
          <a:p>
            <a:pPr lvl="0"/>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纵向导航栏">
    <p:spTree>
      <p:nvGrpSpPr>
        <p:cNvPr id="1" name=""/>
        <p:cNvGrpSpPr/>
        <p:nvPr/>
      </p:nvGrpSpPr>
      <p:grpSpPr>
        <a:xfrm>
          <a:off x="0" y="0"/>
          <a:ext cx="0" cy="0"/>
          <a:chOff x="0" y="0"/>
          <a:chExt cx="0" cy="0"/>
        </a:xfrm>
      </p:grpSpPr>
      <p:sp>
        <p:nvSpPr>
          <p:cNvPr id="2" name="标题 1"/>
          <p:cNvSpPr>
            <a:spLocks noGrp="1"/>
          </p:cNvSpPr>
          <p:nvPr>
            <p:ph type="title"/>
          </p:nvPr>
        </p:nvSpPr>
        <p:spPr>
          <a:xfrm>
            <a:off x="1828800" y="495301"/>
            <a:ext cx="8364310" cy="516968"/>
          </a:xfrm>
        </p:spPr>
        <p:txBody>
          <a:bodyPr>
            <a:normAutofit/>
          </a:bodyPr>
          <a:lstStyle>
            <a:lvl1pPr>
              <a:defRPr sz="2800">
                <a:solidFill>
                  <a:schemeClr val="tx1">
                    <a:lumMod val="85000"/>
                    <a:lumOff val="15000"/>
                  </a:schemeClr>
                </a:solidFill>
                <a:latin typeface="思源宋体 Heavy" panose="02020900000000000000" pitchFamily="18" charset="-122"/>
                <a:ea typeface="思源宋体 Heavy" panose="02020900000000000000" pitchFamily="18" charset="-122"/>
              </a:defRPr>
            </a:lvl1pPr>
          </a:lstStyle>
          <a:p>
            <a:r>
              <a:rPr lang="zh-CN" altLang="en-US" dirty="0"/>
              <a:t>单击此处编辑母版标题样式</a:t>
            </a:r>
          </a:p>
        </p:txBody>
      </p:sp>
      <p:sp>
        <p:nvSpPr>
          <p:cNvPr id="3" name="日期占位符 2"/>
          <p:cNvSpPr>
            <a:spLocks noGrp="1"/>
          </p:cNvSpPr>
          <p:nvPr>
            <p:ph type="dt" sz="half" idx="10"/>
          </p:nvPr>
        </p:nvSpPr>
        <p:spPr>
          <a:xfrm>
            <a:off x="1460500" y="6362699"/>
            <a:ext cx="2743200" cy="365125"/>
          </a:xfrm>
        </p:spPr>
        <p:txBody>
          <a:bodyPr/>
          <a:lstStyle/>
          <a:p>
            <a:fld id="{F548A5D5-F967-4973-BC3E-B6E1F1E79406}" type="datetime1">
              <a:rPr lang="zh-CN" altLang="en-US" smtClean="0"/>
              <a:t>2024/3/13</a:t>
            </a:fld>
            <a:endParaRPr lang="zh-CN" altLang="en-US" dirty="0"/>
          </a:p>
        </p:txBody>
      </p:sp>
      <p:sp>
        <p:nvSpPr>
          <p:cNvPr id="4" name="页脚占位符 3"/>
          <p:cNvSpPr>
            <a:spLocks noGrp="1"/>
          </p:cNvSpPr>
          <p:nvPr>
            <p:ph type="ftr" sz="quarter" idx="11"/>
          </p:nvPr>
        </p:nvSpPr>
        <p:spPr>
          <a:xfrm>
            <a:off x="4864102" y="6362699"/>
            <a:ext cx="3124200" cy="365124"/>
          </a:xfrm>
        </p:spPr>
        <p:txBody>
          <a:bodyPr/>
          <a:lstStyle/>
          <a:p>
            <a:r>
              <a:rPr lang="zh-CN" altLang="en-US"/>
              <a:t>西安电子科技大学</a:t>
            </a:r>
            <a:endParaRPr lang="zh-CN" altLang="en-US" dirty="0"/>
          </a:p>
        </p:txBody>
      </p:sp>
      <p:sp>
        <p:nvSpPr>
          <p:cNvPr id="5" name="灯片编号占位符 4"/>
          <p:cNvSpPr>
            <a:spLocks noGrp="1"/>
          </p:cNvSpPr>
          <p:nvPr>
            <p:ph type="sldNum" sz="quarter" idx="12"/>
          </p:nvPr>
        </p:nvSpPr>
        <p:spPr>
          <a:xfrm>
            <a:off x="8648704" y="6362698"/>
            <a:ext cx="2743200" cy="365125"/>
          </a:xfrm>
        </p:spPr>
        <p:txBody>
          <a:bodyPr/>
          <a:lstStyle/>
          <a:p>
            <a:fld id="{33B9A5AF-BDD6-4E14-989F-CF034C94E4CA}" type="slidenum">
              <a:rPr lang="zh-CN" altLang="en-US" smtClean="0"/>
              <a:t>‹#›</a:t>
            </a:fld>
            <a:endParaRPr lang="zh-CN" altLang="en-US"/>
          </a:p>
        </p:txBody>
      </p:sp>
      <p:cxnSp>
        <p:nvCxnSpPr>
          <p:cNvPr id="16" name="直接连接符 15"/>
          <p:cNvCxnSpPr/>
          <p:nvPr userDrawn="1"/>
        </p:nvCxnSpPr>
        <p:spPr>
          <a:xfrm>
            <a:off x="1828800" y="1084462"/>
            <a:ext cx="59563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文本占位符 17"/>
          <p:cNvSpPr>
            <a:spLocks noGrp="1"/>
          </p:cNvSpPr>
          <p:nvPr>
            <p:ph type="body" sz="quarter" idx="14"/>
          </p:nvPr>
        </p:nvSpPr>
        <p:spPr>
          <a:xfrm>
            <a:off x="0" y="11151"/>
            <a:ext cx="1244600" cy="1722438"/>
          </a:xfrm>
          <a:solidFill>
            <a:schemeClr val="accent1"/>
          </a:solidFill>
        </p:spPr>
        <p:txBody>
          <a:bodyPr anchor="ctr">
            <a:normAutofit/>
          </a:bodyPr>
          <a:lstStyle>
            <a:lvl1pPr marL="0" indent="0" algn="ctr">
              <a:buNone/>
              <a:defRPr sz="1800">
                <a:solidFill>
                  <a:schemeClr val="bg1">
                    <a:lumMod val="95000"/>
                  </a:schemeClr>
                </a:solidFill>
                <a:latin typeface="思源宋体 Heavy" panose="02020900000000000000" pitchFamily="18" charset="-122"/>
                <a:ea typeface="思源宋体 Heavy" panose="02020900000000000000" pitchFamily="18" charset="-122"/>
              </a:defRPr>
            </a:lvl1pPr>
          </a:lstStyle>
          <a:p>
            <a:pPr lvl="0"/>
            <a:endParaRPr lang="zh-CN" altLang="en-US" dirty="0"/>
          </a:p>
        </p:txBody>
      </p:sp>
      <p:sp>
        <p:nvSpPr>
          <p:cNvPr id="19" name="文本占位符 17"/>
          <p:cNvSpPr>
            <a:spLocks noGrp="1"/>
          </p:cNvSpPr>
          <p:nvPr>
            <p:ph type="body" sz="quarter" idx="15"/>
          </p:nvPr>
        </p:nvSpPr>
        <p:spPr>
          <a:xfrm>
            <a:off x="0" y="1721005"/>
            <a:ext cx="1244600" cy="1722438"/>
          </a:xfrm>
          <a:solidFill>
            <a:srgbClr val="A6A6A6"/>
          </a:solidFill>
        </p:spPr>
        <p:txBody>
          <a:bodyPr anchor="ctr">
            <a:normAutofit/>
          </a:bodyPr>
          <a:lstStyle>
            <a:lvl1pPr marL="0" indent="0" algn="ctr">
              <a:buNone/>
              <a:defRPr sz="1800">
                <a:solidFill>
                  <a:schemeClr val="bg1">
                    <a:lumMod val="95000"/>
                  </a:schemeClr>
                </a:solidFill>
                <a:latin typeface="思源宋体 Heavy" panose="02020900000000000000" pitchFamily="18" charset="-122"/>
                <a:ea typeface="思源宋体 Heavy" panose="02020900000000000000" pitchFamily="18" charset="-122"/>
              </a:defRPr>
            </a:lvl1pPr>
          </a:lstStyle>
          <a:p>
            <a:pPr lvl="0"/>
            <a:endParaRPr lang="zh-CN" altLang="en-US" dirty="0"/>
          </a:p>
        </p:txBody>
      </p:sp>
      <p:sp>
        <p:nvSpPr>
          <p:cNvPr id="24" name="文本占位符 17"/>
          <p:cNvSpPr>
            <a:spLocks noGrp="1"/>
          </p:cNvSpPr>
          <p:nvPr>
            <p:ph type="body" sz="quarter" idx="16"/>
          </p:nvPr>
        </p:nvSpPr>
        <p:spPr>
          <a:xfrm>
            <a:off x="0" y="3443443"/>
            <a:ext cx="1244600" cy="1722438"/>
          </a:xfrm>
          <a:solidFill>
            <a:srgbClr val="A6A6A6"/>
          </a:solidFill>
        </p:spPr>
        <p:txBody>
          <a:bodyPr anchor="ctr">
            <a:normAutofit/>
          </a:bodyPr>
          <a:lstStyle>
            <a:lvl1pPr marL="0" indent="0" algn="ctr">
              <a:buNone/>
              <a:defRPr sz="1800">
                <a:solidFill>
                  <a:schemeClr val="bg1">
                    <a:lumMod val="95000"/>
                  </a:schemeClr>
                </a:solidFill>
                <a:latin typeface="思源宋体 Heavy" panose="02020900000000000000" pitchFamily="18" charset="-122"/>
                <a:ea typeface="思源宋体 Heavy" panose="02020900000000000000" pitchFamily="18" charset="-122"/>
              </a:defRPr>
            </a:lvl1pPr>
          </a:lstStyle>
          <a:p>
            <a:pPr lvl="0"/>
            <a:endParaRPr lang="zh-CN" altLang="en-US" dirty="0"/>
          </a:p>
        </p:txBody>
      </p:sp>
      <p:sp>
        <p:nvSpPr>
          <p:cNvPr id="25" name="文本占位符 17"/>
          <p:cNvSpPr>
            <a:spLocks noGrp="1"/>
          </p:cNvSpPr>
          <p:nvPr>
            <p:ph type="body" sz="quarter" idx="17"/>
          </p:nvPr>
        </p:nvSpPr>
        <p:spPr>
          <a:xfrm>
            <a:off x="0" y="5165881"/>
            <a:ext cx="1244600" cy="1722438"/>
          </a:xfrm>
          <a:solidFill>
            <a:srgbClr val="A6A6A6"/>
          </a:solidFill>
        </p:spPr>
        <p:txBody>
          <a:bodyPr anchor="ctr">
            <a:normAutofit/>
          </a:bodyPr>
          <a:lstStyle>
            <a:lvl1pPr marL="0" indent="0" algn="ctr">
              <a:buNone/>
              <a:defRPr sz="1800">
                <a:solidFill>
                  <a:schemeClr val="bg1">
                    <a:lumMod val="95000"/>
                  </a:schemeClr>
                </a:solidFill>
                <a:latin typeface="思源宋体 Heavy" panose="02020900000000000000" pitchFamily="18" charset="-122"/>
                <a:ea typeface="思源宋体 Heavy" panose="02020900000000000000" pitchFamily="18" charset="-122"/>
              </a:defRPr>
            </a:lvl1pPr>
          </a:lstStyle>
          <a:p>
            <a:pPr lvl="0"/>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548A5D5-F967-4973-BC3E-B6E1F1E79406}" type="datetime1">
              <a:rPr lang="zh-CN" altLang="en-US" smtClean="0"/>
              <a:t>2024/3/13</a:t>
            </a:fld>
            <a:endParaRPr lang="zh-CN" altLang="en-US" dirty="0"/>
          </a:p>
        </p:txBody>
      </p:sp>
      <p:sp>
        <p:nvSpPr>
          <p:cNvPr id="4" name="页脚占位符 3"/>
          <p:cNvSpPr>
            <a:spLocks noGrp="1"/>
          </p:cNvSpPr>
          <p:nvPr>
            <p:ph type="ftr" sz="quarter" idx="11"/>
          </p:nvPr>
        </p:nvSpPr>
        <p:spPr/>
        <p:txBody>
          <a:bodyPr/>
          <a:lstStyle/>
          <a:p>
            <a:r>
              <a:rPr lang="zh-CN" altLang="en-US"/>
              <a:t>西安电子科技大学</a:t>
            </a:r>
            <a:endParaRPr lang="zh-CN" altLang="en-US" dirty="0"/>
          </a:p>
        </p:txBody>
      </p:sp>
      <p:sp>
        <p:nvSpPr>
          <p:cNvPr id="5" name="灯片编号占位符 4"/>
          <p:cNvSpPr>
            <a:spLocks noGrp="1"/>
          </p:cNvSpPr>
          <p:nvPr>
            <p:ph type="sldNum" sz="quarter" idx="12"/>
          </p:nvPr>
        </p:nvSpPr>
        <p:spPr/>
        <p:txBody>
          <a:bodyPr/>
          <a:lstStyle/>
          <a:p>
            <a:fld id="{33B9A5AF-BDD6-4E14-989F-CF034C94E4CA}"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自定义版式">
    <p:bg>
      <p:bgPr>
        <a:solidFill>
          <a:schemeClr val="tx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userDrawn="1"/>
        </p:nvSpPr>
        <p:spPr>
          <a:xfrm>
            <a:off x="0" y="0"/>
            <a:ext cx="12192000" cy="6858000"/>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750104" y="441325"/>
            <a:ext cx="10515600" cy="365125"/>
          </a:xfrm>
        </p:spPr>
        <p:txBody>
          <a:bodyPr>
            <a:normAutofit/>
          </a:bodyPr>
          <a:lstStyle>
            <a:lvl1pPr>
              <a:defRPr sz="2400">
                <a:latin typeface="思源宋体 Heavy" panose="02020900000000000000" pitchFamily="18" charset="-122"/>
                <a:ea typeface="思源宋体 Heavy" panose="02020900000000000000" pitchFamily="18"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fld id="{4DB44E30-715F-4973-8179-B4178D7E09F0}" type="datetime1">
              <a:rPr lang="zh-CN" altLang="en-US" smtClean="0"/>
              <a:t>2024/3/13</a:t>
            </a:fld>
            <a:endParaRPr lang="zh-CN" altLang="en-US" dirty="0"/>
          </a:p>
        </p:txBody>
      </p:sp>
      <p:sp>
        <p:nvSpPr>
          <p:cNvPr id="4" name="页脚占位符 3"/>
          <p:cNvSpPr>
            <a:spLocks noGrp="1"/>
          </p:cNvSpPr>
          <p:nvPr>
            <p:ph type="ftr" sz="quarter" idx="11"/>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r>
              <a:rPr lang="zh-CN" altLang="en-US"/>
              <a:t>西安电子科技大学</a:t>
            </a:r>
            <a:endParaRPr lang="zh-CN" altLang="en-US" dirty="0"/>
          </a:p>
        </p:txBody>
      </p:sp>
      <p:sp>
        <p:nvSpPr>
          <p:cNvPr id="5" name="灯片编号占位符 4"/>
          <p:cNvSpPr>
            <a:spLocks noGrp="1"/>
          </p:cNvSpPr>
          <p:nvPr>
            <p:ph type="sldNum" sz="quarter" idx="12"/>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fld id="{33B9A5AF-BDD6-4E14-989F-CF034C94E4CA}" type="slidenum">
              <a:rPr lang="zh-CN" altLang="en-US" smtClean="0"/>
              <a:t>‹#›</a:t>
            </a:fld>
            <a:endParaRPr lang="zh-CN" altLang="en-US" dirty="0"/>
          </a:p>
        </p:txBody>
      </p:sp>
      <p:sp>
        <p:nvSpPr>
          <p:cNvPr id="8" name="矩形 7"/>
          <p:cNvSpPr/>
          <p:nvPr userDrawn="1"/>
        </p:nvSpPr>
        <p:spPr>
          <a:xfrm>
            <a:off x="570610" y="441325"/>
            <a:ext cx="101385" cy="594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16"/>
          <p:cNvSpPr>
            <a:spLocks noGrp="1"/>
          </p:cNvSpPr>
          <p:nvPr>
            <p:ph sz="quarter" idx="13" hasCustomPrompt="1"/>
          </p:nvPr>
        </p:nvSpPr>
        <p:spPr>
          <a:xfrm>
            <a:off x="750888" y="806450"/>
            <a:ext cx="10515600" cy="228600"/>
          </a:xfrm>
        </p:spPr>
        <p:txBody>
          <a:bodyPr>
            <a:noAutofit/>
          </a:bodyPr>
          <a:lstStyle>
            <a:lvl1pPr marL="0" indent="0">
              <a:buNone/>
              <a:defRPr sz="1600">
                <a:latin typeface="思源黑体 CN Normal" panose="020B0400000000000000" pitchFamily="34" charset="-122"/>
                <a:ea typeface="思源黑体 CN Normal" panose="020B0400000000000000" pitchFamily="34" charset="-122"/>
              </a:defRPr>
            </a:lvl1pPr>
          </a:lstStyle>
          <a:p>
            <a:pPr lvl="0"/>
            <a:r>
              <a:rPr lang="zh-CN" altLang="en-US" dirty="0"/>
              <a:t>单击此处编辑英文标题</a:t>
            </a:r>
          </a:p>
        </p:txBody>
      </p:sp>
      <p:sp>
        <p:nvSpPr>
          <p:cNvPr id="11" name="文本框 10"/>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tx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单项图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userDrawn="1"/>
        </p:nvSpPr>
        <p:spPr>
          <a:xfrm>
            <a:off x="0" y="0"/>
            <a:ext cx="12192000" cy="6858000"/>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750104" y="441325"/>
            <a:ext cx="10515600" cy="365125"/>
          </a:xfrm>
        </p:spPr>
        <p:txBody>
          <a:bodyPr>
            <a:normAutofit/>
          </a:bodyPr>
          <a:lstStyle>
            <a:lvl1pPr>
              <a:defRPr sz="2400">
                <a:latin typeface="思源宋体 Heavy" panose="02020900000000000000" pitchFamily="18" charset="-122"/>
                <a:ea typeface="思源宋体 Heavy" panose="02020900000000000000" pitchFamily="18"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fld id="{4DB44E30-715F-4973-8179-B4178D7E09F0}" type="datetime1">
              <a:rPr lang="zh-CN" altLang="en-US" smtClean="0"/>
              <a:t>2024/3/13</a:t>
            </a:fld>
            <a:endParaRPr lang="zh-CN" altLang="en-US" dirty="0"/>
          </a:p>
        </p:txBody>
      </p:sp>
      <p:sp>
        <p:nvSpPr>
          <p:cNvPr id="4" name="页脚占位符 3"/>
          <p:cNvSpPr>
            <a:spLocks noGrp="1"/>
          </p:cNvSpPr>
          <p:nvPr>
            <p:ph type="ftr" sz="quarter" idx="11"/>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r>
              <a:rPr lang="zh-CN" altLang="en-US"/>
              <a:t>西安电子科技大学</a:t>
            </a:r>
            <a:endParaRPr lang="zh-CN" altLang="en-US" dirty="0"/>
          </a:p>
        </p:txBody>
      </p:sp>
      <p:sp>
        <p:nvSpPr>
          <p:cNvPr id="5" name="灯片编号占位符 4"/>
          <p:cNvSpPr>
            <a:spLocks noGrp="1"/>
          </p:cNvSpPr>
          <p:nvPr>
            <p:ph type="sldNum" sz="quarter" idx="12"/>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fld id="{33B9A5AF-BDD6-4E14-989F-CF034C94E4CA}" type="slidenum">
              <a:rPr lang="zh-CN" altLang="en-US" smtClean="0"/>
              <a:t>‹#›</a:t>
            </a:fld>
            <a:endParaRPr lang="zh-CN" altLang="en-US" dirty="0"/>
          </a:p>
        </p:txBody>
      </p:sp>
      <p:sp>
        <p:nvSpPr>
          <p:cNvPr id="8" name="矩形 7"/>
          <p:cNvSpPr/>
          <p:nvPr userDrawn="1"/>
        </p:nvSpPr>
        <p:spPr>
          <a:xfrm>
            <a:off x="570610" y="441325"/>
            <a:ext cx="101385" cy="594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16"/>
          <p:cNvSpPr>
            <a:spLocks noGrp="1"/>
          </p:cNvSpPr>
          <p:nvPr>
            <p:ph sz="quarter" idx="13" hasCustomPrompt="1"/>
          </p:nvPr>
        </p:nvSpPr>
        <p:spPr>
          <a:xfrm>
            <a:off x="750888" y="806450"/>
            <a:ext cx="10515600" cy="228600"/>
          </a:xfrm>
        </p:spPr>
        <p:txBody>
          <a:bodyPr>
            <a:noAutofit/>
          </a:bodyPr>
          <a:lstStyle>
            <a:lvl1pPr marL="0" indent="0">
              <a:buNone/>
              <a:defRPr sz="1600">
                <a:latin typeface="思源黑体 CN Normal" panose="020B0400000000000000" pitchFamily="34" charset="-122"/>
                <a:ea typeface="思源黑体 CN Normal" panose="020B0400000000000000" pitchFamily="34" charset="-122"/>
              </a:defRPr>
            </a:lvl1pPr>
          </a:lstStyle>
          <a:p>
            <a:pPr lvl="0"/>
            <a:r>
              <a:rPr lang="zh-CN" altLang="en-US" dirty="0"/>
              <a:t>单击此处编辑英文标题</a:t>
            </a:r>
          </a:p>
        </p:txBody>
      </p:sp>
      <p:sp>
        <p:nvSpPr>
          <p:cNvPr id="11" name="文本框 10"/>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
        <p:nvSpPr>
          <p:cNvPr id="14" name="矩形 13"/>
          <p:cNvSpPr/>
          <p:nvPr userDrawn="1"/>
        </p:nvSpPr>
        <p:spPr>
          <a:xfrm>
            <a:off x="7080179" y="997618"/>
            <a:ext cx="4436181"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图片占位符 9"/>
          <p:cNvSpPr>
            <a:spLocks noGrp="1"/>
          </p:cNvSpPr>
          <p:nvPr>
            <p:ph type="pic" sz="quarter" idx="14"/>
          </p:nvPr>
        </p:nvSpPr>
        <p:spPr>
          <a:xfrm>
            <a:off x="6932613" y="1124653"/>
            <a:ext cx="4421187" cy="2943346"/>
          </a:xfrm>
        </p:spPr>
        <p:txBody>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项图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userDrawn="1"/>
        </p:nvSpPr>
        <p:spPr>
          <a:xfrm>
            <a:off x="0" y="0"/>
            <a:ext cx="12192000" cy="6858000"/>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750104" y="441325"/>
            <a:ext cx="10515600" cy="365125"/>
          </a:xfrm>
        </p:spPr>
        <p:txBody>
          <a:bodyPr>
            <a:normAutofit/>
          </a:bodyPr>
          <a:lstStyle>
            <a:lvl1pPr>
              <a:defRPr sz="2400">
                <a:latin typeface="思源宋体 Heavy" panose="02020900000000000000" pitchFamily="18" charset="-122"/>
                <a:ea typeface="思源宋体 Heavy" panose="02020900000000000000" pitchFamily="18"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fld id="{4DB44E30-715F-4973-8179-B4178D7E09F0}" type="datetime1">
              <a:rPr lang="zh-CN" altLang="en-US" smtClean="0"/>
              <a:t>2024/3/13</a:t>
            </a:fld>
            <a:endParaRPr lang="zh-CN" altLang="en-US" dirty="0"/>
          </a:p>
        </p:txBody>
      </p:sp>
      <p:sp>
        <p:nvSpPr>
          <p:cNvPr id="4" name="页脚占位符 3"/>
          <p:cNvSpPr>
            <a:spLocks noGrp="1"/>
          </p:cNvSpPr>
          <p:nvPr>
            <p:ph type="ftr" sz="quarter" idx="11"/>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r>
              <a:rPr lang="zh-CN" altLang="en-US"/>
              <a:t>西安电子科技大学</a:t>
            </a:r>
            <a:endParaRPr lang="zh-CN" altLang="en-US" dirty="0"/>
          </a:p>
        </p:txBody>
      </p:sp>
      <p:sp>
        <p:nvSpPr>
          <p:cNvPr id="5" name="灯片编号占位符 4"/>
          <p:cNvSpPr>
            <a:spLocks noGrp="1"/>
          </p:cNvSpPr>
          <p:nvPr>
            <p:ph type="sldNum" sz="quarter" idx="12"/>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fld id="{33B9A5AF-BDD6-4E14-989F-CF034C94E4CA}" type="slidenum">
              <a:rPr lang="zh-CN" altLang="en-US" smtClean="0"/>
              <a:t>‹#›</a:t>
            </a:fld>
            <a:endParaRPr lang="zh-CN" altLang="en-US" dirty="0"/>
          </a:p>
        </p:txBody>
      </p:sp>
      <p:sp>
        <p:nvSpPr>
          <p:cNvPr id="8" name="矩形 7"/>
          <p:cNvSpPr/>
          <p:nvPr userDrawn="1"/>
        </p:nvSpPr>
        <p:spPr>
          <a:xfrm>
            <a:off x="570610" y="441325"/>
            <a:ext cx="101385" cy="594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16"/>
          <p:cNvSpPr>
            <a:spLocks noGrp="1"/>
          </p:cNvSpPr>
          <p:nvPr>
            <p:ph sz="quarter" idx="13" hasCustomPrompt="1"/>
          </p:nvPr>
        </p:nvSpPr>
        <p:spPr>
          <a:xfrm>
            <a:off x="750888" y="806450"/>
            <a:ext cx="10515600" cy="228600"/>
          </a:xfrm>
        </p:spPr>
        <p:txBody>
          <a:bodyPr>
            <a:noAutofit/>
          </a:bodyPr>
          <a:lstStyle>
            <a:lvl1pPr marL="0" indent="0">
              <a:buNone/>
              <a:defRPr sz="1600">
                <a:latin typeface="思源黑体 CN Normal" panose="020B0400000000000000" pitchFamily="34" charset="-122"/>
                <a:ea typeface="思源黑体 CN Normal" panose="020B0400000000000000" pitchFamily="34" charset="-122"/>
              </a:defRPr>
            </a:lvl1pPr>
          </a:lstStyle>
          <a:p>
            <a:pPr lvl="0"/>
            <a:r>
              <a:rPr lang="zh-CN" altLang="en-US" dirty="0"/>
              <a:t>单击此处编辑英文标题</a:t>
            </a:r>
          </a:p>
        </p:txBody>
      </p:sp>
      <p:sp>
        <p:nvSpPr>
          <p:cNvPr id="11" name="文本框 10"/>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
        <p:nvSpPr>
          <p:cNvPr id="12" name="矩形 11"/>
          <p:cNvSpPr/>
          <p:nvPr userDrawn="1"/>
        </p:nvSpPr>
        <p:spPr>
          <a:xfrm>
            <a:off x="0" y="2290573"/>
            <a:ext cx="12192000" cy="30942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图片占位符 9"/>
          <p:cNvSpPr>
            <a:spLocks noGrp="1"/>
          </p:cNvSpPr>
          <p:nvPr>
            <p:ph type="pic" sz="quarter" idx="14"/>
          </p:nvPr>
        </p:nvSpPr>
        <p:spPr>
          <a:xfrm rot="20772240">
            <a:off x="7401365" y="1683034"/>
            <a:ext cx="3598217" cy="2242686"/>
          </a:xfrm>
          <a:ln w="88900">
            <a:solidFill>
              <a:srgbClr val="FFFFFF"/>
            </a:solidFill>
            <a:miter lim="800000"/>
          </a:ln>
          <a:effectLst>
            <a:outerShdw blurRad="63500" sx="102000" sy="102000" algn="ctr" rotWithShape="0">
              <a:prstClr val="black">
                <a:alpha val="40000"/>
              </a:prstClr>
            </a:outerShdw>
          </a:effectLst>
        </p:spPr>
        <p:txBody>
          <a:bodyPr/>
          <a:lstStyle/>
          <a:p>
            <a:endParaRPr lang="zh-CN" altLang="en-US"/>
          </a:p>
        </p:txBody>
      </p:sp>
      <p:sp>
        <p:nvSpPr>
          <p:cNvPr id="19" name="图片占位符 9"/>
          <p:cNvSpPr>
            <a:spLocks noGrp="1"/>
          </p:cNvSpPr>
          <p:nvPr>
            <p:ph type="pic" sz="quarter" idx="15"/>
          </p:nvPr>
        </p:nvSpPr>
        <p:spPr>
          <a:xfrm rot="668217">
            <a:off x="7665854" y="3726070"/>
            <a:ext cx="3598217" cy="2242686"/>
          </a:xfrm>
          <a:ln w="88900">
            <a:solidFill>
              <a:srgbClr val="FFFFFF"/>
            </a:solidFill>
            <a:miter lim="800000"/>
          </a:ln>
          <a:effectLst>
            <a:outerShdw blurRad="63500" sx="102000" sy="102000" algn="ctr" rotWithShape="0">
              <a:prstClr val="black">
                <a:alpha val="40000"/>
              </a:prstClr>
            </a:outerShdw>
          </a:effectLst>
        </p:spPr>
        <p:txBody>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3项图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userDrawn="1"/>
        </p:nvSpPr>
        <p:spPr>
          <a:xfrm>
            <a:off x="0" y="0"/>
            <a:ext cx="12192000" cy="6858000"/>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750104" y="441325"/>
            <a:ext cx="10515600" cy="365125"/>
          </a:xfrm>
        </p:spPr>
        <p:txBody>
          <a:bodyPr>
            <a:normAutofit/>
          </a:bodyPr>
          <a:lstStyle>
            <a:lvl1pPr>
              <a:defRPr sz="2400">
                <a:latin typeface="思源宋体 Heavy" panose="02020900000000000000" pitchFamily="18" charset="-122"/>
                <a:ea typeface="思源宋体 Heavy" panose="02020900000000000000" pitchFamily="18"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fld id="{4DB44E30-715F-4973-8179-B4178D7E09F0}" type="datetime1">
              <a:rPr lang="zh-CN" altLang="en-US" smtClean="0"/>
              <a:t>2024/3/13</a:t>
            </a:fld>
            <a:endParaRPr lang="zh-CN" altLang="en-US" dirty="0"/>
          </a:p>
        </p:txBody>
      </p:sp>
      <p:sp>
        <p:nvSpPr>
          <p:cNvPr id="4" name="页脚占位符 3"/>
          <p:cNvSpPr>
            <a:spLocks noGrp="1"/>
          </p:cNvSpPr>
          <p:nvPr>
            <p:ph type="ftr" sz="quarter" idx="11"/>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r>
              <a:rPr lang="zh-CN" altLang="en-US"/>
              <a:t>西安电子科技大学</a:t>
            </a:r>
            <a:endParaRPr lang="zh-CN" altLang="en-US" dirty="0"/>
          </a:p>
        </p:txBody>
      </p:sp>
      <p:sp>
        <p:nvSpPr>
          <p:cNvPr id="5" name="灯片编号占位符 4"/>
          <p:cNvSpPr>
            <a:spLocks noGrp="1"/>
          </p:cNvSpPr>
          <p:nvPr>
            <p:ph type="sldNum" sz="quarter" idx="12"/>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fld id="{33B9A5AF-BDD6-4E14-989F-CF034C94E4CA}" type="slidenum">
              <a:rPr lang="zh-CN" altLang="en-US" smtClean="0"/>
              <a:t>‹#›</a:t>
            </a:fld>
            <a:endParaRPr lang="zh-CN" altLang="en-US" dirty="0"/>
          </a:p>
        </p:txBody>
      </p:sp>
      <p:sp>
        <p:nvSpPr>
          <p:cNvPr id="8" name="矩形 7"/>
          <p:cNvSpPr/>
          <p:nvPr userDrawn="1"/>
        </p:nvSpPr>
        <p:spPr>
          <a:xfrm>
            <a:off x="570610" y="441325"/>
            <a:ext cx="101385" cy="594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16"/>
          <p:cNvSpPr>
            <a:spLocks noGrp="1"/>
          </p:cNvSpPr>
          <p:nvPr>
            <p:ph sz="quarter" idx="13" hasCustomPrompt="1"/>
          </p:nvPr>
        </p:nvSpPr>
        <p:spPr>
          <a:xfrm>
            <a:off x="750888" y="806450"/>
            <a:ext cx="10515600" cy="228600"/>
          </a:xfrm>
        </p:spPr>
        <p:txBody>
          <a:bodyPr>
            <a:noAutofit/>
          </a:bodyPr>
          <a:lstStyle>
            <a:lvl1pPr marL="0" indent="0">
              <a:buNone/>
              <a:defRPr sz="1600">
                <a:latin typeface="思源黑体 CN Normal" panose="020B0400000000000000" pitchFamily="34" charset="-122"/>
                <a:ea typeface="思源黑体 CN Normal" panose="020B0400000000000000" pitchFamily="34" charset="-122"/>
              </a:defRPr>
            </a:lvl1pPr>
          </a:lstStyle>
          <a:p>
            <a:pPr lvl="0"/>
            <a:r>
              <a:rPr lang="zh-CN" altLang="en-US" dirty="0"/>
              <a:t>单击此处编辑英文标题</a:t>
            </a:r>
          </a:p>
        </p:txBody>
      </p:sp>
      <p:sp>
        <p:nvSpPr>
          <p:cNvPr id="11" name="文本框 10"/>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
        <p:nvSpPr>
          <p:cNvPr id="10" name="图片占位符 9"/>
          <p:cNvSpPr>
            <a:spLocks noGrp="1"/>
          </p:cNvSpPr>
          <p:nvPr>
            <p:ph type="pic" sz="quarter" idx="14"/>
          </p:nvPr>
        </p:nvSpPr>
        <p:spPr>
          <a:xfrm>
            <a:off x="785565" y="1398880"/>
            <a:ext cx="3187948" cy="3225508"/>
          </a:xfrm>
        </p:spPr>
        <p:txBody>
          <a:bodyPr/>
          <a:lstStyle/>
          <a:p>
            <a:endParaRPr lang="zh-CN" altLang="en-US"/>
          </a:p>
        </p:txBody>
      </p:sp>
      <p:sp>
        <p:nvSpPr>
          <p:cNvPr id="16" name="图片占位符 9"/>
          <p:cNvSpPr>
            <a:spLocks noGrp="1"/>
          </p:cNvSpPr>
          <p:nvPr>
            <p:ph type="pic" sz="quarter" idx="15"/>
          </p:nvPr>
        </p:nvSpPr>
        <p:spPr>
          <a:xfrm>
            <a:off x="4493965" y="1410888"/>
            <a:ext cx="3187948" cy="3225508"/>
          </a:xfrm>
        </p:spPr>
        <p:txBody>
          <a:bodyPr/>
          <a:lstStyle/>
          <a:p>
            <a:endParaRPr lang="zh-CN" altLang="en-US"/>
          </a:p>
        </p:txBody>
      </p:sp>
      <p:sp>
        <p:nvSpPr>
          <p:cNvPr id="18" name="图片占位符 9"/>
          <p:cNvSpPr>
            <a:spLocks noGrp="1"/>
          </p:cNvSpPr>
          <p:nvPr>
            <p:ph type="pic" sz="quarter" idx="16"/>
          </p:nvPr>
        </p:nvSpPr>
        <p:spPr>
          <a:xfrm>
            <a:off x="8239589" y="1386104"/>
            <a:ext cx="3187948" cy="3225508"/>
          </a:xfrm>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项横向图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userDrawn="1"/>
        </p:nvSpPr>
        <p:spPr>
          <a:xfrm>
            <a:off x="0" y="0"/>
            <a:ext cx="12192000" cy="6858000"/>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750104" y="441325"/>
            <a:ext cx="10515600" cy="365125"/>
          </a:xfrm>
        </p:spPr>
        <p:txBody>
          <a:bodyPr>
            <a:normAutofit/>
          </a:bodyPr>
          <a:lstStyle>
            <a:lvl1pPr>
              <a:defRPr sz="2400">
                <a:latin typeface="思源宋体 Heavy" panose="02020900000000000000" pitchFamily="18" charset="-122"/>
                <a:ea typeface="思源宋体 Heavy" panose="02020900000000000000" pitchFamily="18"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fld id="{4DB44E30-715F-4973-8179-B4178D7E09F0}" type="datetime1">
              <a:rPr lang="zh-CN" altLang="en-US" smtClean="0"/>
              <a:t>2024/3/13</a:t>
            </a:fld>
            <a:endParaRPr lang="zh-CN" altLang="en-US" dirty="0"/>
          </a:p>
        </p:txBody>
      </p:sp>
      <p:sp>
        <p:nvSpPr>
          <p:cNvPr id="4" name="页脚占位符 3"/>
          <p:cNvSpPr>
            <a:spLocks noGrp="1"/>
          </p:cNvSpPr>
          <p:nvPr>
            <p:ph type="ftr" sz="quarter" idx="11"/>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r>
              <a:rPr lang="zh-CN" altLang="en-US"/>
              <a:t>西安电子科技大学</a:t>
            </a:r>
            <a:endParaRPr lang="zh-CN" altLang="en-US" dirty="0"/>
          </a:p>
        </p:txBody>
      </p:sp>
      <p:sp>
        <p:nvSpPr>
          <p:cNvPr id="5" name="灯片编号占位符 4"/>
          <p:cNvSpPr>
            <a:spLocks noGrp="1"/>
          </p:cNvSpPr>
          <p:nvPr>
            <p:ph type="sldNum" sz="quarter" idx="12"/>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fld id="{33B9A5AF-BDD6-4E14-989F-CF034C94E4CA}" type="slidenum">
              <a:rPr lang="zh-CN" altLang="en-US" smtClean="0"/>
              <a:t>‹#›</a:t>
            </a:fld>
            <a:endParaRPr lang="zh-CN" altLang="en-US" dirty="0"/>
          </a:p>
        </p:txBody>
      </p:sp>
      <p:sp>
        <p:nvSpPr>
          <p:cNvPr id="8" name="矩形 7"/>
          <p:cNvSpPr/>
          <p:nvPr userDrawn="1"/>
        </p:nvSpPr>
        <p:spPr>
          <a:xfrm>
            <a:off x="570610" y="441325"/>
            <a:ext cx="101385" cy="594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16"/>
          <p:cNvSpPr>
            <a:spLocks noGrp="1"/>
          </p:cNvSpPr>
          <p:nvPr>
            <p:ph sz="quarter" idx="13" hasCustomPrompt="1"/>
          </p:nvPr>
        </p:nvSpPr>
        <p:spPr>
          <a:xfrm>
            <a:off x="750888" y="806450"/>
            <a:ext cx="10515600" cy="228600"/>
          </a:xfrm>
        </p:spPr>
        <p:txBody>
          <a:bodyPr>
            <a:noAutofit/>
          </a:bodyPr>
          <a:lstStyle>
            <a:lvl1pPr marL="0" indent="0">
              <a:buNone/>
              <a:defRPr sz="1600">
                <a:latin typeface="思源黑体 CN Normal" panose="020B0400000000000000" pitchFamily="34" charset="-122"/>
                <a:ea typeface="思源黑体 CN Normal" panose="020B0400000000000000" pitchFamily="34" charset="-122"/>
              </a:defRPr>
            </a:lvl1pPr>
          </a:lstStyle>
          <a:p>
            <a:pPr lvl="0"/>
            <a:r>
              <a:rPr lang="zh-CN" altLang="en-US" dirty="0"/>
              <a:t>单击此处编辑英文标题</a:t>
            </a:r>
          </a:p>
        </p:txBody>
      </p:sp>
      <p:sp>
        <p:nvSpPr>
          <p:cNvPr id="11" name="文本框 10"/>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
        <p:nvSpPr>
          <p:cNvPr id="12" name="矩形 11"/>
          <p:cNvSpPr/>
          <p:nvPr userDrawn="1"/>
        </p:nvSpPr>
        <p:spPr>
          <a:xfrm>
            <a:off x="624221" y="1486197"/>
            <a:ext cx="5334031" cy="1942803"/>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624220" y="3581327"/>
            <a:ext cx="5334031" cy="1942803"/>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6148169" y="1482545"/>
            <a:ext cx="5334031" cy="1942803"/>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6148168" y="3577675"/>
            <a:ext cx="5334031" cy="1942803"/>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userDrawn="1"/>
        </p:nvSpPr>
        <p:spPr>
          <a:xfrm flipH="1" flipV="1">
            <a:off x="5425531" y="1476181"/>
            <a:ext cx="529296" cy="52929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17"/>
          <p:cNvSpPr/>
          <p:nvPr userDrawn="1"/>
        </p:nvSpPr>
        <p:spPr>
          <a:xfrm flipH="1" flipV="1">
            <a:off x="10962103" y="1476181"/>
            <a:ext cx="529296" cy="52929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p:cNvSpPr/>
          <p:nvPr userDrawn="1"/>
        </p:nvSpPr>
        <p:spPr>
          <a:xfrm flipH="1" flipV="1">
            <a:off x="5425531" y="3584803"/>
            <a:ext cx="529296" cy="52929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p:cNvSpPr/>
          <p:nvPr userDrawn="1"/>
        </p:nvSpPr>
        <p:spPr>
          <a:xfrm flipH="1" flipV="1">
            <a:off x="10962103" y="3584803"/>
            <a:ext cx="529296" cy="52929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图片占位符 9"/>
          <p:cNvSpPr>
            <a:spLocks noGrp="1"/>
          </p:cNvSpPr>
          <p:nvPr>
            <p:ph type="pic" sz="quarter" idx="14"/>
          </p:nvPr>
        </p:nvSpPr>
        <p:spPr>
          <a:xfrm>
            <a:off x="750888" y="1620838"/>
            <a:ext cx="1601787" cy="1601787"/>
          </a:xfrm>
        </p:spPr>
        <p:txBody>
          <a:bodyPr/>
          <a:lstStyle/>
          <a:p>
            <a:endParaRPr lang="zh-CN" altLang="en-US"/>
          </a:p>
        </p:txBody>
      </p:sp>
      <p:sp>
        <p:nvSpPr>
          <p:cNvPr id="25" name="图片占位符 9"/>
          <p:cNvSpPr>
            <a:spLocks noGrp="1"/>
          </p:cNvSpPr>
          <p:nvPr>
            <p:ph type="pic" sz="quarter" idx="15"/>
          </p:nvPr>
        </p:nvSpPr>
        <p:spPr>
          <a:xfrm>
            <a:off x="762300" y="3748182"/>
            <a:ext cx="1601787" cy="1601787"/>
          </a:xfrm>
        </p:spPr>
        <p:txBody>
          <a:bodyPr/>
          <a:lstStyle/>
          <a:p>
            <a:endParaRPr lang="zh-CN" altLang="en-US"/>
          </a:p>
        </p:txBody>
      </p:sp>
      <p:sp>
        <p:nvSpPr>
          <p:cNvPr id="26" name="图片占位符 9"/>
          <p:cNvSpPr>
            <a:spLocks noGrp="1"/>
          </p:cNvSpPr>
          <p:nvPr>
            <p:ph type="pic" sz="quarter" idx="16"/>
          </p:nvPr>
        </p:nvSpPr>
        <p:spPr>
          <a:xfrm>
            <a:off x="6278410" y="1620838"/>
            <a:ext cx="1601787" cy="1601787"/>
          </a:xfrm>
        </p:spPr>
        <p:txBody>
          <a:bodyPr/>
          <a:lstStyle/>
          <a:p>
            <a:endParaRPr lang="zh-CN" altLang="en-US"/>
          </a:p>
        </p:txBody>
      </p:sp>
      <p:sp>
        <p:nvSpPr>
          <p:cNvPr id="27" name="图片占位符 9"/>
          <p:cNvSpPr>
            <a:spLocks noGrp="1"/>
          </p:cNvSpPr>
          <p:nvPr>
            <p:ph type="pic" sz="quarter" idx="17"/>
          </p:nvPr>
        </p:nvSpPr>
        <p:spPr>
          <a:xfrm>
            <a:off x="6289822" y="3748182"/>
            <a:ext cx="1601787" cy="1601787"/>
          </a:xfrm>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2" name="标题 1"/>
          <p:cNvSpPr>
            <a:spLocks noGrp="1"/>
          </p:cNvSpPr>
          <p:nvPr>
            <p:ph type="title"/>
          </p:nvPr>
        </p:nvSpPr>
        <p:spPr>
          <a:xfrm>
            <a:off x="750104" y="441325"/>
            <a:ext cx="10515600" cy="365125"/>
          </a:xfrm>
        </p:spPr>
        <p:txBody>
          <a:bodyPr>
            <a:normAutofit/>
          </a:bodyPr>
          <a:lstStyle>
            <a:lvl1pPr>
              <a:defRPr sz="2400">
                <a:latin typeface="思源宋体 Heavy" panose="02020900000000000000" pitchFamily="18" charset="-122"/>
                <a:ea typeface="思源宋体 Heavy" panose="02020900000000000000" pitchFamily="18" charset="-122"/>
              </a:defRPr>
            </a:lvl1pPr>
          </a:lstStyle>
          <a:p>
            <a:r>
              <a:rPr lang="zh-CN" altLang="en-US" dirty="0"/>
              <a:t>单击此处编辑母版标题样式</a:t>
            </a:r>
          </a:p>
        </p:txBody>
      </p:sp>
      <p:sp>
        <p:nvSpPr>
          <p:cNvPr id="8" name="矩形 7"/>
          <p:cNvSpPr/>
          <p:nvPr userDrawn="1"/>
        </p:nvSpPr>
        <p:spPr>
          <a:xfrm>
            <a:off x="570610" y="441325"/>
            <a:ext cx="101385" cy="594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16"/>
          <p:cNvSpPr>
            <a:spLocks noGrp="1"/>
          </p:cNvSpPr>
          <p:nvPr>
            <p:ph sz="quarter" idx="13" hasCustomPrompt="1"/>
          </p:nvPr>
        </p:nvSpPr>
        <p:spPr>
          <a:xfrm>
            <a:off x="750888" y="806450"/>
            <a:ext cx="10515600" cy="228600"/>
          </a:xfrm>
        </p:spPr>
        <p:txBody>
          <a:bodyPr>
            <a:noAutofit/>
          </a:bodyPr>
          <a:lstStyle>
            <a:lvl1pPr marL="0" indent="0">
              <a:buNone/>
              <a:defRPr sz="1600">
                <a:latin typeface="思源黑体 CN Normal" panose="020B0400000000000000" pitchFamily="34" charset="-122"/>
                <a:ea typeface="思源黑体 CN Normal" panose="020B0400000000000000" pitchFamily="34" charset="-122"/>
              </a:defRPr>
            </a:lvl1pPr>
          </a:lstStyle>
          <a:p>
            <a:pPr lvl="0"/>
            <a:r>
              <a:rPr lang="zh-CN" altLang="en-US" dirty="0"/>
              <a:t>单击此处编辑英文标题</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userDrawn="1"/>
        </p:nvSpPr>
        <p:spPr>
          <a:xfrm>
            <a:off x="0" y="0"/>
            <a:ext cx="12192000" cy="6858000"/>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fld id="{4DB44E30-715F-4973-8179-B4178D7E09F0}" type="datetime1">
              <a:rPr lang="zh-CN" altLang="en-US" smtClean="0"/>
              <a:t>2024/3/13</a:t>
            </a:fld>
            <a:endParaRPr lang="zh-CN" altLang="en-US" dirty="0"/>
          </a:p>
        </p:txBody>
      </p:sp>
      <p:sp>
        <p:nvSpPr>
          <p:cNvPr id="4" name="页脚占位符 3"/>
          <p:cNvSpPr>
            <a:spLocks noGrp="1"/>
          </p:cNvSpPr>
          <p:nvPr>
            <p:ph type="ftr" sz="quarter" idx="11"/>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r>
              <a:rPr lang="zh-CN" altLang="en-US"/>
              <a:t>西安电子科技大学</a:t>
            </a:r>
            <a:endParaRPr lang="zh-CN" altLang="en-US" dirty="0"/>
          </a:p>
        </p:txBody>
      </p:sp>
      <p:sp>
        <p:nvSpPr>
          <p:cNvPr id="5" name="灯片编号占位符 4"/>
          <p:cNvSpPr>
            <a:spLocks noGrp="1"/>
          </p:cNvSpPr>
          <p:nvPr>
            <p:ph type="sldNum" sz="quarter" idx="12"/>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fld id="{33B9A5AF-BDD6-4E14-989F-CF034C94E4CA}" type="slidenum">
              <a:rPr lang="zh-CN" altLang="en-US" smtClean="0"/>
              <a:t>‹#›</a:t>
            </a:fld>
            <a:endParaRPr lang="zh-CN" altLang="en-US" dirty="0"/>
          </a:p>
        </p:txBody>
      </p:sp>
      <p:sp>
        <p:nvSpPr>
          <p:cNvPr id="8" name="文本框 7"/>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仅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userDrawn="1"/>
        </p:nvSpPr>
        <p:spPr>
          <a:xfrm>
            <a:off x="0" y="0"/>
            <a:ext cx="12192000" cy="6858000"/>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
        <p:nvSpPr>
          <p:cNvPr id="10" name="矩形 9"/>
          <p:cNvSpPr/>
          <p:nvPr userDrawn="1"/>
        </p:nvSpPr>
        <p:spPr>
          <a:xfrm>
            <a:off x="0" y="6545484"/>
            <a:ext cx="12192000" cy="3125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userDrawn="1"/>
        </p:nvGrpSpPr>
        <p:grpSpPr>
          <a:xfrm rot="5400000">
            <a:off x="178349" y="-178349"/>
            <a:ext cx="815032" cy="1171729"/>
            <a:chOff x="136270" y="441325"/>
            <a:chExt cx="2690232" cy="1572670"/>
          </a:xfrm>
        </p:grpSpPr>
        <p:sp>
          <p:nvSpPr>
            <p:cNvPr id="12" name="矩形 11"/>
            <p:cNvSpPr/>
            <p:nvPr/>
          </p:nvSpPr>
          <p:spPr>
            <a:xfrm>
              <a:off x="13627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31812"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327355"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922897"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46506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userDrawn="1"/>
        </p:nvGrpSpPr>
        <p:grpSpPr>
          <a:xfrm rot="16200000">
            <a:off x="10974982" y="5053481"/>
            <a:ext cx="1846660" cy="587375"/>
            <a:chOff x="136270" y="441325"/>
            <a:chExt cx="2690232" cy="1572670"/>
          </a:xfrm>
        </p:grpSpPr>
        <p:sp>
          <p:nvSpPr>
            <p:cNvPr id="18" name="矩形 17"/>
            <p:cNvSpPr/>
            <p:nvPr/>
          </p:nvSpPr>
          <p:spPr>
            <a:xfrm>
              <a:off x="13627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31812"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27355"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22897"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46506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灯片编号占位符 4"/>
          <p:cNvSpPr>
            <a:spLocks noGrp="1"/>
          </p:cNvSpPr>
          <p:nvPr>
            <p:ph type="sldNum" sz="quarter" idx="12"/>
          </p:nvPr>
        </p:nvSpPr>
        <p:spPr>
          <a:xfrm>
            <a:off x="8807809" y="6519179"/>
            <a:ext cx="2743200" cy="365125"/>
          </a:xfrm>
        </p:spPr>
        <p:txBody>
          <a:bodyPr/>
          <a:lstStyle>
            <a:lvl1pPr>
              <a:defRPr sz="1600">
                <a:solidFill>
                  <a:schemeClr val="bg1">
                    <a:lumMod val="95000"/>
                  </a:schemeClr>
                </a:solidFill>
                <a:latin typeface="思源黑体 CN Medium" panose="020B0600000000000000" pitchFamily="34" charset="-122"/>
                <a:ea typeface="思源黑体 CN Medium" panose="020B0600000000000000" pitchFamily="34" charset="-122"/>
              </a:defRPr>
            </a:lvl1pPr>
          </a:lstStyle>
          <a:p>
            <a:fld id="{33B9A5AF-BDD6-4E14-989F-CF034C94E4CA}" type="slidenum">
              <a:rPr lang="zh-CN" altLang="en-US" smtClean="0"/>
              <a:t>‹#›</a:t>
            </a:fld>
            <a:endParaRPr lang="zh-CN" altLang="en-US" dirty="0"/>
          </a:p>
        </p:txBody>
      </p:sp>
      <p:sp>
        <p:nvSpPr>
          <p:cNvPr id="2" name="标题 1"/>
          <p:cNvSpPr>
            <a:spLocks noGrp="1"/>
          </p:cNvSpPr>
          <p:nvPr>
            <p:ph type="title"/>
          </p:nvPr>
        </p:nvSpPr>
        <p:spPr>
          <a:xfrm>
            <a:off x="1382711" y="226821"/>
            <a:ext cx="10515600" cy="598246"/>
          </a:xfrm>
        </p:spPr>
        <p:txBody>
          <a:bodyPr>
            <a:noAutofit/>
          </a:bodyPr>
          <a:lstStyle>
            <a:lvl1pPr>
              <a:defRPr sz="2800">
                <a:latin typeface="思源宋体 Heavy" panose="02020900000000000000" pitchFamily="18" charset="-122"/>
                <a:ea typeface="思源宋体 Heavy" panose="02020900000000000000" pitchFamily="18" charset="-122"/>
              </a:defRPr>
            </a:lvl1pPr>
          </a:lstStyle>
          <a:p>
            <a:r>
              <a:rPr lang="zh-CN" altLang="en-US"/>
              <a:t>单击此处编辑母版标题样式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黑体 CN Medium" panose="020B0600000000000000" pitchFamily="34" charset="-122"/>
                <a:ea typeface="思源黑体 CN Medium" panose="020B0600000000000000" pitchFamily="34" charset="-122"/>
              </a:defRPr>
            </a:lvl1pPr>
          </a:lstStyle>
          <a:p>
            <a:fld id="{F548A5D5-F967-4973-BC3E-B6E1F1E79406}" type="datetime1">
              <a:rPr lang="zh-CN" altLang="en-US" smtClean="0"/>
              <a:t>2024/3/13</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黑体 CN Medium" panose="020B0600000000000000" pitchFamily="34" charset="-122"/>
                <a:ea typeface="思源黑体 CN Medium" panose="020B0600000000000000" pitchFamily="34" charset="-122"/>
              </a:defRPr>
            </a:lvl1pPr>
          </a:lstStyle>
          <a:p>
            <a:r>
              <a:rPr lang="zh-CN" altLang="en-US" dirty="0"/>
              <a:t>西安电子科技大学</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黑体 CN Medium" panose="020B0600000000000000" pitchFamily="34" charset="-122"/>
                <a:ea typeface="思源黑体 CN Medium" panose="020B0600000000000000" pitchFamily="34" charset="-122"/>
              </a:defRPr>
            </a:lvl1pPr>
          </a:lstStyle>
          <a:p>
            <a:fld id="{33B9A5AF-BDD6-4E14-989F-CF034C94E4C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7" r:id="rId18"/>
    <p:sldLayoutId id="2147483668" r:id="rId19"/>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0" r:id="rId1"/>
    <p:sldLayoutId id="214748367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280916" y="1800959"/>
            <a:ext cx="9829044" cy="1841081"/>
          </a:xfrm>
          <a:prstGeom prst="rect">
            <a:avLst/>
          </a:prstGeom>
          <a:noFill/>
        </p:spPr>
        <p:txBody>
          <a:bodyPr wrap="square" rtlCol="0">
            <a:spAutoFit/>
          </a:bodyPr>
          <a:lstStyle/>
          <a:p>
            <a:pPr algn="ctr">
              <a:lnSpc>
                <a:spcPct val="150000"/>
              </a:lnSpc>
            </a:pPr>
            <a:r>
              <a:rPr lang="zh-CN" altLang="en-US" sz="4400" dirty="0">
                <a:solidFill>
                  <a:srgbClr val="C00000"/>
                </a:solidFill>
                <a:effectLst>
                  <a:outerShdw blurRad="50800" dist="38100" dir="2700000" algn="tl" rotWithShape="0">
                    <a:prstClr val="black">
                      <a:alpha val="40000"/>
                    </a:prstClr>
                  </a:outerShdw>
                </a:effectLst>
                <a:latin typeface="思源宋体 Heavy" panose="02020900000000000000" pitchFamily="18" charset="-122"/>
                <a:ea typeface="思源宋体 Heavy" panose="02020900000000000000" pitchFamily="18" charset="-122"/>
              </a:rPr>
              <a:t>强化学习中引入知识的方法调研汇报</a:t>
            </a:r>
            <a:endParaRPr lang="en-US" altLang="zh-CN" sz="4400" dirty="0">
              <a:solidFill>
                <a:srgbClr val="C00000"/>
              </a:solidFill>
              <a:effectLst>
                <a:outerShdw blurRad="50800" dist="38100" dir="2700000" algn="tl" rotWithShape="0">
                  <a:prstClr val="black">
                    <a:alpha val="40000"/>
                  </a:prstClr>
                </a:outerShdw>
              </a:effectLst>
              <a:latin typeface="思源宋体 Heavy" panose="02020900000000000000" pitchFamily="18" charset="-122"/>
              <a:ea typeface="思源宋体 Heavy" panose="02020900000000000000" pitchFamily="18" charset="-122"/>
            </a:endParaRPr>
          </a:p>
          <a:p>
            <a:pPr algn="r">
              <a:lnSpc>
                <a:spcPct val="150000"/>
              </a:lnSpc>
            </a:pPr>
            <a:r>
              <a:rPr lang="en-US" altLang="zh-CN" sz="3600" dirty="0">
                <a:solidFill>
                  <a:srgbClr val="C00000"/>
                </a:solidFill>
                <a:effectLst>
                  <a:outerShdw blurRad="50800" dist="38100" dir="2700000" algn="tl" rotWithShape="0">
                    <a:prstClr val="black">
                      <a:alpha val="40000"/>
                    </a:prstClr>
                  </a:outerShdw>
                </a:effectLst>
                <a:latin typeface="思源宋体 Heavy" panose="02020900000000000000" pitchFamily="18" charset="-122"/>
                <a:ea typeface="思源宋体 Heavy" panose="02020900000000000000" pitchFamily="18" charset="-122"/>
              </a:rPr>
              <a:t>——20230419</a:t>
            </a:r>
            <a:r>
              <a:rPr lang="zh-CN" altLang="en-US" sz="3600" dirty="0">
                <a:solidFill>
                  <a:srgbClr val="C00000"/>
                </a:solidFill>
                <a:effectLst>
                  <a:outerShdw blurRad="50800" dist="38100" dir="2700000" algn="tl" rotWithShape="0">
                    <a:prstClr val="black">
                      <a:alpha val="40000"/>
                    </a:prstClr>
                  </a:outerShdw>
                </a:effectLst>
                <a:latin typeface="思源宋体 Heavy" panose="02020900000000000000" pitchFamily="18" charset="-122"/>
                <a:ea typeface="思源宋体 Heavy" panose="02020900000000000000" pitchFamily="18" charset="-122"/>
              </a:rPr>
              <a:t>组会</a:t>
            </a:r>
          </a:p>
        </p:txBody>
      </p:sp>
      <p:sp>
        <p:nvSpPr>
          <p:cNvPr id="20" name="文本框 19"/>
          <p:cNvSpPr txBox="1"/>
          <p:nvPr/>
        </p:nvSpPr>
        <p:spPr>
          <a:xfrm>
            <a:off x="7911959" y="4105750"/>
            <a:ext cx="2850642" cy="369332"/>
          </a:xfrm>
          <a:prstGeom prst="rect">
            <a:avLst/>
          </a:prstGeom>
          <a:noFill/>
        </p:spPr>
        <p:txBody>
          <a:bodyPr wrap="square" rtlCol="0">
            <a:spAutoFit/>
          </a:bodyPr>
          <a:lstStyle/>
          <a:p>
            <a:r>
              <a:rPr lang="zh-CN" altLang="en-US" dirty="0">
                <a:solidFill>
                  <a:schemeClr val="tx1">
                    <a:lumMod val="75000"/>
                    <a:lumOff val="25000"/>
                  </a:schemeClr>
                </a:solidFill>
                <a:latin typeface="Times New Roman" panose="02020603050405020304" pitchFamily="18" charset="0"/>
                <a:ea typeface="思源宋体 Heavy" panose="02020900000000000000" pitchFamily="18" charset="-122"/>
                <a:cs typeface="Times New Roman" panose="02020603050405020304" pitchFamily="18" charset="0"/>
              </a:rPr>
              <a:t>▶ </a:t>
            </a:r>
            <a:r>
              <a:rPr lang="zh-CN" altLang="en-US" dirty="0">
                <a:solidFill>
                  <a:schemeClr val="tx1">
                    <a:lumMod val="75000"/>
                    <a:lumOff val="25000"/>
                  </a:schemeClr>
                </a:solidFill>
                <a:latin typeface="思源宋体 Heavy" panose="02020900000000000000" pitchFamily="18" charset="-122"/>
                <a:ea typeface="思源宋体 Heavy" panose="02020900000000000000" pitchFamily="18" charset="-122"/>
              </a:rPr>
              <a:t>汇报人：黄  蕾</a:t>
            </a:r>
          </a:p>
        </p:txBody>
      </p:sp>
      <p:sp>
        <p:nvSpPr>
          <p:cNvPr id="11" name="矩形 10"/>
          <p:cNvSpPr/>
          <p:nvPr/>
        </p:nvSpPr>
        <p:spPr>
          <a:xfrm>
            <a:off x="0" y="-1"/>
            <a:ext cx="12192000" cy="314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0" y="6545484"/>
            <a:ext cx="12192000" cy="3125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rot="16200000">
            <a:off x="-629641" y="2414059"/>
            <a:ext cx="1846660" cy="587375"/>
            <a:chOff x="136270" y="441325"/>
            <a:chExt cx="2690232" cy="1572670"/>
          </a:xfrm>
        </p:grpSpPr>
        <p:sp>
          <p:nvSpPr>
            <p:cNvPr id="60" name="矩形 59"/>
            <p:cNvSpPr/>
            <p:nvPr/>
          </p:nvSpPr>
          <p:spPr>
            <a:xfrm>
              <a:off x="13627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731812"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1327355"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922897"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246506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p:cNvGrpSpPr/>
          <p:nvPr/>
        </p:nvGrpSpPr>
        <p:grpSpPr>
          <a:xfrm rot="16200000">
            <a:off x="10974983" y="2414059"/>
            <a:ext cx="1846660" cy="587375"/>
            <a:chOff x="136270" y="441325"/>
            <a:chExt cx="2690232" cy="1572670"/>
          </a:xfrm>
        </p:grpSpPr>
        <p:sp>
          <p:nvSpPr>
            <p:cNvPr id="66" name="矩形 65"/>
            <p:cNvSpPr/>
            <p:nvPr/>
          </p:nvSpPr>
          <p:spPr>
            <a:xfrm>
              <a:off x="13627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731812"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1327355"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1922897"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246506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DB44E30-715F-4973-8179-B4178D7E09F0}" type="datetime1">
              <a:rPr lang="zh-CN" altLang="en-US" smtClean="0">
                <a:solidFill>
                  <a:schemeClr val="bg1">
                    <a:lumMod val="50000"/>
                  </a:schemeClr>
                </a:solidFill>
              </a:rPr>
              <a:t>2024/3/13</a:t>
            </a:fld>
            <a:endParaRPr lang="zh-CN" altLang="en-US" dirty="0">
              <a:solidFill>
                <a:schemeClr val="bg1">
                  <a:lumMod val="50000"/>
                </a:schemeClr>
              </a:solidFill>
            </a:endParaRPr>
          </a:p>
        </p:txBody>
      </p:sp>
      <p:sp>
        <p:nvSpPr>
          <p:cNvPr id="4" name="页脚占位符 3"/>
          <p:cNvSpPr>
            <a:spLocks noGrp="1"/>
          </p:cNvSpPr>
          <p:nvPr>
            <p:ph type="ftr" sz="quarter" idx="11"/>
          </p:nvPr>
        </p:nvSpPr>
        <p:spPr/>
        <p:txBody>
          <a:bodyPr/>
          <a:lstStyle/>
          <a:p>
            <a:r>
              <a:rPr lang="zh-CN" altLang="en-US" dirty="0">
                <a:solidFill>
                  <a:schemeClr val="bg1">
                    <a:lumMod val="50000"/>
                  </a:schemeClr>
                </a:solidFill>
              </a:rPr>
              <a:t>西安电子科技大学</a:t>
            </a:r>
          </a:p>
        </p:txBody>
      </p:sp>
      <p:sp>
        <p:nvSpPr>
          <p:cNvPr id="5" name="灯片编号占位符 4"/>
          <p:cNvSpPr>
            <a:spLocks noGrp="1"/>
          </p:cNvSpPr>
          <p:nvPr>
            <p:ph type="sldNum" sz="quarter" idx="12"/>
          </p:nvPr>
        </p:nvSpPr>
        <p:spPr/>
        <p:txBody>
          <a:bodyPr/>
          <a:lstStyle/>
          <a:p>
            <a:fld id="{33B9A5AF-BDD6-4E14-989F-CF034C94E4CA}" type="slidenum">
              <a:rPr lang="zh-CN" altLang="en-US" smtClean="0">
                <a:solidFill>
                  <a:schemeClr val="bg1">
                    <a:lumMod val="50000"/>
                  </a:schemeClr>
                </a:solidFill>
              </a:rPr>
              <a:t>10</a:t>
            </a:fld>
            <a:endParaRPr lang="zh-CN" altLang="en-US" dirty="0">
              <a:solidFill>
                <a:schemeClr val="bg1">
                  <a:lumMod val="50000"/>
                </a:schemeClr>
              </a:solidFill>
            </a:endParaRPr>
          </a:p>
        </p:txBody>
      </p:sp>
      <p:sp>
        <p:nvSpPr>
          <p:cNvPr id="32" name="文本框 31">
            <a:extLst>
              <a:ext uri="{FF2B5EF4-FFF2-40B4-BE49-F238E27FC236}">
                <a16:creationId xmlns:a16="http://schemas.microsoft.com/office/drawing/2014/main" id="{05BE500B-7D42-29C9-B345-777B371D721C}"/>
              </a:ext>
            </a:extLst>
          </p:cNvPr>
          <p:cNvSpPr txBox="1"/>
          <p:nvPr/>
        </p:nvSpPr>
        <p:spPr>
          <a:xfrm>
            <a:off x="468853" y="1111465"/>
            <a:ext cx="4779141" cy="520848"/>
          </a:xfrm>
          <a:prstGeom prst="rect">
            <a:avLst/>
          </a:prstGeom>
          <a:noFill/>
        </p:spPr>
        <p:txBody>
          <a:bodyPr wrap="square" rtlCol="0">
            <a:spAutoFit/>
          </a:bodyPr>
          <a:lstStyle/>
          <a:p>
            <a:pPr marL="342900" indent="-342900" algn="just" hangingPunct="0">
              <a:lnSpc>
                <a:spcPct val="130000"/>
              </a:lnSpc>
              <a:buFont typeface="Wingdings" panose="05000000000000000000" pitchFamily="2" charset="2"/>
              <a:buChar char="Ø"/>
            </a:pPr>
            <a:r>
              <a:rPr lang="en-US" altLang="zh-CN" sz="2400" spc="100" dirty="0">
                <a:latin typeface="Times New Roman" panose="02020603050405020304" pitchFamily="18" charset="0"/>
                <a:ea typeface="宋体" panose="02010600030101010101" pitchFamily="2" charset="-122"/>
                <a:cs typeface="Times New Roman" panose="02020603050405020304" pitchFamily="18" charset="0"/>
              </a:rPr>
              <a:t>Multi-head critic</a:t>
            </a:r>
            <a:endParaRPr lang="zh-CN" altLang="en-US" sz="2400" spc="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标题 1">
            <a:extLst>
              <a:ext uri="{FF2B5EF4-FFF2-40B4-BE49-F238E27FC236}">
                <a16:creationId xmlns:a16="http://schemas.microsoft.com/office/drawing/2014/main" id="{FD9F9E6E-5DCF-D00E-8B48-7283207B00D3}"/>
              </a:ext>
            </a:extLst>
          </p:cNvPr>
          <p:cNvSpPr>
            <a:spLocks noGrp="1"/>
          </p:cNvSpPr>
          <p:nvPr>
            <p:ph type="title"/>
          </p:nvPr>
        </p:nvSpPr>
        <p:spPr>
          <a:xfrm>
            <a:off x="699977" y="114945"/>
            <a:ext cx="9645502" cy="1140566"/>
          </a:xfrm>
        </p:spPr>
        <p:txBody>
          <a:bodyPr>
            <a:normAutofit/>
          </a:bodyPr>
          <a:lstStyle/>
          <a:p>
            <a:pPr hangingPunct="0">
              <a:lnSpc>
                <a:spcPct val="130000"/>
              </a:lnSpc>
            </a:pPr>
            <a:r>
              <a:rPr lang="en-US" altLang="zh-CN" sz="2000" spc="100" dirty="0">
                <a:latin typeface="Times New Roman" panose="02020603050405020304" pitchFamily="18" charset="0"/>
                <a:ea typeface="思源黑体 CN Normal" panose="020B0400000000000000" pitchFamily="34" charset="-122"/>
                <a:cs typeface="Times New Roman" panose="02020603050405020304" pitchFamily="18" charset="0"/>
              </a:rPr>
              <a:t>Knowledge-Assisted Deep Reinforcement Learning in 5G Scheduler Design: </a:t>
            </a:r>
            <a:br>
              <a:rPr lang="en-US" altLang="zh-CN" sz="2000" spc="100" dirty="0">
                <a:latin typeface="Times New Roman" panose="02020603050405020304" pitchFamily="18" charset="0"/>
                <a:ea typeface="思源黑体 CN Normal" panose="020B0400000000000000" pitchFamily="34" charset="-122"/>
                <a:cs typeface="Times New Roman" panose="02020603050405020304" pitchFamily="18" charset="0"/>
              </a:rPr>
            </a:br>
            <a:r>
              <a:rPr lang="en-US" altLang="zh-CN" sz="2000" spc="100" dirty="0">
                <a:latin typeface="Times New Roman" panose="02020603050405020304" pitchFamily="18" charset="0"/>
                <a:ea typeface="思源黑体 CN Normal" panose="020B0400000000000000" pitchFamily="34" charset="-122"/>
                <a:cs typeface="Times New Roman" panose="02020603050405020304" pitchFamily="18" charset="0"/>
              </a:rPr>
              <a:t>From Theoretical Framework to Implementation</a:t>
            </a:r>
            <a:endParaRPr lang="zh-CN" altLang="en-US" sz="2000" spc="1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pic>
        <p:nvPicPr>
          <p:cNvPr id="6" name="图片 5">
            <a:extLst>
              <a:ext uri="{FF2B5EF4-FFF2-40B4-BE49-F238E27FC236}">
                <a16:creationId xmlns:a16="http://schemas.microsoft.com/office/drawing/2014/main" id="{233047C1-BB46-C472-3F52-DFCEF3E16279}"/>
              </a:ext>
            </a:extLst>
          </p:cNvPr>
          <p:cNvPicPr>
            <a:picLocks noChangeAspect="1"/>
          </p:cNvPicPr>
          <p:nvPr/>
        </p:nvPicPr>
        <p:blipFill>
          <a:blip r:embed="rId3"/>
          <a:stretch>
            <a:fillRect/>
          </a:stretch>
        </p:blipFill>
        <p:spPr>
          <a:xfrm>
            <a:off x="590952" y="2072955"/>
            <a:ext cx="5865886" cy="2712089"/>
          </a:xfrm>
          <a:prstGeom prst="rect">
            <a:avLst/>
          </a:prstGeom>
          <a:effectLst>
            <a:outerShdw blurRad="63500" sx="102000" sy="102000" algn="ctr" rotWithShape="0">
              <a:prstClr val="black">
                <a:alpha val="40000"/>
              </a:prstClr>
            </a:outerShdw>
          </a:effectLst>
        </p:spPr>
      </p:pic>
      <p:pic>
        <p:nvPicPr>
          <p:cNvPr id="14" name="图片 13">
            <a:extLst>
              <a:ext uri="{FF2B5EF4-FFF2-40B4-BE49-F238E27FC236}">
                <a16:creationId xmlns:a16="http://schemas.microsoft.com/office/drawing/2014/main" id="{C71A2B8B-716C-B8A9-45EF-1CE46CEC3487}"/>
              </a:ext>
            </a:extLst>
          </p:cNvPr>
          <p:cNvPicPr>
            <a:picLocks noChangeAspect="1"/>
          </p:cNvPicPr>
          <p:nvPr/>
        </p:nvPicPr>
        <p:blipFill>
          <a:blip r:embed="rId4"/>
          <a:stretch>
            <a:fillRect/>
          </a:stretch>
        </p:blipFill>
        <p:spPr>
          <a:xfrm>
            <a:off x="7242775" y="2058812"/>
            <a:ext cx="3102704" cy="1515978"/>
          </a:xfrm>
          <a:prstGeom prst="rect">
            <a:avLst/>
          </a:prstGeom>
          <a:effectLst>
            <a:outerShdw blurRad="63500" sx="102000" sy="102000" algn="ctr" rotWithShape="0">
              <a:prstClr val="black">
                <a:alpha val="40000"/>
              </a:prstClr>
            </a:outerShdw>
          </a:effectLst>
        </p:spPr>
      </p:pic>
      <p:pic>
        <p:nvPicPr>
          <p:cNvPr id="16" name="图片 15">
            <a:extLst>
              <a:ext uri="{FF2B5EF4-FFF2-40B4-BE49-F238E27FC236}">
                <a16:creationId xmlns:a16="http://schemas.microsoft.com/office/drawing/2014/main" id="{62376447-4FA1-21C2-C6C6-F4521EEEE19D}"/>
              </a:ext>
            </a:extLst>
          </p:cNvPr>
          <p:cNvPicPr>
            <a:picLocks noChangeAspect="1"/>
          </p:cNvPicPr>
          <p:nvPr/>
        </p:nvPicPr>
        <p:blipFill>
          <a:blip r:embed="rId5"/>
          <a:stretch>
            <a:fillRect/>
          </a:stretch>
        </p:blipFill>
        <p:spPr>
          <a:xfrm>
            <a:off x="7242775" y="4146780"/>
            <a:ext cx="4296375" cy="638264"/>
          </a:xfrm>
          <a:prstGeom prst="rect">
            <a:avLst/>
          </a:prstGeom>
          <a:effectLst>
            <a:outerShdw blurRad="63500" sx="102000" sy="102000" algn="ctr" rotWithShape="0">
              <a:prstClr val="black">
                <a:alpha val="40000"/>
              </a:prstClr>
            </a:outerShdw>
          </a:effectLst>
        </p:spPr>
      </p:pic>
      <p:sp>
        <p:nvSpPr>
          <p:cNvPr id="19" name="椭圆 18">
            <a:extLst>
              <a:ext uri="{FF2B5EF4-FFF2-40B4-BE49-F238E27FC236}">
                <a16:creationId xmlns:a16="http://schemas.microsoft.com/office/drawing/2014/main" id="{141872B4-8F03-8969-62AD-626887771F2E}"/>
              </a:ext>
            </a:extLst>
          </p:cNvPr>
          <p:cNvSpPr/>
          <p:nvPr/>
        </p:nvSpPr>
        <p:spPr>
          <a:xfrm>
            <a:off x="2514600" y="2724150"/>
            <a:ext cx="433137" cy="850640"/>
          </a:xfrm>
          <a:prstGeom prst="ellipse">
            <a:avLst/>
          </a:prstGeom>
          <a:solidFill>
            <a:schemeClr val="accent3">
              <a:alpha val="50000"/>
            </a:scheme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FB7EDB96-B54D-B314-5345-FB0236446E39}"/>
              </a:ext>
            </a:extLst>
          </p:cNvPr>
          <p:cNvSpPr/>
          <p:nvPr/>
        </p:nvSpPr>
        <p:spPr>
          <a:xfrm>
            <a:off x="5156266" y="2332854"/>
            <a:ext cx="433137" cy="1813926"/>
          </a:xfrm>
          <a:prstGeom prst="ellipse">
            <a:avLst/>
          </a:prstGeom>
          <a:solidFill>
            <a:schemeClr val="accent3">
              <a:alpha val="50000"/>
            </a:scheme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F5C6970D-F84F-9DAE-67A7-541ACF618250}"/>
              </a:ext>
            </a:extLst>
          </p:cNvPr>
          <p:cNvSpPr txBox="1"/>
          <p:nvPr/>
        </p:nvSpPr>
        <p:spPr>
          <a:xfrm>
            <a:off x="699977" y="5045864"/>
            <a:ext cx="5396023" cy="465640"/>
          </a:xfrm>
          <a:prstGeom prst="rect">
            <a:avLst/>
          </a:prstGeom>
          <a:noFill/>
        </p:spPr>
        <p:txBody>
          <a:bodyPr wrap="square" rtlCol="0">
            <a:spAutoFit/>
          </a:bodyPr>
          <a:lstStyle/>
          <a:p>
            <a:pPr marL="285750" indent="-285750" hangingPunct="0">
              <a:lnSpc>
                <a:spcPct val="150000"/>
              </a:lnSpc>
              <a:buFont typeface="Arial" panose="020B0604020202020204" pitchFamily="34" charset="0"/>
              <a:buChar char="•"/>
            </a:pPr>
            <a:r>
              <a:rPr lang="zh-CN" altLang="en-US" spc="100" dirty="0">
                <a:latin typeface="Times New Roman" panose="02020603050405020304" pitchFamily="18" charset="0"/>
                <a:ea typeface="等线" panose="02010600030101010101" pitchFamily="2" charset="-122"/>
                <a:cs typeface="Times New Roman" panose="02020603050405020304" pitchFamily="18" charset="0"/>
              </a:rPr>
              <a:t>单头评论家结构无法关注到每个用户的</a:t>
            </a:r>
            <a:r>
              <a:rPr lang="en-US" altLang="zh-CN" spc="100" dirty="0">
                <a:latin typeface="Times New Roman" panose="02020603050405020304" pitchFamily="18" charset="0"/>
                <a:ea typeface="等线" panose="02010600030101010101" pitchFamily="2" charset="-122"/>
                <a:cs typeface="Times New Roman" panose="02020603050405020304" pitchFamily="18" charset="0"/>
              </a:rPr>
              <a:t>QoS</a:t>
            </a:r>
            <a:endParaRPr lang="zh-CN" altLang="en-US" spc="1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23" name="文本框 22">
            <a:extLst>
              <a:ext uri="{FF2B5EF4-FFF2-40B4-BE49-F238E27FC236}">
                <a16:creationId xmlns:a16="http://schemas.microsoft.com/office/drawing/2014/main" id="{D7876B5A-EEEE-BF65-9479-69F6F17569AC}"/>
              </a:ext>
            </a:extLst>
          </p:cNvPr>
          <p:cNvSpPr txBox="1"/>
          <p:nvPr/>
        </p:nvSpPr>
        <p:spPr>
          <a:xfrm>
            <a:off x="7018430" y="5039153"/>
            <a:ext cx="4678269" cy="88113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0" i="0" dirty="0">
                <a:solidFill>
                  <a:srgbClr val="101214"/>
                </a:solidFill>
                <a:effectLst/>
                <a:latin typeface="Times New Roman" panose="02020603050405020304" pitchFamily="18" charset="0"/>
                <a:ea typeface="等线" panose="02010600030101010101" pitchFamily="2" charset="-122"/>
                <a:cs typeface="Times New Roman" panose="02020603050405020304" pitchFamily="18" charset="0"/>
              </a:rPr>
              <a:t>基于奖励结构的知识，我们将奖励分解为</a:t>
            </a:r>
            <a:r>
              <a:rPr lang="en-US" altLang="zh-CN" b="0" i="0" dirty="0">
                <a:solidFill>
                  <a:srgbClr val="101214"/>
                </a:solidFill>
                <a:effectLst/>
                <a:latin typeface="Times New Roman" panose="02020603050405020304" pitchFamily="18" charset="0"/>
                <a:ea typeface="等线" panose="02010600030101010101" pitchFamily="2" charset="-122"/>
                <a:cs typeface="Times New Roman" panose="02020603050405020304" pitchFamily="18" charset="0"/>
              </a:rPr>
              <a:t>K</a:t>
            </a:r>
            <a:r>
              <a:rPr lang="zh-CN" altLang="en-US" b="0" i="0" dirty="0">
                <a:solidFill>
                  <a:srgbClr val="101214"/>
                </a:solidFill>
                <a:effectLst/>
                <a:latin typeface="Times New Roman" panose="02020603050405020304" pitchFamily="18" charset="0"/>
                <a:ea typeface="等线" panose="02010600030101010101" pitchFamily="2" charset="-122"/>
                <a:cs typeface="Times New Roman" panose="02020603050405020304" pitchFamily="18" charset="0"/>
              </a:rPr>
              <a:t>个用户的</a:t>
            </a:r>
            <a:r>
              <a:rPr lang="en-US" altLang="zh-CN" b="0" i="0" dirty="0">
                <a:solidFill>
                  <a:srgbClr val="101214"/>
                </a:solidFill>
                <a:effectLst/>
                <a:latin typeface="Times New Roman" panose="02020603050405020304" pitchFamily="18" charset="0"/>
                <a:ea typeface="等线" panose="02010600030101010101" pitchFamily="2" charset="-122"/>
                <a:cs typeface="Times New Roman" panose="02020603050405020304" pitchFamily="18" charset="0"/>
              </a:rPr>
              <a:t>K</a:t>
            </a:r>
            <a:r>
              <a:rPr lang="zh-CN" altLang="en-US" b="0" i="0" dirty="0">
                <a:solidFill>
                  <a:srgbClr val="101214"/>
                </a:solidFill>
                <a:effectLst/>
                <a:latin typeface="Times New Roman" panose="02020603050405020304" pitchFamily="18" charset="0"/>
                <a:ea typeface="等线" panose="02010600030101010101" pitchFamily="2" charset="-122"/>
                <a:cs typeface="Times New Roman" panose="02020603050405020304" pitchFamily="18" charset="0"/>
              </a:rPr>
              <a:t>个部分</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59073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DB44E30-715F-4973-8179-B4178D7E09F0}" type="datetime1">
              <a:rPr lang="zh-CN" altLang="en-US" smtClean="0">
                <a:solidFill>
                  <a:schemeClr val="bg1">
                    <a:lumMod val="50000"/>
                  </a:schemeClr>
                </a:solidFill>
              </a:rPr>
              <a:t>2024/3/13</a:t>
            </a:fld>
            <a:endParaRPr lang="zh-CN" altLang="en-US" dirty="0">
              <a:solidFill>
                <a:schemeClr val="bg1">
                  <a:lumMod val="50000"/>
                </a:schemeClr>
              </a:solidFill>
            </a:endParaRPr>
          </a:p>
        </p:txBody>
      </p:sp>
      <p:sp>
        <p:nvSpPr>
          <p:cNvPr id="4" name="页脚占位符 3"/>
          <p:cNvSpPr>
            <a:spLocks noGrp="1"/>
          </p:cNvSpPr>
          <p:nvPr>
            <p:ph type="ftr" sz="quarter" idx="11"/>
          </p:nvPr>
        </p:nvSpPr>
        <p:spPr/>
        <p:txBody>
          <a:bodyPr/>
          <a:lstStyle/>
          <a:p>
            <a:r>
              <a:rPr lang="zh-CN" altLang="en-US" dirty="0">
                <a:solidFill>
                  <a:schemeClr val="bg1">
                    <a:lumMod val="50000"/>
                  </a:schemeClr>
                </a:solidFill>
              </a:rPr>
              <a:t>西安电子科技大学</a:t>
            </a:r>
          </a:p>
        </p:txBody>
      </p:sp>
      <p:sp>
        <p:nvSpPr>
          <p:cNvPr id="5" name="灯片编号占位符 4"/>
          <p:cNvSpPr>
            <a:spLocks noGrp="1"/>
          </p:cNvSpPr>
          <p:nvPr>
            <p:ph type="sldNum" sz="quarter" idx="12"/>
          </p:nvPr>
        </p:nvSpPr>
        <p:spPr/>
        <p:txBody>
          <a:bodyPr/>
          <a:lstStyle/>
          <a:p>
            <a:fld id="{33B9A5AF-BDD6-4E14-989F-CF034C94E4CA}" type="slidenum">
              <a:rPr lang="zh-CN" altLang="en-US" smtClean="0">
                <a:solidFill>
                  <a:schemeClr val="bg1">
                    <a:lumMod val="50000"/>
                  </a:schemeClr>
                </a:solidFill>
              </a:rPr>
              <a:t>11</a:t>
            </a:fld>
            <a:endParaRPr lang="zh-CN" altLang="en-US" dirty="0">
              <a:solidFill>
                <a:schemeClr val="bg1">
                  <a:lumMod val="50000"/>
                </a:schemeClr>
              </a:solidFill>
            </a:endParaRPr>
          </a:p>
        </p:txBody>
      </p:sp>
      <p:sp>
        <p:nvSpPr>
          <p:cNvPr id="32" name="文本框 31">
            <a:extLst>
              <a:ext uri="{FF2B5EF4-FFF2-40B4-BE49-F238E27FC236}">
                <a16:creationId xmlns:a16="http://schemas.microsoft.com/office/drawing/2014/main" id="{05BE500B-7D42-29C9-B345-777B371D721C}"/>
              </a:ext>
            </a:extLst>
          </p:cNvPr>
          <p:cNvSpPr txBox="1"/>
          <p:nvPr/>
        </p:nvSpPr>
        <p:spPr>
          <a:xfrm>
            <a:off x="468853" y="1111465"/>
            <a:ext cx="4779141" cy="520848"/>
          </a:xfrm>
          <a:prstGeom prst="rect">
            <a:avLst/>
          </a:prstGeom>
          <a:noFill/>
        </p:spPr>
        <p:txBody>
          <a:bodyPr wrap="square" rtlCol="0">
            <a:spAutoFit/>
          </a:bodyPr>
          <a:lstStyle/>
          <a:p>
            <a:pPr marL="342900" indent="-342900" algn="just" hangingPunct="0">
              <a:lnSpc>
                <a:spcPct val="130000"/>
              </a:lnSpc>
              <a:buFont typeface="Wingdings" panose="05000000000000000000" pitchFamily="2" charset="2"/>
              <a:buChar char="Ø"/>
            </a:pPr>
            <a:r>
              <a:rPr lang="en-US" altLang="zh-CN" sz="2400" spc="100" dirty="0">
                <a:latin typeface="Times New Roman" panose="02020603050405020304" pitchFamily="18" charset="0"/>
                <a:ea typeface="宋体" panose="02010600030101010101" pitchFamily="2" charset="-122"/>
                <a:cs typeface="Times New Roman" panose="02020603050405020304" pitchFamily="18" charset="0"/>
              </a:rPr>
              <a:t>Reward reshaping</a:t>
            </a:r>
            <a:endParaRPr lang="zh-CN" altLang="en-US" sz="2400" spc="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标题 1">
            <a:extLst>
              <a:ext uri="{FF2B5EF4-FFF2-40B4-BE49-F238E27FC236}">
                <a16:creationId xmlns:a16="http://schemas.microsoft.com/office/drawing/2014/main" id="{FD9F9E6E-5DCF-D00E-8B48-7283207B00D3}"/>
              </a:ext>
            </a:extLst>
          </p:cNvPr>
          <p:cNvSpPr>
            <a:spLocks noGrp="1"/>
          </p:cNvSpPr>
          <p:nvPr>
            <p:ph type="title"/>
          </p:nvPr>
        </p:nvSpPr>
        <p:spPr>
          <a:xfrm>
            <a:off x="699977" y="114945"/>
            <a:ext cx="9645502" cy="1140566"/>
          </a:xfrm>
        </p:spPr>
        <p:txBody>
          <a:bodyPr>
            <a:normAutofit/>
          </a:bodyPr>
          <a:lstStyle/>
          <a:p>
            <a:pPr hangingPunct="0">
              <a:lnSpc>
                <a:spcPct val="130000"/>
              </a:lnSpc>
            </a:pPr>
            <a:r>
              <a:rPr lang="en-US" altLang="zh-CN" sz="2000" spc="100" dirty="0">
                <a:latin typeface="Times New Roman" panose="02020603050405020304" pitchFamily="18" charset="0"/>
                <a:ea typeface="思源黑体 CN Normal" panose="020B0400000000000000" pitchFamily="34" charset="-122"/>
                <a:cs typeface="Times New Roman" panose="02020603050405020304" pitchFamily="18" charset="0"/>
              </a:rPr>
              <a:t>Knowledge-Assisted Deep Reinforcement Learning in 5G Scheduler Design: </a:t>
            </a:r>
            <a:br>
              <a:rPr lang="en-US" altLang="zh-CN" sz="2000" spc="100" dirty="0">
                <a:latin typeface="Times New Roman" panose="02020603050405020304" pitchFamily="18" charset="0"/>
                <a:ea typeface="思源黑体 CN Normal" panose="020B0400000000000000" pitchFamily="34" charset="-122"/>
                <a:cs typeface="Times New Roman" panose="02020603050405020304" pitchFamily="18" charset="0"/>
              </a:rPr>
            </a:br>
            <a:r>
              <a:rPr lang="en-US" altLang="zh-CN" sz="2000" spc="100" dirty="0">
                <a:latin typeface="Times New Roman" panose="02020603050405020304" pitchFamily="18" charset="0"/>
                <a:ea typeface="思源黑体 CN Normal" panose="020B0400000000000000" pitchFamily="34" charset="-122"/>
                <a:cs typeface="Times New Roman" panose="02020603050405020304" pitchFamily="18" charset="0"/>
              </a:rPr>
              <a:t>From Theoretical Framework to Implementation</a:t>
            </a:r>
            <a:endParaRPr lang="zh-CN" altLang="en-US" sz="2000" spc="1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pic>
        <p:nvPicPr>
          <p:cNvPr id="6" name="图片 5">
            <a:extLst>
              <a:ext uri="{FF2B5EF4-FFF2-40B4-BE49-F238E27FC236}">
                <a16:creationId xmlns:a16="http://schemas.microsoft.com/office/drawing/2014/main" id="{3FDD2A1C-D7F4-898E-3D3F-4449B1D90D09}"/>
              </a:ext>
            </a:extLst>
          </p:cNvPr>
          <p:cNvPicPr>
            <a:picLocks noChangeAspect="1"/>
          </p:cNvPicPr>
          <p:nvPr/>
        </p:nvPicPr>
        <p:blipFill rotWithShape="1">
          <a:blip r:embed="rId3"/>
          <a:srcRect b="14085"/>
          <a:stretch/>
        </p:blipFill>
        <p:spPr>
          <a:xfrm>
            <a:off x="856514" y="3282532"/>
            <a:ext cx="4338714" cy="2140462"/>
          </a:xfrm>
          <a:prstGeom prst="rect">
            <a:avLst/>
          </a:prstGeom>
          <a:effectLst>
            <a:outerShdw blurRad="63500" sx="102000" sy="102000" algn="ctr" rotWithShape="0">
              <a:prstClr val="black">
                <a:alpha val="40000"/>
              </a:prstClr>
            </a:outerShdw>
          </a:effectLst>
        </p:spPr>
      </p:pic>
      <p:pic>
        <p:nvPicPr>
          <p:cNvPr id="8" name="图片 7">
            <a:extLst>
              <a:ext uri="{FF2B5EF4-FFF2-40B4-BE49-F238E27FC236}">
                <a16:creationId xmlns:a16="http://schemas.microsoft.com/office/drawing/2014/main" id="{54823527-F70A-B6E7-B0F6-D0A9D9C0009E}"/>
              </a:ext>
            </a:extLst>
          </p:cNvPr>
          <p:cNvPicPr>
            <a:picLocks noChangeAspect="1"/>
          </p:cNvPicPr>
          <p:nvPr/>
        </p:nvPicPr>
        <p:blipFill>
          <a:blip r:embed="rId4"/>
          <a:stretch>
            <a:fillRect/>
          </a:stretch>
        </p:blipFill>
        <p:spPr>
          <a:xfrm>
            <a:off x="601776" y="2709084"/>
            <a:ext cx="4792312" cy="487920"/>
          </a:xfrm>
          <a:prstGeom prst="rect">
            <a:avLst/>
          </a:prstGeom>
          <a:effectLst>
            <a:outerShdw blurRad="63500" sx="102000" sy="102000" algn="ctr" rotWithShape="0">
              <a:prstClr val="black">
                <a:alpha val="40000"/>
              </a:prstClr>
            </a:outerShdw>
          </a:effectLst>
        </p:spPr>
      </p:pic>
      <p:pic>
        <p:nvPicPr>
          <p:cNvPr id="10" name="图片 9">
            <a:extLst>
              <a:ext uri="{FF2B5EF4-FFF2-40B4-BE49-F238E27FC236}">
                <a16:creationId xmlns:a16="http://schemas.microsoft.com/office/drawing/2014/main" id="{401BF2D3-A7D2-DF86-2584-76F5E445B2D5}"/>
              </a:ext>
            </a:extLst>
          </p:cNvPr>
          <p:cNvPicPr>
            <a:picLocks noChangeAspect="1"/>
          </p:cNvPicPr>
          <p:nvPr/>
        </p:nvPicPr>
        <p:blipFill>
          <a:blip r:embed="rId5"/>
          <a:stretch>
            <a:fillRect/>
          </a:stretch>
        </p:blipFill>
        <p:spPr>
          <a:xfrm>
            <a:off x="8362048" y="2992382"/>
            <a:ext cx="2903032" cy="1127208"/>
          </a:xfrm>
          <a:prstGeom prst="rect">
            <a:avLst/>
          </a:prstGeom>
          <a:effectLst>
            <a:outerShdw blurRad="63500" sx="102000" sy="102000" algn="ctr" rotWithShape="0">
              <a:prstClr val="black">
                <a:alpha val="40000"/>
              </a:prstClr>
            </a:outerShdw>
          </a:effectLst>
        </p:spPr>
      </p:pic>
      <p:sp>
        <p:nvSpPr>
          <p:cNvPr id="12" name="文本框 11">
            <a:extLst>
              <a:ext uri="{FF2B5EF4-FFF2-40B4-BE49-F238E27FC236}">
                <a16:creationId xmlns:a16="http://schemas.microsoft.com/office/drawing/2014/main" id="{B8198AFE-5031-ABDC-706C-40AF8F1CF9F1}"/>
              </a:ext>
            </a:extLst>
          </p:cNvPr>
          <p:cNvSpPr txBox="1"/>
          <p:nvPr/>
        </p:nvSpPr>
        <p:spPr>
          <a:xfrm>
            <a:off x="6221029" y="1144335"/>
            <a:ext cx="4779141" cy="520848"/>
          </a:xfrm>
          <a:prstGeom prst="rect">
            <a:avLst/>
          </a:prstGeom>
          <a:noFill/>
        </p:spPr>
        <p:txBody>
          <a:bodyPr wrap="square" rtlCol="0">
            <a:spAutoFit/>
          </a:bodyPr>
          <a:lstStyle/>
          <a:p>
            <a:pPr marL="342900" indent="-342900" algn="just" hangingPunct="0">
              <a:lnSpc>
                <a:spcPct val="130000"/>
              </a:lnSpc>
              <a:buFont typeface="Wingdings" panose="05000000000000000000" pitchFamily="2" charset="2"/>
              <a:buChar char="Ø"/>
            </a:pPr>
            <a:r>
              <a:rPr lang="en-US" altLang="zh-CN" sz="2400" spc="100" dirty="0">
                <a:latin typeface="Times New Roman" panose="02020603050405020304" pitchFamily="18" charset="0"/>
                <a:ea typeface="宋体" panose="02010600030101010101" pitchFamily="2" charset="-122"/>
                <a:cs typeface="Times New Roman" panose="02020603050405020304" pitchFamily="18" charset="0"/>
              </a:rPr>
              <a:t>Importance sampling</a:t>
            </a:r>
            <a:endParaRPr lang="zh-CN" altLang="en-US" sz="2400" spc="100" dirty="0">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B0DB14AD-781F-CF03-9DDD-906374FC1A0B}"/>
                  </a:ext>
                </a:extLst>
              </p:cNvPr>
              <p:cNvSpPr txBox="1"/>
              <p:nvPr/>
            </p:nvSpPr>
            <p:spPr>
              <a:xfrm>
                <a:off x="468853" y="1724662"/>
                <a:ext cx="6093724" cy="91210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b="0" i="0" dirty="0">
                    <a:solidFill>
                      <a:srgbClr val="101214"/>
                    </a:solidFill>
                    <a:effectLst/>
                    <a:latin typeface="Times New Roman" panose="02020603050405020304" pitchFamily="18" charset="0"/>
                    <a:cs typeface="Times New Roman" panose="02020603050405020304" pitchFamily="18" charset="0"/>
                  </a:rPr>
                  <a:t>应用奖励重塑在每个</a:t>
                </a:r>
                <a:r>
                  <a:rPr lang="zh-CN" altLang="en-US" dirty="0">
                    <a:solidFill>
                      <a:srgbClr val="101214"/>
                    </a:solidFill>
                    <a:latin typeface="Times New Roman" panose="02020603050405020304" pitchFamily="18" charset="0"/>
                    <a:cs typeface="Times New Roman" panose="02020603050405020304" pitchFamily="18" charset="0"/>
                  </a:rPr>
                  <a:t>时隙</a:t>
                </a:r>
                <a:r>
                  <a:rPr lang="zh-CN" altLang="en-US" b="0" i="0" dirty="0">
                    <a:solidFill>
                      <a:srgbClr val="101214"/>
                    </a:solidFill>
                    <a:effectLst/>
                    <a:latin typeface="Times New Roman" panose="02020603050405020304" pitchFamily="18" charset="0"/>
                    <a:cs typeface="Times New Roman" panose="02020603050405020304" pitchFamily="18" charset="0"/>
                  </a:rPr>
                  <a:t>中产生非零的瞬时反馈</a:t>
                </a:r>
                <a:endParaRPr lang="en-US" altLang="zh-CN" b="0" i="0" dirty="0">
                  <a:solidFill>
                    <a:srgbClr val="101214"/>
                  </a:solidFill>
                  <a:effectLst/>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zh-CN" altLang="en-US" b="0" i="0" dirty="0">
                    <a:solidFill>
                      <a:srgbClr val="101214"/>
                    </a:solidFill>
                    <a:effectLst/>
                    <a:latin typeface="Times New Roman" panose="02020603050405020304" pitchFamily="18" charset="0"/>
                    <a:cs typeface="Times New Roman" panose="02020603050405020304" pitchFamily="18" charset="0"/>
                  </a:rPr>
                  <a:t>定义了一个势函数</a:t>
                </a:r>
                <a:r>
                  <a:rPr lang="en-US" altLang="zh-CN" b="0" i="0" dirty="0">
                    <a:solidFill>
                      <a:srgbClr val="101214"/>
                    </a:solidFill>
                    <a:effectLst/>
                    <a:latin typeface="Times New Roman" panose="02020603050405020304" pitchFamily="18" charset="0"/>
                    <a:cs typeface="Times New Roman" panose="02020603050405020304" pitchFamily="18" charset="0"/>
                  </a:rPr>
                  <a:t>Ψ(</a:t>
                </a:r>
                <a14:m>
                  <m:oMath xmlns:m="http://schemas.openxmlformats.org/officeDocument/2006/math">
                    <m:sSub>
                      <m:sSubPr>
                        <m:ctrlPr>
                          <a:rPr lang="en-US" altLang="zh-CN" b="0" i="1" smtClean="0">
                            <a:solidFill>
                              <a:srgbClr val="101214"/>
                            </a:solidFill>
                            <a:effectLst/>
                            <a:latin typeface="Cambria Math" panose="02040503050406030204" pitchFamily="18" charset="0"/>
                          </a:rPr>
                        </m:ctrlPr>
                      </m:sSubPr>
                      <m:e>
                        <m:r>
                          <m:rPr>
                            <m:nor/>
                          </m:rPr>
                          <a:rPr lang="en-US" altLang="zh-CN" dirty="0">
                            <a:solidFill>
                              <a:srgbClr val="101214"/>
                            </a:solidFill>
                            <a:latin typeface="Times New Roman" panose="02020603050405020304" pitchFamily="18" charset="0"/>
                            <a:cs typeface="Times New Roman" panose="02020603050405020304" pitchFamily="18" charset="0"/>
                          </a:rPr>
                          <m:t>d</m:t>
                        </m:r>
                      </m:e>
                      <m:sub>
                        <m:r>
                          <m:rPr>
                            <m:nor/>
                          </m:rPr>
                          <a:rPr lang="en-US" altLang="zh-CN" dirty="0">
                            <a:solidFill>
                              <a:srgbClr val="101214"/>
                            </a:solidFill>
                            <a:latin typeface="Times New Roman" panose="02020603050405020304" pitchFamily="18" charset="0"/>
                            <a:cs typeface="Times New Roman" panose="02020603050405020304" pitchFamily="18" charset="0"/>
                          </a:rPr>
                          <m:t>k</m:t>
                        </m:r>
                      </m:sub>
                    </m:sSub>
                  </m:oMath>
                </a14:m>
                <a:r>
                  <a:rPr lang="en-US" altLang="zh-CN" dirty="0">
                    <a:solidFill>
                      <a:srgbClr val="101214"/>
                    </a:solidFill>
                    <a:latin typeface="Times New Roman" panose="02020603050405020304" pitchFamily="18" charset="0"/>
                    <a:cs typeface="Times New Roman" panose="02020603050405020304" pitchFamily="18" charset="0"/>
                  </a:rPr>
                  <a:t>(t))</a:t>
                </a:r>
                <a:r>
                  <a:rPr lang="zh-CN" altLang="en-US" b="0" i="0" dirty="0">
                    <a:solidFill>
                      <a:srgbClr val="101214"/>
                    </a:solidFill>
                    <a:effectLst/>
                    <a:latin typeface="Times New Roman" panose="02020603050405020304" pitchFamily="18" charset="0"/>
                    <a:cs typeface="Times New Roman" panose="02020603050405020304" pitchFamily="18" charset="0"/>
                  </a:rPr>
                  <a:t>，产生非零瞬时奖励</a:t>
                </a:r>
                <a:endParaRPr lang="zh-CN" altLang="en-US" dirty="0">
                  <a:latin typeface="Times New Roman" panose="02020603050405020304" pitchFamily="18" charset="0"/>
                  <a:cs typeface="Times New Roman" panose="02020603050405020304" pitchFamily="18" charset="0"/>
                </a:endParaRPr>
              </a:p>
            </p:txBody>
          </p:sp>
        </mc:Choice>
        <mc:Fallback xmlns="">
          <p:sp>
            <p:nvSpPr>
              <p:cNvPr id="14" name="文本框 13">
                <a:extLst>
                  <a:ext uri="{FF2B5EF4-FFF2-40B4-BE49-F238E27FC236}">
                    <a16:creationId xmlns:a16="http://schemas.microsoft.com/office/drawing/2014/main" id="{B0DB14AD-781F-CF03-9DDD-906374FC1A0B}"/>
                  </a:ext>
                </a:extLst>
              </p:cNvPr>
              <p:cNvSpPr txBox="1">
                <a:spLocks noRot="1" noChangeAspect="1" noMove="1" noResize="1" noEditPoints="1" noAdjustHandles="1" noChangeArrowheads="1" noChangeShapeType="1" noTextEdit="1"/>
              </p:cNvSpPr>
              <p:nvPr/>
            </p:nvSpPr>
            <p:spPr>
              <a:xfrm>
                <a:off x="468853" y="1724662"/>
                <a:ext cx="6093724" cy="912109"/>
              </a:xfrm>
              <a:prstGeom prst="rect">
                <a:avLst/>
              </a:prstGeom>
              <a:blipFill>
                <a:blip r:embed="rId6"/>
                <a:stretch>
                  <a:fillRect l="-700" b="-8000"/>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E868D4A7-FC10-3094-062A-00E9BC12A576}"/>
              </a:ext>
            </a:extLst>
          </p:cNvPr>
          <p:cNvSpPr txBox="1"/>
          <p:nvPr/>
        </p:nvSpPr>
        <p:spPr>
          <a:xfrm>
            <a:off x="601776" y="5585802"/>
            <a:ext cx="5960801" cy="782522"/>
          </a:xfrm>
          <a:prstGeom prst="rect">
            <a:avLst/>
          </a:prstGeom>
          <a:noFill/>
        </p:spPr>
        <p:txBody>
          <a:bodyPr wrap="square" rtlCol="0">
            <a:spAutoFit/>
          </a:bodyPr>
          <a:lstStyle/>
          <a:p>
            <a:pPr marL="285750" indent="-285750" algn="just" hangingPunct="0">
              <a:lnSpc>
                <a:spcPct val="130000"/>
              </a:lnSpc>
              <a:buFont typeface="Arial" panose="020B0604020202020204" pitchFamily="34" charset="0"/>
              <a:buChar char="•"/>
            </a:pPr>
            <a:r>
              <a:rPr lang="zh-CN" altLang="en-US" b="0" i="0" dirty="0">
                <a:solidFill>
                  <a:srgbClr val="101214"/>
                </a:solidFill>
                <a:effectLst/>
                <a:latin typeface="Times New Roman" panose="02020603050405020304" pitchFamily="18" charset="0"/>
                <a:cs typeface="Times New Roman" panose="02020603050405020304" pitchFamily="18" charset="0"/>
              </a:rPr>
              <a:t>如果用户未被调度，调度器将获得一个正的瞬时奖励</a:t>
            </a:r>
          </a:p>
          <a:p>
            <a:pPr marL="285750" indent="-285750" algn="just" hangingPunct="0">
              <a:lnSpc>
                <a:spcPct val="130000"/>
              </a:lnSpc>
              <a:buFont typeface="Arial" panose="020B0604020202020204" pitchFamily="34" charset="0"/>
              <a:buChar char="•"/>
            </a:pPr>
            <a:r>
              <a:rPr lang="zh-CN" altLang="en-US" b="0" i="0" dirty="0">
                <a:solidFill>
                  <a:srgbClr val="101214"/>
                </a:solidFill>
                <a:effectLst/>
                <a:latin typeface="Times New Roman" panose="02020603050405020304" pitchFamily="18" charset="0"/>
                <a:cs typeface="Times New Roman" panose="02020603050405020304" pitchFamily="18" charset="0"/>
              </a:rPr>
              <a:t>如果用户被调度，调度器将收到一个负的瞬时奖励</a:t>
            </a:r>
            <a:endParaRPr lang="zh-CN" altLang="en-US" spc="100" dirty="0">
              <a:solidFill>
                <a:schemeClr val="accent4">
                  <a:lumMod val="20000"/>
                  <a:lumOff val="80000"/>
                </a:schemeClr>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6" name="椭圆 15">
            <a:extLst>
              <a:ext uri="{FF2B5EF4-FFF2-40B4-BE49-F238E27FC236}">
                <a16:creationId xmlns:a16="http://schemas.microsoft.com/office/drawing/2014/main" id="{946509A2-5514-2BC7-AE05-9757D01BECEA}"/>
              </a:ext>
            </a:extLst>
          </p:cNvPr>
          <p:cNvSpPr/>
          <p:nvPr/>
        </p:nvSpPr>
        <p:spPr>
          <a:xfrm>
            <a:off x="3712191" y="2757286"/>
            <a:ext cx="218364" cy="41882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4304692F-B266-E306-BAE6-D9462D8E898A}"/>
              </a:ext>
            </a:extLst>
          </p:cNvPr>
          <p:cNvSpPr txBox="1"/>
          <p:nvPr/>
        </p:nvSpPr>
        <p:spPr>
          <a:xfrm>
            <a:off x="3930555" y="3245206"/>
            <a:ext cx="1238534" cy="369332"/>
          </a:xfrm>
          <a:prstGeom prst="rect">
            <a:avLst/>
          </a:prstGeom>
          <a:noFill/>
        </p:spPr>
        <p:txBody>
          <a:bodyPr wrap="square">
            <a:spAutoFit/>
          </a:bodyPr>
          <a:lstStyle/>
          <a:p>
            <a:r>
              <a:rPr lang="el-GR" altLang="zh-CN" b="0" i="0" dirty="0">
                <a:solidFill>
                  <a:schemeClr val="accent1"/>
                </a:solidFill>
                <a:effectLst/>
                <a:latin typeface="Times New Roman" panose="02020603050405020304" pitchFamily="18" charset="0"/>
                <a:cs typeface="Times New Roman" panose="02020603050405020304" pitchFamily="18" charset="0"/>
              </a:rPr>
              <a:t>γ</a:t>
            </a:r>
            <a:r>
              <a:rPr lang="zh-CN" altLang="en-US" b="0" i="0" dirty="0">
                <a:solidFill>
                  <a:schemeClr val="accent1"/>
                </a:solidFill>
                <a:effectLst/>
                <a:latin typeface="Times New Roman" panose="02020603050405020304" pitchFamily="18" charset="0"/>
                <a:cs typeface="Times New Roman" panose="02020603050405020304" pitchFamily="18" charset="0"/>
              </a:rPr>
              <a:t>接近于</a:t>
            </a:r>
            <a:r>
              <a:rPr lang="en-US" altLang="zh-CN" b="0" i="0" dirty="0">
                <a:solidFill>
                  <a:schemeClr val="accent1"/>
                </a:solidFill>
                <a:effectLst/>
                <a:latin typeface="Times New Roman" panose="02020603050405020304" pitchFamily="18" charset="0"/>
                <a:cs typeface="Times New Roman" panose="02020603050405020304" pitchFamily="18" charset="0"/>
              </a:rPr>
              <a:t>1</a:t>
            </a:r>
            <a:endParaRPr lang="zh-CN" altLang="en-US" dirty="0">
              <a:solidFill>
                <a:schemeClr val="accent1"/>
              </a:solidFill>
              <a:latin typeface="Times New Roman" panose="02020603050405020304" pitchFamily="18" charset="0"/>
              <a:cs typeface="Times New Roman" panose="02020603050405020304" pitchFamily="18" charset="0"/>
            </a:endParaRPr>
          </a:p>
        </p:txBody>
      </p:sp>
      <p:cxnSp>
        <p:nvCxnSpPr>
          <p:cNvPr id="20" name="直接箭头连接符 19">
            <a:extLst>
              <a:ext uri="{FF2B5EF4-FFF2-40B4-BE49-F238E27FC236}">
                <a16:creationId xmlns:a16="http://schemas.microsoft.com/office/drawing/2014/main" id="{706CA9E7-69D1-30FC-5B19-3D926426A305}"/>
              </a:ext>
            </a:extLst>
          </p:cNvPr>
          <p:cNvCxnSpPr>
            <a:cxnSpLocks/>
            <a:stCxn id="16" idx="5"/>
            <a:endCxn id="18" idx="0"/>
          </p:cNvCxnSpPr>
          <p:nvPr/>
        </p:nvCxnSpPr>
        <p:spPr>
          <a:xfrm>
            <a:off x="3898576" y="3114773"/>
            <a:ext cx="651246" cy="130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图片 23">
            <a:extLst>
              <a:ext uri="{FF2B5EF4-FFF2-40B4-BE49-F238E27FC236}">
                <a16:creationId xmlns:a16="http://schemas.microsoft.com/office/drawing/2014/main" id="{9A84DD33-CC6A-9FBE-ED95-B617B0EC7D83}"/>
              </a:ext>
            </a:extLst>
          </p:cNvPr>
          <p:cNvPicPr>
            <a:picLocks noChangeAspect="1"/>
          </p:cNvPicPr>
          <p:nvPr/>
        </p:nvPicPr>
        <p:blipFill>
          <a:blip r:embed="rId7"/>
          <a:stretch>
            <a:fillRect/>
          </a:stretch>
        </p:blipFill>
        <p:spPr>
          <a:xfrm>
            <a:off x="6562577" y="3364500"/>
            <a:ext cx="868802" cy="461551"/>
          </a:xfrm>
          <a:prstGeom prst="rect">
            <a:avLst/>
          </a:prstGeom>
          <a:effectLst>
            <a:outerShdw blurRad="63500" sx="102000" sy="102000" algn="ctr" rotWithShape="0">
              <a:prstClr val="black">
                <a:alpha val="40000"/>
              </a:prstClr>
            </a:outerShdw>
          </a:effectLst>
        </p:spPr>
      </p:pic>
      <p:sp>
        <p:nvSpPr>
          <p:cNvPr id="26" name="箭头: 右 25">
            <a:extLst>
              <a:ext uri="{FF2B5EF4-FFF2-40B4-BE49-F238E27FC236}">
                <a16:creationId xmlns:a16="http://schemas.microsoft.com/office/drawing/2014/main" id="{E9D4BEFC-785F-D8C6-1A2D-165FF5F772DE}"/>
              </a:ext>
            </a:extLst>
          </p:cNvPr>
          <p:cNvSpPr/>
          <p:nvPr/>
        </p:nvSpPr>
        <p:spPr>
          <a:xfrm>
            <a:off x="7666425" y="3427586"/>
            <a:ext cx="460577" cy="3591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07940676-9D45-A578-D43B-AB647C1EE47D}"/>
              </a:ext>
            </a:extLst>
          </p:cNvPr>
          <p:cNvSpPr txBox="1"/>
          <p:nvPr/>
        </p:nvSpPr>
        <p:spPr>
          <a:xfrm>
            <a:off x="6221029" y="1739025"/>
            <a:ext cx="5277753" cy="88113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1800" b="0" i="0" dirty="0">
                <a:solidFill>
                  <a:srgbClr val="101214"/>
                </a:solidFill>
                <a:effectLst/>
                <a:latin typeface="PingFang SC"/>
              </a:rPr>
              <a:t>在调度器设计中，状态</a:t>
            </a:r>
            <a:r>
              <a:rPr lang="en-US" altLang="zh-CN" sz="1800" b="0" i="0" dirty="0">
                <a:solidFill>
                  <a:srgbClr val="101214"/>
                </a:solidFill>
                <a:effectLst/>
                <a:latin typeface="PingFang SC"/>
              </a:rPr>
              <a:t>-</a:t>
            </a:r>
            <a:r>
              <a:rPr lang="zh-CN" altLang="en-US" sz="1800" b="0" i="0" dirty="0">
                <a:solidFill>
                  <a:srgbClr val="101214"/>
                </a:solidFill>
                <a:effectLst/>
                <a:latin typeface="PingFang SC"/>
              </a:rPr>
              <a:t>动作值函数近似误差较高或包丢失较多的转换比其他转换更重要</a:t>
            </a:r>
            <a:endParaRPr lang="zh-CN" altLang="en-US" dirty="0"/>
          </a:p>
        </p:txBody>
      </p:sp>
    </p:spTree>
    <p:extLst>
      <p:ext uri="{BB962C8B-B14F-4D97-AF65-F5344CB8AC3E}">
        <p14:creationId xmlns:p14="http://schemas.microsoft.com/office/powerpoint/2010/main" val="626704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DB44E30-715F-4973-8179-B4178D7E09F0}" type="datetime1">
              <a:rPr lang="zh-CN" altLang="en-US" smtClean="0">
                <a:solidFill>
                  <a:schemeClr val="bg1">
                    <a:lumMod val="50000"/>
                  </a:schemeClr>
                </a:solidFill>
              </a:rPr>
              <a:t>2024/3/13</a:t>
            </a:fld>
            <a:endParaRPr lang="zh-CN" altLang="en-US" dirty="0">
              <a:solidFill>
                <a:schemeClr val="bg1">
                  <a:lumMod val="50000"/>
                </a:schemeClr>
              </a:solidFill>
            </a:endParaRPr>
          </a:p>
        </p:txBody>
      </p:sp>
      <p:sp>
        <p:nvSpPr>
          <p:cNvPr id="4" name="页脚占位符 3"/>
          <p:cNvSpPr>
            <a:spLocks noGrp="1"/>
          </p:cNvSpPr>
          <p:nvPr>
            <p:ph type="ftr" sz="quarter" idx="11"/>
          </p:nvPr>
        </p:nvSpPr>
        <p:spPr/>
        <p:txBody>
          <a:bodyPr/>
          <a:lstStyle/>
          <a:p>
            <a:r>
              <a:rPr lang="zh-CN" altLang="en-US" dirty="0">
                <a:solidFill>
                  <a:schemeClr val="bg1">
                    <a:lumMod val="50000"/>
                  </a:schemeClr>
                </a:solidFill>
              </a:rPr>
              <a:t>西安电子科技大学</a:t>
            </a:r>
          </a:p>
        </p:txBody>
      </p:sp>
      <p:sp>
        <p:nvSpPr>
          <p:cNvPr id="5" name="灯片编号占位符 4"/>
          <p:cNvSpPr>
            <a:spLocks noGrp="1"/>
          </p:cNvSpPr>
          <p:nvPr>
            <p:ph type="sldNum" sz="quarter" idx="12"/>
          </p:nvPr>
        </p:nvSpPr>
        <p:spPr/>
        <p:txBody>
          <a:bodyPr/>
          <a:lstStyle/>
          <a:p>
            <a:fld id="{33B9A5AF-BDD6-4E14-989F-CF034C94E4CA}" type="slidenum">
              <a:rPr lang="zh-CN" altLang="en-US" smtClean="0">
                <a:solidFill>
                  <a:schemeClr val="bg1">
                    <a:lumMod val="50000"/>
                  </a:schemeClr>
                </a:solidFill>
              </a:rPr>
              <a:t>12</a:t>
            </a:fld>
            <a:endParaRPr lang="zh-CN" altLang="en-US" dirty="0">
              <a:solidFill>
                <a:schemeClr val="bg1">
                  <a:lumMod val="50000"/>
                </a:schemeClr>
              </a:solidFill>
            </a:endParaRPr>
          </a:p>
        </p:txBody>
      </p:sp>
      <p:sp>
        <p:nvSpPr>
          <p:cNvPr id="32" name="文本框 31">
            <a:extLst>
              <a:ext uri="{FF2B5EF4-FFF2-40B4-BE49-F238E27FC236}">
                <a16:creationId xmlns:a16="http://schemas.microsoft.com/office/drawing/2014/main" id="{05BE500B-7D42-29C9-B345-777B371D721C}"/>
              </a:ext>
            </a:extLst>
          </p:cNvPr>
          <p:cNvSpPr txBox="1"/>
          <p:nvPr/>
        </p:nvSpPr>
        <p:spPr>
          <a:xfrm>
            <a:off x="468853" y="1189507"/>
            <a:ext cx="4779141" cy="520848"/>
          </a:xfrm>
          <a:prstGeom prst="rect">
            <a:avLst/>
          </a:prstGeom>
          <a:noFill/>
        </p:spPr>
        <p:txBody>
          <a:bodyPr wrap="square" rtlCol="0">
            <a:spAutoFit/>
          </a:bodyPr>
          <a:lstStyle/>
          <a:p>
            <a:pPr marL="342900" indent="-342900" algn="just" hangingPunct="0">
              <a:lnSpc>
                <a:spcPct val="130000"/>
              </a:lnSpc>
              <a:buFont typeface="Wingdings" panose="05000000000000000000" pitchFamily="2" charset="2"/>
              <a:buChar char="Ø"/>
            </a:pPr>
            <a:r>
              <a:rPr lang="zh-CN" altLang="en-US" sz="2400" spc="100" dirty="0">
                <a:latin typeface="Times New Roman" panose="02020603050405020304" pitchFamily="18" charset="0"/>
                <a:ea typeface="宋体" panose="02010600030101010101" pitchFamily="2" charset="-122"/>
                <a:cs typeface="Times New Roman" panose="02020603050405020304" pitchFamily="18" charset="0"/>
              </a:rPr>
              <a:t>实验仿真分析</a:t>
            </a:r>
          </a:p>
        </p:txBody>
      </p:sp>
      <p:sp>
        <p:nvSpPr>
          <p:cNvPr id="12" name="文本框 11">
            <a:extLst>
              <a:ext uri="{FF2B5EF4-FFF2-40B4-BE49-F238E27FC236}">
                <a16:creationId xmlns:a16="http://schemas.microsoft.com/office/drawing/2014/main" id="{7BC6F8F3-8D01-8E1A-0247-A424607CC78C}"/>
              </a:ext>
            </a:extLst>
          </p:cNvPr>
          <p:cNvSpPr txBox="1"/>
          <p:nvPr/>
        </p:nvSpPr>
        <p:spPr>
          <a:xfrm>
            <a:off x="8153400" y="2020021"/>
            <a:ext cx="3829334" cy="3275512"/>
          </a:xfrm>
          <a:prstGeom prst="rect">
            <a:avLst/>
          </a:prstGeom>
          <a:noFill/>
        </p:spPr>
        <p:txBody>
          <a:bodyPr wrap="square">
            <a:spAutoFit/>
          </a:bodyPr>
          <a:lstStyle/>
          <a:p>
            <a:pPr marL="342900" indent="-342900" algn="just" hangingPunct="0">
              <a:lnSpc>
                <a:spcPct val="150000"/>
              </a:lnSpc>
              <a:buFont typeface="Wingdings" panose="05000000000000000000" pitchFamily="2" charset="2"/>
              <a:buChar char="Ø"/>
            </a:pPr>
            <a:r>
              <a:rPr lang="zh-CN" altLang="en-US" sz="2000" dirty="0">
                <a:solidFill>
                  <a:srgbClr val="101214"/>
                </a:solidFill>
                <a:latin typeface="PingFang SC"/>
              </a:rPr>
              <a:t>展示</a:t>
            </a:r>
            <a:r>
              <a:rPr lang="zh-CN" altLang="en-US" sz="2000" b="0" i="0" dirty="0">
                <a:solidFill>
                  <a:srgbClr val="101214"/>
                </a:solidFill>
                <a:effectLst/>
                <a:latin typeface="PingFang SC"/>
              </a:rPr>
              <a:t>三种方案在</a:t>
            </a:r>
            <a:r>
              <a:rPr lang="en-US" altLang="zh-CN" sz="2000" b="0" i="0" dirty="0">
                <a:solidFill>
                  <a:srgbClr val="101214"/>
                </a:solidFill>
                <a:effectLst/>
                <a:latin typeface="PingFang SC"/>
              </a:rPr>
              <a:t>40</a:t>
            </a:r>
            <a:r>
              <a:rPr lang="zh-CN" altLang="en-US" sz="2000" b="0" i="0" dirty="0">
                <a:solidFill>
                  <a:srgbClr val="101214"/>
                </a:solidFill>
                <a:effectLst/>
                <a:latin typeface="PingFang SC"/>
              </a:rPr>
              <a:t>分钟的训练阶段所获得的用户平均奖励和</a:t>
            </a:r>
            <a:r>
              <a:rPr lang="zh-CN" altLang="en-US" sz="2000" b="0" i="0" dirty="0">
                <a:solidFill>
                  <a:srgbClr val="2A2B2E"/>
                </a:solidFill>
                <a:effectLst/>
                <a:latin typeface="PingFang SC"/>
              </a:rPr>
              <a:t>最坏情况用户的奖励</a:t>
            </a:r>
            <a:r>
              <a:rPr lang="zh-CN" altLang="en-US" sz="2000" b="0" i="0" dirty="0">
                <a:solidFill>
                  <a:srgbClr val="101214"/>
                </a:solidFill>
                <a:effectLst/>
                <a:latin typeface="PingFang SC"/>
              </a:rPr>
              <a:t>。</a:t>
            </a:r>
            <a:endParaRPr lang="en-US" altLang="zh-CN" sz="2000" b="0" i="0" dirty="0">
              <a:solidFill>
                <a:srgbClr val="101214"/>
              </a:solidFill>
              <a:effectLst/>
              <a:latin typeface="PingFang SC"/>
            </a:endParaRPr>
          </a:p>
          <a:p>
            <a:pPr marL="342900" indent="-342900" algn="just" hangingPunct="0">
              <a:lnSpc>
                <a:spcPct val="150000"/>
              </a:lnSpc>
              <a:buFont typeface="Wingdings" panose="05000000000000000000" pitchFamily="2" charset="2"/>
              <a:buChar char="Ø"/>
            </a:pPr>
            <a:r>
              <a:rPr lang="zh-CN" altLang="en-US" sz="2000" b="0" i="0" dirty="0">
                <a:solidFill>
                  <a:srgbClr val="101214"/>
                </a:solidFill>
                <a:effectLst/>
                <a:latin typeface="PingFang SC"/>
              </a:rPr>
              <a:t>结果表明，</a:t>
            </a:r>
            <a:r>
              <a:rPr lang="en-US" altLang="zh-CN" sz="2000" b="0" i="0" dirty="0">
                <a:solidFill>
                  <a:srgbClr val="101214"/>
                </a:solidFill>
                <a:effectLst/>
                <a:latin typeface="PingFang SC"/>
              </a:rPr>
              <a:t>K-DDPG</a:t>
            </a:r>
            <a:r>
              <a:rPr lang="zh-CN" altLang="en-US" sz="2000" b="0" i="0" dirty="0">
                <a:solidFill>
                  <a:srgbClr val="101214"/>
                </a:solidFill>
                <a:effectLst/>
                <a:latin typeface="PingFang SC"/>
              </a:rPr>
              <a:t>学习速度更快，在训练阶段结束时比其他两种算法获得了更好的性能。</a:t>
            </a:r>
            <a:endParaRPr lang="en-US" altLang="zh-CN" spc="100" dirty="0">
              <a:latin typeface="思源黑体 CN Normal" panose="020B0400000000000000" pitchFamily="34" charset="-122"/>
              <a:ea typeface="思源黑体 CN Normal" panose="020B0400000000000000" pitchFamily="34" charset="-122"/>
            </a:endParaRPr>
          </a:p>
        </p:txBody>
      </p:sp>
      <p:sp>
        <p:nvSpPr>
          <p:cNvPr id="14" name="标题 1">
            <a:extLst>
              <a:ext uri="{FF2B5EF4-FFF2-40B4-BE49-F238E27FC236}">
                <a16:creationId xmlns:a16="http://schemas.microsoft.com/office/drawing/2014/main" id="{87D544E3-F54D-5CE1-8631-3C5D363117C8}"/>
              </a:ext>
            </a:extLst>
          </p:cNvPr>
          <p:cNvSpPr>
            <a:spLocks noGrp="1"/>
          </p:cNvSpPr>
          <p:nvPr>
            <p:ph type="title"/>
          </p:nvPr>
        </p:nvSpPr>
        <p:spPr>
          <a:xfrm>
            <a:off x="699977" y="114945"/>
            <a:ext cx="9645502" cy="1140566"/>
          </a:xfrm>
        </p:spPr>
        <p:txBody>
          <a:bodyPr>
            <a:normAutofit/>
          </a:bodyPr>
          <a:lstStyle/>
          <a:p>
            <a:pPr hangingPunct="0">
              <a:lnSpc>
                <a:spcPct val="130000"/>
              </a:lnSpc>
            </a:pPr>
            <a:r>
              <a:rPr lang="en-US" altLang="zh-CN" sz="2000" spc="100" dirty="0">
                <a:latin typeface="Times New Roman" panose="02020603050405020304" pitchFamily="18" charset="0"/>
                <a:ea typeface="思源黑体 CN Normal" panose="020B0400000000000000" pitchFamily="34" charset="-122"/>
                <a:cs typeface="Times New Roman" panose="02020603050405020304" pitchFamily="18" charset="0"/>
              </a:rPr>
              <a:t>Knowledge-Assisted Deep Reinforcement Learning in 5G Scheduler Design: </a:t>
            </a:r>
            <a:br>
              <a:rPr lang="en-US" altLang="zh-CN" sz="2000" spc="100" dirty="0">
                <a:latin typeface="Times New Roman" panose="02020603050405020304" pitchFamily="18" charset="0"/>
                <a:ea typeface="思源黑体 CN Normal" panose="020B0400000000000000" pitchFamily="34" charset="-122"/>
                <a:cs typeface="Times New Roman" panose="02020603050405020304" pitchFamily="18" charset="0"/>
              </a:rPr>
            </a:br>
            <a:r>
              <a:rPr lang="en-US" altLang="zh-CN" sz="2000" spc="100" dirty="0">
                <a:latin typeface="Times New Roman" panose="02020603050405020304" pitchFamily="18" charset="0"/>
                <a:ea typeface="思源黑体 CN Normal" panose="020B0400000000000000" pitchFamily="34" charset="-122"/>
                <a:cs typeface="Times New Roman" panose="02020603050405020304" pitchFamily="18" charset="0"/>
              </a:rPr>
              <a:t>From Theoretical Framework to Implementation</a:t>
            </a:r>
            <a:endParaRPr lang="zh-CN" altLang="en-US" sz="2000" spc="1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pic>
        <p:nvPicPr>
          <p:cNvPr id="18" name="图片 17">
            <a:extLst>
              <a:ext uri="{FF2B5EF4-FFF2-40B4-BE49-F238E27FC236}">
                <a16:creationId xmlns:a16="http://schemas.microsoft.com/office/drawing/2014/main" id="{C1A8076E-7643-81D8-67A4-ADE1203F67FA}"/>
              </a:ext>
            </a:extLst>
          </p:cNvPr>
          <p:cNvPicPr>
            <a:picLocks noChangeAspect="1"/>
          </p:cNvPicPr>
          <p:nvPr/>
        </p:nvPicPr>
        <p:blipFill>
          <a:blip r:embed="rId3"/>
          <a:stretch>
            <a:fillRect/>
          </a:stretch>
        </p:blipFill>
        <p:spPr>
          <a:xfrm>
            <a:off x="4419332" y="2038655"/>
            <a:ext cx="3562847" cy="3258005"/>
          </a:xfrm>
          <a:prstGeom prst="rect">
            <a:avLst/>
          </a:prstGeom>
          <a:effectLst>
            <a:outerShdw blurRad="63500" sx="102000" sy="102000" algn="ctr" rotWithShape="0">
              <a:prstClr val="black">
                <a:alpha val="40000"/>
              </a:prstClr>
            </a:outerShdw>
          </a:effectLst>
        </p:spPr>
      </p:pic>
      <p:pic>
        <p:nvPicPr>
          <p:cNvPr id="20" name="图片 19">
            <a:extLst>
              <a:ext uri="{FF2B5EF4-FFF2-40B4-BE49-F238E27FC236}">
                <a16:creationId xmlns:a16="http://schemas.microsoft.com/office/drawing/2014/main" id="{EFFBFD70-8F06-C129-6375-67FBB2C67106}"/>
              </a:ext>
            </a:extLst>
          </p:cNvPr>
          <p:cNvPicPr>
            <a:picLocks noChangeAspect="1"/>
          </p:cNvPicPr>
          <p:nvPr/>
        </p:nvPicPr>
        <p:blipFill>
          <a:blip r:embed="rId4"/>
          <a:stretch>
            <a:fillRect/>
          </a:stretch>
        </p:blipFill>
        <p:spPr>
          <a:xfrm>
            <a:off x="647765" y="2038655"/>
            <a:ext cx="3543795" cy="3267531"/>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952088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DB44E30-715F-4973-8179-B4178D7E09F0}" type="datetime1">
              <a:rPr lang="zh-CN" altLang="en-US" smtClean="0">
                <a:solidFill>
                  <a:schemeClr val="bg1">
                    <a:lumMod val="50000"/>
                  </a:schemeClr>
                </a:solidFill>
              </a:rPr>
              <a:t>2024/3/13</a:t>
            </a:fld>
            <a:endParaRPr lang="zh-CN" altLang="en-US" dirty="0">
              <a:solidFill>
                <a:schemeClr val="bg1">
                  <a:lumMod val="50000"/>
                </a:schemeClr>
              </a:solidFill>
            </a:endParaRPr>
          </a:p>
        </p:txBody>
      </p:sp>
      <p:sp>
        <p:nvSpPr>
          <p:cNvPr id="4" name="页脚占位符 3"/>
          <p:cNvSpPr>
            <a:spLocks noGrp="1"/>
          </p:cNvSpPr>
          <p:nvPr>
            <p:ph type="ftr" sz="quarter" idx="11"/>
          </p:nvPr>
        </p:nvSpPr>
        <p:spPr/>
        <p:txBody>
          <a:bodyPr/>
          <a:lstStyle/>
          <a:p>
            <a:r>
              <a:rPr lang="zh-CN" altLang="en-US" dirty="0">
                <a:solidFill>
                  <a:schemeClr val="bg1">
                    <a:lumMod val="50000"/>
                  </a:schemeClr>
                </a:solidFill>
              </a:rPr>
              <a:t>西安电子科技大学</a:t>
            </a:r>
          </a:p>
        </p:txBody>
      </p:sp>
      <p:sp>
        <p:nvSpPr>
          <p:cNvPr id="5" name="灯片编号占位符 4"/>
          <p:cNvSpPr>
            <a:spLocks noGrp="1"/>
          </p:cNvSpPr>
          <p:nvPr>
            <p:ph type="sldNum" sz="quarter" idx="12"/>
          </p:nvPr>
        </p:nvSpPr>
        <p:spPr/>
        <p:txBody>
          <a:bodyPr/>
          <a:lstStyle/>
          <a:p>
            <a:fld id="{33B9A5AF-BDD6-4E14-989F-CF034C94E4CA}" type="slidenum">
              <a:rPr lang="zh-CN" altLang="en-US" smtClean="0">
                <a:solidFill>
                  <a:schemeClr val="bg1">
                    <a:lumMod val="50000"/>
                  </a:schemeClr>
                </a:solidFill>
              </a:rPr>
              <a:t>13</a:t>
            </a:fld>
            <a:endParaRPr lang="zh-CN" altLang="en-US" dirty="0">
              <a:solidFill>
                <a:schemeClr val="bg1">
                  <a:lumMod val="50000"/>
                </a:schemeClr>
              </a:solidFill>
            </a:endParaRPr>
          </a:p>
        </p:txBody>
      </p:sp>
      <p:sp>
        <p:nvSpPr>
          <p:cNvPr id="32" name="文本框 31">
            <a:extLst>
              <a:ext uri="{FF2B5EF4-FFF2-40B4-BE49-F238E27FC236}">
                <a16:creationId xmlns:a16="http://schemas.microsoft.com/office/drawing/2014/main" id="{05BE500B-7D42-29C9-B345-777B371D721C}"/>
              </a:ext>
            </a:extLst>
          </p:cNvPr>
          <p:cNvSpPr txBox="1"/>
          <p:nvPr/>
        </p:nvSpPr>
        <p:spPr>
          <a:xfrm>
            <a:off x="468853" y="1189507"/>
            <a:ext cx="4779141" cy="520848"/>
          </a:xfrm>
          <a:prstGeom prst="rect">
            <a:avLst/>
          </a:prstGeom>
          <a:noFill/>
        </p:spPr>
        <p:txBody>
          <a:bodyPr wrap="square" rtlCol="0">
            <a:spAutoFit/>
          </a:bodyPr>
          <a:lstStyle/>
          <a:p>
            <a:pPr marL="342900" indent="-342900" algn="just" hangingPunct="0">
              <a:lnSpc>
                <a:spcPct val="130000"/>
              </a:lnSpc>
              <a:buFont typeface="Wingdings" panose="05000000000000000000" pitchFamily="2" charset="2"/>
              <a:buChar char="Ø"/>
            </a:pPr>
            <a:r>
              <a:rPr lang="zh-CN" altLang="en-US" sz="2400" spc="100" dirty="0">
                <a:latin typeface="Times New Roman" panose="02020603050405020304" pitchFamily="18" charset="0"/>
                <a:ea typeface="宋体" panose="02010600030101010101" pitchFamily="2" charset="-122"/>
                <a:cs typeface="Times New Roman" panose="02020603050405020304" pitchFamily="18" charset="0"/>
              </a:rPr>
              <a:t>实验仿真分析</a:t>
            </a:r>
          </a:p>
        </p:txBody>
      </p:sp>
      <p:sp>
        <p:nvSpPr>
          <p:cNvPr id="12" name="文本框 11">
            <a:extLst>
              <a:ext uri="{FF2B5EF4-FFF2-40B4-BE49-F238E27FC236}">
                <a16:creationId xmlns:a16="http://schemas.microsoft.com/office/drawing/2014/main" id="{7BC6F8F3-8D01-8E1A-0247-A424607CC78C}"/>
              </a:ext>
            </a:extLst>
          </p:cNvPr>
          <p:cNvSpPr txBox="1"/>
          <p:nvPr/>
        </p:nvSpPr>
        <p:spPr>
          <a:xfrm>
            <a:off x="8335874" y="1898207"/>
            <a:ext cx="3591426" cy="4198842"/>
          </a:xfrm>
          <a:prstGeom prst="rect">
            <a:avLst/>
          </a:prstGeom>
          <a:noFill/>
        </p:spPr>
        <p:txBody>
          <a:bodyPr wrap="square">
            <a:spAutoFit/>
          </a:bodyPr>
          <a:lstStyle/>
          <a:p>
            <a:pPr marL="342900" indent="-342900" algn="just" hangingPunct="0">
              <a:lnSpc>
                <a:spcPct val="150000"/>
              </a:lnSpc>
              <a:buFont typeface="Wingdings" panose="05000000000000000000" pitchFamily="2" charset="2"/>
              <a:buChar char="Ø"/>
            </a:pPr>
            <a:r>
              <a:rPr lang="zh-CN" altLang="en-US" sz="2000" b="0" i="0" dirty="0">
                <a:solidFill>
                  <a:srgbClr val="101214"/>
                </a:solidFill>
                <a:effectLst/>
                <a:latin typeface="PingFang SC"/>
              </a:rPr>
              <a:t>为了体现不同类型知识的优点，举例说明了不同算法所获得的奖励</a:t>
            </a:r>
            <a:endParaRPr lang="en-US" altLang="zh-CN" sz="2000" b="0" i="0" dirty="0">
              <a:solidFill>
                <a:srgbClr val="101214"/>
              </a:solidFill>
              <a:effectLst/>
              <a:latin typeface="PingFang SC"/>
            </a:endParaRPr>
          </a:p>
          <a:p>
            <a:pPr marL="342900" indent="-342900" algn="just" hangingPunct="0">
              <a:lnSpc>
                <a:spcPct val="150000"/>
              </a:lnSpc>
              <a:buFont typeface="Wingdings" panose="05000000000000000000" pitchFamily="2" charset="2"/>
              <a:buChar char="Ø"/>
            </a:pPr>
            <a:r>
              <a:rPr lang="zh-CN" altLang="en-US" sz="2000" b="0" i="0" dirty="0">
                <a:solidFill>
                  <a:srgbClr val="101214"/>
                </a:solidFill>
                <a:effectLst/>
                <a:latin typeface="PingFang SC"/>
              </a:rPr>
              <a:t>结果</a:t>
            </a:r>
            <a:r>
              <a:rPr lang="zh-CN" altLang="en-US" sz="2000" dirty="0">
                <a:solidFill>
                  <a:srgbClr val="101214"/>
                </a:solidFill>
                <a:latin typeface="PingFang SC"/>
              </a:rPr>
              <a:t>表明</a:t>
            </a:r>
            <a:endParaRPr lang="en-US" altLang="zh-CN" sz="2000" b="0" i="0" dirty="0">
              <a:solidFill>
                <a:srgbClr val="101214"/>
              </a:solidFill>
              <a:effectLst/>
              <a:latin typeface="PingFang SC"/>
            </a:endParaRPr>
          </a:p>
          <a:p>
            <a:pPr marL="800100" lvl="1" indent="-342900" algn="just" hangingPunct="0">
              <a:lnSpc>
                <a:spcPct val="150000"/>
              </a:lnSpc>
              <a:buFont typeface="Arial" panose="020B0604020202020204" pitchFamily="34" charset="0"/>
              <a:buChar char="•"/>
            </a:pPr>
            <a:r>
              <a:rPr lang="zh-CN" altLang="en-US" sz="2000" b="0" i="0" dirty="0">
                <a:solidFill>
                  <a:srgbClr val="101214"/>
                </a:solidFill>
                <a:effectLst/>
                <a:latin typeface="PingFang SC"/>
              </a:rPr>
              <a:t>多头评论家能够显著提高用户的平均奖励和最坏情况用户的奖励</a:t>
            </a:r>
            <a:endParaRPr lang="en-US" altLang="zh-CN" sz="2000" b="0" i="0" dirty="0">
              <a:solidFill>
                <a:srgbClr val="101214"/>
              </a:solidFill>
              <a:effectLst/>
              <a:latin typeface="PingFang SC"/>
            </a:endParaRPr>
          </a:p>
          <a:p>
            <a:pPr marL="800100" lvl="1" indent="-342900" algn="just" hangingPunct="0">
              <a:lnSpc>
                <a:spcPct val="150000"/>
              </a:lnSpc>
              <a:buFont typeface="Arial" panose="020B0604020202020204" pitchFamily="34" charset="0"/>
              <a:buChar char="•"/>
            </a:pPr>
            <a:r>
              <a:rPr lang="zh-CN" altLang="en-US" sz="2000" b="0" i="0" dirty="0">
                <a:solidFill>
                  <a:srgbClr val="101214"/>
                </a:solidFill>
                <a:effectLst/>
                <a:latin typeface="PingFang SC"/>
              </a:rPr>
              <a:t>奖励塑造能极大地缩短收敛时间</a:t>
            </a:r>
            <a:endParaRPr lang="en-US" altLang="zh-CN" sz="2000" spc="100" dirty="0">
              <a:latin typeface="思源黑体 CN Normal" panose="020B0400000000000000" pitchFamily="34" charset="-122"/>
              <a:ea typeface="思源黑体 CN Normal" panose="020B0400000000000000" pitchFamily="34" charset="-122"/>
            </a:endParaRPr>
          </a:p>
        </p:txBody>
      </p:sp>
      <p:sp>
        <p:nvSpPr>
          <p:cNvPr id="14" name="标题 1">
            <a:extLst>
              <a:ext uri="{FF2B5EF4-FFF2-40B4-BE49-F238E27FC236}">
                <a16:creationId xmlns:a16="http://schemas.microsoft.com/office/drawing/2014/main" id="{87D544E3-F54D-5CE1-8631-3C5D363117C8}"/>
              </a:ext>
            </a:extLst>
          </p:cNvPr>
          <p:cNvSpPr>
            <a:spLocks noGrp="1"/>
          </p:cNvSpPr>
          <p:nvPr>
            <p:ph type="title"/>
          </p:nvPr>
        </p:nvSpPr>
        <p:spPr>
          <a:xfrm>
            <a:off x="699977" y="114945"/>
            <a:ext cx="9645502" cy="1140566"/>
          </a:xfrm>
        </p:spPr>
        <p:txBody>
          <a:bodyPr>
            <a:normAutofit/>
          </a:bodyPr>
          <a:lstStyle/>
          <a:p>
            <a:pPr hangingPunct="0">
              <a:lnSpc>
                <a:spcPct val="130000"/>
              </a:lnSpc>
            </a:pPr>
            <a:r>
              <a:rPr lang="en-US" altLang="zh-CN" sz="2000" spc="100" dirty="0">
                <a:latin typeface="Times New Roman" panose="02020603050405020304" pitchFamily="18" charset="0"/>
                <a:ea typeface="思源黑体 CN Normal" panose="020B0400000000000000" pitchFamily="34" charset="-122"/>
                <a:cs typeface="Times New Roman" panose="02020603050405020304" pitchFamily="18" charset="0"/>
              </a:rPr>
              <a:t>Knowledge-Assisted Deep Reinforcement Learning in 5G Scheduler Design: </a:t>
            </a:r>
            <a:br>
              <a:rPr lang="en-US" altLang="zh-CN" sz="2000" spc="100" dirty="0">
                <a:latin typeface="Times New Roman" panose="02020603050405020304" pitchFamily="18" charset="0"/>
                <a:ea typeface="思源黑体 CN Normal" panose="020B0400000000000000" pitchFamily="34" charset="-122"/>
                <a:cs typeface="Times New Roman" panose="02020603050405020304" pitchFamily="18" charset="0"/>
              </a:rPr>
            </a:br>
            <a:r>
              <a:rPr lang="en-US" altLang="zh-CN" sz="2000" spc="100" dirty="0">
                <a:latin typeface="Times New Roman" panose="02020603050405020304" pitchFamily="18" charset="0"/>
                <a:ea typeface="思源黑体 CN Normal" panose="020B0400000000000000" pitchFamily="34" charset="-122"/>
                <a:cs typeface="Times New Roman" panose="02020603050405020304" pitchFamily="18" charset="0"/>
              </a:rPr>
              <a:t>From Theoretical Framework to Implementation</a:t>
            </a:r>
            <a:endParaRPr lang="zh-CN" altLang="en-US" sz="2000" spc="1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pic>
        <p:nvPicPr>
          <p:cNvPr id="6" name="图片 5">
            <a:extLst>
              <a:ext uri="{FF2B5EF4-FFF2-40B4-BE49-F238E27FC236}">
                <a16:creationId xmlns:a16="http://schemas.microsoft.com/office/drawing/2014/main" id="{C9AED2FC-7430-97A6-BD60-D1FBFDC37892}"/>
              </a:ext>
            </a:extLst>
          </p:cNvPr>
          <p:cNvPicPr>
            <a:picLocks noChangeAspect="1"/>
          </p:cNvPicPr>
          <p:nvPr/>
        </p:nvPicPr>
        <p:blipFill>
          <a:blip r:embed="rId3"/>
          <a:stretch>
            <a:fillRect/>
          </a:stretch>
        </p:blipFill>
        <p:spPr>
          <a:xfrm>
            <a:off x="632005" y="2029129"/>
            <a:ext cx="3610479" cy="3267531"/>
          </a:xfrm>
          <a:prstGeom prst="rect">
            <a:avLst/>
          </a:prstGeom>
          <a:effectLst>
            <a:outerShdw blurRad="63500" sx="102000" sy="102000" algn="ctr" rotWithShape="0">
              <a:prstClr val="black">
                <a:alpha val="40000"/>
              </a:prstClr>
            </a:outerShdw>
          </a:effectLst>
        </p:spPr>
      </p:pic>
      <p:pic>
        <p:nvPicPr>
          <p:cNvPr id="8" name="图片 7">
            <a:extLst>
              <a:ext uri="{FF2B5EF4-FFF2-40B4-BE49-F238E27FC236}">
                <a16:creationId xmlns:a16="http://schemas.microsoft.com/office/drawing/2014/main" id="{C5292F07-96AA-8490-B47B-7037ABB925AC}"/>
              </a:ext>
            </a:extLst>
          </p:cNvPr>
          <p:cNvPicPr>
            <a:picLocks noChangeAspect="1"/>
          </p:cNvPicPr>
          <p:nvPr/>
        </p:nvPicPr>
        <p:blipFill>
          <a:blip r:embed="rId4"/>
          <a:stretch>
            <a:fillRect/>
          </a:stretch>
        </p:blipFill>
        <p:spPr>
          <a:xfrm>
            <a:off x="4493466" y="2019603"/>
            <a:ext cx="3591426" cy="3277057"/>
          </a:xfrm>
          <a:prstGeom prst="rect">
            <a:avLst/>
          </a:prstGeom>
          <a:effectLst>
            <a:outerShdw blurRad="63500" sx="102000" sy="102000" algn="ctr" rotWithShape="0">
              <a:prstClr val="black">
                <a:alpha val="40000"/>
              </a:prstClr>
            </a:outerShdw>
          </a:effectLst>
        </p:spPr>
      </p:pic>
      <p:sp>
        <p:nvSpPr>
          <p:cNvPr id="10" name="文本框 9">
            <a:extLst>
              <a:ext uri="{FF2B5EF4-FFF2-40B4-BE49-F238E27FC236}">
                <a16:creationId xmlns:a16="http://schemas.microsoft.com/office/drawing/2014/main" id="{FFFD69DD-0EF5-6EFF-9C39-A7A666F096B7}"/>
              </a:ext>
            </a:extLst>
          </p:cNvPr>
          <p:cNvSpPr txBox="1"/>
          <p:nvPr/>
        </p:nvSpPr>
        <p:spPr>
          <a:xfrm>
            <a:off x="768824" y="5296660"/>
            <a:ext cx="6410239" cy="880947"/>
          </a:xfrm>
          <a:prstGeom prst="rect">
            <a:avLst/>
          </a:prstGeom>
          <a:noFill/>
        </p:spPr>
        <p:txBody>
          <a:bodyPr wrap="square">
            <a:spAutoFit/>
          </a:bodyPr>
          <a:lstStyle/>
          <a:p>
            <a:pPr algn="just" hangingPunct="0">
              <a:lnSpc>
                <a:spcPct val="150000"/>
              </a:lnSpc>
            </a:pPr>
            <a:r>
              <a:rPr lang="en-US" altLang="zh-CN" sz="1800" b="0" i="0" dirty="0">
                <a:solidFill>
                  <a:srgbClr val="101214"/>
                </a:solidFill>
                <a:effectLst/>
                <a:latin typeface="PingFang SC"/>
              </a:rPr>
              <a:t>1)</a:t>
            </a:r>
            <a:r>
              <a:rPr lang="zh-CN" altLang="en-US" sz="1800" b="0" i="0" dirty="0">
                <a:solidFill>
                  <a:srgbClr val="101214"/>
                </a:solidFill>
                <a:effectLst/>
                <a:latin typeface="PingFang SC"/>
              </a:rPr>
              <a:t>原始</a:t>
            </a:r>
            <a:r>
              <a:rPr lang="en-US" altLang="zh-CN" sz="1800" b="0" i="0" dirty="0">
                <a:solidFill>
                  <a:srgbClr val="101214"/>
                </a:solidFill>
                <a:effectLst/>
                <a:latin typeface="PingFang SC"/>
              </a:rPr>
              <a:t>DDPG;                                                2) DDPG+</a:t>
            </a:r>
            <a:r>
              <a:rPr lang="zh-CN" altLang="en-US" b="0" i="0" dirty="0">
                <a:solidFill>
                  <a:srgbClr val="101214"/>
                </a:solidFill>
                <a:effectLst/>
                <a:latin typeface="PingFang SC"/>
              </a:rPr>
              <a:t>多头评论家</a:t>
            </a:r>
            <a:r>
              <a:rPr lang="en-US" altLang="zh-CN" sz="1800" b="0" i="0" dirty="0">
                <a:solidFill>
                  <a:srgbClr val="101214"/>
                </a:solidFill>
                <a:effectLst/>
                <a:latin typeface="PingFang SC"/>
              </a:rPr>
              <a:t>MH;</a:t>
            </a:r>
          </a:p>
          <a:p>
            <a:pPr algn="just" hangingPunct="0">
              <a:lnSpc>
                <a:spcPct val="150000"/>
              </a:lnSpc>
            </a:pPr>
            <a:r>
              <a:rPr lang="en-US" altLang="zh-CN" sz="1800" b="0" i="0" dirty="0">
                <a:solidFill>
                  <a:srgbClr val="101214"/>
                </a:solidFill>
                <a:effectLst/>
                <a:latin typeface="PingFang SC"/>
              </a:rPr>
              <a:t>3) DDPG</a:t>
            </a:r>
            <a:r>
              <a:rPr lang="en-US" altLang="zh-CN" dirty="0">
                <a:solidFill>
                  <a:srgbClr val="101214"/>
                </a:solidFill>
                <a:latin typeface="PingFang SC"/>
              </a:rPr>
              <a:t>+</a:t>
            </a:r>
            <a:r>
              <a:rPr lang="zh-CN" altLang="en-US" b="0" i="0" dirty="0">
                <a:solidFill>
                  <a:srgbClr val="101214"/>
                </a:solidFill>
                <a:effectLst/>
                <a:latin typeface="PingFang SC"/>
              </a:rPr>
              <a:t>奖励塑造</a:t>
            </a:r>
            <a:r>
              <a:rPr lang="en-US" altLang="zh-CN" sz="1800" b="0" i="0" dirty="0">
                <a:solidFill>
                  <a:srgbClr val="101214"/>
                </a:solidFill>
                <a:effectLst/>
                <a:latin typeface="PingFang SC"/>
              </a:rPr>
              <a:t>RS;                                4) DDPG+MH + RS</a:t>
            </a:r>
          </a:p>
        </p:txBody>
      </p:sp>
    </p:spTree>
    <p:extLst>
      <p:ext uri="{BB962C8B-B14F-4D97-AF65-F5344CB8AC3E}">
        <p14:creationId xmlns:p14="http://schemas.microsoft.com/office/powerpoint/2010/main" val="395589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78971" y="1829524"/>
            <a:ext cx="701691" cy="1067921"/>
          </a:xfrm>
          <a:prstGeom prst="rect">
            <a:avLst/>
          </a:prstGeom>
          <a:noFill/>
        </p:spPr>
        <p:txBody>
          <a:bodyPr wrap="none" rtlCol="0">
            <a:spAutoFit/>
          </a:bodyPr>
          <a:lstStyle/>
          <a:p>
            <a:pPr algn="just" hangingPunct="0">
              <a:lnSpc>
                <a:spcPct val="130000"/>
              </a:lnSpc>
            </a:pPr>
            <a:r>
              <a:rPr lang="en-US" altLang="zh-CN" sz="5400" i="1" spc="100" dirty="0">
                <a:solidFill>
                  <a:schemeClr val="accent1"/>
                </a:solidFill>
                <a:latin typeface="思源宋体 Heavy" panose="02020900000000000000" pitchFamily="18" charset="-122"/>
                <a:ea typeface="思源宋体 Heavy" panose="02020900000000000000" pitchFamily="18" charset="-122"/>
              </a:rPr>
              <a:t>2</a:t>
            </a:r>
            <a:endParaRPr lang="zh-CN" altLang="en-US" sz="5400" i="1" spc="100" dirty="0">
              <a:solidFill>
                <a:schemeClr val="accent1"/>
              </a:solidFill>
              <a:latin typeface="思源宋体 Heavy" panose="02020900000000000000" pitchFamily="18" charset="-122"/>
              <a:ea typeface="思源宋体 Heavy" panose="02020900000000000000" pitchFamily="18" charset="-122"/>
            </a:endParaRPr>
          </a:p>
        </p:txBody>
      </p:sp>
      <p:sp>
        <p:nvSpPr>
          <p:cNvPr id="10" name="文本框 9"/>
          <p:cNvSpPr txBox="1"/>
          <p:nvPr/>
        </p:nvSpPr>
        <p:spPr>
          <a:xfrm>
            <a:off x="1068267" y="2282204"/>
            <a:ext cx="1964443" cy="525978"/>
          </a:xfrm>
          <a:prstGeom prst="rect">
            <a:avLst/>
          </a:prstGeom>
          <a:noFill/>
        </p:spPr>
        <p:txBody>
          <a:bodyPr wrap="none" rtlCol="0">
            <a:spAutoFit/>
          </a:bodyPr>
          <a:lstStyle/>
          <a:p>
            <a:pPr algn="just" hangingPunct="0">
              <a:lnSpc>
                <a:spcPct val="130000"/>
              </a:lnSpc>
            </a:pPr>
            <a:r>
              <a:rPr lang="en-US" altLang="zh-CN" sz="2400" i="1" spc="100" dirty="0">
                <a:solidFill>
                  <a:schemeClr val="accent1"/>
                </a:solidFill>
                <a:latin typeface="思源宋体 Heavy" panose="02020900000000000000" pitchFamily="18" charset="-122"/>
                <a:ea typeface="思源宋体 Heavy" panose="02020900000000000000" pitchFamily="18" charset="-122"/>
              </a:rPr>
              <a:t>Part Two</a:t>
            </a:r>
            <a:endParaRPr lang="zh-CN" altLang="en-US" sz="2400" i="1" spc="100" dirty="0">
              <a:solidFill>
                <a:schemeClr val="accent1"/>
              </a:solidFill>
              <a:latin typeface="思源宋体 Heavy" panose="02020900000000000000" pitchFamily="18" charset="-122"/>
              <a:ea typeface="思源宋体 Heavy" panose="02020900000000000000" pitchFamily="18" charset="-122"/>
            </a:endParaRPr>
          </a:p>
        </p:txBody>
      </p:sp>
      <p:cxnSp>
        <p:nvCxnSpPr>
          <p:cNvPr id="12" name="直接连接符 11"/>
          <p:cNvCxnSpPr/>
          <p:nvPr/>
        </p:nvCxnSpPr>
        <p:spPr>
          <a:xfrm>
            <a:off x="357129" y="4487966"/>
            <a:ext cx="6949203"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78971" y="3794030"/>
            <a:ext cx="6909457" cy="417358"/>
          </a:xfrm>
          <a:prstGeom prst="rect">
            <a:avLst/>
          </a:prstGeom>
        </p:spPr>
        <p:txBody>
          <a:bodyPr>
            <a:spAutoFit/>
          </a:bodyPr>
          <a:lstStyle/>
          <a:p>
            <a:pPr algn="just" hangingPunct="0">
              <a:lnSpc>
                <a:spcPct val="130000"/>
              </a:lnSpc>
            </a:pPr>
            <a:endParaRPr lang="zh-CN" altLang="en-US" spc="100" dirty="0">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26" name="矩形 25"/>
          <p:cNvSpPr/>
          <p:nvPr/>
        </p:nvSpPr>
        <p:spPr>
          <a:xfrm>
            <a:off x="8852463" y="1829524"/>
            <a:ext cx="2762295" cy="3170099"/>
          </a:xfrm>
          <a:prstGeom prst="rect">
            <a:avLst/>
          </a:prstGeom>
        </p:spPr>
        <p:txBody>
          <a:bodyPr wrap="none">
            <a:spAutoFit/>
          </a:bodyPr>
          <a:lstStyle/>
          <a:p>
            <a:r>
              <a:rPr lang="zh-CN" altLang="en-US" sz="20000" spc="100" dirty="0">
                <a:solidFill>
                  <a:srgbClr val="FFF2CC"/>
                </a:solidFill>
                <a:latin typeface="思源宋体 Heavy" panose="02020900000000000000" pitchFamily="18" charset="-122"/>
                <a:ea typeface="思源宋体 Heavy" panose="02020900000000000000" pitchFamily="18" charset="-122"/>
              </a:rPr>
              <a:t>贰</a:t>
            </a:r>
            <a:endParaRPr lang="zh-CN" altLang="en-US" sz="20000" dirty="0">
              <a:solidFill>
                <a:srgbClr val="FFF2CC"/>
              </a:solidFill>
            </a:endParaRPr>
          </a:p>
        </p:txBody>
      </p:sp>
      <p:sp>
        <p:nvSpPr>
          <p:cNvPr id="9" name="文本框 8">
            <a:extLst>
              <a:ext uri="{FF2B5EF4-FFF2-40B4-BE49-F238E27FC236}">
                <a16:creationId xmlns:a16="http://schemas.microsoft.com/office/drawing/2014/main" id="{5356A68D-0C16-4B9A-9096-1CC6F738F921}"/>
              </a:ext>
            </a:extLst>
          </p:cNvPr>
          <p:cNvSpPr txBox="1"/>
          <p:nvPr/>
        </p:nvSpPr>
        <p:spPr>
          <a:xfrm>
            <a:off x="357129" y="2901599"/>
            <a:ext cx="6949203" cy="1473032"/>
          </a:xfrm>
          <a:prstGeom prst="rect">
            <a:avLst/>
          </a:prstGeom>
          <a:noFill/>
        </p:spPr>
        <p:txBody>
          <a:bodyPr wrap="square" rtlCol="0">
            <a:spAutoFit/>
          </a:bodyPr>
          <a:lstStyle/>
          <a:p>
            <a:pPr algn="ctr" hangingPunct="0">
              <a:lnSpc>
                <a:spcPct val="130000"/>
              </a:lnSpc>
            </a:pPr>
            <a:r>
              <a:rPr lang="zh-CN" altLang="en-US" sz="3600" b="0" i="0" dirty="0">
                <a:solidFill>
                  <a:schemeClr val="accent1"/>
                </a:solidFill>
                <a:effectLst/>
                <a:latin typeface="PingFang SC"/>
              </a:rPr>
              <a:t>借助局部模型加速深度强化学习</a:t>
            </a:r>
            <a:r>
              <a:rPr lang="en-US" altLang="zh-CN" sz="3600" b="0" i="0" dirty="0">
                <a:solidFill>
                  <a:schemeClr val="accent1"/>
                </a:solidFill>
                <a:effectLst/>
                <a:latin typeface="PingFang SC"/>
              </a:rPr>
              <a:t>:</a:t>
            </a:r>
            <a:r>
              <a:rPr lang="zh-CN" altLang="en-US" sz="3600" b="0" i="0" dirty="0">
                <a:solidFill>
                  <a:schemeClr val="accent1"/>
                </a:solidFill>
                <a:effectLst/>
                <a:latin typeface="PingFang SC"/>
              </a:rPr>
              <a:t>节能预测视频流</a:t>
            </a:r>
            <a:endParaRPr lang="zh-CN" altLang="en-US" sz="3600" spc="100" dirty="0">
              <a:solidFill>
                <a:schemeClr val="accent1"/>
              </a:solidFill>
              <a:latin typeface="思源宋体 Heavy" panose="02020900000000000000" pitchFamily="18" charset="-122"/>
              <a:ea typeface="思源宋体 Heavy" panose="02020900000000000000" pitchFamily="18"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96CFBCCD-6C2C-6C72-CD32-63842CEB4151}"/>
              </a:ext>
            </a:extLst>
          </p:cNvPr>
          <p:cNvSpPr/>
          <p:nvPr/>
        </p:nvSpPr>
        <p:spPr>
          <a:xfrm>
            <a:off x="0" y="2103640"/>
            <a:ext cx="12192000" cy="36655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日期占位符 2"/>
          <p:cNvSpPr>
            <a:spLocks noGrp="1"/>
          </p:cNvSpPr>
          <p:nvPr>
            <p:ph type="dt" sz="half" idx="10"/>
          </p:nvPr>
        </p:nvSpPr>
        <p:spPr/>
        <p:txBody>
          <a:bodyPr/>
          <a:lstStyle/>
          <a:p>
            <a:fld id="{4DB44E30-715F-4973-8179-B4178D7E09F0}" type="datetime1">
              <a:rPr lang="zh-CN" altLang="en-US" smtClean="0">
                <a:solidFill>
                  <a:schemeClr val="bg1">
                    <a:lumMod val="50000"/>
                  </a:schemeClr>
                </a:solidFill>
              </a:rPr>
              <a:t>2024/3/13</a:t>
            </a:fld>
            <a:endParaRPr lang="zh-CN" altLang="en-US" dirty="0">
              <a:solidFill>
                <a:schemeClr val="bg1">
                  <a:lumMod val="50000"/>
                </a:schemeClr>
              </a:solidFill>
            </a:endParaRPr>
          </a:p>
        </p:txBody>
      </p:sp>
      <p:sp>
        <p:nvSpPr>
          <p:cNvPr id="4" name="页脚占位符 3"/>
          <p:cNvSpPr>
            <a:spLocks noGrp="1"/>
          </p:cNvSpPr>
          <p:nvPr>
            <p:ph type="ftr" sz="quarter" idx="11"/>
          </p:nvPr>
        </p:nvSpPr>
        <p:spPr/>
        <p:txBody>
          <a:bodyPr/>
          <a:lstStyle/>
          <a:p>
            <a:r>
              <a:rPr lang="zh-CN" altLang="en-US" dirty="0">
                <a:solidFill>
                  <a:schemeClr val="bg1">
                    <a:lumMod val="50000"/>
                  </a:schemeClr>
                </a:solidFill>
              </a:rPr>
              <a:t>西安电子科技大学</a:t>
            </a:r>
          </a:p>
        </p:txBody>
      </p:sp>
      <p:sp>
        <p:nvSpPr>
          <p:cNvPr id="5" name="灯片编号占位符 4"/>
          <p:cNvSpPr>
            <a:spLocks noGrp="1"/>
          </p:cNvSpPr>
          <p:nvPr>
            <p:ph type="sldNum" sz="quarter" idx="12"/>
          </p:nvPr>
        </p:nvSpPr>
        <p:spPr/>
        <p:txBody>
          <a:bodyPr/>
          <a:lstStyle/>
          <a:p>
            <a:fld id="{33B9A5AF-BDD6-4E14-989F-CF034C94E4CA}" type="slidenum">
              <a:rPr lang="zh-CN" altLang="en-US" smtClean="0">
                <a:solidFill>
                  <a:schemeClr val="bg1">
                    <a:lumMod val="50000"/>
                  </a:schemeClr>
                </a:solidFill>
              </a:rPr>
              <a:t>15</a:t>
            </a:fld>
            <a:endParaRPr lang="zh-CN" altLang="en-US" dirty="0">
              <a:solidFill>
                <a:schemeClr val="bg1">
                  <a:lumMod val="50000"/>
                </a:schemeClr>
              </a:solidFill>
            </a:endParaRPr>
          </a:p>
        </p:txBody>
      </p:sp>
      <p:sp>
        <p:nvSpPr>
          <p:cNvPr id="32" name="文本框 31">
            <a:extLst>
              <a:ext uri="{FF2B5EF4-FFF2-40B4-BE49-F238E27FC236}">
                <a16:creationId xmlns:a16="http://schemas.microsoft.com/office/drawing/2014/main" id="{05BE500B-7D42-29C9-B345-777B371D721C}"/>
              </a:ext>
            </a:extLst>
          </p:cNvPr>
          <p:cNvSpPr txBox="1"/>
          <p:nvPr/>
        </p:nvSpPr>
        <p:spPr>
          <a:xfrm>
            <a:off x="468853" y="1111465"/>
            <a:ext cx="4779141" cy="520848"/>
          </a:xfrm>
          <a:prstGeom prst="rect">
            <a:avLst/>
          </a:prstGeom>
          <a:noFill/>
        </p:spPr>
        <p:txBody>
          <a:bodyPr wrap="square" rtlCol="0">
            <a:spAutoFit/>
          </a:bodyPr>
          <a:lstStyle/>
          <a:p>
            <a:pPr marL="342900" indent="-342900" algn="just" hangingPunct="0">
              <a:lnSpc>
                <a:spcPct val="130000"/>
              </a:lnSpc>
              <a:buFont typeface="Wingdings" panose="05000000000000000000" pitchFamily="2" charset="2"/>
              <a:buChar char="Ø"/>
            </a:pPr>
            <a:r>
              <a:rPr lang="zh-CN" altLang="en-US" sz="2400" spc="100" dirty="0">
                <a:latin typeface="Times New Roman" panose="02020603050405020304" pitchFamily="18" charset="0"/>
                <a:ea typeface="宋体" panose="02010600030101010101" pitchFamily="2" charset="-122"/>
                <a:cs typeface="Times New Roman" panose="02020603050405020304" pitchFamily="18" charset="0"/>
              </a:rPr>
              <a:t>研究背景</a:t>
            </a:r>
          </a:p>
        </p:txBody>
      </p:sp>
      <p:sp>
        <p:nvSpPr>
          <p:cNvPr id="45" name="标题 1">
            <a:extLst>
              <a:ext uri="{FF2B5EF4-FFF2-40B4-BE49-F238E27FC236}">
                <a16:creationId xmlns:a16="http://schemas.microsoft.com/office/drawing/2014/main" id="{0EC956C9-BE08-8B06-83E1-1121538F0951}"/>
              </a:ext>
            </a:extLst>
          </p:cNvPr>
          <p:cNvSpPr>
            <a:spLocks noGrp="1"/>
          </p:cNvSpPr>
          <p:nvPr>
            <p:ph type="title"/>
          </p:nvPr>
        </p:nvSpPr>
        <p:spPr>
          <a:xfrm>
            <a:off x="750379" y="485262"/>
            <a:ext cx="9446244" cy="511443"/>
          </a:xfrm>
        </p:spPr>
        <p:txBody>
          <a:bodyPr>
            <a:noAutofit/>
          </a:bodyPr>
          <a:lstStyle/>
          <a:p>
            <a:pPr algn="just" hangingPunct="0">
              <a:lnSpc>
                <a:spcPct val="130000"/>
              </a:lnSpc>
            </a:pPr>
            <a:r>
              <a:rPr lang="en-US" altLang="zh-CN" sz="1800" b="0" i="0">
                <a:solidFill>
                  <a:srgbClr val="101214"/>
                </a:solidFill>
                <a:effectLst/>
                <a:latin typeface="Times New Roman" panose="02020603050405020304" pitchFamily="18" charset="0"/>
                <a:cs typeface="Times New Roman" panose="02020603050405020304" pitchFamily="18" charset="0"/>
              </a:rPr>
              <a:t>Accelerating Deep Reinforcement Learning With the Aid of Partial Model: Energy-Efficient Predictive Video Streaming</a:t>
            </a:r>
            <a:endParaRPr lang="zh-CN" altLang="en-US" spc="1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2" name="文本框 1">
            <a:extLst>
              <a:ext uri="{FF2B5EF4-FFF2-40B4-BE49-F238E27FC236}">
                <a16:creationId xmlns:a16="http://schemas.microsoft.com/office/drawing/2014/main" id="{6F843F2C-43E5-D1C0-55A7-8B2865847E4C}"/>
              </a:ext>
            </a:extLst>
          </p:cNvPr>
          <p:cNvSpPr txBox="1"/>
          <p:nvPr/>
        </p:nvSpPr>
        <p:spPr>
          <a:xfrm>
            <a:off x="198562" y="2894915"/>
            <a:ext cx="2512206" cy="2222916"/>
          </a:xfrm>
          <a:prstGeom prst="rect">
            <a:avLst/>
          </a:prstGeom>
          <a:noFill/>
        </p:spPr>
        <p:txBody>
          <a:bodyPr wrap="square" rtlCol="0">
            <a:spAutoFit/>
          </a:bodyPr>
          <a:lstStyle/>
          <a:p>
            <a:pPr marL="285750" indent="-285750" algn="just" hangingPunct="0">
              <a:lnSpc>
                <a:spcPct val="130000"/>
              </a:lnSpc>
              <a:buFont typeface="Wingdings" panose="05000000000000000000" pitchFamily="2" charset="2"/>
              <a:buChar char="Ø"/>
            </a:pPr>
            <a:r>
              <a:rPr lang="zh-CN" altLang="en-US" spc="100" dirty="0">
                <a:solidFill>
                  <a:schemeClr val="bg1"/>
                </a:solidFill>
                <a:latin typeface="Times New Roman" panose="02020603050405020304" pitchFamily="18" charset="0"/>
                <a:cs typeface="Times New Roman" panose="02020603050405020304" pitchFamily="18" charset="0"/>
              </a:rPr>
              <a:t>移动流量激增</a:t>
            </a:r>
          </a:p>
          <a:p>
            <a:pPr marL="285750" indent="-285750" algn="just" hangingPunct="0">
              <a:lnSpc>
                <a:spcPct val="130000"/>
              </a:lnSpc>
              <a:buFont typeface="Arial" panose="020B0604020202020204" pitchFamily="34" charset="0"/>
              <a:buChar char="•"/>
            </a:pPr>
            <a:r>
              <a:rPr lang="en-US" altLang="zh-CN" b="0" i="0" dirty="0">
                <a:solidFill>
                  <a:schemeClr val="bg1"/>
                </a:solidFill>
                <a:effectLst/>
                <a:latin typeface="Times New Roman" panose="02020603050405020304" pitchFamily="18" charset="0"/>
                <a:cs typeface="Times New Roman" panose="02020603050405020304" pitchFamily="18" charset="0"/>
              </a:rPr>
              <a:t>BS</a:t>
            </a:r>
            <a:r>
              <a:rPr lang="zh-CN" altLang="en-US" dirty="0">
                <a:solidFill>
                  <a:schemeClr val="bg1"/>
                </a:solidFill>
                <a:latin typeface="Times New Roman" panose="02020603050405020304" pitchFamily="18" charset="0"/>
                <a:cs typeface="Times New Roman" panose="02020603050405020304" pitchFamily="18" charset="0"/>
              </a:rPr>
              <a:t>发射</a:t>
            </a:r>
            <a:r>
              <a:rPr lang="zh-CN" altLang="en-US" b="0" i="0" dirty="0">
                <a:solidFill>
                  <a:schemeClr val="bg1"/>
                </a:solidFill>
                <a:effectLst/>
                <a:latin typeface="Times New Roman" panose="02020603050405020304" pitchFamily="18" charset="0"/>
                <a:cs typeface="Times New Roman" panose="02020603050405020304" pitchFamily="18" charset="0"/>
              </a:rPr>
              <a:t>功率增大，以确保在播放之前下载视频片段，</a:t>
            </a:r>
            <a:r>
              <a:rPr lang="zh-CN" altLang="en-US" dirty="0">
                <a:solidFill>
                  <a:schemeClr val="bg1"/>
                </a:solidFill>
                <a:latin typeface="Times New Roman" panose="02020603050405020304" pitchFamily="18" charset="0"/>
                <a:cs typeface="Times New Roman" panose="02020603050405020304" pitchFamily="18" charset="0"/>
              </a:rPr>
              <a:t>但会</a:t>
            </a:r>
            <a:r>
              <a:rPr lang="zh-CN" altLang="en-US" b="0" i="0" dirty="0">
                <a:solidFill>
                  <a:schemeClr val="bg1"/>
                </a:solidFill>
                <a:effectLst/>
                <a:latin typeface="Times New Roman" panose="02020603050405020304" pitchFamily="18" charset="0"/>
                <a:cs typeface="Times New Roman" panose="02020603050405020304" pitchFamily="18" charset="0"/>
              </a:rPr>
              <a:t>导致</a:t>
            </a:r>
            <a:r>
              <a:rPr lang="en-US" altLang="zh-CN" b="0" i="0" dirty="0">
                <a:solidFill>
                  <a:schemeClr val="bg1"/>
                </a:solidFill>
                <a:effectLst/>
                <a:latin typeface="Times New Roman" panose="02020603050405020304" pitchFamily="18" charset="0"/>
                <a:cs typeface="Times New Roman" panose="02020603050405020304" pitchFamily="18" charset="0"/>
              </a:rPr>
              <a:t>(</a:t>
            </a:r>
            <a:r>
              <a:rPr lang="zh-CN" altLang="en-US" b="0" i="0" dirty="0">
                <a:solidFill>
                  <a:schemeClr val="bg1"/>
                </a:solidFill>
                <a:effectLst/>
                <a:latin typeface="Times New Roman" panose="02020603050405020304" pitchFamily="18" charset="0"/>
                <a:cs typeface="Times New Roman" panose="02020603050405020304" pitchFamily="18" charset="0"/>
              </a:rPr>
              <a:t>能量效率</a:t>
            </a:r>
            <a:r>
              <a:rPr lang="en-US" altLang="zh-CN" b="0" i="0" dirty="0">
                <a:solidFill>
                  <a:schemeClr val="bg1"/>
                </a:solidFill>
                <a:effectLst/>
                <a:latin typeface="Times New Roman" panose="02020603050405020304" pitchFamily="18" charset="0"/>
                <a:cs typeface="Times New Roman" panose="02020603050405020304" pitchFamily="18" charset="0"/>
              </a:rPr>
              <a:t>)EE</a:t>
            </a:r>
            <a:r>
              <a:rPr lang="zh-CN" altLang="en-US" b="0" i="0" dirty="0">
                <a:solidFill>
                  <a:schemeClr val="bg1"/>
                </a:solidFill>
                <a:effectLst/>
                <a:latin typeface="Times New Roman" panose="02020603050405020304" pitchFamily="18" charset="0"/>
                <a:cs typeface="Times New Roman" panose="02020603050405020304" pitchFamily="18" charset="0"/>
              </a:rPr>
              <a:t>下降</a:t>
            </a:r>
            <a:endParaRPr lang="en-US" altLang="zh-CN" spc="100" dirty="0">
              <a:solidFill>
                <a:schemeClr val="bg1"/>
              </a:solidFill>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C2D30534-CC8F-2ACF-C45C-4FBF49B32319}"/>
              </a:ext>
            </a:extLst>
          </p:cNvPr>
          <p:cNvSpPr txBox="1"/>
          <p:nvPr/>
        </p:nvSpPr>
        <p:spPr>
          <a:xfrm>
            <a:off x="4443138" y="2885282"/>
            <a:ext cx="2587295" cy="2222916"/>
          </a:xfrm>
          <a:prstGeom prst="rect">
            <a:avLst/>
          </a:prstGeom>
          <a:noFill/>
        </p:spPr>
        <p:txBody>
          <a:bodyPr wrap="square" rtlCol="0">
            <a:spAutoFit/>
          </a:bodyPr>
          <a:lstStyle/>
          <a:p>
            <a:pPr marL="285750" indent="-285750" algn="just" hangingPunct="0">
              <a:lnSpc>
                <a:spcPct val="130000"/>
              </a:lnSpc>
              <a:buFont typeface="Wingdings" panose="05000000000000000000" pitchFamily="2" charset="2"/>
              <a:buChar char="Ø"/>
            </a:pPr>
            <a:r>
              <a:rPr lang="zh-CN" altLang="en-US" b="0" i="0" dirty="0">
                <a:solidFill>
                  <a:schemeClr val="bg1"/>
                </a:solidFill>
                <a:effectLst/>
                <a:latin typeface="Times New Roman" panose="02020603050405020304" pitchFamily="18" charset="0"/>
                <a:cs typeface="Times New Roman" panose="02020603050405020304" pitchFamily="18" charset="0"/>
              </a:rPr>
              <a:t>先预测后优化</a:t>
            </a:r>
            <a:r>
              <a:rPr lang="en-US" altLang="zh-CN" b="0" i="0" dirty="0">
                <a:solidFill>
                  <a:schemeClr val="bg1"/>
                </a:solidFill>
                <a:effectLst/>
                <a:latin typeface="Times New Roman" panose="02020603050405020304" pitchFamily="18" charset="0"/>
                <a:cs typeface="Times New Roman" panose="02020603050405020304" pitchFamily="18" charset="0"/>
              </a:rPr>
              <a:t>PRA</a:t>
            </a:r>
          </a:p>
          <a:p>
            <a:pPr marL="285750" indent="-285750" algn="just" hangingPunct="0">
              <a:lnSpc>
                <a:spcPct val="130000"/>
              </a:lnSpc>
              <a:buFont typeface="Arial" panose="020B0604020202020204" pitchFamily="34" charset="0"/>
              <a:buChar char="•"/>
            </a:pPr>
            <a:r>
              <a:rPr lang="zh-CN" altLang="en-US" b="0" i="0" dirty="0">
                <a:solidFill>
                  <a:schemeClr val="bg1"/>
                </a:solidFill>
                <a:effectLst/>
                <a:latin typeface="Times New Roman" panose="02020603050405020304" pitchFamily="18" charset="0"/>
                <a:cs typeface="Times New Roman" panose="02020603050405020304" pitchFamily="18" charset="0"/>
              </a:rPr>
              <a:t>初期</a:t>
            </a:r>
            <a:r>
              <a:rPr lang="en-US" altLang="zh-CN" b="0" i="0" dirty="0">
                <a:solidFill>
                  <a:schemeClr val="bg1"/>
                </a:solidFill>
                <a:effectLst/>
                <a:latin typeface="Times New Roman" panose="02020603050405020304" pitchFamily="18" charset="0"/>
                <a:cs typeface="Times New Roman" panose="02020603050405020304" pitchFamily="18" charset="0"/>
              </a:rPr>
              <a:t>BS</a:t>
            </a:r>
            <a:r>
              <a:rPr lang="zh-CN" altLang="en-US" b="0" i="0" dirty="0">
                <a:solidFill>
                  <a:schemeClr val="bg1"/>
                </a:solidFill>
                <a:effectLst/>
                <a:latin typeface="Times New Roman" panose="02020603050405020304" pitchFamily="18" charset="0"/>
                <a:cs typeface="Times New Roman" panose="02020603050405020304" pitchFamily="18" charset="0"/>
              </a:rPr>
              <a:t>必须以非预测性的方式为用户提供服务</a:t>
            </a:r>
            <a:endParaRPr lang="en-US" altLang="zh-CN" b="0" i="0" dirty="0">
              <a:solidFill>
                <a:schemeClr val="bg1"/>
              </a:solidFill>
              <a:effectLst/>
              <a:latin typeface="Times New Roman" panose="02020603050405020304" pitchFamily="18" charset="0"/>
              <a:cs typeface="Times New Roman" panose="02020603050405020304" pitchFamily="18" charset="0"/>
            </a:endParaRPr>
          </a:p>
          <a:p>
            <a:pPr marL="285750" indent="-285750" algn="just" hangingPunct="0">
              <a:lnSpc>
                <a:spcPct val="130000"/>
              </a:lnSpc>
              <a:buFont typeface="Arial" panose="020B0604020202020204" pitchFamily="34" charset="0"/>
              <a:buChar char="•"/>
            </a:pPr>
            <a:r>
              <a:rPr lang="zh-CN" altLang="zh-CN" sz="1800" kern="0"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rPr>
              <a:t>不能很好地适应动态波动的无线环境</a:t>
            </a:r>
            <a:endParaRPr lang="zh-CN" altLang="en-US" spc="100" dirty="0">
              <a:solidFill>
                <a:schemeClr val="bg1"/>
              </a:solidFill>
              <a:latin typeface="Times New Roman" panose="02020603050405020304" pitchFamily="18" charset="0"/>
              <a:cs typeface="Times New Roman" panose="02020603050405020304" pitchFamily="18" charset="0"/>
            </a:endParaRPr>
          </a:p>
        </p:txBody>
      </p:sp>
      <p:sp>
        <p:nvSpPr>
          <p:cNvPr id="12" name="箭头: 右 11">
            <a:extLst>
              <a:ext uri="{FF2B5EF4-FFF2-40B4-BE49-F238E27FC236}">
                <a16:creationId xmlns:a16="http://schemas.microsoft.com/office/drawing/2014/main" id="{484742B2-24F0-09F7-F8E0-7D8018CA9CF7}"/>
              </a:ext>
            </a:extLst>
          </p:cNvPr>
          <p:cNvSpPr/>
          <p:nvPr/>
        </p:nvSpPr>
        <p:spPr>
          <a:xfrm>
            <a:off x="2796155" y="3725601"/>
            <a:ext cx="1542069" cy="26107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lumMod val="90000"/>
                </a:schemeClr>
              </a:solidFill>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78325967-1E72-F0B7-BF5E-676A2532F0C8}"/>
              </a:ext>
            </a:extLst>
          </p:cNvPr>
          <p:cNvSpPr txBox="1"/>
          <p:nvPr/>
        </p:nvSpPr>
        <p:spPr>
          <a:xfrm>
            <a:off x="2985183" y="3446445"/>
            <a:ext cx="1385741" cy="350352"/>
          </a:xfrm>
          <a:prstGeom prst="rect">
            <a:avLst/>
          </a:prstGeom>
          <a:noFill/>
        </p:spPr>
        <p:txBody>
          <a:bodyPr wrap="square" rtlCol="0">
            <a:spAutoFit/>
          </a:bodyPr>
          <a:lstStyle/>
          <a:p>
            <a:pPr algn="just" hangingPunct="0">
              <a:lnSpc>
                <a:spcPct val="130000"/>
              </a:lnSpc>
            </a:pPr>
            <a:r>
              <a:rPr lang="en-US" altLang="zh-CN" sz="1400" spc="100" dirty="0">
                <a:solidFill>
                  <a:schemeClr val="accent4">
                    <a:lumMod val="90000"/>
                  </a:schemeClr>
                </a:solidFill>
                <a:latin typeface="Times New Roman" panose="02020603050405020304" pitchFamily="18" charset="0"/>
                <a:cs typeface="Times New Roman" panose="02020603050405020304" pitchFamily="18" charset="0"/>
              </a:rPr>
              <a:t>Solution</a:t>
            </a:r>
            <a:endParaRPr lang="zh-CN" altLang="en-US" sz="1400" spc="100" dirty="0">
              <a:solidFill>
                <a:schemeClr val="accent4">
                  <a:lumMod val="90000"/>
                </a:schemeClr>
              </a:solidFill>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31B01F4D-E85F-C703-09BE-5BCE5ABC809A}"/>
              </a:ext>
            </a:extLst>
          </p:cNvPr>
          <p:cNvSpPr txBox="1"/>
          <p:nvPr/>
        </p:nvSpPr>
        <p:spPr>
          <a:xfrm>
            <a:off x="2837872" y="3939408"/>
            <a:ext cx="1385741" cy="625171"/>
          </a:xfrm>
          <a:prstGeom prst="rect">
            <a:avLst/>
          </a:prstGeom>
          <a:noFill/>
        </p:spPr>
        <p:txBody>
          <a:bodyPr wrap="square" rtlCol="0">
            <a:spAutoFit/>
          </a:bodyPr>
          <a:lstStyle/>
          <a:p>
            <a:pPr algn="ctr" hangingPunct="0">
              <a:lnSpc>
                <a:spcPct val="130000"/>
              </a:lnSpc>
            </a:pPr>
            <a:r>
              <a:rPr lang="en-US" altLang="zh-CN" sz="1400" spc="100" dirty="0">
                <a:solidFill>
                  <a:schemeClr val="accent4">
                    <a:lumMod val="90000"/>
                  </a:schemeClr>
                </a:solidFill>
                <a:latin typeface="Times New Roman" panose="02020603050405020304" pitchFamily="18" charset="0"/>
                <a:cs typeface="Times New Roman" panose="02020603050405020304" pitchFamily="18" charset="0"/>
              </a:rPr>
              <a:t>PRA</a:t>
            </a:r>
            <a:r>
              <a:rPr lang="zh-CN" altLang="en-US" sz="1400" spc="100" dirty="0">
                <a:solidFill>
                  <a:schemeClr val="accent4">
                    <a:lumMod val="90000"/>
                  </a:schemeClr>
                </a:solidFill>
                <a:latin typeface="Times New Roman" panose="02020603050405020304" pitchFamily="18" charset="0"/>
                <a:cs typeface="Times New Roman" panose="02020603050405020304" pitchFamily="18" charset="0"/>
              </a:rPr>
              <a:t>：预测资源分配</a:t>
            </a:r>
          </a:p>
        </p:txBody>
      </p:sp>
      <p:sp>
        <p:nvSpPr>
          <p:cNvPr id="21" name="箭头: 右 20">
            <a:extLst>
              <a:ext uri="{FF2B5EF4-FFF2-40B4-BE49-F238E27FC236}">
                <a16:creationId xmlns:a16="http://schemas.microsoft.com/office/drawing/2014/main" id="{E09B221E-5C53-2F45-2617-3AE53EFA7831}"/>
              </a:ext>
            </a:extLst>
          </p:cNvPr>
          <p:cNvSpPr/>
          <p:nvPr/>
        </p:nvSpPr>
        <p:spPr>
          <a:xfrm>
            <a:off x="7275271" y="3706390"/>
            <a:ext cx="1542069" cy="26107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lumMod val="90000"/>
                </a:schemeClr>
              </a:solidFill>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4964C0C9-218D-F560-036D-50DBE3F57988}"/>
              </a:ext>
            </a:extLst>
          </p:cNvPr>
          <p:cNvSpPr txBox="1"/>
          <p:nvPr/>
        </p:nvSpPr>
        <p:spPr>
          <a:xfrm>
            <a:off x="7540316" y="3446445"/>
            <a:ext cx="1385741" cy="350352"/>
          </a:xfrm>
          <a:prstGeom prst="rect">
            <a:avLst/>
          </a:prstGeom>
          <a:noFill/>
        </p:spPr>
        <p:txBody>
          <a:bodyPr wrap="square" rtlCol="0">
            <a:spAutoFit/>
          </a:bodyPr>
          <a:lstStyle/>
          <a:p>
            <a:pPr algn="just" hangingPunct="0">
              <a:lnSpc>
                <a:spcPct val="130000"/>
              </a:lnSpc>
            </a:pPr>
            <a:r>
              <a:rPr lang="en-US" altLang="zh-CN" sz="1400" spc="100" dirty="0">
                <a:solidFill>
                  <a:schemeClr val="accent4">
                    <a:lumMod val="90000"/>
                  </a:schemeClr>
                </a:solidFill>
                <a:latin typeface="Times New Roman" panose="02020603050405020304" pitchFamily="18" charset="0"/>
                <a:cs typeface="Times New Roman" panose="02020603050405020304" pitchFamily="18" charset="0"/>
              </a:rPr>
              <a:t>Solution</a:t>
            </a:r>
            <a:endParaRPr lang="zh-CN" altLang="en-US" sz="1400" spc="100" dirty="0">
              <a:solidFill>
                <a:schemeClr val="accent4">
                  <a:lumMod val="90000"/>
                </a:schemeClr>
              </a:solidFill>
              <a:latin typeface="Times New Roman" panose="02020603050405020304" pitchFamily="18" charset="0"/>
              <a:cs typeface="Times New Roman" panose="02020603050405020304" pitchFamily="18" charset="0"/>
            </a:endParaRPr>
          </a:p>
        </p:txBody>
      </p:sp>
      <p:sp>
        <p:nvSpPr>
          <p:cNvPr id="26" name="文本框 25">
            <a:extLst>
              <a:ext uri="{FF2B5EF4-FFF2-40B4-BE49-F238E27FC236}">
                <a16:creationId xmlns:a16="http://schemas.microsoft.com/office/drawing/2014/main" id="{F1F98BC0-B04F-D711-6F5E-A6015A1AE9B2}"/>
              </a:ext>
            </a:extLst>
          </p:cNvPr>
          <p:cNvSpPr txBox="1"/>
          <p:nvPr/>
        </p:nvSpPr>
        <p:spPr>
          <a:xfrm>
            <a:off x="7316988" y="3920197"/>
            <a:ext cx="1385741" cy="905248"/>
          </a:xfrm>
          <a:prstGeom prst="rect">
            <a:avLst/>
          </a:prstGeom>
          <a:noFill/>
        </p:spPr>
        <p:txBody>
          <a:bodyPr wrap="square" rtlCol="0">
            <a:spAutoFit/>
          </a:bodyPr>
          <a:lstStyle/>
          <a:p>
            <a:pPr algn="ctr" hangingPunct="0">
              <a:lnSpc>
                <a:spcPct val="130000"/>
              </a:lnSpc>
            </a:pPr>
            <a:r>
              <a:rPr lang="zh-CN" altLang="en-US" sz="1400" spc="100" dirty="0">
                <a:solidFill>
                  <a:schemeClr val="accent4">
                    <a:lumMod val="90000"/>
                  </a:schemeClr>
                </a:solidFill>
                <a:latin typeface="Times New Roman" panose="02020603050405020304" pitchFamily="18" charset="0"/>
                <a:cs typeface="Times New Roman" panose="02020603050405020304" pitchFamily="18" charset="0"/>
              </a:rPr>
              <a:t>利用</a:t>
            </a:r>
            <a:r>
              <a:rPr lang="en-US" altLang="zh-CN" sz="1400" spc="100" dirty="0">
                <a:solidFill>
                  <a:schemeClr val="accent4">
                    <a:lumMod val="90000"/>
                  </a:schemeClr>
                </a:solidFill>
                <a:latin typeface="Times New Roman" panose="02020603050405020304" pitchFamily="18" charset="0"/>
                <a:cs typeface="Times New Roman" panose="02020603050405020304" pitchFamily="18" charset="0"/>
              </a:rPr>
              <a:t>DRL</a:t>
            </a:r>
            <a:r>
              <a:rPr lang="zh-CN" altLang="en-US" sz="1400" spc="100" dirty="0">
                <a:solidFill>
                  <a:schemeClr val="accent4">
                    <a:lumMod val="90000"/>
                  </a:schemeClr>
                </a:solidFill>
                <a:latin typeface="Times New Roman" panose="02020603050405020304" pitchFamily="18" charset="0"/>
                <a:cs typeface="Times New Roman" panose="02020603050405020304" pitchFamily="18" charset="0"/>
              </a:rPr>
              <a:t>以在线和端到端方式优化</a:t>
            </a:r>
            <a:r>
              <a:rPr lang="en-US" altLang="zh-CN" sz="1400" spc="100" dirty="0">
                <a:solidFill>
                  <a:schemeClr val="accent4">
                    <a:lumMod val="90000"/>
                  </a:schemeClr>
                </a:solidFill>
                <a:latin typeface="Times New Roman" panose="02020603050405020304" pitchFamily="18" charset="0"/>
                <a:cs typeface="Times New Roman" panose="02020603050405020304" pitchFamily="18" charset="0"/>
              </a:rPr>
              <a:t>PRA</a:t>
            </a:r>
            <a:endParaRPr lang="zh-CN" altLang="en-US" sz="1400" spc="100" dirty="0">
              <a:solidFill>
                <a:schemeClr val="accent4">
                  <a:lumMod val="90000"/>
                </a:schemeClr>
              </a:solidFill>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E8FF1559-56EF-CE18-DB43-50DB5B4C2054}"/>
              </a:ext>
            </a:extLst>
          </p:cNvPr>
          <p:cNvSpPr txBox="1"/>
          <p:nvPr/>
        </p:nvSpPr>
        <p:spPr>
          <a:xfrm>
            <a:off x="9014389" y="2943803"/>
            <a:ext cx="2759368" cy="1862818"/>
          </a:xfrm>
          <a:prstGeom prst="rect">
            <a:avLst/>
          </a:prstGeom>
          <a:noFill/>
        </p:spPr>
        <p:txBody>
          <a:bodyPr wrap="square" rtlCol="0">
            <a:spAutoFit/>
          </a:bodyPr>
          <a:lstStyle/>
          <a:p>
            <a:pPr marL="285750" indent="-285750" algn="just" hangingPunct="0">
              <a:lnSpc>
                <a:spcPct val="130000"/>
              </a:lnSpc>
              <a:buFont typeface="Wingdings" panose="05000000000000000000" pitchFamily="2" charset="2"/>
              <a:buChar char="Ø"/>
            </a:pPr>
            <a:r>
              <a:rPr lang="zh-CN" altLang="en-US" b="0" i="0" dirty="0">
                <a:solidFill>
                  <a:schemeClr val="bg1"/>
                </a:solidFill>
                <a:effectLst/>
                <a:latin typeface="Times New Roman" panose="02020603050405020304" pitchFamily="18" charset="0"/>
                <a:cs typeface="Times New Roman" panose="02020603050405020304" pitchFamily="18" charset="0"/>
              </a:rPr>
              <a:t>优化</a:t>
            </a:r>
            <a:r>
              <a:rPr lang="en-US" altLang="zh-CN" b="0" i="0" dirty="0">
                <a:solidFill>
                  <a:schemeClr val="bg1"/>
                </a:solidFill>
                <a:effectLst/>
                <a:latin typeface="Times New Roman" panose="02020603050405020304" pitchFamily="18" charset="0"/>
                <a:cs typeface="Times New Roman" panose="02020603050405020304" pitchFamily="18" charset="0"/>
              </a:rPr>
              <a:t>PRA</a:t>
            </a:r>
            <a:r>
              <a:rPr lang="zh-CN" altLang="en-US" b="0" i="0" dirty="0">
                <a:solidFill>
                  <a:schemeClr val="bg1"/>
                </a:solidFill>
                <a:effectLst/>
                <a:latin typeface="Times New Roman" panose="02020603050405020304" pitchFamily="18" charset="0"/>
                <a:cs typeface="Times New Roman" panose="02020603050405020304" pitchFamily="18" charset="0"/>
              </a:rPr>
              <a:t>的</a:t>
            </a:r>
            <a:r>
              <a:rPr lang="en-US" altLang="zh-CN" b="0" i="0" dirty="0">
                <a:solidFill>
                  <a:schemeClr val="bg1"/>
                </a:solidFill>
                <a:effectLst/>
                <a:latin typeface="Times New Roman" panose="02020603050405020304" pitchFamily="18" charset="0"/>
                <a:cs typeface="Times New Roman" panose="02020603050405020304" pitchFamily="18" charset="0"/>
              </a:rPr>
              <a:t>DRL</a:t>
            </a:r>
            <a:r>
              <a:rPr lang="zh-CN" altLang="en-US" b="0" i="0" dirty="0">
                <a:solidFill>
                  <a:schemeClr val="bg1"/>
                </a:solidFill>
                <a:effectLst/>
                <a:latin typeface="Times New Roman" panose="02020603050405020304" pitchFamily="18" charset="0"/>
                <a:cs typeface="Times New Roman" panose="02020603050405020304" pitchFamily="18" charset="0"/>
              </a:rPr>
              <a:t>方法</a:t>
            </a:r>
            <a:endParaRPr lang="en-US" altLang="zh-CN" spc="100" dirty="0">
              <a:solidFill>
                <a:schemeClr val="bg1"/>
              </a:solidFill>
              <a:latin typeface="Times New Roman" panose="02020603050405020304" pitchFamily="18" charset="0"/>
              <a:cs typeface="Times New Roman" panose="02020603050405020304" pitchFamily="18" charset="0"/>
            </a:endParaRPr>
          </a:p>
          <a:p>
            <a:pPr marL="285750" indent="-285750" algn="just" hangingPunct="0">
              <a:lnSpc>
                <a:spcPct val="130000"/>
              </a:lnSpc>
              <a:buFont typeface="Arial" panose="020B0604020202020204" pitchFamily="34" charset="0"/>
              <a:buChar char="•"/>
            </a:pPr>
            <a:r>
              <a:rPr lang="zh-CN" altLang="en-US" b="0" dirty="0">
                <a:solidFill>
                  <a:schemeClr val="bg1"/>
                </a:solidFill>
                <a:effectLst/>
                <a:latin typeface="Times New Roman" panose="02020603050405020304" pitchFamily="18" charset="0"/>
                <a:cs typeface="Times New Roman" panose="02020603050405020304" pitchFamily="18" charset="0"/>
              </a:rPr>
              <a:t>高动态小</a:t>
            </a:r>
            <a:r>
              <a:rPr lang="zh-CN" altLang="en-US" dirty="0">
                <a:solidFill>
                  <a:schemeClr val="bg1"/>
                </a:solidFill>
                <a:latin typeface="Times New Roman" panose="02020603050405020304" pitchFamily="18" charset="0"/>
                <a:cs typeface="Times New Roman" panose="02020603050405020304" pitchFamily="18" charset="0"/>
              </a:rPr>
              <a:t>尺度</a:t>
            </a:r>
            <a:r>
              <a:rPr lang="zh-CN" altLang="en-US" b="0" dirty="0">
                <a:solidFill>
                  <a:schemeClr val="bg1"/>
                </a:solidFill>
                <a:effectLst/>
                <a:latin typeface="Times New Roman" panose="02020603050405020304" pitchFamily="18" charset="0"/>
                <a:cs typeface="Times New Roman" panose="02020603050405020304" pitchFamily="18" charset="0"/>
              </a:rPr>
              <a:t>信道衰落和过多的信令开销</a:t>
            </a:r>
            <a:endParaRPr lang="en-US" altLang="zh-CN" b="0" dirty="0">
              <a:solidFill>
                <a:schemeClr val="bg1"/>
              </a:solidFill>
              <a:effectLst/>
              <a:latin typeface="Times New Roman" panose="02020603050405020304" pitchFamily="18" charset="0"/>
              <a:cs typeface="Times New Roman" panose="02020603050405020304" pitchFamily="18" charset="0"/>
            </a:endParaRPr>
          </a:p>
          <a:p>
            <a:pPr marL="285750" indent="-285750" algn="just" hangingPunct="0">
              <a:lnSpc>
                <a:spcPct val="130000"/>
              </a:lnSpc>
              <a:buFont typeface="Arial" panose="020B0604020202020204" pitchFamily="34" charset="0"/>
              <a:buChar char="•"/>
            </a:pPr>
            <a:r>
              <a:rPr lang="zh-CN" altLang="en-US" b="0" dirty="0">
                <a:solidFill>
                  <a:schemeClr val="bg1"/>
                </a:solidFill>
                <a:effectLst/>
                <a:latin typeface="Times New Roman" panose="02020603050405020304" pitchFamily="18" charset="0"/>
                <a:cs typeface="Times New Roman" panose="02020603050405020304" pitchFamily="18" charset="0"/>
              </a:rPr>
              <a:t>在学习过程中违反约束</a:t>
            </a:r>
            <a:endParaRPr lang="en-US" altLang="zh-CN" dirty="0">
              <a:solidFill>
                <a:schemeClr val="bg1"/>
              </a:solidFill>
              <a:latin typeface="Times New Roman" panose="02020603050405020304" pitchFamily="18" charset="0"/>
              <a:cs typeface="Times New Roman" panose="02020603050405020304" pitchFamily="18" charset="0"/>
            </a:endParaRPr>
          </a:p>
          <a:p>
            <a:pPr marL="285750" indent="-285750" algn="just" hangingPunct="0">
              <a:lnSpc>
                <a:spcPct val="130000"/>
              </a:lnSpc>
              <a:buFont typeface="Arial" panose="020B0604020202020204" pitchFamily="34" charset="0"/>
              <a:buChar char="•"/>
            </a:pPr>
            <a:r>
              <a:rPr lang="zh-CN" altLang="en-US" b="0" dirty="0">
                <a:solidFill>
                  <a:schemeClr val="bg1"/>
                </a:solidFill>
                <a:effectLst/>
                <a:latin typeface="Times New Roman" panose="02020603050405020304" pitchFamily="18" charset="0"/>
                <a:cs typeface="Times New Roman" panose="02020603050405020304" pitchFamily="18" charset="0"/>
              </a:rPr>
              <a:t>采样效率差</a:t>
            </a:r>
            <a:endParaRPr lang="en-US" altLang="zh-CN" spc="100" dirty="0">
              <a:solidFill>
                <a:schemeClr val="bg1"/>
              </a:solidFill>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F1855E99-5A38-A836-22F9-090FE28B2005}"/>
              </a:ext>
            </a:extLst>
          </p:cNvPr>
          <p:cNvSpPr/>
          <p:nvPr/>
        </p:nvSpPr>
        <p:spPr>
          <a:xfrm>
            <a:off x="8926057" y="2859725"/>
            <a:ext cx="3014826" cy="2263120"/>
          </a:xfrm>
          <a:prstGeom prst="rect">
            <a:avLst/>
          </a:prstGeom>
          <a:noFill/>
          <a:ln>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902EE2F4-EBC5-C612-831C-EFC3BDEC3EAD}"/>
              </a:ext>
            </a:extLst>
          </p:cNvPr>
          <p:cNvSpPr/>
          <p:nvPr/>
        </p:nvSpPr>
        <p:spPr>
          <a:xfrm>
            <a:off x="4370924" y="2822306"/>
            <a:ext cx="2777243" cy="2263120"/>
          </a:xfrm>
          <a:prstGeom prst="rect">
            <a:avLst/>
          </a:prstGeom>
          <a:noFill/>
          <a:ln>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F1855E99-5A38-A836-22F9-090FE28B2005}"/>
              </a:ext>
            </a:extLst>
          </p:cNvPr>
          <p:cNvSpPr/>
          <p:nvPr/>
        </p:nvSpPr>
        <p:spPr>
          <a:xfrm>
            <a:off x="187110" y="2854711"/>
            <a:ext cx="2514531" cy="2263120"/>
          </a:xfrm>
          <a:prstGeom prst="rect">
            <a:avLst/>
          </a:prstGeom>
          <a:noFill/>
          <a:ln>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3424729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DB44E30-715F-4973-8179-B4178D7E09F0}" type="datetime1">
              <a:rPr lang="zh-CN" altLang="en-US" smtClean="0">
                <a:solidFill>
                  <a:schemeClr val="bg1">
                    <a:lumMod val="50000"/>
                  </a:schemeClr>
                </a:solidFill>
              </a:rPr>
              <a:t>2024/3/13</a:t>
            </a:fld>
            <a:endParaRPr lang="zh-CN" altLang="en-US" dirty="0">
              <a:solidFill>
                <a:schemeClr val="bg1">
                  <a:lumMod val="50000"/>
                </a:schemeClr>
              </a:solidFill>
            </a:endParaRPr>
          </a:p>
        </p:txBody>
      </p:sp>
      <p:sp>
        <p:nvSpPr>
          <p:cNvPr id="4" name="页脚占位符 3"/>
          <p:cNvSpPr>
            <a:spLocks noGrp="1"/>
          </p:cNvSpPr>
          <p:nvPr>
            <p:ph type="ftr" sz="quarter" idx="11"/>
          </p:nvPr>
        </p:nvSpPr>
        <p:spPr/>
        <p:txBody>
          <a:bodyPr/>
          <a:lstStyle/>
          <a:p>
            <a:r>
              <a:rPr lang="zh-CN" altLang="en-US" dirty="0">
                <a:solidFill>
                  <a:schemeClr val="bg1">
                    <a:lumMod val="50000"/>
                  </a:schemeClr>
                </a:solidFill>
              </a:rPr>
              <a:t>西安电子科技大学</a:t>
            </a:r>
          </a:p>
        </p:txBody>
      </p:sp>
      <p:sp>
        <p:nvSpPr>
          <p:cNvPr id="5" name="灯片编号占位符 4"/>
          <p:cNvSpPr>
            <a:spLocks noGrp="1"/>
          </p:cNvSpPr>
          <p:nvPr>
            <p:ph type="sldNum" sz="quarter" idx="12"/>
          </p:nvPr>
        </p:nvSpPr>
        <p:spPr/>
        <p:txBody>
          <a:bodyPr/>
          <a:lstStyle/>
          <a:p>
            <a:fld id="{33B9A5AF-BDD6-4E14-989F-CF034C94E4CA}" type="slidenum">
              <a:rPr lang="zh-CN" altLang="en-US" smtClean="0">
                <a:solidFill>
                  <a:schemeClr val="bg1">
                    <a:lumMod val="50000"/>
                  </a:schemeClr>
                </a:solidFill>
              </a:rPr>
              <a:t>16</a:t>
            </a:fld>
            <a:endParaRPr lang="zh-CN" altLang="en-US" dirty="0">
              <a:solidFill>
                <a:schemeClr val="bg1">
                  <a:lumMod val="50000"/>
                </a:schemeClr>
              </a:solidFill>
            </a:endParaRPr>
          </a:p>
        </p:txBody>
      </p:sp>
      <p:sp>
        <p:nvSpPr>
          <p:cNvPr id="32" name="文本框 31">
            <a:extLst>
              <a:ext uri="{FF2B5EF4-FFF2-40B4-BE49-F238E27FC236}">
                <a16:creationId xmlns:a16="http://schemas.microsoft.com/office/drawing/2014/main" id="{05BE500B-7D42-29C9-B345-777B371D721C}"/>
              </a:ext>
            </a:extLst>
          </p:cNvPr>
          <p:cNvSpPr txBox="1"/>
          <p:nvPr/>
        </p:nvSpPr>
        <p:spPr>
          <a:xfrm>
            <a:off x="468853" y="1111465"/>
            <a:ext cx="4779141" cy="520848"/>
          </a:xfrm>
          <a:prstGeom prst="rect">
            <a:avLst/>
          </a:prstGeom>
          <a:noFill/>
        </p:spPr>
        <p:txBody>
          <a:bodyPr wrap="square" rtlCol="0">
            <a:spAutoFit/>
          </a:bodyPr>
          <a:lstStyle/>
          <a:p>
            <a:pPr marL="342900" indent="-342900" algn="just" hangingPunct="0">
              <a:lnSpc>
                <a:spcPct val="130000"/>
              </a:lnSpc>
              <a:buFont typeface="Wingdings" panose="05000000000000000000" pitchFamily="2" charset="2"/>
              <a:buChar char="Ø"/>
            </a:pPr>
            <a:r>
              <a:rPr lang="zh-CN" altLang="en-US" sz="2400" spc="100" dirty="0">
                <a:latin typeface="Times New Roman" panose="02020603050405020304" pitchFamily="18" charset="0"/>
                <a:ea typeface="宋体" panose="02010600030101010101" pitchFamily="2" charset="-122"/>
                <a:cs typeface="Times New Roman" panose="02020603050405020304" pitchFamily="18" charset="0"/>
              </a:rPr>
              <a:t>场景</a:t>
            </a:r>
          </a:p>
        </p:txBody>
      </p:sp>
      <p:pic>
        <p:nvPicPr>
          <p:cNvPr id="17" name="图片 16">
            <a:extLst>
              <a:ext uri="{FF2B5EF4-FFF2-40B4-BE49-F238E27FC236}">
                <a16:creationId xmlns:a16="http://schemas.microsoft.com/office/drawing/2014/main" id="{9D77B9C9-5C71-B371-CE7A-04A22ECECB5C}"/>
              </a:ext>
            </a:extLst>
          </p:cNvPr>
          <p:cNvPicPr>
            <a:picLocks noChangeAspect="1"/>
          </p:cNvPicPr>
          <p:nvPr/>
        </p:nvPicPr>
        <p:blipFill>
          <a:blip r:embed="rId3"/>
          <a:stretch>
            <a:fillRect/>
          </a:stretch>
        </p:blipFill>
        <p:spPr>
          <a:xfrm>
            <a:off x="608387" y="1742068"/>
            <a:ext cx="4999282" cy="2809173"/>
          </a:xfrm>
          <a:prstGeom prst="rect">
            <a:avLst/>
          </a:prstGeom>
          <a:effectLst>
            <a:outerShdw blurRad="63500" sx="102000" sy="102000" algn="ctr" rotWithShape="0">
              <a:prstClr val="black">
                <a:alpha val="40000"/>
              </a:prstClr>
            </a:outerShdw>
          </a:effectLst>
        </p:spPr>
      </p:pic>
      <p:sp>
        <p:nvSpPr>
          <p:cNvPr id="19" name="文本框 18">
            <a:extLst>
              <a:ext uri="{FF2B5EF4-FFF2-40B4-BE49-F238E27FC236}">
                <a16:creationId xmlns:a16="http://schemas.microsoft.com/office/drawing/2014/main" id="{91FFE82C-F15F-943D-ABC1-18B483ADF38C}"/>
              </a:ext>
            </a:extLst>
          </p:cNvPr>
          <p:cNvSpPr txBox="1"/>
          <p:nvPr/>
        </p:nvSpPr>
        <p:spPr>
          <a:xfrm>
            <a:off x="468852" y="4529478"/>
            <a:ext cx="5421137" cy="1705403"/>
          </a:xfrm>
          <a:prstGeom prst="rect">
            <a:avLst/>
          </a:prstGeom>
          <a:noFill/>
        </p:spPr>
        <p:txBody>
          <a:bodyPr wrap="square" rtlCol="0">
            <a:spAutoFit/>
          </a:bodyPr>
          <a:lstStyle/>
          <a:p>
            <a:pPr marL="285750" indent="-285750" algn="just" hangingPunct="0">
              <a:lnSpc>
                <a:spcPct val="150000"/>
              </a:lnSpc>
              <a:buFont typeface="Arial" panose="020B0604020202020204" pitchFamily="34" charset="0"/>
              <a:buChar char="•"/>
            </a:pPr>
            <a:r>
              <a:rPr lang="zh-CN" altLang="en-US" b="0" i="0" dirty="0">
                <a:effectLst/>
                <a:latin typeface="Times New Roman" panose="02020603050405020304" pitchFamily="18" charset="0"/>
                <a:cs typeface="Times New Roman" panose="02020603050405020304" pitchFamily="18" charset="0"/>
              </a:rPr>
              <a:t>用户在视频流传输过程中可以跨多个单元移动，</a:t>
            </a:r>
            <a:r>
              <a:rPr lang="en-US" altLang="zh-CN" b="0" i="0" dirty="0">
                <a:effectLst/>
                <a:latin typeface="Times New Roman" panose="02020603050405020304" pitchFamily="18" charset="0"/>
                <a:cs typeface="Times New Roman" panose="02020603050405020304" pitchFamily="18" charset="0"/>
              </a:rPr>
              <a:t>MEC</a:t>
            </a:r>
            <a:r>
              <a:rPr lang="zh-CN" altLang="en-US" b="0" i="0" dirty="0">
                <a:effectLst/>
                <a:latin typeface="Times New Roman" panose="02020603050405020304" pitchFamily="18" charset="0"/>
                <a:cs typeface="Times New Roman" panose="02020603050405020304" pitchFamily="18" charset="0"/>
              </a:rPr>
              <a:t>服务器充当</a:t>
            </a:r>
            <a:r>
              <a:rPr lang="en-US" altLang="zh-CN" b="0" i="0" dirty="0">
                <a:effectLst/>
                <a:latin typeface="Times New Roman" panose="02020603050405020304" pitchFamily="18" charset="0"/>
                <a:cs typeface="Times New Roman" panose="02020603050405020304" pitchFamily="18" charset="0"/>
              </a:rPr>
              <a:t>DRL</a:t>
            </a:r>
            <a:r>
              <a:rPr lang="zh-CN" altLang="en-US" b="0" i="0" dirty="0">
                <a:effectLst/>
                <a:latin typeface="Times New Roman" panose="02020603050405020304" pitchFamily="18" charset="0"/>
                <a:cs typeface="Times New Roman" panose="02020603050405020304" pitchFamily="18" charset="0"/>
              </a:rPr>
              <a:t>代理，学习传输策略并指示</a:t>
            </a:r>
            <a:r>
              <a:rPr lang="en-US" altLang="zh-CN" b="0" i="0" dirty="0">
                <a:effectLst/>
                <a:latin typeface="Times New Roman" panose="02020603050405020304" pitchFamily="18" charset="0"/>
                <a:cs typeface="Times New Roman" panose="02020603050405020304" pitchFamily="18" charset="0"/>
              </a:rPr>
              <a:t>BS</a:t>
            </a:r>
            <a:r>
              <a:rPr lang="zh-CN" altLang="en-US" b="0" i="0" dirty="0">
                <a:effectLst/>
                <a:latin typeface="Times New Roman" panose="02020603050405020304" pitchFamily="18" charset="0"/>
                <a:cs typeface="Times New Roman" panose="02020603050405020304" pitchFamily="18" charset="0"/>
              </a:rPr>
              <a:t>实施学习的策略。</a:t>
            </a:r>
            <a:endParaRPr lang="en-US" altLang="zh-CN" b="0" i="0" dirty="0">
              <a:effectLst/>
              <a:latin typeface="Times New Roman" panose="02020603050405020304" pitchFamily="18" charset="0"/>
              <a:cs typeface="Times New Roman" panose="02020603050405020304" pitchFamily="18" charset="0"/>
            </a:endParaRPr>
          </a:p>
          <a:p>
            <a:pPr marL="285750" indent="-285750" algn="just" hangingPunct="0">
              <a:lnSpc>
                <a:spcPct val="150000"/>
              </a:lnSpc>
              <a:buFont typeface="Arial" panose="020B0604020202020204" pitchFamily="34" charset="0"/>
              <a:buChar char="•"/>
            </a:pPr>
            <a:r>
              <a:rPr lang="zh-CN" altLang="en-US" spc="100" dirty="0">
                <a:latin typeface="Times New Roman" panose="02020603050405020304" pitchFamily="18" charset="0"/>
                <a:cs typeface="Times New Roman" panose="02020603050405020304" pitchFamily="18" charset="0"/>
              </a:rPr>
              <a:t>目标</a:t>
            </a:r>
            <a:r>
              <a:rPr lang="en-US" altLang="zh-CN" spc="100" dirty="0">
                <a:latin typeface="Times New Roman" panose="02020603050405020304" pitchFamily="18" charset="0"/>
                <a:cs typeface="Times New Roman" panose="02020603050405020304" pitchFamily="18" charset="0"/>
              </a:rPr>
              <a:t>: </a:t>
            </a:r>
            <a:r>
              <a:rPr lang="zh-CN" altLang="en-US" spc="100" dirty="0">
                <a:latin typeface="Times New Roman" panose="02020603050405020304" pitchFamily="18" charset="0"/>
                <a:cs typeface="Times New Roman" panose="02020603050405020304" pitchFamily="18" charset="0"/>
              </a:rPr>
              <a:t>最小化传输能耗</a:t>
            </a:r>
          </a:p>
        </p:txBody>
      </p:sp>
      <p:sp>
        <p:nvSpPr>
          <p:cNvPr id="22" name="标题 1">
            <a:extLst>
              <a:ext uri="{FF2B5EF4-FFF2-40B4-BE49-F238E27FC236}">
                <a16:creationId xmlns:a16="http://schemas.microsoft.com/office/drawing/2014/main" id="{2395C692-9B84-B345-5467-11FC79B7632E}"/>
              </a:ext>
            </a:extLst>
          </p:cNvPr>
          <p:cNvSpPr txBox="1">
            <a:spLocks/>
          </p:cNvSpPr>
          <p:nvPr/>
        </p:nvSpPr>
        <p:spPr>
          <a:xfrm>
            <a:off x="750379" y="485262"/>
            <a:ext cx="9446244" cy="5114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kern="1200">
                <a:solidFill>
                  <a:schemeClr val="tx1"/>
                </a:solidFill>
                <a:latin typeface="思源宋体 Heavy" panose="02020900000000000000" pitchFamily="18" charset="-122"/>
                <a:ea typeface="思源宋体 Heavy" panose="02020900000000000000" pitchFamily="18" charset="-122"/>
                <a:cs typeface="+mj-cs"/>
              </a:defRPr>
            </a:lvl1pPr>
          </a:lstStyle>
          <a:p>
            <a:pPr algn="just" hangingPunct="0">
              <a:lnSpc>
                <a:spcPct val="130000"/>
              </a:lnSpc>
            </a:pPr>
            <a:r>
              <a:rPr lang="en-US" altLang="zh-CN" sz="1800" dirty="0">
                <a:solidFill>
                  <a:srgbClr val="101214"/>
                </a:solidFill>
                <a:latin typeface="Times New Roman" panose="02020603050405020304" pitchFamily="18" charset="0"/>
                <a:cs typeface="Times New Roman" panose="02020603050405020304" pitchFamily="18" charset="0"/>
              </a:rPr>
              <a:t>Accelerating Deep Reinforcement Learning With the Aid of Partial Model: Energy-Efficient Predictive Video Streaming</a:t>
            </a:r>
            <a:endParaRPr lang="zh-CN" altLang="en-US" spc="1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pic>
        <p:nvPicPr>
          <p:cNvPr id="36" name="图片 35">
            <a:extLst>
              <a:ext uri="{FF2B5EF4-FFF2-40B4-BE49-F238E27FC236}">
                <a16:creationId xmlns:a16="http://schemas.microsoft.com/office/drawing/2014/main" id="{C6CD0CB3-3281-D4DA-DA7E-CF74ADD5E4DC}"/>
              </a:ext>
            </a:extLst>
          </p:cNvPr>
          <p:cNvPicPr>
            <a:picLocks noChangeAspect="1"/>
          </p:cNvPicPr>
          <p:nvPr/>
        </p:nvPicPr>
        <p:blipFill>
          <a:blip r:embed="rId4"/>
          <a:stretch>
            <a:fillRect/>
          </a:stretch>
        </p:blipFill>
        <p:spPr>
          <a:xfrm>
            <a:off x="6919692" y="1742067"/>
            <a:ext cx="4434108" cy="2670877"/>
          </a:xfrm>
          <a:prstGeom prst="rect">
            <a:avLst/>
          </a:prstGeom>
          <a:effectLst>
            <a:outerShdw blurRad="63500" sx="102000" sy="102000" algn="ctr" rotWithShape="0">
              <a:prstClr val="black">
                <a:alpha val="40000"/>
              </a:prstClr>
            </a:outerShdw>
          </a:effectLst>
        </p:spPr>
      </p:pic>
      <p:sp>
        <p:nvSpPr>
          <p:cNvPr id="38" name="文本框 37">
            <a:extLst>
              <a:ext uri="{FF2B5EF4-FFF2-40B4-BE49-F238E27FC236}">
                <a16:creationId xmlns:a16="http://schemas.microsoft.com/office/drawing/2014/main" id="{F39039E4-83DC-8851-9791-BB541C7D7AE6}"/>
              </a:ext>
            </a:extLst>
          </p:cNvPr>
          <p:cNvSpPr txBox="1"/>
          <p:nvPr/>
        </p:nvSpPr>
        <p:spPr>
          <a:xfrm>
            <a:off x="6444798" y="4412945"/>
            <a:ext cx="5421138" cy="2125967"/>
          </a:xfrm>
          <a:prstGeom prst="rect">
            <a:avLst/>
          </a:prstGeom>
          <a:noFill/>
        </p:spPr>
        <p:txBody>
          <a:bodyPr wrap="square">
            <a:spAutoFit/>
          </a:bodyPr>
          <a:lstStyle/>
          <a:p>
            <a:pPr marL="742950" lvl="1" indent="-285750" algn="l">
              <a:lnSpc>
                <a:spcPct val="150000"/>
              </a:lnSpc>
              <a:buFont typeface="Arial" panose="020B0604020202020204" pitchFamily="34" charset="0"/>
              <a:buChar char="•"/>
            </a:pPr>
            <a:r>
              <a:rPr lang="en-US" altLang="zh-CN" kern="0" dirty="0">
                <a:effectLst/>
                <a:latin typeface="Times New Roman" panose="02020603050405020304" pitchFamily="18" charset="0"/>
                <a:ea typeface="等线" panose="02010600030101010101" pitchFamily="2" charset="-122"/>
                <a:cs typeface="Times New Roman" panose="02020603050405020304" pitchFamily="18" charset="0"/>
              </a:rPr>
              <a:t>Action :  </a:t>
            </a:r>
            <a:r>
              <a:rPr lang="zh-CN" altLang="zh-CN" kern="0" dirty="0">
                <a:effectLst/>
                <a:latin typeface="Times New Roman" panose="02020603050405020304" pitchFamily="18" charset="0"/>
                <a:ea typeface="等线" panose="02010600030101010101" pitchFamily="2" charset="-122"/>
                <a:cs typeface="Times New Roman" panose="02020603050405020304" pitchFamily="18" charset="0"/>
              </a:rPr>
              <a:t>分配给第</a:t>
            </a:r>
            <a:r>
              <a:rPr lang="en-US" altLang="zh-CN" kern="0" dirty="0" err="1">
                <a:effectLst/>
                <a:latin typeface="Times New Roman" panose="02020603050405020304" pitchFamily="18" charset="0"/>
                <a:ea typeface="等线" panose="02010600030101010101" pitchFamily="2" charset="-122"/>
                <a:cs typeface="Times New Roman" panose="02020603050405020304" pitchFamily="18" charset="0"/>
              </a:rPr>
              <a:t>i</a:t>
            </a:r>
            <a:r>
              <a:rPr lang="zh-CN" altLang="zh-CN" kern="0" dirty="0">
                <a:effectLst/>
                <a:latin typeface="Times New Roman" panose="02020603050405020304" pitchFamily="18" charset="0"/>
                <a:ea typeface="等线" panose="02010600030101010101" pitchFamily="2" charset="-122"/>
                <a:cs typeface="Times New Roman" panose="02020603050405020304" pitchFamily="18" charset="0"/>
              </a:rPr>
              <a:t>个时隙的功率</a:t>
            </a:r>
            <a:endParaRPr lang="zh-CN" altLang="zh-CN"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742950" lvl="1" indent="-285750" algn="l">
              <a:lnSpc>
                <a:spcPct val="150000"/>
              </a:lnSpc>
              <a:buFont typeface="Arial" panose="020B0604020202020204" pitchFamily="34" charset="0"/>
              <a:buChar char="•"/>
            </a:pPr>
            <a:r>
              <a:rPr lang="en-US" altLang="zh-CN" kern="0" dirty="0">
                <a:effectLst/>
                <a:latin typeface="Times New Roman" panose="02020603050405020304" pitchFamily="18" charset="0"/>
                <a:ea typeface="等线" panose="02010600030101010101" pitchFamily="2" charset="-122"/>
                <a:cs typeface="Times New Roman" panose="02020603050405020304" pitchFamily="18" charset="0"/>
              </a:rPr>
              <a:t>State</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a:t>
            </a:r>
            <a:r>
              <a:rPr lang="zh-CN" altLang="zh-CN" kern="0" dirty="0">
                <a:effectLst/>
                <a:latin typeface="Times New Roman" panose="02020603050405020304" pitchFamily="18" charset="0"/>
                <a:ea typeface="等线" panose="02010600030101010101" pitchFamily="2" charset="-122"/>
                <a:cs typeface="Times New Roman" panose="02020603050405020304" pitchFamily="18" charset="0"/>
              </a:rPr>
              <a:t>累计下载的文件大小比例</a:t>
            </a:r>
            <a:r>
              <a:rPr lang="zh-CN" altLang="en-US" kern="100" dirty="0">
                <a:latin typeface="Times New Roman" panose="02020603050405020304" pitchFamily="18" charset="0"/>
                <a:ea typeface="等线" panose="02010600030101010101" pitchFamily="2" charset="-122"/>
                <a:cs typeface="Times New Roman" panose="02020603050405020304" pitchFamily="18" charset="0"/>
              </a:rPr>
              <a:t>、</a:t>
            </a:r>
            <a:r>
              <a:rPr lang="zh-CN" altLang="zh-CN" kern="100" dirty="0">
                <a:solidFill>
                  <a:srgbClr val="2A2B2E"/>
                </a:solidFill>
                <a:effectLst/>
                <a:latin typeface="Times New Roman" panose="02020603050405020304" pitchFamily="18" charset="0"/>
                <a:ea typeface="等线" panose="02010600030101010101" pitchFamily="2" charset="-122"/>
                <a:cs typeface="Times New Roman" panose="02020603050405020304" pitchFamily="18" charset="0"/>
              </a:rPr>
              <a:t>缓冲区的状态</a:t>
            </a:r>
            <a:r>
              <a:rPr lang="zh-CN" altLang="en-US" kern="100" dirty="0">
                <a:latin typeface="Times New Roman" panose="02020603050405020304" pitchFamily="18" charset="0"/>
                <a:ea typeface="等线" panose="02010600030101010101" pitchFamily="2" charset="-122"/>
                <a:cs typeface="Times New Roman" panose="02020603050405020304" pitchFamily="18" charset="0"/>
              </a:rPr>
              <a:t>、</a:t>
            </a:r>
            <a:r>
              <a:rPr lang="zh-CN" altLang="zh-CN" kern="100" dirty="0">
                <a:solidFill>
                  <a:srgbClr val="2A2B2E"/>
                </a:solidFill>
                <a:effectLst/>
                <a:latin typeface="Times New Roman" panose="02020603050405020304" pitchFamily="18" charset="0"/>
                <a:ea typeface="等线" panose="02010600030101010101" pitchFamily="2" charset="-122"/>
                <a:cs typeface="Times New Roman" panose="02020603050405020304" pitchFamily="18" charset="0"/>
              </a:rPr>
              <a:t>要播放的视频段大小</a:t>
            </a:r>
            <a:r>
              <a:rPr lang="zh-CN" altLang="en-US" kern="100" dirty="0">
                <a:solidFill>
                  <a:srgbClr val="2A2B2E"/>
                </a:solidFill>
                <a:effectLst/>
                <a:latin typeface="Times New Roman" panose="02020603050405020304" pitchFamily="18" charset="0"/>
                <a:ea typeface="等线" panose="02010600030101010101" pitchFamily="2" charset="-122"/>
                <a:cs typeface="Times New Roman" panose="02020603050405020304" pitchFamily="18" charset="0"/>
              </a:rPr>
              <a:t>、</a:t>
            </a:r>
            <a:r>
              <a:rPr lang="zh-CN" altLang="zh-CN" kern="100" dirty="0">
                <a:solidFill>
                  <a:srgbClr val="2A2B2E"/>
                </a:solidFill>
                <a:effectLst/>
                <a:latin typeface="Times New Roman" panose="02020603050405020304" pitchFamily="18" charset="0"/>
                <a:ea typeface="等线" panose="02010600030101010101" pitchFamily="2" charset="-122"/>
                <a:cs typeface="Times New Roman" panose="02020603050405020304" pitchFamily="18" charset="0"/>
              </a:rPr>
              <a:t>当前视频段的回放进度</a:t>
            </a:r>
            <a:r>
              <a:rPr lang="zh-CN" altLang="en-US" kern="100" dirty="0">
                <a:latin typeface="Times New Roman" panose="02020603050405020304" pitchFamily="18" charset="0"/>
                <a:ea typeface="等线" panose="02010600030101010101" pitchFamily="2" charset="-122"/>
                <a:cs typeface="Times New Roman" panose="02020603050405020304" pitchFamily="18" charset="0"/>
              </a:rPr>
              <a:t>、</a:t>
            </a:r>
            <a:r>
              <a:rPr lang="zh-CN" altLang="zh-CN" kern="100" dirty="0">
                <a:solidFill>
                  <a:srgbClr val="2A2B2E"/>
                </a:solidFill>
                <a:effectLst/>
                <a:latin typeface="Times New Roman" panose="02020603050405020304" pitchFamily="18" charset="0"/>
                <a:ea typeface="等线" panose="02010600030101010101" pitchFamily="2" charset="-122"/>
                <a:cs typeface="Times New Roman" panose="02020603050405020304" pitchFamily="18" charset="0"/>
              </a:rPr>
              <a:t>视频的下载进度</a:t>
            </a:r>
            <a:r>
              <a:rPr lang="zh-CN" altLang="en-US" kern="100" dirty="0">
                <a:latin typeface="Times New Roman" panose="02020603050405020304" pitchFamily="18" charset="0"/>
                <a:ea typeface="等线" panose="02010600030101010101" pitchFamily="2" charset="-122"/>
                <a:cs typeface="Times New Roman" panose="02020603050405020304" pitchFamily="18" charset="0"/>
              </a:rPr>
              <a:t>、</a:t>
            </a:r>
            <a:r>
              <a:rPr lang="zh-CN" altLang="zh-CN" kern="100" dirty="0">
                <a:solidFill>
                  <a:srgbClr val="2A2B2E"/>
                </a:solidFill>
                <a:effectLst/>
                <a:latin typeface="Times New Roman" panose="02020603050405020304" pitchFamily="18" charset="0"/>
                <a:ea typeface="等线" panose="02010600030101010101" pitchFamily="2" charset="-122"/>
                <a:cs typeface="Times New Roman" panose="02020603050405020304" pitchFamily="18" charset="0"/>
              </a:rPr>
              <a:t>大规模</a:t>
            </a:r>
            <a:r>
              <a:rPr lang="zh-CN" altLang="en-US" kern="100" dirty="0">
                <a:solidFill>
                  <a:srgbClr val="2A2B2E"/>
                </a:solidFill>
                <a:effectLst/>
                <a:latin typeface="Times New Roman" panose="02020603050405020304" pitchFamily="18" charset="0"/>
                <a:ea typeface="等线" panose="02010600030101010101" pitchFamily="2" charset="-122"/>
                <a:cs typeface="Times New Roman" panose="02020603050405020304" pitchFamily="18" charset="0"/>
              </a:rPr>
              <a:t>信道</a:t>
            </a:r>
            <a:r>
              <a:rPr lang="zh-CN" altLang="zh-CN" kern="100" dirty="0">
                <a:solidFill>
                  <a:srgbClr val="2A2B2E"/>
                </a:solidFill>
                <a:effectLst/>
                <a:latin typeface="Times New Roman" panose="02020603050405020304" pitchFamily="18" charset="0"/>
                <a:ea typeface="等线" panose="02010600030101010101" pitchFamily="2" charset="-122"/>
                <a:cs typeface="Times New Roman" panose="02020603050405020304" pitchFamily="18" charset="0"/>
              </a:rPr>
              <a:t>增益</a:t>
            </a:r>
            <a:endParaRPr lang="zh-CN" altLang="zh-CN"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742950" lvl="1" indent="-285750" algn="l">
              <a:lnSpc>
                <a:spcPct val="150000"/>
              </a:lnSpc>
              <a:buFont typeface="Arial" panose="020B0604020202020204" pitchFamily="34" charset="0"/>
              <a:buChar char="•"/>
            </a:pPr>
            <a:r>
              <a:rPr lang="en-US" altLang="zh-CN" kern="0" dirty="0">
                <a:effectLst/>
                <a:latin typeface="Times New Roman" panose="02020603050405020304" pitchFamily="18" charset="0"/>
                <a:ea typeface="等线" panose="02010600030101010101" pitchFamily="2" charset="-122"/>
                <a:cs typeface="Times New Roman" panose="02020603050405020304" pitchFamily="18" charset="0"/>
              </a:rPr>
              <a:t>Reward</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a:t>
            </a:r>
            <a:r>
              <a:rPr lang="zh-CN" altLang="zh-CN" kern="0" dirty="0">
                <a:effectLst/>
                <a:latin typeface="Times New Roman" panose="02020603050405020304" pitchFamily="18" charset="0"/>
                <a:ea typeface="等线" panose="02010600030101010101" pitchFamily="2" charset="-122"/>
                <a:cs typeface="Times New Roman" panose="02020603050405020304" pitchFamily="18" charset="0"/>
              </a:rPr>
              <a:t>传输能耗</a:t>
            </a:r>
            <a:endParaRPr lang="zh-CN" altLang="zh-CN"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A4945EA3-C1C6-2DF2-4DCC-B752595BD059}"/>
              </a:ext>
            </a:extLst>
          </p:cNvPr>
          <p:cNvSpPr txBox="1"/>
          <p:nvPr/>
        </p:nvSpPr>
        <p:spPr>
          <a:xfrm>
            <a:off x="6691657" y="1081989"/>
            <a:ext cx="4779141" cy="520848"/>
          </a:xfrm>
          <a:prstGeom prst="rect">
            <a:avLst/>
          </a:prstGeom>
          <a:noFill/>
        </p:spPr>
        <p:txBody>
          <a:bodyPr wrap="square" rtlCol="0">
            <a:spAutoFit/>
          </a:bodyPr>
          <a:lstStyle/>
          <a:p>
            <a:pPr marL="342900" indent="-342900" algn="just" hangingPunct="0">
              <a:lnSpc>
                <a:spcPct val="130000"/>
              </a:lnSpc>
              <a:buFont typeface="Wingdings" panose="05000000000000000000" pitchFamily="2" charset="2"/>
              <a:buChar char="Ø"/>
            </a:pPr>
            <a:r>
              <a:rPr lang="en-US" altLang="zh-CN" sz="2400" spc="100" dirty="0">
                <a:latin typeface="Times New Roman" panose="02020603050405020304" pitchFamily="18" charset="0"/>
                <a:ea typeface="宋体" panose="02010600030101010101" pitchFamily="2" charset="-122"/>
                <a:cs typeface="Times New Roman" panose="02020603050405020304" pitchFamily="18" charset="0"/>
              </a:rPr>
              <a:t>DDPG</a:t>
            </a:r>
            <a:endParaRPr lang="zh-CN" altLang="en-US" sz="2400" spc="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59923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DB44E30-715F-4973-8179-B4178D7E09F0}" type="datetime1">
              <a:rPr lang="zh-CN" altLang="en-US" smtClean="0">
                <a:solidFill>
                  <a:schemeClr val="bg1">
                    <a:lumMod val="50000"/>
                  </a:schemeClr>
                </a:solidFill>
              </a:rPr>
              <a:t>2024/3/13</a:t>
            </a:fld>
            <a:endParaRPr lang="zh-CN" altLang="en-US" dirty="0">
              <a:solidFill>
                <a:schemeClr val="bg1">
                  <a:lumMod val="50000"/>
                </a:schemeClr>
              </a:solidFill>
            </a:endParaRPr>
          </a:p>
        </p:txBody>
      </p:sp>
      <p:sp>
        <p:nvSpPr>
          <p:cNvPr id="4" name="页脚占位符 3"/>
          <p:cNvSpPr>
            <a:spLocks noGrp="1"/>
          </p:cNvSpPr>
          <p:nvPr>
            <p:ph type="ftr" sz="quarter" idx="11"/>
          </p:nvPr>
        </p:nvSpPr>
        <p:spPr/>
        <p:txBody>
          <a:bodyPr/>
          <a:lstStyle/>
          <a:p>
            <a:r>
              <a:rPr lang="zh-CN" altLang="en-US" dirty="0">
                <a:solidFill>
                  <a:schemeClr val="bg1">
                    <a:lumMod val="50000"/>
                  </a:schemeClr>
                </a:solidFill>
              </a:rPr>
              <a:t>西安电子科技大学</a:t>
            </a:r>
          </a:p>
        </p:txBody>
      </p:sp>
      <p:sp>
        <p:nvSpPr>
          <p:cNvPr id="5" name="灯片编号占位符 4"/>
          <p:cNvSpPr>
            <a:spLocks noGrp="1"/>
          </p:cNvSpPr>
          <p:nvPr>
            <p:ph type="sldNum" sz="quarter" idx="12"/>
          </p:nvPr>
        </p:nvSpPr>
        <p:spPr/>
        <p:txBody>
          <a:bodyPr/>
          <a:lstStyle/>
          <a:p>
            <a:fld id="{33B9A5AF-BDD6-4E14-989F-CF034C94E4CA}" type="slidenum">
              <a:rPr lang="zh-CN" altLang="en-US" smtClean="0">
                <a:solidFill>
                  <a:schemeClr val="bg1">
                    <a:lumMod val="50000"/>
                  </a:schemeClr>
                </a:solidFill>
              </a:rPr>
              <a:t>17</a:t>
            </a:fld>
            <a:endParaRPr lang="zh-CN" altLang="en-US" dirty="0">
              <a:solidFill>
                <a:schemeClr val="bg1">
                  <a:lumMod val="50000"/>
                </a:schemeClr>
              </a:solidFill>
            </a:endParaRPr>
          </a:p>
        </p:txBody>
      </p:sp>
      <p:sp>
        <p:nvSpPr>
          <p:cNvPr id="10" name="文本框 9">
            <a:extLst>
              <a:ext uri="{FF2B5EF4-FFF2-40B4-BE49-F238E27FC236}">
                <a16:creationId xmlns:a16="http://schemas.microsoft.com/office/drawing/2014/main" id="{EAC700B0-3C1D-7693-CC1A-ECBA2FCB36F3}"/>
              </a:ext>
            </a:extLst>
          </p:cNvPr>
          <p:cNvSpPr txBox="1"/>
          <p:nvPr/>
        </p:nvSpPr>
        <p:spPr>
          <a:xfrm>
            <a:off x="750379" y="1165407"/>
            <a:ext cx="2297124" cy="520848"/>
          </a:xfrm>
          <a:prstGeom prst="rect">
            <a:avLst/>
          </a:prstGeom>
          <a:noFill/>
        </p:spPr>
        <p:txBody>
          <a:bodyPr wrap="square" rtlCol="0">
            <a:spAutoFit/>
          </a:bodyPr>
          <a:lstStyle/>
          <a:p>
            <a:pPr marL="342900" indent="-342900" algn="just" hangingPunct="0">
              <a:lnSpc>
                <a:spcPct val="130000"/>
              </a:lnSpc>
              <a:buFont typeface="Wingdings" panose="05000000000000000000" pitchFamily="2" charset="2"/>
              <a:buChar char="Ø"/>
            </a:pPr>
            <a:r>
              <a:rPr lang="zh-CN" altLang="en-US" sz="2400" spc="100" dirty="0">
                <a:latin typeface="Times New Roman" panose="02020603050405020304" pitchFamily="18" charset="0"/>
                <a:ea typeface="宋体" panose="02010600030101010101" pitchFamily="2" charset="-122"/>
                <a:cs typeface="Times New Roman" panose="02020603050405020304" pitchFamily="18" charset="0"/>
              </a:rPr>
              <a:t>安全层</a:t>
            </a:r>
          </a:p>
        </p:txBody>
      </p:sp>
      <p:pic>
        <p:nvPicPr>
          <p:cNvPr id="7" name="图片 6">
            <a:extLst>
              <a:ext uri="{FF2B5EF4-FFF2-40B4-BE49-F238E27FC236}">
                <a16:creationId xmlns:a16="http://schemas.microsoft.com/office/drawing/2014/main" id="{1CAB1EBA-DAD3-43A2-4875-0F7B40BDF739}"/>
              </a:ext>
            </a:extLst>
          </p:cNvPr>
          <p:cNvPicPr>
            <a:picLocks noChangeAspect="1"/>
          </p:cNvPicPr>
          <p:nvPr/>
        </p:nvPicPr>
        <p:blipFill rotWithShape="1">
          <a:blip r:embed="rId3"/>
          <a:srcRect b="37931"/>
          <a:stretch/>
        </p:blipFill>
        <p:spPr>
          <a:xfrm>
            <a:off x="4556290" y="2072718"/>
            <a:ext cx="2752728" cy="941347"/>
          </a:xfrm>
          <a:prstGeom prst="rect">
            <a:avLst/>
          </a:prstGeom>
          <a:effectLst>
            <a:outerShdw blurRad="63500" sx="102000" sy="102000" algn="ctr" rotWithShape="0">
              <a:prstClr val="black">
                <a:alpha val="40000"/>
              </a:prstClr>
            </a:outerShdw>
          </a:effectLst>
        </p:spPr>
      </p:pic>
      <p:sp>
        <p:nvSpPr>
          <p:cNvPr id="12" name="文本框 11">
            <a:extLst>
              <a:ext uri="{FF2B5EF4-FFF2-40B4-BE49-F238E27FC236}">
                <a16:creationId xmlns:a16="http://schemas.microsoft.com/office/drawing/2014/main" id="{0082B704-7D29-0D8A-678A-66B27FBE661E}"/>
              </a:ext>
            </a:extLst>
          </p:cNvPr>
          <p:cNvSpPr txBox="1"/>
          <p:nvPr/>
        </p:nvSpPr>
        <p:spPr>
          <a:xfrm>
            <a:off x="473236" y="5941327"/>
            <a:ext cx="11654274" cy="338554"/>
          </a:xfrm>
          <a:prstGeom prst="rect">
            <a:avLst/>
          </a:prstGeom>
          <a:noFill/>
        </p:spPr>
        <p:txBody>
          <a:bodyPr wrap="square">
            <a:spAutoFit/>
          </a:bodyPr>
          <a:lstStyle/>
          <a:p>
            <a:pPr marL="285750" indent="-285750">
              <a:buFont typeface="Arial" panose="020B0604020202020204" pitchFamily="34" charset="0"/>
              <a:buChar char="•"/>
            </a:pPr>
            <a:r>
              <a:rPr lang="en-US" altLang="zh-CN" sz="1600" b="0" i="0" dirty="0">
                <a:solidFill>
                  <a:srgbClr val="222222"/>
                </a:solidFill>
                <a:effectLst/>
                <a:latin typeface="Times New Roman" panose="02020603050405020304" pitchFamily="18" charset="0"/>
                <a:cs typeface="Times New Roman" panose="02020603050405020304" pitchFamily="18" charset="0"/>
              </a:rPr>
              <a:t>Dalal G, </a:t>
            </a:r>
            <a:r>
              <a:rPr lang="en-US" altLang="zh-CN" sz="1600" b="0" i="0" dirty="0" err="1">
                <a:solidFill>
                  <a:srgbClr val="222222"/>
                </a:solidFill>
                <a:effectLst/>
                <a:latin typeface="Times New Roman" panose="02020603050405020304" pitchFamily="18" charset="0"/>
                <a:cs typeface="Times New Roman" panose="02020603050405020304" pitchFamily="18" charset="0"/>
              </a:rPr>
              <a:t>Dvijotham</a:t>
            </a:r>
            <a:r>
              <a:rPr lang="en-US" altLang="zh-CN" sz="1600" b="0" i="0" dirty="0">
                <a:solidFill>
                  <a:srgbClr val="222222"/>
                </a:solidFill>
                <a:effectLst/>
                <a:latin typeface="Times New Roman" panose="02020603050405020304" pitchFamily="18" charset="0"/>
                <a:cs typeface="Times New Roman" panose="02020603050405020304" pitchFamily="18" charset="0"/>
              </a:rPr>
              <a:t> K, </a:t>
            </a:r>
            <a:r>
              <a:rPr lang="en-US" altLang="zh-CN" sz="1600" b="0" i="0" dirty="0" err="1">
                <a:solidFill>
                  <a:srgbClr val="222222"/>
                </a:solidFill>
                <a:effectLst/>
                <a:latin typeface="Times New Roman" panose="02020603050405020304" pitchFamily="18" charset="0"/>
                <a:cs typeface="Times New Roman" panose="02020603050405020304" pitchFamily="18" charset="0"/>
              </a:rPr>
              <a:t>Vecerik</a:t>
            </a:r>
            <a:r>
              <a:rPr lang="en-US" altLang="zh-CN" sz="1600" b="0" i="0" dirty="0">
                <a:solidFill>
                  <a:srgbClr val="222222"/>
                </a:solidFill>
                <a:effectLst/>
                <a:latin typeface="Times New Roman" panose="02020603050405020304" pitchFamily="18" charset="0"/>
                <a:cs typeface="Times New Roman" panose="02020603050405020304" pitchFamily="18" charset="0"/>
              </a:rPr>
              <a:t> M, et al. Safe exploration in continuous action spaces[J]. </a:t>
            </a:r>
            <a:r>
              <a:rPr lang="en-US" altLang="zh-CN" sz="1600" b="0" i="0" dirty="0" err="1">
                <a:solidFill>
                  <a:srgbClr val="222222"/>
                </a:solidFill>
                <a:effectLst/>
                <a:latin typeface="Times New Roman" panose="02020603050405020304" pitchFamily="18" charset="0"/>
                <a:cs typeface="Times New Roman" panose="02020603050405020304" pitchFamily="18" charset="0"/>
              </a:rPr>
              <a:t>arXiv</a:t>
            </a:r>
            <a:r>
              <a:rPr lang="en-US" altLang="zh-CN" sz="1600" b="0" i="0" dirty="0">
                <a:solidFill>
                  <a:srgbClr val="222222"/>
                </a:solidFill>
                <a:effectLst/>
                <a:latin typeface="Times New Roman" panose="02020603050405020304" pitchFamily="18" charset="0"/>
                <a:cs typeface="Times New Roman" panose="02020603050405020304" pitchFamily="18" charset="0"/>
              </a:rPr>
              <a:t> preprint arXiv:1801.08757, 2018.</a:t>
            </a:r>
            <a:endParaRPr lang="zh-CN" altLang="en-US" sz="1600" dirty="0">
              <a:latin typeface="Times New Roman" panose="02020603050405020304" pitchFamily="18" charset="0"/>
              <a:cs typeface="Times New Roman" panose="02020603050405020304" pitchFamily="18" charset="0"/>
            </a:endParaRPr>
          </a:p>
        </p:txBody>
      </p:sp>
      <p:sp>
        <p:nvSpPr>
          <p:cNvPr id="15" name="标题 1">
            <a:extLst>
              <a:ext uri="{FF2B5EF4-FFF2-40B4-BE49-F238E27FC236}">
                <a16:creationId xmlns:a16="http://schemas.microsoft.com/office/drawing/2014/main" id="{764EA98A-7160-539E-4164-673045F1750A}"/>
              </a:ext>
            </a:extLst>
          </p:cNvPr>
          <p:cNvSpPr>
            <a:spLocks noGrp="1"/>
          </p:cNvSpPr>
          <p:nvPr>
            <p:ph type="title"/>
          </p:nvPr>
        </p:nvSpPr>
        <p:spPr>
          <a:xfrm>
            <a:off x="750379" y="485262"/>
            <a:ext cx="9446244" cy="511443"/>
          </a:xfrm>
        </p:spPr>
        <p:txBody>
          <a:bodyPr>
            <a:noAutofit/>
          </a:bodyPr>
          <a:lstStyle/>
          <a:p>
            <a:pPr algn="just" hangingPunct="0">
              <a:lnSpc>
                <a:spcPct val="130000"/>
              </a:lnSpc>
            </a:pPr>
            <a:r>
              <a:rPr lang="en-US" altLang="zh-CN" sz="1800" b="0" i="0" dirty="0">
                <a:solidFill>
                  <a:srgbClr val="101214"/>
                </a:solidFill>
                <a:effectLst/>
                <a:latin typeface="Times New Roman" panose="02020603050405020304" pitchFamily="18" charset="0"/>
                <a:cs typeface="Times New Roman" panose="02020603050405020304" pitchFamily="18" charset="0"/>
              </a:rPr>
              <a:t>Accelerating Deep Reinforcement Learning With the Aid of Partial Model: Energy-Efficient Predictive Video Streaming</a:t>
            </a:r>
            <a:endParaRPr lang="zh-CN" altLang="en-US" spc="1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pic>
        <p:nvPicPr>
          <p:cNvPr id="17" name="图片 16">
            <a:extLst>
              <a:ext uri="{FF2B5EF4-FFF2-40B4-BE49-F238E27FC236}">
                <a16:creationId xmlns:a16="http://schemas.microsoft.com/office/drawing/2014/main" id="{B9E3C1C4-44A1-02B5-C876-831248956F24}"/>
              </a:ext>
            </a:extLst>
          </p:cNvPr>
          <p:cNvPicPr>
            <a:picLocks noChangeAspect="1"/>
          </p:cNvPicPr>
          <p:nvPr/>
        </p:nvPicPr>
        <p:blipFill>
          <a:blip r:embed="rId4"/>
          <a:stretch>
            <a:fillRect/>
          </a:stretch>
        </p:blipFill>
        <p:spPr>
          <a:xfrm>
            <a:off x="8400910" y="1952883"/>
            <a:ext cx="3591426" cy="2010056"/>
          </a:xfrm>
          <a:prstGeom prst="rect">
            <a:avLst/>
          </a:prstGeom>
          <a:effectLst>
            <a:outerShdw blurRad="63500" sx="102000" sy="102000" algn="ctr" rotWithShape="0">
              <a:prstClr val="black">
                <a:alpha val="40000"/>
              </a:prstClr>
            </a:outerShdw>
          </a:effectLst>
        </p:spPr>
      </p:pic>
      <p:sp>
        <p:nvSpPr>
          <p:cNvPr id="21" name="箭头: 右 20">
            <a:extLst>
              <a:ext uri="{FF2B5EF4-FFF2-40B4-BE49-F238E27FC236}">
                <a16:creationId xmlns:a16="http://schemas.microsoft.com/office/drawing/2014/main" id="{C6FD74D0-4EB6-E240-30F5-94B4B32923E0}"/>
              </a:ext>
            </a:extLst>
          </p:cNvPr>
          <p:cNvSpPr/>
          <p:nvPr/>
        </p:nvSpPr>
        <p:spPr>
          <a:xfrm>
            <a:off x="7952382" y="2720923"/>
            <a:ext cx="377579" cy="44403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十字形 22">
            <a:extLst>
              <a:ext uri="{FF2B5EF4-FFF2-40B4-BE49-F238E27FC236}">
                <a16:creationId xmlns:a16="http://schemas.microsoft.com/office/drawing/2014/main" id="{269BA2A3-0B0B-A78C-AF6F-22FD144B53A0}"/>
              </a:ext>
            </a:extLst>
          </p:cNvPr>
          <p:cNvSpPr/>
          <p:nvPr/>
        </p:nvSpPr>
        <p:spPr>
          <a:xfrm>
            <a:off x="3721805" y="2768995"/>
            <a:ext cx="505002" cy="490139"/>
          </a:xfrm>
          <a:prstGeom prst="plus">
            <a:avLst>
              <a:gd name="adj" fmla="val 3541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45580726-424A-8892-DA6D-4609435C65AD}"/>
                  </a:ext>
                </a:extLst>
              </p:cNvPr>
              <p:cNvSpPr txBox="1"/>
              <p:nvPr/>
            </p:nvSpPr>
            <p:spPr>
              <a:xfrm>
                <a:off x="750379" y="4404964"/>
                <a:ext cx="10923834" cy="1325748"/>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zh-CN" sz="1800" dirty="0">
                    <a:solidFill>
                      <a:srgbClr val="101214"/>
                    </a:solidFill>
                    <a:effectLst/>
                    <a:latin typeface="Times New Roman" panose="02020603050405020304" pitchFamily="18" charset="0"/>
                    <a:ea typeface="宋体" panose="02010600030101010101" pitchFamily="2" charset="-122"/>
                    <a:cs typeface="Times New Roman" panose="02020603050405020304" pitchFamily="18" charset="0"/>
                  </a:rPr>
                  <a:t>为了找到最优策略，智能体需要在与环境交互的动作空间中进行探索。在</a:t>
                </a:r>
                <a:r>
                  <a:rPr lang="en-US" altLang="zh-CN" sz="1800" dirty="0">
                    <a:solidFill>
                      <a:srgbClr val="101214"/>
                    </a:solidFill>
                    <a:effectLst/>
                    <a:latin typeface="Times New Roman" panose="02020603050405020304" pitchFamily="18" charset="0"/>
                    <a:ea typeface="宋体" panose="02010600030101010101" pitchFamily="2" charset="-122"/>
                  </a:rPr>
                  <a:t>Actor</a:t>
                </a:r>
                <a:r>
                  <a:rPr lang="zh-CN" altLang="zh-CN" sz="1800" dirty="0">
                    <a:solidFill>
                      <a:srgbClr val="101214"/>
                    </a:solidFill>
                    <a:effectLst/>
                    <a:latin typeface="Times New Roman" panose="02020603050405020304" pitchFamily="18" charset="0"/>
                    <a:ea typeface="宋体" panose="02010600030101010101" pitchFamily="2" charset="-122"/>
                    <a:cs typeface="Times New Roman" panose="02020603050405020304" pitchFamily="18" charset="0"/>
                  </a:rPr>
                  <a:t>网络的输出中加入一个噪声项，即</a:t>
                </a:r>
                <a14:m>
                  <m:oMath xmlns:m="http://schemas.openxmlformats.org/officeDocument/2006/math">
                    <m:sSub>
                      <m:sSubPr>
                        <m:ctrlPr>
                          <a:rPr lang="zh-CN" altLang="zh-CN" i="1">
                            <a:solidFill>
                              <a:srgbClr val="101214"/>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a:solidFill>
                              <a:srgbClr val="101214"/>
                            </a:solidFill>
                            <a:effectLst/>
                            <a:latin typeface="Cambria Math" panose="02040503050406030204" pitchFamily="18" charset="0"/>
                            <a:ea typeface="宋体" panose="02010600030101010101" pitchFamily="2" charset="-122"/>
                            <a:cs typeface="Times New Roman" panose="02020603050405020304" pitchFamily="18" charset="0"/>
                          </a:rPr>
                          <m:t>a</m:t>
                        </m:r>
                      </m:e>
                      <m:sub>
                        <m:r>
                          <m:rPr>
                            <m:sty m:val="p"/>
                          </m:rPr>
                          <a:rPr lang="en-US" altLang="zh-CN" sz="1800">
                            <a:solidFill>
                              <a:srgbClr val="101214"/>
                            </a:solidFill>
                            <a:effectLst/>
                            <a:latin typeface="Cambria Math" panose="02040503050406030204" pitchFamily="18" charset="0"/>
                            <a:ea typeface="宋体" panose="02010600030101010101" pitchFamily="2" charset="-122"/>
                            <a:cs typeface="Times New Roman" panose="02020603050405020304" pitchFamily="18" charset="0"/>
                          </a:rPr>
                          <m:t>t</m:t>
                        </m:r>
                      </m:sub>
                    </m:sSub>
                  </m:oMath>
                </a14:m>
                <a:r>
                  <a:rPr lang="en-US" altLang="zh-CN" sz="1800" dirty="0">
                    <a:solidFill>
                      <a:srgbClr val="101214"/>
                    </a:solidFill>
                    <a:effectLst/>
                    <a:latin typeface="Times New Roman" panose="02020603050405020304" pitchFamily="18" charset="0"/>
                    <a:ea typeface="宋体" panose="02010600030101010101" pitchFamily="2" charset="-122"/>
                  </a:rPr>
                  <a:t> =µ(</a:t>
                </a:r>
                <a14:m>
                  <m:oMath xmlns:m="http://schemas.openxmlformats.org/officeDocument/2006/math">
                    <m:sSub>
                      <m:sSubPr>
                        <m:ctrlPr>
                          <a:rPr lang="zh-CN" altLang="zh-CN" i="1">
                            <a:solidFill>
                              <a:srgbClr val="101214"/>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rgbClr val="101214"/>
                            </a:solidFill>
                            <a:effectLst/>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sz="1800" i="1">
                            <a:solidFill>
                              <a:srgbClr val="101214"/>
                            </a:solidFill>
                            <a:effectLst/>
                            <a:latin typeface="Cambria Math" panose="02040503050406030204" pitchFamily="18" charset="0"/>
                            <a:ea typeface="宋体" panose="02010600030101010101" pitchFamily="2" charset="-122"/>
                            <a:cs typeface="Times New Roman" panose="02020603050405020304" pitchFamily="18" charset="0"/>
                          </a:rPr>
                          <m:t>𝑡</m:t>
                        </m:r>
                      </m:sub>
                    </m:sSub>
                  </m:oMath>
                </a14:m>
                <a:r>
                  <a:rPr lang="en-US" altLang="zh-CN" sz="1800" dirty="0">
                    <a:solidFill>
                      <a:srgbClr val="101214"/>
                    </a:solidFill>
                    <a:effectLst/>
                    <a:latin typeface="Times New Roman" panose="02020603050405020304" pitchFamily="18" charset="0"/>
                    <a:ea typeface="宋体" panose="02010600030101010101" pitchFamily="2" charset="-122"/>
                  </a:rPr>
                  <a:t>;</a:t>
                </a:r>
                <a:r>
                  <a:rPr lang="en-US" altLang="zh-CN" sz="1800" i="1" dirty="0">
                    <a:solidFill>
                      <a:srgbClr val="101214"/>
                    </a:solidFill>
                    <a:effectLst/>
                    <a:latin typeface="Times New Roman" panose="02020603050405020304" pitchFamily="18" charset="0"/>
                    <a:ea typeface="宋体" panose="02010600030101010101" pitchFamily="2" charset="-122"/>
                  </a:rPr>
                  <a:t> </a:t>
                </a:r>
                <a14:m>
                  <m:oMath xmlns:m="http://schemas.openxmlformats.org/officeDocument/2006/math">
                    <m:sSub>
                      <m:sSubPr>
                        <m:ctrlPr>
                          <a:rPr lang="zh-CN" altLang="zh-CN" i="1">
                            <a:solidFill>
                              <a:srgbClr val="101214"/>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a:solidFill>
                              <a:srgbClr val="101214"/>
                            </a:solidFill>
                            <a:effectLst/>
                            <a:latin typeface="Cambria Math" panose="02040503050406030204" pitchFamily="18" charset="0"/>
                            <a:ea typeface="宋体" panose="02010600030101010101" pitchFamily="2" charset="-122"/>
                            <a:cs typeface="Times New Roman" panose="02020603050405020304" pitchFamily="18" charset="0"/>
                          </a:rPr>
                          <m:t>θ</m:t>
                        </m:r>
                      </m:e>
                      <m:sub>
                        <m:r>
                          <a:rPr lang="en-US" altLang="zh-CN" sz="1800">
                            <a:solidFill>
                              <a:srgbClr val="101214"/>
                            </a:solidFill>
                            <a:effectLst/>
                            <a:latin typeface="Cambria Math" panose="02040503050406030204" pitchFamily="18" charset="0"/>
                            <a:ea typeface="宋体" panose="02010600030101010101" pitchFamily="2" charset="-122"/>
                            <a:cs typeface="Times New Roman" panose="02020603050405020304" pitchFamily="18" charset="0"/>
                          </a:rPr>
                          <m:t>µ</m:t>
                        </m:r>
                      </m:sub>
                    </m:sSub>
                  </m:oMath>
                </a14:m>
                <a:r>
                  <a:rPr lang="en-US" altLang="zh-CN" sz="1800" dirty="0">
                    <a:solidFill>
                      <a:srgbClr val="101214"/>
                    </a:solidFill>
                    <a:effectLst/>
                    <a:latin typeface="Times New Roman" panose="02020603050405020304" pitchFamily="18" charset="0"/>
                    <a:ea typeface="宋体" panose="02010600030101010101" pitchFamily="2" charset="-122"/>
                  </a:rPr>
                  <a:t>)+</a:t>
                </a:r>
                <a14:m>
                  <m:oMath xmlns:m="http://schemas.openxmlformats.org/officeDocument/2006/math">
                    <m:sSub>
                      <m:sSubPr>
                        <m:ctrlPr>
                          <a:rPr lang="zh-CN" altLang="zh-CN" i="1">
                            <a:solidFill>
                              <a:srgbClr val="101214"/>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a:solidFill>
                              <a:srgbClr val="101214"/>
                            </a:solidFill>
                            <a:effectLst/>
                            <a:latin typeface="Cambria Math" panose="02040503050406030204" pitchFamily="18" charset="0"/>
                            <a:ea typeface="宋体" panose="02010600030101010101" pitchFamily="2" charset="-122"/>
                            <a:cs typeface="Times New Roman" panose="02020603050405020304" pitchFamily="18" charset="0"/>
                          </a:rPr>
                          <m:t>n</m:t>
                        </m:r>
                      </m:e>
                      <m:sub>
                        <m:r>
                          <m:rPr>
                            <m:sty m:val="p"/>
                          </m:rPr>
                          <a:rPr lang="en-US" altLang="zh-CN" sz="1800">
                            <a:solidFill>
                              <a:srgbClr val="101214"/>
                            </a:solidFill>
                            <a:effectLst/>
                            <a:latin typeface="Cambria Math" panose="02040503050406030204" pitchFamily="18" charset="0"/>
                            <a:ea typeface="宋体" panose="02010600030101010101" pitchFamily="2" charset="-122"/>
                            <a:cs typeface="Times New Roman" panose="02020603050405020304" pitchFamily="18" charset="0"/>
                          </a:rPr>
                          <m:t>t</m:t>
                        </m:r>
                      </m:sub>
                    </m:sSub>
                  </m:oMath>
                </a14:m>
                <a:r>
                  <a:rPr lang="zh-CN" altLang="zh-CN" sz="1800" dirty="0">
                    <a:solidFill>
                      <a:srgbClr val="101214"/>
                    </a:solidFill>
                    <a:effectLst/>
                    <a:latin typeface="Times New Roman" panose="02020603050405020304" pitchFamily="18" charset="0"/>
                    <a:ea typeface="宋体" panose="02010600030101010101" pitchFamily="2" charset="-122"/>
                    <a:cs typeface="Times New Roman" panose="02020603050405020304" pitchFamily="18" charset="0"/>
                  </a:rPr>
                  <a:t>，以鼓励探索。</a:t>
                </a:r>
                <a:endParaRPr lang="en-US" altLang="zh-CN" sz="1800" dirty="0">
                  <a:solidFill>
                    <a:srgbClr val="101214"/>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zh-CN" sz="1800" dirty="0">
                    <a:solidFill>
                      <a:srgbClr val="101214"/>
                    </a:solidFill>
                    <a:effectLst/>
                    <a:latin typeface="Times New Roman" panose="02020603050405020304" pitchFamily="18" charset="0"/>
                    <a:ea typeface="宋体" panose="02010600030101010101" pitchFamily="2" charset="-122"/>
                    <a:cs typeface="Times New Roman" panose="02020603050405020304" pitchFamily="18" charset="0"/>
                  </a:rPr>
                  <a:t>通过利用有关用户缓冲区状态转换的模型来满足</a:t>
                </a:r>
                <a:r>
                  <a:rPr lang="en-US" altLang="zh-CN" sz="1800" dirty="0">
                    <a:solidFill>
                      <a:srgbClr val="101214"/>
                    </a:solidFill>
                    <a:effectLst/>
                    <a:latin typeface="Times New Roman" panose="02020603050405020304" pitchFamily="18" charset="0"/>
                    <a:ea typeface="宋体" panose="02010600030101010101" pitchFamily="2" charset="-122"/>
                  </a:rPr>
                  <a:t>QoS</a:t>
                </a:r>
                <a:r>
                  <a:rPr lang="zh-CN" altLang="zh-CN" sz="1800" dirty="0">
                    <a:solidFill>
                      <a:srgbClr val="101214"/>
                    </a:solidFill>
                    <a:effectLst/>
                    <a:latin typeface="Times New Roman" panose="02020603050405020304" pitchFamily="18" charset="0"/>
                    <a:ea typeface="宋体" panose="02010600030101010101" pitchFamily="2" charset="-122"/>
                    <a:cs typeface="Times New Roman" panose="02020603050405020304" pitchFamily="18" charset="0"/>
                  </a:rPr>
                  <a:t>约束</a:t>
                </a:r>
                <a:endParaRPr lang="zh-CN" altLang="en-US" dirty="0"/>
              </a:p>
            </p:txBody>
          </p:sp>
        </mc:Choice>
        <mc:Fallback xmlns="">
          <p:sp>
            <p:nvSpPr>
              <p:cNvPr id="25" name="文本框 24">
                <a:extLst>
                  <a:ext uri="{FF2B5EF4-FFF2-40B4-BE49-F238E27FC236}">
                    <a16:creationId xmlns:a16="http://schemas.microsoft.com/office/drawing/2014/main" id="{45580726-424A-8892-DA6D-4609435C65AD}"/>
                  </a:ext>
                </a:extLst>
              </p:cNvPr>
              <p:cNvSpPr txBox="1">
                <a:spLocks noRot="1" noChangeAspect="1" noMove="1" noResize="1" noEditPoints="1" noAdjustHandles="1" noChangeArrowheads="1" noChangeShapeType="1" noTextEdit="1"/>
              </p:cNvSpPr>
              <p:nvPr/>
            </p:nvSpPr>
            <p:spPr>
              <a:xfrm>
                <a:off x="750379" y="4404964"/>
                <a:ext cx="10923834" cy="1325748"/>
              </a:xfrm>
              <a:prstGeom prst="rect">
                <a:avLst/>
              </a:prstGeom>
              <a:blipFill>
                <a:blip r:embed="rId5"/>
                <a:stretch>
                  <a:fillRect l="-335" b="-6452"/>
                </a:stretch>
              </a:blipFill>
            </p:spPr>
            <p:txBody>
              <a:bodyPr/>
              <a:lstStyle/>
              <a:p>
                <a:r>
                  <a:rPr lang="zh-CN" altLang="en-US">
                    <a:noFill/>
                  </a:rPr>
                  <a:t> </a:t>
                </a:r>
              </a:p>
            </p:txBody>
          </p:sp>
        </mc:Fallback>
      </mc:AlternateContent>
      <p:pic>
        <p:nvPicPr>
          <p:cNvPr id="26" name="图片 25">
            <a:extLst>
              <a:ext uri="{FF2B5EF4-FFF2-40B4-BE49-F238E27FC236}">
                <a16:creationId xmlns:a16="http://schemas.microsoft.com/office/drawing/2014/main" id="{46993403-FDAD-8C08-0F92-B8C3818CC69B}"/>
              </a:ext>
            </a:extLst>
          </p:cNvPr>
          <p:cNvPicPr>
            <a:picLocks noChangeAspect="1"/>
          </p:cNvPicPr>
          <p:nvPr/>
        </p:nvPicPr>
        <p:blipFill>
          <a:blip r:embed="rId6"/>
          <a:stretch>
            <a:fillRect/>
          </a:stretch>
        </p:blipFill>
        <p:spPr>
          <a:xfrm>
            <a:off x="4283218" y="3125431"/>
            <a:ext cx="3625563" cy="837056"/>
          </a:xfrm>
          <a:prstGeom prst="rect">
            <a:avLst/>
          </a:prstGeom>
          <a:effectLst>
            <a:outerShdw blurRad="63500" sx="102000" sy="102000" algn="ctr" rotWithShape="0">
              <a:prstClr val="black">
                <a:alpha val="40000"/>
              </a:prstClr>
            </a:outerShdw>
          </a:effectLst>
        </p:spPr>
      </p:pic>
      <p:sp>
        <p:nvSpPr>
          <p:cNvPr id="2" name="矩形: 圆角 1">
            <a:extLst>
              <a:ext uri="{FF2B5EF4-FFF2-40B4-BE49-F238E27FC236}">
                <a16:creationId xmlns:a16="http://schemas.microsoft.com/office/drawing/2014/main" id="{E284E3B4-2F6C-8D18-1F21-B5215D535EF2}"/>
              </a:ext>
            </a:extLst>
          </p:cNvPr>
          <p:cNvSpPr/>
          <p:nvPr/>
        </p:nvSpPr>
        <p:spPr>
          <a:xfrm>
            <a:off x="5076825" y="3062686"/>
            <a:ext cx="2752728" cy="490139"/>
          </a:xfrm>
          <a:prstGeom prst="round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cxnSp>
        <p:nvCxnSpPr>
          <p:cNvPr id="8" name="直接箭头连接符 7">
            <a:extLst>
              <a:ext uri="{FF2B5EF4-FFF2-40B4-BE49-F238E27FC236}">
                <a16:creationId xmlns:a16="http://schemas.microsoft.com/office/drawing/2014/main" id="{8D0B9161-9197-E622-F692-794B38E556E6}"/>
              </a:ext>
            </a:extLst>
          </p:cNvPr>
          <p:cNvCxnSpPr>
            <a:cxnSpLocks/>
            <a:stCxn id="2" idx="2"/>
          </p:cNvCxnSpPr>
          <p:nvPr/>
        </p:nvCxnSpPr>
        <p:spPr>
          <a:xfrm>
            <a:off x="6453189" y="3552825"/>
            <a:ext cx="0" cy="4096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79CE0494-5650-CBD3-6C67-2397E0D7F40B}"/>
              </a:ext>
            </a:extLst>
          </p:cNvPr>
          <p:cNvSpPr txBox="1"/>
          <p:nvPr/>
        </p:nvSpPr>
        <p:spPr>
          <a:xfrm>
            <a:off x="5713582" y="3915062"/>
            <a:ext cx="1595436" cy="387222"/>
          </a:xfrm>
          <a:prstGeom prst="rect">
            <a:avLst/>
          </a:prstGeom>
          <a:noFill/>
        </p:spPr>
        <p:txBody>
          <a:bodyPr wrap="square" rtlCol="0">
            <a:spAutoFit/>
          </a:bodyPr>
          <a:lstStyle/>
          <a:p>
            <a:pPr algn="ctr" hangingPunct="0">
              <a:lnSpc>
                <a:spcPct val="130000"/>
              </a:lnSpc>
            </a:pPr>
            <a:r>
              <a:rPr lang="zh-CN" altLang="en-US" sz="1600" b="1" spc="100" dirty="0">
                <a:solidFill>
                  <a:schemeClr val="accent1"/>
                </a:solidFill>
                <a:latin typeface="+mn-ea"/>
              </a:rPr>
              <a:t>安全层</a:t>
            </a:r>
          </a:p>
        </p:txBody>
      </p:sp>
      <p:pic>
        <p:nvPicPr>
          <p:cNvPr id="14" name="图片 13">
            <a:extLst>
              <a:ext uri="{FF2B5EF4-FFF2-40B4-BE49-F238E27FC236}">
                <a16:creationId xmlns:a16="http://schemas.microsoft.com/office/drawing/2014/main" id="{2A6F1BC6-A025-75A3-E3DE-1DB9A2E8EDE0}"/>
              </a:ext>
            </a:extLst>
          </p:cNvPr>
          <p:cNvPicPr>
            <a:picLocks noChangeAspect="1"/>
          </p:cNvPicPr>
          <p:nvPr/>
        </p:nvPicPr>
        <p:blipFill>
          <a:blip r:embed="rId7"/>
          <a:stretch>
            <a:fillRect/>
          </a:stretch>
        </p:blipFill>
        <p:spPr>
          <a:xfrm>
            <a:off x="588991" y="1781632"/>
            <a:ext cx="1875913" cy="397833"/>
          </a:xfrm>
          <a:prstGeom prst="rect">
            <a:avLst/>
          </a:prstGeom>
          <a:effectLst>
            <a:outerShdw blurRad="63500" sx="102000" sy="102000" algn="ctr" rotWithShape="0">
              <a:prstClr val="black">
                <a:alpha val="40000"/>
              </a:prstClr>
            </a:outerShdw>
          </a:effectLst>
        </p:spPr>
      </p:pic>
      <p:pic>
        <p:nvPicPr>
          <p:cNvPr id="18" name="图片 17">
            <a:extLst>
              <a:ext uri="{FF2B5EF4-FFF2-40B4-BE49-F238E27FC236}">
                <a16:creationId xmlns:a16="http://schemas.microsoft.com/office/drawing/2014/main" id="{5B2900B4-26E9-951C-CFCC-E0882A8EE8A2}"/>
              </a:ext>
            </a:extLst>
          </p:cNvPr>
          <p:cNvPicPr>
            <a:picLocks noChangeAspect="1"/>
          </p:cNvPicPr>
          <p:nvPr/>
        </p:nvPicPr>
        <p:blipFill>
          <a:blip r:embed="rId8"/>
          <a:stretch>
            <a:fillRect/>
          </a:stretch>
        </p:blipFill>
        <p:spPr>
          <a:xfrm>
            <a:off x="586793" y="2204984"/>
            <a:ext cx="3026412" cy="470671"/>
          </a:xfrm>
          <a:prstGeom prst="rect">
            <a:avLst/>
          </a:prstGeom>
          <a:effectLst>
            <a:outerShdw blurRad="63500" sx="102000" sy="102000" algn="ctr" rotWithShape="0">
              <a:prstClr val="black">
                <a:alpha val="40000"/>
              </a:prstClr>
            </a:outerShdw>
          </a:effectLst>
        </p:spPr>
      </p:pic>
      <p:pic>
        <p:nvPicPr>
          <p:cNvPr id="22" name="图片 21">
            <a:extLst>
              <a:ext uri="{FF2B5EF4-FFF2-40B4-BE49-F238E27FC236}">
                <a16:creationId xmlns:a16="http://schemas.microsoft.com/office/drawing/2014/main" id="{CFCF9053-241F-A886-42DB-96E2AFBA2386}"/>
              </a:ext>
            </a:extLst>
          </p:cNvPr>
          <p:cNvPicPr>
            <a:picLocks noChangeAspect="1"/>
          </p:cNvPicPr>
          <p:nvPr/>
        </p:nvPicPr>
        <p:blipFill>
          <a:blip r:embed="rId9"/>
          <a:stretch>
            <a:fillRect/>
          </a:stretch>
        </p:blipFill>
        <p:spPr>
          <a:xfrm>
            <a:off x="583854" y="3161196"/>
            <a:ext cx="2320062" cy="470179"/>
          </a:xfrm>
          <a:prstGeom prst="rect">
            <a:avLst/>
          </a:prstGeom>
          <a:effectLst>
            <a:outerShdw blurRad="63500" sx="102000" sy="102000" algn="ctr" rotWithShape="0">
              <a:prstClr val="black">
                <a:alpha val="40000"/>
              </a:prstClr>
            </a:outerShdw>
          </a:effectLst>
        </p:spPr>
      </p:pic>
      <p:pic>
        <p:nvPicPr>
          <p:cNvPr id="29" name="图片 28">
            <a:extLst>
              <a:ext uri="{FF2B5EF4-FFF2-40B4-BE49-F238E27FC236}">
                <a16:creationId xmlns:a16="http://schemas.microsoft.com/office/drawing/2014/main" id="{3829BE87-E5C0-0055-315E-2F906A4365BA}"/>
              </a:ext>
            </a:extLst>
          </p:cNvPr>
          <p:cNvPicPr>
            <a:picLocks noChangeAspect="1"/>
          </p:cNvPicPr>
          <p:nvPr/>
        </p:nvPicPr>
        <p:blipFill>
          <a:blip r:embed="rId10"/>
          <a:stretch>
            <a:fillRect/>
          </a:stretch>
        </p:blipFill>
        <p:spPr>
          <a:xfrm>
            <a:off x="591132" y="3648754"/>
            <a:ext cx="3135009" cy="417741"/>
          </a:xfrm>
          <a:prstGeom prst="rect">
            <a:avLst/>
          </a:prstGeom>
          <a:effectLst>
            <a:outerShdw blurRad="63500" sx="102000" sy="102000" algn="ctr" rotWithShape="0">
              <a:prstClr val="black">
                <a:alpha val="40000"/>
              </a:prstClr>
            </a:outerShdw>
          </a:effectLst>
        </p:spPr>
      </p:pic>
      <p:sp>
        <p:nvSpPr>
          <p:cNvPr id="31" name="文本框 30">
            <a:extLst>
              <a:ext uri="{FF2B5EF4-FFF2-40B4-BE49-F238E27FC236}">
                <a16:creationId xmlns:a16="http://schemas.microsoft.com/office/drawing/2014/main" id="{D62CA62D-7FAB-C85F-C31E-88558F949977}"/>
              </a:ext>
            </a:extLst>
          </p:cNvPr>
          <p:cNvSpPr txBox="1"/>
          <p:nvPr/>
        </p:nvSpPr>
        <p:spPr>
          <a:xfrm>
            <a:off x="2415874" y="1820130"/>
            <a:ext cx="1219250" cy="290977"/>
          </a:xfrm>
          <a:prstGeom prst="rect">
            <a:avLst/>
          </a:prstGeom>
          <a:noFill/>
        </p:spPr>
        <p:txBody>
          <a:bodyPr wrap="square" rtlCol="0">
            <a:spAutoFit/>
          </a:bodyPr>
          <a:lstStyle/>
          <a:p>
            <a:pPr algn="just" hangingPunct="0">
              <a:lnSpc>
                <a:spcPct val="130000"/>
              </a:lnSpc>
            </a:pPr>
            <a:r>
              <a:rPr lang="zh-CN" altLang="en-US" sz="1100" spc="100" dirty="0">
                <a:solidFill>
                  <a:schemeClr val="accent1"/>
                </a:solidFill>
                <a:latin typeface="思源黑体 CN Normal" panose="020B0400000000000000" pitchFamily="34" charset="-122"/>
                <a:ea typeface="思源黑体 CN Normal" panose="020B0400000000000000" pitchFamily="34" charset="-122"/>
              </a:rPr>
              <a:t>瞬时传输速率</a:t>
            </a:r>
          </a:p>
        </p:txBody>
      </p:sp>
      <p:sp>
        <p:nvSpPr>
          <p:cNvPr id="32" name="文本框 31">
            <a:extLst>
              <a:ext uri="{FF2B5EF4-FFF2-40B4-BE49-F238E27FC236}">
                <a16:creationId xmlns:a16="http://schemas.microsoft.com/office/drawing/2014/main" id="{25FFF782-75CB-12D5-B974-88C0CADB0CC5}"/>
              </a:ext>
            </a:extLst>
          </p:cNvPr>
          <p:cNvSpPr txBox="1"/>
          <p:nvPr/>
        </p:nvSpPr>
        <p:spPr>
          <a:xfrm>
            <a:off x="562059" y="4008444"/>
            <a:ext cx="2554852" cy="290977"/>
          </a:xfrm>
          <a:prstGeom prst="rect">
            <a:avLst/>
          </a:prstGeom>
          <a:noFill/>
        </p:spPr>
        <p:txBody>
          <a:bodyPr wrap="square" rtlCol="0">
            <a:spAutoFit/>
          </a:bodyPr>
          <a:lstStyle/>
          <a:p>
            <a:pPr algn="just" hangingPunct="0">
              <a:lnSpc>
                <a:spcPct val="130000"/>
              </a:lnSpc>
            </a:pPr>
            <a:r>
              <a:rPr lang="zh-CN" altLang="en-US" sz="1100" spc="100" dirty="0">
                <a:solidFill>
                  <a:schemeClr val="accent1"/>
                </a:solidFill>
                <a:latin typeface="思源黑体 CN Normal" panose="020B0400000000000000" pitchFamily="34" charset="-122"/>
                <a:ea typeface="思源黑体 CN Normal" panose="020B0400000000000000" pitchFamily="34" charset="-122"/>
              </a:rPr>
              <a:t>该视频帧内传输的最小数据量</a:t>
            </a:r>
          </a:p>
        </p:txBody>
      </p:sp>
      <p:sp>
        <p:nvSpPr>
          <p:cNvPr id="33" name="文本框 30">
            <a:extLst>
              <a:ext uri="{FF2B5EF4-FFF2-40B4-BE49-F238E27FC236}">
                <a16:creationId xmlns:a16="http://schemas.microsoft.com/office/drawing/2014/main" id="{D62CA62D-7FAB-C85F-C31E-88558F949977}"/>
              </a:ext>
            </a:extLst>
          </p:cNvPr>
          <p:cNvSpPr txBox="1"/>
          <p:nvPr/>
        </p:nvSpPr>
        <p:spPr>
          <a:xfrm>
            <a:off x="3569228" y="2294830"/>
            <a:ext cx="1219250" cy="2909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hangingPunct="0">
              <a:lnSpc>
                <a:spcPct val="130000"/>
              </a:lnSpc>
            </a:pPr>
            <a:r>
              <a:rPr lang="en-US" altLang="zh-CN" sz="1100" spc="100" dirty="0">
                <a:solidFill>
                  <a:schemeClr val="accent1"/>
                </a:solidFill>
                <a:latin typeface="思源黑体 CN Normal" panose="020B0400000000000000" pitchFamily="34" charset="-122"/>
                <a:ea typeface="思源黑体 CN Normal" panose="020B0400000000000000" pitchFamily="34" charset="-122"/>
              </a:rPr>
              <a:t>QoS</a:t>
            </a:r>
            <a:r>
              <a:rPr lang="zh-CN" altLang="en-US" sz="1100" spc="100" dirty="0">
                <a:solidFill>
                  <a:schemeClr val="accent1"/>
                </a:solidFill>
                <a:latin typeface="思源黑体 CN Normal" panose="020B0400000000000000" pitchFamily="34" charset="-122"/>
                <a:ea typeface="思源黑体 CN Normal" panose="020B0400000000000000" pitchFamily="34" charset="-122"/>
              </a:rPr>
              <a:t>约束</a:t>
            </a:r>
          </a:p>
        </p:txBody>
      </p:sp>
      <p:sp>
        <p:nvSpPr>
          <p:cNvPr id="34" name="椭圆 33">
            <a:extLst>
              <a:ext uri="{FF2B5EF4-FFF2-40B4-BE49-F238E27FC236}">
                <a16:creationId xmlns:a16="http://schemas.microsoft.com/office/drawing/2014/main" id="{A12AB823-413D-DA57-F55A-08D1D0CC3E9F}"/>
              </a:ext>
            </a:extLst>
          </p:cNvPr>
          <p:cNvSpPr/>
          <p:nvPr/>
        </p:nvSpPr>
        <p:spPr>
          <a:xfrm>
            <a:off x="10981509" y="2204984"/>
            <a:ext cx="372291" cy="144377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a:extLst>
              <a:ext uri="{FF2B5EF4-FFF2-40B4-BE49-F238E27FC236}">
                <a16:creationId xmlns:a16="http://schemas.microsoft.com/office/drawing/2014/main" id="{DEAE8C61-75D8-43D4-8A4F-424F0B85D2C5}"/>
              </a:ext>
            </a:extLst>
          </p:cNvPr>
          <p:cNvPicPr>
            <a:picLocks noChangeAspect="1"/>
          </p:cNvPicPr>
          <p:nvPr/>
        </p:nvPicPr>
        <p:blipFill>
          <a:blip r:embed="rId11"/>
          <a:stretch>
            <a:fillRect/>
          </a:stretch>
        </p:blipFill>
        <p:spPr>
          <a:xfrm>
            <a:off x="583854" y="2694733"/>
            <a:ext cx="2511261" cy="444948"/>
          </a:xfrm>
          <a:prstGeom prst="rect">
            <a:avLst/>
          </a:prstGeom>
          <a:effectLst>
            <a:outerShdw blurRad="63500" sx="102000" sy="102000" algn="ctr" rotWithShape="0">
              <a:prstClr val="black">
                <a:alpha val="40000"/>
              </a:prstClr>
            </a:outerShdw>
          </a:effectLst>
        </p:spPr>
      </p:pic>
      <p:cxnSp>
        <p:nvCxnSpPr>
          <p:cNvPr id="38" name="直接连接符 37">
            <a:extLst>
              <a:ext uri="{FF2B5EF4-FFF2-40B4-BE49-F238E27FC236}">
                <a16:creationId xmlns:a16="http://schemas.microsoft.com/office/drawing/2014/main" id="{9F4045FC-7BD6-CB7E-0851-7F612629A255}"/>
              </a:ext>
            </a:extLst>
          </p:cNvPr>
          <p:cNvCxnSpPr>
            <a:endCxn id="36" idx="3"/>
          </p:cNvCxnSpPr>
          <p:nvPr/>
        </p:nvCxnSpPr>
        <p:spPr>
          <a:xfrm>
            <a:off x="1628503" y="3014064"/>
            <a:ext cx="141900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036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DB44E30-715F-4973-8179-B4178D7E09F0}" type="datetime1">
              <a:rPr lang="zh-CN" altLang="en-US" smtClean="0">
                <a:solidFill>
                  <a:schemeClr val="bg1">
                    <a:lumMod val="50000"/>
                  </a:schemeClr>
                </a:solidFill>
              </a:rPr>
              <a:t>2024/3/13</a:t>
            </a:fld>
            <a:endParaRPr lang="zh-CN" altLang="en-US" dirty="0">
              <a:solidFill>
                <a:schemeClr val="bg1">
                  <a:lumMod val="50000"/>
                </a:schemeClr>
              </a:solidFill>
            </a:endParaRPr>
          </a:p>
        </p:txBody>
      </p:sp>
      <p:sp>
        <p:nvSpPr>
          <p:cNvPr id="4" name="页脚占位符 3"/>
          <p:cNvSpPr>
            <a:spLocks noGrp="1"/>
          </p:cNvSpPr>
          <p:nvPr>
            <p:ph type="ftr" sz="quarter" idx="11"/>
          </p:nvPr>
        </p:nvSpPr>
        <p:spPr/>
        <p:txBody>
          <a:bodyPr/>
          <a:lstStyle/>
          <a:p>
            <a:r>
              <a:rPr lang="zh-CN" altLang="en-US" dirty="0">
                <a:solidFill>
                  <a:schemeClr val="bg1">
                    <a:lumMod val="50000"/>
                  </a:schemeClr>
                </a:solidFill>
              </a:rPr>
              <a:t>西安电子科技大学</a:t>
            </a:r>
          </a:p>
        </p:txBody>
      </p:sp>
      <p:sp>
        <p:nvSpPr>
          <p:cNvPr id="5" name="灯片编号占位符 4"/>
          <p:cNvSpPr>
            <a:spLocks noGrp="1"/>
          </p:cNvSpPr>
          <p:nvPr>
            <p:ph type="sldNum" sz="quarter" idx="12"/>
          </p:nvPr>
        </p:nvSpPr>
        <p:spPr/>
        <p:txBody>
          <a:bodyPr/>
          <a:lstStyle/>
          <a:p>
            <a:fld id="{33B9A5AF-BDD6-4E14-989F-CF034C94E4CA}" type="slidenum">
              <a:rPr lang="zh-CN" altLang="en-US" smtClean="0">
                <a:solidFill>
                  <a:schemeClr val="bg1">
                    <a:lumMod val="50000"/>
                  </a:schemeClr>
                </a:solidFill>
              </a:rPr>
              <a:t>18</a:t>
            </a:fld>
            <a:endParaRPr lang="zh-CN" altLang="en-US" dirty="0">
              <a:solidFill>
                <a:schemeClr val="bg1">
                  <a:lumMod val="50000"/>
                </a:schemeClr>
              </a:solidFill>
            </a:endParaRPr>
          </a:p>
        </p:txBody>
      </p:sp>
      <p:sp>
        <p:nvSpPr>
          <p:cNvPr id="10" name="文本框 9">
            <a:extLst>
              <a:ext uri="{FF2B5EF4-FFF2-40B4-BE49-F238E27FC236}">
                <a16:creationId xmlns:a16="http://schemas.microsoft.com/office/drawing/2014/main" id="{EAC700B0-3C1D-7693-CC1A-ECBA2FCB36F3}"/>
              </a:ext>
            </a:extLst>
          </p:cNvPr>
          <p:cNvSpPr txBox="1"/>
          <p:nvPr/>
        </p:nvSpPr>
        <p:spPr>
          <a:xfrm>
            <a:off x="750379" y="1165407"/>
            <a:ext cx="2297124" cy="520848"/>
          </a:xfrm>
          <a:prstGeom prst="rect">
            <a:avLst/>
          </a:prstGeom>
          <a:noFill/>
        </p:spPr>
        <p:txBody>
          <a:bodyPr wrap="square" rtlCol="0">
            <a:spAutoFit/>
          </a:bodyPr>
          <a:lstStyle/>
          <a:p>
            <a:pPr marL="342900" indent="-342900" algn="just" hangingPunct="0">
              <a:lnSpc>
                <a:spcPct val="130000"/>
              </a:lnSpc>
              <a:buFont typeface="Wingdings" panose="05000000000000000000" pitchFamily="2" charset="2"/>
              <a:buChar char="Ø"/>
            </a:pPr>
            <a:r>
              <a:rPr lang="en-US" altLang="zh-CN" sz="2400" spc="100" dirty="0">
                <a:latin typeface="Times New Roman" panose="02020603050405020304" pitchFamily="18" charset="0"/>
                <a:ea typeface="宋体" panose="02010600030101010101" pitchFamily="2" charset="-122"/>
                <a:cs typeface="Times New Roman" panose="02020603050405020304" pitchFamily="18" charset="0"/>
              </a:rPr>
              <a:t>PDS</a:t>
            </a:r>
            <a:endParaRPr lang="zh-CN" altLang="en-US" sz="2400" spc="1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4" name="图片 23">
            <a:extLst>
              <a:ext uri="{FF2B5EF4-FFF2-40B4-BE49-F238E27FC236}">
                <a16:creationId xmlns:a16="http://schemas.microsoft.com/office/drawing/2014/main" id="{E0E564E9-0816-7F29-45C6-23B112283C05}"/>
              </a:ext>
            </a:extLst>
          </p:cNvPr>
          <p:cNvPicPr>
            <a:picLocks noChangeAspect="1"/>
          </p:cNvPicPr>
          <p:nvPr/>
        </p:nvPicPr>
        <p:blipFill>
          <a:blip r:embed="rId3"/>
          <a:stretch>
            <a:fillRect/>
          </a:stretch>
        </p:blipFill>
        <p:spPr>
          <a:xfrm>
            <a:off x="6219619" y="3429000"/>
            <a:ext cx="5357567" cy="1979629"/>
          </a:xfrm>
          <a:prstGeom prst="rect">
            <a:avLst/>
          </a:prstGeom>
          <a:effectLst>
            <a:outerShdw blurRad="63500" sx="102000" sy="102000" algn="ctr" rotWithShape="0">
              <a:prstClr val="black">
                <a:alpha val="40000"/>
              </a:prstClr>
            </a:outerShdw>
          </a:effectLst>
        </p:spPr>
      </p:pic>
      <p:sp>
        <p:nvSpPr>
          <p:cNvPr id="27" name="标题 1">
            <a:extLst>
              <a:ext uri="{FF2B5EF4-FFF2-40B4-BE49-F238E27FC236}">
                <a16:creationId xmlns:a16="http://schemas.microsoft.com/office/drawing/2014/main" id="{2B688F62-672B-F914-BFAE-118ED83E767E}"/>
              </a:ext>
            </a:extLst>
          </p:cNvPr>
          <p:cNvSpPr>
            <a:spLocks noGrp="1"/>
          </p:cNvSpPr>
          <p:nvPr>
            <p:ph type="title"/>
          </p:nvPr>
        </p:nvSpPr>
        <p:spPr>
          <a:xfrm>
            <a:off x="750379" y="485262"/>
            <a:ext cx="9446244" cy="511443"/>
          </a:xfrm>
        </p:spPr>
        <p:txBody>
          <a:bodyPr>
            <a:noAutofit/>
          </a:bodyPr>
          <a:lstStyle/>
          <a:p>
            <a:pPr algn="just" hangingPunct="0">
              <a:lnSpc>
                <a:spcPct val="130000"/>
              </a:lnSpc>
            </a:pPr>
            <a:r>
              <a:rPr lang="en-US" altLang="zh-CN" sz="1800" b="0" i="0" dirty="0">
                <a:solidFill>
                  <a:srgbClr val="101214"/>
                </a:solidFill>
                <a:effectLst/>
                <a:latin typeface="Times New Roman" panose="02020603050405020304" pitchFamily="18" charset="0"/>
                <a:cs typeface="Times New Roman" panose="02020603050405020304" pitchFamily="18" charset="0"/>
              </a:rPr>
              <a:t>Accelerating Deep Reinforcement Learning With the Aid of Partial Model: Energy-Efficient Predictive Video Streaming</a:t>
            </a:r>
            <a:endParaRPr lang="zh-CN" altLang="en-US" spc="1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pic>
        <p:nvPicPr>
          <p:cNvPr id="29" name="图片 28">
            <a:extLst>
              <a:ext uri="{FF2B5EF4-FFF2-40B4-BE49-F238E27FC236}">
                <a16:creationId xmlns:a16="http://schemas.microsoft.com/office/drawing/2014/main" id="{4E0132E3-37D7-C928-81C8-35D2E41CACB4}"/>
              </a:ext>
            </a:extLst>
          </p:cNvPr>
          <p:cNvPicPr>
            <a:picLocks noChangeAspect="1"/>
          </p:cNvPicPr>
          <p:nvPr/>
        </p:nvPicPr>
        <p:blipFill>
          <a:blip r:embed="rId4"/>
          <a:stretch>
            <a:fillRect/>
          </a:stretch>
        </p:blipFill>
        <p:spPr>
          <a:xfrm>
            <a:off x="775010" y="3457407"/>
            <a:ext cx="4347949" cy="1922814"/>
          </a:xfrm>
          <a:prstGeom prst="rect">
            <a:avLst/>
          </a:prstGeom>
          <a:effectLst>
            <a:outerShdw blurRad="63500" sx="102000" sy="102000" algn="ctr" rotWithShape="0">
              <a:prstClr val="black">
                <a:alpha val="40000"/>
              </a:prstClr>
            </a:outerShdw>
          </a:effectLst>
        </p:spPr>
      </p:pic>
      <p:pic>
        <p:nvPicPr>
          <p:cNvPr id="37" name="图片 36">
            <a:extLst>
              <a:ext uri="{FF2B5EF4-FFF2-40B4-BE49-F238E27FC236}">
                <a16:creationId xmlns:a16="http://schemas.microsoft.com/office/drawing/2014/main" id="{6F214C3E-8284-988D-EE07-BB66A12D3DB8}"/>
              </a:ext>
            </a:extLst>
          </p:cNvPr>
          <p:cNvPicPr>
            <a:picLocks noChangeAspect="1"/>
          </p:cNvPicPr>
          <p:nvPr/>
        </p:nvPicPr>
        <p:blipFill>
          <a:blip r:embed="rId5"/>
          <a:stretch>
            <a:fillRect/>
          </a:stretch>
        </p:blipFill>
        <p:spPr>
          <a:xfrm>
            <a:off x="1322795" y="1768468"/>
            <a:ext cx="3378958" cy="1562972"/>
          </a:xfrm>
          <a:prstGeom prst="rect">
            <a:avLst/>
          </a:prstGeom>
          <a:effectLst>
            <a:outerShdw blurRad="63500" sx="102000" sy="102000" algn="ctr" rotWithShape="0">
              <a:prstClr val="black">
                <a:alpha val="40000"/>
              </a:prstClr>
            </a:outerShdw>
          </a:effectLst>
        </p:spPr>
      </p:pic>
      <p:sp>
        <p:nvSpPr>
          <p:cNvPr id="38" name="箭头: 上弧形 37">
            <a:extLst>
              <a:ext uri="{FF2B5EF4-FFF2-40B4-BE49-F238E27FC236}">
                <a16:creationId xmlns:a16="http://schemas.microsoft.com/office/drawing/2014/main" id="{19456811-FA4A-47E3-ECCA-1C69E3568658}"/>
              </a:ext>
            </a:extLst>
          </p:cNvPr>
          <p:cNvSpPr/>
          <p:nvPr/>
        </p:nvSpPr>
        <p:spPr>
          <a:xfrm rot="5400000">
            <a:off x="4428141" y="3258859"/>
            <a:ext cx="2239060" cy="849423"/>
          </a:xfrm>
          <a:prstGeom prst="curvedDownArrow">
            <a:avLst>
              <a:gd name="adj1" fmla="val 25000"/>
              <a:gd name="adj2" fmla="val 79152"/>
              <a:gd name="adj3" fmla="val 25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8" name="图片 7">
            <a:extLst>
              <a:ext uri="{FF2B5EF4-FFF2-40B4-BE49-F238E27FC236}">
                <a16:creationId xmlns:a16="http://schemas.microsoft.com/office/drawing/2014/main" id="{22E5D0CC-5791-4890-0659-0656145FE350}"/>
              </a:ext>
            </a:extLst>
          </p:cNvPr>
          <p:cNvPicPr>
            <a:picLocks noChangeAspect="1"/>
          </p:cNvPicPr>
          <p:nvPr/>
        </p:nvPicPr>
        <p:blipFill>
          <a:blip r:embed="rId6"/>
          <a:stretch>
            <a:fillRect/>
          </a:stretch>
        </p:blipFill>
        <p:spPr>
          <a:xfrm>
            <a:off x="6810081" y="2043459"/>
            <a:ext cx="3983054" cy="1200595"/>
          </a:xfrm>
          <a:prstGeom prst="rect">
            <a:avLst/>
          </a:prstGeom>
          <a:effectLst>
            <a:outerShdw blurRad="63500" sx="102000" sy="102000" algn="ctr" rotWithShape="0">
              <a:prstClr val="black">
                <a:alpha val="40000"/>
              </a:prstClr>
            </a:outerShdw>
          </a:effectLst>
        </p:spPr>
      </p:pic>
      <p:sp>
        <p:nvSpPr>
          <p:cNvPr id="11" name="文本框 10">
            <a:extLst>
              <a:ext uri="{FF2B5EF4-FFF2-40B4-BE49-F238E27FC236}">
                <a16:creationId xmlns:a16="http://schemas.microsoft.com/office/drawing/2014/main" id="{5362ECD3-2665-B515-F58D-709F02283414}"/>
              </a:ext>
            </a:extLst>
          </p:cNvPr>
          <p:cNvSpPr txBox="1"/>
          <p:nvPr/>
        </p:nvSpPr>
        <p:spPr>
          <a:xfrm>
            <a:off x="838200" y="5443024"/>
            <a:ext cx="10943565" cy="879472"/>
          </a:xfrm>
          <a:prstGeom prst="rect">
            <a:avLst/>
          </a:prstGeom>
          <a:noFill/>
        </p:spPr>
        <p:txBody>
          <a:bodyPr wrap="square">
            <a:spAutoFit/>
          </a:bodyPr>
          <a:lstStyle/>
          <a:p>
            <a:pPr marL="285750" indent="-285750" algn="just">
              <a:lnSpc>
                <a:spcPct val="150000"/>
              </a:lnSpc>
              <a:buFont typeface="Arial" panose="020B0604020202020204" pitchFamily="34" charset="0"/>
              <a:buChar char="•"/>
              <a:tabLst>
                <a:tab pos="4663440" algn="l"/>
              </a:tabLst>
            </a:pPr>
            <a:r>
              <a:rPr lang="zh-CN" altLang="zh-CN" sz="1800" kern="100" dirty="0">
                <a:solidFill>
                  <a:srgbClr val="101214"/>
                </a:solidFill>
                <a:effectLst/>
                <a:latin typeface="Times New Roman" panose="02020603050405020304" pitchFamily="18" charset="0"/>
                <a:cs typeface="Times New Roman" panose="02020603050405020304" pitchFamily="18" charset="0"/>
              </a:rPr>
              <a:t>为了利用现有的部分模型来加速学习，引入</a:t>
            </a:r>
            <a:r>
              <a:rPr lang="en-US" altLang="zh-CN" sz="1800" kern="100" dirty="0">
                <a:solidFill>
                  <a:srgbClr val="101214"/>
                </a:solidFill>
                <a:effectLst/>
                <a:latin typeface="Times New Roman" panose="02020603050405020304" pitchFamily="18" charset="0"/>
                <a:cs typeface="Times New Roman" panose="02020603050405020304" pitchFamily="18" charset="0"/>
              </a:rPr>
              <a:t>PDS</a:t>
            </a:r>
            <a:r>
              <a:rPr lang="zh-CN" altLang="zh-CN" sz="1800" kern="100" dirty="0">
                <a:solidFill>
                  <a:srgbClr val="101214"/>
                </a:solidFill>
                <a:effectLst/>
                <a:latin typeface="Times New Roman" panose="02020603050405020304" pitchFamily="18" charset="0"/>
                <a:cs typeface="Times New Roman" panose="02020603050405020304" pitchFamily="18" charset="0"/>
              </a:rPr>
              <a:t>来描述已知动态和未知动态之间的中间状态部分</a:t>
            </a:r>
            <a:endParaRPr lang="en-US" altLang="zh-CN" sz="1800" kern="100" dirty="0">
              <a:solidFill>
                <a:srgbClr val="101214"/>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tabLst>
                <a:tab pos="4663440" algn="l"/>
              </a:tabLst>
            </a:pPr>
            <a:r>
              <a:rPr lang="zh-CN" altLang="zh-CN" sz="1800" kern="100" dirty="0">
                <a:solidFill>
                  <a:srgbClr val="101214"/>
                </a:solidFill>
                <a:effectLst/>
                <a:latin typeface="Times New Roman" panose="02020603050405020304" pitchFamily="18" charset="0"/>
                <a:cs typeface="Times New Roman" panose="02020603050405020304" pitchFamily="18" charset="0"/>
              </a:rPr>
              <a:t>已知的动态模型已经被整合到</a:t>
            </a:r>
            <a:r>
              <a:rPr lang="en-US" altLang="zh-CN" sz="1800" kern="100" dirty="0">
                <a:solidFill>
                  <a:srgbClr val="101214"/>
                </a:solidFill>
                <a:effectLst/>
                <a:latin typeface="Times New Roman" panose="02020603050405020304" pitchFamily="18" charset="0"/>
                <a:cs typeface="Times New Roman" panose="02020603050405020304" pitchFamily="18" charset="0"/>
              </a:rPr>
              <a:t>critic</a:t>
            </a:r>
            <a:r>
              <a:rPr lang="zh-CN" altLang="zh-CN" sz="1800" kern="100" dirty="0">
                <a:solidFill>
                  <a:srgbClr val="101214"/>
                </a:solidFill>
                <a:effectLst/>
                <a:latin typeface="Times New Roman" panose="02020603050405020304" pitchFamily="18" charset="0"/>
                <a:cs typeface="Times New Roman" panose="02020603050405020304" pitchFamily="18" charset="0"/>
              </a:rPr>
              <a:t>网络中，需要学习的未知参数的数量</a:t>
            </a:r>
            <a:r>
              <a:rPr lang="zh-CN" altLang="en-US" sz="1800" kern="100" dirty="0">
                <a:solidFill>
                  <a:srgbClr val="101214"/>
                </a:solidFill>
                <a:effectLst/>
                <a:latin typeface="Times New Roman" panose="02020603050405020304" pitchFamily="18" charset="0"/>
                <a:cs typeface="Times New Roman" panose="02020603050405020304" pitchFamily="18" charset="0"/>
              </a:rPr>
              <a:t>更少</a:t>
            </a:r>
            <a:r>
              <a:rPr lang="zh-CN" altLang="zh-CN" sz="1800" kern="100" dirty="0">
                <a:solidFill>
                  <a:srgbClr val="101214"/>
                </a:solidFill>
                <a:effectLst/>
                <a:latin typeface="Times New Roman" panose="02020603050405020304" pitchFamily="18" charset="0"/>
                <a:cs typeface="Times New Roman" panose="02020603050405020304" pitchFamily="18" charset="0"/>
              </a:rPr>
              <a:t>，从而加快了学习速度</a:t>
            </a:r>
            <a:endParaRPr lang="zh-CN" altLang="zh-CN" sz="1800" kern="100" dirty="0">
              <a:effectLst/>
              <a:latin typeface="Times New Roman" panose="02020603050405020304" pitchFamily="18" charset="0"/>
              <a:cs typeface="Times New Roman" panose="02020603050405020304" pitchFamily="18" charset="0"/>
            </a:endParaRPr>
          </a:p>
        </p:txBody>
      </p:sp>
      <p:sp>
        <p:nvSpPr>
          <p:cNvPr id="2" name="椭圆 1">
            <a:extLst>
              <a:ext uri="{FF2B5EF4-FFF2-40B4-BE49-F238E27FC236}">
                <a16:creationId xmlns:a16="http://schemas.microsoft.com/office/drawing/2014/main" id="{72882DF3-55EA-9B8D-CF9E-3DFD56C4C882}"/>
              </a:ext>
            </a:extLst>
          </p:cNvPr>
          <p:cNvSpPr/>
          <p:nvPr/>
        </p:nvSpPr>
        <p:spPr>
          <a:xfrm>
            <a:off x="6736120" y="2258170"/>
            <a:ext cx="849424" cy="305870"/>
          </a:xfrm>
          <a:prstGeom prst="ellipse">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dirty="0"/>
          </a:p>
        </p:txBody>
      </p:sp>
      <p:sp>
        <p:nvSpPr>
          <p:cNvPr id="6" name="椭圆 5">
            <a:extLst>
              <a:ext uri="{FF2B5EF4-FFF2-40B4-BE49-F238E27FC236}">
                <a16:creationId xmlns:a16="http://schemas.microsoft.com/office/drawing/2014/main" id="{922F80DE-8BB0-A9C0-E0D3-8A977D3C34B2}"/>
              </a:ext>
            </a:extLst>
          </p:cNvPr>
          <p:cNvSpPr/>
          <p:nvPr/>
        </p:nvSpPr>
        <p:spPr>
          <a:xfrm>
            <a:off x="8360229" y="3544389"/>
            <a:ext cx="618308" cy="156754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07548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DB44E30-715F-4973-8179-B4178D7E09F0}" type="datetime1">
              <a:rPr lang="zh-CN" altLang="en-US" smtClean="0">
                <a:solidFill>
                  <a:schemeClr val="bg1">
                    <a:lumMod val="50000"/>
                  </a:schemeClr>
                </a:solidFill>
              </a:rPr>
              <a:t>2024/3/13</a:t>
            </a:fld>
            <a:endParaRPr lang="zh-CN" altLang="en-US" dirty="0">
              <a:solidFill>
                <a:schemeClr val="bg1">
                  <a:lumMod val="50000"/>
                </a:schemeClr>
              </a:solidFill>
            </a:endParaRPr>
          </a:p>
        </p:txBody>
      </p:sp>
      <p:sp>
        <p:nvSpPr>
          <p:cNvPr id="4" name="页脚占位符 3"/>
          <p:cNvSpPr>
            <a:spLocks noGrp="1"/>
          </p:cNvSpPr>
          <p:nvPr>
            <p:ph type="ftr" sz="quarter" idx="11"/>
          </p:nvPr>
        </p:nvSpPr>
        <p:spPr/>
        <p:txBody>
          <a:bodyPr/>
          <a:lstStyle/>
          <a:p>
            <a:r>
              <a:rPr lang="zh-CN" altLang="en-US" dirty="0">
                <a:solidFill>
                  <a:schemeClr val="bg1">
                    <a:lumMod val="50000"/>
                  </a:schemeClr>
                </a:solidFill>
              </a:rPr>
              <a:t>西安电子科技大学</a:t>
            </a:r>
          </a:p>
        </p:txBody>
      </p:sp>
      <p:sp>
        <p:nvSpPr>
          <p:cNvPr id="5" name="灯片编号占位符 4"/>
          <p:cNvSpPr>
            <a:spLocks noGrp="1"/>
          </p:cNvSpPr>
          <p:nvPr>
            <p:ph type="sldNum" sz="quarter" idx="12"/>
          </p:nvPr>
        </p:nvSpPr>
        <p:spPr/>
        <p:txBody>
          <a:bodyPr/>
          <a:lstStyle/>
          <a:p>
            <a:fld id="{33B9A5AF-BDD6-4E14-989F-CF034C94E4CA}" type="slidenum">
              <a:rPr lang="zh-CN" altLang="en-US" smtClean="0">
                <a:solidFill>
                  <a:schemeClr val="bg1">
                    <a:lumMod val="50000"/>
                  </a:schemeClr>
                </a:solidFill>
              </a:rPr>
              <a:t>19</a:t>
            </a:fld>
            <a:endParaRPr lang="zh-CN" altLang="en-US" dirty="0">
              <a:solidFill>
                <a:schemeClr val="bg1">
                  <a:lumMod val="50000"/>
                </a:schemeClr>
              </a:solidFill>
            </a:endParaRPr>
          </a:p>
        </p:txBody>
      </p:sp>
      <p:sp>
        <p:nvSpPr>
          <p:cNvPr id="10" name="文本框 9">
            <a:extLst>
              <a:ext uri="{FF2B5EF4-FFF2-40B4-BE49-F238E27FC236}">
                <a16:creationId xmlns:a16="http://schemas.microsoft.com/office/drawing/2014/main" id="{EAC700B0-3C1D-7693-CC1A-ECBA2FCB36F3}"/>
              </a:ext>
            </a:extLst>
          </p:cNvPr>
          <p:cNvSpPr txBox="1"/>
          <p:nvPr/>
        </p:nvSpPr>
        <p:spPr>
          <a:xfrm>
            <a:off x="750379" y="1165407"/>
            <a:ext cx="2297124" cy="520848"/>
          </a:xfrm>
          <a:prstGeom prst="rect">
            <a:avLst/>
          </a:prstGeom>
          <a:noFill/>
        </p:spPr>
        <p:txBody>
          <a:bodyPr wrap="square" rtlCol="0">
            <a:spAutoFit/>
          </a:bodyPr>
          <a:lstStyle/>
          <a:p>
            <a:pPr marL="342900" indent="-342900" algn="just" hangingPunct="0">
              <a:lnSpc>
                <a:spcPct val="130000"/>
              </a:lnSpc>
              <a:buFont typeface="Wingdings" panose="05000000000000000000" pitchFamily="2" charset="2"/>
              <a:buChar char="Ø"/>
            </a:pPr>
            <a:r>
              <a:rPr lang="en-US" altLang="zh-CN" sz="2400" spc="100" dirty="0">
                <a:latin typeface="Times New Roman" panose="02020603050405020304" pitchFamily="18" charset="0"/>
                <a:ea typeface="宋体" panose="02010600030101010101" pitchFamily="2" charset="-122"/>
                <a:cs typeface="Times New Roman" panose="02020603050405020304" pitchFamily="18" charset="0"/>
              </a:rPr>
              <a:t>PDS-DDPG</a:t>
            </a:r>
            <a:endParaRPr lang="zh-CN" altLang="en-US" sz="2400" spc="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标题 1">
            <a:extLst>
              <a:ext uri="{FF2B5EF4-FFF2-40B4-BE49-F238E27FC236}">
                <a16:creationId xmlns:a16="http://schemas.microsoft.com/office/drawing/2014/main" id="{2B688F62-672B-F914-BFAE-118ED83E767E}"/>
              </a:ext>
            </a:extLst>
          </p:cNvPr>
          <p:cNvSpPr>
            <a:spLocks noGrp="1"/>
          </p:cNvSpPr>
          <p:nvPr>
            <p:ph type="title"/>
          </p:nvPr>
        </p:nvSpPr>
        <p:spPr>
          <a:xfrm>
            <a:off x="750379" y="485262"/>
            <a:ext cx="9446244" cy="511443"/>
          </a:xfrm>
        </p:spPr>
        <p:txBody>
          <a:bodyPr>
            <a:noAutofit/>
          </a:bodyPr>
          <a:lstStyle/>
          <a:p>
            <a:pPr algn="just" hangingPunct="0">
              <a:lnSpc>
                <a:spcPct val="130000"/>
              </a:lnSpc>
            </a:pPr>
            <a:r>
              <a:rPr lang="en-US" altLang="zh-CN" sz="1800" b="0" i="0" dirty="0">
                <a:solidFill>
                  <a:srgbClr val="101214"/>
                </a:solidFill>
                <a:effectLst/>
                <a:latin typeface="Times New Roman" panose="02020603050405020304" pitchFamily="18" charset="0"/>
                <a:cs typeface="Times New Roman" panose="02020603050405020304" pitchFamily="18" charset="0"/>
              </a:rPr>
              <a:t>Accelerating Deep Reinforcement Learning With the Aid of Partial Model: Energy-Efficient Predictive Video Streaming</a:t>
            </a:r>
            <a:endParaRPr lang="zh-CN" altLang="en-US" spc="1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C6CD0CB3-3281-D4DA-DA7E-CF74ADD5E4DC}"/>
              </a:ext>
            </a:extLst>
          </p:cNvPr>
          <p:cNvPicPr>
            <a:picLocks noChangeAspect="1"/>
          </p:cNvPicPr>
          <p:nvPr/>
        </p:nvPicPr>
        <p:blipFill>
          <a:blip r:embed="rId3"/>
          <a:stretch>
            <a:fillRect/>
          </a:stretch>
        </p:blipFill>
        <p:spPr>
          <a:xfrm>
            <a:off x="437714" y="2126851"/>
            <a:ext cx="5035787" cy="2950108"/>
          </a:xfrm>
          <a:prstGeom prst="rect">
            <a:avLst/>
          </a:prstGeom>
          <a:effectLst>
            <a:outerShdw blurRad="63500" sx="102000" sy="102000" algn="ctr" rotWithShape="0">
              <a:prstClr val="black">
                <a:alpha val="40000"/>
              </a:prstClr>
            </a:outerShdw>
          </a:effectLst>
        </p:spPr>
      </p:pic>
      <p:sp>
        <p:nvSpPr>
          <p:cNvPr id="9" name="箭头: 右 8">
            <a:extLst>
              <a:ext uri="{FF2B5EF4-FFF2-40B4-BE49-F238E27FC236}">
                <a16:creationId xmlns:a16="http://schemas.microsoft.com/office/drawing/2014/main" id="{972FEBD2-DA3B-15AC-A7E3-3041E023D094}"/>
              </a:ext>
            </a:extLst>
          </p:cNvPr>
          <p:cNvSpPr/>
          <p:nvPr/>
        </p:nvSpPr>
        <p:spPr>
          <a:xfrm>
            <a:off x="5902799" y="2471968"/>
            <a:ext cx="1052760" cy="55382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a:extLst>
              <a:ext uri="{FF2B5EF4-FFF2-40B4-BE49-F238E27FC236}">
                <a16:creationId xmlns:a16="http://schemas.microsoft.com/office/drawing/2014/main" id="{938C0FAF-A5AC-B680-EAD8-91AA977F7B51}"/>
              </a:ext>
            </a:extLst>
          </p:cNvPr>
          <p:cNvGrpSpPr/>
          <p:nvPr/>
        </p:nvGrpSpPr>
        <p:grpSpPr>
          <a:xfrm>
            <a:off x="7384858" y="1425831"/>
            <a:ext cx="4369428" cy="4688788"/>
            <a:chOff x="6735348" y="1240890"/>
            <a:chExt cx="4369428" cy="4688788"/>
          </a:xfrm>
          <a:noFill/>
        </p:grpSpPr>
        <p:pic>
          <p:nvPicPr>
            <p:cNvPr id="8" name="图片 7">
              <a:extLst>
                <a:ext uri="{FF2B5EF4-FFF2-40B4-BE49-F238E27FC236}">
                  <a16:creationId xmlns:a16="http://schemas.microsoft.com/office/drawing/2014/main" id="{E028E84D-92A7-9DF3-1983-F8B74EF29FF9}"/>
                </a:ext>
              </a:extLst>
            </p:cNvPr>
            <p:cNvPicPr>
              <a:picLocks noChangeAspect="1"/>
            </p:cNvPicPr>
            <p:nvPr/>
          </p:nvPicPr>
          <p:blipFill>
            <a:blip r:embed="rId4"/>
            <a:stretch>
              <a:fillRect/>
            </a:stretch>
          </p:blipFill>
          <p:spPr>
            <a:xfrm>
              <a:off x="6735348" y="1240890"/>
              <a:ext cx="4369428" cy="4688788"/>
            </a:xfrm>
            <a:prstGeom prst="rect">
              <a:avLst/>
            </a:prstGeom>
            <a:grpFill/>
            <a:effectLst>
              <a:outerShdw blurRad="63500" sx="102000" sy="102000" algn="ctr" rotWithShape="0">
                <a:prstClr val="black">
                  <a:alpha val="40000"/>
                </a:prstClr>
              </a:outerShdw>
            </a:effectLst>
          </p:spPr>
        </p:pic>
        <p:sp>
          <p:nvSpPr>
            <p:cNvPr id="11" name="椭圆 10">
              <a:extLst>
                <a:ext uri="{FF2B5EF4-FFF2-40B4-BE49-F238E27FC236}">
                  <a16:creationId xmlns:a16="http://schemas.microsoft.com/office/drawing/2014/main" id="{2833BD61-3043-F31F-8AB7-731382A3B475}"/>
                </a:ext>
              </a:extLst>
            </p:cNvPr>
            <p:cNvSpPr/>
            <p:nvPr/>
          </p:nvSpPr>
          <p:spPr>
            <a:xfrm>
              <a:off x="9492791" y="1423377"/>
              <a:ext cx="782425" cy="1546066"/>
            </a:xfrm>
            <a:prstGeom prst="ellipse">
              <a:avLst/>
            </a:prstGeom>
            <a:grpFill/>
            <a:ln w="1905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032A7FB0-FEF4-D468-146B-D540473EC867}"/>
                </a:ext>
              </a:extLst>
            </p:cNvPr>
            <p:cNvSpPr/>
            <p:nvPr/>
          </p:nvSpPr>
          <p:spPr>
            <a:xfrm>
              <a:off x="7304987" y="3705912"/>
              <a:ext cx="991540" cy="802309"/>
            </a:xfrm>
            <a:prstGeom prst="ellipse">
              <a:avLst/>
            </a:prstGeom>
            <a:grpFill/>
            <a:ln w="1905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D1781141-3309-9B0F-0343-115EA226F51C}"/>
                </a:ext>
              </a:extLst>
            </p:cNvPr>
            <p:cNvSpPr/>
            <p:nvPr/>
          </p:nvSpPr>
          <p:spPr>
            <a:xfrm>
              <a:off x="7430994" y="4858337"/>
              <a:ext cx="1060191" cy="565608"/>
            </a:xfrm>
            <a:prstGeom prst="ellipse">
              <a:avLst/>
            </a:prstGeom>
            <a:grpFill/>
            <a:ln w="19050">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14" name="文本框 13">
            <a:extLst>
              <a:ext uri="{FF2B5EF4-FFF2-40B4-BE49-F238E27FC236}">
                <a16:creationId xmlns:a16="http://schemas.microsoft.com/office/drawing/2014/main" id="{9B30FB81-24A2-C050-FE5C-D194CADD5789}"/>
              </a:ext>
            </a:extLst>
          </p:cNvPr>
          <p:cNvSpPr txBox="1"/>
          <p:nvPr/>
        </p:nvSpPr>
        <p:spPr>
          <a:xfrm>
            <a:off x="5587674" y="3150953"/>
            <a:ext cx="1683009" cy="1710468"/>
          </a:xfrm>
          <a:prstGeom prst="rect">
            <a:avLst/>
          </a:prstGeom>
          <a:noFill/>
        </p:spPr>
        <p:txBody>
          <a:bodyPr wrap="square" rtlCol="0">
            <a:spAutoFit/>
          </a:bodyPr>
          <a:lstStyle/>
          <a:p>
            <a:pPr marL="285750" indent="-285750" algn="just" hangingPunct="0">
              <a:lnSpc>
                <a:spcPct val="150000"/>
              </a:lnSpc>
              <a:buFont typeface="Arial" panose="020B0604020202020204" pitchFamily="34" charset="0"/>
              <a:buChar char="•"/>
            </a:pPr>
            <a:r>
              <a:rPr lang="zh-CN" altLang="en-US" b="1" spc="100" dirty="0">
                <a:latin typeface="Times New Roman" panose="02020603050405020304" pitchFamily="18" charset="0"/>
                <a:cs typeface="Times New Roman" panose="02020603050405020304" pitchFamily="18" charset="0"/>
              </a:rPr>
              <a:t>行动者网络增加安全层</a:t>
            </a:r>
            <a:endParaRPr lang="en-US" altLang="zh-CN" b="1" spc="100" dirty="0">
              <a:latin typeface="Times New Roman" panose="02020603050405020304" pitchFamily="18" charset="0"/>
              <a:cs typeface="Times New Roman" panose="02020603050405020304" pitchFamily="18" charset="0"/>
            </a:endParaRPr>
          </a:p>
          <a:p>
            <a:pPr marL="285750" indent="-285750" algn="just" hangingPunct="0">
              <a:lnSpc>
                <a:spcPct val="150000"/>
              </a:lnSpc>
              <a:buFont typeface="Arial" panose="020B0604020202020204" pitchFamily="34" charset="0"/>
              <a:buChar char="•"/>
            </a:pPr>
            <a:r>
              <a:rPr lang="zh-CN" altLang="en-US" b="1" spc="100" dirty="0">
                <a:latin typeface="Times New Roman" panose="02020603050405020304" pitchFamily="18" charset="0"/>
                <a:cs typeface="Times New Roman" panose="02020603050405020304" pitchFamily="18" charset="0"/>
              </a:rPr>
              <a:t>评论家网络利用</a:t>
            </a:r>
            <a:r>
              <a:rPr lang="en-US" altLang="zh-CN" b="1" spc="100" dirty="0">
                <a:latin typeface="Times New Roman" panose="02020603050405020304" pitchFamily="18" charset="0"/>
                <a:cs typeface="Times New Roman" panose="02020603050405020304" pitchFamily="18" charset="0"/>
              </a:rPr>
              <a:t>PDS</a:t>
            </a:r>
            <a:endParaRPr lang="zh-CN" altLang="en-US" b="1" spc="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4774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DB44E30-715F-4973-8179-B4178D7E09F0}" type="datetime1">
              <a:rPr lang="zh-CN" altLang="en-US" smtClean="0">
                <a:solidFill>
                  <a:schemeClr val="bg1">
                    <a:lumMod val="50000"/>
                  </a:schemeClr>
                </a:solidFill>
              </a:rPr>
              <a:t>2024/3/13</a:t>
            </a:fld>
            <a:endParaRPr lang="zh-CN" altLang="en-US" dirty="0">
              <a:solidFill>
                <a:schemeClr val="bg1">
                  <a:lumMod val="50000"/>
                </a:schemeClr>
              </a:solidFill>
            </a:endParaRPr>
          </a:p>
        </p:txBody>
      </p:sp>
      <p:sp>
        <p:nvSpPr>
          <p:cNvPr id="4" name="页脚占位符 3"/>
          <p:cNvSpPr>
            <a:spLocks noGrp="1"/>
          </p:cNvSpPr>
          <p:nvPr>
            <p:ph type="ftr" sz="quarter" idx="11"/>
          </p:nvPr>
        </p:nvSpPr>
        <p:spPr/>
        <p:txBody>
          <a:bodyPr/>
          <a:lstStyle/>
          <a:p>
            <a:r>
              <a:rPr lang="zh-CN" altLang="en-US" dirty="0">
                <a:solidFill>
                  <a:schemeClr val="bg1">
                    <a:lumMod val="50000"/>
                  </a:schemeClr>
                </a:solidFill>
              </a:rPr>
              <a:t>西安电子科技大学</a:t>
            </a:r>
          </a:p>
        </p:txBody>
      </p:sp>
      <p:sp>
        <p:nvSpPr>
          <p:cNvPr id="5" name="灯片编号占位符 4"/>
          <p:cNvSpPr>
            <a:spLocks noGrp="1"/>
          </p:cNvSpPr>
          <p:nvPr>
            <p:ph type="sldNum" sz="quarter" idx="12"/>
          </p:nvPr>
        </p:nvSpPr>
        <p:spPr/>
        <p:txBody>
          <a:bodyPr/>
          <a:lstStyle/>
          <a:p>
            <a:fld id="{33B9A5AF-BDD6-4E14-989F-CF034C94E4CA}" type="slidenum">
              <a:rPr lang="zh-CN" altLang="en-US" smtClean="0">
                <a:solidFill>
                  <a:schemeClr val="bg1">
                    <a:lumMod val="50000"/>
                  </a:schemeClr>
                </a:solidFill>
              </a:rPr>
              <a:t>2</a:t>
            </a:fld>
            <a:endParaRPr lang="zh-CN" altLang="en-US" dirty="0">
              <a:solidFill>
                <a:schemeClr val="bg1">
                  <a:lumMod val="50000"/>
                </a:schemeClr>
              </a:solidFill>
            </a:endParaRPr>
          </a:p>
        </p:txBody>
      </p:sp>
      <p:sp>
        <p:nvSpPr>
          <p:cNvPr id="7" name="标题 1">
            <a:extLst>
              <a:ext uri="{FF2B5EF4-FFF2-40B4-BE49-F238E27FC236}">
                <a16:creationId xmlns:a16="http://schemas.microsoft.com/office/drawing/2014/main" id="{B9A5F288-D7E1-72EB-BD3E-5BAFFB530668}"/>
              </a:ext>
            </a:extLst>
          </p:cNvPr>
          <p:cNvSpPr>
            <a:spLocks noGrp="1"/>
          </p:cNvSpPr>
          <p:nvPr>
            <p:ph type="title"/>
          </p:nvPr>
        </p:nvSpPr>
        <p:spPr>
          <a:xfrm>
            <a:off x="699977" y="115146"/>
            <a:ext cx="9645502" cy="1140566"/>
          </a:xfrm>
        </p:spPr>
        <p:txBody>
          <a:bodyPr>
            <a:normAutofit/>
          </a:bodyPr>
          <a:lstStyle/>
          <a:p>
            <a:pPr algn="l"/>
            <a:r>
              <a:rPr lang="zh-CN" altLang="en-US" sz="2000" spc="100" dirty="0">
                <a:latin typeface="Times New Roman" panose="02020603050405020304" pitchFamily="18" charset="0"/>
                <a:ea typeface="思源黑体 CN Normal" panose="020B0400000000000000" pitchFamily="34" charset="-122"/>
                <a:cs typeface="Times New Roman" panose="02020603050405020304" pitchFamily="18" charset="0"/>
              </a:rPr>
              <a:t>强化学习中加入知识的方法总结</a:t>
            </a:r>
            <a:br>
              <a:rPr lang="en-US" altLang="zh-CN" sz="2000" spc="100" dirty="0">
                <a:latin typeface="Times New Roman" panose="02020603050405020304" pitchFamily="18" charset="0"/>
                <a:ea typeface="思源黑体 CN Normal" panose="020B0400000000000000" pitchFamily="34" charset="-122"/>
                <a:cs typeface="Times New Roman" panose="02020603050405020304" pitchFamily="18" charset="0"/>
              </a:rPr>
            </a:br>
            <a:r>
              <a:rPr lang="en-US" altLang="zh-CN" sz="2000" kern="100" dirty="0">
                <a:effectLst/>
                <a:latin typeface="Times New Roman" panose="02020603050405020304" pitchFamily="18" charset="0"/>
                <a:ea typeface="+mn-ea"/>
                <a:cs typeface="Times New Roman" panose="02020603050405020304" pitchFamily="18" charset="0"/>
              </a:rPr>
              <a:t>Output results constraining</a:t>
            </a:r>
            <a:r>
              <a:rPr lang="en-US" altLang="zh-CN" sz="2000" kern="100" dirty="0">
                <a:latin typeface="Times New Roman" panose="02020603050405020304" pitchFamily="18" charset="0"/>
                <a:ea typeface="+mn-ea"/>
                <a:cs typeface="Times New Roman" panose="02020603050405020304" pitchFamily="18" charset="0"/>
              </a:rPr>
              <a:t> &amp;</a:t>
            </a:r>
            <a:r>
              <a:rPr lang="en-US" altLang="zh-CN" sz="2000" kern="100" dirty="0">
                <a:effectLst/>
                <a:latin typeface="Times New Roman" panose="02020603050405020304" pitchFamily="18" charset="0"/>
                <a:ea typeface="+mn-ea"/>
                <a:cs typeface="Times New Roman" panose="02020603050405020304" pitchFamily="18" charset="0"/>
              </a:rPr>
              <a:t>Problem-specific training method</a:t>
            </a:r>
            <a:endParaRPr lang="zh-CN" altLang="en-US" sz="2000" spc="1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graphicFrame>
        <p:nvGraphicFramePr>
          <p:cNvPr id="8" name="表格 7">
            <a:extLst>
              <a:ext uri="{FF2B5EF4-FFF2-40B4-BE49-F238E27FC236}">
                <a16:creationId xmlns:a16="http://schemas.microsoft.com/office/drawing/2014/main" id="{C54D2087-8EC7-E77E-AE55-C22D5190571D}"/>
              </a:ext>
            </a:extLst>
          </p:cNvPr>
          <p:cNvGraphicFramePr>
            <a:graphicFrameLocks noGrp="1"/>
          </p:cNvGraphicFramePr>
          <p:nvPr>
            <p:extLst>
              <p:ext uri="{D42A27DB-BD31-4B8C-83A1-F6EECF244321}">
                <p14:modId xmlns:p14="http://schemas.microsoft.com/office/powerpoint/2010/main" val="3228971806"/>
              </p:ext>
            </p:extLst>
          </p:nvPr>
        </p:nvGraphicFramePr>
        <p:xfrm>
          <a:off x="481582" y="1170368"/>
          <a:ext cx="11405618" cy="5015826"/>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2501199">
                  <a:extLst>
                    <a:ext uri="{9D8B030D-6E8A-4147-A177-3AD203B41FA5}">
                      <a16:colId xmlns:a16="http://schemas.microsoft.com/office/drawing/2014/main" val="746214906"/>
                    </a:ext>
                  </a:extLst>
                </a:gridCol>
                <a:gridCol w="6592475">
                  <a:extLst>
                    <a:ext uri="{9D8B030D-6E8A-4147-A177-3AD203B41FA5}">
                      <a16:colId xmlns:a16="http://schemas.microsoft.com/office/drawing/2014/main" val="2665614995"/>
                    </a:ext>
                  </a:extLst>
                </a:gridCol>
                <a:gridCol w="2311944">
                  <a:extLst>
                    <a:ext uri="{9D8B030D-6E8A-4147-A177-3AD203B41FA5}">
                      <a16:colId xmlns:a16="http://schemas.microsoft.com/office/drawing/2014/main" val="3466420965"/>
                    </a:ext>
                  </a:extLst>
                </a:gridCol>
              </a:tblGrid>
              <a:tr h="499936">
                <a:tc>
                  <a:txBody>
                    <a:bodyPr/>
                    <a:lstStyle/>
                    <a:p>
                      <a:pPr algn="ctr"/>
                      <a:r>
                        <a:rPr lang="zh-CN" sz="1400" kern="100" dirty="0">
                          <a:effectLst/>
                          <a:latin typeface="Times New Roman" panose="02020603050405020304" pitchFamily="18" charset="0"/>
                          <a:ea typeface="+mn-ea"/>
                          <a:cs typeface="Times New Roman" panose="02020603050405020304" pitchFamily="18" charset="0"/>
                        </a:rPr>
                        <a:t>解决的问题</a:t>
                      </a:r>
                    </a:p>
                  </a:txBody>
                  <a:tcPr marL="58277" marR="58277" marT="0" marB="0" anchor="ctr"/>
                </a:tc>
                <a:tc>
                  <a:txBody>
                    <a:bodyPr/>
                    <a:lstStyle/>
                    <a:p>
                      <a:pPr algn="ctr"/>
                      <a:r>
                        <a:rPr lang="zh-CN" sz="1400" kern="100" dirty="0">
                          <a:effectLst/>
                          <a:latin typeface="Times New Roman" panose="02020603050405020304" pitchFamily="18" charset="0"/>
                          <a:ea typeface="+mn-ea"/>
                          <a:cs typeface="Times New Roman" panose="02020603050405020304" pitchFamily="18" charset="0"/>
                        </a:rPr>
                        <a:t>具体的知识融入方法</a:t>
                      </a:r>
                    </a:p>
                  </a:txBody>
                  <a:tcPr marL="58277" marR="58277" marT="0" marB="0" anchor="ctr"/>
                </a:tc>
                <a:tc>
                  <a:txBody>
                    <a:bodyPr/>
                    <a:lstStyle/>
                    <a:p>
                      <a:pPr algn="ctr"/>
                      <a:r>
                        <a:rPr lang="zh-CN" sz="1400" kern="100" dirty="0">
                          <a:effectLst/>
                          <a:latin typeface="Times New Roman" panose="02020603050405020304" pitchFamily="18" charset="0"/>
                          <a:ea typeface="+mn-ea"/>
                          <a:cs typeface="Times New Roman" panose="02020603050405020304" pitchFamily="18" charset="0"/>
                        </a:rPr>
                        <a:t>知识驱动方法的优势</a:t>
                      </a:r>
                    </a:p>
                  </a:txBody>
                  <a:tcPr marL="58277" marR="58277" marT="0" marB="0" anchor="ctr"/>
                </a:tc>
                <a:extLst>
                  <a:ext uri="{0D108BD9-81ED-4DB2-BD59-A6C34878D82A}">
                    <a16:rowId xmlns:a16="http://schemas.microsoft.com/office/drawing/2014/main" val="3091608456"/>
                  </a:ext>
                </a:extLst>
              </a:tr>
              <a:tr h="1204237">
                <a:tc>
                  <a:txBody>
                    <a:bodyPr/>
                    <a:lstStyle/>
                    <a:p>
                      <a:pPr algn="l"/>
                      <a:r>
                        <a:rPr lang="en-US" sz="1400" kern="100" dirty="0">
                          <a:effectLst/>
                          <a:latin typeface="Times New Roman" panose="02020603050405020304" pitchFamily="18" charset="0"/>
                          <a:ea typeface="+mn-ea"/>
                          <a:cs typeface="Times New Roman" panose="02020603050405020304" pitchFamily="18" charset="0"/>
                        </a:rPr>
                        <a:t>5G</a:t>
                      </a:r>
                      <a:r>
                        <a:rPr lang="zh-CN" sz="1400" kern="100" dirty="0">
                          <a:effectLst/>
                          <a:latin typeface="Times New Roman" panose="02020603050405020304" pitchFamily="18" charset="0"/>
                          <a:ea typeface="+mn-ea"/>
                          <a:cs typeface="Times New Roman" panose="02020603050405020304" pitchFamily="18" charset="0"/>
                        </a:rPr>
                        <a:t>下行调度中，基站根据</a:t>
                      </a:r>
                      <a:r>
                        <a:rPr lang="en-US" sz="1400" kern="100" dirty="0">
                          <a:effectLst/>
                          <a:latin typeface="Times New Roman" panose="02020603050405020304" pitchFamily="18" charset="0"/>
                          <a:ea typeface="+mn-ea"/>
                          <a:cs typeface="Times New Roman" panose="02020603050405020304" pitchFamily="18" charset="0"/>
                        </a:rPr>
                        <a:t>CSI</a:t>
                      </a:r>
                      <a:r>
                        <a:rPr lang="zh-CN" sz="1400" kern="100" dirty="0">
                          <a:effectLst/>
                          <a:latin typeface="Times New Roman" panose="02020603050405020304" pitchFamily="18" charset="0"/>
                          <a:ea typeface="+mn-ea"/>
                          <a:cs typeface="Times New Roman" panose="02020603050405020304" pitchFamily="18" charset="0"/>
                        </a:rPr>
                        <a:t>和队列长度，优化用户调度和资源块分配，最大化用户成功收到的资源块个数。</a:t>
                      </a:r>
                      <a:r>
                        <a:rPr lang="en-US" altLang="zh-CN" sz="1400" b="1" kern="100" dirty="0">
                          <a:effectLst/>
                          <a:latin typeface="Times New Roman" panose="02020603050405020304" pitchFamily="18" charset="0"/>
                          <a:ea typeface="+mn-ea"/>
                          <a:cs typeface="Times New Roman" panose="02020603050405020304" pitchFamily="18" charset="0"/>
                        </a:rPr>
                        <a:t>[</a:t>
                      </a:r>
                      <a:r>
                        <a:rPr lang="en-US" altLang="zh-CN" sz="1400" b="1" kern="1200" dirty="0">
                          <a:solidFill>
                            <a:schemeClr val="lt1"/>
                          </a:solidFill>
                          <a:effectLst/>
                          <a:latin typeface="+mn-lt"/>
                          <a:ea typeface="+mn-ea"/>
                          <a:cs typeface="+mn-cs"/>
                        </a:rPr>
                        <a:t>JSAC. 2021]</a:t>
                      </a:r>
                      <a:endParaRPr lang="zh-CN" sz="1400" b="1" kern="100" dirty="0">
                        <a:effectLst/>
                        <a:latin typeface="Times New Roman" panose="02020603050405020304" pitchFamily="18" charset="0"/>
                        <a:ea typeface="+mn-ea"/>
                        <a:cs typeface="Times New Roman" panose="02020603050405020304" pitchFamily="18" charset="0"/>
                      </a:endParaRPr>
                    </a:p>
                  </a:txBody>
                  <a:tcPr marL="58277" marR="58277" marT="0" marB="0" anchor="ctr"/>
                </a:tc>
                <a:tc>
                  <a:txBody>
                    <a:bodyPr/>
                    <a:lstStyle/>
                    <a:p>
                      <a:pPr algn="l"/>
                      <a:r>
                        <a:rPr lang="zh-CN" altLang="en-US" sz="1400" kern="100" dirty="0">
                          <a:effectLst/>
                          <a:latin typeface="Times New Roman" panose="02020603050405020304" pitchFamily="18" charset="0"/>
                          <a:ea typeface="+mn-ea"/>
                          <a:cs typeface="Times New Roman" panose="02020603050405020304" pitchFamily="18" charset="0"/>
                        </a:rPr>
                        <a:t>针对特定问题的训练方法</a:t>
                      </a:r>
                      <a:r>
                        <a:rPr lang="en-US" altLang="zh-CN" sz="1400" kern="100" dirty="0">
                          <a:effectLst/>
                          <a:latin typeface="Times New Roman" panose="02020603050405020304" pitchFamily="18" charset="0"/>
                          <a:ea typeface="+mn-ea"/>
                          <a:cs typeface="Times New Roman" panose="02020603050405020304" pitchFamily="18" charset="0"/>
                        </a:rPr>
                        <a:t>: </a:t>
                      </a:r>
                      <a:r>
                        <a:rPr lang="zh-CN" sz="1400" kern="100" dirty="0">
                          <a:effectLst/>
                          <a:latin typeface="Times New Roman" panose="02020603050405020304" pitchFamily="18" charset="0"/>
                          <a:ea typeface="+mn-ea"/>
                          <a:cs typeface="Times New Roman" panose="02020603050405020304" pitchFamily="18" charset="0"/>
                        </a:rPr>
                        <a:t>强化学习中，利用</a:t>
                      </a:r>
                      <a:r>
                        <a:rPr lang="en-US" sz="1400" kern="100" dirty="0">
                          <a:effectLst/>
                          <a:latin typeface="Times New Roman" panose="02020603050405020304" pitchFamily="18" charset="0"/>
                          <a:ea typeface="+mn-ea"/>
                          <a:cs typeface="Times New Roman" panose="02020603050405020304" pitchFamily="18" charset="0"/>
                        </a:rPr>
                        <a:t>reward shaping</a:t>
                      </a:r>
                      <a:r>
                        <a:rPr lang="zh-CN" sz="1400" kern="100" dirty="0">
                          <a:effectLst/>
                          <a:latin typeface="Times New Roman" panose="02020603050405020304" pitchFamily="18" charset="0"/>
                          <a:ea typeface="+mn-ea"/>
                          <a:cs typeface="Times New Roman" panose="02020603050405020304" pitchFamily="18" charset="0"/>
                        </a:rPr>
                        <a:t>解决</a:t>
                      </a:r>
                      <a:r>
                        <a:rPr lang="en-US" sz="1400" kern="100" dirty="0">
                          <a:effectLst/>
                          <a:latin typeface="Times New Roman" panose="02020603050405020304" pitchFamily="18" charset="0"/>
                          <a:ea typeface="+mn-ea"/>
                          <a:cs typeface="Times New Roman" panose="02020603050405020304" pitchFamily="18" charset="0"/>
                        </a:rPr>
                        <a:t>reward</a:t>
                      </a:r>
                      <a:r>
                        <a:rPr lang="zh-CN" sz="1400" kern="100" dirty="0">
                          <a:effectLst/>
                          <a:latin typeface="Times New Roman" panose="02020603050405020304" pitchFamily="18" charset="0"/>
                          <a:ea typeface="+mn-ea"/>
                          <a:cs typeface="Times New Roman" panose="02020603050405020304" pitchFamily="18" charset="0"/>
                        </a:rPr>
                        <a:t>稀疏的问题；利用公式推导降低</a:t>
                      </a:r>
                      <a:r>
                        <a:rPr lang="en-US" sz="1400" kern="100" dirty="0">
                          <a:effectLst/>
                          <a:latin typeface="Times New Roman" panose="02020603050405020304" pitchFamily="18" charset="0"/>
                          <a:ea typeface="+mn-ea"/>
                          <a:cs typeface="Times New Roman" panose="02020603050405020304" pitchFamily="18" charset="0"/>
                        </a:rPr>
                        <a:t>action</a:t>
                      </a:r>
                      <a:r>
                        <a:rPr lang="zh-CN" sz="1400" kern="100" dirty="0">
                          <a:effectLst/>
                          <a:latin typeface="Times New Roman" panose="02020603050405020304" pitchFamily="18" charset="0"/>
                          <a:ea typeface="+mn-ea"/>
                          <a:cs typeface="Times New Roman" panose="02020603050405020304" pitchFamily="18" charset="0"/>
                        </a:rPr>
                        <a:t>的维度；</a:t>
                      </a:r>
                      <a:r>
                        <a:rPr lang="en-US" sz="1400" kern="100" dirty="0">
                          <a:effectLst/>
                          <a:latin typeface="Times New Roman" panose="02020603050405020304" pitchFamily="18" charset="0"/>
                          <a:ea typeface="+mn-ea"/>
                          <a:cs typeface="Times New Roman" panose="02020603050405020304" pitchFamily="18" charset="0"/>
                        </a:rPr>
                        <a:t>multi-head critic</a:t>
                      </a:r>
                      <a:r>
                        <a:rPr lang="zh-CN" sz="1400" kern="100" dirty="0">
                          <a:effectLst/>
                          <a:latin typeface="Times New Roman" panose="02020603050405020304" pitchFamily="18" charset="0"/>
                          <a:ea typeface="+mn-ea"/>
                          <a:cs typeface="Times New Roman" panose="02020603050405020304" pitchFamily="18" charset="0"/>
                        </a:rPr>
                        <a:t>；</a:t>
                      </a:r>
                      <a:r>
                        <a:rPr lang="en-US" sz="1400" kern="100" dirty="0">
                          <a:effectLst/>
                          <a:latin typeface="Times New Roman" panose="02020603050405020304" pitchFamily="18" charset="0"/>
                          <a:ea typeface="+mn-ea"/>
                          <a:cs typeface="Times New Roman" panose="02020603050405020304" pitchFamily="18" charset="0"/>
                        </a:rPr>
                        <a:t>importance sampling</a:t>
                      </a:r>
                      <a:r>
                        <a:rPr lang="zh-CN" sz="1400" kern="100" dirty="0">
                          <a:effectLst/>
                          <a:latin typeface="Times New Roman" panose="02020603050405020304" pitchFamily="18" charset="0"/>
                          <a:ea typeface="+mn-ea"/>
                          <a:cs typeface="Times New Roman" panose="02020603050405020304" pitchFamily="18" charset="0"/>
                        </a:rPr>
                        <a:t>对</a:t>
                      </a:r>
                      <a:r>
                        <a:rPr lang="zh-CN" altLang="en-US" sz="1400" kern="100" dirty="0">
                          <a:effectLst/>
                          <a:latin typeface="Times New Roman" panose="02020603050405020304" pitchFamily="18" charset="0"/>
                          <a:ea typeface="+mn-ea"/>
                          <a:cs typeface="Times New Roman" panose="02020603050405020304" pitchFamily="18" charset="0"/>
                        </a:rPr>
                        <a:t>经验重放模块中的</a:t>
                      </a:r>
                      <a:r>
                        <a:rPr lang="en-US" altLang="zh-CN" sz="1400" kern="100" dirty="0">
                          <a:effectLst/>
                          <a:latin typeface="Times New Roman" panose="02020603050405020304" pitchFamily="18" charset="0"/>
                          <a:ea typeface="+mn-ea"/>
                          <a:cs typeface="Times New Roman" panose="02020603050405020304" pitchFamily="18" charset="0"/>
                        </a:rPr>
                        <a:t>transition</a:t>
                      </a:r>
                      <a:r>
                        <a:rPr lang="zh-CN" sz="1400" kern="100" dirty="0">
                          <a:effectLst/>
                          <a:latin typeface="Times New Roman" panose="02020603050405020304" pitchFamily="18" charset="0"/>
                          <a:ea typeface="+mn-ea"/>
                          <a:cs typeface="Times New Roman" panose="02020603050405020304" pitchFamily="18" charset="0"/>
                        </a:rPr>
                        <a:t>进行重要性</a:t>
                      </a:r>
                      <a:r>
                        <a:rPr lang="zh-CN" altLang="en-US" sz="1400" kern="100" dirty="0">
                          <a:effectLst/>
                          <a:latin typeface="Times New Roman" panose="02020603050405020304" pitchFamily="18" charset="0"/>
                          <a:ea typeface="+mn-ea"/>
                          <a:cs typeface="Times New Roman" panose="02020603050405020304" pitchFamily="18" charset="0"/>
                        </a:rPr>
                        <a:t>选择</a:t>
                      </a:r>
                      <a:endParaRPr lang="zh-CN" sz="1400" kern="100" dirty="0">
                        <a:effectLst/>
                        <a:latin typeface="Times New Roman" panose="02020603050405020304" pitchFamily="18" charset="0"/>
                        <a:ea typeface="+mn-ea"/>
                        <a:cs typeface="Times New Roman" panose="02020603050405020304" pitchFamily="18" charset="0"/>
                      </a:endParaRPr>
                    </a:p>
                  </a:txBody>
                  <a:tcPr marL="58277" marR="58277" marT="0" marB="0" anchor="ctr"/>
                </a:tc>
                <a:tc>
                  <a:txBody>
                    <a:bodyPr/>
                    <a:lstStyle/>
                    <a:p>
                      <a:pPr algn="l"/>
                      <a:r>
                        <a:rPr lang="zh-CN" altLang="en-US" sz="1400" kern="100" dirty="0">
                          <a:effectLst/>
                          <a:latin typeface="Times New Roman" panose="02020603050405020304" pitchFamily="18" charset="0"/>
                          <a:ea typeface="+mn-ea"/>
                          <a:cs typeface="Times New Roman" panose="02020603050405020304" pitchFamily="18" charset="0"/>
                        </a:rPr>
                        <a:t>增加可靠性、收敛速度</a:t>
                      </a:r>
                      <a:endParaRPr lang="zh-CN" sz="1400" kern="100" dirty="0">
                        <a:effectLst/>
                        <a:latin typeface="Times New Roman" panose="02020603050405020304" pitchFamily="18" charset="0"/>
                        <a:ea typeface="+mn-ea"/>
                        <a:cs typeface="Times New Roman" panose="02020603050405020304" pitchFamily="18" charset="0"/>
                      </a:endParaRPr>
                    </a:p>
                  </a:txBody>
                  <a:tcPr marL="58277" marR="58277" marT="0" marB="0" anchor="ctr"/>
                </a:tc>
                <a:extLst>
                  <a:ext uri="{0D108BD9-81ED-4DB2-BD59-A6C34878D82A}">
                    <a16:rowId xmlns:a16="http://schemas.microsoft.com/office/drawing/2014/main" val="2140493587"/>
                  </a:ext>
                </a:extLst>
              </a:tr>
              <a:tr h="752648">
                <a:tc>
                  <a:txBody>
                    <a:bodyPr/>
                    <a:lstStyle/>
                    <a:p>
                      <a:pPr algn="l"/>
                      <a:r>
                        <a:rPr lang="zh-CN" sz="1400" kern="100" dirty="0">
                          <a:effectLst/>
                          <a:latin typeface="Times New Roman" panose="02020603050405020304" pitchFamily="18" charset="0"/>
                          <a:ea typeface="+mn-ea"/>
                          <a:cs typeface="Times New Roman" panose="02020603050405020304" pitchFamily="18" charset="0"/>
                        </a:rPr>
                        <a:t>频谱预测中，解决传统基于深度学习的频谱预测方案的实时性与可解释性</a:t>
                      </a:r>
                      <a:r>
                        <a:rPr lang="zh-CN" altLang="en-US" sz="1400" kern="100" dirty="0">
                          <a:effectLst/>
                          <a:latin typeface="Times New Roman" panose="02020603050405020304" pitchFamily="18" charset="0"/>
                          <a:ea typeface="+mn-ea"/>
                          <a:cs typeface="Times New Roman" panose="02020603050405020304" pitchFamily="18" charset="0"/>
                        </a:rPr>
                        <a:t>问题</a:t>
                      </a:r>
                      <a:r>
                        <a:rPr lang="zh-CN" sz="1400" kern="100" dirty="0">
                          <a:effectLst/>
                          <a:latin typeface="Times New Roman" panose="02020603050405020304" pitchFamily="18" charset="0"/>
                          <a:ea typeface="+mn-ea"/>
                          <a:cs typeface="Times New Roman" panose="02020603050405020304" pitchFamily="18" charset="0"/>
                        </a:rPr>
                        <a:t>。</a:t>
                      </a:r>
                    </a:p>
                  </a:txBody>
                  <a:tcPr marL="58277" marR="58277" marT="0" marB="0" anchor="ctr"/>
                </a:tc>
                <a:tc>
                  <a:txBody>
                    <a:bodyPr/>
                    <a:lstStyle/>
                    <a:p>
                      <a:pPr algn="l"/>
                      <a:r>
                        <a:rPr lang="zh-CN" altLang="en-US" sz="1400" kern="100" dirty="0">
                          <a:effectLst/>
                          <a:latin typeface="Times New Roman" panose="02020603050405020304" pitchFamily="18" charset="0"/>
                          <a:ea typeface="+mn-ea"/>
                          <a:cs typeface="Times New Roman" panose="02020603050405020304" pitchFamily="18" charset="0"/>
                        </a:rPr>
                        <a:t>针对特定问题的训练方法</a:t>
                      </a:r>
                      <a:r>
                        <a:rPr lang="en-US" sz="1400" kern="100" dirty="0">
                          <a:effectLst/>
                          <a:latin typeface="Times New Roman" panose="02020603050405020304" pitchFamily="18" charset="0"/>
                          <a:ea typeface="+mn-ea"/>
                          <a:cs typeface="Times New Roman" panose="02020603050405020304" pitchFamily="18" charset="0"/>
                        </a:rPr>
                        <a:t>: </a:t>
                      </a:r>
                      <a:r>
                        <a:rPr lang="zh-CN" sz="1400" kern="100" dirty="0">
                          <a:effectLst/>
                          <a:latin typeface="Times New Roman" panose="02020603050405020304" pitchFamily="18" charset="0"/>
                          <a:ea typeface="+mn-ea"/>
                          <a:cs typeface="Times New Roman" panose="02020603050405020304" pitchFamily="18" charset="0"/>
                        </a:rPr>
                        <a:t>利用专家知识提出一个公式来对传统的</a:t>
                      </a:r>
                      <a:r>
                        <a:rPr lang="en-US" sz="1400" kern="100" dirty="0">
                          <a:effectLst/>
                          <a:latin typeface="Times New Roman" panose="02020603050405020304" pitchFamily="18" charset="0"/>
                          <a:ea typeface="+mn-ea"/>
                          <a:cs typeface="Times New Roman" panose="02020603050405020304" pitchFamily="18" charset="0"/>
                        </a:rPr>
                        <a:t>LSTM</a:t>
                      </a:r>
                      <a:r>
                        <a:rPr lang="zh-CN" sz="1400" kern="100" dirty="0">
                          <a:effectLst/>
                          <a:latin typeface="Times New Roman" panose="02020603050405020304" pitchFamily="18" charset="0"/>
                          <a:ea typeface="+mn-ea"/>
                          <a:cs typeface="Times New Roman" panose="02020603050405020304" pitchFamily="18" charset="0"/>
                        </a:rPr>
                        <a:t>模型进行结构调整</a:t>
                      </a:r>
                    </a:p>
                  </a:txBody>
                  <a:tcPr marL="58277" marR="58277" marT="0" marB="0" anchor="ctr"/>
                </a:tc>
                <a:tc>
                  <a:txBody>
                    <a:bodyPr/>
                    <a:lstStyle/>
                    <a:p>
                      <a:pPr algn="l"/>
                      <a:r>
                        <a:rPr lang="zh-CN" sz="1400" kern="100">
                          <a:effectLst/>
                          <a:latin typeface="Times New Roman" panose="02020603050405020304" pitchFamily="18" charset="0"/>
                          <a:ea typeface="+mn-ea"/>
                          <a:cs typeface="Times New Roman" panose="02020603050405020304" pitchFamily="18" charset="0"/>
                        </a:rPr>
                        <a:t>增加可解释性、准确性、收敛速度</a:t>
                      </a:r>
                    </a:p>
                  </a:txBody>
                  <a:tcPr marL="58277" marR="58277" marT="0" marB="0" anchor="ctr"/>
                </a:tc>
                <a:extLst>
                  <a:ext uri="{0D108BD9-81ED-4DB2-BD59-A6C34878D82A}">
                    <a16:rowId xmlns:a16="http://schemas.microsoft.com/office/drawing/2014/main" val="506268410"/>
                  </a:ext>
                </a:extLst>
              </a:tr>
              <a:tr h="752648">
                <a:tc>
                  <a:txBody>
                    <a:bodyPr/>
                    <a:lstStyle/>
                    <a:p>
                      <a:pPr algn="l"/>
                      <a:r>
                        <a:rPr lang="zh-CN" sz="1400" kern="100" dirty="0">
                          <a:effectLst/>
                          <a:latin typeface="Times New Roman" panose="02020603050405020304" pitchFamily="18" charset="0"/>
                          <a:ea typeface="+mn-ea"/>
                          <a:cs typeface="Times New Roman" panose="02020603050405020304" pitchFamily="18" charset="0"/>
                        </a:rPr>
                        <a:t>自动调制分类中，优化分类方案，最小化视觉特征向量和属性向量之间的差异</a:t>
                      </a:r>
                      <a:r>
                        <a:rPr lang="en-US" altLang="zh-CN" sz="1400" kern="100" dirty="0">
                          <a:effectLst/>
                          <a:latin typeface="Times New Roman" panose="02020603050405020304" pitchFamily="18" charset="0"/>
                          <a:ea typeface="+mn-ea"/>
                          <a:cs typeface="Times New Roman" panose="02020603050405020304" pitchFamily="18" charset="0"/>
                        </a:rPr>
                        <a:t>[ICC.2022]</a:t>
                      </a:r>
                      <a:endParaRPr lang="zh-CN" sz="1400" kern="100" dirty="0">
                        <a:effectLst/>
                        <a:latin typeface="Times New Roman" panose="02020603050405020304" pitchFamily="18" charset="0"/>
                        <a:ea typeface="+mn-ea"/>
                        <a:cs typeface="Times New Roman" panose="02020603050405020304" pitchFamily="18" charset="0"/>
                      </a:endParaRPr>
                    </a:p>
                  </a:txBody>
                  <a:tcPr marL="58277" marR="58277" marT="0" marB="0" anchor="ctr"/>
                </a:tc>
                <a:tc>
                  <a:txBody>
                    <a:bodyPr/>
                    <a:lstStyle/>
                    <a:p>
                      <a:pPr algn="l"/>
                      <a:r>
                        <a:rPr lang="zh-CN" altLang="en-US" sz="1400" kern="100" dirty="0">
                          <a:effectLst/>
                          <a:latin typeface="Times New Roman" panose="02020603050405020304" pitchFamily="18" charset="0"/>
                          <a:ea typeface="+mn-ea"/>
                          <a:cs typeface="Times New Roman" panose="02020603050405020304" pitchFamily="18" charset="0"/>
                        </a:rPr>
                        <a:t>针对特定问题的训练方法</a:t>
                      </a:r>
                      <a:r>
                        <a:rPr lang="en-US" sz="1400" kern="100" dirty="0">
                          <a:effectLst/>
                          <a:latin typeface="Times New Roman" panose="02020603050405020304" pitchFamily="18" charset="0"/>
                          <a:ea typeface="+mn-ea"/>
                          <a:cs typeface="Times New Roman" panose="02020603050405020304" pitchFamily="18" charset="0"/>
                        </a:rPr>
                        <a:t>: </a:t>
                      </a:r>
                      <a:r>
                        <a:rPr lang="zh-CN" sz="1400" kern="100" dirty="0">
                          <a:effectLst/>
                          <a:latin typeface="Times New Roman" panose="02020603050405020304" pitchFamily="18" charset="0"/>
                          <a:ea typeface="+mn-ea"/>
                          <a:cs typeface="Times New Roman" panose="02020603050405020304" pitchFamily="18" charset="0"/>
                        </a:rPr>
                        <a:t>利用专家知识构建预训练属性学习模型，与原有的预训练视觉模型联合使用</a:t>
                      </a:r>
                    </a:p>
                  </a:txBody>
                  <a:tcPr marL="58277" marR="58277" marT="0" marB="0" anchor="ctr"/>
                </a:tc>
                <a:tc>
                  <a:txBody>
                    <a:bodyPr/>
                    <a:lstStyle/>
                    <a:p>
                      <a:pPr algn="l"/>
                      <a:r>
                        <a:rPr lang="zh-CN" sz="1400" kern="100">
                          <a:effectLst/>
                          <a:latin typeface="Times New Roman" panose="02020603050405020304" pitchFamily="18" charset="0"/>
                          <a:ea typeface="+mn-ea"/>
                          <a:cs typeface="Times New Roman" panose="02020603050405020304" pitchFamily="18" charset="0"/>
                        </a:rPr>
                        <a:t>增加准确性、减少训练样本数量</a:t>
                      </a:r>
                    </a:p>
                  </a:txBody>
                  <a:tcPr marL="58277" marR="58277" marT="0" marB="0" anchor="ctr"/>
                </a:tc>
                <a:extLst>
                  <a:ext uri="{0D108BD9-81ED-4DB2-BD59-A6C34878D82A}">
                    <a16:rowId xmlns:a16="http://schemas.microsoft.com/office/drawing/2014/main" val="2596650609"/>
                  </a:ext>
                </a:extLst>
              </a:tr>
              <a:tr h="1806357">
                <a:tc>
                  <a:txBody>
                    <a:bodyPr/>
                    <a:lstStyle/>
                    <a:p>
                      <a:pPr algn="l"/>
                      <a:r>
                        <a:rPr lang="zh-CN" sz="1400" kern="100" dirty="0">
                          <a:effectLst/>
                          <a:latin typeface="Times New Roman" panose="02020603050405020304" pitchFamily="18" charset="0"/>
                          <a:ea typeface="+mn-ea"/>
                          <a:cs typeface="Times New Roman" panose="02020603050405020304" pitchFamily="18" charset="0"/>
                        </a:rPr>
                        <a:t>在用于视频流的</a:t>
                      </a:r>
                      <a:r>
                        <a:rPr lang="en-US" sz="1400" kern="100" dirty="0">
                          <a:effectLst/>
                          <a:latin typeface="Times New Roman" panose="02020603050405020304" pitchFamily="18" charset="0"/>
                          <a:ea typeface="+mn-ea"/>
                          <a:cs typeface="Times New Roman" panose="02020603050405020304" pitchFamily="18" charset="0"/>
                        </a:rPr>
                        <a:t> </a:t>
                      </a:r>
                      <a:r>
                        <a:rPr lang="en-US" sz="1400" kern="100" dirty="0" err="1">
                          <a:effectLst/>
                          <a:latin typeface="Times New Roman" panose="02020603050405020304" pitchFamily="18" charset="0"/>
                          <a:ea typeface="+mn-ea"/>
                          <a:cs typeface="Times New Roman" panose="02020603050405020304" pitchFamily="18" charset="0"/>
                        </a:rPr>
                        <a:t>Pensieve</a:t>
                      </a:r>
                      <a:r>
                        <a:rPr lang="en-US" sz="1400" kern="100" dirty="0">
                          <a:effectLst/>
                          <a:latin typeface="Times New Roman" panose="02020603050405020304" pitchFamily="18" charset="0"/>
                          <a:ea typeface="+mn-ea"/>
                          <a:cs typeface="Times New Roman" panose="02020603050405020304" pitchFamily="18" charset="0"/>
                        </a:rPr>
                        <a:t> (</a:t>
                      </a:r>
                      <a:r>
                        <a:rPr lang="zh-CN" altLang="en-US" sz="1400" b="1" i="0" kern="1200" dirty="0">
                          <a:solidFill>
                            <a:schemeClr val="lt1"/>
                          </a:solidFill>
                          <a:effectLst/>
                          <a:latin typeface="+mn-ea"/>
                          <a:ea typeface="+mn-ea"/>
                          <a:cs typeface="+mn-cs"/>
                        </a:rPr>
                        <a:t>利用神经网络优化码率自适应算法</a:t>
                      </a:r>
                      <a:r>
                        <a:rPr lang="en-US" sz="1400" kern="100" dirty="0">
                          <a:effectLst/>
                          <a:latin typeface="Times New Roman" panose="02020603050405020304" pitchFamily="18" charset="0"/>
                          <a:ea typeface="+mn-ea"/>
                          <a:cs typeface="Times New Roman" panose="02020603050405020304" pitchFamily="18" charset="0"/>
                        </a:rPr>
                        <a:t>)</a:t>
                      </a:r>
                      <a:r>
                        <a:rPr lang="zh-CN" sz="1400" kern="100" dirty="0">
                          <a:effectLst/>
                          <a:latin typeface="Times New Roman" panose="02020603050405020304" pitchFamily="18" charset="0"/>
                          <a:ea typeface="+mn-ea"/>
                          <a:cs typeface="Times New Roman" panose="02020603050405020304" pitchFamily="18" charset="0"/>
                        </a:rPr>
                        <a:t>中，最大化</a:t>
                      </a:r>
                      <a:r>
                        <a:rPr lang="en-US" sz="1400" kern="100" dirty="0" err="1">
                          <a:effectLst/>
                          <a:latin typeface="Times New Roman" panose="02020603050405020304" pitchFamily="18" charset="0"/>
                          <a:ea typeface="+mn-ea"/>
                          <a:cs typeface="Times New Roman" panose="02020603050405020304" pitchFamily="18" charset="0"/>
                        </a:rPr>
                        <a:t>QoE</a:t>
                      </a:r>
                      <a:r>
                        <a:rPr lang="zh-CN" sz="1400" kern="100" dirty="0">
                          <a:effectLst/>
                          <a:latin typeface="Times New Roman" panose="02020603050405020304" pitchFamily="18" charset="0"/>
                          <a:ea typeface="+mn-ea"/>
                          <a:cs typeface="Times New Roman" panose="02020603050405020304" pitchFamily="18" charset="0"/>
                        </a:rPr>
                        <a:t>；在用于负载平衡的</a:t>
                      </a:r>
                      <a:r>
                        <a:rPr lang="en-US" sz="1400" kern="100" dirty="0">
                          <a:effectLst/>
                          <a:latin typeface="Times New Roman" panose="02020603050405020304" pitchFamily="18" charset="0"/>
                          <a:ea typeface="+mn-ea"/>
                          <a:cs typeface="Times New Roman" panose="02020603050405020304" pitchFamily="18" charset="0"/>
                        </a:rPr>
                        <a:t> </a:t>
                      </a:r>
                      <a:r>
                        <a:rPr lang="en-US" sz="1400" kern="100" dirty="0" err="1">
                          <a:effectLst/>
                          <a:latin typeface="Times New Roman" panose="02020603050405020304" pitchFamily="18" charset="0"/>
                          <a:ea typeface="+mn-ea"/>
                          <a:cs typeface="Times New Roman" panose="02020603050405020304" pitchFamily="18" charset="0"/>
                        </a:rPr>
                        <a:t>DeepLB</a:t>
                      </a:r>
                      <a:r>
                        <a:rPr lang="en-US" sz="1400" kern="100" dirty="0">
                          <a:effectLst/>
                          <a:latin typeface="Times New Roman" panose="02020603050405020304" pitchFamily="18" charset="0"/>
                          <a:ea typeface="+mn-ea"/>
                          <a:cs typeface="Times New Roman" panose="02020603050405020304" pitchFamily="18" charset="0"/>
                        </a:rPr>
                        <a:t> </a:t>
                      </a:r>
                      <a:r>
                        <a:rPr lang="zh-CN" sz="1400" kern="100" dirty="0">
                          <a:effectLst/>
                          <a:latin typeface="Times New Roman" panose="02020603050405020304" pitchFamily="18" charset="0"/>
                          <a:ea typeface="+mn-ea"/>
                          <a:cs typeface="Times New Roman" panose="02020603050405020304" pitchFamily="18" charset="0"/>
                        </a:rPr>
                        <a:t>和用于</a:t>
                      </a:r>
                      <a:r>
                        <a:rPr lang="en-US" sz="1400" kern="100" dirty="0">
                          <a:effectLst/>
                          <a:latin typeface="Times New Roman" panose="02020603050405020304" pitchFamily="18" charset="0"/>
                          <a:ea typeface="+mn-ea"/>
                          <a:cs typeface="Times New Roman" panose="02020603050405020304" pitchFamily="18" charset="0"/>
                        </a:rPr>
                        <a:t> TCP </a:t>
                      </a:r>
                      <a:r>
                        <a:rPr lang="zh-CN" sz="1400" kern="100" dirty="0">
                          <a:effectLst/>
                          <a:latin typeface="Times New Roman" panose="02020603050405020304" pitchFamily="18" charset="0"/>
                          <a:ea typeface="+mn-ea"/>
                          <a:cs typeface="Times New Roman" panose="02020603050405020304" pitchFamily="18" charset="0"/>
                        </a:rPr>
                        <a:t>拥塞控制的</a:t>
                      </a:r>
                      <a:r>
                        <a:rPr lang="en-US" sz="1400" kern="100" dirty="0">
                          <a:effectLst/>
                          <a:latin typeface="Times New Roman" panose="02020603050405020304" pitchFamily="18" charset="0"/>
                          <a:ea typeface="+mn-ea"/>
                          <a:cs typeface="Times New Roman" panose="02020603050405020304" pitchFamily="18" charset="0"/>
                        </a:rPr>
                        <a:t> Aurora</a:t>
                      </a:r>
                      <a:r>
                        <a:rPr lang="zh-CN" sz="1400" kern="100" dirty="0">
                          <a:effectLst/>
                          <a:latin typeface="Times New Roman" panose="02020603050405020304" pitchFamily="18" charset="0"/>
                          <a:ea typeface="+mn-ea"/>
                          <a:cs typeface="Times New Roman" panose="02020603050405020304" pitchFamily="18" charset="0"/>
                        </a:rPr>
                        <a:t>中，最大化稳定性</a:t>
                      </a:r>
                      <a:r>
                        <a:rPr lang="en-US" altLang="zh-CN" sz="1400" kern="100" dirty="0">
                          <a:effectLst/>
                          <a:latin typeface="Times New Roman" panose="02020603050405020304" pitchFamily="18" charset="0"/>
                          <a:ea typeface="+mn-ea"/>
                          <a:cs typeface="Times New Roman" panose="02020603050405020304" pitchFamily="18" charset="0"/>
                        </a:rPr>
                        <a:t>[INFOCOM.2021]</a:t>
                      </a:r>
                      <a:endParaRPr lang="zh-CN" sz="1400" kern="100" dirty="0">
                        <a:effectLst/>
                        <a:latin typeface="Times New Roman" panose="02020603050405020304" pitchFamily="18" charset="0"/>
                        <a:ea typeface="+mn-ea"/>
                        <a:cs typeface="Times New Roman" panose="02020603050405020304" pitchFamily="18" charset="0"/>
                      </a:endParaRPr>
                    </a:p>
                  </a:txBody>
                  <a:tcPr marL="58277" marR="58277" marT="0" marB="0" anchor="ctr"/>
                </a:tc>
                <a:tc>
                  <a:txBody>
                    <a:bodyPr/>
                    <a:lstStyle/>
                    <a:p>
                      <a:pPr algn="l"/>
                      <a:r>
                        <a:rPr lang="zh-CN" altLang="en-US" sz="1400" kern="100" dirty="0">
                          <a:effectLst/>
                          <a:latin typeface="Times New Roman" panose="02020603050405020304" pitchFamily="18" charset="0"/>
                          <a:ea typeface="+mn-ea"/>
                          <a:cs typeface="Times New Roman" panose="02020603050405020304" pitchFamily="18" charset="0"/>
                        </a:rPr>
                        <a:t>针对特定问题的训练方法</a:t>
                      </a:r>
                      <a:r>
                        <a:rPr lang="zh-CN" sz="1400" kern="100" dirty="0">
                          <a:effectLst/>
                          <a:latin typeface="Times New Roman" panose="02020603050405020304" pitchFamily="18" charset="0"/>
                          <a:ea typeface="+mn-ea"/>
                          <a:cs typeface="Times New Roman" panose="02020603050405020304" pitchFamily="18" charset="0"/>
                        </a:rPr>
                        <a:t>，利用领域知识指导学生网络的</a:t>
                      </a:r>
                      <a:r>
                        <a:rPr lang="en-US" sz="1400" kern="100" dirty="0">
                          <a:effectLst/>
                          <a:latin typeface="Times New Roman" panose="02020603050405020304" pitchFamily="18" charset="0"/>
                          <a:ea typeface="+mn-ea"/>
                          <a:cs typeface="Times New Roman" panose="02020603050405020304" pitchFamily="18" charset="0"/>
                        </a:rPr>
                        <a:t>DRL</a:t>
                      </a:r>
                      <a:r>
                        <a:rPr lang="zh-CN" sz="1400" kern="100" dirty="0">
                          <a:effectLst/>
                          <a:latin typeface="Times New Roman" panose="02020603050405020304" pitchFamily="18" charset="0"/>
                          <a:ea typeface="+mn-ea"/>
                          <a:cs typeface="Times New Roman" panose="02020603050405020304" pitchFamily="18" charset="0"/>
                        </a:rPr>
                        <a:t>决策，置信度检查模块用于定位错误决策和风险决策的状态，奖励重塑用于激发学生学习老师的建议，优先经验回放用于教学数据数量不足时实现有效训练。</a:t>
                      </a:r>
                    </a:p>
                    <a:p>
                      <a:pPr algn="l"/>
                      <a:r>
                        <a:rPr lang="zh-CN" sz="1400" kern="100" dirty="0">
                          <a:effectLst/>
                          <a:latin typeface="Times New Roman" panose="02020603050405020304" pitchFamily="18" charset="0"/>
                          <a:ea typeface="+mn-ea"/>
                          <a:cs typeface="Times New Roman" panose="02020603050405020304" pitchFamily="18" charset="0"/>
                        </a:rPr>
                        <a:t>改进</a:t>
                      </a:r>
                      <a:r>
                        <a:rPr lang="en-US" sz="1400" kern="100" dirty="0">
                          <a:effectLst/>
                          <a:latin typeface="Times New Roman" panose="02020603050405020304" pitchFamily="18" charset="0"/>
                          <a:ea typeface="+mn-ea"/>
                          <a:cs typeface="Times New Roman" panose="02020603050405020304" pitchFamily="18" charset="0"/>
                        </a:rPr>
                        <a:t>loss</a:t>
                      </a:r>
                      <a:r>
                        <a:rPr lang="zh-CN" sz="1400" kern="100" dirty="0">
                          <a:effectLst/>
                          <a:latin typeface="Times New Roman" panose="02020603050405020304" pitchFamily="18" charset="0"/>
                          <a:ea typeface="+mn-ea"/>
                          <a:cs typeface="Times New Roman" panose="02020603050405020304" pitchFamily="18" charset="0"/>
                        </a:rPr>
                        <a:t>函数，增加损失项量化学生网络决策与教师建议的差异</a:t>
                      </a:r>
                    </a:p>
                  </a:txBody>
                  <a:tcPr marL="58277" marR="58277" marT="0" marB="0" anchor="ctr"/>
                </a:tc>
                <a:tc>
                  <a:txBody>
                    <a:bodyPr/>
                    <a:lstStyle/>
                    <a:p>
                      <a:pPr algn="l"/>
                      <a:r>
                        <a:rPr lang="zh-CN" sz="1400" kern="100" dirty="0">
                          <a:effectLst/>
                          <a:latin typeface="Times New Roman" panose="02020603050405020304" pitchFamily="18" charset="0"/>
                          <a:ea typeface="+mn-ea"/>
                          <a:cs typeface="Times New Roman" panose="02020603050405020304" pitchFamily="18" charset="0"/>
                        </a:rPr>
                        <a:t>提高鲁棒性，提升性能，减少对样本的依赖性</a:t>
                      </a:r>
                    </a:p>
                  </a:txBody>
                  <a:tcPr marL="58277" marR="58277" marT="0" marB="0" anchor="ctr"/>
                </a:tc>
                <a:extLst>
                  <a:ext uri="{0D108BD9-81ED-4DB2-BD59-A6C34878D82A}">
                    <a16:rowId xmlns:a16="http://schemas.microsoft.com/office/drawing/2014/main" val="1953877113"/>
                  </a:ext>
                </a:extLst>
              </a:tr>
            </a:tbl>
          </a:graphicData>
        </a:graphic>
      </p:graphicFrame>
    </p:spTree>
    <p:extLst>
      <p:ext uri="{BB962C8B-B14F-4D97-AF65-F5344CB8AC3E}">
        <p14:creationId xmlns:p14="http://schemas.microsoft.com/office/powerpoint/2010/main" val="1144775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DB44E30-715F-4973-8179-B4178D7E09F0}" type="datetime1">
              <a:rPr lang="zh-CN" altLang="en-US" smtClean="0">
                <a:solidFill>
                  <a:schemeClr val="bg1">
                    <a:lumMod val="50000"/>
                  </a:schemeClr>
                </a:solidFill>
              </a:rPr>
              <a:t>2024/3/13</a:t>
            </a:fld>
            <a:endParaRPr lang="zh-CN" altLang="en-US" dirty="0">
              <a:solidFill>
                <a:schemeClr val="bg1">
                  <a:lumMod val="50000"/>
                </a:schemeClr>
              </a:solidFill>
            </a:endParaRPr>
          </a:p>
        </p:txBody>
      </p:sp>
      <p:sp>
        <p:nvSpPr>
          <p:cNvPr id="4" name="页脚占位符 3"/>
          <p:cNvSpPr>
            <a:spLocks noGrp="1"/>
          </p:cNvSpPr>
          <p:nvPr>
            <p:ph type="ftr" sz="quarter" idx="11"/>
          </p:nvPr>
        </p:nvSpPr>
        <p:spPr/>
        <p:txBody>
          <a:bodyPr/>
          <a:lstStyle/>
          <a:p>
            <a:r>
              <a:rPr lang="zh-CN" altLang="en-US" dirty="0">
                <a:solidFill>
                  <a:schemeClr val="bg1">
                    <a:lumMod val="50000"/>
                  </a:schemeClr>
                </a:solidFill>
              </a:rPr>
              <a:t>西安电子科技大学</a:t>
            </a:r>
          </a:p>
        </p:txBody>
      </p:sp>
      <p:sp>
        <p:nvSpPr>
          <p:cNvPr id="5" name="灯片编号占位符 4"/>
          <p:cNvSpPr>
            <a:spLocks noGrp="1"/>
          </p:cNvSpPr>
          <p:nvPr>
            <p:ph type="sldNum" sz="quarter" idx="12"/>
          </p:nvPr>
        </p:nvSpPr>
        <p:spPr/>
        <p:txBody>
          <a:bodyPr/>
          <a:lstStyle/>
          <a:p>
            <a:fld id="{33B9A5AF-BDD6-4E14-989F-CF034C94E4CA}" type="slidenum">
              <a:rPr lang="zh-CN" altLang="en-US" smtClean="0">
                <a:solidFill>
                  <a:schemeClr val="bg1">
                    <a:lumMod val="50000"/>
                  </a:schemeClr>
                </a:solidFill>
              </a:rPr>
              <a:t>20</a:t>
            </a:fld>
            <a:endParaRPr lang="zh-CN" altLang="en-US" dirty="0">
              <a:solidFill>
                <a:schemeClr val="bg1">
                  <a:lumMod val="50000"/>
                </a:schemeClr>
              </a:solidFill>
            </a:endParaRPr>
          </a:p>
        </p:txBody>
      </p:sp>
      <p:sp>
        <p:nvSpPr>
          <p:cNvPr id="20" name="文本框 19">
            <a:extLst>
              <a:ext uri="{FF2B5EF4-FFF2-40B4-BE49-F238E27FC236}">
                <a16:creationId xmlns:a16="http://schemas.microsoft.com/office/drawing/2014/main" id="{9C3E95A7-B50C-BE68-A244-39B1C50E1DBD}"/>
              </a:ext>
            </a:extLst>
          </p:cNvPr>
          <p:cNvSpPr txBox="1"/>
          <p:nvPr/>
        </p:nvSpPr>
        <p:spPr>
          <a:xfrm>
            <a:off x="525260" y="1053495"/>
            <a:ext cx="2918381" cy="520848"/>
          </a:xfrm>
          <a:prstGeom prst="rect">
            <a:avLst/>
          </a:prstGeom>
          <a:noFill/>
        </p:spPr>
        <p:txBody>
          <a:bodyPr wrap="square" rtlCol="0">
            <a:spAutoFit/>
          </a:bodyPr>
          <a:lstStyle/>
          <a:p>
            <a:pPr marL="342900" indent="-342900" algn="just" hangingPunct="0">
              <a:lnSpc>
                <a:spcPct val="130000"/>
              </a:lnSpc>
              <a:buFont typeface="Wingdings" panose="05000000000000000000" pitchFamily="2" charset="2"/>
              <a:buChar char="Ø"/>
            </a:pPr>
            <a:r>
              <a:rPr lang="zh-CN" altLang="en-US" sz="2400" spc="100" dirty="0">
                <a:latin typeface="Times New Roman" panose="02020603050405020304" pitchFamily="18" charset="0"/>
                <a:ea typeface="宋体" panose="02010600030101010101" pitchFamily="2" charset="-122"/>
                <a:cs typeface="Times New Roman" panose="02020603050405020304" pitchFamily="18" charset="0"/>
              </a:rPr>
              <a:t>实验结果</a:t>
            </a:r>
          </a:p>
        </p:txBody>
      </p:sp>
      <p:sp>
        <p:nvSpPr>
          <p:cNvPr id="2" name="文本框 1">
            <a:extLst>
              <a:ext uri="{FF2B5EF4-FFF2-40B4-BE49-F238E27FC236}">
                <a16:creationId xmlns:a16="http://schemas.microsoft.com/office/drawing/2014/main" id="{241EB49B-B232-EAC9-64D8-7252574EC21D}"/>
              </a:ext>
            </a:extLst>
          </p:cNvPr>
          <p:cNvSpPr txBox="1"/>
          <p:nvPr/>
        </p:nvSpPr>
        <p:spPr>
          <a:xfrm>
            <a:off x="555773" y="5587195"/>
            <a:ext cx="5217485" cy="784189"/>
          </a:xfrm>
          <a:prstGeom prst="rect">
            <a:avLst/>
          </a:prstGeom>
          <a:noFill/>
        </p:spPr>
        <p:txBody>
          <a:bodyPr wrap="square" rtlCol="0">
            <a:spAutoFit/>
          </a:bodyPr>
          <a:lstStyle/>
          <a:p>
            <a:pPr marL="285750" indent="-285750" algn="just" hangingPunct="0">
              <a:lnSpc>
                <a:spcPct val="130000"/>
              </a:lnSpc>
              <a:buFont typeface="Wingdings" panose="05000000000000000000" pitchFamily="2" charset="2"/>
              <a:buChar char="Ø"/>
            </a:pPr>
            <a:r>
              <a:rPr lang="zh-CN" altLang="en-US" b="0" i="0" dirty="0">
                <a:solidFill>
                  <a:srgbClr val="101214"/>
                </a:solidFill>
                <a:effectLst/>
                <a:latin typeface="PingFang SC"/>
              </a:rPr>
              <a:t>所提出的基于</a:t>
            </a:r>
            <a:r>
              <a:rPr lang="en-US" altLang="zh-CN" b="0" i="0" dirty="0">
                <a:solidFill>
                  <a:srgbClr val="101214"/>
                </a:solidFill>
                <a:effectLst/>
                <a:latin typeface="PingFang SC"/>
              </a:rPr>
              <a:t>DRL</a:t>
            </a:r>
            <a:r>
              <a:rPr lang="zh-CN" altLang="en-US" b="0" i="0" dirty="0">
                <a:solidFill>
                  <a:srgbClr val="101214"/>
                </a:solidFill>
                <a:effectLst/>
                <a:latin typeface="PingFang SC"/>
              </a:rPr>
              <a:t>的策略收敛于最优策略，收敛后的表现优于“非预测性”策略</a:t>
            </a:r>
            <a:endParaRPr lang="zh-CN" altLang="en-US" spc="100" dirty="0">
              <a:latin typeface="+mn-ea"/>
            </a:endParaRPr>
          </a:p>
        </p:txBody>
      </p:sp>
      <p:pic>
        <p:nvPicPr>
          <p:cNvPr id="9" name="图片 8">
            <a:extLst>
              <a:ext uri="{FF2B5EF4-FFF2-40B4-BE49-F238E27FC236}">
                <a16:creationId xmlns:a16="http://schemas.microsoft.com/office/drawing/2014/main" id="{8057ED48-FD22-1AD4-E470-E2E4BF27243B}"/>
              </a:ext>
            </a:extLst>
          </p:cNvPr>
          <p:cNvPicPr>
            <a:picLocks noChangeAspect="1"/>
          </p:cNvPicPr>
          <p:nvPr/>
        </p:nvPicPr>
        <p:blipFill>
          <a:blip r:embed="rId3"/>
          <a:stretch>
            <a:fillRect/>
          </a:stretch>
        </p:blipFill>
        <p:spPr>
          <a:xfrm>
            <a:off x="877125" y="1637864"/>
            <a:ext cx="4689626" cy="3885809"/>
          </a:xfrm>
          <a:prstGeom prst="rect">
            <a:avLst/>
          </a:prstGeom>
          <a:effectLst>
            <a:outerShdw blurRad="63500" sx="102000" sy="102000" algn="ctr" rotWithShape="0">
              <a:prstClr val="black">
                <a:alpha val="40000"/>
              </a:prstClr>
            </a:outerShdw>
          </a:effectLst>
        </p:spPr>
      </p:pic>
      <p:pic>
        <p:nvPicPr>
          <p:cNvPr id="12" name="图片 11">
            <a:extLst>
              <a:ext uri="{FF2B5EF4-FFF2-40B4-BE49-F238E27FC236}">
                <a16:creationId xmlns:a16="http://schemas.microsoft.com/office/drawing/2014/main" id="{3414D7AA-B982-3147-D2F5-6CA16D511B38}"/>
              </a:ext>
            </a:extLst>
          </p:cNvPr>
          <p:cNvPicPr>
            <a:picLocks noChangeAspect="1"/>
          </p:cNvPicPr>
          <p:nvPr/>
        </p:nvPicPr>
        <p:blipFill>
          <a:blip r:embed="rId4"/>
          <a:stretch>
            <a:fillRect/>
          </a:stretch>
        </p:blipFill>
        <p:spPr>
          <a:xfrm>
            <a:off x="6791528" y="1637864"/>
            <a:ext cx="4659825" cy="3885809"/>
          </a:xfrm>
          <a:prstGeom prst="rect">
            <a:avLst/>
          </a:prstGeom>
          <a:effectLst>
            <a:outerShdw blurRad="63500" sx="102000" sy="102000" algn="ctr" rotWithShape="0">
              <a:prstClr val="black">
                <a:alpha val="40000"/>
              </a:prstClr>
            </a:outerShdw>
          </a:effectLst>
        </p:spPr>
      </p:pic>
      <p:sp>
        <p:nvSpPr>
          <p:cNvPr id="13" name="文本框 12">
            <a:extLst>
              <a:ext uri="{FF2B5EF4-FFF2-40B4-BE49-F238E27FC236}">
                <a16:creationId xmlns:a16="http://schemas.microsoft.com/office/drawing/2014/main" id="{B474C336-F46C-DC12-1B4F-A89D986C8DB6}"/>
              </a:ext>
            </a:extLst>
          </p:cNvPr>
          <p:cNvSpPr txBox="1"/>
          <p:nvPr/>
        </p:nvSpPr>
        <p:spPr>
          <a:xfrm>
            <a:off x="6400799" y="5587387"/>
            <a:ext cx="5217485" cy="783997"/>
          </a:xfrm>
          <a:prstGeom prst="rect">
            <a:avLst/>
          </a:prstGeom>
          <a:noFill/>
        </p:spPr>
        <p:txBody>
          <a:bodyPr wrap="square" rtlCol="0">
            <a:spAutoFit/>
          </a:bodyPr>
          <a:lstStyle/>
          <a:p>
            <a:pPr marL="285750" indent="-285750" algn="just" hangingPunct="0">
              <a:lnSpc>
                <a:spcPct val="130000"/>
              </a:lnSpc>
              <a:buFont typeface="Wingdings" panose="05000000000000000000" pitchFamily="2" charset="2"/>
              <a:buChar char="Ø"/>
            </a:pPr>
            <a:r>
              <a:rPr lang="zh-CN" altLang="en-US" b="0" i="0" dirty="0">
                <a:solidFill>
                  <a:srgbClr val="101214"/>
                </a:solidFill>
                <a:effectLst/>
                <a:latin typeface="PingFang SC"/>
              </a:rPr>
              <a:t>所有基于</a:t>
            </a:r>
            <a:r>
              <a:rPr lang="en-US" altLang="zh-CN" b="0" i="0" dirty="0">
                <a:solidFill>
                  <a:srgbClr val="101214"/>
                </a:solidFill>
                <a:effectLst/>
                <a:latin typeface="PingFang SC"/>
              </a:rPr>
              <a:t>PDS</a:t>
            </a:r>
            <a:r>
              <a:rPr lang="zh-CN" altLang="en-US" b="0" i="0" dirty="0">
                <a:solidFill>
                  <a:srgbClr val="101214"/>
                </a:solidFill>
                <a:effectLst/>
                <a:latin typeface="PingFang SC"/>
              </a:rPr>
              <a:t>的算法在整个学习过程中都能满足</a:t>
            </a:r>
            <a:r>
              <a:rPr lang="en-US" altLang="zh-CN" b="0" i="0" dirty="0">
                <a:solidFill>
                  <a:srgbClr val="101214"/>
                </a:solidFill>
                <a:effectLst/>
                <a:latin typeface="PingFang SC"/>
              </a:rPr>
              <a:t>QoS</a:t>
            </a:r>
            <a:r>
              <a:rPr lang="zh-CN" altLang="en-US" b="0" i="0" dirty="0">
                <a:solidFill>
                  <a:srgbClr val="101214"/>
                </a:solidFill>
                <a:effectLst/>
                <a:latin typeface="PingFang SC"/>
              </a:rPr>
              <a:t>约束</a:t>
            </a:r>
            <a:endParaRPr lang="zh-CN" altLang="en-US" spc="100" dirty="0">
              <a:latin typeface="+mn-ea"/>
            </a:endParaRPr>
          </a:p>
        </p:txBody>
      </p:sp>
      <p:sp>
        <p:nvSpPr>
          <p:cNvPr id="19" name="标题 1">
            <a:extLst>
              <a:ext uri="{FF2B5EF4-FFF2-40B4-BE49-F238E27FC236}">
                <a16:creationId xmlns:a16="http://schemas.microsoft.com/office/drawing/2014/main" id="{C66C75BA-8955-925A-EA27-271AF1530CB5}"/>
              </a:ext>
            </a:extLst>
          </p:cNvPr>
          <p:cNvSpPr>
            <a:spLocks noGrp="1"/>
          </p:cNvSpPr>
          <p:nvPr>
            <p:ph type="title"/>
          </p:nvPr>
        </p:nvSpPr>
        <p:spPr>
          <a:xfrm>
            <a:off x="750379" y="485262"/>
            <a:ext cx="9446244" cy="511443"/>
          </a:xfrm>
        </p:spPr>
        <p:txBody>
          <a:bodyPr>
            <a:noAutofit/>
          </a:bodyPr>
          <a:lstStyle/>
          <a:p>
            <a:pPr algn="just" hangingPunct="0">
              <a:lnSpc>
                <a:spcPct val="130000"/>
              </a:lnSpc>
            </a:pPr>
            <a:r>
              <a:rPr lang="en-US" altLang="zh-CN" sz="1800" b="0" i="0" dirty="0">
                <a:solidFill>
                  <a:srgbClr val="101214"/>
                </a:solidFill>
                <a:effectLst/>
                <a:latin typeface="Times New Roman" panose="02020603050405020304" pitchFamily="18" charset="0"/>
                <a:cs typeface="Times New Roman" panose="02020603050405020304" pitchFamily="18" charset="0"/>
              </a:rPr>
              <a:t>Accelerating Deep Reinforcement Learning With the Aid of Partial Model: Energy-Efficient Predictive Video Streaming</a:t>
            </a:r>
            <a:endParaRPr lang="zh-CN" altLang="en-US" spc="1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Tree>
    <p:extLst>
      <p:ext uri="{BB962C8B-B14F-4D97-AF65-F5344CB8AC3E}">
        <p14:creationId xmlns:p14="http://schemas.microsoft.com/office/powerpoint/2010/main" val="3651220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0379" y="528207"/>
            <a:ext cx="10515600" cy="365125"/>
          </a:xfrm>
        </p:spPr>
        <p:txBody>
          <a:bodyPr>
            <a:normAutofit fontScale="90000"/>
          </a:bodyPr>
          <a:lstStyle/>
          <a:p>
            <a:r>
              <a:rPr lang="zh-CN" altLang="en-US" dirty="0"/>
              <a:t>参考文献</a:t>
            </a:r>
          </a:p>
        </p:txBody>
      </p:sp>
      <p:sp>
        <p:nvSpPr>
          <p:cNvPr id="7" name="日期占位符 6"/>
          <p:cNvSpPr>
            <a:spLocks noGrp="1"/>
          </p:cNvSpPr>
          <p:nvPr>
            <p:ph type="dt" sz="half" idx="10"/>
          </p:nvPr>
        </p:nvSpPr>
        <p:spPr/>
        <p:txBody>
          <a:bodyPr/>
          <a:lstStyle/>
          <a:p>
            <a:fld id="{CA62C270-D474-452D-ACA4-843D65C7852A}" type="datetime1">
              <a:rPr lang="zh-CN" altLang="en-US" smtClean="0"/>
              <a:t>2024/3/13</a:t>
            </a:fld>
            <a:endParaRPr lang="zh-CN" altLang="en-US" dirty="0"/>
          </a:p>
        </p:txBody>
      </p:sp>
      <p:sp>
        <p:nvSpPr>
          <p:cNvPr id="8" name="页脚占位符 7"/>
          <p:cNvSpPr>
            <a:spLocks noGrp="1"/>
          </p:cNvSpPr>
          <p:nvPr>
            <p:ph type="ftr" sz="quarter" idx="11"/>
          </p:nvPr>
        </p:nvSpPr>
        <p:spPr/>
        <p:txBody>
          <a:bodyPr/>
          <a:lstStyle/>
          <a:p>
            <a:r>
              <a:rPr lang="zh-CN" altLang="en-US"/>
              <a:t>西安电子科技大学</a:t>
            </a:r>
            <a:endParaRPr lang="zh-CN" altLang="en-US" dirty="0"/>
          </a:p>
        </p:txBody>
      </p:sp>
      <p:sp>
        <p:nvSpPr>
          <p:cNvPr id="9" name="灯片编号占位符 8"/>
          <p:cNvSpPr>
            <a:spLocks noGrp="1"/>
          </p:cNvSpPr>
          <p:nvPr>
            <p:ph type="sldNum" sz="quarter" idx="12"/>
          </p:nvPr>
        </p:nvSpPr>
        <p:spPr/>
        <p:txBody>
          <a:bodyPr/>
          <a:lstStyle/>
          <a:p>
            <a:fld id="{33B9A5AF-BDD6-4E14-989F-CF034C94E4CA}" type="slidenum">
              <a:rPr lang="zh-CN" altLang="en-US" smtClean="0"/>
              <a:t>21</a:t>
            </a:fld>
            <a:endParaRPr lang="zh-CN" altLang="en-US" dirty="0"/>
          </a:p>
        </p:txBody>
      </p:sp>
      <p:sp>
        <p:nvSpPr>
          <p:cNvPr id="5" name="文本框 4">
            <a:extLst>
              <a:ext uri="{FF2B5EF4-FFF2-40B4-BE49-F238E27FC236}">
                <a16:creationId xmlns:a16="http://schemas.microsoft.com/office/drawing/2014/main" id="{1431639B-3F61-1F1F-8BAB-90C1743CC8EF}"/>
              </a:ext>
            </a:extLst>
          </p:cNvPr>
          <p:cNvSpPr txBox="1"/>
          <p:nvPr/>
        </p:nvSpPr>
        <p:spPr>
          <a:xfrm>
            <a:off x="1701637" y="1225776"/>
            <a:ext cx="9564342" cy="1496820"/>
          </a:xfrm>
          <a:prstGeom prst="rect">
            <a:avLst/>
          </a:prstGeom>
          <a:noFill/>
        </p:spPr>
        <p:txBody>
          <a:bodyPr wrap="square" rtlCol="0">
            <a:spAutoFit/>
          </a:bodyPr>
          <a:lstStyle/>
          <a:p>
            <a:pPr algn="just" hangingPunct="0">
              <a:lnSpc>
                <a:spcPct val="130000"/>
              </a:lnSpc>
            </a:pPr>
            <a:r>
              <a:rPr lang="en-US" altLang="zh-CN" spc="100" dirty="0">
                <a:latin typeface="Times New Roman" panose="02020603050405020304" pitchFamily="18" charset="0"/>
                <a:ea typeface="思源黑体 CN Normal" panose="020B0400000000000000" pitchFamily="34" charset="-122"/>
                <a:cs typeface="Times New Roman" panose="02020603050405020304" pitchFamily="18" charset="0"/>
              </a:rPr>
              <a:t>[1]Z. Gu et al., "Knowledge-Assisted Deep Reinforcement Learning in 5G Scheduler Design: From Theoretical Framework to Implementation," in IEEE Journal on Selected Areas in Communications, vol. 39, no. 7, pp. 2014-2028, July 2021, </a:t>
            </a:r>
            <a:r>
              <a:rPr lang="en-US" altLang="zh-CN" spc="100" dirty="0" err="1">
                <a:latin typeface="Times New Roman" panose="02020603050405020304" pitchFamily="18" charset="0"/>
                <a:ea typeface="思源黑体 CN Normal" panose="020B0400000000000000" pitchFamily="34" charset="-122"/>
                <a:cs typeface="Times New Roman" panose="02020603050405020304" pitchFamily="18" charset="0"/>
              </a:rPr>
              <a:t>doi</a:t>
            </a:r>
            <a:r>
              <a:rPr lang="en-US" altLang="zh-CN" spc="100" dirty="0">
                <a:latin typeface="Times New Roman" panose="02020603050405020304" pitchFamily="18" charset="0"/>
                <a:ea typeface="思源黑体 CN Normal" panose="020B0400000000000000" pitchFamily="34" charset="-122"/>
                <a:cs typeface="Times New Roman" panose="02020603050405020304" pitchFamily="18" charset="0"/>
              </a:rPr>
              <a:t>: 10.1109/JSAC.2021.3078498.</a:t>
            </a:r>
          </a:p>
        </p:txBody>
      </p:sp>
      <p:sp>
        <p:nvSpPr>
          <p:cNvPr id="11" name="椭圆 10">
            <a:extLst>
              <a:ext uri="{FF2B5EF4-FFF2-40B4-BE49-F238E27FC236}">
                <a16:creationId xmlns:a16="http://schemas.microsoft.com/office/drawing/2014/main" id="{510BA45A-1065-44FD-C024-4EC1B5C40DF8}"/>
              </a:ext>
            </a:extLst>
          </p:cNvPr>
          <p:cNvSpPr/>
          <p:nvPr/>
        </p:nvSpPr>
        <p:spPr>
          <a:xfrm>
            <a:off x="951650" y="3066794"/>
            <a:ext cx="499991" cy="5344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Times New Roman" panose="02020603050405020304" pitchFamily="18" charset="0"/>
                <a:cs typeface="Times New Roman" panose="02020603050405020304" pitchFamily="18" charset="0"/>
              </a:rPr>
              <a:t>2</a:t>
            </a:r>
            <a:endParaRPr lang="zh-CN" altLang="en-US" sz="2400" b="1" dirty="0">
              <a:latin typeface="Times New Roman" panose="02020603050405020304" pitchFamily="18" charset="0"/>
              <a:cs typeface="Times New Roman" panose="02020603050405020304" pitchFamily="18" charset="0"/>
            </a:endParaRPr>
          </a:p>
        </p:txBody>
      </p:sp>
      <p:sp>
        <p:nvSpPr>
          <p:cNvPr id="12" name="椭圆 11">
            <a:extLst>
              <a:ext uri="{FF2B5EF4-FFF2-40B4-BE49-F238E27FC236}">
                <a16:creationId xmlns:a16="http://schemas.microsoft.com/office/drawing/2014/main" id="{825AF634-C6D0-B500-5A21-FDC53CC37F78}"/>
              </a:ext>
            </a:extLst>
          </p:cNvPr>
          <p:cNvSpPr/>
          <p:nvPr/>
        </p:nvSpPr>
        <p:spPr>
          <a:xfrm>
            <a:off x="957614" y="1405406"/>
            <a:ext cx="499991" cy="5344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Times New Roman" panose="02020603050405020304" pitchFamily="18" charset="0"/>
                <a:cs typeface="Times New Roman" panose="02020603050405020304" pitchFamily="18" charset="0"/>
              </a:rPr>
              <a:t>1</a:t>
            </a:r>
            <a:endParaRPr lang="zh-CN" altLang="en-US" sz="2400" b="1"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B58D32FC-9E1D-C604-F749-A02CE1EBD8AD}"/>
              </a:ext>
            </a:extLst>
          </p:cNvPr>
          <p:cNvSpPr txBox="1"/>
          <p:nvPr/>
        </p:nvSpPr>
        <p:spPr>
          <a:xfrm>
            <a:off x="1701637" y="2929296"/>
            <a:ext cx="9564341" cy="1496820"/>
          </a:xfrm>
          <a:prstGeom prst="rect">
            <a:avLst/>
          </a:prstGeom>
          <a:noFill/>
        </p:spPr>
        <p:txBody>
          <a:bodyPr wrap="square" rtlCol="0">
            <a:spAutoFit/>
          </a:bodyPr>
          <a:lstStyle/>
          <a:p>
            <a:pPr algn="just" hangingPunct="0">
              <a:lnSpc>
                <a:spcPct val="130000"/>
              </a:lnSpc>
            </a:pPr>
            <a:r>
              <a:rPr lang="en-US" altLang="zh-CN" spc="100" dirty="0">
                <a:latin typeface="Times New Roman" panose="02020603050405020304" pitchFamily="18" charset="0"/>
                <a:ea typeface="思源黑体 CN Normal" panose="020B0400000000000000" pitchFamily="34" charset="-122"/>
                <a:cs typeface="Times New Roman" panose="02020603050405020304" pitchFamily="18" charset="0"/>
              </a:rPr>
              <a:t>[2]D. Liu, J. Zhao, C. Yang and L. </a:t>
            </a:r>
            <a:r>
              <a:rPr lang="en-US" altLang="zh-CN" spc="100" dirty="0" err="1">
                <a:latin typeface="Times New Roman" panose="02020603050405020304" pitchFamily="18" charset="0"/>
                <a:ea typeface="思源黑体 CN Normal" panose="020B0400000000000000" pitchFamily="34" charset="-122"/>
                <a:cs typeface="Times New Roman" panose="02020603050405020304" pitchFamily="18" charset="0"/>
              </a:rPr>
              <a:t>Hanzo</a:t>
            </a:r>
            <a:r>
              <a:rPr lang="en-US" altLang="zh-CN" spc="100" dirty="0">
                <a:latin typeface="Times New Roman" panose="02020603050405020304" pitchFamily="18" charset="0"/>
                <a:ea typeface="思源黑体 CN Normal" panose="020B0400000000000000" pitchFamily="34" charset="-122"/>
                <a:cs typeface="Times New Roman" panose="02020603050405020304" pitchFamily="18" charset="0"/>
              </a:rPr>
              <a:t>, "Accelerating Deep Reinforcement Learning With the Aid of Partial Model: Energy-Efficient Predictive Video Streaming," in IEEE Transactions on Wireless Communications, vol. 20, no. 6, pp. 3734-3748, June 2021, </a:t>
            </a:r>
            <a:r>
              <a:rPr lang="en-US" altLang="zh-CN" spc="100" dirty="0" err="1">
                <a:latin typeface="Times New Roman" panose="02020603050405020304" pitchFamily="18" charset="0"/>
                <a:ea typeface="思源黑体 CN Normal" panose="020B0400000000000000" pitchFamily="34" charset="-122"/>
                <a:cs typeface="Times New Roman" panose="02020603050405020304" pitchFamily="18" charset="0"/>
              </a:rPr>
              <a:t>doi</a:t>
            </a:r>
            <a:r>
              <a:rPr lang="en-US" altLang="zh-CN" spc="100" dirty="0">
                <a:latin typeface="Times New Roman" panose="02020603050405020304" pitchFamily="18" charset="0"/>
                <a:ea typeface="思源黑体 CN Normal" panose="020B0400000000000000" pitchFamily="34" charset="-122"/>
                <a:cs typeface="Times New Roman" panose="02020603050405020304" pitchFamily="18" charset="0"/>
              </a:rPr>
              <a:t>: 10.1109/TWC.2021.3053319.</a:t>
            </a:r>
            <a:endParaRPr lang="zh-CN" altLang="en-US" spc="1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3" name="椭圆 2">
            <a:extLst>
              <a:ext uri="{FF2B5EF4-FFF2-40B4-BE49-F238E27FC236}">
                <a16:creationId xmlns:a16="http://schemas.microsoft.com/office/drawing/2014/main" id="{580D462F-C5D6-68D0-92BB-5E747BF15820}"/>
              </a:ext>
            </a:extLst>
          </p:cNvPr>
          <p:cNvSpPr/>
          <p:nvPr/>
        </p:nvSpPr>
        <p:spPr>
          <a:xfrm>
            <a:off x="951650" y="4717847"/>
            <a:ext cx="499991" cy="5344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Times New Roman" panose="02020603050405020304" pitchFamily="18" charset="0"/>
                <a:cs typeface="Times New Roman" panose="02020603050405020304" pitchFamily="18" charset="0"/>
              </a:rPr>
              <a:t>3</a:t>
            </a:r>
            <a:endParaRPr lang="zh-CN" altLang="en-US" sz="2400"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1141E2E8-E292-00A0-FD5A-27A883BF3C1F}"/>
              </a:ext>
            </a:extLst>
          </p:cNvPr>
          <p:cNvSpPr txBox="1"/>
          <p:nvPr/>
        </p:nvSpPr>
        <p:spPr>
          <a:xfrm>
            <a:off x="1701637" y="4632816"/>
            <a:ext cx="9564341" cy="776623"/>
          </a:xfrm>
          <a:prstGeom prst="rect">
            <a:avLst/>
          </a:prstGeom>
          <a:noFill/>
        </p:spPr>
        <p:txBody>
          <a:bodyPr wrap="square" rtlCol="0">
            <a:spAutoFit/>
          </a:bodyPr>
          <a:lstStyle/>
          <a:p>
            <a:pPr algn="just" hangingPunct="0">
              <a:lnSpc>
                <a:spcPct val="130000"/>
              </a:lnSpc>
            </a:pPr>
            <a:r>
              <a:rPr lang="en-US" altLang="zh-CN" spc="100" dirty="0">
                <a:latin typeface="Times New Roman" panose="02020603050405020304" pitchFamily="18" charset="0"/>
                <a:ea typeface="思源黑体 CN Normal" panose="020B0400000000000000" pitchFamily="34" charset="-122"/>
                <a:cs typeface="Times New Roman" panose="02020603050405020304" pitchFamily="18" charset="0"/>
              </a:rPr>
              <a:t>[3]</a:t>
            </a:r>
            <a:r>
              <a:rPr lang="en-US" altLang="zh-CN" b="0" i="0" dirty="0">
                <a:solidFill>
                  <a:srgbClr val="222222"/>
                </a:solidFill>
                <a:effectLst/>
                <a:latin typeface="Times New Roman" panose="02020603050405020304" pitchFamily="18" charset="0"/>
                <a:cs typeface="Times New Roman" panose="02020603050405020304" pitchFamily="18" charset="0"/>
              </a:rPr>
              <a:t> Dalal G, </a:t>
            </a:r>
            <a:r>
              <a:rPr lang="en-US" altLang="zh-CN" b="0" i="0" dirty="0" err="1">
                <a:solidFill>
                  <a:srgbClr val="222222"/>
                </a:solidFill>
                <a:effectLst/>
                <a:latin typeface="Times New Roman" panose="02020603050405020304" pitchFamily="18" charset="0"/>
                <a:cs typeface="Times New Roman" panose="02020603050405020304" pitchFamily="18" charset="0"/>
              </a:rPr>
              <a:t>Dvijotham</a:t>
            </a:r>
            <a:r>
              <a:rPr lang="en-US" altLang="zh-CN" b="0" i="0" dirty="0">
                <a:solidFill>
                  <a:srgbClr val="222222"/>
                </a:solidFill>
                <a:effectLst/>
                <a:latin typeface="Times New Roman" panose="02020603050405020304" pitchFamily="18" charset="0"/>
                <a:cs typeface="Times New Roman" panose="02020603050405020304" pitchFamily="18" charset="0"/>
              </a:rPr>
              <a:t> K, </a:t>
            </a:r>
            <a:r>
              <a:rPr lang="en-US" altLang="zh-CN" b="0" i="0" dirty="0" err="1">
                <a:solidFill>
                  <a:srgbClr val="222222"/>
                </a:solidFill>
                <a:effectLst/>
                <a:latin typeface="Times New Roman" panose="02020603050405020304" pitchFamily="18" charset="0"/>
                <a:cs typeface="Times New Roman" panose="02020603050405020304" pitchFamily="18" charset="0"/>
              </a:rPr>
              <a:t>Vecerik</a:t>
            </a:r>
            <a:r>
              <a:rPr lang="en-US" altLang="zh-CN" b="0" i="0" dirty="0">
                <a:solidFill>
                  <a:srgbClr val="222222"/>
                </a:solidFill>
                <a:effectLst/>
                <a:latin typeface="Times New Roman" panose="02020603050405020304" pitchFamily="18" charset="0"/>
                <a:cs typeface="Times New Roman" panose="02020603050405020304" pitchFamily="18" charset="0"/>
              </a:rPr>
              <a:t> M, et al. Safe exploration in continuous action spaces[J]. </a:t>
            </a:r>
            <a:r>
              <a:rPr lang="en-US" altLang="zh-CN" b="0" i="0" dirty="0" err="1">
                <a:solidFill>
                  <a:srgbClr val="222222"/>
                </a:solidFill>
                <a:effectLst/>
                <a:latin typeface="Times New Roman" panose="02020603050405020304" pitchFamily="18" charset="0"/>
                <a:cs typeface="Times New Roman" panose="02020603050405020304" pitchFamily="18" charset="0"/>
              </a:rPr>
              <a:t>arXiv</a:t>
            </a:r>
            <a:r>
              <a:rPr lang="en-US" altLang="zh-CN" b="0" i="0" dirty="0">
                <a:solidFill>
                  <a:srgbClr val="222222"/>
                </a:solidFill>
                <a:effectLst/>
                <a:latin typeface="Times New Roman" panose="02020603050405020304" pitchFamily="18" charset="0"/>
                <a:cs typeface="Times New Roman" panose="02020603050405020304" pitchFamily="18" charset="0"/>
              </a:rPr>
              <a:t> preprint arXiv:1801.08757, 2018.</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645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DB44E30-715F-4973-8179-B4178D7E09F0}" type="datetime1">
              <a:rPr lang="zh-CN" altLang="en-US" smtClean="0"/>
              <a:t>2024/3/13</a:t>
            </a:fld>
            <a:endParaRPr lang="zh-CN" altLang="en-US" dirty="0"/>
          </a:p>
        </p:txBody>
      </p:sp>
      <p:sp>
        <p:nvSpPr>
          <p:cNvPr id="4" name="页脚占位符 3"/>
          <p:cNvSpPr>
            <a:spLocks noGrp="1"/>
          </p:cNvSpPr>
          <p:nvPr>
            <p:ph type="ftr" sz="quarter" idx="11"/>
          </p:nvPr>
        </p:nvSpPr>
        <p:spPr/>
        <p:txBody>
          <a:bodyPr/>
          <a:lstStyle/>
          <a:p>
            <a:r>
              <a:rPr lang="zh-CN" altLang="en-US"/>
              <a:t>西安电子科技大学</a:t>
            </a:r>
            <a:endParaRPr lang="zh-CN" altLang="en-US" dirty="0"/>
          </a:p>
        </p:txBody>
      </p:sp>
      <p:sp>
        <p:nvSpPr>
          <p:cNvPr id="5" name="灯片编号占位符 4"/>
          <p:cNvSpPr>
            <a:spLocks noGrp="1"/>
          </p:cNvSpPr>
          <p:nvPr>
            <p:ph type="sldNum" sz="quarter" idx="12"/>
          </p:nvPr>
        </p:nvSpPr>
        <p:spPr/>
        <p:txBody>
          <a:bodyPr/>
          <a:lstStyle/>
          <a:p>
            <a:fld id="{33B9A5AF-BDD6-4E14-989F-CF034C94E4CA}" type="slidenum">
              <a:rPr lang="zh-CN" altLang="en-US" smtClean="0"/>
              <a:t>22</a:t>
            </a:fld>
            <a:endParaRPr lang="zh-CN" altLang="en-US" dirty="0"/>
          </a:p>
        </p:txBody>
      </p:sp>
      <p:sp>
        <p:nvSpPr>
          <p:cNvPr id="10" name="文本框 9"/>
          <p:cNvSpPr txBox="1"/>
          <p:nvPr/>
        </p:nvSpPr>
        <p:spPr>
          <a:xfrm>
            <a:off x="2573078" y="1849230"/>
            <a:ext cx="6615665" cy="2604367"/>
          </a:xfrm>
          <a:prstGeom prst="rect">
            <a:avLst/>
          </a:prstGeom>
          <a:noFill/>
        </p:spPr>
        <p:txBody>
          <a:bodyPr wrap="square" rtlCol="0">
            <a:spAutoFit/>
          </a:bodyPr>
          <a:lstStyle/>
          <a:p>
            <a:pPr algn="ctr" hangingPunct="0">
              <a:lnSpc>
                <a:spcPct val="130000"/>
              </a:lnSpc>
            </a:pPr>
            <a:r>
              <a:rPr lang="zh-CN" altLang="en-US" sz="6600" spc="100" dirty="0">
                <a:solidFill>
                  <a:schemeClr val="accent1"/>
                </a:solidFill>
                <a:latin typeface="思源宋体 Heavy" panose="02020900000000000000" pitchFamily="18" charset="-122"/>
                <a:ea typeface="思源宋体 Heavy" panose="02020900000000000000" pitchFamily="18" charset="-122"/>
              </a:rPr>
              <a:t>谢谢</a:t>
            </a:r>
          </a:p>
          <a:p>
            <a:pPr algn="ctr" hangingPunct="0">
              <a:lnSpc>
                <a:spcPct val="130000"/>
              </a:lnSpc>
            </a:pPr>
            <a:r>
              <a:rPr lang="en-US" altLang="zh-CN" sz="6600" spc="100" dirty="0">
                <a:solidFill>
                  <a:schemeClr val="accent1"/>
                </a:solidFill>
                <a:latin typeface="思源宋体 Heavy" panose="02020900000000000000" pitchFamily="18" charset="-122"/>
                <a:ea typeface="思源宋体 Heavy" panose="02020900000000000000" pitchFamily="18" charset="-122"/>
              </a:rPr>
              <a:t>Thanks</a:t>
            </a:r>
            <a:endParaRPr lang="zh-CN" altLang="en-US" sz="6600" spc="100" dirty="0">
              <a:solidFill>
                <a:schemeClr val="accent1"/>
              </a:solidFill>
              <a:latin typeface="思源宋体 Heavy" panose="02020900000000000000" pitchFamily="18" charset="-122"/>
              <a:ea typeface="思源宋体 Heavy" panose="02020900000000000000" pitchFamily="18" charset="-122"/>
            </a:endParaRPr>
          </a:p>
        </p:txBody>
      </p:sp>
      <p:sp>
        <p:nvSpPr>
          <p:cNvPr id="17" name="任意多边形: 形状 16"/>
          <p:cNvSpPr/>
          <p:nvPr/>
        </p:nvSpPr>
        <p:spPr>
          <a:xfrm>
            <a:off x="1110661" y="1745296"/>
            <a:ext cx="1800000" cy="1800000"/>
          </a:xfrm>
          <a:custGeom>
            <a:avLst/>
            <a:gdLst>
              <a:gd name="connsiteX0" fmla="*/ 0 w 1800000"/>
              <a:gd name="connsiteY0" fmla="*/ 0 h 1800000"/>
              <a:gd name="connsiteX1" fmla="*/ 1800000 w 1800000"/>
              <a:gd name="connsiteY1" fmla="*/ 0 h 1800000"/>
              <a:gd name="connsiteX2" fmla="*/ 1800000 w 1800000"/>
              <a:gd name="connsiteY2" fmla="*/ 366040 h 1800000"/>
              <a:gd name="connsiteX3" fmla="*/ 1656604 w 1800000"/>
              <a:gd name="connsiteY3" fmla="*/ 366040 h 1800000"/>
              <a:gd name="connsiteX4" fmla="*/ 1656604 w 1800000"/>
              <a:gd name="connsiteY4" fmla="*/ 157793 h 1800000"/>
              <a:gd name="connsiteX5" fmla="*/ 172635 w 1800000"/>
              <a:gd name="connsiteY5" fmla="*/ 157793 h 1800000"/>
              <a:gd name="connsiteX6" fmla="*/ 172635 w 1800000"/>
              <a:gd name="connsiteY6" fmla="*/ 1641762 h 1800000"/>
              <a:gd name="connsiteX7" fmla="*/ 900000 w 1800000"/>
              <a:gd name="connsiteY7" fmla="*/ 1641762 h 1800000"/>
              <a:gd name="connsiteX8" fmla="*/ 900000 w 1800000"/>
              <a:gd name="connsiteY8" fmla="*/ 1800000 h 1800000"/>
              <a:gd name="connsiteX9" fmla="*/ 0 w 1800000"/>
              <a:gd name="connsiteY9" fmla="*/ 180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0" y="0"/>
                </a:moveTo>
                <a:lnTo>
                  <a:pt x="1800000" y="0"/>
                </a:lnTo>
                <a:lnTo>
                  <a:pt x="1800000" y="366040"/>
                </a:lnTo>
                <a:lnTo>
                  <a:pt x="1656604" y="366040"/>
                </a:lnTo>
                <a:lnTo>
                  <a:pt x="1656604" y="157793"/>
                </a:lnTo>
                <a:lnTo>
                  <a:pt x="172635" y="157793"/>
                </a:lnTo>
                <a:lnTo>
                  <a:pt x="172635" y="1641762"/>
                </a:lnTo>
                <a:lnTo>
                  <a:pt x="900000" y="1641762"/>
                </a:lnTo>
                <a:lnTo>
                  <a:pt x="900000" y="1800000"/>
                </a:lnTo>
                <a:lnTo>
                  <a:pt x="0" y="180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形状 18"/>
          <p:cNvSpPr/>
          <p:nvPr/>
        </p:nvSpPr>
        <p:spPr>
          <a:xfrm>
            <a:off x="30480" y="5598160"/>
            <a:ext cx="12202160" cy="1259840"/>
          </a:xfrm>
          <a:custGeom>
            <a:avLst/>
            <a:gdLst>
              <a:gd name="connsiteX0" fmla="*/ 10160 w 12222480"/>
              <a:gd name="connsiteY0" fmla="*/ 1087120 h 1910080"/>
              <a:gd name="connsiteX1" fmla="*/ 12222480 w 12222480"/>
              <a:gd name="connsiteY1" fmla="*/ 0 h 1910080"/>
              <a:gd name="connsiteX2" fmla="*/ 12222480 w 12222480"/>
              <a:gd name="connsiteY2" fmla="*/ 1910080 h 1910080"/>
              <a:gd name="connsiteX3" fmla="*/ 0 w 12222480"/>
              <a:gd name="connsiteY3" fmla="*/ 1899920 h 1910080"/>
              <a:gd name="connsiteX4" fmla="*/ 10160 w 12222480"/>
              <a:gd name="connsiteY4" fmla="*/ 1087120 h 1910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22480" h="1910080">
                <a:moveTo>
                  <a:pt x="10160" y="1087120"/>
                </a:moveTo>
                <a:lnTo>
                  <a:pt x="12222480" y="0"/>
                </a:lnTo>
                <a:lnTo>
                  <a:pt x="12222480" y="1910080"/>
                </a:lnTo>
                <a:lnTo>
                  <a:pt x="0" y="1899920"/>
                </a:lnTo>
                <a:lnTo>
                  <a:pt x="10160" y="108712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形状 19"/>
          <p:cNvSpPr/>
          <p:nvPr/>
        </p:nvSpPr>
        <p:spPr>
          <a:xfrm flipH="1">
            <a:off x="-40640" y="5585460"/>
            <a:ext cx="12273280" cy="1259840"/>
          </a:xfrm>
          <a:custGeom>
            <a:avLst/>
            <a:gdLst>
              <a:gd name="connsiteX0" fmla="*/ 10160 w 12222480"/>
              <a:gd name="connsiteY0" fmla="*/ 1087120 h 1910080"/>
              <a:gd name="connsiteX1" fmla="*/ 12222480 w 12222480"/>
              <a:gd name="connsiteY1" fmla="*/ 0 h 1910080"/>
              <a:gd name="connsiteX2" fmla="*/ 12222480 w 12222480"/>
              <a:gd name="connsiteY2" fmla="*/ 1910080 h 1910080"/>
              <a:gd name="connsiteX3" fmla="*/ 0 w 12222480"/>
              <a:gd name="connsiteY3" fmla="*/ 1899920 h 1910080"/>
              <a:gd name="connsiteX4" fmla="*/ 10160 w 12222480"/>
              <a:gd name="connsiteY4" fmla="*/ 1087120 h 1910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22480" h="1910080">
                <a:moveTo>
                  <a:pt x="10160" y="1087120"/>
                </a:moveTo>
                <a:lnTo>
                  <a:pt x="12222480" y="0"/>
                </a:lnTo>
                <a:lnTo>
                  <a:pt x="12222480" y="1910080"/>
                </a:lnTo>
                <a:lnTo>
                  <a:pt x="0" y="1899920"/>
                </a:lnTo>
                <a:lnTo>
                  <a:pt x="10160" y="108712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033520" y="6134875"/>
            <a:ext cx="4196080" cy="417550"/>
          </a:xfrm>
          <a:prstGeom prst="rect">
            <a:avLst/>
          </a:prstGeom>
        </p:spPr>
        <p:txBody>
          <a:bodyPr wrap="square">
            <a:spAutoFit/>
          </a:bodyPr>
          <a:lstStyle/>
          <a:p>
            <a:pPr algn="dist" hangingPunct="0">
              <a:lnSpc>
                <a:spcPct val="130000"/>
              </a:lnSpc>
            </a:pPr>
            <a:r>
              <a:rPr lang="zh-CN" altLang="en-US" spc="100" dirty="0">
                <a:solidFill>
                  <a:schemeClr val="accent3">
                    <a:lumMod val="20000"/>
                    <a:lumOff val="80000"/>
                  </a:schemeClr>
                </a:solidFill>
                <a:latin typeface="思源宋体 Heavy" panose="02020900000000000000" pitchFamily="18" charset="-122"/>
                <a:ea typeface="思源宋体 Heavy" panose="02020900000000000000" pitchFamily="18" charset="-122"/>
              </a:rPr>
              <a:t>厚德 求真 励学 笃行</a:t>
            </a:r>
            <a:endParaRPr lang="en-US" altLang="zh-CN" spc="100" dirty="0">
              <a:solidFill>
                <a:schemeClr val="accent3">
                  <a:lumMod val="20000"/>
                  <a:lumOff val="80000"/>
                </a:schemeClr>
              </a:solidFill>
              <a:latin typeface="思源宋体 Heavy" panose="02020900000000000000" pitchFamily="18" charset="-122"/>
              <a:ea typeface="思源宋体 Heavy" panose="02020900000000000000" pitchFamily="18" charset="-122"/>
            </a:endParaRPr>
          </a:p>
        </p:txBody>
      </p:sp>
      <p:sp>
        <p:nvSpPr>
          <p:cNvPr id="11" name="任意多边形: 形状 10">
            <a:extLst>
              <a:ext uri="{FF2B5EF4-FFF2-40B4-BE49-F238E27FC236}">
                <a16:creationId xmlns:a16="http://schemas.microsoft.com/office/drawing/2014/main" id="{1AB2A04E-607F-52BD-7D4C-E0A7CD1DCE8F}"/>
              </a:ext>
            </a:extLst>
          </p:cNvPr>
          <p:cNvSpPr/>
          <p:nvPr/>
        </p:nvSpPr>
        <p:spPr>
          <a:xfrm rot="10800000">
            <a:off x="8992931" y="3657531"/>
            <a:ext cx="1800000" cy="1800000"/>
          </a:xfrm>
          <a:custGeom>
            <a:avLst/>
            <a:gdLst>
              <a:gd name="connsiteX0" fmla="*/ 0 w 1800000"/>
              <a:gd name="connsiteY0" fmla="*/ 0 h 1800000"/>
              <a:gd name="connsiteX1" fmla="*/ 1800000 w 1800000"/>
              <a:gd name="connsiteY1" fmla="*/ 0 h 1800000"/>
              <a:gd name="connsiteX2" fmla="*/ 1800000 w 1800000"/>
              <a:gd name="connsiteY2" fmla="*/ 366040 h 1800000"/>
              <a:gd name="connsiteX3" fmla="*/ 1656604 w 1800000"/>
              <a:gd name="connsiteY3" fmla="*/ 366040 h 1800000"/>
              <a:gd name="connsiteX4" fmla="*/ 1656604 w 1800000"/>
              <a:gd name="connsiteY4" fmla="*/ 157793 h 1800000"/>
              <a:gd name="connsiteX5" fmla="*/ 172635 w 1800000"/>
              <a:gd name="connsiteY5" fmla="*/ 157793 h 1800000"/>
              <a:gd name="connsiteX6" fmla="*/ 172635 w 1800000"/>
              <a:gd name="connsiteY6" fmla="*/ 1641762 h 1800000"/>
              <a:gd name="connsiteX7" fmla="*/ 900000 w 1800000"/>
              <a:gd name="connsiteY7" fmla="*/ 1641762 h 1800000"/>
              <a:gd name="connsiteX8" fmla="*/ 900000 w 1800000"/>
              <a:gd name="connsiteY8" fmla="*/ 1800000 h 1800000"/>
              <a:gd name="connsiteX9" fmla="*/ 0 w 1800000"/>
              <a:gd name="connsiteY9" fmla="*/ 180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0" y="0"/>
                </a:moveTo>
                <a:lnTo>
                  <a:pt x="1800000" y="0"/>
                </a:lnTo>
                <a:lnTo>
                  <a:pt x="1800000" y="366040"/>
                </a:lnTo>
                <a:lnTo>
                  <a:pt x="1656604" y="366040"/>
                </a:lnTo>
                <a:lnTo>
                  <a:pt x="1656604" y="157793"/>
                </a:lnTo>
                <a:lnTo>
                  <a:pt x="172635" y="157793"/>
                </a:lnTo>
                <a:lnTo>
                  <a:pt x="172635" y="1641762"/>
                </a:lnTo>
                <a:lnTo>
                  <a:pt x="900000" y="1641762"/>
                </a:lnTo>
                <a:lnTo>
                  <a:pt x="900000" y="1800000"/>
                </a:lnTo>
                <a:lnTo>
                  <a:pt x="0" y="180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DB44E30-715F-4973-8179-B4178D7E09F0}" type="datetime1">
              <a:rPr lang="zh-CN" altLang="en-US" smtClean="0">
                <a:solidFill>
                  <a:schemeClr val="bg1">
                    <a:lumMod val="50000"/>
                  </a:schemeClr>
                </a:solidFill>
              </a:rPr>
              <a:t>2024/3/13</a:t>
            </a:fld>
            <a:endParaRPr lang="zh-CN" altLang="en-US" dirty="0">
              <a:solidFill>
                <a:schemeClr val="bg1">
                  <a:lumMod val="50000"/>
                </a:schemeClr>
              </a:solidFill>
            </a:endParaRPr>
          </a:p>
        </p:txBody>
      </p:sp>
      <p:sp>
        <p:nvSpPr>
          <p:cNvPr id="4" name="页脚占位符 3"/>
          <p:cNvSpPr>
            <a:spLocks noGrp="1"/>
          </p:cNvSpPr>
          <p:nvPr>
            <p:ph type="ftr" sz="quarter" idx="11"/>
          </p:nvPr>
        </p:nvSpPr>
        <p:spPr/>
        <p:txBody>
          <a:bodyPr/>
          <a:lstStyle/>
          <a:p>
            <a:r>
              <a:rPr lang="zh-CN" altLang="en-US" dirty="0">
                <a:solidFill>
                  <a:schemeClr val="bg1">
                    <a:lumMod val="50000"/>
                  </a:schemeClr>
                </a:solidFill>
              </a:rPr>
              <a:t>西安电子科技大学</a:t>
            </a:r>
          </a:p>
        </p:txBody>
      </p:sp>
      <p:sp>
        <p:nvSpPr>
          <p:cNvPr id="5" name="灯片编号占位符 4"/>
          <p:cNvSpPr>
            <a:spLocks noGrp="1"/>
          </p:cNvSpPr>
          <p:nvPr>
            <p:ph type="sldNum" sz="quarter" idx="12"/>
          </p:nvPr>
        </p:nvSpPr>
        <p:spPr/>
        <p:txBody>
          <a:bodyPr/>
          <a:lstStyle/>
          <a:p>
            <a:fld id="{33B9A5AF-BDD6-4E14-989F-CF034C94E4CA}" type="slidenum">
              <a:rPr lang="zh-CN" altLang="en-US" smtClean="0">
                <a:solidFill>
                  <a:schemeClr val="bg1">
                    <a:lumMod val="50000"/>
                  </a:schemeClr>
                </a:solidFill>
              </a:rPr>
              <a:t>3</a:t>
            </a:fld>
            <a:endParaRPr lang="zh-CN" altLang="en-US" dirty="0">
              <a:solidFill>
                <a:schemeClr val="bg1">
                  <a:lumMod val="50000"/>
                </a:schemeClr>
              </a:solidFill>
            </a:endParaRPr>
          </a:p>
        </p:txBody>
      </p:sp>
      <p:sp>
        <p:nvSpPr>
          <p:cNvPr id="7" name="标题 1">
            <a:extLst>
              <a:ext uri="{FF2B5EF4-FFF2-40B4-BE49-F238E27FC236}">
                <a16:creationId xmlns:a16="http://schemas.microsoft.com/office/drawing/2014/main" id="{B9A5F288-D7E1-72EB-BD3E-5BAFFB530668}"/>
              </a:ext>
            </a:extLst>
          </p:cNvPr>
          <p:cNvSpPr>
            <a:spLocks noGrp="1"/>
          </p:cNvSpPr>
          <p:nvPr>
            <p:ph type="title"/>
          </p:nvPr>
        </p:nvSpPr>
        <p:spPr>
          <a:xfrm>
            <a:off x="699977" y="115146"/>
            <a:ext cx="9645502" cy="1140566"/>
          </a:xfrm>
        </p:spPr>
        <p:txBody>
          <a:bodyPr>
            <a:normAutofit/>
          </a:bodyPr>
          <a:lstStyle/>
          <a:p>
            <a:pPr hangingPunct="0">
              <a:lnSpc>
                <a:spcPct val="130000"/>
              </a:lnSpc>
            </a:pPr>
            <a:r>
              <a:rPr lang="zh-CN" altLang="en-US" sz="2000" spc="100" dirty="0">
                <a:latin typeface="Times New Roman" panose="02020603050405020304" pitchFamily="18" charset="0"/>
                <a:ea typeface="思源黑体 CN Normal" panose="020B0400000000000000" pitchFamily="34" charset="-122"/>
                <a:cs typeface="Times New Roman" panose="02020603050405020304" pitchFamily="18" charset="0"/>
              </a:rPr>
              <a:t>强化学习中加入知识的方法总结</a:t>
            </a:r>
            <a:br>
              <a:rPr lang="en-US" altLang="zh-CN" sz="2000" spc="100" dirty="0">
                <a:latin typeface="Times New Roman" panose="02020603050405020304" pitchFamily="18" charset="0"/>
                <a:ea typeface="思源黑体 CN Normal" panose="020B0400000000000000" pitchFamily="34" charset="-122"/>
                <a:cs typeface="Times New Roman" panose="02020603050405020304" pitchFamily="18" charset="0"/>
              </a:rPr>
            </a:br>
            <a:r>
              <a:rPr lang="en-US" altLang="zh-CN" sz="2000" kern="100" dirty="0">
                <a:effectLst/>
                <a:latin typeface="Times New Roman" panose="02020603050405020304" pitchFamily="18" charset="0"/>
                <a:ea typeface="+mn-ea"/>
                <a:cs typeface="Times New Roman" panose="02020603050405020304" pitchFamily="18" charset="0"/>
              </a:rPr>
              <a:t>Neural Network Architecture Improvement</a:t>
            </a:r>
            <a:endParaRPr lang="zh-CN" altLang="en-US" sz="2000" spc="1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graphicFrame>
        <p:nvGraphicFramePr>
          <p:cNvPr id="8" name="表格 7">
            <a:extLst>
              <a:ext uri="{FF2B5EF4-FFF2-40B4-BE49-F238E27FC236}">
                <a16:creationId xmlns:a16="http://schemas.microsoft.com/office/drawing/2014/main" id="{C54D2087-8EC7-E77E-AE55-C22D5190571D}"/>
              </a:ext>
            </a:extLst>
          </p:cNvPr>
          <p:cNvGraphicFramePr>
            <a:graphicFrameLocks noGrp="1"/>
          </p:cNvGraphicFramePr>
          <p:nvPr>
            <p:extLst>
              <p:ext uri="{D42A27DB-BD31-4B8C-83A1-F6EECF244321}">
                <p14:modId xmlns:p14="http://schemas.microsoft.com/office/powerpoint/2010/main" val="915613114"/>
              </p:ext>
            </p:extLst>
          </p:nvPr>
        </p:nvGraphicFramePr>
        <p:xfrm>
          <a:off x="466343" y="1138175"/>
          <a:ext cx="11259313" cy="5218175"/>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2469115">
                  <a:extLst>
                    <a:ext uri="{9D8B030D-6E8A-4147-A177-3AD203B41FA5}">
                      <a16:colId xmlns:a16="http://schemas.microsoft.com/office/drawing/2014/main" val="746214906"/>
                    </a:ext>
                  </a:extLst>
                </a:gridCol>
                <a:gridCol w="6507910">
                  <a:extLst>
                    <a:ext uri="{9D8B030D-6E8A-4147-A177-3AD203B41FA5}">
                      <a16:colId xmlns:a16="http://schemas.microsoft.com/office/drawing/2014/main" val="2665614995"/>
                    </a:ext>
                  </a:extLst>
                </a:gridCol>
                <a:gridCol w="2282288">
                  <a:extLst>
                    <a:ext uri="{9D8B030D-6E8A-4147-A177-3AD203B41FA5}">
                      <a16:colId xmlns:a16="http://schemas.microsoft.com/office/drawing/2014/main" val="3466420965"/>
                    </a:ext>
                  </a:extLst>
                </a:gridCol>
              </a:tblGrid>
              <a:tr h="521552">
                <a:tc>
                  <a:txBody>
                    <a:bodyPr/>
                    <a:lstStyle/>
                    <a:p>
                      <a:pPr algn="ctr"/>
                      <a:r>
                        <a:rPr lang="zh-CN" sz="1400" kern="100">
                          <a:effectLst/>
                          <a:latin typeface="Times New Roman" panose="02020603050405020304" pitchFamily="18" charset="0"/>
                          <a:ea typeface="+mn-ea"/>
                          <a:cs typeface="Times New Roman" panose="02020603050405020304" pitchFamily="18" charset="0"/>
                        </a:rPr>
                        <a:t>解决的问题</a:t>
                      </a:r>
                    </a:p>
                  </a:txBody>
                  <a:tcPr marL="58277" marR="58277" marT="0" marB="0" anchor="ctr"/>
                </a:tc>
                <a:tc>
                  <a:txBody>
                    <a:bodyPr/>
                    <a:lstStyle/>
                    <a:p>
                      <a:pPr algn="ctr"/>
                      <a:r>
                        <a:rPr lang="zh-CN" sz="1400" kern="100" dirty="0">
                          <a:effectLst/>
                          <a:latin typeface="Times New Roman" panose="02020603050405020304" pitchFamily="18" charset="0"/>
                          <a:ea typeface="+mn-ea"/>
                          <a:cs typeface="Times New Roman" panose="02020603050405020304" pitchFamily="18" charset="0"/>
                        </a:rPr>
                        <a:t>具体的知识融入方法</a:t>
                      </a:r>
                    </a:p>
                  </a:txBody>
                  <a:tcPr marL="58277" marR="58277" marT="0" marB="0" anchor="ctr"/>
                </a:tc>
                <a:tc>
                  <a:txBody>
                    <a:bodyPr/>
                    <a:lstStyle/>
                    <a:p>
                      <a:pPr algn="ctr"/>
                      <a:r>
                        <a:rPr lang="zh-CN" sz="1400" kern="100" dirty="0">
                          <a:effectLst/>
                          <a:latin typeface="Times New Roman" panose="02020603050405020304" pitchFamily="18" charset="0"/>
                          <a:ea typeface="+mn-ea"/>
                          <a:cs typeface="Times New Roman" panose="02020603050405020304" pitchFamily="18" charset="0"/>
                        </a:rPr>
                        <a:t>知识驱动方法的优势</a:t>
                      </a:r>
                    </a:p>
                  </a:txBody>
                  <a:tcPr marL="58277" marR="58277" marT="0" marB="0" anchor="ctr"/>
                </a:tc>
                <a:extLst>
                  <a:ext uri="{0D108BD9-81ED-4DB2-BD59-A6C34878D82A}">
                    <a16:rowId xmlns:a16="http://schemas.microsoft.com/office/drawing/2014/main" val="3091608456"/>
                  </a:ext>
                </a:extLst>
              </a:tr>
              <a:tr h="1288605">
                <a:tc>
                  <a:txBody>
                    <a:bodyPr/>
                    <a:lstStyle/>
                    <a:p>
                      <a:pPr algn="l"/>
                      <a:r>
                        <a:rPr lang="zh-CN" sz="1400" kern="100" dirty="0">
                          <a:effectLst/>
                          <a:latin typeface="Times New Roman" panose="02020603050405020304" pitchFamily="18" charset="0"/>
                          <a:ea typeface="+mn-ea"/>
                          <a:cs typeface="Times New Roman" panose="02020603050405020304" pitchFamily="18" charset="0"/>
                        </a:rPr>
                        <a:t>在无线通信网的自动调制分类中，通过改变网络架构和采用两阶段训练策略，最大化分类精度</a:t>
                      </a:r>
                      <a:r>
                        <a:rPr lang="en-US" altLang="zh-CN" sz="1400" kern="100" dirty="0">
                          <a:effectLst/>
                          <a:latin typeface="Times New Roman" panose="02020603050405020304" pitchFamily="18" charset="0"/>
                          <a:ea typeface="+mn-ea"/>
                          <a:cs typeface="Times New Roman" panose="02020603050405020304" pitchFamily="18" charset="0"/>
                        </a:rPr>
                        <a:t>[TCCN.2021]</a:t>
                      </a:r>
                      <a:endParaRPr lang="zh-CN" sz="14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l"/>
                      <a:r>
                        <a:rPr lang="zh-CN" sz="1400" kern="100" dirty="0">
                          <a:effectLst/>
                          <a:latin typeface="Times New Roman" panose="02020603050405020304" pitchFamily="18" charset="0"/>
                          <a:ea typeface="+mn-ea"/>
                          <a:cs typeface="Times New Roman" panose="02020603050405020304" pitchFamily="18" charset="0"/>
                        </a:rPr>
                        <a:t>改进网络结构，增加</a:t>
                      </a:r>
                      <a:r>
                        <a:rPr lang="en-US" sz="1400" kern="100" dirty="0">
                          <a:effectLst/>
                          <a:latin typeface="Times New Roman" panose="02020603050405020304" pitchFamily="18" charset="0"/>
                          <a:ea typeface="+mn-ea"/>
                          <a:cs typeface="Times New Roman" panose="02020603050405020304" pitchFamily="18" charset="0"/>
                        </a:rPr>
                        <a:t>multi-module</a:t>
                      </a:r>
                      <a:r>
                        <a:rPr lang="zh-CN" sz="1400" kern="100" dirty="0">
                          <a:effectLst/>
                          <a:latin typeface="Times New Roman" panose="02020603050405020304" pitchFamily="18" charset="0"/>
                          <a:ea typeface="+mn-ea"/>
                          <a:cs typeface="Times New Roman" panose="02020603050405020304" pitchFamily="18" charset="0"/>
                        </a:rPr>
                        <a:t>，用于捕捉多维的特征信息，学习更多单独特征</a:t>
                      </a:r>
                    </a:p>
                  </a:txBody>
                  <a:tcPr marL="68580" marR="68580" marT="0" marB="0" anchor="ctr"/>
                </a:tc>
                <a:tc>
                  <a:txBody>
                    <a:bodyPr/>
                    <a:lstStyle/>
                    <a:p>
                      <a:pPr algn="l"/>
                      <a:r>
                        <a:rPr lang="zh-CN" sz="1400" kern="100" dirty="0">
                          <a:effectLst/>
                          <a:latin typeface="Times New Roman" panose="02020603050405020304" pitchFamily="18" charset="0"/>
                          <a:ea typeface="+mn-ea"/>
                          <a:cs typeface="Times New Roman" panose="02020603050405020304" pitchFamily="18" charset="0"/>
                        </a:rPr>
                        <a:t>提升精确性</a:t>
                      </a:r>
                    </a:p>
                  </a:txBody>
                  <a:tcPr marL="68580" marR="68580" marT="0" marB="0" anchor="ctr"/>
                </a:tc>
                <a:extLst>
                  <a:ext uri="{0D108BD9-81ED-4DB2-BD59-A6C34878D82A}">
                    <a16:rowId xmlns:a16="http://schemas.microsoft.com/office/drawing/2014/main" val="2140493587"/>
                  </a:ext>
                </a:extLst>
              </a:tr>
              <a:tr h="1164986">
                <a:tc>
                  <a:txBody>
                    <a:bodyPr/>
                    <a:lstStyle/>
                    <a:p>
                      <a:pPr algn="l"/>
                      <a:r>
                        <a:rPr lang="zh-CN" sz="1400" kern="100" dirty="0">
                          <a:effectLst/>
                          <a:latin typeface="Times New Roman" panose="02020603050405020304" pitchFamily="18" charset="0"/>
                          <a:ea typeface="+mn-ea"/>
                          <a:cs typeface="Times New Roman" panose="02020603050405020304" pitchFamily="18" charset="0"/>
                        </a:rPr>
                        <a:t>在物联网系统的流量预测中，通过优化联邦模仿学习网络架构，最大化流量预测准确度</a:t>
                      </a:r>
                      <a:r>
                        <a:rPr lang="en-US" altLang="zh-CN" sz="1400" kern="100" dirty="0">
                          <a:effectLst/>
                          <a:latin typeface="Times New Roman" panose="02020603050405020304" pitchFamily="18" charset="0"/>
                          <a:ea typeface="+mn-ea"/>
                          <a:cs typeface="Times New Roman" panose="02020603050405020304" pitchFamily="18" charset="0"/>
                        </a:rPr>
                        <a:t>[MNET.2021]</a:t>
                      </a:r>
                      <a:endParaRPr lang="zh-CN" sz="14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l"/>
                      <a:r>
                        <a:rPr lang="zh-CN" sz="1400" kern="100" dirty="0">
                          <a:effectLst/>
                          <a:latin typeface="Times New Roman" panose="02020603050405020304" pitchFamily="18" charset="0"/>
                          <a:ea typeface="+mn-ea"/>
                          <a:cs typeface="Times New Roman" panose="02020603050405020304" pitchFamily="18" charset="0"/>
                        </a:rPr>
                        <a:t>改进网络结构，增加知识共享模块，通过形成不同特征的概率分布为本地模型提供在不同</a:t>
                      </a:r>
                      <a:r>
                        <a:rPr lang="zh-CN" altLang="en-US" sz="1400" kern="100" dirty="0">
                          <a:effectLst/>
                          <a:latin typeface="Times New Roman" panose="02020603050405020304" pitchFamily="18" charset="0"/>
                          <a:ea typeface="+mn-ea"/>
                          <a:cs typeface="Times New Roman" panose="02020603050405020304" pitchFamily="18" charset="0"/>
                        </a:rPr>
                        <a:t>的</a:t>
                      </a:r>
                      <a:r>
                        <a:rPr lang="zh-CN" sz="1400" kern="100" dirty="0">
                          <a:effectLst/>
                          <a:latin typeface="Times New Roman" panose="02020603050405020304" pitchFamily="18" charset="0"/>
                          <a:ea typeface="+mn-ea"/>
                          <a:cs typeface="Times New Roman" panose="02020603050405020304" pitchFamily="18" charset="0"/>
                        </a:rPr>
                        <a:t>建立认知联系的能力；参考全局参数修改局部特征概率来捕捉跨域特征的特性，实现融合不同领域的异构知识</a:t>
                      </a:r>
                    </a:p>
                  </a:txBody>
                  <a:tcPr marL="68580" marR="68580" marT="0" marB="0" anchor="ctr"/>
                </a:tc>
                <a:tc>
                  <a:txBody>
                    <a:bodyPr/>
                    <a:lstStyle/>
                    <a:p>
                      <a:pPr algn="l"/>
                      <a:r>
                        <a:rPr lang="zh-CN" sz="1400" kern="100">
                          <a:effectLst/>
                          <a:latin typeface="Times New Roman" panose="02020603050405020304" pitchFamily="18" charset="0"/>
                          <a:ea typeface="+mn-ea"/>
                          <a:cs typeface="Times New Roman" panose="02020603050405020304" pitchFamily="18" charset="0"/>
                        </a:rPr>
                        <a:t>提升准确性</a:t>
                      </a:r>
                    </a:p>
                  </a:txBody>
                  <a:tcPr marL="68580" marR="68580" marT="0" marB="0" anchor="ctr"/>
                </a:tc>
                <a:extLst>
                  <a:ext uri="{0D108BD9-81ED-4DB2-BD59-A6C34878D82A}">
                    <a16:rowId xmlns:a16="http://schemas.microsoft.com/office/drawing/2014/main" val="506268410"/>
                  </a:ext>
                </a:extLst>
              </a:tr>
              <a:tr h="840670">
                <a:tc>
                  <a:txBody>
                    <a:bodyPr/>
                    <a:lstStyle/>
                    <a:p>
                      <a:pPr algn="l"/>
                      <a:r>
                        <a:rPr lang="zh-CN" sz="1400" kern="100" dirty="0">
                          <a:effectLst/>
                          <a:latin typeface="Times New Roman" panose="02020603050405020304" pitchFamily="18" charset="0"/>
                          <a:ea typeface="+mn-ea"/>
                          <a:cs typeface="Times New Roman" panose="02020603050405020304" pitchFamily="18" charset="0"/>
                        </a:rPr>
                        <a:t>在端到端资源分配中，通过通信网络架构，最大化</a:t>
                      </a:r>
                      <a:r>
                        <a:rPr lang="en-US" sz="1400" kern="100" dirty="0">
                          <a:effectLst/>
                          <a:latin typeface="Times New Roman" panose="02020603050405020304" pitchFamily="18" charset="0"/>
                          <a:ea typeface="+mn-ea"/>
                          <a:cs typeface="Times New Roman" panose="02020603050405020304" pitchFamily="18" charset="0"/>
                        </a:rPr>
                        <a:t>QoS[MCOM.2018]</a:t>
                      </a:r>
                      <a:endParaRPr lang="zh-CN" sz="14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l"/>
                      <a:r>
                        <a:rPr lang="zh-CN" sz="1400" kern="100" dirty="0">
                          <a:effectLst/>
                          <a:latin typeface="Times New Roman" panose="02020603050405020304" pitchFamily="18" charset="0"/>
                          <a:ea typeface="+mn-ea"/>
                          <a:cs typeface="Times New Roman" panose="02020603050405020304" pitchFamily="18" charset="0"/>
                        </a:rPr>
                        <a:t>改进网络结构，增加知识层，建立和控制用户之间的连接情况，并且引入学科知识缩小动作选择空间</a:t>
                      </a:r>
                    </a:p>
                  </a:txBody>
                  <a:tcPr marL="68580" marR="68580" marT="0" marB="0" anchor="ctr"/>
                </a:tc>
                <a:tc>
                  <a:txBody>
                    <a:bodyPr/>
                    <a:lstStyle/>
                    <a:p>
                      <a:pPr algn="l"/>
                      <a:r>
                        <a:rPr lang="zh-CN" sz="1400" kern="100">
                          <a:effectLst/>
                          <a:latin typeface="Times New Roman" panose="02020603050405020304" pitchFamily="18" charset="0"/>
                          <a:ea typeface="+mn-ea"/>
                          <a:cs typeface="Times New Roman" panose="02020603050405020304" pitchFamily="18" charset="0"/>
                        </a:rPr>
                        <a:t>减少回程消耗、提升时效性</a:t>
                      </a:r>
                    </a:p>
                  </a:txBody>
                  <a:tcPr marL="68580" marR="68580" marT="0" marB="0" anchor="ctr"/>
                </a:tc>
                <a:extLst>
                  <a:ext uri="{0D108BD9-81ED-4DB2-BD59-A6C34878D82A}">
                    <a16:rowId xmlns:a16="http://schemas.microsoft.com/office/drawing/2014/main" val="2596650609"/>
                  </a:ext>
                </a:extLst>
              </a:tr>
              <a:tr h="1402362">
                <a:tc>
                  <a:txBody>
                    <a:bodyPr/>
                    <a:lstStyle/>
                    <a:p>
                      <a:pPr algn="l"/>
                      <a:r>
                        <a:rPr lang="zh-CN" sz="1400" kern="100" dirty="0">
                          <a:effectLst/>
                          <a:latin typeface="Times New Roman" panose="02020603050405020304" pitchFamily="18" charset="0"/>
                          <a:ea typeface="+mn-ea"/>
                          <a:cs typeface="Times New Roman" panose="02020603050405020304" pitchFamily="18" charset="0"/>
                        </a:rPr>
                        <a:t>在车联网边缘卸载中，通过优化决策方式，最大化服务中所有任务的累积未来奖励</a:t>
                      </a:r>
                      <a:r>
                        <a:rPr lang="en-US" altLang="zh-CN" sz="1400" kern="100" dirty="0">
                          <a:effectLst/>
                          <a:latin typeface="Times New Roman" panose="02020603050405020304" pitchFamily="18" charset="0"/>
                          <a:ea typeface="+mn-ea"/>
                          <a:cs typeface="Times New Roman" panose="02020603050405020304" pitchFamily="18" charset="0"/>
                        </a:rPr>
                        <a:t>[TVT.2019]</a:t>
                      </a:r>
                      <a:endParaRPr lang="zh-CN" sz="14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l"/>
                      <a:r>
                        <a:rPr lang="zh-CN" sz="1400" kern="100" dirty="0">
                          <a:effectLst/>
                          <a:latin typeface="Times New Roman" panose="02020603050405020304" pitchFamily="18" charset="0"/>
                          <a:ea typeface="+mn-ea"/>
                          <a:cs typeface="Times New Roman" panose="02020603050405020304" pitchFamily="18" charset="0"/>
                        </a:rPr>
                        <a:t>改进网络结构，引入</a:t>
                      </a:r>
                      <a:r>
                        <a:rPr lang="en-US" sz="1400" kern="100" dirty="0">
                          <a:effectLst/>
                          <a:latin typeface="Times New Roman" panose="02020603050405020304" pitchFamily="18" charset="0"/>
                          <a:ea typeface="+mn-ea"/>
                          <a:cs typeface="Times New Roman" panose="02020603050405020304" pitchFamily="18" charset="0"/>
                        </a:rPr>
                        <a:t>DNN</a:t>
                      </a:r>
                      <a:r>
                        <a:rPr lang="zh-CN" sz="1400" kern="100" dirty="0">
                          <a:effectLst/>
                          <a:latin typeface="Times New Roman" panose="02020603050405020304" pitchFamily="18" charset="0"/>
                          <a:ea typeface="+mn-ea"/>
                          <a:cs typeface="Times New Roman" panose="02020603050405020304" pitchFamily="18" charset="0"/>
                        </a:rPr>
                        <a:t>层学习长期最优服务卸载知识，实现前瞻性决策</a:t>
                      </a:r>
                    </a:p>
                    <a:p>
                      <a:pPr algn="l"/>
                      <a:r>
                        <a:rPr lang="en-US" sz="1400" kern="100" dirty="0">
                          <a:effectLst/>
                          <a:latin typeface="Times New Roman" panose="02020603050405020304" pitchFamily="18" charset="0"/>
                          <a:ea typeface="+mn-ea"/>
                          <a:cs typeface="Times New Roman" panose="02020603050405020304" pitchFamily="18" charset="0"/>
                        </a:rPr>
                        <a:t>(</a:t>
                      </a:r>
                      <a:r>
                        <a:rPr lang="zh-CN" sz="1400" kern="100" dirty="0">
                          <a:effectLst/>
                          <a:latin typeface="Times New Roman" panose="02020603050405020304" pitchFamily="18" charset="0"/>
                          <a:ea typeface="+mn-ea"/>
                          <a:cs typeface="Times New Roman" panose="02020603050405020304" pitchFamily="18" charset="0"/>
                        </a:rPr>
                        <a:t>文中说知识是环境观察值与卸载目的地的映射，以神经网络为代表</a:t>
                      </a:r>
                      <a:r>
                        <a:rPr lang="en-US" sz="1400" kern="100" dirty="0">
                          <a:effectLst/>
                          <a:latin typeface="Times New Roman" panose="02020603050405020304" pitchFamily="18" charset="0"/>
                          <a:ea typeface="+mn-ea"/>
                          <a:cs typeface="Times New Roman" panose="02020603050405020304" pitchFamily="18" charset="0"/>
                        </a:rPr>
                        <a:t>)</a:t>
                      </a:r>
                      <a:endParaRPr lang="zh-CN" sz="14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l"/>
                      <a:r>
                        <a:rPr lang="zh-CN" sz="1400" kern="100" dirty="0">
                          <a:effectLst/>
                          <a:latin typeface="Times New Roman" panose="02020603050405020304" pitchFamily="18" charset="0"/>
                          <a:ea typeface="+mn-ea"/>
                          <a:cs typeface="Times New Roman" panose="02020603050405020304" pitchFamily="18" charset="0"/>
                        </a:rPr>
                        <a:t>收敛快，普适性更高，减少对数据的依赖性</a:t>
                      </a:r>
                    </a:p>
                  </a:txBody>
                  <a:tcPr marL="68580" marR="68580" marT="0" marB="0" anchor="ctr"/>
                </a:tc>
                <a:extLst>
                  <a:ext uri="{0D108BD9-81ED-4DB2-BD59-A6C34878D82A}">
                    <a16:rowId xmlns:a16="http://schemas.microsoft.com/office/drawing/2014/main" val="1953877113"/>
                  </a:ext>
                </a:extLst>
              </a:tr>
            </a:tbl>
          </a:graphicData>
        </a:graphic>
      </p:graphicFrame>
    </p:spTree>
    <p:extLst>
      <p:ext uri="{BB962C8B-B14F-4D97-AF65-F5344CB8AC3E}">
        <p14:creationId xmlns:p14="http://schemas.microsoft.com/office/powerpoint/2010/main" val="3067988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DB44E30-715F-4973-8179-B4178D7E09F0}" type="datetime1">
              <a:rPr lang="zh-CN" altLang="en-US" smtClean="0">
                <a:solidFill>
                  <a:schemeClr val="bg1">
                    <a:lumMod val="50000"/>
                  </a:schemeClr>
                </a:solidFill>
              </a:rPr>
              <a:t>2024/3/13</a:t>
            </a:fld>
            <a:endParaRPr lang="zh-CN" altLang="en-US" dirty="0">
              <a:solidFill>
                <a:schemeClr val="bg1">
                  <a:lumMod val="50000"/>
                </a:schemeClr>
              </a:solidFill>
            </a:endParaRPr>
          </a:p>
        </p:txBody>
      </p:sp>
      <p:sp>
        <p:nvSpPr>
          <p:cNvPr id="4" name="页脚占位符 3"/>
          <p:cNvSpPr>
            <a:spLocks noGrp="1"/>
          </p:cNvSpPr>
          <p:nvPr>
            <p:ph type="ftr" sz="quarter" idx="11"/>
          </p:nvPr>
        </p:nvSpPr>
        <p:spPr/>
        <p:txBody>
          <a:bodyPr/>
          <a:lstStyle/>
          <a:p>
            <a:r>
              <a:rPr lang="zh-CN" altLang="en-US" dirty="0">
                <a:solidFill>
                  <a:schemeClr val="bg1">
                    <a:lumMod val="50000"/>
                  </a:schemeClr>
                </a:solidFill>
              </a:rPr>
              <a:t>西安电子科技大学</a:t>
            </a:r>
          </a:p>
        </p:txBody>
      </p:sp>
      <p:sp>
        <p:nvSpPr>
          <p:cNvPr id="5" name="灯片编号占位符 4"/>
          <p:cNvSpPr>
            <a:spLocks noGrp="1"/>
          </p:cNvSpPr>
          <p:nvPr>
            <p:ph type="sldNum" sz="quarter" idx="12"/>
          </p:nvPr>
        </p:nvSpPr>
        <p:spPr/>
        <p:txBody>
          <a:bodyPr/>
          <a:lstStyle/>
          <a:p>
            <a:fld id="{33B9A5AF-BDD6-4E14-989F-CF034C94E4CA}" type="slidenum">
              <a:rPr lang="zh-CN" altLang="en-US" smtClean="0">
                <a:solidFill>
                  <a:schemeClr val="bg1">
                    <a:lumMod val="50000"/>
                  </a:schemeClr>
                </a:solidFill>
              </a:rPr>
              <a:t>4</a:t>
            </a:fld>
            <a:endParaRPr lang="zh-CN" altLang="en-US" dirty="0">
              <a:solidFill>
                <a:schemeClr val="bg1">
                  <a:lumMod val="50000"/>
                </a:schemeClr>
              </a:solidFill>
            </a:endParaRPr>
          </a:p>
        </p:txBody>
      </p:sp>
      <p:sp>
        <p:nvSpPr>
          <p:cNvPr id="7" name="标题 1">
            <a:extLst>
              <a:ext uri="{FF2B5EF4-FFF2-40B4-BE49-F238E27FC236}">
                <a16:creationId xmlns:a16="http://schemas.microsoft.com/office/drawing/2014/main" id="{B9A5F288-D7E1-72EB-BD3E-5BAFFB530668}"/>
              </a:ext>
            </a:extLst>
          </p:cNvPr>
          <p:cNvSpPr>
            <a:spLocks noGrp="1"/>
          </p:cNvSpPr>
          <p:nvPr>
            <p:ph type="title"/>
          </p:nvPr>
        </p:nvSpPr>
        <p:spPr>
          <a:xfrm>
            <a:off x="699977" y="115146"/>
            <a:ext cx="9645502" cy="1140566"/>
          </a:xfrm>
        </p:spPr>
        <p:txBody>
          <a:bodyPr>
            <a:normAutofit/>
          </a:bodyPr>
          <a:lstStyle/>
          <a:p>
            <a:pPr hangingPunct="0">
              <a:lnSpc>
                <a:spcPct val="130000"/>
              </a:lnSpc>
            </a:pPr>
            <a:r>
              <a:rPr lang="zh-CN" altLang="en-US" sz="2000" spc="100" dirty="0">
                <a:latin typeface="Times New Roman" panose="02020603050405020304" pitchFamily="18" charset="0"/>
                <a:ea typeface="思源黑体 CN Normal" panose="020B0400000000000000" pitchFamily="34" charset="-122"/>
                <a:cs typeface="Times New Roman" panose="02020603050405020304" pitchFamily="18" charset="0"/>
              </a:rPr>
              <a:t>强化学习中加入知识的方法总结</a:t>
            </a:r>
            <a:br>
              <a:rPr lang="en-US" altLang="zh-CN" sz="2000" spc="100" dirty="0">
                <a:latin typeface="Times New Roman" panose="02020603050405020304" pitchFamily="18" charset="0"/>
                <a:ea typeface="思源黑体 CN Normal" panose="020B0400000000000000" pitchFamily="34" charset="-122"/>
                <a:cs typeface="Times New Roman" panose="02020603050405020304" pitchFamily="18" charset="0"/>
              </a:rPr>
            </a:br>
            <a:r>
              <a:rPr lang="en-US" altLang="zh-CN" sz="2000" kern="100" dirty="0">
                <a:effectLst/>
                <a:latin typeface="Times New Roman" panose="02020603050405020304" pitchFamily="18" charset="0"/>
                <a:ea typeface="+mn-ea"/>
                <a:cs typeface="Times New Roman" panose="02020603050405020304" pitchFamily="18" charset="0"/>
              </a:rPr>
              <a:t>Problem-Specific Loss Function</a:t>
            </a:r>
            <a:endParaRPr lang="zh-CN" altLang="en-US" sz="2000" spc="1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graphicFrame>
        <p:nvGraphicFramePr>
          <p:cNvPr id="8" name="表格 7">
            <a:extLst>
              <a:ext uri="{FF2B5EF4-FFF2-40B4-BE49-F238E27FC236}">
                <a16:creationId xmlns:a16="http://schemas.microsoft.com/office/drawing/2014/main" id="{C54D2087-8EC7-E77E-AE55-C22D5190571D}"/>
              </a:ext>
            </a:extLst>
          </p:cNvPr>
          <p:cNvGraphicFramePr>
            <a:graphicFrameLocks noGrp="1"/>
          </p:cNvGraphicFramePr>
          <p:nvPr>
            <p:extLst>
              <p:ext uri="{D42A27DB-BD31-4B8C-83A1-F6EECF244321}">
                <p14:modId xmlns:p14="http://schemas.microsoft.com/office/powerpoint/2010/main" val="779181744"/>
              </p:ext>
            </p:extLst>
          </p:nvPr>
        </p:nvGraphicFramePr>
        <p:xfrm>
          <a:off x="466343" y="1126047"/>
          <a:ext cx="11259314" cy="5188948"/>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2469115">
                  <a:extLst>
                    <a:ext uri="{9D8B030D-6E8A-4147-A177-3AD203B41FA5}">
                      <a16:colId xmlns:a16="http://schemas.microsoft.com/office/drawing/2014/main" val="746214906"/>
                    </a:ext>
                  </a:extLst>
                </a:gridCol>
                <a:gridCol w="6507911">
                  <a:extLst>
                    <a:ext uri="{9D8B030D-6E8A-4147-A177-3AD203B41FA5}">
                      <a16:colId xmlns:a16="http://schemas.microsoft.com/office/drawing/2014/main" val="2665614995"/>
                    </a:ext>
                  </a:extLst>
                </a:gridCol>
                <a:gridCol w="2282288">
                  <a:extLst>
                    <a:ext uri="{9D8B030D-6E8A-4147-A177-3AD203B41FA5}">
                      <a16:colId xmlns:a16="http://schemas.microsoft.com/office/drawing/2014/main" val="3466420965"/>
                    </a:ext>
                  </a:extLst>
                </a:gridCol>
              </a:tblGrid>
              <a:tr h="593025">
                <a:tc>
                  <a:txBody>
                    <a:bodyPr/>
                    <a:lstStyle/>
                    <a:p>
                      <a:pPr algn="ctr"/>
                      <a:r>
                        <a:rPr lang="zh-CN" sz="1400" kern="100">
                          <a:effectLst/>
                          <a:latin typeface="Times New Roman" panose="02020603050405020304" pitchFamily="18" charset="0"/>
                          <a:ea typeface="+mn-ea"/>
                          <a:cs typeface="Times New Roman" panose="02020603050405020304" pitchFamily="18" charset="0"/>
                        </a:rPr>
                        <a:t>解决的问题</a:t>
                      </a:r>
                    </a:p>
                  </a:txBody>
                  <a:tcPr marL="58277" marR="58277" marT="0" marB="0" anchor="ctr"/>
                </a:tc>
                <a:tc>
                  <a:txBody>
                    <a:bodyPr/>
                    <a:lstStyle/>
                    <a:p>
                      <a:pPr algn="ctr"/>
                      <a:r>
                        <a:rPr lang="zh-CN" sz="1400" kern="100">
                          <a:effectLst/>
                          <a:latin typeface="Times New Roman" panose="02020603050405020304" pitchFamily="18" charset="0"/>
                          <a:ea typeface="+mn-ea"/>
                          <a:cs typeface="Times New Roman" panose="02020603050405020304" pitchFamily="18" charset="0"/>
                        </a:rPr>
                        <a:t>具体的知识融入方法</a:t>
                      </a:r>
                    </a:p>
                  </a:txBody>
                  <a:tcPr marL="58277" marR="58277" marT="0" marB="0" anchor="ctr"/>
                </a:tc>
                <a:tc>
                  <a:txBody>
                    <a:bodyPr/>
                    <a:lstStyle/>
                    <a:p>
                      <a:pPr algn="ctr"/>
                      <a:r>
                        <a:rPr lang="zh-CN" sz="1400" kern="100">
                          <a:effectLst/>
                          <a:latin typeface="Times New Roman" panose="02020603050405020304" pitchFamily="18" charset="0"/>
                          <a:ea typeface="+mn-ea"/>
                          <a:cs typeface="Times New Roman" panose="02020603050405020304" pitchFamily="18" charset="0"/>
                        </a:rPr>
                        <a:t>知识驱动方法的优势</a:t>
                      </a:r>
                    </a:p>
                  </a:txBody>
                  <a:tcPr marL="58277" marR="58277" marT="0" marB="0" anchor="ctr"/>
                </a:tc>
                <a:extLst>
                  <a:ext uri="{0D108BD9-81ED-4DB2-BD59-A6C34878D82A}">
                    <a16:rowId xmlns:a16="http://schemas.microsoft.com/office/drawing/2014/main" val="3091608456"/>
                  </a:ext>
                </a:extLst>
              </a:tr>
              <a:tr h="1240845">
                <a:tc>
                  <a:txBody>
                    <a:bodyPr/>
                    <a:lstStyle/>
                    <a:p>
                      <a:pPr algn="l"/>
                      <a:r>
                        <a:rPr lang="zh-CN" sz="1400" kern="100" dirty="0">
                          <a:effectLst/>
                          <a:latin typeface="Times New Roman" panose="02020603050405020304" pitchFamily="18" charset="0"/>
                          <a:ea typeface="+mn-ea"/>
                          <a:cs typeface="Times New Roman" panose="02020603050405020304" pitchFamily="18" charset="0"/>
                        </a:rPr>
                        <a:t>在带扩展器的无线系统优化和布局问题中，最大化端到端用户总吞吐量</a:t>
                      </a:r>
                      <a:r>
                        <a:rPr lang="en-US" altLang="zh-CN" sz="1400" kern="100" dirty="0">
                          <a:effectLst/>
                          <a:latin typeface="Times New Roman" panose="02020603050405020304" pitchFamily="18" charset="0"/>
                          <a:ea typeface="+mn-ea"/>
                          <a:cs typeface="Times New Roman" panose="02020603050405020304" pitchFamily="18" charset="0"/>
                        </a:rPr>
                        <a:t>[TVT.2019]</a:t>
                      </a:r>
                      <a:endParaRPr lang="zh-CN" sz="14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l"/>
                      <a:r>
                        <a:rPr lang="zh-CN" sz="1400" kern="100" dirty="0">
                          <a:effectLst/>
                          <a:latin typeface="Times New Roman" panose="02020603050405020304" pitchFamily="18" charset="0"/>
                          <a:ea typeface="+mn-ea"/>
                          <a:cs typeface="Times New Roman" panose="02020603050405020304" pitchFamily="18" charset="0"/>
                        </a:rPr>
                        <a:t>改进</a:t>
                      </a:r>
                      <a:r>
                        <a:rPr lang="en-US" sz="1400" kern="100" dirty="0">
                          <a:effectLst/>
                          <a:latin typeface="Times New Roman" panose="02020603050405020304" pitchFamily="18" charset="0"/>
                          <a:ea typeface="+mn-ea"/>
                          <a:cs typeface="Times New Roman" panose="02020603050405020304" pitchFamily="18" charset="0"/>
                        </a:rPr>
                        <a:t>loss</a:t>
                      </a:r>
                      <a:r>
                        <a:rPr lang="zh-CN" sz="1400" kern="100" dirty="0">
                          <a:effectLst/>
                          <a:latin typeface="Times New Roman" panose="02020603050405020304" pitchFamily="18" charset="0"/>
                          <a:ea typeface="+mn-ea"/>
                          <a:cs typeface="Times New Roman" panose="02020603050405020304" pitchFamily="18" charset="0"/>
                        </a:rPr>
                        <a:t>函数，利用频谱相关性和空间相关性，影响动作选择概率，均减小动作空间</a:t>
                      </a:r>
                    </a:p>
                  </a:txBody>
                  <a:tcPr marL="68580" marR="68580" marT="0" marB="0" anchor="ctr"/>
                </a:tc>
                <a:tc>
                  <a:txBody>
                    <a:bodyPr/>
                    <a:lstStyle/>
                    <a:p>
                      <a:pPr algn="l"/>
                      <a:r>
                        <a:rPr lang="zh-CN" sz="1400" kern="100">
                          <a:effectLst/>
                          <a:latin typeface="Times New Roman" panose="02020603050405020304" pitchFamily="18" charset="0"/>
                          <a:ea typeface="+mn-ea"/>
                          <a:cs typeface="Times New Roman" panose="02020603050405020304" pitchFamily="18" charset="0"/>
                        </a:rPr>
                        <a:t>提高了收敛速度和吞吐量，增强对动态干扰条件的弹性</a:t>
                      </a:r>
                    </a:p>
                  </a:txBody>
                  <a:tcPr marL="68580" marR="68580" marT="0" marB="0" anchor="ctr"/>
                </a:tc>
                <a:extLst>
                  <a:ext uri="{0D108BD9-81ED-4DB2-BD59-A6C34878D82A}">
                    <a16:rowId xmlns:a16="http://schemas.microsoft.com/office/drawing/2014/main" val="2140493587"/>
                  </a:ext>
                </a:extLst>
              </a:tr>
              <a:tr h="1198242">
                <a:tc>
                  <a:txBody>
                    <a:bodyPr/>
                    <a:lstStyle/>
                    <a:p>
                      <a:pPr algn="l"/>
                      <a:r>
                        <a:rPr lang="en-US" sz="1400" kern="100" dirty="0">
                          <a:effectLst/>
                          <a:latin typeface="Times New Roman" panose="02020603050405020304" pitchFamily="18" charset="0"/>
                          <a:ea typeface="+mn-ea"/>
                          <a:cs typeface="Times New Roman" panose="02020603050405020304" pitchFamily="18" charset="0"/>
                        </a:rPr>
                        <a:t>5G</a:t>
                      </a:r>
                      <a:r>
                        <a:rPr lang="zh-CN" sz="1400" kern="100" dirty="0">
                          <a:effectLst/>
                          <a:latin typeface="Times New Roman" panose="02020603050405020304" pitchFamily="18" charset="0"/>
                          <a:ea typeface="+mn-ea"/>
                          <a:cs typeface="Times New Roman" panose="02020603050405020304" pitchFamily="18" charset="0"/>
                        </a:rPr>
                        <a:t>资源分配中，通过根据不同类型服务的</a:t>
                      </a:r>
                      <a:r>
                        <a:rPr lang="en-US" sz="1400" kern="100" dirty="0">
                          <a:effectLst/>
                          <a:latin typeface="Times New Roman" panose="02020603050405020304" pitchFamily="18" charset="0"/>
                          <a:ea typeface="+mn-ea"/>
                          <a:cs typeface="Times New Roman" panose="02020603050405020304" pitchFamily="18" charset="0"/>
                        </a:rPr>
                        <a:t> QoS </a:t>
                      </a:r>
                      <a:r>
                        <a:rPr lang="zh-CN" sz="1400" kern="100" dirty="0">
                          <a:effectLst/>
                          <a:latin typeface="Times New Roman" panose="02020603050405020304" pitchFamily="18" charset="0"/>
                          <a:ea typeface="+mn-ea"/>
                          <a:cs typeface="Times New Roman" panose="02020603050405020304" pitchFamily="18" charset="0"/>
                        </a:rPr>
                        <a:t>要求优化发射功率和带宽分配来最小化服务于多个用户的</a:t>
                      </a:r>
                      <a:r>
                        <a:rPr lang="en-US" sz="1400" kern="100" dirty="0">
                          <a:effectLst/>
                          <a:latin typeface="Times New Roman" panose="02020603050405020304" pitchFamily="18" charset="0"/>
                          <a:ea typeface="+mn-ea"/>
                          <a:cs typeface="Times New Roman" panose="02020603050405020304" pitchFamily="18" charset="0"/>
                        </a:rPr>
                        <a:t> BS </a:t>
                      </a:r>
                      <a:r>
                        <a:rPr lang="zh-CN" sz="1400" kern="100" dirty="0">
                          <a:effectLst/>
                          <a:latin typeface="Times New Roman" panose="02020603050405020304" pitchFamily="18" charset="0"/>
                          <a:ea typeface="+mn-ea"/>
                          <a:cs typeface="Times New Roman" panose="02020603050405020304" pitchFamily="18" charset="0"/>
                        </a:rPr>
                        <a:t>发射功率</a:t>
                      </a:r>
                      <a:r>
                        <a:rPr lang="en-US" altLang="zh-CN" sz="1400" kern="100" dirty="0">
                          <a:effectLst/>
                          <a:latin typeface="Times New Roman" panose="02020603050405020304" pitchFamily="18" charset="0"/>
                          <a:ea typeface="+mn-ea"/>
                          <a:cs typeface="Times New Roman" panose="02020603050405020304" pitchFamily="18" charset="0"/>
                        </a:rPr>
                        <a:t>[JPROC.2021]</a:t>
                      </a:r>
                      <a:endParaRPr lang="zh-CN" sz="14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l"/>
                      <a:r>
                        <a:rPr lang="zh-CN" sz="1400" kern="100" dirty="0">
                          <a:effectLst/>
                          <a:latin typeface="Times New Roman" panose="02020603050405020304" pitchFamily="18" charset="0"/>
                          <a:ea typeface="+mn-ea"/>
                          <a:cs typeface="Times New Roman" panose="02020603050405020304" pitchFamily="18" charset="0"/>
                        </a:rPr>
                        <a:t>改进</a:t>
                      </a:r>
                      <a:r>
                        <a:rPr lang="en-US" sz="1400" kern="100" dirty="0">
                          <a:effectLst/>
                          <a:latin typeface="Times New Roman" panose="02020603050405020304" pitchFamily="18" charset="0"/>
                          <a:ea typeface="+mn-ea"/>
                          <a:cs typeface="Times New Roman" panose="02020603050405020304" pitchFamily="18" charset="0"/>
                        </a:rPr>
                        <a:t>loss</a:t>
                      </a:r>
                      <a:r>
                        <a:rPr lang="zh-CN" sz="1400" kern="100" dirty="0">
                          <a:effectLst/>
                          <a:latin typeface="Times New Roman" panose="02020603050405020304" pitchFamily="18" charset="0"/>
                          <a:ea typeface="+mn-ea"/>
                          <a:cs typeface="Times New Roman" panose="02020603050405020304" pitchFamily="18" charset="0"/>
                        </a:rPr>
                        <a:t>函数，将所需解码错误概率和所需排队延迟违反概率设置为相等</a:t>
                      </a:r>
                    </a:p>
                  </a:txBody>
                  <a:tcPr marL="68580" marR="68580" marT="0" marB="0" anchor="ctr"/>
                </a:tc>
                <a:tc>
                  <a:txBody>
                    <a:bodyPr/>
                    <a:lstStyle/>
                    <a:p>
                      <a:pPr algn="l"/>
                      <a:r>
                        <a:rPr lang="zh-CN" sz="1400" kern="100">
                          <a:effectLst/>
                          <a:latin typeface="Times New Roman" panose="02020603050405020304" pitchFamily="18" charset="0"/>
                          <a:ea typeface="+mn-ea"/>
                          <a:cs typeface="Times New Roman" panose="02020603050405020304" pitchFamily="18" charset="0"/>
                        </a:rPr>
                        <a:t>提高了收敛速度和准确性</a:t>
                      </a:r>
                      <a:r>
                        <a:rPr lang="en-US" sz="1400" kern="100">
                          <a:effectLst/>
                          <a:latin typeface="Times New Roman" panose="02020603050405020304" pitchFamily="18" charset="0"/>
                          <a:ea typeface="+mn-ea"/>
                          <a:cs typeface="Times New Roman" panose="02020603050405020304" pitchFamily="18" charset="0"/>
                        </a:rPr>
                        <a:t>(</a:t>
                      </a:r>
                      <a:r>
                        <a:rPr lang="zh-CN" sz="1400" kern="100">
                          <a:effectLst/>
                          <a:latin typeface="Times New Roman" panose="02020603050405020304" pitchFamily="18" charset="0"/>
                          <a:ea typeface="+mn-ea"/>
                          <a:cs typeface="Times New Roman" panose="02020603050405020304" pitchFamily="18" charset="0"/>
                        </a:rPr>
                        <a:t>更容易找到合适的超参数</a:t>
                      </a:r>
                      <a:r>
                        <a:rPr lang="en-US" sz="1400" kern="100">
                          <a:effectLst/>
                          <a:latin typeface="Times New Roman" panose="02020603050405020304" pitchFamily="18" charset="0"/>
                          <a:ea typeface="+mn-ea"/>
                          <a:cs typeface="Times New Roman" panose="02020603050405020304" pitchFamily="18" charset="0"/>
                        </a:rPr>
                        <a:t>)</a:t>
                      </a:r>
                      <a:endParaRPr lang="zh-CN" sz="1400" kern="10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506268410"/>
                  </a:ext>
                </a:extLst>
              </a:tr>
              <a:tr h="958594">
                <a:tc>
                  <a:txBody>
                    <a:bodyPr/>
                    <a:lstStyle/>
                    <a:p>
                      <a:pPr algn="l"/>
                      <a:r>
                        <a:rPr lang="en-US" sz="1400" kern="100" dirty="0">
                          <a:effectLst/>
                          <a:latin typeface="Times New Roman" panose="02020603050405020304" pitchFamily="18" charset="0"/>
                          <a:ea typeface="+mn-ea"/>
                          <a:cs typeface="Times New Roman" panose="02020603050405020304" pitchFamily="18" charset="0"/>
                        </a:rPr>
                        <a:t>5G</a:t>
                      </a:r>
                      <a:r>
                        <a:rPr lang="zh-CN" sz="1400" kern="100" dirty="0">
                          <a:effectLst/>
                          <a:latin typeface="Times New Roman" panose="02020603050405020304" pitchFamily="18" charset="0"/>
                          <a:ea typeface="+mn-ea"/>
                          <a:cs typeface="Times New Roman" panose="02020603050405020304" pitchFamily="18" charset="0"/>
                        </a:rPr>
                        <a:t>资源分配中，通过根据不同类型服务的</a:t>
                      </a:r>
                      <a:r>
                        <a:rPr lang="en-US" sz="1400" kern="100" dirty="0">
                          <a:effectLst/>
                          <a:latin typeface="Times New Roman" panose="02020603050405020304" pitchFamily="18" charset="0"/>
                          <a:ea typeface="+mn-ea"/>
                          <a:cs typeface="Times New Roman" panose="02020603050405020304" pitchFamily="18" charset="0"/>
                        </a:rPr>
                        <a:t> QoS </a:t>
                      </a:r>
                      <a:r>
                        <a:rPr lang="zh-CN" sz="1400" kern="100" dirty="0">
                          <a:effectLst/>
                          <a:latin typeface="Times New Roman" panose="02020603050405020304" pitchFamily="18" charset="0"/>
                          <a:ea typeface="+mn-ea"/>
                          <a:cs typeface="Times New Roman" panose="02020603050405020304" pitchFamily="18" charset="0"/>
                        </a:rPr>
                        <a:t>要求，最小化总带宽</a:t>
                      </a:r>
                      <a:r>
                        <a:rPr lang="en-US" altLang="zh-CN" sz="1400" kern="100" dirty="0">
                          <a:effectLst/>
                          <a:latin typeface="Times New Roman" panose="02020603050405020304" pitchFamily="18" charset="0"/>
                          <a:ea typeface="+mn-ea"/>
                          <a:cs typeface="Times New Roman" panose="02020603050405020304" pitchFamily="18" charset="0"/>
                        </a:rPr>
                        <a:t>[JPROC.2021]</a:t>
                      </a:r>
                      <a:endParaRPr lang="zh-CN" sz="14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l"/>
                      <a:r>
                        <a:rPr lang="zh-CN" sz="1400" kern="100" dirty="0">
                          <a:effectLst/>
                          <a:latin typeface="Times New Roman" panose="02020603050405020304" pitchFamily="18" charset="0"/>
                          <a:ea typeface="+mn-ea"/>
                          <a:cs typeface="Times New Roman" panose="02020603050405020304" pitchFamily="18" charset="0"/>
                        </a:rPr>
                        <a:t>改进</a:t>
                      </a:r>
                      <a:r>
                        <a:rPr lang="en-US" sz="1400" kern="100" dirty="0">
                          <a:effectLst/>
                          <a:latin typeface="Times New Roman" panose="02020603050405020304" pitchFamily="18" charset="0"/>
                          <a:ea typeface="+mn-ea"/>
                          <a:cs typeface="Times New Roman" panose="02020603050405020304" pitchFamily="18" charset="0"/>
                        </a:rPr>
                        <a:t>loss</a:t>
                      </a:r>
                      <a:r>
                        <a:rPr lang="zh-CN" sz="1400" kern="100" dirty="0">
                          <a:effectLst/>
                          <a:latin typeface="Times New Roman" panose="02020603050405020304" pitchFamily="18" charset="0"/>
                          <a:ea typeface="+mn-ea"/>
                          <a:cs typeface="Times New Roman" panose="02020603050405020304" pitchFamily="18" charset="0"/>
                        </a:rPr>
                        <a:t>函数，不同于监督深度学习只将领域知识用于寻找标记的训练样本，无监督深度学习将领域知识整合到损失函数中，优化了策略与加权系数</a:t>
                      </a:r>
                    </a:p>
                  </a:txBody>
                  <a:tcPr marL="68580" marR="68580" marT="0" marB="0" anchor="ctr"/>
                </a:tc>
                <a:tc>
                  <a:txBody>
                    <a:bodyPr/>
                    <a:lstStyle/>
                    <a:p>
                      <a:pPr algn="l"/>
                      <a:r>
                        <a:rPr lang="zh-CN" sz="1400" kern="100" dirty="0">
                          <a:effectLst/>
                          <a:latin typeface="Times New Roman" panose="02020603050405020304" pitchFamily="18" charset="0"/>
                          <a:ea typeface="+mn-ea"/>
                          <a:cs typeface="Times New Roman" panose="02020603050405020304" pitchFamily="18" charset="0"/>
                        </a:rPr>
                        <a:t>提高性能</a:t>
                      </a:r>
                      <a:r>
                        <a:rPr lang="en-US" sz="1400" kern="100" dirty="0">
                          <a:effectLst/>
                          <a:latin typeface="Times New Roman" panose="02020603050405020304" pitchFamily="18" charset="0"/>
                          <a:ea typeface="+mn-ea"/>
                          <a:cs typeface="Times New Roman" panose="02020603050405020304" pitchFamily="18" charset="0"/>
                        </a:rPr>
                        <a:t>(</a:t>
                      </a:r>
                      <a:r>
                        <a:rPr lang="zh-CN" sz="1400" kern="100" dirty="0">
                          <a:effectLst/>
                          <a:latin typeface="Times New Roman" panose="02020603050405020304" pitchFamily="18" charset="0"/>
                          <a:ea typeface="+mn-ea"/>
                          <a:cs typeface="Times New Roman" panose="02020603050405020304" pitchFamily="18" charset="0"/>
                        </a:rPr>
                        <a:t>无监督比有监督深度学习的相对误差小，保证</a:t>
                      </a:r>
                      <a:r>
                        <a:rPr lang="en-US" sz="1400" kern="100" dirty="0">
                          <a:effectLst/>
                          <a:latin typeface="Times New Roman" panose="02020603050405020304" pitchFamily="18" charset="0"/>
                          <a:ea typeface="+mn-ea"/>
                          <a:cs typeface="Times New Roman" panose="02020603050405020304" pitchFamily="18" charset="0"/>
                        </a:rPr>
                        <a:t>QoS</a:t>
                      </a:r>
                      <a:r>
                        <a:rPr lang="zh-CN" sz="1400" kern="100" dirty="0">
                          <a:effectLst/>
                          <a:latin typeface="Times New Roman" panose="02020603050405020304" pitchFamily="18" charset="0"/>
                          <a:ea typeface="+mn-ea"/>
                          <a:cs typeface="Times New Roman" panose="02020603050405020304" pitchFamily="18" charset="0"/>
                        </a:rPr>
                        <a:t>约束</a:t>
                      </a:r>
                      <a:r>
                        <a:rPr lang="en-US" sz="1400" kern="100" dirty="0">
                          <a:effectLst/>
                          <a:latin typeface="Times New Roman" panose="02020603050405020304" pitchFamily="18" charset="0"/>
                          <a:ea typeface="+mn-ea"/>
                          <a:cs typeface="Times New Roman" panose="02020603050405020304" pitchFamily="18" charset="0"/>
                        </a:rPr>
                        <a:t>)</a:t>
                      </a:r>
                      <a:endParaRPr lang="zh-CN" sz="14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596650609"/>
                  </a:ext>
                </a:extLst>
              </a:tr>
              <a:tr h="1198242">
                <a:tc>
                  <a:txBody>
                    <a:bodyPr/>
                    <a:lstStyle/>
                    <a:p>
                      <a:pPr algn="l"/>
                      <a:r>
                        <a:rPr lang="zh-CN" sz="1400" kern="100" dirty="0">
                          <a:effectLst/>
                          <a:latin typeface="Times New Roman" panose="02020603050405020304" pitchFamily="18" charset="0"/>
                          <a:ea typeface="+mn-ea"/>
                          <a:cs typeface="Times New Roman" panose="02020603050405020304" pitchFamily="18" charset="0"/>
                        </a:rPr>
                        <a:t>在基于指纹的室内定位分布差异问题中，通过优化转移学习算法，最小化源样本数据与目标数据的差值</a:t>
                      </a:r>
                      <a:r>
                        <a:rPr lang="en-US" altLang="zh-CN" sz="1400" kern="100" dirty="0">
                          <a:effectLst/>
                          <a:latin typeface="Times New Roman" panose="02020603050405020304" pitchFamily="18" charset="0"/>
                          <a:ea typeface="+mn-ea"/>
                          <a:cs typeface="Times New Roman" panose="02020603050405020304" pitchFamily="18" charset="0"/>
                        </a:rPr>
                        <a:t>[TWC.2021]</a:t>
                      </a:r>
                      <a:endParaRPr lang="zh-CN" sz="14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l"/>
                      <a:r>
                        <a:rPr lang="zh-CN" sz="1400" kern="100" dirty="0">
                          <a:effectLst/>
                          <a:latin typeface="Times New Roman" panose="02020603050405020304" pitchFamily="18" charset="0"/>
                          <a:ea typeface="+mn-ea"/>
                          <a:cs typeface="Times New Roman" panose="02020603050405020304" pitchFamily="18" charset="0"/>
                        </a:rPr>
                        <a:t>改进</a:t>
                      </a:r>
                      <a:r>
                        <a:rPr lang="en-US" sz="1400" kern="100" dirty="0">
                          <a:effectLst/>
                          <a:latin typeface="Times New Roman" panose="02020603050405020304" pitchFamily="18" charset="0"/>
                          <a:ea typeface="+mn-ea"/>
                          <a:cs typeface="Times New Roman" panose="02020603050405020304" pitchFamily="18" charset="0"/>
                        </a:rPr>
                        <a:t>loss</a:t>
                      </a:r>
                      <a:r>
                        <a:rPr lang="zh-CN" sz="1400" kern="100" dirty="0">
                          <a:effectLst/>
                          <a:latin typeface="Times New Roman" panose="02020603050405020304" pitchFamily="18" charset="0"/>
                          <a:ea typeface="+mn-ea"/>
                          <a:cs typeface="Times New Roman" panose="02020603050405020304" pitchFamily="18" charset="0"/>
                        </a:rPr>
                        <a:t>函数，增加源映射矩阵，将映射和权重学习结合到联合目标函数，解决异构特征空间领域中无法有效传递知识的问题</a:t>
                      </a:r>
                    </a:p>
                  </a:txBody>
                  <a:tcPr marL="68580" marR="68580" marT="0" marB="0" anchor="ctr"/>
                </a:tc>
                <a:tc>
                  <a:txBody>
                    <a:bodyPr/>
                    <a:lstStyle/>
                    <a:p>
                      <a:pPr algn="l"/>
                      <a:r>
                        <a:rPr lang="zh-CN" sz="1400" kern="100" dirty="0">
                          <a:effectLst/>
                          <a:latin typeface="Times New Roman" panose="02020603050405020304" pitchFamily="18" charset="0"/>
                          <a:ea typeface="+mn-ea"/>
                          <a:cs typeface="Times New Roman" panose="02020603050405020304" pitchFamily="18" charset="0"/>
                        </a:rPr>
                        <a:t>提升稳健性和准确性</a:t>
                      </a:r>
                    </a:p>
                  </a:txBody>
                  <a:tcPr marL="68580" marR="68580" marT="0" marB="0" anchor="ctr"/>
                </a:tc>
                <a:extLst>
                  <a:ext uri="{0D108BD9-81ED-4DB2-BD59-A6C34878D82A}">
                    <a16:rowId xmlns:a16="http://schemas.microsoft.com/office/drawing/2014/main" val="128406472"/>
                  </a:ext>
                </a:extLst>
              </a:tr>
            </a:tbl>
          </a:graphicData>
        </a:graphic>
      </p:graphicFrame>
    </p:spTree>
    <p:extLst>
      <p:ext uri="{BB962C8B-B14F-4D97-AF65-F5344CB8AC3E}">
        <p14:creationId xmlns:p14="http://schemas.microsoft.com/office/powerpoint/2010/main" val="396009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文本框 70"/>
          <p:cNvSpPr txBox="1"/>
          <p:nvPr/>
        </p:nvSpPr>
        <p:spPr>
          <a:xfrm>
            <a:off x="5337368" y="705529"/>
            <a:ext cx="1515158" cy="707886"/>
          </a:xfrm>
          <a:prstGeom prst="rect">
            <a:avLst/>
          </a:prstGeom>
          <a:noFill/>
        </p:spPr>
        <p:txBody>
          <a:bodyPr wrap="square" rtlCol="0">
            <a:spAutoFit/>
          </a:bodyPr>
          <a:lstStyle/>
          <a:p>
            <a:r>
              <a:rPr lang="zh-CN" altLang="en-US" sz="4000" b="1" dirty="0">
                <a:solidFill>
                  <a:schemeClr val="accent1"/>
                </a:solidFill>
                <a:effectLst>
                  <a:outerShdw blurRad="50800" dist="38100" dir="2700000" algn="tl" rotWithShape="0">
                    <a:prstClr val="black">
                      <a:alpha val="40000"/>
                    </a:prstClr>
                  </a:outerShdw>
                </a:effectLst>
                <a:latin typeface="Times New Roman" panose="02020603050405020304" pitchFamily="18" charset="0"/>
                <a:ea typeface="思源宋体 Heavy" panose="02020900000000000000" pitchFamily="18" charset="-122"/>
                <a:cs typeface="Times New Roman" panose="02020603050405020304" pitchFamily="18" charset="0"/>
              </a:rPr>
              <a:t>目  录</a:t>
            </a:r>
          </a:p>
        </p:txBody>
      </p:sp>
      <p:sp>
        <p:nvSpPr>
          <p:cNvPr id="80" name="矩形 79"/>
          <p:cNvSpPr/>
          <p:nvPr/>
        </p:nvSpPr>
        <p:spPr>
          <a:xfrm>
            <a:off x="0" y="6545484"/>
            <a:ext cx="12192000" cy="3125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81" name="组合 80"/>
          <p:cNvGrpSpPr/>
          <p:nvPr/>
        </p:nvGrpSpPr>
        <p:grpSpPr>
          <a:xfrm rot="5400000">
            <a:off x="178349" y="-178349"/>
            <a:ext cx="815032" cy="1171729"/>
            <a:chOff x="136270" y="441325"/>
            <a:chExt cx="2690232" cy="1572670"/>
          </a:xfrm>
        </p:grpSpPr>
        <p:sp>
          <p:nvSpPr>
            <p:cNvPr id="82" name="矩形 81"/>
            <p:cNvSpPr/>
            <p:nvPr/>
          </p:nvSpPr>
          <p:spPr>
            <a:xfrm>
              <a:off x="13627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3" name="矩形 82"/>
            <p:cNvSpPr/>
            <p:nvPr/>
          </p:nvSpPr>
          <p:spPr>
            <a:xfrm>
              <a:off x="731812"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4" name="矩形 83"/>
            <p:cNvSpPr/>
            <p:nvPr/>
          </p:nvSpPr>
          <p:spPr>
            <a:xfrm>
              <a:off x="1327355"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5" name="矩形 84"/>
            <p:cNvSpPr/>
            <p:nvPr/>
          </p:nvSpPr>
          <p:spPr>
            <a:xfrm>
              <a:off x="1922897"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6" name="矩形 85"/>
            <p:cNvSpPr/>
            <p:nvPr/>
          </p:nvSpPr>
          <p:spPr>
            <a:xfrm>
              <a:off x="246506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grpSp>
        <p:nvGrpSpPr>
          <p:cNvPr id="87" name="组合 86"/>
          <p:cNvGrpSpPr/>
          <p:nvPr/>
        </p:nvGrpSpPr>
        <p:grpSpPr>
          <a:xfrm rot="16200000">
            <a:off x="10974982" y="5053481"/>
            <a:ext cx="1846660" cy="587375"/>
            <a:chOff x="136270" y="441325"/>
            <a:chExt cx="2690232" cy="1572670"/>
          </a:xfrm>
        </p:grpSpPr>
        <p:sp>
          <p:nvSpPr>
            <p:cNvPr id="88" name="矩形 87"/>
            <p:cNvSpPr/>
            <p:nvPr/>
          </p:nvSpPr>
          <p:spPr>
            <a:xfrm>
              <a:off x="13627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9" name="矩形 88"/>
            <p:cNvSpPr/>
            <p:nvPr/>
          </p:nvSpPr>
          <p:spPr>
            <a:xfrm>
              <a:off x="731812"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90" name="矩形 89"/>
            <p:cNvSpPr/>
            <p:nvPr/>
          </p:nvSpPr>
          <p:spPr>
            <a:xfrm>
              <a:off x="1327355"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91" name="矩形 90"/>
            <p:cNvSpPr/>
            <p:nvPr/>
          </p:nvSpPr>
          <p:spPr>
            <a:xfrm>
              <a:off x="1922897"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92" name="矩形 91"/>
            <p:cNvSpPr/>
            <p:nvPr/>
          </p:nvSpPr>
          <p:spPr>
            <a:xfrm>
              <a:off x="246506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3" name="文本框 2">
            <a:extLst>
              <a:ext uri="{FF2B5EF4-FFF2-40B4-BE49-F238E27FC236}">
                <a16:creationId xmlns:a16="http://schemas.microsoft.com/office/drawing/2014/main" id="{9FFA7F8E-E937-7028-D554-B9EB899C7944}"/>
              </a:ext>
            </a:extLst>
          </p:cNvPr>
          <p:cNvSpPr txBox="1"/>
          <p:nvPr/>
        </p:nvSpPr>
        <p:spPr>
          <a:xfrm>
            <a:off x="1112436" y="1476531"/>
            <a:ext cx="11079563" cy="1156727"/>
          </a:xfrm>
          <a:prstGeom prst="rect">
            <a:avLst/>
          </a:prstGeom>
          <a:noFill/>
        </p:spPr>
        <p:txBody>
          <a:bodyPr wrap="square" rtlCol="0">
            <a:spAutoFit/>
          </a:bodyPr>
          <a:lstStyle/>
          <a:p>
            <a:pPr algn="just" hangingPunct="0">
              <a:lnSpc>
                <a:spcPct val="130000"/>
              </a:lnSpc>
            </a:pPr>
            <a:r>
              <a:rPr lang="en-US" altLang="zh-CN" sz="2800" spc="100" dirty="0">
                <a:latin typeface="Times New Roman" panose="02020603050405020304" pitchFamily="18" charset="0"/>
                <a:ea typeface="思源黑体 CN Normal" panose="020B0400000000000000" pitchFamily="34" charset="-122"/>
                <a:cs typeface="Times New Roman" panose="02020603050405020304" pitchFamily="18" charset="0"/>
              </a:rPr>
              <a:t>Knowledge-Assisted Deep Reinforcement Learning in 5G </a:t>
            </a:r>
          </a:p>
          <a:p>
            <a:pPr algn="just" hangingPunct="0">
              <a:lnSpc>
                <a:spcPct val="130000"/>
              </a:lnSpc>
            </a:pPr>
            <a:r>
              <a:rPr lang="en-US" altLang="zh-CN" sz="2800" spc="100" dirty="0">
                <a:latin typeface="Times New Roman" panose="02020603050405020304" pitchFamily="18" charset="0"/>
                <a:ea typeface="思源黑体 CN Normal" panose="020B0400000000000000" pitchFamily="34" charset="-122"/>
                <a:cs typeface="Times New Roman" panose="02020603050405020304" pitchFamily="18" charset="0"/>
              </a:rPr>
              <a:t>Scheduler Design: From Theoretical Framework to Implementation</a:t>
            </a:r>
            <a:endParaRPr lang="zh-CN" altLang="en-US" sz="2800" spc="1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26" name="文本框 25">
            <a:extLst>
              <a:ext uri="{FF2B5EF4-FFF2-40B4-BE49-F238E27FC236}">
                <a16:creationId xmlns:a16="http://schemas.microsoft.com/office/drawing/2014/main" id="{620553CE-1616-06B5-AD98-A28D0E6D7A35}"/>
              </a:ext>
            </a:extLst>
          </p:cNvPr>
          <p:cNvSpPr txBox="1"/>
          <p:nvPr/>
        </p:nvSpPr>
        <p:spPr>
          <a:xfrm>
            <a:off x="1112436" y="2729660"/>
            <a:ext cx="10225455" cy="1156727"/>
          </a:xfrm>
          <a:prstGeom prst="rect">
            <a:avLst/>
          </a:prstGeom>
          <a:noFill/>
        </p:spPr>
        <p:txBody>
          <a:bodyPr wrap="square" rtlCol="0">
            <a:spAutoFit/>
          </a:bodyPr>
          <a:lstStyle/>
          <a:p>
            <a:pPr algn="just" hangingPunct="0">
              <a:lnSpc>
                <a:spcPct val="130000"/>
              </a:lnSpc>
            </a:pPr>
            <a:r>
              <a:rPr lang="en-US" altLang="zh-CN" sz="2800" spc="100" dirty="0">
                <a:latin typeface="Times New Roman" panose="02020603050405020304" pitchFamily="18" charset="0"/>
                <a:ea typeface="思源黑体 CN Normal" panose="020B0400000000000000" pitchFamily="34" charset="-122"/>
                <a:cs typeface="Times New Roman" panose="02020603050405020304" pitchFamily="18" charset="0"/>
              </a:rPr>
              <a:t>Accelerating Deep Reinforcement Learning With the Aid of Partial Model: Energy-Efficient Predictive Video Streaming</a:t>
            </a:r>
            <a:endParaRPr lang="zh-CN" altLang="en-US" sz="2800" spc="1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31" name="椭圆 30">
            <a:extLst>
              <a:ext uri="{FF2B5EF4-FFF2-40B4-BE49-F238E27FC236}">
                <a16:creationId xmlns:a16="http://schemas.microsoft.com/office/drawing/2014/main" id="{8DC9D3A3-B2BC-A4AF-A662-F803C85450B6}"/>
              </a:ext>
            </a:extLst>
          </p:cNvPr>
          <p:cNvSpPr/>
          <p:nvPr/>
        </p:nvSpPr>
        <p:spPr>
          <a:xfrm>
            <a:off x="492933" y="2989108"/>
            <a:ext cx="499991" cy="5344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Times New Roman" panose="02020603050405020304" pitchFamily="18" charset="0"/>
                <a:cs typeface="Times New Roman" panose="02020603050405020304" pitchFamily="18" charset="0"/>
              </a:rPr>
              <a:t>2</a:t>
            </a:r>
            <a:endParaRPr lang="zh-CN" altLang="en-US" sz="2400" b="1" dirty="0">
              <a:latin typeface="Times New Roman" panose="02020603050405020304" pitchFamily="18" charset="0"/>
              <a:cs typeface="Times New Roman" panose="02020603050405020304" pitchFamily="18" charset="0"/>
            </a:endParaRPr>
          </a:p>
        </p:txBody>
      </p:sp>
      <p:sp>
        <p:nvSpPr>
          <p:cNvPr id="32" name="椭圆 31">
            <a:extLst>
              <a:ext uri="{FF2B5EF4-FFF2-40B4-BE49-F238E27FC236}">
                <a16:creationId xmlns:a16="http://schemas.microsoft.com/office/drawing/2014/main" id="{3BEA33A6-2F52-B8C0-13A3-30757910FA3E}"/>
              </a:ext>
            </a:extLst>
          </p:cNvPr>
          <p:cNvSpPr/>
          <p:nvPr/>
        </p:nvSpPr>
        <p:spPr>
          <a:xfrm>
            <a:off x="471273" y="1588068"/>
            <a:ext cx="499991" cy="5344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Times New Roman" panose="02020603050405020304" pitchFamily="18" charset="0"/>
                <a:cs typeface="Times New Roman" panose="02020603050405020304" pitchFamily="18" charset="0"/>
              </a:rPr>
              <a:t>1</a:t>
            </a:r>
            <a:endParaRPr lang="zh-CN" altLang="en-US" sz="2400"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1BA3A440-44E4-C091-084D-B6ABA5CEB247}"/>
              </a:ext>
            </a:extLst>
          </p:cNvPr>
          <p:cNvSpPr txBox="1"/>
          <p:nvPr/>
        </p:nvSpPr>
        <p:spPr>
          <a:xfrm>
            <a:off x="525061" y="4171650"/>
            <a:ext cx="11079563" cy="2217017"/>
          </a:xfrm>
          <a:prstGeom prst="rect">
            <a:avLst/>
          </a:prstGeom>
          <a:noFill/>
        </p:spPr>
        <p:txBody>
          <a:bodyPr wrap="square" rtlCol="0">
            <a:spAutoFit/>
          </a:bodyPr>
          <a:lstStyle/>
          <a:p>
            <a:pPr algn="just" hangingPunct="0">
              <a:lnSpc>
                <a:spcPct val="130000"/>
              </a:lnSpc>
            </a:pPr>
            <a:r>
              <a:rPr lang="en-US" altLang="zh-CN" spc="100" dirty="0">
                <a:latin typeface="Times New Roman" panose="02020603050405020304" pitchFamily="18" charset="0"/>
                <a:ea typeface="思源黑体 CN Normal" panose="020B0400000000000000" pitchFamily="34" charset="-122"/>
                <a:cs typeface="Times New Roman" panose="02020603050405020304" pitchFamily="18" charset="0"/>
              </a:rPr>
              <a:t>[1]Z. Gu et al., "Knowledge-Assisted Deep Reinforcement Learning in 5G Scheduler Design: From Theoretical Framework to Implementation," in IEEE Journal on Selected Areas in Communications, vol. 39, no. 7, pp. 2014-2028, July 2021, </a:t>
            </a:r>
            <a:r>
              <a:rPr lang="en-US" altLang="zh-CN" spc="100" dirty="0" err="1">
                <a:latin typeface="Times New Roman" panose="02020603050405020304" pitchFamily="18" charset="0"/>
                <a:ea typeface="思源黑体 CN Normal" panose="020B0400000000000000" pitchFamily="34" charset="-122"/>
                <a:cs typeface="Times New Roman" panose="02020603050405020304" pitchFamily="18" charset="0"/>
              </a:rPr>
              <a:t>doi</a:t>
            </a:r>
            <a:r>
              <a:rPr lang="en-US" altLang="zh-CN" spc="100" dirty="0">
                <a:latin typeface="Times New Roman" panose="02020603050405020304" pitchFamily="18" charset="0"/>
                <a:ea typeface="思源黑体 CN Normal" panose="020B0400000000000000" pitchFamily="34" charset="-122"/>
                <a:cs typeface="Times New Roman" panose="02020603050405020304" pitchFamily="18" charset="0"/>
              </a:rPr>
              <a:t>: 10.1109/JSAC.2021.3078498.</a:t>
            </a:r>
          </a:p>
          <a:p>
            <a:pPr algn="just" hangingPunct="0">
              <a:lnSpc>
                <a:spcPct val="130000"/>
              </a:lnSpc>
            </a:pPr>
            <a:r>
              <a:rPr lang="en-US" altLang="zh-CN" spc="100" dirty="0">
                <a:latin typeface="Times New Roman" panose="02020603050405020304" pitchFamily="18" charset="0"/>
                <a:ea typeface="思源黑体 CN Normal" panose="020B0400000000000000" pitchFamily="34" charset="-122"/>
                <a:cs typeface="Times New Roman" panose="02020603050405020304" pitchFamily="18" charset="0"/>
              </a:rPr>
              <a:t>[2]D. Liu, J. Zhao, C. Yang and L. </a:t>
            </a:r>
            <a:r>
              <a:rPr lang="en-US" altLang="zh-CN" spc="100" dirty="0" err="1">
                <a:latin typeface="Times New Roman" panose="02020603050405020304" pitchFamily="18" charset="0"/>
                <a:ea typeface="思源黑体 CN Normal" panose="020B0400000000000000" pitchFamily="34" charset="-122"/>
                <a:cs typeface="Times New Roman" panose="02020603050405020304" pitchFamily="18" charset="0"/>
              </a:rPr>
              <a:t>Hanzo</a:t>
            </a:r>
            <a:r>
              <a:rPr lang="en-US" altLang="zh-CN" spc="100" dirty="0">
                <a:latin typeface="Times New Roman" panose="02020603050405020304" pitchFamily="18" charset="0"/>
                <a:ea typeface="思源黑体 CN Normal" panose="020B0400000000000000" pitchFamily="34" charset="-122"/>
                <a:cs typeface="Times New Roman" panose="02020603050405020304" pitchFamily="18" charset="0"/>
              </a:rPr>
              <a:t>, "Accelerating Deep Reinforcement Learning With the Aid of Partial Model: Energy-Efficient Predictive Video Streaming," in IEEE Transactions on Wireless Communications, vol. 20, no. 6, pp. 3734-3748, June 2021, </a:t>
            </a:r>
            <a:r>
              <a:rPr lang="en-US" altLang="zh-CN" spc="100" dirty="0" err="1">
                <a:latin typeface="Times New Roman" panose="02020603050405020304" pitchFamily="18" charset="0"/>
                <a:ea typeface="思源黑体 CN Normal" panose="020B0400000000000000" pitchFamily="34" charset="-122"/>
                <a:cs typeface="Times New Roman" panose="02020603050405020304" pitchFamily="18" charset="0"/>
              </a:rPr>
              <a:t>doi</a:t>
            </a:r>
            <a:r>
              <a:rPr lang="en-US" altLang="zh-CN" spc="100" dirty="0">
                <a:latin typeface="Times New Roman" panose="02020603050405020304" pitchFamily="18" charset="0"/>
                <a:ea typeface="思源黑体 CN Normal" panose="020B0400000000000000" pitchFamily="34" charset="-122"/>
                <a:cs typeface="Times New Roman" panose="02020603050405020304" pitchFamily="18" charset="0"/>
              </a:rPr>
              <a:t>: 10.1109/TWC.2021.3053319.</a:t>
            </a:r>
            <a:endParaRPr lang="zh-CN" altLang="en-US" spc="1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279002" y="1563710"/>
            <a:ext cx="6810103" cy="3339106"/>
            <a:chOff x="1036250" y="924560"/>
            <a:chExt cx="6810103" cy="3339106"/>
          </a:xfrm>
        </p:grpSpPr>
        <p:sp>
          <p:nvSpPr>
            <p:cNvPr id="8" name="文本框 7"/>
            <p:cNvSpPr txBox="1"/>
            <p:nvPr/>
          </p:nvSpPr>
          <p:spPr>
            <a:xfrm>
              <a:off x="1377020" y="924560"/>
              <a:ext cx="619080" cy="1067921"/>
            </a:xfrm>
            <a:prstGeom prst="rect">
              <a:avLst/>
            </a:prstGeom>
            <a:noFill/>
          </p:spPr>
          <p:txBody>
            <a:bodyPr wrap="none" rtlCol="0">
              <a:spAutoFit/>
            </a:bodyPr>
            <a:lstStyle/>
            <a:p>
              <a:pPr algn="just" hangingPunct="0">
                <a:lnSpc>
                  <a:spcPct val="130000"/>
                </a:lnSpc>
              </a:pPr>
              <a:r>
                <a:rPr lang="en-US" altLang="zh-CN" sz="5400" i="1" spc="100" dirty="0">
                  <a:solidFill>
                    <a:schemeClr val="accent1"/>
                  </a:solidFill>
                  <a:latin typeface="思源宋体 Heavy" panose="02020900000000000000" pitchFamily="18" charset="-122"/>
                  <a:ea typeface="思源宋体 Heavy" panose="02020900000000000000" pitchFamily="18" charset="-122"/>
                </a:rPr>
                <a:t>1</a:t>
              </a:r>
              <a:endParaRPr lang="zh-CN" altLang="en-US" sz="5400" i="1" spc="100" dirty="0">
                <a:solidFill>
                  <a:schemeClr val="accent1"/>
                </a:solidFill>
                <a:latin typeface="思源宋体 Heavy" panose="02020900000000000000" pitchFamily="18" charset="-122"/>
                <a:ea typeface="思源宋体 Heavy" panose="02020900000000000000" pitchFamily="18" charset="-122"/>
              </a:endParaRPr>
            </a:p>
          </p:txBody>
        </p:sp>
        <p:sp>
          <p:nvSpPr>
            <p:cNvPr id="10" name="文本框 9"/>
            <p:cNvSpPr txBox="1"/>
            <p:nvPr/>
          </p:nvSpPr>
          <p:spPr>
            <a:xfrm>
              <a:off x="1972792" y="1377240"/>
              <a:ext cx="1581459" cy="525657"/>
            </a:xfrm>
            <a:prstGeom prst="rect">
              <a:avLst/>
            </a:prstGeom>
            <a:noFill/>
          </p:spPr>
          <p:txBody>
            <a:bodyPr wrap="none" rtlCol="0">
              <a:spAutoFit/>
            </a:bodyPr>
            <a:lstStyle/>
            <a:p>
              <a:pPr algn="just" hangingPunct="0">
                <a:lnSpc>
                  <a:spcPct val="130000"/>
                </a:lnSpc>
              </a:pPr>
              <a:r>
                <a:rPr lang="en-US" altLang="zh-CN" sz="2400" i="1" spc="100" dirty="0">
                  <a:solidFill>
                    <a:schemeClr val="accent1"/>
                  </a:solidFill>
                  <a:latin typeface="思源宋体 Heavy" panose="02020900000000000000" pitchFamily="18" charset="-122"/>
                  <a:ea typeface="思源宋体 Heavy" panose="02020900000000000000" pitchFamily="18" charset="-122"/>
                </a:rPr>
                <a:t>Part One</a:t>
              </a:r>
              <a:endParaRPr lang="zh-CN" altLang="en-US" sz="2400" i="1" spc="100" dirty="0">
                <a:solidFill>
                  <a:schemeClr val="accent1"/>
                </a:solidFill>
                <a:latin typeface="思源宋体 Heavy" panose="02020900000000000000" pitchFamily="18" charset="-122"/>
                <a:ea typeface="思源宋体 Heavy" panose="02020900000000000000" pitchFamily="18" charset="-122"/>
              </a:endParaRPr>
            </a:p>
          </p:txBody>
        </p:sp>
        <p:sp>
          <p:nvSpPr>
            <p:cNvPr id="11" name="文本框 10"/>
            <p:cNvSpPr txBox="1"/>
            <p:nvPr/>
          </p:nvSpPr>
          <p:spPr>
            <a:xfrm>
              <a:off x="1885777" y="1991373"/>
              <a:ext cx="5783928" cy="2193229"/>
            </a:xfrm>
            <a:prstGeom prst="rect">
              <a:avLst/>
            </a:prstGeom>
            <a:noFill/>
          </p:spPr>
          <p:txBody>
            <a:bodyPr wrap="square" rtlCol="0">
              <a:spAutoFit/>
            </a:bodyPr>
            <a:lstStyle/>
            <a:p>
              <a:pPr algn="just" hangingPunct="0">
                <a:lnSpc>
                  <a:spcPct val="130000"/>
                </a:lnSpc>
              </a:pPr>
              <a:r>
                <a:rPr lang="zh-CN" altLang="en-US" sz="3600" b="0" i="0" dirty="0">
                  <a:solidFill>
                    <a:schemeClr val="accent1"/>
                  </a:solidFill>
                  <a:effectLst/>
                  <a:latin typeface="PingFang SC"/>
                </a:rPr>
                <a:t>知识辅助深度强化学习在</a:t>
              </a:r>
              <a:r>
                <a:rPr lang="en-US" altLang="zh-CN" sz="3600" b="0" i="0" dirty="0">
                  <a:solidFill>
                    <a:schemeClr val="accent1"/>
                  </a:solidFill>
                  <a:effectLst/>
                  <a:latin typeface="PingFang SC"/>
                </a:rPr>
                <a:t>5G</a:t>
              </a:r>
              <a:r>
                <a:rPr lang="zh-CN" altLang="en-US" sz="3600" b="0" i="0" dirty="0">
                  <a:solidFill>
                    <a:schemeClr val="accent1"/>
                  </a:solidFill>
                  <a:effectLst/>
                  <a:latin typeface="PingFang SC"/>
                </a:rPr>
                <a:t>调度器设计中的应用</a:t>
              </a:r>
              <a:r>
                <a:rPr lang="en-US" altLang="zh-CN" sz="3600" b="0" i="0" dirty="0">
                  <a:solidFill>
                    <a:schemeClr val="accent1"/>
                  </a:solidFill>
                  <a:effectLst/>
                  <a:latin typeface="PingFang SC"/>
                </a:rPr>
                <a:t>:</a:t>
              </a:r>
            </a:p>
            <a:p>
              <a:pPr algn="just" hangingPunct="0">
                <a:lnSpc>
                  <a:spcPct val="130000"/>
                </a:lnSpc>
              </a:pPr>
              <a:r>
                <a:rPr lang="zh-CN" altLang="en-US" sz="3600" b="0" i="0" dirty="0">
                  <a:solidFill>
                    <a:schemeClr val="accent1"/>
                  </a:solidFill>
                  <a:effectLst/>
                  <a:latin typeface="PingFang SC"/>
                </a:rPr>
                <a:t>从理论框架到实现</a:t>
              </a:r>
              <a:endParaRPr lang="zh-CN" altLang="en-US" sz="3600" spc="100" dirty="0">
                <a:solidFill>
                  <a:schemeClr val="accent1"/>
                </a:solidFill>
                <a:latin typeface="思源宋体 Heavy" panose="02020900000000000000" pitchFamily="18" charset="-122"/>
                <a:ea typeface="思源宋体 Heavy" panose="02020900000000000000" pitchFamily="18" charset="-122"/>
              </a:endParaRPr>
            </a:p>
          </p:txBody>
        </p:sp>
        <p:cxnSp>
          <p:nvCxnSpPr>
            <p:cNvPr id="12" name="直接连接符 11"/>
            <p:cNvCxnSpPr>
              <a:cxnSpLocks/>
            </p:cNvCxnSpPr>
            <p:nvPr/>
          </p:nvCxnSpPr>
          <p:spPr>
            <a:xfrm>
              <a:off x="1036250" y="4263666"/>
              <a:ext cx="6810103"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377020" y="2980057"/>
              <a:ext cx="6096000" cy="417358"/>
            </a:xfrm>
            <a:prstGeom prst="rect">
              <a:avLst/>
            </a:prstGeom>
          </p:spPr>
          <p:txBody>
            <a:bodyPr>
              <a:spAutoFit/>
            </a:bodyPr>
            <a:lstStyle/>
            <a:p>
              <a:pPr algn="just" hangingPunct="0">
                <a:lnSpc>
                  <a:spcPct val="130000"/>
                </a:lnSpc>
              </a:pPr>
              <a:endParaRPr lang="zh-CN" altLang="en-US" spc="100" dirty="0">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grpSp>
      <p:sp>
        <p:nvSpPr>
          <p:cNvPr id="26" name="矩形 25"/>
          <p:cNvSpPr/>
          <p:nvPr/>
        </p:nvSpPr>
        <p:spPr>
          <a:xfrm>
            <a:off x="8852463" y="1829524"/>
            <a:ext cx="2762295" cy="3170099"/>
          </a:xfrm>
          <a:prstGeom prst="rect">
            <a:avLst/>
          </a:prstGeom>
        </p:spPr>
        <p:txBody>
          <a:bodyPr wrap="none">
            <a:spAutoFit/>
          </a:bodyPr>
          <a:lstStyle/>
          <a:p>
            <a:r>
              <a:rPr lang="zh-CN" altLang="en-US" sz="20000" spc="100" dirty="0">
                <a:solidFill>
                  <a:srgbClr val="FFF2CC"/>
                </a:solidFill>
                <a:latin typeface="思源宋体 Heavy" panose="02020900000000000000" pitchFamily="18" charset="-122"/>
                <a:ea typeface="思源宋体 Heavy" panose="02020900000000000000" pitchFamily="18" charset="-122"/>
              </a:rPr>
              <a:t>壹</a:t>
            </a:r>
            <a:endParaRPr lang="zh-CN" altLang="en-US" sz="20000" dirty="0">
              <a:solidFill>
                <a:srgbClr val="FFF2CC"/>
              </a:solidFill>
            </a:endParaRPr>
          </a:p>
        </p:txBody>
      </p:sp>
    </p:spTree>
    <p:extLst>
      <p:ext uri="{BB962C8B-B14F-4D97-AF65-F5344CB8AC3E}">
        <p14:creationId xmlns:p14="http://schemas.microsoft.com/office/powerpoint/2010/main" val="550903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DB44E30-715F-4973-8179-B4178D7E09F0}" type="datetime1">
              <a:rPr lang="zh-CN" altLang="en-US" smtClean="0">
                <a:solidFill>
                  <a:schemeClr val="bg1">
                    <a:lumMod val="50000"/>
                  </a:schemeClr>
                </a:solidFill>
              </a:rPr>
              <a:t>2024/3/13</a:t>
            </a:fld>
            <a:endParaRPr lang="zh-CN" altLang="en-US" dirty="0">
              <a:solidFill>
                <a:schemeClr val="bg1">
                  <a:lumMod val="50000"/>
                </a:schemeClr>
              </a:solidFill>
            </a:endParaRPr>
          </a:p>
        </p:txBody>
      </p:sp>
      <p:sp>
        <p:nvSpPr>
          <p:cNvPr id="4" name="页脚占位符 3"/>
          <p:cNvSpPr>
            <a:spLocks noGrp="1"/>
          </p:cNvSpPr>
          <p:nvPr>
            <p:ph type="ftr" sz="quarter" idx="11"/>
          </p:nvPr>
        </p:nvSpPr>
        <p:spPr/>
        <p:txBody>
          <a:bodyPr/>
          <a:lstStyle/>
          <a:p>
            <a:r>
              <a:rPr lang="zh-CN" altLang="en-US" dirty="0">
                <a:solidFill>
                  <a:schemeClr val="bg1">
                    <a:lumMod val="50000"/>
                  </a:schemeClr>
                </a:solidFill>
              </a:rPr>
              <a:t>西安电子科技大学</a:t>
            </a:r>
          </a:p>
        </p:txBody>
      </p:sp>
      <p:sp>
        <p:nvSpPr>
          <p:cNvPr id="5" name="灯片编号占位符 4"/>
          <p:cNvSpPr>
            <a:spLocks noGrp="1"/>
          </p:cNvSpPr>
          <p:nvPr>
            <p:ph type="sldNum" sz="quarter" idx="12"/>
          </p:nvPr>
        </p:nvSpPr>
        <p:spPr/>
        <p:txBody>
          <a:bodyPr/>
          <a:lstStyle/>
          <a:p>
            <a:fld id="{33B9A5AF-BDD6-4E14-989F-CF034C94E4CA}" type="slidenum">
              <a:rPr lang="zh-CN" altLang="en-US" smtClean="0">
                <a:solidFill>
                  <a:schemeClr val="bg1">
                    <a:lumMod val="50000"/>
                  </a:schemeClr>
                </a:solidFill>
              </a:rPr>
              <a:t>7</a:t>
            </a:fld>
            <a:endParaRPr lang="zh-CN" altLang="en-US" dirty="0">
              <a:solidFill>
                <a:schemeClr val="bg1">
                  <a:lumMod val="50000"/>
                </a:schemeClr>
              </a:solidFill>
            </a:endParaRPr>
          </a:p>
        </p:txBody>
      </p:sp>
      <p:sp>
        <p:nvSpPr>
          <p:cNvPr id="18" name="矩形 17"/>
          <p:cNvSpPr/>
          <p:nvPr/>
        </p:nvSpPr>
        <p:spPr>
          <a:xfrm>
            <a:off x="0" y="1858104"/>
            <a:ext cx="12192000" cy="4354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31">
            <a:extLst>
              <a:ext uri="{FF2B5EF4-FFF2-40B4-BE49-F238E27FC236}">
                <a16:creationId xmlns:a16="http://schemas.microsoft.com/office/drawing/2014/main" id="{05BE500B-7D42-29C9-B345-777B371D721C}"/>
              </a:ext>
            </a:extLst>
          </p:cNvPr>
          <p:cNvSpPr txBox="1"/>
          <p:nvPr/>
        </p:nvSpPr>
        <p:spPr>
          <a:xfrm>
            <a:off x="468853" y="1111465"/>
            <a:ext cx="4779141" cy="520848"/>
          </a:xfrm>
          <a:prstGeom prst="rect">
            <a:avLst/>
          </a:prstGeom>
          <a:noFill/>
        </p:spPr>
        <p:txBody>
          <a:bodyPr wrap="square" rtlCol="0">
            <a:spAutoFit/>
          </a:bodyPr>
          <a:lstStyle/>
          <a:p>
            <a:pPr marL="342900" indent="-342900" algn="just" hangingPunct="0">
              <a:lnSpc>
                <a:spcPct val="130000"/>
              </a:lnSpc>
              <a:buFont typeface="Wingdings" panose="05000000000000000000" pitchFamily="2" charset="2"/>
              <a:buChar char="Ø"/>
            </a:pPr>
            <a:r>
              <a:rPr lang="en-US" altLang="zh-CN" sz="2400" spc="100" dirty="0">
                <a:latin typeface="Times New Roman" panose="02020603050405020304" pitchFamily="18" charset="0"/>
                <a:ea typeface="宋体" panose="02010600030101010101" pitchFamily="2" charset="-122"/>
                <a:cs typeface="Times New Roman" panose="02020603050405020304" pitchFamily="18" charset="0"/>
              </a:rPr>
              <a:t>Motivation </a:t>
            </a:r>
            <a:endParaRPr lang="zh-CN" altLang="en-US" sz="2400" spc="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5" name="标题 1">
            <a:extLst>
              <a:ext uri="{FF2B5EF4-FFF2-40B4-BE49-F238E27FC236}">
                <a16:creationId xmlns:a16="http://schemas.microsoft.com/office/drawing/2014/main" id="{0EC956C9-BE08-8B06-83E1-1121538F0951}"/>
              </a:ext>
            </a:extLst>
          </p:cNvPr>
          <p:cNvSpPr>
            <a:spLocks noGrp="1"/>
          </p:cNvSpPr>
          <p:nvPr>
            <p:ph type="title"/>
          </p:nvPr>
        </p:nvSpPr>
        <p:spPr>
          <a:xfrm>
            <a:off x="699977" y="48958"/>
            <a:ext cx="9645502" cy="1140566"/>
          </a:xfrm>
        </p:spPr>
        <p:txBody>
          <a:bodyPr>
            <a:normAutofit/>
          </a:bodyPr>
          <a:lstStyle/>
          <a:p>
            <a:pPr hangingPunct="0">
              <a:lnSpc>
                <a:spcPct val="130000"/>
              </a:lnSpc>
            </a:pPr>
            <a:r>
              <a:rPr lang="en-US" altLang="zh-CN" sz="2000" spc="100" dirty="0">
                <a:latin typeface="Times New Roman" panose="02020603050405020304" pitchFamily="18" charset="0"/>
                <a:ea typeface="思源黑体 CN Normal" panose="020B0400000000000000" pitchFamily="34" charset="-122"/>
                <a:cs typeface="Times New Roman" panose="02020603050405020304" pitchFamily="18" charset="0"/>
              </a:rPr>
              <a:t>Knowledge-Assisted Deep Reinforcement Learning in 5G Scheduler Design: </a:t>
            </a:r>
            <a:br>
              <a:rPr lang="en-US" altLang="zh-CN" sz="2000" spc="100" dirty="0">
                <a:latin typeface="Times New Roman" panose="02020603050405020304" pitchFamily="18" charset="0"/>
                <a:ea typeface="思源黑体 CN Normal" panose="020B0400000000000000" pitchFamily="34" charset="-122"/>
                <a:cs typeface="Times New Roman" panose="02020603050405020304" pitchFamily="18" charset="0"/>
              </a:rPr>
            </a:br>
            <a:r>
              <a:rPr lang="en-US" altLang="zh-CN" sz="2000" spc="100" dirty="0">
                <a:latin typeface="Times New Roman" panose="02020603050405020304" pitchFamily="18" charset="0"/>
                <a:ea typeface="思源黑体 CN Normal" panose="020B0400000000000000" pitchFamily="34" charset="-122"/>
                <a:cs typeface="Times New Roman" panose="02020603050405020304" pitchFamily="18" charset="0"/>
              </a:rPr>
              <a:t>From Theoretical Framework to Implementation</a:t>
            </a:r>
            <a:endParaRPr lang="zh-CN" altLang="en-US" sz="2000" spc="1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2" name="文本框 1">
            <a:extLst>
              <a:ext uri="{FF2B5EF4-FFF2-40B4-BE49-F238E27FC236}">
                <a16:creationId xmlns:a16="http://schemas.microsoft.com/office/drawing/2014/main" id="{B465A034-2679-68A1-466E-3799F01A3D48}"/>
              </a:ext>
            </a:extLst>
          </p:cNvPr>
          <p:cNvSpPr txBox="1"/>
          <p:nvPr/>
        </p:nvSpPr>
        <p:spPr>
          <a:xfrm>
            <a:off x="390221" y="2721690"/>
            <a:ext cx="2084527" cy="707310"/>
          </a:xfrm>
          <a:prstGeom prst="rect">
            <a:avLst/>
          </a:prstGeom>
          <a:noFill/>
          <a:ln>
            <a:solidFill>
              <a:schemeClr val="bg1"/>
            </a:solidFill>
            <a:prstDash val="lgDash"/>
          </a:ln>
        </p:spPr>
        <p:txBody>
          <a:bodyPr wrap="square" rtlCol="0">
            <a:spAutoFit/>
          </a:bodyPr>
          <a:lstStyle/>
          <a:p>
            <a:pPr algn="just" hangingPunct="0">
              <a:lnSpc>
                <a:spcPct val="130000"/>
              </a:lnSpc>
            </a:pPr>
            <a:r>
              <a:rPr lang="en-US" altLang="zh-CN" sz="1600" b="0" i="0" dirty="0">
                <a:solidFill>
                  <a:schemeClr val="bg1"/>
                </a:solidFill>
                <a:effectLst/>
                <a:latin typeface="Times New Roman" panose="02020603050405020304" pitchFamily="18" charset="0"/>
                <a:cs typeface="Times New Roman" panose="02020603050405020304" pitchFamily="18" charset="0"/>
              </a:rPr>
              <a:t>5G</a:t>
            </a:r>
            <a:r>
              <a:rPr lang="zh-CN" altLang="en-US" sz="1600" b="0" i="0" dirty="0">
                <a:solidFill>
                  <a:schemeClr val="bg1"/>
                </a:solidFill>
                <a:effectLst/>
                <a:latin typeface="Times New Roman" panose="02020603050405020304" pitchFamily="18" charset="0"/>
                <a:cs typeface="Times New Roman" panose="02020603050405020304" pitchFamily="18" charset="0"/>
              </a:rPr>
              <a:t>网络支持具有时间敏感流量的应用</a:t>
            </a:r>
            <a:endParaRPr lang="zh-CN" altLang="en-US" sz="1600" spc="100" dirty="0">
              <a:solidFill>
                <a:schemeClr val="bg1"/>
              </a:solidFill>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673F2008-C099-C0FF-6EF5-011C74F5F80B}"/>
              </a:ext>
            </a:extLst>
          </p:cNvPr>
          <p:cNvSpPr txBox="1"/>
          <p:nvPr/>
        </p:nvSpPr>
        <p:spPr>
          <a:xfrm>
            <a:off x="3119025" y="2726489"/>
            <a:ext cx="2266027" cy="707310"/>
          </a:xfrm>
          <a:prstGeom prst="rect">
            <a:avLst/>
          </a:prstGeom>
          <a:noFill/>
          <a:ln>
            <a:solidFill>
              <a:schemeClr val="bg1"/>
            </a:solidFill>
            <a:prstDash val="lgDash"/>
          </a:ln>
        </p:spPr>
        <p:txBody>
          <a:bodyPr wrap="square" rtlCol="0">
            <a:spAutoFit/>
          </a:bodyPr>
          <a:lstStyle/>
          <a:p>
            <a:pPr algn="just" hangingPunct="0">
              <a:lnSpc>
                <a:spcPct val="130000"/>
              </a:lnSpc>
            </a:pPr>
            <a:r>
              <a:rPr lang="zh-CN" altLang="en-US" sz="1600" b="0" i="0" dirty="0">
                <a:solidFill>
                  <a:schemeClr val="bg1"/>
                </a:solidFill>
                <a:effectLst/>
                <a:latin typeface="Times New Roman" panose="02020603050405020304" pitchFamily="18" charset="0"/>
                <a:cs typeface="Times New Roman" panose="02020603050405020304" pitchFamily="18" charset="0"/>
              </a:rPr>
              <a:t>现有的调度器都不是针对时间敏感流量开发的</a:t>
            </a:r>
            <a:endParaRPr lang="zh-CN" altLang="en-US" sz="1600" spc="100" dirty="0">
              <a:solidFill>
                <a:schemeClr val="bg1"/>
              </a:solidFill>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775AD914-A5C7-5DD6-C13B-D729675BC540}"/>
              </a:ext>
            </a:extLst>
          </p:cNvPr>
          <p:cNvSpPr txBox="1"/>
          <p:nvPr/>
        </p:nvSpPr>
        <p:spPr>
          <a:xfrm>
            <a:off x="3111626" y="4014677"/>
            <a:ext cx="2273426" cy="1026115"/>
          </a:xfrm>
          <a:prstGeom prst="rect">
            <a:avLst/>
          </a:prstGeom>
          <a:noFill/>
          <a:ln>
            <a:solidFill>
              <a:schemeClr val="bg1"/>
            </a:solidFill>
            <a:prstDash val="lgDash"/>
          </a:ln>
        </p:spPr>
        <p:txBody>
          <a:bodyPr wrap="square" rtlCol="0">
            <a:spAutoFit/>
          </a:bodyPr>
          <a:lstStyle/>
          <a:p>
            <a:pPr algn="just" hangingPunct="0">
              <a:lnSpc>
                <a:spcPct val="130000"/>
              </a:lnSpc>
            </a:pPr>
            <a:r>
              <a:rPr lang="zh-CN" altLang="en-US" sz="1600" b="0" i="0" dirty="0">
                <a:solidFill>
                  <a:schemeClr val="bg1"/>
                </a:solidFill>
                <a:effectLst/>
                <a:latin typeface="Times New Roman" panose="02020603050405020304" pitchFamily="18" charset="0"/>
                <a:cs typeface="Times New Roman" panose="02020603050405020304" pitchFamily="18" charset="0"/>
              </a:rPr>
              <a:t>无线调度器可以表述为</a:t>
            </a:r>
            <a:r>
              <a:rPr lang="en-US" altLang="zh-CN" sz="1600" b="0" i="0" dirty="0">
                <a:solidFill>
                  <a:schemeClr val="bg1"/>
                </a:solidFill>
                <a:effectLst/>
                <a:latin typeface="Times New Roman" panose="02020603050405020304" pitchFamily="18" charset="0"/>
                <a:cs typeface="Times New Roman" panose="02020603050405020304" pitchFamily="18" charset="0"/>
              </a:rPr>
              <a:t>MDP</a:t>
            </a:r>
            <a:r>
              <a:rPr lang="zh-CN" altLang="en-US" sz="1600" b="0" i="0" dirty="0">
                <a:solidFill>
                  <a:schemeClr val="bg1"/>
                </a:solidFill>
                <a:effectLst/>
                <a:latin typeface="Times New Roman" panose="02020603050405020304" pitchFamily="18" charset="0"/>
                <a:cs typeface="Times New Roman" panose="02020603050405020304" pitchFamily="18" charset="0"/>
              </a:rPr>
              <a:t>的最优控制问题，通过强化学习来解决</a:t>
            </a:r>
            <a:endParaRPr lang="zh-CN" altLang="en-US" sz="1600" spc="100" dirty="0">
              <a:solidFill>
                <a:schemeClr val="bg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788763E5-4EF3-3687-9A50-456F92DA8333}"/>
              </a:ext>
            </a:extLst>
          </p:cNvPr>
          <p:cNvSpPr txBox="1"/>
          <p:nvPr/>
        </p:nvSpPr>
        <p:spPr>
          <a:xfrm>
            <a:off x="6930480" y="2469220"/>
            <a:ext cx="1019954" cy="387222"/>
          </a:xfrm>
          <a:prstGeom prst="rect">
            <a:avLst/>
          </a:prstGeom>
          <a:noFill/>
          <a:ln>
            <a:noFill/>
            <a:prstDash val="lgDash"/>
          </a:ln>
        </p:spPr>
        <p:txBody>
          <a:bodyPr wrap="square" rtlCol="0">
            <a:spAutoFit/>
          </a:bodyPr>
          <a:lstStyle/>
          <a:p>
            <a:pPr algn="just" hangingPunct="0">
              <a:lnSpc>
                <a:spcPct val="130000"/>
              </a:lnSpc>
            </a:pPr>
            <a:r>
              <a:rPr lang="zh-CN" altLang="en-US" sz="1600" spc="100" dirty="0">
                <a:solidFill>
                  <a:schemeClr val="bg1"/>
                </a:solidFill>
                <a:latin typeface="Times New Roman" panose="02020603050405020304" pitchFamily="18" charset="0"/>
                <a:cs typeface="Times New Roman" panose="02020603050405020304" pitchFamily="18" charset="0"/>
              </a:rPr>
              <a:t>维数高</a:t>
            </a:r>
          </a:p>
        </p:txBody>
      </p:sp>
      <p:sp>
        <p:nvSpPr>
          <p:cNvPr id="13" name="文本框 12">
            <a:extLst>
              <a:ext uri="{FF2B5EF4-FFF2-40B4-BE49-F238E27FC236}">
                <a16:creationId xmlns:a16="http://schemas.microsoft.com/office/drawing/2014/main" id="{0E6758E0-536D-0EFA-69B3-5E202359E00A}"/>
              </a:ext>
            </a:extLst>
          </p:cNvPr>
          <p:cNvSpPr txBox="1"/>
          <p:nvPr/>
        </p:nvSpPr>
        <p:spPr>
          <a:xfrm>
            <a:off x="9495863" y="2262027"/>
            <a:ext cx="2273426" cy="707310"/>
          </a:xfrm>
          <a:prstGeom prst="rect">
            <a:avLst/>
          </a:prstGeom>
          <a:noFill/>
          <a:ln>
            <a:noFill/>
            <a:prstDash val="lgDash"/>
          </a:ln>
        </p:spPr>
        <p:txBody>
          <a:bodyPr wrap="square" rtlCol="0">
            <a:spAutoFit/>
          </a:bodyPr>
          <a:lstStyle/>
          <a:p>
            <a:pPr algn="just" hangingPunct="0">
              <a:lnSpc>
                <a:spcPct val="130000"/>
              </a:lnSpc>
            </a:pPr>
            <a:r>
              <a:rPr lang="zh-CN" altLang="en-US" sz="1600" b="0" i="0" dirty="0">
                <a:solidFill>
                  <a:schemeClr val="bg1"/>
                </a:solidFill>
                <a:effectLst/>
                <a:latin typeface="Times New Roman" panose="02020603050405020304" pitchFamily="18" charset="0"/>
                <a:cs typeface="Times New Roman" panose="02020603050405020304" pitchFamily="18" charset="0"/>
              </a:rPr>
              <a:t>现实世界网络中的通信环境是非平稳的</a:t>
            </a:r>
            <a:endParaRPr lang="zh-CN" altLang="en-US" sz="1600" spc="100" dirty="0">
              <a:solidFill>
                <a:schemeClr val="bg1"/>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8633D4A7-2289-AB15-6B9E-693E2B6A7117}"/>
              </a:ext>
            </a:extLst>
          </p:cNvPr>
          <p:cNvSpPr txBox="1"/>
          <p:nvPr/>
        </p:nvSpPr>
        <p:spPr>
          <a:xfrm>
            <a:off x="379035" y="4040047"/>
            <a:ext cx="2084527" cy="1027397"/>
          </a:xfrm>
          <a:prstGeom prst="rect">
            <a:avLst/>
          </a:prstGeom>
          <a:noFill/>
          <a:ln>
            <a:solidFill>
              <a:schemeClr val="bg1"/>
            </a:solidFill>
            <a:prstDash val="lgDash"/>
          </a:ln>
        </p:spPr>
        <p:txBody>
          <a:bodyPr wrap="square" rtlCol="0">
            <a:spAutoFit/>
          </a:bodyPr>
          <a:lstStyle/>
          <a:p>
            <a:pPr hangingPunct="0">
              <a:lnSpc>
                <a:spcPct val="130000"/>
              </a:lnSpc>
            </a:pPr>
            <a:r>
              <a:rPr lang="zh-CN" altLang="en-US" sz="1600" b="0" i="0" dirty="0">
                <a:solidFill>
                  <a:schemeClr val="bg1"/>
                </a:solidFill>
                <a:effectLst/>
                <a:latin typeface="Times New Roman" panose="02020603050405020304" pitchFamily="18" charset="0"/>
                <a:cs typeface="Times New Roman" panose="02020603050405020304" pitchFamily="18" charset="0"/>
              </a:rPr>
              <a:t>时间敏感流量的</a:t>
            </a:r>
            <a:r>
              <a:rPr lang="en-US" altLang="zh-CN" sz="1600" b="0" i="0" dirty="0">
                <a:solidFill>
                  <a:schemeClr val="bg1"/>
                </a:solidFill>
                <a:effectLst/>
                <a:latin typeface="Times New Roman" panose="02020603050405020304" pitchFamily="18" charset="0"/>
                <a:cs typeface="Times New Roman" panose="02020603050405020304" pitchFamily="18" charset="0"/>
              </a:rPr>
              <a:t>QoS</a:t>
            </a:r>
            <a:r>
              <a:rPr lang="zh-CN" altLang="en-US" sz="1600" dirty="0">
                <a:solidFill>
                  <a:schemeClr val="bg1"/>
                </a:solidFill>
                <a:latin typeface="Times New Roman" panose="02020603050405020304" pitchFamily="18" charset="0"/>
                <a:cs typeface="Times New Roman" panose="02020603050405020304" pitchFamily="18" charset="0"/>
              </a:rPr>
              <a:t>更高</a:t>
            </a:r>
            <a:r>
              <a:rPr lang="en-US" altLang="zh-CN" sz="1600" dirty="0">
                <a:solidFill>
                  <a:schemeClr val="bg1"/>
                </a:solidFill>
                <a:latin typeface="Times New Roman" panose="02020603050405020304" pitchFamily="18" charset="0"/>
                <a:cs typeface="Times New Roman" panose="02020603050405020304" pitchFamily="18" charset="0"/>
              </a:rPr>
              <a:t>:</a:t>
            </a:r>
            <a:r>
              <a:rPr lang="zh-CN" altLang="en-US" sz="1600" dirty="0">
                <a:solidFill>
                  <a:schemeClr val="bg1"/>
                </a:solidFill>
                <a:latin typeface="Times New Roman" panose="02020603050405020304" pitchFamily="18" charset="0"/>
                <a:cs typeface="Times New Roman" panose="02020603050405020304" pitchFamily="18" charset="0"/>
              </a:rPr>
              <a:t> </a:t>
            </a:r>
            <a:endParaRPr lang="en-US" altLang="zh-CN" sz="1600" dirty="0">
              <a:solidFill>
                <a:schemeClr val="bg1"/>
              </a:solidFill>
              <a:latin typeface="Times New Roman" panose="02020603050405020304" pitchFamily="18" charset="0"/>
              <a:cs typeface="Times New Roman" panose="02020603050405020304" pitchFamily="18" charset="0"/>
            </a:endParaRPr>
          </a:p>
          <a:p>
            <a:pPr hangingPunct="0">
              <a:lnSpc>
                <a:spcPct val="130000"/>
              </a:lnSpc>
            </a:pPr>
            <a:r>
              <a:rPr lang="zh-CN" altLang="en-US" sz="1600" dirty="0">
                <a:solidFill>
                  <a:schemeClr val="bg1"/>
                </a:solidFill>
                <a:latin typeface="Times New Roman" panose="02020603050405020304" pitchFamily="18" charset="0"/>
                <a:cs typeface="Times New Roman" panose="02020603050405020304" pitchFamily="18" charset="0"/>
              </a:rPr>
              <a:t>延迟、可靠性、抖动</a:t>
            </a:r>
            <a:endParaRPr lang="zh-CN" altLang="en-US" sz="1600" spc="100" dirty="0">
              <a:solidFill>
                <a:schemeClr val="bg1"/>
              </a:solidFill>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B0AEA87E-D74C-31EC-3765-C02B254129F3}"/>
              </a:ext>
            </a:extLst>
          </p:cNvPr>
          <p:cNvSpPr txBox="1"/>
          <p:nvPr/>
        </p:nvSpPr>
        <p:spPr>
          <a:xfrm>
            <a:off x="5852699" y="3652102"/>
            <a:ext cx="1517115" cy="387222"/>
          </a:xfrm>
          <a:prstGeom prst="rect">
            <a:avLst/>
          </a:prstGeom>
          <a:noFill/>
          <a:ln>
            <a:solidFill>
              <a:schemeClr val="bg1"/>
            </a:solidFill>
            <a:prstDash val="lgDash"/>
          </a:ln>
        </p:spPr>
        <p:txBody>
          <a:bodyPr wrap="square" rtlCol="0">
            <a:spAutoFit/>
          </a:bodyPr>
          <a:lstStyle/>
          <a:p>
            <a:pPr algn="ctr" hangingPunct="0">
              <a:lnSpc>
                <a:spcPct val="130000"/>
              </a:lnSpc>
            </a:pPr>
            <a:r>
              <a:rPr lang="zh-CN" altLang="en-US" sz="1600" spc="100" dirty="0">
                <a:solidFill>
                  <a:schemeClr val="bg1"/>
                </a:solidFill>
                <a:latin typeface="Times New Roman" panose="02020603050405020304" pitchFamily="18" charset="0"/>
                <a:cs typeface="Times New Roman" panose="02020603050405020304" pitchFamily="18" charset="0"/>
              </a:rPr>
              <a:t>经典强化学习</a:t>
            </a:r>
          </a:p>
        </p:txBody>
      </p:sp>
      <p:sp>
        <p:nvSpPr>
          <p:cNvPr id="23" name="文本框 22">
            <a:extLst>
              <a:ext uri="{FF2B5EF4-FFF2-40B4-BE49-F238E27FC236}">
                <a16:creationId xmlns:a16="http://schemas.microsoft.com/office/drawing/2014/main" id="{A0408C37-77C9-340E-2CCE-90FD496333CE}"/>
              </a:ext>
            </a:extLst>
          </p:cNvPr>
          <p:cNvSpPr txBox="1"/>
          <p:nvPr/>
        </p:nvSpPr>
        <p:spPr>
          <a:xfrm>
            <a:off x="7728518" y="3647516"/>
            <a:ext cx="1385730" cy="387222"/>
          </a:xfrm>
          <a:prstGeom prst="rect">
            <a:avLst/>
          </a:prstGeom>
          <a:noFill/>
          <a:ln>
            <a:solidFill>
              <a:schemeClr val="bg1"/>
            </a:solidFill>
            <a:prstDash val="lgDash"/>
          </a:ln>
        </p:spPr>
        <p:txBody>
          <a:bodyPr wrap="square" rtlCol="0">
            <a:spAutoFit/>
          </a:bodyPr>
          <a:lstStyle/>
          <a:p>
            <a:pPr algn="ctr" hangingPunct="0">
              <a:lnSpc>
                <a:spcPct val="130000"/>
              </a:lnSpc>
            </a:pPr>
            <a:r>
              <a:rPr lang="en-US" altLang="zh-CN" sz="1600" spc="100" dirty="0">
                <a:solidFill>
                  <a:schemeClr val="bg1"/>
                </a:solidFill>
                <a:latin typeface="Times New Roman" panose="02020603050405020304" pitchFamily="18" charset="0"/>
                <a:cs typeface="Times New Roman" panose="02020603050405020304" pitchFamily="18" charset="0"/>
              </a:rPr>
              <a:t>Q-learning</a:t>
            </a:r>
            <a:endParaRPr lang="zh-CN" altLang="en-US" sz="1600" spc="100" dirty="0">
              <a:solidFill>
                <a:schemeClr val="bg1"/>
              </a:solidFill>
              <a:latin typeface="Times New Roman" panose="02020603050405020304" pitchFamily="18" charset="0"/>
              <a:cs typeface="Times New Roman" panose="02020603050405020304" pitchFamily="18" charset="0"/>
            </a:endParaRPr>
          </a:p>
        </p:txBody>
      </p:sp>
      <p:sp>
        <p:nvSpPr>
          <p:cNvPr id="26" name="文本框 25">
            <a:extLst>
              <a:ext uri="{FF2B5EF4-FFF2-40B4-BE49-F238E27FC236}">
                <a16:creationId xmlns:a16="http://schemas.microsoft.com/office/drawing/2014/main" id="{78D6FAB2-C2D3-ADBB-31F3-0B83DE213BF4}"/>
              </a:ext>
            </a:extLst>
          </p:cNvPr>
          <p:cNvSpPr txBox="1"/>
          <p:nvPr/>
        </p:nvSpPr>
        <p:spPr>
          <a:xfrm>
            <a:off x="9507895" y="3647516"/>
            <a:ext cx="951013" cy="387222"/>
          </a:xfrm>
          <a:prstGeom prst="rect">
            <a:avLst/>
          </a:prstGeom>
          <a:noFill/>
          <a:ln>
            <a:solidFill>
              <a:schemeClr val="bg1"/>
            </a:solidFill>
            <a:prstDash val="lgDash"/>
          </a:ln>
        </p:spPr>
        <p:txBody>
          <a:bodyPr wrap="square" rtlCol="0">
            <a:spAutoFit/>
          </a:bodyPr>
          <a:lstStyle/>
          <a:p>
            <a:pPr algn="ctr" hangingPunct="0">
              <a:lnSpc>
                <a:spcPct val="130000"/>
              </a:lnSpc>
            </a:pPr>
            <a:r>
              <a:rPr lang="en-US" altLang="zh-CN" sz="1600" spc="100" dirty="0">
                <a:solidFill>
                  <a:schemeClr val="bg1"/>
                </a:solidFill>
                <a:latin typeface="Times New Roman" panose="02020603050405020304" pitchFamily="18" charset="0"/>
                <a:cs typeface="Times New Roman" panose="02020603050405020304" pitchFamily="18" charset="0"/>
              </a:rPr>
              <a:t>DDPG</a:t>
            </a:r>
            <a:endParaRPr lang="zh-CN" altLang="en-US" sz="1600" spc="100" dirty="0">
              <a:solidFill>
                <a:schemeClr val="bg1"/>
              </a:solidFill>
              <a:latin typeface="Times New Roman" panose="02020603050405020304" pitchFamily="18" charset="0"/>
              <a:cs typeface="Times New Roman" panose="02020603050405020304" pitchFamily="18" charset="0"/>
            </a:endParaRPr>
          </a:p>
        </p:txBody>
      </p:sp>
      <p:sp>
        <p:nvSpPr>
          <p:cNvPr id="27" name="箭头: 下 26">
            <a:extLst>
              <a:ext uri="{FF2B5EF4-FFF2-40B4-BE49-F238E27FC236}">
                <a16:creationId xmlns:a16="http://schemas.microsoft.com/office/drawing/2014/main" id="{93FC26C5-C80D-5391-4F41-FF7D80FDD590}"/>
              </a:ext>
            </a:extLst>
          </p:cNvPr>
          <p:cNvSpPr/>
          <p:nvPr/>
        </p:nvSpPr>
        <p:spPr>
          <a:xfrm rot="16200000">
            <a:off x="2628467" y="3233357"/>
            <a:ext cx="365123" cy="1095377"/>
          </a:xfrm>
          <a:prstGeom prst="downArrow">
            <a:avLst/>
          </a:prstGeom>
          <a:solidFill>
            <a:schemeClr val="accent4">
              <a:lumMod val="90000"/>
            </a:schemeClr>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1" name="箭头: 上弧形 30">
            <a:extLst>
              <a:ext uri="{FF2B5EF4-FFF2-40B4-BE49-F238E27FC236}">
                <a16:creationId xmlns:a16="http://schemas.microsoft.com/office/drawing/2014/main" id="{3C4A83AF-06B1-F6EE-BD46-5C466D1D54C4}"/>
              </a:ext>
            </a:extLst>
          </p:cNvPr>
          <p:cNvSpPr/>
          <p:nvPr/>
        </p:nvSpPr>
        <p:spPr>
          <a:xfrm flipV="1">
            <a:off x="8371182" y="4109465"/>
            <a:ext cx="1974297" cy="529597"/>
          </a:xfrm>
          <a:prstGeom prst="curvedDownArrow">
            <a:avLst>
              <a:gd name="adj1" fmla="val 51836"/>
              <a:gd name="adj2" fmla="val 147369"/>
              <a:gd name="adj3" fmla="val 25000"/>
            </a:avLst>
          </a:pr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sp>
        <p:nvSpPr>
          <p:cNvPr id="33" name="箭头: 上弧形 32">
            <a:extLst>
              <a:ext uri="{FF2B5EF4-FFF2-40B4-BE49-F238E27FC236}">
                <a16:creationId xmlns:a16="http://schemas.microsoft.com/office/drawing/2014/main" id="{CCEDC886-E85B-B4A3-B0A7-37AF52234949}"/>
              </a:ext>
            </a:extLst>
          </p:cNvPr>
          <p:cNvSpPr/>
          <p:nvPr/>
        </p:nvSpPr>
        <p:spPr>
          <a:xfrm>
            <a:off x="6496020" y="2969337"/>
            <a:ext cx="2084528" cy="585037"/>
          </a:xfrm>
          <a:prstGeom prst="curvedDownArrow">
            <a:avLst>
              <a:gd name="adj1" fmla="val 41195"/>
              <a:gd name="adj2" fmla="val 143285"/>
              <a:gd name="adj3" fmla="val 25000"/>
            </a:avLst>
          </a:pr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Times New Roman" panose="02020603050405020304" pitchFamily="18" charset="0"/>
              <a:cs typeface="Times New Roman" panose="02020603050405020304" pitchFamily="18" charset="0"/>
            </a:endParaRPr>
          </a:p>
        </p:txBody>
      </p:sp>
      <p:sp>
        <p:nvSpPr>
          <p:cNvPr id="34" name="箭头: 下 33">
            <a:extLst>
              <a:ext uri="{FF2B5EF4-FFF2-40B4-BE49-F238E27FC236}">
                <a16:creationId xmlns:a16="http://schemas.microsoft.com/office/drawing/2014/main" id="{8EC5D97C-5A11-D3F0-D042-7F45D6B42176}"/>
              </a:ext>
            </a:extLst>
          </p:cNvPr>
          <p:cNvSpPr/>
          <p:nvPr/>
        </p:nvSpPr>
        <p:spPr>
          <a:xfrm rot="16200000">
            <a:off x="4960687" y="3212509"/>
            <a:ext cx="365123" cy="1095377"/>
          </a:xfrm>
          <a:prstGeom prst="downArrow">
            <a:avLst/>
          </a:prstGeom>
          <a:solidFill>
            <a:schemeClr val="accent4">
              <a:lumMod val="90000"/>
            </a:schemeClr>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51D6A103-52EF-D526-DEB7-FDFCBB8B0B2D}"/>
              </a:ext>
            </a:extLst>
          </p:cNvPr>
          <p:cNvSpPr txBox="1"/>
          <p:nvPr/>
        </p:nvSpPr>
        <p:spPr>
          <a:xfrm>
            <a:off x="10852555" y="3648087"/>
            <a:ext cx="1101074" cy="387222"/>
          </a:xfrm>
          <a:prstGeom prst="rect">
            <a:avLst/>
          </a:prstGeom>
          <a:noFill/>
          <a:ln>
            <a:solidFill>
              <a:schemeClr val="bg1"/>
            </a:solidFill>
            <a:prstDash val="lgDash"/>
          </a:ln>
        </p:spPr>
        <p:txBody>
          <a:bodyPr wrap="square" rtlCol="0">
            <a:spAutoFit/>
          </a:bodyPr>
          <a:lstStyle/>
          <a:p>
            <a:pPr algn="ctr" hangingPunct="0">
              <a:lnSpc>
                <a:spcPct val="130000"/>
              </a:lnSpc>
            </a:pPr>
            <a:r>
              <a:rPr lang="en-US" altLang="zh-CN" sz="1600" spc="100" dirty="0">
                <a:solidFill>
                  <a:schemeClr val="bg1"/>
                </a:solidFill>
                <a:latin typeface="Times New Roman" panose="02020603050405020304" pitchFamily="18" charset="0"/>
                <a:cs typeface="Times New Roman" panose="02020603050405020304" pitchFamily="18" charset="0"/>
              </a:rPr>
              <a:t>K-DDPG</a:t>
            </a:r>
            <a:endParaRPr lang="zh-CN" altLang="en-US" sz="1600" spc="100" dirty="0">
              <a:solidFill>
                <a:schemeClr val="bg1"/>
              </a:solidFill>
              <a:latin typeface="Times New Roman" panose="02020603050405020304" pitchFamily="18" charset="0"/>
              <a:cs typeface="Times New Roman" panose="02020603050405020304" pitchFamily="18" charset="0"/>
            </a:endParaRPr>
          </a:p>
        </p:txBody>
      </p:sp>
      <p:sp>
        <p:nvSpPr>
          <p:cNvPr id="10" name="箭头: 上弧形 9">
            <a:extLst>
              <a:ext uri="{FF2B5EF4-FFF2-40B4-BE49-F238E27FC236}">
                <a16:creationId xmlns:a16="http://schemas.microsoft.com/office/drawing/2014/main" id="{A52ADD3A-0A7B-7771-A184-878E166FC3EA}"/>
              </a:ext>
            </a:extLst>
          </p:cNvPr>
          <p:cNvSpPr/>
          <p:nvPr/>
        </p:nvSpPr>
        <p:spPr>
          <a:xfrm>
            <a:off x="9869101" y="3024862"/>
            <a:ext cx="1890508" cy="503356"/>
          </a:xfrm>
          <a:prstGeom prst="curvedDownArrow">
            <a:avLst>
              <a:gd name="adj1" fmla="val 41195"/>
              <a:gd name="adj2" fmla="val 143285"/>
              <a:gd name="adj3" fmla="val 25000"/>
            </a:avLst>
          </a:pr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77A22B96-3D00-614F-E01C-E9BC4B3F282A}"/>
              </a:ext>
            </a:extLst>
          </p:cNvPr>
          <p:cNvSpPr txBox="1"/>
          <p:nvPr/>
        </p:nvSpPr>
        <p:spPr>
          <a:xfrm>
            <a:off x="7819122" y="4713789"/>
            <a:ext cx="3033433" cy="1027397"/>
          </a:xfrm>
          <a:prstGeom prst="rect">
            <a:avLst/>
          </a:prstGeom>
          <a:noFill/>
          <a:ln>
            <a:noFill/>
            <a:prstDash val="lgDash"/>
          </a:ln>
        </p:spPr>
        <p:txBody>
          <a:bodyPr wrap="square" rtlCol="0">
            <a:spAutoFit/>
          </a:bodyPr>
          <a:lstStyle/>
          <a:p>
            <a:pPr algn="just" hangingPunct="0">
              <a:lnSpc>
                <a:spcPct val="130000"/>
              </a:lnSpc>
            </a:pPr>
            <a:r>
              <a:rPr lang="zh-CN" altLang="en-US" sz="1600" b="0" i="0" dirty="0">
                <a:solidFill>
                  <a:schemeClr val="bg1"/>
                </a:solidFill>
                <a:effectLst/>
                <a:latin typeface="Times New Roman" panose="02020603050405020304" pitchFamily="18" charset="0"/>
                <a:cs typeface="Times New Roman" panose="02020603050405020304" pitchFamily="18" charset="0"/>
              </a:rPr>
              <a:t>由于动作空间很大，调度器很难在一次传输时间间隔</a:t>
            </a:r>
            <a:r>
              <a:rPr lang="en-US" altLang="zh-CN" sz="1600" b="0" i="0" dirty="0">
                <a:solidFill>
                  <a:schemeClr val="bg1"/>
                </a:solidFill>
                <a:effectLst/>
                <a:latin typeface="Times New Roman" panose="02020603050405020304" pitchFamily="18" charset="0"/>
                <a:cs typeface="Times New Roman" panose="02020603050405020304" pitchFamily="18" charset="0"/>
              </a:rPr>
              <a:t>(TTI)</a:t>
            </a:r>
            <a:r>
              <a:rPr lang="zh-CN" altLang="en-US" sz="1600" b="0" i="0" dirty="0">
                <a:solidFill>
                  <a:schemeClr val="bg1"/>
                </a:solidFill>
                <a:effectLst/>
                <a:latin typeface="Times New Roman" panose="02020603050405020304" pitchFamily="18" charset="0"/>
                <a:cs typeface="Times New Roman" panose="02020603050405020304" pitchFamily="18" charset="0"/>
              </a:rPr>
              <a:t>内解决优化问题</a:t>
            </a:r>
            <a:endParaRPr lang="zh-CN" altLang="en-US" sz="1600" spc="1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7437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DB44E30-715F-4973-8179-B4178D7E09F0}" type="datetime1">
              <a:rPr lang="zh-CN" altLang="en-US" smtClean="0">
                <a:solidFill>
                  <a:schemeClr val="bg1">
                    <a:lumMod val="50000"/>
                  </a:schemeClr>
                </a:solidFill>
              </a:rPr>
              <a:t>2024/3/13</a:t>
            </a:fld>
            <a:endParaRPr lang="zh-CN" altLang="en-US" dirty="0">
              <a:solidFill>
                <a:schemeClr val="bg1">
                  <a:lumMod val="50000"/>
                </a:schemeClr>
              </a:solidFill>
            </a:endParaRPr>
          </a:p>
        </p:txBody>
      </p:sp>
      <p:sp>
        <p:nvSpPr>
          <p:cNvPr id="4" name="页脚占位符 3"/>
          <p:cNvSpPr>
            <a:spLocks noGrp="1"/>
          </p:cNvSpPr>
          <p:nvPr>
            <p:ph type="ftr" sz="quarter" idx="11"/>
          </p:nvPr>
        </p:nvSpPr>
        <p:spPr/>
        <p:txBody>
          <a:bodyPr/>
          <a:lstStyle/>
          <a:p>
            <a:r>
              <a:rPr lang="zh-CN" altLang="en-US" dirty="0">
                <a:solidFill>
                  <a:schemeClr val="bg1">
                    <a:lumMod val="50000"/>
                  </a:schemeClr>
                </a:solidFill>
              </a:rPr>
              <a:t>西安电子科技大学</a:t>
            </a:r>
          </a:p>
        </p:txBody>
      </p:sp>
      <p:sp>
        <p:nvSpPr>
          <p:cNvPr id="5" name="灯片编号占位符 4"/>
          <p:cNvSpPr>
            <a:spLocks noGrp="1"/>
          </p:cNvSpPr>
          <p:nvPr>
            <p:ph type="sldNum" sz="quarter" idx="12"/>
          </p:nvPr>
        </p:nvSpPr>
        <p:spPr/>
        <p:txBody>
          <a:bodyPr/>
          <a:lstStyle/>
          <a:p>
            <a:fld id="{33B9A5AF-BDD6-4E14-989F-CF034C94E4CA}" type="slidenum">
              <a:rPr lang="zh-CN" altLang="en-US" smtClean="0">
                <a:solidFill>
                  <a:schemeClr val="bg1">
                    <a:lumMod val="50000"/>
                  </a:schemeClr>
                </a:solidFill>
              </a:rPr>
              <a:t>8</a:t>
            </a:fld>
            <a:endParaRPr lang="zh-CN" altLang="en-US" dirty="0">
              <a:solidFill>
                <a:schemeClr val="bg1">
                  <a:lumMod val="50000"/>
                </a:schemeClr>
              </a:solidFill>
            </a:endParaRPr>
          </a:p>
        </p:txBody>
      </p:sp>
      <p:sp>
        <p:nvSpPr>
          <p:cNvPr id="17" name="标题 1">
            <a:extLst>
              <a:ext uri="{FF2B5EF4-FFF2-40B4-BE49-F238E27FC236}">
                <a16:creationId xmlns:a16="http://schemas.microsoft.com/office/drawing/2014/main" id="{D6F384AA-1326-A7AA-0CBA-6A5F6601ACF2}"/>
              </a:ext>
            </a:extLst>
          </p:cNvPr>
          <p:cNvSpPr txBox="1">
            <a:spLocks/>
          </p:cNvSpPr>
          <p:nvPr/>
        </p:nvSpPr>
        <p:spPr>
          <a:xfrm>
            <a:off x="699977" y="114945"/>
            <a:ext cx="9645502" cy="11405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tx1"/>
                </a:solidFill>
                <a:latin typeface="思源宋体 Heavy" panose="02020900000000000000" pitchFamily="18" charset="-122"/>
                <a:ea typeface="思源宋体 Heavy" panose="02020900000000000000" pitchFamily="18" charset="-122"/>
                <a:cs typeface="+mj-cs"/>
              </a:defRPr>
            </a:lvl1pPr>
          </a:lstStyle>
          <a:p>
            <a:pPr hangingPunct="0">
              <a:lnSpc>
                <a:spcPct val="130000"/>
              </a:lnSpc>
            </a:pPr>
            <a:r>
              <a:rPr lang="en-US" altLang="zh-CN" sz="2000" spc="100" dirty="0">
                <a:latin typeface="Times New Roman" panose="02020603050405020304" pitchFamily="18" charset="0"/>
                <a:ea typeface="思源黑体 CN Normal" panose="020B0400000000000000" pitchFamily="34" charset="-122"/>
                <a:cs typeface="Times New Roman" panose="02020603050405020304" pitchFamily="18" charset="0"/>
              </a:rPr>
              <a:t>Knowledge-Assisted Deep Reinforcement Learning in 5G Scheduler Design: </a:t>
            </a:r>
            <a:br>
              <a:rPr lang="en-US" altLang="zh-CN" sz="2000" spc="100" dirty="0">
                <a:latin typeface="Times New Roman" panose="02020603050405020304" pitchFamily="18" charset="0"/>
                <a:ea typeface="思源黑体 CN Normal" panose="020B0400000000000000" pitchFamily="34" charset="-122"/>
                <a:cs typeface="Times New Roman" panose="02020603050405020304" pitchFamily="18" charset="0"/>
              </a:rPr>
            </a:br>
            <a:r>
              <a:rPr lang="en-US" altLang="zh-CN" sz="2000" spc="100" dirty="0">
                <a:latin typeface="Times New Roman" panose="02020603050405020304" pitchFamily="18" charset="0"/>
                <a:ea typeface="思源黑体 CN Normal" panose="020B0400000000000000" pitchFamily="34" charset="-122"/>
                <a:cs typeface="Times New Roman" panose="02020603050405020304" pitchFamily="18" charset="0"/>
              </a:rPr>
              <a:t>From Theoretical Framework to Implementation</a:t>
            </a:r>
            <a:endParaRPr lang="zh-CN" altLang="en-US" sz="2000" spc="1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pic>
        <p:nvPicPr>
          <p:cNvPr id="20" name="图片 19">
            <a:extLst>
              <a:ext uri="{FF2B5EF4-FFF2-40B4-BE49-F238E27FC236}">
                <a16:creationId xmlns:a16="http://schemas.microsoft.com/office/drawing/2014/main" id="{F9A4AC58-9BC1-BFC4-CB11-A81FD0BDFF7E}"/>
              </a:ext>
            </a:extLst>
          </p:cNvPr>
          <p:cNvPicPr>
            <a:picLocks noChangeAspect="1"/>
          </p:cNvPicPr>
          <p:nvPr/>
        </p:nvPicPr>
        <p:blipFill>
          <a:blip r:embed="rId3"/>
          <a:stretch>
            <a:fillRect/>
          </a:stretch>
        </p:blipFill>
        <p:spPr>
          <a:xfrm>
            <a:off x="552169" y="2138488"/>
            <a:ext cx="5296130" cy="2642061"/>
          </a:xfrm>
          <a:prstGeom prst="rect">
            <a:avLst/>
          </a:prstGeom>
          <a:effectLst>
            <a:outerShdw blurRad="63500" sx="102000" sy="102000" algn="ctr" rotWithShape="0">
              <a:prstClr val="black">
                <a:alpha val="40000"/>
              </a:prstClr>
            </a:outerShdw>
          </a:effectLst>
        </p:spPr>
      </p:pic>
      <p:sp>
        <p:nvSpPr>
          <p:cNvPr id="21" name="文本框 20">
            <a:extLst>
              <a:ext uri="{FF2B5EF4-FFF2-40B4-BE49-F238E27FC236}">
                <a16:creationId xmlns:a16="http://schemas.microsoft.com/office/drawing/2014/main" id="{0D3AB472-AD82-0C8E-F8CD-8E5CAF94322B}"/>
              </a:ext>
            </a:extLst>
          </p:cNvPr>
          <p:cNvSpPr txBox="1"/>
          <p:nvPr/>
        </p:nvSpPr>
        <p:spPr>
          <a:xfrm>
            <a:off x="468853" y="1227462"/>
            <a:ext cx="4779141" cy="520848"/>
          </a:xfrm>
          <a:prstGeom prst="rect">
            <a:avLst/>
          </a:prstGeom>
          <a:noFill/>
        </p:spPr>
        <p:txBody>
          <a:bodyPr wrap="square" rtlCol="0">
            <a:spAutoFit/>
          </a:bodyPr>
          <a:lstStyle/>
          <a:p>
            <a:pPr marL="342900" indent="-342900" algn="just" hangingPunct="0">
              <a:lnSpc>
                <a:spcPct val="130000"/>
              </a:lnSpc>
              <a:buFont typeface="Wingdings" panose="05000000000000000000" pitchFamily="2" charset="2"/>
              <a:buChar char="Ø"/>
            </a:pPr>
            <a:r>
              <a:rPr lang="zh-CN" altLang="en-US" sz="2400" spc="100" dirty="0">
                <a:latin typeface="Times New Roman" panose="02020603050405020304" pitchFamily="18" charset="0"/>
                <a:ea typeface="宋体" panose="02010600030101010101" pitchFamily="2" charset="-122"/>
                <a:cs typeface="Times New Roman" panose="02020603050405020304" pitchFamily="18" charset="0"/>
              </a:rPr>
              <a:t>系统模型</a:t>
            </a:r>
            <a:r>
              <a:rPr lang="en-US" altLang="zh-CN" sz="2400" spc="1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en-US" sz="2400" spc="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4">
            <a:extLst>
              <a:ext uri="{FF2B5EF4-FFF2-40B4-BE49-F238E27FC236}">
                <a16:creationId xmlns:a16="http://schemas.microsoft.com/office/drawing/2014/main" id="{2CBA9ECF-8C5F-ED7C-00B8-5C5E76C3D5AC}"/>
              </a:ext>
            </a:extLst>
          </p:cNvPr>
          <p:cNvSpPr txBox="1"/>
          <p:nvPr/>
        </p:nvSpPr>
        <p:spPr>
          <a:xfrm>
            <a:off x="1237821" y="4938003"/>
            <a:ext cx="4610478" cy="88036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b="0" i="0" dirty="0">
                <a:solidFill>
                  <a:srgbClr val="101214"/>
                </a:solidFill>
                <a:effectLst/>
                <a:latin typeface="PingFang SC"/>
              </a:rPr>
              <a:t>5G NR</a:t>
            </a:r>
            <a:r>
              <a:rPr lang="zh-CN" altLang="en-US" b="0" i="0" dirty="0">
                <a:solidFill>
                  <a:srgbClr val="101214"/>
                </a:solidFill>
                <a:effectLst/>
                <a:latin typeface="PingFang SC"/>
              </a:rPr>
              <a:t>中的下行链路</a:t>
            </a:r>
            <a:r>
              <a:rPr lang="zh-CN" altLang="en-US" dirty="0">
                <a:solidFill>
                  <a:srgbClr val="101214"/>
                </a:solidFill>
                <a:latin typeface="PingFang SC"/>
              </a:rPr>
              <a:t>资源调度</a:t>
            </a:r>
            <a:endParaRPr lang="en-US" altLang="zh-CN" dirty="0">
              <a:solidFill>
                <a:srgbClr val="101214"/>
              </a:solidFill>
              <a:latin typeface="PingFang SC"/>
            </a:endParaRPr>
          </a:p>
          <a:p>
            <a:pPr marL="285750" indent="-285750">
              <a:lnSpc>
                <a:spcPct val="150000"/>
              </a:lnSpc>
              <a:buFont typeface="Arial" panose="020B0604020202020204" pitchFamily="34" charset="0"/>
              <a:buChar char="•"/>
            </a:pPr>
            <a:r>
              <a:rPr lang="zh-CN" altLang="en-US" b="0" i="0" dirty="0">
                <a:solidFill>
                  <a:srgbClr val="101214"/>
                </a:solidFill>
                <a:effectLst/>
                <a:latin typeface="PingFang SC"/>
              </a:rPr>
              <a:t>目标</a:t>
            </a:r>
            <a:r>
              <a:rPr lang="en-US" altLang="zh-CN" b="0" i="0" dirty="0">
                <a:solidFill>
                  <a:srgbClr val="101214"/>
                </a:solidFill>
                <a:effectLst/>
                <a:latin typeface="PingFang SC"/>
              </a:rPr>
              <a:t>: </a:t>
            </a:r>
            <a:r>
              <a:rPr lang="zh-CN" altLang="en-US" b="0" i="0" dirty="0">
                <a:solidFill>
                  <a:srgbClr val="101214"/>
                </a:solidFill>
                <a:effectLst/>
                <a:latin typeface="PingFang SC"/>
              </a:rPr>
              <a:t>最大化分配给用户的资源块数量</a:t>
            </a:r>
            <a:endParaRPr lang="en-US" altLang="zh-CN" b="0" i="0" dirty="0">
              <a:solidFill>
                <a:srgbClr val="101214"/>
              </a:solidFill>
              <a:effectLst/>
              <a:latin typeface="PingFang SC"/>
            </a:endParaRPr>
          </a:p>
        </p:txBody>
      </p:sp>
      <p:pic>
        <p:nvPicPr>
          <p:cNvPr id="28" name="图片 27">
            <a:extLst>
              <a:ext uri="{FF2B5EF4-FFF2-40B4-BE49-F238E27FC236}">
                <a16:creationId xmlns:a16="http://schemas.microsoft.com/office/drawing/2014/main" id="{07B43AEF-63F9-96EC-12C4-6DC39C295D44}"/>
              </a:ext>
            </a:extLst>
          </p:cNvPr>
          <p:cNvPicPr>
            <a:picLocks noChangeAspect="1"/>
          </p:cNvPicPr>
          <p:nvPr/>
        </p:nvPicPr>
        <p:blipFill>
          <a:blip r:embed="rId4"/>
          <a:stretch>
            <a:fillRect/>
          </a:stretch>
        </p:blipFill>
        <p:spPr>
          <a:xfrm>
            <a:off x="6777496" y="2138488"/>
            <a:ext cx="4295999" cy="1767755"/>
          </a:xfrm>
          <a:prstGeom prst="rect">
            <a:avLst/>
          </a:prstGeom>
          <a:effectLst>
            <a:outerShdw blurRad="63500" sx="102000" sy="102000" algn="ctr" rotWithShape="0">
              <a:prstClr val="black">
                <a:alpha val="40000"/>
              </a:prstClr>
            </a:outerShdw>
          </a:effectLst>
        </p:spPr>
      </p:pic>
      <p:sp>
        <p:nvSpPr>
          <p:cNvPr id="29" name="文本框 28">
            <a:extLst>
              <a:ext uri="{FF2B5EF4-FFF2-40B4-BE49-F238E27FC236}">
                <a16:creationId xmlns:a16="http://schemas.microsoft.com/office/drawing/2014/main" id="{77FA75AA-0316-8D93-0767-EDE544861ABB}"/>
              </a:ext>
            </a:extLst>
          </p:cNvPr>
          <p:cNvSpPr txBox="1"/>
          <p:nvPr/>
        </p:nvSpPr>
        <p:spPr>
          <a:xfrm>
            <a:off x="6096000" y="1232697"/>
            <a:ext cx="4779141" cy="520848"/>
          </a:xfrm>
          <a:prstGeom prst="rect">
            <a:avLst/>
          </a:prstGeom>
          <a:noFill/>
        </p:spPr>
        <p:txBody>
          <a:bodyPr wrap="square" rtlCol="0">
            <a:spAutoFit/>
          </a:bodyPr>
          <a:lstStyle/>
          <a:p>
            <a:pPr marL="342900" indent="-342900" algn="just" hangingPunct="0">
              <a:lnSpc>
                <a:spcPct val="130000"/>
              </a:lnSpc>
              <a:buFont typeface="Wingdings" panose="05000000000000000000" pitchFamily="2" charset="2"/>
              <a:buChar char="Ø"/>
            </a:pPr>
            <a:r>
              <a:rPr lang="en-US" altLang="zh-CN" sz="2400" spc="100" dirty="0">
                <a:latin typeface="Times New Roman" panose="02020603050405020304" pitchFamily="18" charset="0"/>
                <a:ea typeface="宋体" panose="02010600030101010101" pitchFamily="2" charset="-122"/>
                <a:cs typeface="Times New Roman" panose="02020603050405020304" pitchFamily="18" charset="0"/>
              </a:rPr>
              <a:t>DDPG</a:t>
            </a:r>
            <a:endParaRPr lang="zh-CN" altLang="en-US" sz="2400" spc="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 name="文本框 29">
            <a:extLst>
              <a:ext uri="{FF2B5EF4-FFF2-40B4-BE49-F238E27FC236}">
                <a16:creationId xmlns:a16="http://schemas.microsoft.com/office/drawing/2014/main" id="{EF5B213C-21AA-1D9B-FA6A-9F526BEF3B39}"/>
              </a:ext>
            </a:extLst>
          </p:cNvPr>
          <p:cNvSpPr txBox="1"/>
          <p:nvPr/>
        </p:nvSpPr>
        <p:spPr>
          <a:xfrm>
            <a:off x="6343703" y="4108481"/>
            <a:ext cx="5386463" cy="1294970"/>
          </a:xfrm>
          <a:prstGeom prst="rect">
            <a:avLst/>
          </a:prstGeom>
          <a:noFill/>
        </p:spPr>
        <p:txBody>
          <a:bodyPr wrap="square" rtlCol="0">
            <a:spAutoFit/>
          </a:bodyPr>
          <a:lstStyle/>
          <a:p>
            <a:pPr marL="285750" indent="-285750" algn="just" hangingPunct="0">
              <a:lnSpc>
                <a:spcPct val="150000"/>
              </a:lnSpc>
              <a:buFont typeface="Arial" panose="020B0604020202020204" pitchFamily="34" charset="0"/>
              <a:buChar char="•"/>
            </a:pPr>
            <a:r>
              <a:rPr lang="en-US" altLang="zh-CN" b="0" i="0" dirty="0">
                <a:solidFill>
                  <a:srgbClr val="2A2B2E"/>
                </a:solidFill>
                <a:effectLst/>
                <a:latin typeface="Times New Roman" panose="02020603050405020304" pitchFamily="18" charset="0"/>
                <a:cs typeface="Times New Roman" panose="02020603050405020304" pitchFamily="18" charset="0"/>
              </a:rPr>
              <a:t>Action :</a:t>
            </a:r>
            <a:r>
              <a:rPr lang="zh-CN" altLang="en-US" b="0" i="0" dirty="0">
                <a:solidFill>
                  <a:srgbClr val="2A2B2E"/>
                </a:solidFill>
                <a:effectLst/>
                <a:latin typeface="Times New Roman" panose="02020603050405020304" pitchFamily="18" charset="0"/>
                <a:cs typeface="Times New Roman" panose="02020603050405020304" pitchFamily="18" charset="0"/>
              </a:rPr>
              <a:t>调度器决定分配给不同用户的资源块数量</a:t>
            </a:r>
            <a:endParaRPr lang="en-US" altLang="zh-CN" b="0" i="0" dirty="0">
              <a:solidFill>
                <a:srgbClr val="2A2B2E"/>
              </a:solidFill>
              <a:effectLst/>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altLang="zh-CN" b="0" i="0" dirty="0">
                <a:solidFill>
                  <a:srgbClr val="2A2B2E"/>
                </a:solidFill>
                <a:effectLst/>
                <a:latin typeface="Times New Roman" panose="02020603050405020304" pitchFamily="18" charset="0"/>
                <a:cs typeface="Times New Roman" panose="02020603050405020304" pitchFamily="18" charset="0"/>
              </a:rPr>
              <a:t>State :</a:t>
            </a:r>
            <a:r>
              <a:rPr lang="en-US" altLang="zh-CN" b="0" i="0" dirty="0" err="1">
                <a:solidFill>
                  <a:srgbClr val="2A2B2E"/>
                </a:solidFill>
                <a:effectLst/>
                <a:latin typeface="Times New Roman" panose="02020603050405020304" pitchFamily="18" charset="0"/>
                <a:cs typeface="Times New Roman" panose="02020603050405020304" pitchFamily="18" charset="0"/>
              </a:rPr>
              <a:t>HoL</a:t>
            </a:r>
            <a:r>
              <a:rPr lang="zh-CN" altLang="en-US" b="0" i="0" dirty="0">
                <a:solidFill>
                  <a:srgbClr val="2A2B2E"/>
                </a:solidFill>
                <a:effectLst/>
                <a:latin typeface="Times New Roman" panose="02020603050405020304" pitchFamily="18" charset="0"/>
                <a:cs typeface="Times New Roman" panose="02020603050405020304" pitchFamily="18" charset="0"/>
              </a:rPr>
              <a:t>延迟和下行链路信噪比</a:t>
            </a:r>
            <a:endParaRPr lang="en-US" altLang="zh-CN" dirty="0">
              <a:solidFill>
                <a:srgbClr val="2A2B2E"/>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zh-CN" b="0" i="0" dirty="0">
                <a:solidFill>
                  <a:srgbClr val="2A2B2E"/>
                </a:solidFill>
                <a:effectLst/>
                <a:latin typeface="Times New Roman" panose="02020603050405020304" pitchFamily="18" charset="0"/>
                <a:cs typeface="Times New Roman" panose="02020603050405020304" pitchFamily="18" charset="0"/>
              </a:rPr>
              <a:t>Reward :</a:t>
            </a:r>
            <a:r>
              <a:rPr lang="zh-CN" altLang="en-US" b="0" i="0" dirty="0">
                <a:solidFill>
                  <a:srgbClr val="2A2B2E"/>
                </a:solidFill>
                <a:effectLst/>
                <a:latin typeface="Times New Roman" panose="02020603050405020304" pitchFamily="18" charset="0"/>
                <a:cs typeface="Times New Roman" panose="02020603050405020304" pitchFamily="18" charset="0"/>
              </a:rPr>
              <a:t>该</a:t>
            </a:r>
            <a:r>
              <a:rPr lang="zh-CN" altLang="en-US" dirty="0">
                <a:solidFill>
                  <a:srgbClr val="2A2B2E"/>
                </a:solidFill>
                <a:latin typeface="Times New Roman" panose="02020603050405020304" pitchFamily="18" charset="0"/>
                <a:cs typeface="Times New Roman" panose="02020603050405020304" pitchFamily="18" charset="0"/>
              </a:rPr>
              <a:t>时隙</a:t>
            </a:r>
            <a:r>
              <a:rPr lang="zh-CN" altLang="en-US" b="0" i="0" dirty="0">
                <a:solidFill>
                  <a:srgbClr val="2A2B2E"/>
                </a:solidFill>
                <a:effectLst/>
                <a:latin typeface="Times New Roman" panose="02020603050405020304" pitchFamily="18" charset="0"/>
                <a:cs typeface="Times New Roman" panose="02020603050405020304" pitchFamily="18" charset="0"/>
              </a:rPr>
              <a:t>内用户成功接收的数据包总数</a:t>
            </a:r>
            <a:endParaRPr lang="zh-CN" altLang="en-US" spc="100" dirty="0">
              <a:solidFill>
                <a:schemeClr val="accent4">
                  <a:lumMod val="20000"/>
                  <a:lumOff val="80000"/>
                </a:schemeClr>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spTree>
    <p:extLst>
      <p:ext uri="{BB962C8B-B14F-4D97-AF65-F5344CB8AC3E}">
        <p14:creationId xmlns:p14="http://schemas.microsoft.com/office/powerpoint/2010/main" val="1026021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DB44E30-715F-4973-8179-B4178D7E09F0}" type="datetime1">
              <a:rPr lang="zh-CN" altLang="en-US" smtClean="0">
                <a:solidFill>
                  <a:schemeClr val="bg1">
                    <a:lumMod val="50000"/>
                  </a:schemeClr>
                </a:solidFill>
              </a:rPr>
              <a:t>2024/3/13</a:t>
            </a:fld>
            <a:endParaRPr lang="zh-CN" altLang="en-US" dirty="0">
              <a:solidFill>
                <a:schemeClr val="bg1">
                  <a:lumMod val="50000"/>
                </a:schemeClr>
              </a:solidFill>
            </a:endParaRPr>
          </a:p>
        </p:txBody>
      </p:sp>
      <p:sp>
        <p:nvSpPr>
          <p:cNvPr id="4" name="页脚占位符 3"/>
          <p:cNvSpPr>
            <a:spLocks noGrp="1"/>
          </p:cNvSpPr>
          <p:nvPr>
            <p:ph type="ftr" sz="quarter" idx="11"/>
          </p:nvPr>
        </p:nvSpPr>
        <p:spPr/>
        <p:txBody>
          <a:bodyPr/>
          <a:lstStyle/>
          <a:p>
            <a:r>
              <a:rPr lang="zh-CN" altLang="en-US" dirty="0">
                <a:solidFill>
                  <a:schemeClr val="bg1">
                    <a:lumMod val="50000"/>
                  </a:schemeClr>
                </a:solidFill>
              </a:rPr>
              <a:t>西安电子科技大学</a:t>
            </a:r>
          </a:p>
        </p:txBody>
      </p:sp>
      <p:sp>
        <p:nvSpPr>
          <p:cNvPr id="5" name="灯片编号占位符 4"/>
          <p:cNvSpPr>
            <a:spLocks noGrp="1"/>
          </p:cNvSpPr>
          <p:nvPr>
            <p:ph type="sldNum" sz="quarter" idx="12"/>
          </p:nvPr>
        </p:nvSpPr>
        <p:spPr/>
        <p:txBody>
          <a:bodyPr/>
          <a:lstStyle/>
          <a:p>
            <a:fld id="{33B9A5AF-BDD6-4E14-989F-CF034C94E4CA}" type="slidenum">
              <a:rPr lang="zh-CN" altLang="en-US" smtClean="0">
                <a:solidFill>
                  <a:schemeClr val="bg1">
                    <a:lumMod val="50000"/>
                  </a:schemeClr>
                </a:solidFill>
              </a:rPr>
              <a:t>9</a:t>
            </a:fld>
            <a:endParaRPr lang="zh-CN" altLang="en-US" dirty="0">
              <a:solidFill>
                <a:schemeClr val="bg1">
                  <a:lumMod val="50000"/>
                </a:schemeClr>
              </a:solidFill>
            </a:endParaRPr>
          </a:p>
        </p:txBody>
      </p:sp>
      <p:sp>
        <p:nvSpPr>
          <p:cNvPr id="17" name="标题 1">
            <a:extLst>
              <a:ext uri="{FF2B5EF4-FFF2-40B4-BE49-F238E27FC236}">
                <a16:creationId xmlns:a16="http://schemas.microsoft.com/office/drawing/2014/main" id="{D6F384AA-1326-A7AA-0CBA-6A5F6601ACF2}"/>
              </a:ext>
            </a:extLst>
          </p:cNvPr>
          <p:cNvSpPr txBox="1">
            <a:spLocks/>
          </p:cNvSpPr>
          <p:nvPr/>
        </p:nvSpPr>
        <p:spPr>
          <a:xfrm>
            <a:off x="699977" y="114945"/>
            <a:ext cx="9645502" cy="11405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tx1"/>
                </a:solidFill>
                <a:latin typeface="思源宋体 Heavy" panose="02020900000000000000" pitchFamily="18" charset="-122"/>
                <a:ea typeface="思源宋体 Heavy" panose="02020900000000000000" pitchFamily="18" charset="-122"/>
                <a:cs typeface="+mj-cs"/>
              </a:defRPr>
            </a:lvl1pPr>
          </a:lstStyle>
          <a:p>
            <a:pPr hangingPunct="0">
              <a:lnSpc>
                <a:spcPct val="130000"/>
              </a:lnSpc>
            </a:pPr>
            <a:r>
              <a:rPr lang="en-US" altLang="zh-CN" sz="2000" spc="100" dirty="0">
                <a:latin typeface="Times New Roman" panose="02020603050405020304" pitchFamily="18" charset="0"/>
                <a:ea typeface="思源黑体 CN Normal" panose="020B0400000000000000" pitchFamily="34" charset="-122"/>
                <a:cs typeface="Times New Roman" panose="02020603050405020304" pitchFamily="18" charset="0"/>
              </a:rPr>
              <a:t>Knowledge-Assisted Deep Reinforcement Learning in 5G Scheduler Design: </a:t>
            </a:r>
            <a:br>
              <a:rPr lang="en-US" altLang="zh-CN" sz="2000" spc="100" dirty="0">
                <a:latin typeface="Times New Roman" panose="02020603050405020304" pitchFamily="18" charset="0"/>
                <a:ea typeface="思源黑体 CN Normal" panose="020B0400000000000000" pitchFamily="34" charset="-122"/>
                <a:cs typeface="Times New Roman" panose="02020603050405020304" pitchFamily="18" charset="0"/>
              </a:rPr>
            </a:br>
            <a:r>
              <a:rPr lang="en-US" altLang="zh-CN" sz="2000" spc="100" dirty="0">
                <a:latin typeface="Times New Roman" panose="02020603050405020304" pitchFamily="18" charset="0"/>
                <a:ea typeface="思源黑体 CN Normal" panose="020B0400000000000000" pitchFamily="34" charset="-122"/>
                <a:cs typeface="Times New Roman" panose="02020603050405020304" pitchFamily="18" charset="0"/>
              </a:rPr>
              <a:t>From Theoretical Framework to Implementation</a:t>
            </a:r>
            <a:endParaRPr lang="zh-CN" altLang="en-US" sz="2000" spc="1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21" name="文本框 20">
            <a:extLst>
              <a:ext uri="{FF2B5EF4-FFF2-40B4-BE49-F238E27FC236}">
                <a16:creationId xmlns:a16="http://schemas.microsoft.com/office/drawing/2014/main" id="{0D3AB472-AD82-0C8E-F8CD-8E5CAF94322B}"/>
              </a:ext>
            </a:extLst>
          </p:cNvPr>
          <p:cNvSpPr txBox="1"/>
          <p:nvPr/>
        </p:nvSpPr>
        <p:spPr>
          <a:xfrm>
            <a:off x="385551" y="1137313"/>
            <a:ext cx="5843303" cy="520848"/>
          </a:xfrm>
          <a:prstGeom prst="rect">
            <a:avLst/>
          </a:prstGeom>
          <a:noFill/>
        </p:spPr>
        <p:txBody>
          <a:bodyPr wrap="square" rtlCol="0">
            <a:spAutoFit/>
          </a:bodyPr>
          <a:lstStyle/>
          <a:p>
            <a:pPr marL="342900" indent="-342900" algn="just" hangingPunct="0">
              <a:lnSpc>
                <a:spcPct val="130000"/>
              </a:lnSpc>
              <a:buFont typeface="Wingdings" panose="05000000000000000000" pitchFamily="2" charset="2"/>
              <a:buChar char="Ø"/>
            </a:pPr>
            <a:r>
              <a:rPr lang="zh-CN" altLang="en-US" sz="2400" spc="100" dirty="0">
                <a:latin typeface="Times New Roman" panose="02020603050405020304" pitchFamily="18" charset="0"/>
                <a:ea typeface="宋体" panose="02010600030101010101" pitchFamily="2" charset="-122"/>
                <a:cs typeface="Times New Roman" panose="02020603050405020304" pitchFamily="18" charset="0"/>
              </a:rPr>
              <a:t>直接应用</a:t>
            </a:r>
            <a:r>
              <a:rPr lang="en-US" altLang="zh-CN" sz="2400" spc="100" dirty="0">
                <a:latin typeface="Times New Roman" panose="02020603050405020304" pitchFamily="18" charset="0"/>
                <a:ea typeface="宋体" panose="02010600030101010101" pitchFamily="2" charset="-122"/>
                <a:cs typeface="Times New Roman" panose="02020603050405020304" pitchFamily="18" charset="0"/>
              </a:rPr>
              <a:t>DDPG</a:t>
            </a:r>
            <a:r>
              <a:rPr lang="zh-CN" altLang="en-US" sz="2400" spc="100" dirty="0">
                <a:latin typeface="Times New Roman" panose="02020603050405020304" pitchFamily="18" charset="0"/>
                <a:ea typeface="宋体" panose="02010600030101010101" pitchFamily="2" charset="-122"/>
                <a:cs typeface="Times New Roman" panose="02020603050405020304" pitchFamily="18" charset="0"/>
              </a:rPr>
              <a:t>导致的算法训练问题</a:t>
            </a:r>
          </a:p>
        </p:txBody>
      </p:sp>
      <p:grpSp>
        <p:nvGrpSpPr>
          <p:cNvPr id="2" name="组合 1">
            <a:extLst>
              <a:ext uri="{FF2B5EF4-FFF2-40B4-BE49-F238E27FC236}">
                <a16:creationId xmlns:a16="http://schemas.microsoft.com/office/drawing/2014/main" id="{16C1861F-0E4B-C2BC-C3A8-A85566FC503E}"/>
              </a:ext>
            </a:extLst>
          </p:cNvPr>
          <p:cNvGrpSpPr/>
          <p:nvPr/>
        </p:nvGrpSpPr>
        <p:grpSpPr>
          <a:xfrm>
            <a:off x="398060" y="1930097"/>
            <a:ext cx="5697940" cy="2596292"/>
            <a:chOff x="1037230" y="1760898"/>
            <a:chExt cx="10481480" cy="3477022"/>
          </a:xfrm>
        </p:grpSpPr>
        <p:pic>
          <p:nvPicPr>
            <p:cNvPr id="22" name="图片 21">
              <a:extLst>
                <a:ext uri="{FF2B5EF4-FFF2-40B4-BE49-F238E27FC236}">
                  <a16:creationId xmlns:a16="http://schemas.microsoft.com/office/drawing/2014/main" id="{DACEBBAB-3CDC-F93C-F64B-97B8C92AC325}"/>
                </a:ext>
              </a:extLst>
            </p:cNvPr>
            <p:cNvPicPr>
              <a:picLocks noChangeAspect="1"/>
            </p:cNvPicPr>
            <p:nvPr/>
          </p:nvPicPr>
          <p:blipFill>
            <a:blip r:embed="rId3"/>
            <a:stretch>
              <a:fillRect/>
            </a:stretch>
          </p:blipFill>
          <p:spPr>
            <a:xfrm>
              <a:off x="1246930" y="1760898"/>
              <a:ext cx="10106870" cy="3477022"/>
            </a:xfrm>
            <a:prstGeom prst="rect">
              <a:avLst/>
            </a:prstGeom>
            <a:effectLst>
              <a:outerShdw blurRad="63500" sx="102000" sy="102000" algn="ctr" rotWithShape="0">
                <a:prstClr val="black">
                  <a:alpha val="40000"/>
                </a:prstClr>
              </a:outerShdw>
            </a:effectLst>
          </p:spPr>
        </p:pic>
        <p:sp>
          <p:nvSpPr>
            <p:cNvPr id="23" name="矩形 22">
              <a:extLst>
                <a:ext uri="{FF2B5EF4-FFF2-40B4-BE49-F238E27FC236}">
                  <a16:creationId xmlns:a16="http://schemas.microsoft.com/office/drawing/2014/main" id="{B762B1F4-3119-27D1-6A64-5095024C24BF}"/>
                </a:ext>
              </a:extLst>
            </p:cNvPr>
            <p:cNvSpPr/>
            <p:nvPr/>
          </p:nvSpPr>
          <p:spPr>
            <a:xfrm>
              <a:off x="1037230" y="3544230"/>
              <a:ext cx="10481480" cy="91688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a:extLst>
              <a:ext uri="{FF2B5EF4-FFF2-40B4-BE49-F238E27FC236}">
                <a16:creationId xmlns:a16="http://schemas.microsoft.com/office/drawing/2014/main" id="{D3BA3738-58E8-DB1A-F98A-02D2E8A9F1E2}"/>
              </a:ext>
            </a:extLst>
          </p:cNvPr>
          <p:cNvSpPr txBox="1"/>
          <p:nvPr/>
        </p:nvSpPr>
        <p:spPr>
          <a:xfrm>
            <a:off x="468853" y="4798326"/>
            <a:ext cx="11293321" cy="88094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b="0" i="0" dirty="0">
                <a:solidFill>
                  <a:srgbClr val="101214"/>
                </a:solidFill>
                <a:effectLst/>
                <a:latin typeface="PingFang SC"/>
              </a:rPr>
              <a:t>提出一种</a:t>
            </a:r>
            <a:r>
              <a:rPr lang="en-US" altLang="zh-CN" b="0" i="0" dirty="0">
                <a:solidFill>
                  <a:srgbClr val="101214"/>
                </a:solidFill>
                <a:effectLst/>
                <a:latin typeface="PingFang SC"/>
              </a:rPr>
              <a:t>K-DDPG</a:t>
            </a:r>
            <a:r>
              <a:rPr lang="zh-CN" altLang="en-US" b="0" i="0" dirty="0">
                <a:solidFill>
                  <a:srgbClr val="101214"/>
                </a:solidFill>
                <a:effectLst/>
                <a:latin typeface="PingFang SC"/>
              </a:rPr>
              <a:t>算法，将</a:t>
            </a:r>
            <a:r>
              <a:rPr lang="en-US" altLang="zh-CN" b="0" i="0" dirty="0">
                <a:solidFill>
                  <a:srgbClr val="101214"/>
                </a:solidFill>
                <a:effectLst/>
                <a:latin typeface="PingFang SC"/>
              </a:rPr>
              <a:t>DDPG</a:t>
            </a:r>
            <a:r>
              <a:rPr lang="zh-CN" altLang="en-US" b="0" i="0" dirty="0">
                <a:solidFill>
                  <a:srgbClr val="101214"/>
                </a:solidFill>
                <a:effectLst/>
                <a:latin typeface="PingFang SC"/>
              </a:rPr>
              <a:t>与专家知识</a:t>
            </a:r>
            <a:r>
              <a:rPr lang="en-US" altLang="zh-CN" b="0" i="0" dirty="0">
                <a:solidFill>
                  <a:srgbClr val="101214"/>
                </a:solidFill>
                <a:effectLst/>
                <a:latin typeface="PingFang SC"/>
              </a:rPr>
              <a:t>(</a:t>
            </a:r>
            <a:r>
              <a:rPr lang="zh-CN" altLang="en-US" b="0" i="0" dirty="0">
                <a:solidFill>
                  <a:srgbClr val="101214"/>
                </a:solidFill>
                <a:effectLst/>
                <a:latin typeface="PingFang SC"/>
              </a:rPr>
              <a:t>每个用户的</a:t>
            </a:r>
            <a:r>
              <a:rPr lang="en-US" altLang="zh-CN" b="0" i="0" dirty="0">
                <a:solidFill>
                  <a:srgbClr val="101214"/>
                </a:solidFill>
                <a:effectLst/>
                <a:latin typeface="PingFang SC"/>
              </a:rPr>
              <a:t>QoS</a:t>
            </a:r>
            <a:r>
              <a:rPr lang="zh-CN" altLang="en-US" b="0" i="0" dirty="0">
                <a:solidFill>
                  <a:srgbClr val="101214"/>
                </a:solidFill>
                <a:effectLst/>
                <a:latin typeface="PingFang SC"/>
              </a:rPr>
              <a:t>知识、目标调度策略和训练样本的重要性</a:t>
            </a:r>
            <a:r>
              <a:rPr lang="en-US" altLang="zh-CN" b="0" i="0" dirty="0">
                <a:solidFill>
                  <a:srgbClr val="101214"/>
                </a:solidFill>
                <a:effectLst/>
                <a:latin typeface="PingFang SC"/>
              </a:rPr>
              <a:t>)</a:t>
            </a:r>
            <a:r>
              <a:rPr lang="zh-CN" altLang="en-US" b="0" i="0" dirty="0">
                <a:solidFill>
                  <a:srgbClr val="101214"/>
                </a:solidFill>
                <a:effectLst/>
                <a:latin typeface="PingFang SC"/>
              </a:rPr>
              <a:t>集成在一起，来提高用户的</a:t>
            </a:r>
            <a:r>
              <a:rPr lang="en-US" altLang="zh-CN" b="0" i="0" dirty="0">
                <a:solidFill>
                  <a:srgbClr val="101214"/>
                </a:solidFill>
                <a:effectLst/>
                <a:latin typeface="PingFang SC"/>
              </a:rPr>
              <a:t>QoS</a:t>
            </a:r>
            <a:r>
              <a:rPr lang="zh-CN" altLang="en-US" b="0" i="0" dirty="0">
                <a:solidFill>
                  <a:srgbClr val="101214"/>
                </a:solidFill>
                <a:effectLst/>
                <a:latin typeface="PingFang SC"/>
              </a:rPr>
              <a:t>并减少收敛时间。</a:t>
            </a:r>
            <a:endParaRPr lang="zh-CN" altLang="en-US" dirty="0"/>
          </a:p>
        </p:txBody>
      </p:sp>
      <p:grpSp>
        <p:nvGrpSpPr>
          <p:cNvPr id="6" name="组合 5">
            <a:extLst>
              <a:ext uri="{FF2B5EF4-FFF2-40B4-BE49-F238E27FC236}">
                <a16:creationId xmlns:a16="http://schemas.microsoft.com/office/drawing/2014/main" id="{6BF064BA-A06D-9AE8-A598-77D451330A03}"/>
              </a:ext>
            </a:extLst>
          </p:cNvPr>
          <p:cNvGrpSpPr/>
          <p:nvPr/>
        </p:nvGrpSpPr>
        <p:grpSpPr>
          <a:xfrm>
            <a:off x="6221029" y="1930097"/>
            <a:ext cx="5754526" cy="2596293"/>
            <a:chOff x="5122797" y="1853941"/>
            <a:chExt cx="6756541" cy="2831372"/>
          </a:xfrm>
        </p:grpSpPr>
        <p:pic>
          <p:nvPicPr>
            <p:cNvPr id="7" name="图片 6">
              <a:extLst>
                <a:ext uri="{FF2B5EF4-FFF2-40B4-BE49-F238E27FC236}">
                  <a16:creationId xmlns:a16="http://schemas.microsoft.com/office/drawing/2014/main" id="{499AAA0D-4478-D456-D9CF-4F8FFA03610D}"/>
                </a:ext>
              </a:extLst>
            </p:cNvPr>
            <p:cNvPicPr>
              <a:picLocks noChangeAspect="1"/>
            </p:cNvPicPr>
            <p:nvPr/>
          </p:nvPicPr>
          <p:blipFill rotWithShape="1">
            <a:blip r:embed="rId4"/>
            <a:srcRect b="15111"/>
            <a:stretch/>
          </p:blipFill>
          <p:spPr>
            <a:xfrm>
              <a:off x="5122797" y="1853941"/>
              <a:ext cx="6756541" cy="2831372"/>
            </a:xfrm>
            <a:prstGeom prst="rect">
              <a:avLst/>
            </a:prstGeom>
            <a:effectLst>
              <a:outerShdw blurRad="63500" sx="102000" sy="102000" algn="ctr" rotWithShape="0">
                <a:prstClr val="black">
                  <a:alpha val="40000"/>
                </a:prstClr>
              </a:outerShdw>
            </a:effectLst>
          </p:spPr>
        </p:pic>
        <p:sp>
          <p:nvSpPr>
            <p:cNvPr id="8" name="椭圆 7">
              <a:extLst>
                <a:ext uri="{FF2B5EF4-FFF2-40B4-BE49-F238E27FC236}">
                  <a16:creationId xmlns:a16="http://schemas.microsoft.com/office/drawing/2014/main" id="{453A9752-D9E5-33B0-1CC6-B3F95BBD4C67}"/>
                </a:ext>
              </a:extLst>
            </p:cNvPr>
            <p:cNvSpPr/>
            <p:nvPr/>
          </p:nvSpPr>
          <p:spPr>
            <a:xfrm>
              <a:off x="9728579" y="2233213"/>
              <a:ext cx="1586758" cy="62280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椭圆 8">
              <a:extLst>
                <a:ext uri="{FF2B5EF4-FFF2-40B4-BE49-F238E27FC236}">
                  <a16:creationId xmlns:a16="http://schemas.microsoft.com/office/drawing/2014/main" id="{E09117A6-B0C2-2DFF-41D9-5328EAFC228D}"/>
                </a:ext>
              </a:extLst>
            </p:cNvPr>
            <p:cNvSpPr/>
            <p:nvPr/>
          </p:nvSpPr>
          <p:spPr>
            <a:xfrm>
              <a:off x="10320001" y="3198717"/>
              <a:ext cx="1359051" cy="58685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文本框 10">
            <a:extLst>
              <a:ext uri="{FF2B5EF4-FFF2-40B4-BE49-F238E27FC236}">
                <a16:creationId xmlns:a16="http://schemas.microsoft.com/office/drawing/2014/main" id="{8A6A078B-FE21-0C26-5460-6CB2BD2BF040}"/>
              </a:ext>
            </a:extLst>
          </p:cNvPr>
          <p:cNvSpPr txBox="1"/>
          <p:nvPr/>
        </p:nvSpPr>
        <p:spPr>
          <a:xfrm>
            <a:off x="6221029" y="1137313"/>
            <a:ext cx="4779141" cy="520848"/>
          </a:xfrm>
          <a:prstGeom prst="rect">
            <a:avLst/>
          </a:prstGeom>
          <a:noFill/>
        </p:spPr>
        <p:txBody>
          <a:bodyPr wrap="square" rtlCol="0">
            <a:spAutoFit/>
          </a:bodyPr>
          <a:lstStyle/>
          <a:p>
            <a:pPr marL="342900" indent="-342900" algn="just" hangingPunct="0">
              <a:lnSpc>
                <a:spcPct val="130000"/>
              </a:lnSpc>
              <a:buFont typeface="Wingdings" panose="05000000000000000000" pitchFamily="2" charset="2"/>
              <a:buChar char="Ø"/>
            </a:pPr>
            <a:r>
              <a:rPr lang="en-US" altLang="zh-CN" sz="2400" spc="100" dirty="0">
                <a:latin typeface="Times New Roman" panose="02020603050405020304" pitchFamily="18" charset="0"/>
                <a:ea typeface="宋体" panose="02010600030101010101" pitchFamily="2" charset="-122"/>
                <a:cs typeface="Times New Roman" panose="02020603050405020304" pitchFamily="18" charset="0"/>
              </a:rPr>
              <a:t>K-DDPG</a:t>
            </a:r>
            <a:r>
              <a:rPr lang="zh-CN" altLang="en-US" sz="2400" spc="100" dirty="0">
                <a:latin typeface="Times New Roman" panose="02020603050405020304" pitchFamily="18" charset="0"/>
                <a:ea typeface="宋体" panose="02010600030101010101" pitchFamily="2" charset="-122"/>
                <a:cs typeface="Times New Roman" panose="02020603050405020304" pitchFamily="18" charset="0"/>
              </a:rPr>
              <a:t>架构</a:t>
            </a:r>
          </a:p>
        </p:txBody>
      </p:sp>
    </p:spTree>
    <p:extLst>
      <p:ext uri="{BB962C8B-B14F-4D97-AF65-F5344CB8AC3E}">
        <p14:creationId xmlns:p14="http://schemas.microsoft.com/office/powerpoint/2010/main" val="7509241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ne&quot;,&quot;Name&quot;:&quot;无&quot;,&quot;HeaderHeight&quot;:0.0,&quot;FooterHeight&quot;:0.0,&quot;SideMargin&quot;:0.0,&quot;TopMargin&quot;:0.0,&quot;BottomMargin&quot;:0.0,&quot;IntervalMargin&quot;:0.0,&quot;SettingType&quot;:&quot;System&quot;}"/>
</p:tagLst>
</file>

<file path=ppt/theme/theme1.xml><?xml version="1.0" encoding="utf-8"?>
<a:theme xmlns:a="http://schemas.openxmlformats.org/drawingml/2006/main" name="Office 主题​​">
  <a:themeElements>
    <a:clrScheme name="西电_红色">
      <a:dk1>
        <a:sysClr val="windowText" lastClr="000000"/>
      </a:dk1>
      <a:lt1>
        <a:sysClr val="window" lastClr="FFFFFF"/>
      </a:lt1>
      <a:dk2>
        <a:srgbClr val="44546A"/>
      </a:dk2>
      <a:lt2>
        <a:srgbClr val="E7E6E6"/>
      </a:lt2>
      <a:accent1>
        <a:srgbClr val="AF2125"/>
      </a:accent1>
      <a:accent2>
        <a:srgbClr val="DC484C"/>
      </a:accent2>
      <a:accent3>
        <a:srgbClr val="EB9597"/>
      </a:accent3>
      <a:accent4>
        <a:srgbClr val="FFF2CC"/>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just" hangingPunct="0">
          <a:lnSpc>
            <a:spcPct val="130000"/>
          </a:lnSpc>
          <a:defRPr sz="1600" spc="100" dirty="0">
            <a:solidFill>
              <a:schemeClr val="accent4">
                <a:lumMod val="20000"/>
                <a:lumOff val="80000"/>
              </a:schemeClr>
            </a:solidFill>
            <a:latin typeface="思源黑体 CN Normal" panose="020B0400000000000000" pitchFamily="34" charset="-122"/>
            <a:ea typeface="思源黑体 CN Normal" panose="020B0400000000000000"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8754</TotalTime>
  <Words>3516</Words>
  <Application>Microsoft Office PowerPoint</Application>
  <PresentationFormat>宽屏</PresentationFormat>
  <Paragraphs>276</Paragraphs>
  <Slides>22</Slides>
  <Notes>22</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22</vt:i4>
      </vt:variant>
    </vt:vector>
  </HeadingPairs>
  <TitlesOfParts>
    <vt:vector size="39" baseType="lpstr">
      <vt:lpstr>-apple-system</vt:lpstr>
      <vt:lpstr>PingFang SC</vt:lpstr>
      <vt:lpstr>等线</vt:lpstr>
      <vt:lpstr>等线 Light</vt:lpstr>
      <vt:lpstr>思源黑体 CN Heavy</vt:lpstr>
      <vt:lpstr>思源黑体 CN Medium</vt:lpstr>
      <vt:lpstr>思源黑体 CN Normal</vt:lpstr>
      <vt:lpstr>思源宋体 Heavy</vt:lpstr>
      <vt:lpstr>宋体</vt:lpstr>
      <vt:lpstr>优设标题黑</vt:lpstr>
      <vt:lpstr>Arial</vt:lpstr>
      <vt:lpstr>Cambria Math</vt:lpstr>
      <vt:lpstr>Georgia</vt:lpstr>
      <vt:lpstr>Times New Roman</vt:lpstr>
      <vt:lpstr>Wingdings</vt:lpstr>
      <vt:lpstr>Office 主题​​</vt:lpstr>
      <vt:lpstr>2_OfficePLUS</vt:lpstr>
      <vt:lpstr>PowerPoint 演示文稿</vt:lpstr>
      <vt:lpstr>强化学习中加入知识的方法总结 Output results constraining &amp;Problem-specific training method</vt:lpstr>
      <vt:lpstr>强化学习中加入知识的方法总结 Neural Network Architecture Improvement</vt:lpstr>
      <vt:lpstr>强化学习中加入知识的方法总结 Problem-Specific Loss Function</vt:lpstr>
      <vt:lpstr>PowerPoint 演示文稿</vt:lpstr>
      <vt:lpstr>PowerPoint 演示文稿</vt:lpstr>
      <vt:lpstr>Knowledge-Assisted Deep Reinforcement Learning in 5G Scheduler Design:  From Theoretical Framework to Implementation</vt:lpstr>
      <vt:lpstr>PowerPoint 演示文稿</vt:lpstr>
      <vt:lpstr>PowerPoint 演示文稿</vt:lpstr>
      <vt:lpstr>Knowledge-Assisted Deep Reinforcement Learning in 5G Scheduler Design:  From Theoretical Framework to Implementation</vt:lpstr>
      <vt:lpstr>Knowledge-Assisted Deep Reinforcement Learning in 5G Scheduler Design:  From Theoretical Framework to Implementation</vt:lpstr>
      <vt:lpstr>Knowledge-Assisted Deep Reinforcement Learning in 5G Scheduler Design:  From Theoretical Framework to Implementation</vt:lpstr>
      <vt:lpstr>Knowledge-Assisted Deep Reinforcement Learning in 5G Scheduler Design:  From Theoretical Framework to Implementation</vt:lpstr>
      <vt:lpstr>PowerPoint 演示文稿</vt:lpstr>
      <vt:lpstr>Accelerating Deep Reinforcement Learning With the Aid of Partial Model: Energy-Efficient Predictive Video Streaming</vt:lpstr>
      <vt:lpstr>PowerPoint 演示文稿</vt:lpstr>
      <vt:lpstr>Accelerating Deep Reinforcement Learning With the Aid of Partial Model: Energy-Efficient Predictive Video Streaming</vt:lpstr>
      <vt:lpstr>Accelerating Deep Reinforcement Learning With the Aid of Partial Model: Energy-Efficient Predictive Video Streaming</vt:lpstr>
      <vt:lpstr>Accelerating Deep Reinforcement Learning With the Aid of Partial Model: Energy-Efficient Predictive Video Streaming</vt:lpstr>
      <vt:lpstr>Accelerating Deep Reinforcement Learning With the Aid of Partial Model: Energy-Efficient Predictive Video Streaming</vt:lpstr>
      <vt:lpstr>参考文献</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 dy</dc:creator>
  <cp:lastModifiedBy>毓真 侯</cp:lastModifiedBy>
  <cp:revision>215</cp:revision>
  <dcterms:created xsi:type="dcterms:W3CDTF">2020-04-17T07:46:00Z</dcterms:created>
  <dcterms:modified xsi:type="dcterms:W3CDTF">2024-03-13T14:59:40Z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