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770" r:id="rId2"/>
    <p:sldId id="893" r:id="rId3"/>
    <p:sldId id="896" r:id="rId4"/>
    <p:sldId id="879" r:id="rId5"/>
    <p:sldId id="864" r:id="rId6"/>
    <p:sldId id="894" r:id="rId7"/>
    <p:sldId id="875" r:id="rId8"/>
    <p:sldId id="877" r:id="rId9"/>
    <p:sldId id="865" r:id="rId10"/>
    <p:sldId id="890" r:id="rId11"/>
    <p:sldId id="891" r:id="rId12"/>
    <p:sldId id="882" r:id="rId13"/>
    <p:sldId id="883" r:id="rId14"/>
    <p:sldId id="878" r:id="rId15"/>
    <p:sldId id="867" r:id="rId16"/>
    <p:sldId id="881" r:id="rId17"/>
    <p:sldId id="870" r:id="rId18"/>
    <p:sldId id="873" r:id="rId19"/>
    <p:sldId id="888" r:id="rId20"/>
    <p:sldId id="897" r:id="rId21"/>
    <p:sldId id="777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10" name="消夏" initials="消" lastIdx="1" clrIdx="9"/>
  <p:cmAuthor id="4" name="Administrator" initials="A" lastIdx="4" clrIdx="3"/>
  <p:cmAuthor id="11" name="温瑶" initials="温瑶" lastIdx="1" clrIdx="10">
    <p:extLst>
      <p:ext uri="{19B8F6BF-5375-455C-9EA6-DF929625EA0E}">
        <p15:presenceInfo xmlns:p15="http://schemas.microsoft.com/office/powerpoint/2012/main" userId="b691256f10e73327" providerId="Windows Live"/>
      </p:ext>
    </p:extLst>
  </p:cmAuthor>
  <p:cmAuthor id="5" name="宋洁然" initials="宋" lastIdx="2" clrIdx="1"/>
  <p:cmAuthor id="12" name="Zhou xy" initials="Zx" lastIdx="1" clrIdx="11">
    <p:extLst>
      <p:ext uri="{19B8F6BF-5375-455C-9EA6-DF929625EA0E}">
        <p15:presenceInfo xmlns:p15="http://schemas.microsoft.com/office/powerpoint/2012/main" userId="fc9b954701b8ee88" providerId="Windows Live"/>
      </p:ext>
    </p:extLst>
  </p:cmAuthor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77D"/>
    <a:srgbClr val="5454FF"/>
    <a:srgbClr val="FFFFFF"/>
    <a:srgbClr val="2E75B6"/>
    <a:srgbClr val="99CDFF"/>
    <a:srgbClr val="FFCCCB"/>
    <a:srgbClr val="E6E6E6"/>
    <a:srgbClr val="CDFFFF"/>
    <a:srgbClr val="8FAADC"/>
    <a:srgbClr val="309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1" autoAdjust="0"/>
    <p:restoredTop sz="94484" autoAdjust="0"/>
  </p:normalViewPr>
  <p:slideViewPr>
    <p:cSldViewPr snapToGrid="0">
      <p:cViewPr varScale="1">
        <p:scale>
          <a:sx n="104" d="100"/>
          <a:sy n="104" d="100"/>
        </p:scale>
        <p:origin x="1020" y="144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8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369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5597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971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4447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212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962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0639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1446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744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511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48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025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587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061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843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593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15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3200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7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9A2-860C-4C2E-862C-9BE61AD9FF0C}" type="datetime1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F6F-A320-47CB-8631-288D3E54AB17}" type="datetime1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C16A-A131-4374-B991-3372B3BD7A14}" type="datetime1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343-5CEE-42DA-9984-EEAE52E20B33}" type="datetime1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31A5-8B07-4117-8E66-2BCFF5A2AF7B}" type="datetime1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CB13-033A-4B01-A087-AD19D7BB1D95}" type="datetime1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D888-19D2-4365-8436-0BAF36A219DA}" type="datetime1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C1F-A5BE-4381-B668-49F58746DF6C}" type="datetime1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A59-C377-459C-835A-0FA1ABF76B1F}" type="datetime1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199C-26D5-4D64-B4D7-70C3ED72ECE2}" type="datetime1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402E-004B-4D9E-ADBB-4F5016D2A891}" type="datetime1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88EB-D81E-4670-83D8-89240CA0E435}" type="datetime1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0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0" y="-101132"/>
            <a:ext cx="12192001" cy="3428999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7" name="TextBox 8"/>
          <p:cNvSpPr txBox="1"/>
          <p:nvPr/>
        </p:nvSpPr>
        <p:spPr>
          <a:xfrm>
            <a:off x="617549" y="1063189"/>
            <a:ext cx="10956897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Fairness-Based Multi-AP Coordination Using Federated Learning in Wi-Fi 7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1946" y="4431315"/>
            <a:ext cx="2288105" cy="13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周新阳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6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2023.07.13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0973" y="135230"/>
            <a:ext cx="1717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UNIC</a:t>
            </a:r>
            <a:r>
              <a:rPr lang="zh-CN" altLang="en-US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2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F4C397-D2CB-4F60-45EB-B79D63312505}"/>
              </a:ext>
            </a:extLst>
          </p:cNvPr>
          <p:cNvSpPr txBox="1"/>
          <p:nvPr/>
        </p:nvSpPr>
        <p:spPr>
          <a:xfrm>
            <a:off x="165100" y="6356350"/>
            <a:ext cx="10834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Woo G, Kim H, Park S, et al. Fairness-Based Multi-AP Coordination Using Federated Learning in Wi-Fi 7[J]. Sensors, 2022, 22(24): 9776.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9134908-480F-C1DD-1C65-4E4AED44A470}"/>
              </a:ext>
            </a:extLst>
          </p:cNvPr>
          <p:cNvSpPr txBox="1"/>
          <p:nvPr/>
        </p:nvSpPr>
        <p:spPr>
          <a:xfrm>
            <a:off x="751078" y="147222"/>
            <a:ext cx="8728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/>
              <a:t>Fairness-Based Multi-AP Coordination Method</a:t>
            </a:r>
          </a:p>
          <a:p>
            <a:endParaRPr lang="zh-CN" altLang="en-US" sz="2800" dirty="0"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686918-46FB-41BE-B5CA-5A8AED23FD47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83263F-C185-9296-1F18-3D24167A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90" y="1343715"/>
            <a:ext cx="6925393" cy="477024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6A4553F-2503-4638-AC47-6E5ACAF79E3E}"/>
              </a:ext>
            </a:extLst>
          </p:cNvPr>
          <p:cNvSpPr txBox="1"/>
          <p:nvPr/>
        </p:nvSpPr>
        <p:spPr>
          <a:xfrm>
            <a:off x="533400" y="1991785"/>
            <a:ext cx="2137918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初始设置仅限于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，确定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设备数量最少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P-AP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内的设备采用梯度下降方法进行本地更新。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A9DEE5-62B6-4739-8B62-F2ABD31BF061}"/>
              </a:ext>
            </a:extLst>
          </p:cNvPr>
          <p:cNvSpPr/>
          <p:nvPr/>
        </p:nvSpPr>
        <p:spPr>
          <a:xfrm>
            <a:off x="3150478" y="2740165"/>
            <a:ext cx="2015467" cy="8532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48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9134908-480F-C1DD-1C65-4E4AED44A470}"/>
              </a:ext>
            </a:extLst>
          </p:cNvPr>
          <p:cNvSpPr txBox="1"/>
          <p:nvPr/>
        </p:nvSpPr>
        <p:spPr>
          <a:xfrm>
            <a:off x="751078" y="147222"/>
            <a:ext cx="8728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/>
              <a:t>Fairness-Based Multi-AP Coordination Method</a:t>
            </a:r>
          </a:p>
          <a:p>
            <a:endParaRPr lang="zh-CN" altLang="en-US" sz="2800" dirty="0"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686918-46FB-41BE-B5CA-5A8AED23FD47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83263F-C185-9296-1F18-3D24167A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90" y="1343715"/>
            <a:ext cx="6925393" cy="477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6A4553F-2503-4638-AC47-6E5ACAF79E3E}"/>
                  </a:ext>
                </a:extLst>
              </p:cNvPr>
              <p:cNvSpPr txBox="1"/>
              <p:nvPr/>
            </p:nvSpPr>
            <p:spPr>
              <a:xfrm>
                <a:off x="533400" y="1991785"/>
                <a:ext cx="2345028" cy="3800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 startAt="3"/>
                </a:pP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P-AP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从</a:t>
                </a: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-AP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接收本地更新的模型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zh-CN" altLang="en-US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zh-CN" altLang="en-US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，并汇总所有模型以生成全局模型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zh-CN" altLang="en-US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 startAt="3"/>
                </a:pP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根据能耗和时间选择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进行下一轮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FL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dirty="0"/>
              </a:p>
              <a:p>
                <a:pPr marL="342900" indent="-342900">
                  <a:lnSpc>
                    <a:spcPct val="150000"/>
                  </a:lnSpc>
                  <a:buFont typeface="+mj-ea"/>
                  <a:buAutoNum type="circleNumDbPlain" startAt="3"/>
                </a:pPr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6A4553F-2503-4638-AC47-6E5ACAF79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991785"/>
                <a:ext cx="2345028" cy="3800912"/>
              </a:xfrm>
              <a:prstGeom prst="rect">
                <a:avLst/>
              </a:prstGeom>
              <a:blipFill>
                <a:blip r:embed="rId4"/>
                <a:stretch>
                  <a:fillRect l="-2865" r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ECFF80BF-E089-40E4-8D18-DE0E0F719DE0}"/>
              </a:ext>
            </a:extLst>
          </p:cNvPr>
          <p:cNvSpPr/>
          <p:nvPr/>
        </p:nvSpPr>
        <p:spPr>
          <a:xfrm>
            <a:off x="5088266" y="1909477"/>
            <a:ext cx="1486399" cy="36048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20E7F3-2686-439E-B428-CD420724D677}"/>
              </a:ext>
            </a:extLst>
          </p:cNvPr>
          <p:cNvSpPr/>
          <p:nvPr/>
        </p:nvSpPr>
        <p:spPr>
          <a:xfrm>
            <a:off x="9086480" y="3889570"/>
            <a:ext cx="664463" cy="6816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8478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9134908-480F-C1DD-1C65-4E4AED44A470}"/>
              </a:ext>
            </a:extLst>
          </p:cNvPr>
          <p:cNvSpPr txBox="1"/>
          <p:nvPr/>
        </p:nvSpPr>
        <p:spPr>
          <a:xfrm>
            <a:off x="751078" y="147222"/>
            <a:ext cx="8728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/>
              <a:t>Fairness-Based Multi-AP Coordination Method</a:t>
            </a:r>
          </a:p>
          <a:p>
            <a:endParaRPr lang="zh-CN" altLang="en-US" sz="2800" dirty="0"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686918-46FB-41BE-B5CA-5A8AED23FD47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525E6CB-2BD4-4484-B5D7-45AD2F6E2F5C}"/>
              </a:ext>
            </a:extLst>
          </p:cNvPr>
          <p:cNvSpPr txBox="1"/>
          <p:nvPr/>
        </p:nvSpPr>
        <p:spPr>
          <a:xfrm>
            <a:off x="751078" y="1837060"/>
            <a:ext cx="97396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初始设置仅限于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轮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，确定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设备数量最少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P-AP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1D4FD9-8AAE-46C0-B539-E1CC0186F211}"/>
                  </a:ext>
                </a:extLst>
              </p:cNvPr>
              <p:cNvSpPr txBox="1"/>
              <p:nvPr/>
            </p:nvSpPr>
            <p:spPr>
              <a:xfrm>
                <a:off x="968756" y="4002048"/>
                <a:ext cx="9739649" cy="387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参与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FL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的设备总数</m:t>
                    </m:r>
                    <m:r>
                      <a:rPr lang="zh-CN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  <m:r>
                      <a:rPr lang="zh-CN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=1</m:t>
                        </m:r>
                      </m:sub>
                      <m:sup>
                        <m: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zh-CN" alt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e>
                      <m:sub>
                        <m:r>
                          <a:rPr lang="zh-CN" alt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为每个</a:t>
                </a: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范围内参与</a:t>
                </a: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FL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系统的设备数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31D4FD9-8AAE-46C0-B539-E1CC0186F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56" y="4002048"/>
                <a:ext cx="9739649" cy="387222"/>
              </a:xfrm>
              <a:prstGeom prst="rect">
                <a:avLst/>
              </a:prstGeom>
              <a:blipFill>
                <a:blip r:embed="rId3"/>
                <a:stretch>
                  <a:fillRect l="-250" t="-114286" b="-17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D08D9D36-7127-4B26-8858-4BBCAAFDA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976" y="2978382"/>
            <a:ext cx="2449403" cy="589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6F3EA97-C1C0-4FC0-9224-BD953DA9137A}"/>
                  </a:ext>
                </a:extLst>
              </p:cNvPr>
              <p:cNvSpPr txBox="1"/>
              <p:nvPr/>
            </p:nvSpPr>
            <p:spPr>
              <a:xfrm>
                <a:off x="935228" y="4553029"/>
                <a:ext cx="7002004" cy="380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总训练数据样本量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b="0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b="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b="0" i="1" dirty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b="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，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为设备</a:t>
                </a: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的样本总数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6F3EA97-C1C0-4FC0-9224-BD953DA91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228" y="4553029"/>
                <a:ext cx="7002004" cy="380425"/>
              </a:xfrm>
              <a:prstGeom prst="rect">
                <a:avLst/>
              </a:prstGeom>
              <a:blipFill>
                <a:blip r:embed="rId5"/>
                <a:stretch>
                  <a:fillRect l="-696" t="-114516" b="-18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DBF73EED-D099-4CA0-A14B-B8AB5472B9FD}"/>
              </a:ext>
            </a:extLst>
          </p:cNvPr>
          <p:cNvSpPr txBox="1"/>
          <p:nvPr/>
        </p:nvSpPr>
        <p:spPr>
          <a:xfrm>
            <a:off x="751078" y="2455187"/>
            <a:ext cx="6149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联邦学习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系统解决以下优化问题：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DF2ED5E-44B9-4EC1-9A4B-EF08E27B6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5140" y="5939599"/>
            <a:ext cx="4029969" cy="30459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C0F22B5-3864-46E8-AFCB-4FCDE8C23B10}"/>
              </a:ext>
            </a:extLst>
          </p:cNvPr>
          <p:cNvSpPr txBox="1"/>
          <p:nvPr/>
        </p:nvSpPr>
        <p:spPr>
          <a:xfrm>
            <a:off x="968756" y="5242749"/>
            <a:ext cx="6149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用梯度下降法求解：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4911F91-3B3A-4D03-A7CF-BBF8B26B25D3}"/>
                  </a:ext>
                </a:extLst>
              </p:cNvPr>
              <p:cNvSpPr txBox="1"/>
              <p:nvPr/>
            </p:nvSpPr>
            <p:spPr>
              <a:xfrm>
                <a:off x="7415896" y="4553029"/>
                <a:ext cx="61496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zh-CN" altLang="en-US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是第</a:t>
                </a: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个数据样本的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本地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损失函数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4911F91-3B3A-4D03-A7CF-BBF8B26B2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5896" y="4553029"/>
                <a:ext cx="6149662" cy="369332"/>
              </a:xfrm>
              <a:prstGeom prst="rect">
                <a:avLst/>
              </a:prstGeom>
              <a:blipFill>
                <a:blip r:embed="rId7"/>
                <a:stretch>
                  <a:fillRect l="-298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3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44812" y="6345653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9134908-480F-C1DD-1C65-4E4AED44A470}"/>
              </a:ext>
            </a:extLst>
          </p:cNvPr>
          <p:cNvSpPr txBox="1"/>
          <p:nvPr/>
        </p:nvSpPr>
        <p:spPr>
          <a:xfrm>
            <a:off x="751078" y="147222"/>
            <a:ext cx="8728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/>
              <a:t>Fairness-Based Multi-AP Coordination Method</a:t>
            </a:r>
          </a:p>
          <a:p>
            <a:endParaRPr lang="zh-CN" altLang="en-US" sz="2800" dirty="0"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686918-46FB-41BE-B5CA-5A8AED23FD47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P-AP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的决策与能量消耗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B12A49-65FA-4498-980C-61200224BE69}"/>
              </a:ext>
            </a:extLst>
          </p:cNvPr>
          <p:cNvSpPr txBox="1"/>
          <p:nvPr/>
        </p:nvSpPr>
        <p:spPr>
          <a:xfrm>
            <a:off x="801708" y="1577405"/>
            <a:ext cx="11227160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无法提供云服务器的高性能，考虑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之间的公平性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P-AP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需定期更新，提高联邦学习的通信效率。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74B1C0-A2B1-47DF-A730-C0D8E3C56862}"/>
              </a:ext>
            </a:extLst>
          </p:cNvPr>
          <p:cNvSpPr txBox="1"/>
          <p:nvPr/>
        </p:nvSpPr>
        <p:spPr>
          <a:xfrm>
            <a:off x="801708" y="2327053"/>
            <a:ext cx="9214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训练时间，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考虑每个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连接的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参与的设备能耗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9AF5F15-A8B4-4118-B95D-51C915956B8E}"/>
              </a:ext>
            </a:extLst>
          </p:cNvPr>
          <p:cNvGrpSpPr/>
          <p:nvPr/>
        </p:nvGrpSpPr>
        <p:grpSpPr>
          <a:xfrm>
            <a:off x="3898535" y="2976737"/>
            <a:ext cx="3669400" cy="628822"/>
            <a:chOff x="3757475" y="2559927"/>
            <a:chExt cx="3669400" cy="62882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7FD5C9E-3007-40F0-8949-E09BAE924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7931" y="2559927"/>
              <a:ext cx="2168944" cy="628822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657DC20-2039-4C18-83B7-7199A405806C}"/>
                </a:ext>
              </a:extLst>
            </p:cNvPr>
            <p:cNvSpPr txBox="1"/>
            <p:nvPr/>
          </p:nvSpPr>
          <p:spPr>
            <a:xfrm>
              <a:off x="3757475" y="2753435"/>
              <a:ext cx="12910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能耗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33E2AC6-349E-4127-B240-418EBAE32B40}"/>
              </a:ext>
            </a:extLst>
          </p:cNvPr>
          <p:cNvGrpSpPr/>
          <p:nvPr/>
        </p:nvGrpSpPr>
        <p:grpSpPr>
          <a:xfrm>
            <a:off x="3888466" y="3894753"/>
            <a:ext cx="3021049" cy="369332"/>
            <a:chOff x="3757475" y="3452753"/>
            <a:chExt cx="3021049" cy="369332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B362216-666F-43B8-BC83-D8DDFB564E99}"/>
                </a:ext>
              </a:extLst>
            </p:cNvPr>
            <p:cNvSpPr txBox="1"/>
            <p:nvPr/>
          </p:nvSpPr>
          <p:spPr>
            <a:xfrm>
              <a:off x="3757475" y="3452753"/>
              <a:ext cx="12910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0" i="0" dirty="0">
                  <a:solidFill>
                    <a:srgbClr val="00000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通信能耗</a:t>
              </a:r>
              <a:r>
                <a:rPr lang="zh-CN" altLang="en-US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lang="zh-CN" altLang="en-US" dirty="0"/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036F7F8A-60C0-4BF5-B6C0-BE32CF7EC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7931" y="3471603"/>
              <a:ext cx="1520593" cy="33163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9CB19FA-8061-4D99-920A-C55DC93EBCEA}"/>
                  </a:ext>
                </a:extLst>
              </p:cNvPr>
              <p:cNvSpPr txBox="1"/>
              <p:nvPr/>
            </p:nvSpPr>
            <p:spPr>
              <a:xfrm>
                <a:off x="836054" y="4435846"/>
                <a:ext cx="10590953" cy="1115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𝜏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是设备本地通信轮数，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zh-CN" altLang="en-US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𝛼</m:t>
                            </m:r>
                          </m:e>
                          <m:sub>
                            <m:r>
                              <a:rPr lang="zh-CN" altLang="en-US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𝜏</m:t>
                            </m:r>
                          </m:sub>
                          <m:sup>
                            <m:r>
                              <a:rPr lang="zh-CN" altLang="en-US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是对于配备不同芯片的设备计算出的容量系数，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e>
                      <m:sub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𝜏</m:t>
                        </m:r>
                      </m:sub>
                      <m:sup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是各设备在</a:t>
                </a: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中执行一次重复所需的周期，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ℱ</m:t>
                        </m:r>
                      </m:e>
                      <m:sub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𝜏</m:t>
                        </m:r>
                      </m:sub>
                      <m:sup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各设备的</m:t>
                    </m:r>
                    <m:r>
                      <m:rPr>
                        <m:nor/>
                      </m:rPr>
                      <a:rPr lang="en-US" altLang="zh-CN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CPU</m:t>
                    </m:r>
                    <m:r>
                      <m:rPr>
                        <m:nor/>
                      </m:rPr>
                      <a:rPr lang="zh-CN" altLang="en-US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周期频率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𝜏</m:t>
                        </m:r>
                      </m:sub>
                      <m:sup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是通信时间，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e>
                      <m:sub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𝜏</m:t>
                        </m:r>
                      </m:sub>
                      <m:sup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是每个设备的功率。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9CB19FA-8061-4D99-920A-C55DC93EB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54" y="4435846"/>
                <a:ext cx="10590953" cy="1115242"/>
              </a:xfrm>
              <a:prstGeom prst="rect">
                <a:avLst/>
              </a:prstGeom>
              <a:blipFill>
                <a:blip r:embed="rId5"/>
                <a:stretch>
                  <a:fillRect l="-460" b="-7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4C86F4A1-5857-4614-BE03-13B6A3859F20}"/>
              </a:ext>
            </a:extLst>
          </p:cNvPr>
          <p:cNvSpPr txBox="1"/>
          <p:nvPr/>
        </p:nvSpPr>
        <p:spPr>
          <a:xfrm>
            <a:off x="838200" y="5587455"/>
            <a:ext cx="10481482" cy="879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除了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训练时间最长的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外，其他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在本轮本地训练结束后，定期向相邻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发送信号，为本地模型的传输准备。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94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518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Simulation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84AECE-8D34-2721-43CD-20D686E57BFA}"/>
              </a:ext>
            </a:extLst>
          </p:cNvPr>
          <p:cNvSpPr txBox="1"/>
          <p:nvPr/>
        </p:nvSpPr>
        <p:spPr>
          <a:xfrm>
            <a:off x="751079" y="3958028"/>
            <a:ext cx="2610308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网络模型：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LeNet-5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DCAE3A-D7CF-4238-905A-76659E144653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实验设置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8C6E7CAF-638D-4784-8011-63D6FD461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74965"/>
              </p:ext>
            </p:extLst>
          </p:nvPr>
        </p:nvGraphicFramePr>
        <p:xfrm>
          <a:off x="868970" y="2266111"/>
          <a:ext cx="6291684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228">
                  <a:extLst>
                    <a:ext uri="{9D8B030D-6E8A-4147-A177-3AD203B41FA5}">
                      <a16:colId xmlns:a16="http://schemas.microsoft.com/office/drawing/2014/main" val="523836475"/>
                    </a:ext>
                  </a:extLst>
                </a:gridCol>
                <a:gridCol w="2097228">
                  <a:extLst>
                    <a:ext uri="{9D8B030D-6E8A-4147-A177-3AD203B41FA5}">
                      <a16:colId xmlns:a16="http://schemas.microsoft.com/office/drawing/2014/main" val="404384826"/>
                    </a:ext>
                  </a:extLst>
                </a:gridCol>
                <a:gridCol w="2097228">
                  <a:extLst>
                    <a:ext uri="{9D8B030D-6E8A-4147-A177-3AD203B41FA5}">
                      <a16:colId xmlns:a16="http://schemas.microsoft.com/office/drawing/2014/main" val="3413349258"/>
                    </a:ext>
                  </a:extLst>
                </a:gridCol>
              </a:tblGrid>
              <a:tr h="347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Training 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Test Sample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719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MNIST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351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FMNIST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10000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71041"/>
                  </a:ext>
                </a:extLst>
              </a:tr>
            </a:tbl>
          </a:graphicData>
        </a:graphic>
      </p:graphicFrame>
      <p:pic>
        <p:nvPicPr>
          <p:cNvPr id="14" name="Picture 8" descr="LeNet-5网络结构详解_HuHui.的博客-CSDN博客_lenet网络结构">
            <a:extLst>
              <a:ext uri="{FF2B5EF4-FFF2-40B4-BE49-F238E27FC236}">
                <a16:creationId xmlns:a16="http://schemas.microsoft.com/office/drawing/2014/main" id="{0245A4B6-A994-4C58-9FD7-0FC0ABF1A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76" b="12504"/>
          <a:stretch/>
        </p:blipFill>
        <p:spPr bwMode="auto">
          <a:xfrm>
            <a:off x="868970" y="4568546"/>
            <a:ext cx="6065420" cy="178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A656C95-50D4-4D3F-A0B1-E3686A2B1021}"/>
              </a:ext>
            </a:extLst>
          </p:cNvPr>
          <p:cNvSpPr txBox="1"/>
          <p:nvPr/>
        </p:nvSpPr>
        <p:spPr>
          <a:xfrm>
            <a:off x="751078" y="1586101"/>
            <a:ext cx="6149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1B76A8C-F495-42A9-B0AE-AF8241649870}"/>
              </a:ext>
            </a:extLst>
          </p:cNvPr>
          <p:cNvSpPr txBox="1"/>
          <p:nvPr/>
        </p:nvSpPr>
        <p:spPr>
          <a:xfrm>
            <a:off x="7842514" y="1658749"/>
            <a:ext cx="3480516" cy="337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轮局部迭代，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Round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有一个或多个设备。总共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个设备随机划分，然后连接。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的设备数量不同，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中每个设备的标签也不同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可以看出数据分布是不均匀的。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277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9E32CF74-9A6B-4F76-8E75-D5F7865DF95F}"/>
              </a:ext>
            </a:extLst>
          </p:cNvPr>
          <p:cNvSpPr txBox="1"/>
          <p:nvPr/>
        </p:nvSpPr>
        <p:spPr>
          <a:xfrm>
            <a:off x="751078" y="147222"/>
            <a:ext cx="518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Simulation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B9AF6E-4B9E-42B5-8E04-B9EDB25B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350" y="1769133"/>
            <a:ext cx="7627550" cy="45083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AF02FB9-22B4-46B6-AD4A-E2C97044ADDE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仿真环境示例</a:t>
            </a:r>
          </a:p>
        </p:txBody>
      </p:sp>
    </p:spTree>
    <p:extLst>
      <p:ext uri="{BB962C8B-B14F-4D97-AF65-F5344CB8AC3E}">
        <p14:creationId xmlns:p14="http://schemas.microsoft.com/office/powerpoint/2010/main" val="300028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30B1A78B-2872-4141-9DF8-AF882D79A191}"/>
              </a:ext>
            </a:extLst>
          </p:cNvPr>
          <p:cNvSpPr txBox="1"/>
          <p:nvPr/>
        </p:nvSpPr>
        <p:spPr>
          <a:xfrm>
            <a:off x="751078" y="147222"/>
            <a:ext cx="518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Result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ED9A2E-F454-4F2C-BD9F-2E91952B8C44}"/>
              </a:ext>
            </a:extLst>
          </p:cNvPr>
          <p:cNvSpPr txBox="1"/>
          <p:nvPr/>
        </p:nvSpPr>
        <p:spPr>
          <a:xfrm>
            <a:off x="533400" y="1047364"/>
            <a:ext cx="11166170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将提出的方法与每个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内单独学习的方法比较，使用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MNIST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FMNIST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数据集，在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轮通信中，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50/100Devices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的环境中评估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预测精度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EDF8AD8-58A1-4AF8-A83F-629024FAA738}"/>
              </a:ext>
            </a:extLst>
          </p:cNvPr>
          <p:cNvGrpSpPr/>
          <p:nvPr/>
        </p:nvGrpSpPr>
        <p:grpSpPr>
          <a:xfrm>
            <a:off x="1822976" y="2470318"/>
            <a:ext cx="8750149" cy="3681358"/>
            <a:chOff x="838200" y="2777350"/>
            <a:chExt cx="8750149" cy="368135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FC8A920-D93C-417C-9A95-1E4771C4E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777350"/>
              <a:ext cx="8104926" cy="3681358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E57A979-259D-40F1-884B-B997E1BD8D86}"/>
                </a:ext>
              </a:extLst>
            </p:cNvPr>
            <p:cNvGrpSpPr/>
            <p:nvPr/>
          </p:nvGrpSpPr>
          <p:grpSpPr>
            <a:xfrm>
              <a:off x="4514771" y="2859968"/>
              <a:ext cx="5073578" cy="2239797"/>
              <a:chOff x="4514771" y="2859968"/>
              <a:chExt cx="5073578" cy="2239797"/>
            </a:xfrm>
          </p:grpSpPr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5EADF475-ADD7-48C0-9109-7EC50A568D23}"/>
                  </a:ext>
                </a:extLst>
              </p:cNvPr>
              <p:cNvSpPr txBox="1"/>
              <p:nvPr/>
            </p:nvSpPr>
            <p:spPr>
              <a:xfrm>
                <a:off x="4514771" y="2859968"/>
                <a:ext cx="9641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en-US" altLang="zh-CN" sz="1050" b="0" dirty="0">
                    <a:solidFill>
                      <a:srgbClr val="C00000"/>
                    </a:solidFill>
                  </a:rPr>
                  <a:t>97.6%</a:t>
                </a:r>
              </a:p>
              <a:p>
                <a:r>
                  <a:rPr lang="en-US" altLang="zh-CN" sz="1050" b="0" dirty="0">
                    <a:solidFill>
                      <a:srgbClr val="C00000"/>
                    </a:solidFill>
                    <a:sym typeface="+mn-lt"/>
                  </a:rPr>
                  <a:t>96.8%</a:t>
                </a:r>
                <a:endParaRPr lang="en-US" altLang="zh-CN" sz="1200" dirty="0">
                  <a:solidFill>
                    <a:srgbClr val="C00000"/>
                  </a:solidFill>
                  <a:sym typeface="+mn-lt"/>
                </a:endParaRPr>
              </a:p>
            </p:txBody>
          </p:sp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E4852846-1DA0-4FC8-A518-76D2E5D33924}"/>
                  </a:ext>
                </a:extLst>
              </p:cNvPr>
              <p:cNvSpPr txBox="1"/>
              <p:nvPr/>
            </p:nvSpPr>
            <p:spPr>
              <a:xfrm>
                <a:off x="8624165" y="2859968"/>
                <a:ext cx="96418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en-US" altLang="zh-CN" sz="1100" b="0" dirty="0">
                    <a:solidFill>
                      <a:srgbClr val="C00000"/>
                    </a:solidFill>
                  </a:rPr>
                  <a:t>96.1%</a:t>
                </a:r>
              </a:p>
              <a:p>
                <a:r>
                  <a:rPr lang="en-US" altLang="zh-CN" sz="1100" b="0" dirty="0">
                    <a:solidFill>
                      <a:srgbClr val="C00000"/>
                    </a:solidFill>
                    <a:sym typeface="+mn-lt"/>
                  </a:rPr>
                  <a:t>95.9%</a:t>
                </a:r>
                <a:endParaRPr lang="en-US" altLang="zh-CN" sz="1400" dirty="0">
                  <a:solidFill>
                    <a:srgbClr val="C00000"/>
                  </a:solidFill>
                  <a:sym typeface="+mn-lt"/>
                </a:endParaRPr>
              </a:p>
            </p:txBody>
          </p:sp>
          <p:sp>
            <p:nvSpPr>
              <p:cNvPr id="17" name="TextBox 8">
                <a:extLst>
                  <a:ext uri="{FF2B5EF4-FFF2-40B4-BE49-F238E27FC236}">
                    <a16:creationId xmlns:a16="http://schemas.microsoft.com/office/drawing/2014/main" id="{88D9B9BB-0E00-48A7-9DD0-1687537766CD}"/>
                  </a:ext>
                </a:extLst>
              </p:cNvPr>
              <p:cNvSpPr txBox="1"/>
              <p:nvPr/>
            </p:nvSpPr>
            <p:spPr>
              <a:xfrm>
                <a:off x="4514771" y="4545767"/>
                <a:ext cx="5964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en-US" altLang="zh-CN" sz="1000" b="0" dirty="0">
                    <a:solidFill>
                      <a:srgbClr val="C00000"/>
                    </a:solidFill>
                    <a:sym typeface="+mn-lt"/>
                  </a:rPr>
                  <a:t>86%</a:t>
                </a:r>
              </a:p>
              <a:p>
                <a:r>
                  <a:rPr lang="zh-CN" altLang="en-US" sz="1000" b="0" dirty="0">
                    <a:solidFill>
                      <a:srgbClr val="C00000"/>
                    </a:solidFill>
                    <a:sym typeface="+mn-lt"/>
                  </a:rPr>
                  <a:t>收敛效果不好</a:t>
                </a:r>
                <a:endParaRPr lang="en-US" altLang="zh-CN" sz="1000" b="0" dirty="0">
                  <a:solidFill>
                    <a:srgbClr val="C00000"/>
                  </a:solidFill>
                  <a:sym typeface="+mn-lt"/>
                </a:endParaRPr>
              </a:p>
            </p:txBody>
          </p:sp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id="{7C582CAB-FAB7-463C-87C6-7CCE9D6F7371}"/>
                  </a:ext>
                </a:extLst>
              </p:cNvPr>
              <p:cNvSpPr txBox="1"/>
              <p:nvPr/>
            </p:nvSpPr>
            <p:spPr>
              <a:xfrm>
                <a:off x="8634136" y="4545767"/>
                <a:ext cx="61797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</a:defRPr>
                </a:lvl1pPr>
              </a:lstStyle>
              <a:p>
                <a:r>
                  <a:rPr lang="en-US" altLang="zh-CN" sz="1000" b="0" dirty="0">
                    <a:solidFill>
                      <a:srgbClr val="C00000"/>
                    </a:solidFill>
                    <a:sym typeface="+mn-lt"/>
                  </a:rPr>
                  <a:t>84.3%</a:t>
                </a:r>
              </a:p>
              <a:p>
                <a:r>
                  <a:rPr lang="zh-CN" altLang="en-US" sz="1000" b="0" dirty="0">
                    <a:solidFill>
                      <a:srgbClr val="C00000"/>
                    </a:solidFill>
                    <a:sym typeface="+mn-lt"/>
                  </a:rPr>
                  <a:t>收敛效果不好</a:t>
                </a:r>
                <a:endParaRPr lang="en-US" altLang="zh-CN" sz="1000" b="0" dirty="0">
                  <a:solidFill>
                    <a:srgbClr val="C00000"/>
                  </a:solidFill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891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111C042-3244-42EE-9AB7-974A5D79193E}"/>
              </a:ext>
            </a:extLst>
          </p:cNvPr>
          <p:cNvSpPr txBox="1"/>
          <p:nvPr/>
        </p:nvSpPr>
        <p:spPr>
          <a:xfrm>
            <a:off x="533400" y="1060237"/>
            <a:ext cx="11121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dirty="0">
                <a:solidFill>
                  <a:srgbClr val="000000"/>
                </a:solidFill>
              </a:rPr>
              <a:t>FL</a:t>
            </a:r>
            <a:r>
              <a:rPr lang="zh-CN" altLang="en-US" sz="2000" b="0" dirty="0">
                <a:solidFill>
                  <a:srgbClr val="000000"/>
                </a:solidFill>
              </a:rPr>
              <a:t>在</a:t>
            </a:r>
            <a:r>
              <a:rPr lang="en-US" altLang="zh-CN" sz="2000" b="0" dirty="0">
                <a:solidFill>
                  <a:srgbClr val="000000"/>
                </a:solidFill>
              </a:rPr>
              <a:t>10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0" dirty="0">
                <a:solidFill>
                  <a:srgbClr val="000000"/>
                </a:solidFill>
              </a:rPr>
              <a:t>AP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环境中</a:t>
            </a:r>
            <a:r>
              <a:rPr lang="zh-CN" altLang="en-US" sz="2000" b="0" dirty="0">
                <a:solidFill>
                  <a:srgbClr val="000000"/>
                </a:solidFill>
              </a:rPr>
              <a:t>的准确性</a:t>
            </a:r>
            <a:endParaRPr lang="en-US" altLang="zh-CN" sz="2800" dirty="0">
              <a:solidFill>
                <a:schemeClr val="tx1"/>
              </a:solidFill>
              <a:sym typeface="+mn-lt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9C954279-89D8-4BB7-B268-6F0CD0400B6D}"/>
              </a:ext>
            </a:extLst>
          </p:cNvPr>
          <p:cNvSpPr txBox="1"/>
          <p:nvPr/>
        </p:nvSpPr>
        <p:spPr>
          <a:xfrm>
            <a:off x="751078" y="147222"/>
            <a:ext cx="518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Result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D6760EC-277D-47DD-88AA-07ABDE1413CF}"/>
              </a:ext>
            </a:extLst>
          </p:cNvPr>
          <p:cNvGrpSpPr/>
          <p:nvPr/>
        </p:nvGrpSpPr>
        <p:grpSpPr>
          <a:xfrm>
            <a:off x="2126479" y="1863893"/>
            <a:ext cx="8612931" cy="3544033"/>
            <a:chOff x="2071888" y="2170968"/>
            <a:chExt cx="8612931" cy="35440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E58BDE5-6499-42AC-A288-CA50013F1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1888" y="2170968"/>
              <a:ext cx="8045004" cy="3544033"/>
            </a:xfrm>
            <a:prstGeom prst="rect">
              <a:avLst/>
            </a:prstGeom>
          </p:spPr>
        </p:pic>
        <p:sp>
          <p:nvSpPr>
            <p:cNvPr id="13" name="TextBox 8">
              <a:extLst>
                <a:ext uri="{FF2B5EF4-FFF2-40B4-BE49-F238E27FC236}">
                  <a16:creationId xmlns:a16="http://schemas.microsoft.com/office/drawing/2014/main" id="{035A7A48-5506-4221-8138-EF1A599E8EE7}"/>
                </a:ext>
              </a:extLst>
            </p:cNvPr>
            <p:cNvSpPr txBox="1"/>
            <p:nvPr/>
          </p:nvSpPr>
          <p:spPr>
            <a:xfrm>
              <a:off x="5701009" y="2191075"/>
              <a:ext cx="9641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defRPr>
              </a:lvl1pPr>
            </a:lstStyle>
            <a:p>
              <a:r>
                <a:rPr lang="en-US" altLang="zh-CN" dirty="0"/>
                <a:t>95.0%</a:t>
              </a:r>
            </a:p>
            <a:p>
              <a:r>
                <a:rPr lang="en-US" altLang="zh-CN" dirty="0">
                  <a:sym typeface="+mn-lt"/>
                </a:rPr>
                <a:t>92.1%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6BE09834-0BA3-42AF-AABF-B4FD8C30207D}"/>
                </a:ext>
              </a:extLst>
            </p:cNvPr>
            <p:cNvSpPr txBox="1"/>
            <p:nvPr/>
          </p:nvSpPr>
          <p:spPr>
            <a:xfrm>
              <a:off x="9720635" y="2212489"/>
              <a:ext cx="96418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050" b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defRPr>
              </a:lvl1pPr>
            </a:lstStyle>
            <a:p>
              <a:r>
                <a:rPr lang="en-US" altLang="zh-CN" dirty="0"/>
                <a:t>97.7%</a:t>
              </a:r>
            </a:p>
            <a:p>
              <a:r>
                <a:rPr lang="en-US" altLang="zh-CN" dirty="0">
                  <a:sym typeface="+mn-lt"/>
                </a:rPr>
                <a:t>97.6%</a:t>
              </a:r>
            </a:p>
          </p:txBody>
        </p:sp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4BA95C11-6DCA-45EE-897B-79F536135545}"/>
                </a:ext>
              </a:extLst>
            </p:cNvPr>
            <p:cNvSpPr txBox="1"/>
            <p:nvPr/>
          </p:nvSpPr>
          <p:spPr>
            <a:xfrm>
              <a:off x="5663985" y="3846623"/>
              <a:ext cx="96418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defRPr>
              </a:lvl1pPr>
            </a:lstStyle>
            <a:p>
              <a:r>
                <a:rPr lang="en-US" altLang="zh-CN" sz="1050" b="0" dirty="0">
                  <a:solidFill>
                    <a:srgbClr val="C00000"/>
                  </a:solidFill>
                </a:rPr>
                <a:t>84.9%</a:t>
              </a:r>
            </a:p>
          </p:txBody>
        </p:sp>
      </p:grpSp>
      <p:sp>
        <p:nvSpPr>
          <p:cNvPr id="16" name="TextBox 8">
            <a:extLst>
              <a:ext uri="{FF2B5EF4-FFF2-40B4-BE49-F238E27FC236}">
                <a16:creationId xmlns:a16="http://schemas.microsoft.com/office/drawing/2014/main" id="{1920D792-EC41-4E6F-A507-FE09A36E3767}"/>
              </a:ext>
            </a:extLst>
          </p:cNvPr>
          <p:cNvSpPr txBox="1"/>
          <p:nvPr/>
        </p:nvSpPr>
        <p:spPr>
          <a:xfrm>
            <a:off x="9775226" y="3539548"/>
            <a:ext cx="964184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1050" b="0" dirty="0">
                <a:solidFill>
                  <a:srgbClr val="C00000"/>
                </a:solidFill>
              </a:rPr>
              <a:t>87.6%</a:t>
            </a:r>
          </a:p>
          <a:p>
            <a:endParaRPr lang="en-US" altLang="zh-CN" sz="2800" dirty="0">
              <a:solidFill>
                <a:srgbClr val="C00000"/>
              </a:solidFill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0050AA-B7FF-4628-9E77-414F0749270E}"/>
              </a:ext>
            </a:extLst>
          </p:cNvPr>
          <p:cNvSpPr txBox="1"/>
          <p:nvPr/>
        </p:nvSpPr>
        <p:spPr>
          <a:xfrm>
            <a:off x="1008581" y="5639826"/>
            <a:ext cx="9850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的比使用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个设备的环境高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1.6%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FMNIST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数据集精度比包含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个设备的环境高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3.3%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00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0A541D-85F3-4D6B-BD20-8AE6B724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044" y="2678364"/>
            <a:ext cx="7558692" cy="3449493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722E9316-3EC3-44E5-9C42-6BC7C56D8DF3}"/>
              </a:ext>
            </a:extLst>
          </p:cNvPr>
          <p:cNvSpPr txBox="1"/>
          <p:nvPr/>
        </p:nvSpPr>
        <p:spPr>
          <a:xfrm>
            <a:off x="533400" y="958635"/>
            <a:ext cx="1112198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FMNIST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个设备的环境中，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个通信轮的平均运行时间，将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P-AP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确定为本研究中训练时间最长的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的系统与将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P-AP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确定为训练时间最短的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的系统在运行时间上的对比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814708A9-0391-4F04-80E9-DEF58DD61972}"/>
              </a:ext>
            </a:extLst>
          </p:cNvPr>
          <p:cNvSpPr txBox="1"/>
          <p:nvPr/>
        </p:nvSpPr>
        <p:spPr>
          <a:xfrm>
            <a:off x="751078" y="147222"/>
            <a:ext cx="518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en-US" altLang="zh-CN" sz="2800" dirty="0">
                <a:sym typeface="+mn-lt"/>
              </a:rPr>
              <a:t>Result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6F76FC-728B-4F0E-A1D7-A249337F5E5E}"/>
              </a:ext>
            </a:extLst>
          </p:cNvPr>
          <p:cNvSpPr txBox="1"/>
          <p:nvPr/>
        </p:nvSpPr>
        <p:spPr>
          <a:xfrm>
            <a:off x="390480" y="3773204"/>
            <a:ext cx="1742786" cy="212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MNIST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个设备的差异约为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1.39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个设备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的差异约为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0.03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512873-2070-4EB2-8111-CA401D81C220}"/>
              </a:ext>
            </a:extLst>
          </p:cNvPr>
          <p:cNvSpPr txBox="1"/>
          <p:nvPr/>
        </p:nvSpPr>
        <p:spPr>
          <a:xfrm>
            <a:off x="10055514" y="3773204"/>
            <a:ext cx="1787236" cy="212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FMNIST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个设备的差异约为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1.65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个设备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的差异约为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564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FE97C4D-A442-42EE-8D69-A463544E3380}"/>
              </a:ext>
            </a:extLst>
          </p:cNvPr>
          <p:cNvSpPr txBox="1"/>
          <p:nvPr/>
        </p:nvSpPr>
        <p:spPr>
          <a:xfrm>
            <a:off x="751078" y="147222"/>
            <a:ext cx="518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讨论和想法</a:t>
            </a:r>
            <a:endParaRPr lang="en-US" altLang="zh-CN" sz="2800" dirty="0"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EA022D-77F0-4C7C-9F8B-1CBFBA016D07}"/>
              </a:ext>
            </a:extLst>
          </p:cNvPr>
          <p:cNvSpPr txBox="1"/>
          <p:nvPr/>
        </p:nvSpPr>
        <p:spPr>
          <a:xfrm>
            <a:off x="807720" y="2928654"/>
            <a:ext cx="9716757" cy="2623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  Wi-Fi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网络下多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协作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P-AP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问题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  Wi-Fi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网络下多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协作边缘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计算资源分配策略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场景考虑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重叠区干扰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问题（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OBSS , Overlapping Basic Service Set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干扰）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OBSS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是指当多个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在同一频段上工作时，它们的覆盖范围相互重叠，可能导致干扰和性能下降的情况。 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Baemforming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91B6E65-661D-4075-99B0-EF2FB46D14EE}"/>
              </a:ext>
            </a:extLst>
          </p:cNvPr>
          <p:cNvSpPr txBox="1"/>
          <p:nvPr/>
        </p:nvSpPr>
        <p:spPr>
          <a:xfrm>
            <a:off x="479738" y="1368312"/>
            <a:ext cx="6149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本文的缺点：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D78085-532A-4693-81EB-E35FC3A9E34F}"/>
              </a:ext>
            </a:extLst>
          </p:cNvPr>
          <p:cNvSpPr txBox="1"/>
          <p:nvPr/>
        </p:nvSpPr>
        <p:spPr>
          <a:xfrm>
            <a:off x="751078" y="1689985"/>
            <a:ext cx="10602723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Wi-Fi 7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协作硬套了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，场景其实还有待考量，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协作的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Motivation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目前看还是不足的。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087984-1CFA-4DDE-A034-63BC739F9D08}"/>
              </a:ext>
            </a:extLst>
          </p:cNvPr>
          <p:cNvSpPr txBox="1"/>
          <p:nvPr/>
        </p:nvSpPr>
        <p:spPr>
          <a:xfrm>
            <a:off x="479738" y="2842430"/>
            <a:ext cx="100616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想法：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6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8"/>
          <p:cNvSpPr txBox="1"/>
          <p:nvPr/>
        </p:nvSpPr>
        <p:spPr>
          <a:xfrm>
            <a:off x="882649" y="135230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746087" y="1708169"/>
            <a:ext cx="3807690" cy="780003"/>
            <a:chOff x="1893837" y="1978970"/>
            <a:chExt cx="3807690" cy="780003"/>
          </a:xfrm>
        </p:grpSpPr>
        <p:sp>
          <p:nvSpPr>
            <p:cNvPr id="18" name="文本框 17"/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One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23" name="圆角矩形 62"/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圆角矩形 20"/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529586" y="1978970"/>
              <a:ext cx="3171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背景知识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63814" y="3233415"/>
            <a:ext cx="4957026" cy="790666"/>
            <a:chOff x="1893837" y="1968307"/>
            <a:chExt cx="4957026" cy="790666"/>
          </a:xfrm>
        </p:grpSpPr>
        <p:sp>
          <p:nvSpPr>
            <p:cNvPr id="77" name="文本框 76"/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Two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81" name="圆角矩形 62"/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圆角矩形 20"/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2573263" y="1968307"/>
              <a:ext cx="427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算法实现、仿真结果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77398" y="4866034"/>
            <a:ext cx="3519329" cy="796446"/>
            <a:chOff x="1893837" y="1962527"/>
            <a:chExt cx="3519329" cy="796446"/>
          </a:xfrm>
        </p:grpSpPr>
        <p:sp>
          <p:nvSpPr>
            <p:cNvPr id="85" name="文本框 84"/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Three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89" name="圆角矩形 62"/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0" name="圆角矩形 20"/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568543" y="1962527"/>
              <a:ext cx="2616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想法与讨论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68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8FE97C4D-A442-42EE-8D69-A463544E3380}"/>
              </a:ext>
            </a:extLst>
          </p:cNvPr>
          <p:cNvSpPr txBox="1"/>
          <p:nvPr/>
        </p:nvSpPr>
        <p:spPr>
          <a:xfrm>
            <a:off x="751078" y="147222"/>
            <a:ext cx="5182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讨论和想法</a:t>
            </a:r>
            <a:endParaRPr lang="en-US" altLang="zh-CN" sz="2800" dirty="0"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4FC042C-73CC-47D0-99D1-09A25A80E413}"/>
              </a:ext>
            </a:extLst>
          </p:cNvPr>
          <p:cNvSpPr txBox="1"/>
          <p:nvPr/>
        </p:nvSpPr>
        <p:spPr>
          <a:xfrm>
            <a:off x="533400" y="1116673"/>
            <a:ext cx="6153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Wi-Fi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网络下多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协作边缘计算资源分配策略</a:t>
            </a:r>
            <a:endParaRPr lang="zh-CN" alt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17105A-45FF-424A-A46F-6B6AA181A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01" y="1746198"/>
            <a:ext cx="5417941" cy="256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74875A7-0FF4-4464-85D9-DB8359E23E34}"/>
              </a:ext>
            </a:extLst>
          </p:cNvPr>
          <p:cNvSpPr txBox="1"/>
          <p:nvPr/>
        </p:nvSpPr>
        <p:spPr>
          <a:xfrm>
            <a:off x="791051" y="4624794"/>
            <a:ext cx="10609898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研究问题：在多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协作场景中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通信资源和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MEC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服务器剩余计算资源有限的条件下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联合优化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任务卸载决策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通信资源分配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计算资源分配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实现在满足任务处理时延限制的前提下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最小化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端能耗。例如：蜂窝网络分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RB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Wi-Fi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网络中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AP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在为用户分配通信资源时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RU (Resource Unit)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作为单位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一个用户只能分配得到一个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RU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0242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891262" y="2875002"/>
            <a:ext cx="88290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请各位老师和同学提问！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DFA5FC9-3183-4257-B322-C65922399D2A}"/>
              </a:ext>
            </a:extLst>
          </p:cNvPr>
          <p:cNvSpPr txBox="1"/>
          <p:nvPr/>
        </p:nvSpPr>
        <p:spPr>
          <a:xfrm>
            <a:off x="5590639" y="1574318"/>
            <a:ext cx="6155054" cy="33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AP(Access Point) + STA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Station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无线电波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作为传输媒介，这些波段通常在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2.4GHz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5GHz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频段。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在工作时使用了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频率分集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技术，将可用频谱划分为多个子信道，以提供更多的可用频谱和减少干扰。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CSMA/CA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Carrier Sense Multiple Access with Collision Avoidance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）的协议来管理多个设备之间的数据传输，以避免碰撞和冲突。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659E034-D6DE-455D-B893-770DDE7DFA5F}"/>
              </a:ext>
            </a:extLst>
          </p:cNvPr>
          <p:cNvGrpSpPr/>
          <p:nvPr/>
        </p:nvGrpSpPr>
        <p:grpSpPr>
          <a:xfrm>
            <a:off x="816088" y="1895508"/>
            <a:ext cx="4453379" cy="3587333"/>
            <a:chOff x="861808" y="1445928"/>
            <a:chExt cx="4453379" cy="3587333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56FA53D-A4DC-4D9D-8F16-F988953AB66E}"/>
                </a:ext>
              </a:extLst>
            </p:cNvPr>
            <p:cNvSpPr txBox="1"/>
            <p:nvPr/>
          </p:nvSpPr>
          <p:spPr>
            <a:xfrm>
              <a:off x="3172357" y="1445928"/>
              <a:ext cx="7142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</a:t>
              </a:r>
              <a:endPara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8D00252-9A31-44F1-B45C-C270004D4807}"/>
                </a:ext>
              </a:extLst>
            </p:cNvPr>
            <p:cNvGrpSpPr/>
            <p:nvPr/>
          </p:nvGrpSpPr>
          <p:grpSpPr>
            <a:xfrm>
              <a:off x="861808" y="1664311"/>
              <a:ext cx="4453379" cy="3368950"/>
              <a:chOff x="861808" y="1664311"/>
              <a:chExt cx="4453379" cy="3368950"/>
            </a:xfrm>
          </p:grpSpPr>
          <p:pic>
            <p:nvPicPr>
              <p:cNvPr id="15" name="图形 14">
                <a:extLst>
                  <a:ext uri="{FF2B5EF4-FFF2-40B4-BE49-F238E27FC236}">
                    <a16:creationId xmlns:a16="http://schemas.microsoft.com/office/drawing/2014/main" id="{1CA58CE6-0D33-4B04-AB7A-3AC67813F7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3890901" y="3308831"/>
                <a:ext cx="669094" cy="669094"/>
              </a:xfrm>
              <a:prstGeom prst="rect">
                <a:avLst/>
              </a:prstGeom>
            </p:spPr>
          </p:pic>
          <p:pic>
            <p:nvPicPr>
              <p:cNvPr id="17" name="图形 16">
                <a:extLst>
                  <a:ext uri="{FF2B5EF4-FFF2-40B4-BE49-F238E27FC236}">
                    <a16:creationId xmlns:a16="http://schemas.microsoft.com/office/drawing/2014/main" id="{E124FCD9-FC2B-43D9-AFA0-BFA3071D2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952683" y="3533111"/>
                <a:ext cx="669094" cy="669094"/>
              </a:xfrm>
              <a:prstGeom prst="rect">
                <a:avLst/>
              </a:prstGeom>
            </p:spPr>
          </p:pic>
          <p:pic>
            <p:nvPicPr>
              <p:cNvPr id="18" name="图形 17">
                <a:extLst>
                  <a:ext uri="{FF2B5EF4-FFF2-40B4-BE49-F238E27FC236}">
                    <a16:creationId xmlns:a16="http://schemas.microsoft.com/office/drawing/2014/main" id="{C7C5DFD8-9CBE-4CBC-8764-D626A55960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252364" y="2009133"/>
                <a:ext cx="669094" cy="669094"/>
              </a:xfrm>
              <a:prstGeom prst="rect">
                <a:avLst/>
              </a:prstGeom>
            </p:spPr>
          </p:pic>
          <p:pic>
            <p:nvPicPr>
              <p:cNvPr id="19" name="图形 18">
                <a:extLst>
                  <a:ext uri="{FF2B5EF4-FFF2-40B4-BE49-F238E27FC236}">
                    <a16:creationId xmlns:a16="http://schemas.microsoft.com/office/drawing/2014/main" id="{21A65EBD-D8D4-4F3B-8B33-9C0098B06E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1394234" y="2118291"/>
                <a:ext cx="342863" cy="342863"/>
              </a:xfrm>
              <a:prstGeom prst="rect">
                <a:avLst/>
              </a:prstGeom>
            </p:spPr>
          </p:pic>
          <p:pic>
            <p:nvPicPr>
              <p:cNvPr id="21" name="图形 20">
                <a:extLst>
                  <a:ext uri="{FF2B5EF4-FFF2-40B4-BE49-F238E27FC236}">
                    <a16:creationId xmlns:a16="http://schemas.microsoft.com/office/drawing/2014/main" id="{2117C92B-33CE-4047-A16F-313F70B59F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3265293" y="1796416"/>
                <a:ext cx="342863" cy="342863"/>
              </a:xfrm>
              <a:prstGeom prst="rect">
                <a:avLst/>
              </a:prstGeom>
            </p:spPr>
          </p:pic>
          <p:pic>
            <p:nvPicPr>
              <p:cNvPr id="23" name="图形 22">
                <a:extLst>
                  <a:ext uri="{FF2B5EF4-FFF2-40B4-BE49-F238E27FC236}">
                    <a16:creationId xmlns:a16="http://schemas.microsoft.com/office/drawing/2014/main" id="{8518F65D-8276-46F9-8A69-5E4F9F933A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989114" y="4690398"/>
                <a:ext cx="342863" cy="342863"/>
              </a:xfrm>
              <a:prstGeom prst="rect">
                <a:avLst/>
              </a:prstGeom>
            </p:spPr>
          </p:pic>
          <p:pic>
            <p:nvPicPr>
              <p:cNvPr id="25" name="图形 24">
                <a:extLst>
                  <a:ext uri="{FF2B5EF4-FFF2-40B4-BE49-F238E27FC236}">
                    <a16:creationId xmlns:a16="http://schemas.microsoft.com/office/drawing/2014/main" id="{62705467-EEBA-46DD-AB34-EA29421C2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1909501" y="3435506"/>
                <a:ext cx="342863" cy="342863"/>
              </a:xfrm>
              <a:prstGeom prst="rect">
                <a:avLst/>
              </a:prstGeom>
            </p:spPr>
          </p:pic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EFF11969-26C3-4C38-BB3A-54DAB0F0A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3148929" y="3101675"/>
                <a:ext cx="342863" cy="342863"/>
              </a:xfrm>
              <a:prstGeom prst="rect">
                <a:avLst/>
              </a:prstGeom>
            </p:spPr>
          </p:pic>
          <p:pic>
            <p:nvPicPr>
              <p:cNvPr id="27" name="图形 26">
                <a:extLst>
                  <a:ext uri="{FF2B5EF4-FFF2-40B4-BE49-F238E27FC236}">
                    <a16:creationId xmlns:a16="http://schemas.microsoft.com/office/drawing/2014/main" id="{763AFFA1-839A-47B1-80D4-52D4B458C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4972324" y="3830751"/>
                <a:ext cx="342863" cy="342863"/>
              </a:xfrm>
              <a:prstGeom prst="rect">
                <a:avLst/>
              </a:prstGeom>
            </p:spPr>
          </p:pic>
          <p:pic>
            <p:nvPicPr>
              <p:cNvPr id="28" name="图形 27">
                <a:extLst>
                  <a:ext uri="{FF2B5EF4-FFF2-40B4-BE49-F238E27FC236}">
                    <a16:creationId xmlns:a16="http://schemas.microsoft.com/office/drawing/2014/main" id="{1491040A-F95D-4D73-84B8-C00ED21DC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3633198" y="4358556"/>
                <a:ext cx="342863" cy="342863"/>
              </a:xfrm>
              <a:prstGeom prst="rect">
                <a:avLst/>
              </a:prstGeom>
            </p:spPr>
          </p:pic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4CE3AB26-6B70-4D6B-8E21-00070EA09BD7}"/>
                  </a:ext>
                </a:extLst>
              </p:cNvPr>
              <p:cNvSpPr/>
              <p:nvPr/>
            </p:nvSpPr>
            <p:spPr>
              <a:xfrm rot="14187091">
                <a:off x="1670561" y="3435569"/>
                <a:ext cx="133072" cy="498986"/>
              </a:xfrm>
              <a:custGeom>
                <a:avLst/>
                <a:gdLst>
                  <a:gd name="connsiteX0" fmla="*/ 375027 w 373930"/>
                  <a:gd name="connsiteY0" fmla="*/ 499945 h 749721"/>
                  <a:gd name="connsiteX1" fmla="*/ 187650 w 373930"/>
                  <a:gd name="connsiteY1" fmla="*/ 749781 h 749721"/>
                  <a:gd name="connsiteX2" fmla="*/ 273 w 373930"/>
                  <a:gd name="connsiteY2" fmla="*/ 499945 h 749721"/>
                  <a:gd name="connsiteX3" fmla="*/ 187650 w 373930"/>
                  <a:gd name="connsiteY3" fmla="*/ 273 h 749721"/>
                  <a:gd name="connsiteX4" fmla="*/ 375027 w 373930"/>
                  <a:gd name="connsiteY4" fmla="*/ 499945 h 74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930" h="749721">
                    <a:moveTo>
                      <a:pt x="375027" y="499945"/>
                    </a:moveTo>
                    <a:cubicBezTo>
                      <a:pt x="375027" y="637917"/>
                      <a:pt x="291144" y="749781"/>
                      <a:pt x="187650" y="749781"/>
                    </a:cubicBezTo>
                    <a:cubicBezTo>
                      <a:pt x="84155" y="749781"/>
                      <a:pt x="273" y="637917"/>
                      <a:pt x="273" y="499945"/>
                    </a:cubicBezTo>
                    <a:cubicBezTo>
                      <a:pt x="273" y="361973"/>
                      <a:pt x="84155" y="273"/>
                      <a:pt x="187650" y="273"/>
                    </a:cubicBezTo>
                    <a:cubicBezTo>
                      <a:pt x="291144" y="273"/>
                      <a:pt x="375027" y="361973"/>
                      <a:pt x="375027" y="499945"/>
                    </a:cubicBezTo>
                    <a:close/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5DC27FB3-9608-44BB-B18F-8B69400AE3B8}"/>
                  </a:ext>
                </a:extLst>
              </p:cNvPr>
              <p:cNvSpPr/>
              <p:nvPr/>
            </p:nvSpPr>
            <p:spPr>
              <a:xfrm rot="628577">
                <a:off x="1186746" y="4097901"/>
                <a:ext cx="133072" cy="498986"/>
              </a:xfrm>
              <a:custGeom>
                <a:avLst/>
                <a:gdLst>
                  <a:gd name="connsiteX0" fmla="*/ 375027 w 373930"/>
                  <a:gd name="connsiteY0" fmla="*/ 499945 h 749721"/>
                  <a:gd name="connsiteX1" fmla="*/ 187650 w 373930"/>
                  <a:gd name="connsiteY1" fmla="*/ 749781 h 749721"/>
                  <a:gd name="connsiteX2" fmla="*/ 273 w 373930"/>
                  <a:gd name="connsiteY2" fmla="*/ 499945 h 749721"/>
                  <a:gd name="connsiteX3" fmla="*/ 187650 w 373930"/>
                  <a:gd name="connsiteY3" fmla="*/ 273 h 749721"/>
                  <a:gd name="connsiteX4" fmla="*/ 375027 w 373930"/>
                  <a:gd name="connsiteY4" fmla="*/ 499945 h 74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930" h="749721">
                    <a:moveTo>
                      <a:pt x="375027" y="499945"/>
                    </a:moveTo>
                    <a:cubicBezTo>
                      <a:pt x="375027" y="637917"/>
                      <a:pt x="291144" y="749781"/>
                      <a:pt x="187650" y="749781"/>
                    </a:cubicBezTo>
                    <a:cubicBezTo>
                      <a:pt x="84155" y="749781"/>
                      <a:pt x="273" y="637917"/>
                      <a:pt x="273" y="499945"/>
                    </a:cubicBezTo>
                    <a:cubicBezTo>
                      <a:pt x="273" y="361973"/>
                      <a:pt x="84155" y="273"/>
                      <a:pt x="187650" y="273"/>
                    </a:cubicBezTo>
                    <a:cubicBezTo>
                      <a:pt x="291144" y="273"/>
                      <a:pt x="375027" y="361973"/>
                      <a:pt x="375027" y="499945"/>
                    </a:cubicBezTo>
                    <a:close/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6F10C18A-A2D2-43C3-967D-CAE07F6010A0}"/>
                  </a:ext>
                </a:extLst>
              </p:cNvPr>
              <p:cNvSpPr/>
              <p:nvPr/>
            </p:nvSpPr>
            <p:spPr>
              <a:xfrm rot="6035900">
                <a:off x="1961530" y="1934637"/>
                <a:ext cx="133072" cy="593123"/>
              </a:xfrm>
              <a:custGeom>
                <a:avLst/>
                <a:gdLst>
                  <a:gd name="connsiteX0" fmla="*/ 375027 w 373930"/>
                  <a:gd name="connsiteY0" fmla="*/ 499945 h 749721"/>
                  <a:gd name="connsiteX1" fmla="*/ 187650 w 373930"/>
                  <a:gd name="connsiteY1" fmla="*/ 749781 h 749721"/>
                  <a:gd name="connsiteX2" fmla="*/ 273 w 373930"/>
                  <a:gd name="connsiteY2" fmla="*/ 499945 h 749721"/>
                  <a:gd name="connsiteX3" fmla="*/ 187650 w 373930"/>
                  <a:gd name="connsiteY3" fmla="*/ 273 h 749721"/>
                  <a:gd name="connsiteX4" fmla="*/ 375027 w 373930"/>
                  <a:gd name="connsiteY4" fmla="*/ 499945 h 74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930" h="749721">
                    <a:moveTo>
                      <a:pt x="375027" y="499945"/>
                    </a:moveTo>
                    <a:cubicBezTo>
                      <a:pt x="375027" y="637917"/>
                      <a:pt x="291144" y="749781"/>
                      <a:pt x="187650" y="749781"/>
                    </a:cubicBezTo>
                    <a:cubicBezTo>
                      <a:pt x="84155" y="749781"/>
                      <a:pt x="273" y="637917"/>
                      <a:pt x="273" y="499945"/>
                    </a:cubicBezTo>
                    <a:cubicBezTo>
                      <a:pt x="273" y="361973"/>
                      <a:pt x="84155" y="273"/>
                      <a:pt x="187650" y="273"/>
                    </a:cubicBezTo>
                    <a:cubicBezTo>
                      <a:pt x="291144" y="273"/>
                      <a:pt x="375027" y="361973"/>
                      <a:pt x="375027" y="499945"/>
                    </a:cubicBezTo>
                    <a:close/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18503CE1-7911-44C2-9D5B-820EC06B3C02}"/>
                  </a:ext>
                </a:extLst>
              </p:cNvPr>
              <p:cNvSpPr/>
              <p:nvPr/>
            </p:nvSpPr>
            <p:spPr>
              <a:xfrm rot="14187091">
                <a:off x="2978179" y="1868852"/>
                <a:ext cx="133072" cy="498986"/>
              </a:xfrm>
              <a:custGeom>
                <a:avLst/>
                <a:gdLst>
                  <a:gd name="connsiteX0" fmla="*/ 375027 w 373930"/>
                  <a:gd name="connsiteY0" fmla="*/ 499945 h 749721"/>
                  <a:gd name="connsiteX1" fmla="*/ 187650 w 373930"/>
                  <a:gd name="connsiteY1" fmla="*/ 749781 h 749721"/>
                  <a:gd name="connsiteX2" fmla="*/ 273 w 373930"/>
                  <a:gd name="connsiteY2" fmla="*/ 499945 h 749721"/>
                  <a:gd name="connsiteX3" fmla="*/ 187650 w 373930"/>
                  <a:gd name="connsiteY3" fmla="*/ 273 h 749721"/>
                  <a:gd name="connsiteX4" fmla="*/ 375027 w 373930"/>
                  <a:gd name="connsiteY4" fmla="*/ 499945 h 74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930" h="749721">
                    <a:moveTo>
                      <a:pt x="375027" y="499945"/>
                    </a:moveTo>
                    <a:cubicBezTo>
                      <a:pt x="375027" y="637917"/>
                      <a:pt x="291144" y="749781"/>
                      <a:pt x="187650" y="749781"/>
                    </a:cubicBezTo>
                    <a:cubicBezTo>
                      <a:pt x="84155" y="749781"/>
                      <a:pt x="273" y="637917"/>
                      <a:pt x="273" y="499945"/>
                    </a:cubicBezTo>
                    <a:cubicBezTo>
                      <a:pt x="273" y="361973"/>
                      <a:pt x="84155" y="273"/>
                      <a:pt x="187650" y="273"/>
                    </a:cubicBezTo>
                    <a:cubicBezTo>
                      <a:pt x="291144" y="273"/>
                      <a:pt x="375027" y="361973"/>
                      <a:pt x="375027" y="499945"/>
                    </a:cubicBezTo>
                    <a:close/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C31635EA-80AF-46BD-80AB-D9556C0A7E68}"/>
                  </a:ext>
                </a:extLst>
              </p:cNvPr>
              <p:cNvSpPr/>
              <p:nvPr/>
            </p:nvSpPr>
            <p:spPr>
              <a:xfrm rot="6892796">
                <a:off x="3648647" y="3082351"/>
                <a:ext cx="133072" cy="498986"/>
              </a:xfrm>
              <a:custGeom>
                <a:avLst/>
                <a:gdLst>
                  <a:gd name="connsiteX0" fmla="*/ 375027 w 373930"/>
                  <a:gd name="connsiteY0" fmla="*/ 499945 h 749721"/>
                  <a:gd name="connsiteX1" fmla="*/ 187650 w 373930"/>
                  <a:gd name="connsiteY1" fmla="*/ 749781 h 749721"/>
                  <a:gd name="connsiteX2" fmla="*/ 273 w 373930"/>
                  <a:gd name="connsiteY2" fmla="*/ 499945 h 749721"/>
                  <a:gd name="connsiteX3" fmla="*/ 187650 w 373930"/>
                  <a:gd name="connsiteY3" fmla="*/ 273 h 749721"/>
                  <a:gd name="connsiteX4" fmla="*/ 375027 w 373930"/>
                  <a:gd name="connsiteY4" fmla="*/ 499945 h 74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930" h="749721">
                    <a:moveTo>
                      <a:pt x="375027" y="499945"/>
                    </a:moveTo>
                    <a:cubicBezTo>
                      <a:pt x="375027" y="637917"/>
                      <a:pt x="291144" y="749781"/>
                      <a:pt x="187650" y="749781"/>
                    </a:cubicBezTo>
                    <a:cubicBezTo>
                      <a:pt x="84155" y="749781"/>
                      <a:pt x="273" y="637917"/>
                      <a:pt x="273" y="499945"/>
                    </a:cubicBezTo>
                    <a:cubicBezTo>
                      <a:pt x="273" y="361973"/>
                      <a:pt x="84155" y="273"/>
                      <a:pt x="187650" y="273"/>
                    </a:cubicBezTo>
                    <a:cubicBezTo>
                      <a:pt x="291144" y="273"/>
                      <a:pt x="375027" y="361973"/>
                      <a:pt x="375027" y="499945"/>
                    </a:cubicBezTo>
                    <a:close/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93ECEEF-6FB4-422C-AAE1-19802A007266}"/>
                  </a:ext>
                </a:extLst>
              </p:cNvPr>
              <p:cNvSpPr/>
              <p:nvPr/>
            </p:nvSpPr>
            <p:spPr>
              <a:xfrm rot="2029839">
                <a:off x="3964738" y="3860817"/>
                <a:ext cx="133072" cy="498986"/>
              </a:xfrm>
              <a:custGeom>
                <a:avLst/>
                <a:gdLst>
                  <a:gd name="connsiteX0" fmla="*/ 375027 w 373930"/>
                  <a:gd name="connsiteY0" fmla="*/ 499945 h 749721"/>
                  <a:gd name="connsiteX1" fmla="*/ 187650 w 373930"/>
                  <a:gd name="connsiteY1" fmla="*/ 749781 h 749721"/>
                  <a:gd name="connsiteX2" fmla="*/ 273 w 373930"/>
                  <a:gd name="connsiteY2" fmla="*/ 499945 h 749721"/>
                  <a:gd name="connsiteX3" fmla="*/ 187650 w 373930"/>
                  <a:gd name="connsiteY3" fmla="*/ 273 h 749721"/>
                  <a:gd name="connsiteX4" fmla="*/ 375027 w 373930"/>
                  <a:gd name="connsiteY4" fmla="*/ 499945 h 74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930" h="749721">
                    <a:moveTo>
                      <a:pt x="375027" y="499945"/>
                    </a:moveTo>
                    <a:cubicBezTo>
                      <a:pt x="375027" y="637917"/>
                      <a:pt x="291144" y="749781"/>
                      <a:pt x="187650" y="749781"/>
                    </a:cubicBezTo>
                    <a:cubicBezTo>
                      <a:pt x="84155" y="749781"/>
                      <a:pt x="273" y="637917"/>
                      <a:pt x="273" y="499945"/>
                    </a:cubicBezTo>
                    <a:cubicBezTo>
                      <a:pt x="273" y="361973"/>
                      <a:pt x="84155" y="273"/>
                      <a:pt x="187650" y="273"/>
                    </a:cubicBezTo>
                    <a:cubicBezTo>
                      <a:pt x="291144" y="273"/>
                      <a:pt x="375027" y="361973"/>
                      <a:pt x="375027" y="499945"/>
                    </a:cubicBezTo>
                    <a:close/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E6595924-14C6-4AA1-ADD6-4F17BF950D13}"/>
                  </a:ext>
                </a:extLst>
              </p:cNvPr>
              <p:cNvSpPr/>
              <p:nvPr/>
            </p:nvSpPr>
            <p:spPr>
              <a:xfrm rot="18115845">
                <a:off x="4658855" y="3507976"/>
                <a:ext cx="133072" cy="498986"/>
              </a:xfrm>
              <a:custGeom>
                <a:avLst/>
                <a:gdLst>
                  <a:gd name="connsiteX0" fmla="*/ 375027 w 373930"/>
                  <a:gd name="connsiteY0" fmla="*/ 499945 h 749721"/>
                  <a:gd name="connsiteX1" fmla="*/ 187650 w 373930"/>
                  <a:gd name="connsiteY1" fmla="*/ 749781 h 749721"/>
                  <a:gd name="connsiteX2" fmla="*/ 273 w 373930"/>
                  <a:gd name="connsiteY2" fmla="*/ 499945 h 749721"/>
                  <a:gd name="connsiteX3" fmla="*/ 187650 w 373930"/>
                  <a:gd name="connsiteY3" fmla="*/ 273 h 749721"/>
                  <a:gd name="connsiteX4" fmla="*/ 375027 w 373930"/>
                  <a:gd name="connsiteY4" fmla="*/ 499945 h 74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930" h="749721">
                    <a:moveTo>
                      <a:pt x="375027" y="499945"/>
                    </a:moveTo>
                    <a:cubicBezTo>
                      <a:pt x="375027" y="637917"/>
                      <a:pt x="291144" y="749781"/>
                      <a:pt x="187650" y="749781"/>
                    </a:cubicBezTo>
                    <a:cubicBezTo>
                      <a:pt x="84155" y="749781"/>
                      <a:pt x="273" y="637917"/>
                      <a:pt x="273" y="499945"/>
                    </a:cubicBezTo>
                    <a:cubicBezTo>
                      <a:pt x="273" y="361973"/>
                      <a:pt x="84155" y="273"/>
                      <a:pt x="187650" y="273"/>
                    </a:cubicBezTo>
                    <a:cubicBezTo>
                      <a:pt x="291144" y="273"/>
                      <a:pt x="375027" y="361973"/>
                      <a:pt x="375027" y="499945"/>
                    </a:cubicBezTo>
                    <a:close/>
                  </a:path>
                </a:pathLst>
              </a:custGeom>
              <a:ln/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55EADBD-631C-4C18-BE50-33EE9D20040C}"/>
                  </a:ext>
                </a:extLst>
              </p:cNvPr>
              <p:cNvSpPr/>
              <p:nvPr/>
            </p:nvSpPr>
            <p:spPr>
              <a:xfrm rot="11468537">
                <a:off x="1364333" y="2473979"/>
                <a:ext cx="148595" cy="1141028"/>
              </a:xfrm>
              <a:custGeom>
                <a:avLst/>
                <a:gdLst>
                  <a:gd name="connsiteX0" fmla="*/ 375027 w 373930"/>
                  <a:gd name="connsiteY0" fmla="*/ 499945 h 749721"/>
                  <a:gd name="connsiteX1" fmla="*/ 187650 w 373930"/>
                  <a:gd name="connsiteY1" fmla="*/ 749781 h 749721"/>
                  <a:gd name="connsiteX2" fmla="*/ 273 w 373930"/>
                  <a:gd name="connsiteY2" fmla="*/ 499945 h 749721"/>
                  <a:gd name="connsiteX3" fmla="*/ 187650 w 373930"/>
                  <a:gd name="connsiteY3" fmla="*/ 273 h 749721"/>
                  <a:gd name="connsiteX4" fmla="*/ 375027 w 373930"/>
                  <a:gd name="connsiteY4" fmla="*/ 499945 h 74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930" h="749721">
                    <a:moveTo>
                      <a:pt x="375027" y="499945"/>
                    </a:moveTo>
                    <a:cubicBezTo>
                      <a:pt x="375027" y="637917"/>
                      <a:pt x="291144" y="749781"/>
                      <a:pt x="187650" y="749781"/>
                    </a:cubicBezTo>
                    <a:cubicBezTo>
                      <a:pt x="84155" y="749781"/>
                      <a:pt x="273" y="637917"/>
                      <a:pt x="273" y="499945"/>
                    </a:cubicBezTo>
                    <a:cubicBezTo>
                      <a:pt x="273" y="361973"/>
                      <a:pt x="84155" y="273"/>
                      <a:pt x="187650" y="273"/>
                    </a:cubicBezTo>
                    <a:cubicBezTo>
                      <a:pt x="291144" y="273"/>
                      <a:pt x="375027" y="361973"/>
                      <a:pt x="375027" y="499945"/>
                    </a:cubicBez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905DE1B2-4587-4333-B736-49C18D38A098}"/>
                  </a:ext>
                </a:extLst>
              </p:cNvPr>
              <p:cNvSpPr/>
              <p:nvPr/>
            </p:nvSpPr>
            <p:spPr>
              <a:xfrm rot="19048716">
                <a:off x="2760513" y="2481018"/>
                <a:ext cx="148595" cy="836814"/>
              </a:xfrm>
              <a:custGeom>
                <a:avLst/>
                <a:gdLst>
                  <a:gd name="connsiteX0" fmla="*/ 375027 w 373930"/>
                  <a:gd name="connsiteY0" fmla="*/ 499945 h 749721"/>
                  <a:gd name="connsiteX1" fmla="*/ 187650 w 373930"/>
                  <a:gd name="connsiteY1" fmla="*/ 749781 h 749721"/>
                  <a:gd name="connsiteX2" fmla="*/ 273 w 373930"/>
                  <a:gd name="connsiteY2" fmla="*/ 499945 h 749721"/>
                  <a:gd name="connsiteX3" fmla="*/ 187650 w 373930"/>
                  <a:gd name="connsiteY3" fmla="*/ 273 h 749721"/>
                  <a:gd name="connsiteX4" fmla="*/ 375027 w 373930"/>
                  <a:gd name="connsiteY4" fmla="*/ 499945 h 74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930" h="749721">
                    <a:moveTo>
                      <a:pt x="375027" y="499945"/>
                    </a:moveTo>
                    <a:cubicBezTo>
                      <a:pt x="375027" y="637917"/>
                      <a:pt x="291144" y="749781"/>
                      <a:pt x="187650" y="749781"/>
                    </a:cubicBezTo>
                    <a:cubicBezTo>
                      <a:pt x="84155" y="749781"/>
                      <a:pt x="273" y="637917"/>
                      <a:pt x="273" y="499945"/>
                    </a:cubicBezTo>
                    <a:cubicBezTo>
                      <a:pt x="273" y="361973"/>
                      <a:pt x="84155" y="273"/>
                      <a:pt x="187650" y="273"/>
                    </a:cubicBezTo>
                    <a:cubicBezTo>
                      <a:pt x="291144" y="273"/>
                      <a:pt x="375027" y="361973"/>
                      <a:pt x="375027" y="499945"/>
                    </a:cubicBez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3C116316-AD65-4FD8-BC6C-3431B651CF1D}"/>
                  </a:ext>
                </a:extLst>
              </p:cNvPr>
              <p:cNvSpPr/>
              <p:nvPr/>
            </p:nvSpPr>
            <p:spPr>
              <a:xfrm rot="1252135">
                <a:off x="2172722" y="2613735"/>
                <a:ext cx="148595" cy="797716"/>
              </a:xfrm>
              <a:custGeom>
                <a:avLst/>
                <a:gdLst>
                  <a:gd name="connsiteX0" fmla="*/ 375027 w 373930"/>
                  <a:gd name="connsiteY0" fmla="*/ 499945 h 749721"/>
                  <a:gd name="connsiteX1" fmla="*/ 187650 w 373930"/>
                  <a:gd name="connsiteY1" fmla="*/ 749781 h 749721"/>
                  <a:gd name="connsiteX2" fmla="*/ 273 w 373930"/>
                  <a:gd name="connsiteY2" fmla="*/ 499945 h 749721"/>
                  <a:gd name="connsiteX3" fmla="*/ 187650 w 373930"/>
                  <a:gd name="connsiteY3" fmla="*/ 273 h 749721"/>
                  <a:gd name="connsiteX4" fmla="*/ 375027 w 373930"/>
                  <a:gd name="connsiteY4" fmla="*/ 499945 h 74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930" h="749721">
                    <a:moveTo>
                      <a:pt x="375027" y="499945"/>
                    </a:moveTo>
                    <a:cubicBezTo>
                      <a:pt x="375027" y="637917"/>
                      <a:pt x="291144" y="749781"/>
                      <a:pt x="187650" y="749781"/>
                    </a:cubicBezTo>
                    <a:cubicBezTo>
                      <a:pt x="84155" y="749781"/>
                      <a:pt x="273" y="637917"/>
                      <a:pt x="273" y="499945"/>
                    </a:cubicBezTo>
                    <a:cubicBezTo>
                      <a:pt x="273" y="361973"/>
                      <a:pt x="84155" y="273"/>
                      <a:pt x="187650" y="273"/>
                    </a:cubicBezTo>
                    <a:cubicBezTo>
                      <a:pt x="291144" y="273"/>
                      <a:pt x="375027" y="361973"/>
                      <a:pt x="375027" y="499945"/>
                    </a:cubicBez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D6EDF922-7691-42BB-B832-6AD672F1A25E}"/>
                  </a:ext>
                </a:extLst>
              </p:cNvPr>
              <p:cNvSpPr/>
              <p:nvPr/>
            </p:nvSpPr>
            <p:spPr>
              <a:xfrm rot="9031282">
                <a:off x="3825031" y="2070008"/>
                <a:ext cx="148595" cy="1373064"/>
              </a:xfrm>
              <a:custGeom>
                <a:avLst/>
                <a:gdLst>
                  <a:gd name="connsiteX0" fmla="*/ 375027 w 373930"/>
                  <a:gd name="connsiteY0" fmla="*/ 499945 h 749721"/>
                  <a:gd name="connsiteX1" fmla="*/ 187650 w 373930"/>
                  <a:gd name="connsiteY1" fmla="*/ 749781 h 749721"/>
                  <a:gd name="connsiteX2" fmla="*/ 273 w 373930"/>
                  <a:gd name="connsiteY2" fmla="*/ 499945 h 749721"/>
                  <a:gd name="connsiteX3" fmla="*/ 187650 w 373930"/>
                  <a:gd name="connsiteY3" fmla="*/ 273 h 749721"/>
                  <a:gd name="connsiteX4" fmla="*/ 375027 w 373930"/>
                  <a:gd name="connsiteY4" fmla="*/ 499945 h 74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930" h="749721">
                    <a:moveTo>
                      <a:pt x="375027" y="499945"/>
                    </a:moveTo>
                    <a:cubicBezTo>
                      <a:pt x="375027" y="637917"/>
                      <a:pt x="291144" y="749781"/>
                      <a:pt x="187650" y="749781"/>
                    </a:cubicBezTo>
                    <a:cubicBezTo>
                      <a:pt x="84155" y="749781"/>
                      <a:pt x="273" y="637917"/>
                      <a:pt x="273" y="499945"/>
                    </a:cubicBezTo>
                    <a:cubicBezTo>
                      <a:pt x="273" y="361973"/>
                      <a:pt x="84155" y="273"/>
                      <a:pt x="187650" y="273"/>
                    </a:cubicBezTo>
                    <a:cubicBezTo>
                      <a:pt x="291144" y="273"/>
                      <a:pt x="375027" y="361973"/>
                      <a:pt x="375027" y="499945"/>
                    </a:cubicBez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7EDB38A9-2BE9-4112-B058-41C5DA814742}"/>
                  </a:ext>
                </a:extLst>
              </p:cNvPr>
              <p:cNvSpPr/>
              <p:nvPr/>
            </p:nvSpPr>
            <p:spPr>
              <a:xfrm rot="5720724">
                <a:off x="2983970" y="2842864"/>
                <a:ext cx="148595" cy="1672975"/>
              </a:xfrm>
              <a:custGeom>
                <a:avLst/>
                <a:gdLst>
                  <a:gd name="connsiteX0" fmla="*/ 375027 w 373930"/>
                  <a:gd name="connsiteY0" fmla="*/ 499945 h 749721"/>
                  <a:gd name="connsiteX1" fmla="*/ 187650 w 373930"/>
                  <a:gd name="connsiteY1" fmla="*/ 749781 h 749721"/>
                  <a:gd name="connsiteX2" fmla="*/ 273 w 373930"/>
                  <a:gd name="connsiteY2" fmla="*/ 499945 h 749721"/>
                  <a:gd name="connsiteX3" fmla="*/ 187650 w 373930"/>
                  <a:gd name="connsiteY3" fmla="*/ 273 h 749721"/>
                  <a:gd name="connsiteX4" fmla="*/ 375027 w 373930"/>
                  <a:gd name="connsiteY4" fmla="*/ 499945 h 74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930" h="749721">
                    <a:moveTo>
                      <a:pt x="375027" y="499945"/>
                    </a:moveTo>
                    <a:cubicBezTo>
                      <a:pt x="375027" y="637917"/>
                      <a:pt x="291144" y="749781"/>
                      <a:pt x="187650" y="749781"/>
                    </a:cubicBezTo>
                    <a:cubicBezTo>
                      <a:pt x="84155" y="749781"/>
                      <a:pt x="273" y="637917"/>
                      <a:pt x="273" y="499945"/>
                    </a:cubicBezTo>
                    <a:cubicBezTo>
                      <a:pt x="273" y="361973"/>
                      <a:pt x="84155" y="273"/>
                      <a:pt x="187650" y="273"/>
                    </a:cubicBezTo>
                    <a:cubicBezTo>
                      <a:pt x="291144" y="273"/>
                      <a:pt x="375027" y="361973"/>
                      <a:pt x="375027" y="499945"/>
                    </a:cubicBezTo>
                    <a:close/>
                  </a:path>
                </a:pathLst>
              </a:custGeom>
              <a:solidFill>
                <a:schemeClr val="accent3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5CDAF31-8ABF-49B7-BFFB-4073AB60DB24}"/>
                  </a:ext>
                </a:extLst>
              </p:cNvPr>
              <p:cNvSpPr txBox="1"/>
              <p:nvPr/>
            </p:nvSpPr>
            <p:spPr>
              <a:xfrm>
                <a:off x="2333599" y="1664311"/>
                <a:ext cx="489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0" dirty="0">
                    <a:solidFill>
                      <a:srgbClr val="C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</a:t>
                </a:r>
                <a:endParaRPr lang="zh-CN" altLang="en-US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42BA81-782E-4BAC-BEA8-A09426E5EDD8}"/>
                  </a:ext>
                </a:extLst>
              </p:cNvPr>
              <p:cNvSpPr txBox="1"/>
              <p:nvPr/>
            </p:nvSpPr>
            <p:spPr>
              <a:xfrm>
                <a:off x="1233511" y="1737311"/>
                <a:ext cx="7142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STA</a:t>
                </a:r>
                <a:endParaRPr lang="zh-CN" altLang="en-US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5B023AB-A572-4E66-B6CE-342BD2F8E452}"/>
                  </a:ext>
                </a:extLst>
              </p:cNvPr>
              <p:cNvSpPr txBox="1"/>
              <p:nvPr/>
            </p:nvSpPr>
            <p:spPr>
              <a:xfrm>
                <a:off x="861808" y="3305660"/>
                <a:ext cx="489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0" dirty="0">
                    <a:solidFill>
                      <a:srgbClr val="C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</a:t>
                </a:r>
                <a:endParaRPr lang="zh-CN" altLang="en-US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FAA2EAE-D84D-454C-82F1-485BF8FBA1D8}"/>
                  </a:ext>
                </a:extLst>
              </p:cNvPr>
              <p:cNvSpPr txBox="1"/>
              <p:nvPr/>
            </p:nvSpPr>
            <p:spPr>
              <a:xfrm>
                <a:off x="4224915" y="3135284"/>
                <a:ext cx="4894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i="0" dirty="0">
                    <a:solidFill>
                      <a:srgbClr val="C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</a:t>
                </a:r>
                <a:endParaRPr lang="zh-CN" altLang="en-US" dirty="0"/>
              </a:p>
            </p:txBody>
          </p:sp>
        </p:grp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A3FDC405-1F0E-4D2F-8ABB-01CF2E9B612C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</a:p>
        </p:txBody>
      </p:sp>
    </p:spTree>
    <p:extLst>
      <p:ext uri="{BB962C8B-B14F-4D97-AF65-F5344CB8AC3E}">
        <p14:creationId xmlns:p14="http://schemas.microsoft.com/office/powerpoint/2010/main" val="41612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 7</a:t>
            </a: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1396A36-FA3F-422B-897E-14E71442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21" y="4076002"/>
            <a:ext cx="4653563" cy="19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802.11标准的演进">
            <a:extLst>
              <a:ext uri="{FF2B5EF4-FFF2-40B4-BE49-F238E27FC236}">
                <a16:creationId xmlns:a16="http://schemas.microsoft.com/office/drawing/2014/main" id="{34749D68-3F84-4376-A517-66722613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964" y="1177800"/>
            <a:ext cx="4213296" cy="269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8AF7E6E-F5E7-4970-B5D7-0A57C4F2152D}"/>
              </a:ext>
            </a:extLst>
          </p:cNvPr>
          <p:cNvSpPr txBox="1"/>
          <p:nvPr/>
        </p:nvSpPr>
        <p:spPr>
          <a:xfrm>
            <a:off x="717549" y="2751122"/>
            <a:ext cx="6398027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 7</a:t>
            </a:r>
            <a:r>
              <a:rPr lang="zh-CN" altLang="en-US" sz="18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下一代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Wi-Fi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标准，对应的是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IEEE 802.11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将发布新的修订标准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IEEE 802.11be – 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极高吞吐量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EHT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Extremely High Throughput)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8E031-CCFA-4337-A22F-E7ED18DEE7C5}"/>
              </a:ext>
            </a:extLst>
          </p:cNvPr>
          <p:cNvSpPr txBox="1"/>
          <p:nvPr/>
        </p:nvSpPr>
        <p:spPr>
          <a:xfrm>
            <a:off x="717550" y="4144536"/>
            <a:ext cx="614966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 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4096-QAM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Multi-RU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、多链路操作、增强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MU-MIMO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等技术。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95FD5EF-04F0-4FD9-822E-41B4E9FE9408}"/>
              </a:ext>
            </a:extLst>
          </p:cNvPr>
          <p:cNvSpPr txBox="1"/>
          <p:nvPr/>
        </p:nvSpPr>
        <p:spPr>
          <a:xfrm>
            <a:off x="717550" y="1653013"/>
            <a:ext cx="614966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  <a:defRPr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b="1" dirty="0"/>
              <a:t>Wi-Fi 6</a:t>
            </a:r>
            <a:r>
              <a:rPr lang="zh-CN" altLang="en-US" dirty="0"/>
              <a:t>重点关注了</a:t>
            </a:r>
            <a:r>
              <a:rPr lang="zh-CN" altLang="en-US" b="1" dirty="0">
                <a:solidFill>
                  <a:srgbClr val="C00000"/>
                </a:solidFill>
              </a:rPr>
              <a:t>高密场景</a:t>
            </a:r>
            <a:r>
              <a:rPr lang="zh-CN" altLang="en-US" dirty="0"/>
              <a:t>下的用户体验，然而面对更高要求的吞吐率和时延，依旧无法完全满足需求。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CB56C9-A4FF-4CAC-9CBD-7EA8E4325782}"/>
              </a:ext>
            </a:extLst>
          </p:cNvPr>
          <p:cNvSpPr txBox="1"/>
          <p:nvPr/>
        </p:nvSpPr>
        <p:spPr>
          <a:xfrm>
            <a:off x="751077" y="5130018"/>
            <a:ext cx="6274347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工信部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2023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日征求设备核准意见</a:t>
            </a:r>
            <a:r>
              <a:rPr lang="zh-CN" altLang="en-US" dirty="0">
                <a:solidFill>
                  <a:srgbClr val="22222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预示着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 7 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国内标准即将落地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01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4EE0FB4F-8C57-EFB8-93D3-08C6C3D0EDFE}"/>
              </a:ext>
            </a:extLst>
          </p:cNvPr>
          <p:cNvSpPr txBox="1"/>
          <p:nvPr/>
        </p:nvSpPr>
        <p:spPr>
          <a:xfrm>
            <a:off x="751077" y="147222"/>
            <a:ext cx="6723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背景知识</a:t>
            </a:r>
          </a:p>
          <a:p>
            <a:endParaRPr lang="zh-CN" altLang="en-US" sz="2800" dirty="0"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9BB374-F4CE-43D2-AE14-CD1FAE4E255D}"/>
              </a:ext>
            </a:extLst>
          </p:cNvPr>
          <p:cNvSpPr txBox="1"/>
          <p:nvPr/>
        </p:nvSpPr>
        <p:spPr>
          <a:xfrm>
            <a:off x="1223078" y="4906533"/>
            <a:ext cx="11251293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如图所示，通过划分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rimary-AP(P-AP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econdary-AP (S-AP)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在相邻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之间共享信息。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第一阶段，通过在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P-AP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中广播信号来配置来自相邻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协调集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第二阶段，接收到信号的相邻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可以通过向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P-AP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发送响应信号；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最后，多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协调集可以与通过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P-AP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连接到相邻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S-AP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的设备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共享信息。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6D8FF47-B951-4171-89A5-067DC6F2D27D}"/>
              </a:ext>
            </a:extLst>
          </p:cNvPr>
          <p:cNvSpPr txBox="1"/>
          <p:nvPr/>
        </p:nvSpPr>
        <p:spPr>
          <a:xfrm>
            <a:off x="242244" y="906091"/>
            <a:ext cx="72323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Wi-Fi 7</a:t>
            </a: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中的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</a:t>
            </a:r>
            <a:endParaRPr lang="zh-CN" altLang="en-US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214C0CA-1EC2-49D7-AD48-876570E828BA}"/>
              </a:ext>
            </a:extLst>
          </p:cNvPr>
          <p:cNvGrpSpPr/>
          <p:nvPr/>
        </p:nvGrpSpPr>
        <p:grpSpPr>
          <a:xfrm>
            <a:off x="2734243" y="1446226"/>
            <a:ext cx="6723514" cy="3357500"/>
            <a:chOff x="2734243" y="1446225"/>
            <a:chExt cx="6723514" cy="33575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2E43E66-3173-3C74-6964-F4DC0B93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4243" y="1446225"/>
              <a:ext cx="6723514" cy="3344623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1777E64-8DC6-4EC9-96B8-5C3AC354DAE0}"/>
                </a:ext>
              </a:extLst>
            </p:cNvPr>
            <p:cNvSpPr/>
            <p:nvPr/>
          </p:nvSpPr>
          <p:spPr>
            <a:xfrm>
              <a:off x="5074276" y="1975882"/>
              <a:ext cx="2034862" cy="28278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2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协作？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8369FB-6730-41E2-9DBC-EA8D341D5246}"/>
              </a:ext>
            </a:extLst>
          </p:cNvPr>
          <p:cNvSpPr txBox="1"/>
          <p:nvPr/>
        </p:nvSpPr>
        <p:spPr>
          <a:xfrm>
            <a:off x="751078" y="1586101"/>
            <a:ext cx="9737226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 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间的协同调度，包括小区间在时域和频域的协调规划，小区间的干扰协调，以及分布式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，可以有效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之间的干扰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，极大的提升空口资源的利用率。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8761675-4B18-4AA3-836E-9524E51AF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957" y="2521622"/>
            <a:ext cx="7437468" cy="346960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58745F8-048D-47A4-94C8-88E3F486E60A}"/>
              </a:ext>
            </a:extLst>
          </p:cNvPr>
          <p:cNvSpPr txBox="1"/>
          <p:nvPr/>
        </p:nvSpPr>
        <p:spPr>
          <a:xfrm>
            <a:off x="483927" y="6188291"/>
            <a:ext cx="11224146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Deng C, Fang X, Han X, et al. IEEE 802.11 be Wi-Fi 7: New challenges and opportunities[J]. IEEE Communications Surveys &amp; Tutorials, 2020, 22(4): 2136-2166.</a:t>
            </a:r>
            <a:endParaRPr lang="zh-CN" altLang="en-US" sz="1200" b="1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558426-152D-45DC-9209-C192CC90462C}"/>
              </a:ext>
            </a:extLst>
          </p:cNvPr>
          <p:cNvSpPr txBox="1"/>
          <p:nvPr/>
        </p:nvSpPr>
        <p:spPr>
          <a:xfrm>
            <a:off x="598164" y="3107588"/>
            <a:ext cx="2605585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信道探测</a:t>
            </a:r>
            <a:endParaRPr lang="en-US" altLang="zh-CN" b="0" i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获取多个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CSI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582EE5-0A4E-4EF4-B1DD-25B2FB974CE4}"/>
              </a:ext>
            </a:extLst>
          </p:cNvPr>
          <p:cNvSpPr txBox="1"/>
          <p:nvPr/>
        </p:nvSpPr>
        <p:spPr>
          <a:xfrm>
            <a:off x="8939567" y="3083126"/>
            <a:ext cx="3097473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协调传输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在执行信道探测过程后，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通过向最终选定的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S-AP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发送管理帧来启动多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8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联邦学习核心思路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E5FA2D-F10B-75EC-678E-15B315182275}"/>
              </a:ext>
            </a:extLst>
          </p:cNvPr>
          <p:cNvSpPr txBox="1"/>
          <p:nvPr/>
        </p:nvSpPr>
        <p:spPr>
          <a:xfrm>
            <a:off x="533400" y="1764878"/>
            <a:ext cx="3776629" cy="4426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聚合服务器会把一个初始的模型</a:t>
            </a:r>
            <a:r>
              <a:rPr lang="zh-CN" altLang="en-US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下发</a:t>
            </a: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给参</a:t>
            </a:r>
            <a:r>
              <a:rPr lang="zh-CN" altLang="en-US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与</a:t>
            </a: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联邦训练的用户</a:t>
            </a:r>
            <a:endParaRPr lang="en-US" altLang="zh-CN" sz="19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用户使用自己本地的数据进行训练模型</a:t>
            </a:r>
            <a:endParaRPr lang="en-US" altLang="zh-CN" sz="1900" kern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将训练之后的模型参数回传给服务器</a:t>
            </a:r>
            <a:r>
              <a:rPr lang="zh-CN" altLang="en-US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采用一些方法（如</a:t>
            </a:r>
            <a:r>
              <a:rPr lang="en-US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r>
              <a:rPr lang="en-US" altLang="zh-CN" sz="1900" kern="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FedAvg</a:t>
            </a: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算法）进行</a:t>
            </a:r>
            <a:r>
              <a:rPr lang="zh-CN" altLang="en-US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聚</a:t>
            </a:r>
            <a:r>
              <a:rPr lang="zh-CN" altLang="zh-CN" sz="1900" kern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合，得到的全局模型下发给参与训练的用户</a:t>
            </a:r>
            <a:r>
              <a:rPr lang="zh-CN" altLang="en-US" sz="1900" kern="0" dirty="0">
                <a:solidFill>
                  <a:srgbClr val="12121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1900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重复上述步骤直到模型收敛。</a:t>
            </a:r>
            <a:endParaRPr lang="en-US" altLang="zh-CN" sz="1900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C1D2847-BC52-82C9-6584-C4784CE2AD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031" y="1945850"/>
            <a:ext cx="7193685" cy="3923331"/>
          </a:xfrm>
          <a:prstGeom prst="rect">
            <a:avLst/>
          </a:prstGeom>
          <a:noFill/>
          <a:ln>
            <a:noFill/>
          </a:ln>
          <a:effectLst>
            <a:outerShdw blurRad="368300" dist="50800" dir="5400000" algn="ctr" rotWithShape="0">
              <a:srgbClr val="000000">
                <a:alpha val="97000"/>
              </a:srgbClr>
            </a:outerShdw>
            <a:reflection stA="99000"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95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BABD67-CD14-9D24-CB17-3586B1F6E6D8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 dirty="0"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7BD01D-4FB5-5A83-C862-4420859C7CED}"/>
              </a:ext>
            </a:extLst>
          </p:cNvPr>
          <p:cNvSpPr txBox="1"/>
          <p:nvPr/>
        </p:nvSpPr>
        <p:spPr>
          <a:xfrm>
            <a:off x="533400" y="1723198"/>
            <a:ext cx="10754932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中心的联邦学习系统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结构会导致客户机和服务器之间的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通信延迟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WLAN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中，覆盖率低于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等蜂窝的方法，并且涉及的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少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，使得选择可以参与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的设备来推导</a:t>
            </a:r>
            <a:r>
              <a:rPr lang="zh-CN" altLang="en-US" b="0" i="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全局模型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较困难。</a:t>
            </a: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78FEA7-B64B-40A1-866D-098192E53A73}"/>
              </a:ext>
            </a:extLst>
          </p:cNvPr>
          <p:cNvSpPr txBox="1"/>
          <p:nvPr/>
        </p:nvSpPr>
        <p:spPr>
          <a:xfrm>
            <a:off x="717550" y="5629478"/>
            <a:ext cx="10154583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在本文研究中，提出了一种在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Wi-Fi 7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环境中使用联邦学习进行多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协作的方法。</a:t>
            </a:r>
          </a:p>
        </p:txBody>
      </p:sp>
      <p:sp>
        <p:nvSpPr>
          <p:cNvPr id="17" name="标题3">
            <a:extLst>
              <a:ext uri="{FF2B5EF4-FFF2-40B4-BE49-F238E27FC236}">
                <a16:creationId xmlns:a16="http://schemas.microsoft.com/office/drawing/2014/main" id="{F0577978-0E90-4934-B3EC-CBF31E7657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95367" y="3417544"/>
            <a:ext cx="1618862" cy="1539125"/>
          </a:xfrm>
          <a:prstGeom prst="roundRect">
            <a:avLst>
              <a:gd name="adj" fmla="val 11921"/>
            </a:avLst>
          </a:prstGeom>
          <a:solidFill>
            <a:srgbClr val="22477D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Federated Learning</a:t>
            </a:r>
            <a:endParaRPr lang="zh-CN" altLang="zh-CN" sz="20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3">
            <a:extLst>
              <a:ext uri="{FF2B5EF4-FFF2-40B4-BE49-F238E27FC236}">
                <a16:creationId xmlns:a16="http://schemas.microsoft.com/office/drawing/2014/main" id="{AEE72AF0-E7EF-4172-AF05-C144AAFB7D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13207" y="3417544"/>
            <a:ext cx="1618862" cy="1539125"/>
          </a:xfrm>
          <a:prstGeom prst="roundRect">
            <a:avLst>
              <a:gd name="adj" fmla="val 11921"/>
            </a:avLst>
          </a:prstGeom>
          <a:solidFill>
            <a:srgbClr val="22477D"/>
          </a:solidFill>
          <a:ln w="25400" cap="flat" cmpd="sng" algn="ctr">
            <a:noFill/>
            <a:prstDash val="solid"/>
          </a:ln>
          <a:effectLst/>
        </p:spPr>
        <p:txBody>
          <a:bodyPr lIns="62118" tIns="31058" rIns="62118" bIns="31058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ysClr val="window" lastClr="FFFFFF">
                    <a:lumMod val="95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MAPC</a:t>
            </a:r>
            <a:endParaRPr lang="zh-CN" altLang="zh-CN" sz="2000" b="1" dirty="0">
              <a:solidFill>
                <a:sysClr val="window" lastClr="FFFFFF">
                  <a:lumMod val="95000"/>
                </a:sys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加号 18">
            <a:extLst>
              <a:ext uri="{FF2B5EF4-FFF2-40B4-BE49-F238E27FC236}">
                <a16:creationId xmlns:a16="http://schemas.microsoft.com/office/drawing/2014/main" id="{22B55A7C-2309-4BD1-BC9F-CC49D65D9299}"/>
              </a:ext>
            </a:extLst>
          </p:cNvPr>
          <p:cNvSpPr/>
          <p:nvPr/>
        </p:nvSpPr>
        <p:spPr>
          <a:xfrm>
            <a:off x="5208944" y="3479528"/>
            <a:ext cx="1551904" cy="1551904"/>
          </a:xfrm>
          <a:prstGeom prst="mathPlus">
            <a:avLst/>
          </a:prstGeom>
          <a:solidFill>
            <a:srgbClr val="22477D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08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C9134908-480F-C1DD-1C65-4E4AED44A470}"/>
              </a:ext>
            </a:extLst>
          </p:cNvPr>
          <p:cNvSpPr txBox="1"/>
          <p:nvPr/>
        </p:nvSpPr>
        <p:spPr>
          <a:xfrm>
            <a:off x="751078" y="147222"/>
            <a:ext cx="8728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800"/>
              <a:t>Fairness-Based Multi-AP Coordination Method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686918-46FB-41BE-B5CA-5A8AED23FD47}"/>
              </a:ext>
            </a:extLst>
          </p:cNvPr>
          <p:cNvSpPr txBox="1"/>
          <p:nvPr/>
        </p:nvSpPr>
        <p:spPr>
          <a:xfrm>
            <a:off x="242245" y="906091"/>
            <a:ext cx="614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</a:t>
            </a:r>
            <a:endParaRPr lang="en-US" altLang="zh-CN" sz="2800" b="1" dirty="0">
              <a:solidFill>
                <a:srgbClr val="12121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83263F-C185-9296-1F18-3D24167A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590" y="1343715"/>
            <a:ext cx="6925393" cy="477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A65300-E1EC-4FA5-9584-3C4B4793A0DA}"/>
                  </a:ext>
                </a:extLst>
              </p:cNvPr>
              <p:cNvSpPr txBox="1"/>
              <p:nvPr/>
            </p:nvSpPr>
            <p:spPr>
              <a:xfrm>
                <a:off x="349832" y="3841631"/>
                <a:ext cx="2810758" cy="2866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参与</m:t>
                    </m:r>
                    <m:r>
                      <m:rPr>
                        <m:nor/>
                      </m:rPr>
                      <a:rPr lang="en-US" altLang="zh-CN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FL</m:t>
                    </m:r>
                    <m:r>
                      <m:rPr>
                        <m:nor/>
                      </m:rPr>
                      <a:rPr lang="zh-CN" altLang="en-US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的设备总数</m:t>
                    </m:r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r>
                      <a:rPr lang="zh-CN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总训练数据样本量：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设备</a:t>
                </a: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的样本数：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zh-CN" altLang="en-US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该通信轮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P-</a:t>
                </a:r>
                <a:r>
                  <a:rPr lang="en-US" altLang="zh-CN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AP</a:t>
                </a:r>
                <a:r>
                  <a:rPr lang="zh-CN" altLang="en-US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solidFill>
                              <a:srgbClr val="5454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solidFill>
                              <a:srgbClr val="5454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5454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 dirty="0" smtClean="0">
                            <a:solidFill>
                              <a:srgbClr val="5454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zh-CN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  <a:p>
                <a:pPr algn="ctr"/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8A65300-E1EC-4FA5-9584-3C4B4793A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32" y="3841631"/>
                <a:ext cx="2810758" cy="2866747"/>
              </a:xfrm>
              <a:prstGeom prst="rect">
                <a:avLst/>
              </a:prstGeom>
              <a:blipFill>
                <a:blip r:embed="rId4"/>
                <a:stretch>
                  <a:fillRect l="-1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FF875263-AA6D-402F-A7C6-B7B28EAE8347}"/>
              </a:ext>
            </a:extLst>
          </p:cNvPr>
          <p:cNvSpPr/>
          <p:nvPr/>
        </p:nvSpPr>
        <p:spPr>
          <a:xfrm>
            <a:off x="4291585" y="2902780"/>
            <a:ext cx="664463" cy="6816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28DA05-4922-478E-A276-C0254C40D83F}"/>
              </a:ext>
            </a:extLst>
          </p:cNvPr>
          <p:cNvSpPr/>
          <p:nvPr/>
        </p:nvSpPr>
        <p:spPr>
          <a:xfrm>
            <a:off x="9086480" y="3889570"/>
            <a:ext cx="664463" cy="6816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79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lkNTQ1NzY3ZjcyMmU3OGZhOTViZTZlZTJhMjY5Mj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38100"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30797</TotalTime>
  <Words>1557</Words>
  <Application>Microsoft Office PowerPoint</Application>
  <PresentationFormat>宽屏</PresentationFormat>
  <Paragraphs>168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微软雅黑</vt:lpstr>
      <vt:lpstr>微软雅黑</vt:lpstr>
      <vt:lpstr>arial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毓真 侯</cp:lastModifiedBy>
  <cp:revision>1911</cp:revision>
  <dcterms:created xsi:type="dcterms:W3CDTF">2018-03-23T13:55:00Z</dcterms:created>
  <dcterms:modified xsi:type="dcterms:W3CDTF">2024-03-13T14:54:48Z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354A8192390E4F889E2C5F77BE52E7A0</vt:lpwstr>
  </property>
</Properties>
</file>