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handoutMasterIdLst>
    <p:handoutMasterId r:id="rId27"/>
  </p:handoutMasterIdLst>
  <p:sldIdLst>
    <p:sldId id="1321" r:id="rId2"/>
    <p:sldId id="1319" r:id="rId3"/>
    <p:sldId id="1385" r:id="rId4"/>
    <p:sldId id="1323" r:id="rId5"/>
    <p:sldId id="1386" r:id="rId6"/>
    <p:sldId id="1376" r:id="rId7"/>
    <p:sldId id="1381" r:id="rId8"/>
    <p:sldId id="1377" r:id="rId9"/>
    <p:sldId id="1382" r:id="rId10"/>
    <p:sldId id="1387" r:id="rId11"/>
    <p:sldId id="1388" r:id="rId12"/>
    <p:sldId id="1389" r:id="rId13"/>
    <p:sldId id="1378" r:id="rId14"/>
    <p:sldId id="1383" r:id="rId15"/>
    <p:sldId id="1390" r:id="rId16"/>
    <p:sldId id="1393" r:id="rId17"/>
    <p:sldId id="1392" r:id="rId18"/>
    <p:sldId id="1394" r:id="rId19"/>
    <p:sldId id="1395" r:id="rId20"/>
    <p:sldId id="1396" r:id="rId21"/>
    <p:sldId id="1397" r:id="rId22"/>
    <p:sldId id="1379" r:id="rId23"/>
    <p:sldId id="1384" r:id="rId24"/>
    <p:sldId id="1375" r:id="rId25"/>
  </p:sldIdLst>
  <p:sldSz cx="12192000" cy="6858000"/>
  <p:notesSz cx="12192000" cy="6858000"/>
  <p:defaultTextStyle>
    <a:defPPr>
      <a:defRPr lang="en-US"/>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EAD2"/>
    <a:srgbClr val="94A8BF"/>
    <a:srgbClr val="E2E9EF"/>
    <a:srgbClr val="E7B8B0"/>
    <a:srgbClr val="DB7E6B"/>
    <a:srgbClr val="DA7C68"/>
    <a:srgbClr val="FF0000"/>
    <a:srgbClr val="5B9BD5"/>
    <a:srgbClr val="FFFFFF"/>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598" autoAdjust="0"/>
    <p:restoredTop sz="85096" autoAdjust="0"/>
  </p:normalViewPr>
  <p:slideViewPr>
    <p:cSldViewPr>
      <p:cViewPr varScale="1">
        <p:scale>
          <a:sx n="94" d="100"/>
          <a:sy n="94" d="100"/>
        </p:scale>
        <p:origin x="1026" y="84"/>
      </p:cViewPr>
      <p:guideLst>
        <p:guide orient="horz" pos="2160"/>
        <p:guide pos="2880"/>
      </p:guideLst>
    </p:cSldViewPr>
  </p:slideViewPr>
  <p:notesTextViewPr>
    <p:cViewPr>
      <p:scale>
        <a:sx n="125" d="100"/>
        <a:sy n="125" d="100"/>
      </p:scale>
      <p:origin x="0" y="0"/>
    </p:cViewPr>
  </p:notesTextViewPr>
  <p:notesViewPr>
    <p:cSldViewPr>
      <p:cViewPr varScale="1">
        <p:scale>
          <a:sx n="115" d="100"/>
          <a:sy n="115" d="100"/>
        </p:scale>
        <p:origin x="130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85A132C6-86EB-46AD-85E9-87E223F7DE96}"/>
              </a:ext>
            </a:extLst>
          </p:cNvPr>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C42C95A8-415F-4383-9239-874F4203D555}"/>
              </a:ext>
            </a:extLst>
          </p:cNvPr>
          <p:cNvSpPr>
            <a:spLocks noGrp="1"/>
          </p:cNvSpPr>
          <p:nvPr>
            <p:ph type="dt" sz="quarter" idx="1"/>
          </p:nvPr>
        </p:nvSpPr>
        <p:spPr>
          <a:xfrm>
            <a:off x="6905625" y="0"/>
            <a:ext cx="5283200" cy="344488"/>
          </a:xfrm>
          <a:prstGeom prst="rect">
            <a:avLst/>
          </a:prstGeom>
        </p:spPr>
        <p:txBody>
          <a:bodyPr vert="horz" lIns="91440" tIns="45720" rIns="91440" bIns="45720" rtlCol="0"/>
          <a:lstStyle>
            <a:lvl1pPr algn="r">
              <a:defRPr sz="1200"/>
            </a:lvl1pPr>
          </a:lstStyle>
          <a:p>
            <a:fld id="{7147F3B0-52DB-4506-A7E3-174ECF451DB9}" type="datetimeFigureOut">
              <a:rPr lang="zh-CN" altLang="en-US" smtClean="0"/>
              <a:t>2024/3/13</a:t>
            </a:fld>
            <a:endParaRPr lang="zh-CN" altLang="en-US"/>
          </a:p>
        </p:txBody>
      </p:sp>
      <p:sp>
        <p:nvSpPr>
          <p:cNvPr id="4" name="页脚占位符 3">
            <a:extLst>
              <a:ext uri="{FF2B5EF4-FFF2-40B4-BE49-F238E27FC236}">
                <a16:creationId xmlns:a16="http://schemas.microsoft.com/office/drawing/2014/main" id="{E998C826-1BFE-4DCA-8594-7F2FE676C01B}"/>
              </a:ext>
            </a:extLst>
          </p:cNvPr>
          <p:cNvSpPr>
            <a:spLocks noGrp="1"/>
          </p:cNvSpPr>
          <p:nvPr>
            <p:ph type="ftr" sz="quarter" idx="2"/>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D23916F3-E4D8-4866-9544-602D07B96661}"/>
              </a:ext>
            </a:extLst>
          </p:cNvPr>
          <p:cNvSpPr>
            <a:spLocks noGrp="1"/>
          </p:cNvSpPr>
          <p:nvPr>
            <p:ph type="sldNum" sz="quarter" idx="3"/>
          </p:nvPr>
        </p:nvSpPr>
        <p:spPr>
          <a:xfrm>
            <a:off x="6905625" y="6513513"/>
            <a:ext cx="5283200" cy="344487"/>
          </a:xfrm>
          <a:prstGeom prst="rect">
            <a:avLst/>
          </a:prstGeom>
        </p:spPr>
        <p:txBody>
          <a:bodyPr vert="horz" lIns="91440" tIns="45720" rIns="91440" bIns="45720" rtlCol="0" anchor="b"/>
          <a:lstStyle>
            <a:lvl1pPr algn="r">
              <a:defRPr sz="1200"/>
            </a:lvl1pPr>
          </a:lstStyle>
          <a:p>
            <a:fld id="{DDA65ADC-FFCB-414A-9838-1B685B81154E}" type="slidenum">
              <a:rPr lang="zh-CN" altLang="en-US" smtClean="0"/>
              <a:t>‹#›</a:t>
            </a:fld>
            <a:endParaRPr lang="zh-CN" altLang="en-US"/>
          </a:p>
        </p:txBody>
      </p:sp>
    </p:spTree>
    <p:extLst>
      <p:ext uri="{BB962C8B-B14F-4D97-AF65-F5344CB8AC3E}">
        <p14:creationId xmlns:p14="http://schemas.microsoft.com/office/powerpoint/2010/main" val="36082455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F1EA7C1-4EA5-40FF-8234-B04DAA641634}" type="datetimeFigureOut">
              <a:rPr lang="zh-CN" altLang="en-US" smtClean="0"/>
              <a:t>2024/3/13</a:t>
            </a:fld>
            <a:endParaRPr lang="zh-CN" altLang="en-US"/>
          </a:p>
        </p:txBody>
      </p:sp>
      <p:sp>
        <p:nvSpPr>
          <p:cNvPr id="4" name="幻灯片图像占位符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A877CAFB-6AE1-4C21-B5D8-3CB1AAEDBB82}" type="slidenum">
              <a:rPr lang="zh-CN" altLang="en-US" smtClean="0"/>
              <a:t>‹#›</a:t>
            </a:fld>
            <a:endParaRPr lang="zh-CN" altLang="en-US"/>
          </a:p>
        </p:txBody>
      </p:sp>
    </p:spTree>
    <p:extLst>
      <p:ext uri="{BB962C8B-B14F-4D97-AF65-F5344CB8AC3E}">
        <p14:creationId xmlns:p14="http://schemas.microsoft.com/office/powerpoint/2010/main" val="29448955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16BE0AEA-8B20-444F-BD98-E6BFE1EE690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03177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此，我们不妨将信息价值的分布式评估问题定义为一个特殊无限制轮次拍卖问题，在这个拍卖过程中，信息价值与金钱之间的权重就是拍卖所使用的货币，所拍卖的物品即为网络资源的使用权力。该拍卖不设置赢家，亦或是所有人都是赢家，可以依据出价高低获得对应的部分所拍品。最终所有买家的出价即为信息价值与金钱之间的权重。其中买家需向卖家支付基于权重的税金。</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1800" b="1" dirty="0">
                <a:solidFill>
                  <a:srgbClr val="121212"/>
                </a:solidFill>
                <a:latin typeface="微软雅黑" panose="020B0503020204020204" pitchFamily="34" charset="-122"/>
                <a:ea typeface="微软雅黑" panose="020B0503020204020204" pitchFamily="34" charset="-122"/>
              </a:rPr>
              <a:t>第一价格密封拍卖</a:t>
            </a:r>
            <a:r>
              <a:rPr lang="zh-CN" altLang="en-US" sz="1800" dirty="0">
                <a:solidFill>
                  <a:srgbClr val="121212"/>
                </a:solidFill>
                <a:latin typeface="微软雅黑" panose="020B0503020204020204" pitchFamily="34" charset="-122"/>
                <a:ea typeface="微软雅黑" panose="020B0503020204020204" pitchFamily="34" charset="-122"/>
              </a:rPr>
              <a:t>：所有个体均把报价放在一个密封的信封里，最后价高者得，且买者付出的价格是最高价格。</a:t>
            </a:r>
          </a:p>
          <a:p>
            <a:pPr marL="342900" indent="-342900">
              <a:lnSpc>
                <a:spcPct val="150000"/>
              </a:lnSpc>
              <a:buFont typeface="Arial" panose="020B0604020202020204" pitchFamily="34" charset="0"/>
              <a:buChar char="•"/>
            </a:pPr>
            <a:r>
              <a:rPr lang="zh-CN" altLang="en-US" sz="1800" b="1" dirty="0">
                <a:solidFill>
                  <a:srgbClr val="C00000"/>
                </a:solidFill>
                <a:latin typeface="微软雅黑" panose="020B0503020204020204" pitchFamily="34" charset="-122"/>
                <a:ea typeface="微软雅黑" panose="020B0503020204020204" pitchFamily="34" charset="-122"/>
              </a:rPr>
              <a:t>第二价格密封拍卖</a:t>
            </a:r>
            <a:r>
              <a:rPr lang="zh-CN" altLang="en-US" sz="1800" dirty="0">
                <a:solidFill>
                  <a:srgbClr val="121212"/>
                </a:solidFill>
                <a:latin typeface="微软雅黑" panose="020B0503020204020204" pitchFamily="34" charset="-122"/>
                <a:ea typeface="微软雅黑" panose="020B0503020204020204" pitchFamily="34" charset="-122"/>
              </a:rPr>
              <a:t>：所有个体均把报价放在一个密封的信封里，最后价高者得，且买者付出的价格是第二高的报价。</a:t>
            </a:r>
          </a:p>
          <a:p>
            <a:pPr marL="342900" indent="-342900">
              <a:lnSpc>
                <a:spcPct val="150000"/>
              </a:lnSpc>
              <a:buFont typeface="Arial" panose="020B0604020202020204" pitchFamily="34" charset="0"/>
              <a:buChar char="•"/>
            </a:pPr>
            <a:r>
              <a:rPr lang="zh-CN" altLang="en-US" sz="1800" b="1" dirty="0">
                <a:solidFill>
                  <a:srgbClr val="121212"/>
                </a:solidFill>
                <a:latin typeface="微软雅黑" panose="020B0503020204020204" pitchFamily="34" charset="-122"/>
                <a:ea typeface="微软雅黑" panose="020B0503020204020204" pitchFamily="34" charset="-122"/>
              </a:rPr>
              <a:t>英国式拍卖</a:t>
            </a:r>
            <a:r>
              <a:rPr lang="zh-CN" altLang="en-US" sz="1800" dirty="0">
                <a:solidFill>
                  <a:srgbClr val="121212"/>
                </a:solidFill>
                <a:latin typeface="微软雅黑" panose="020B0503020204020204" pitchFamily="34" charset="-122"/>
                <a:ea typeface="微软雅黑" panose="020B0503020204020204" pitchFamily="34" charset="-122"/>
              </a:rPr>
              <a:t>：设置一个底价，然后公开报价，竞拍人开始竞拍，卖者逐步提高价格，直到没有人出更高的价格，此时该价格就是成交价格。</a:t>
            </a:r>
          </a:p>
          <a:p>
            <a:pPr marL="342900" indent="-342900">
              <a:lnSpc>
                <a:spcPct val="150000"/>
              </a:lnSpc>
              <a:buFont typeface="Arial" panose="020B0604020202020204" pitchFamily="34" charset="0"/>
              <a:buChar char="•"/>
            </a:pPr>
            <a:r>
              <a:rPr lang="zh-CN" altLang="en-US" sz="1800" b="1" dirty="0">
                <a:solidFill>
                  <a:srgbClr val="121212"/>
                </a:solidFill>
                <a:latin typeface="微软雅黑" panose="020B0503020204020204" pitchFamily="34" charset="-122"/>
                <a:ea typeface="微软雅黑" panose="020B0503020204020204" pitchFamily="34" charset="-122"/>
              </a:rPr>
              <a:t>荷兰式拍卖</a:t>
            </a:r>
            <a:r>
              <a:rPr lang="zh-CN" altLang="en-US" sz="1800" dirty="0">
                <a:solidFill>
                  <a:srgbClr val="121212"/>
                </a:solidFill>
                <a:latin typeface="微软雅黑" panose="020B0503020204020204" pitchFamily="34" charset="-122"/>
                <a:ea typeface="微软雅黑" panose="020B0503020204020204" pitchFamily="34" charset="-122"/>
              </a:rPr>
              <a:t>：设置一个天价，然后公开进行报价，然后逐步降低价格直到有人买走。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089186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此，我们不妨将信息价值的分布式评估问题定义为一个特殊无限制轮次拍卖问题，在这个拍卖过程中，信息价值与金钱之间的权重就是拍卖所使用的货币，所拍卖的物品即为网络资源的使用权力。该拍卖不设置赢家，亦或是所有人都是赢家，可以依据出价高低获得对应的部分所拍品。最终所有买家的出价即为信息价值与金钱之间的权重。其中买家需向卖家支付基于权重的税金。</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1800" b="1" dirty="0">
                <a:solidFill>
                  <a:srgbClr val="121212"/>
                </a:solidFill>
                <a:latin typeface="微软雅黑" panose="020B0503020204020204" pitchFamily="34" charset="-122"/>
                <a:ea typeface="微软雅黑" panose="020B0503020204020204" pitchFamily="34" charset="-122"/>
              </a:rPr>
              <a:t>第一价格密封拍卖</a:t>
            </a:r>
            <a:r>
              <a:rPr lang="zh-CN" altLang="en-US" sz="1800" dirty="0">
                <a:solidFill>
                  <a:srgbClr val="121212"/>
                </a:solidFill>
                <a:latin typeface="微软雅黑" panose="020B0503020204020204" pitchFamily="34" charset="-122"/>
                <a:ea typeface="微软雅黑" panose="020B0503020204020204" pitchFamily="34" charset="-122"/>
              </a:rPr>
              <a:t>：所有个体均把报价放在一个密封的信封里，最后价高者得，且买者付出的价格是最高价格。</a:t>
            </a:r>
          </a:p>
          <a:p>
            <a:pPr marL="342900" indent="-342900">
              <a:lnSpc>
                <a:spcPct val="150000"/>
              </a:lnSpc>
              <a:buFont typeface="Arial" panose="020B0604020202020204" pitchFamily="34" charset="0"/>
              <a:buChar char="•"/>
            </a:pPr>
            <a:r>
              <a:rPr lang="zh-CN" altLang="en-US" sz="1800" b="1" dirty="0">
                <a:solidFill>
                  <a:srgbClr val="C00000"/>
                </a:solidFill>
                <a:latin typeface="微软雅黑" panose="020B0503020204020204" pitchFamily="34" charset="-122"/>
                <a:ea typeface="微软雅黑" panose="020B0503020204020204" pitchFamily="34" charset="-122"/>
              </a:rPr>
              <a:t>第二价格密封拍卖</a:t>
            </a:r>
            <a:r>
              <a:rPr lang="zh-CN" altLang="en-US" sz="1800" dirty="0">
                <a:solidFill>
                  <a:srgbClr val="121212"/>
                </a:solidFill>
                <a:latin typeface="微软雅黑" panose="020B0503020204020204" pitchFamily="34" charset="-122"/>
                <a:ea typeface="微软雅黑" panose="020B0503020204020204" pitchFamily="34" charset="-122"/>
              </a:rPr>
              <a:t>：所有个体均把报价放在一个密封的信封里，最后价高者得，且买者付出的价格是第二高的报价。</a:t>
            </a:r>
          </a:p>
          <a:p>
            <a:pPr marL="342900" indent="-342900">
              <a:lnSpc>
                <a:spcPct val="150000"/>
              </a:lnSpc>
              <a:buFont typeface="Arial" panose="020B0604020202020204" pitchFamily="34" charset="0"/>
              <a:buChar char="•"/>
            </a:pPr>
            <a:r>
              <a:rPr lang="zh-CN" altLang="en-US" sz="1800" b="1" dirty="0">
                <a:solidFill>
                  <a:srgbClr val="121212"/>
                </a:solidFill>
                <a:latin typeface="微软雅黑" panose="020B0503020204020204" pitchFamily="34" charset="-122"/>
                <a:ea typeface="微软雅黑" panose="020B0503020204020204" pitchFamily="34" charset="-122"/>
              </a:rPr>
              <a:t>英国式拍卖</a:t>
            </a:r>
            <a:r>
              <a:rPr lang="zh-CN" altLang="en-US" sz="1800" dirty="0">
                <a:solidFill>
                  <a:srgbClr val="121212"/>
                </a:solidFill>
                <a:latin typeface="微软雅黑" panose="020B0503020204020204" pitchFamily="34" charset="-122"/>
                <a:ea typeface="微软雅黑" panose="020B0503020204020204" pitchFamily="34" charset="-122"/>
              </a:rPr>
              <a:t>：设置一个底价，然后公开报价，竞拍人开始竞拍，卖者逐步提高价格，直到没有人出更高的价格，此时该价格就是成交价格。</a:t>
            </a:r>
          </a:p>
          <a:p>
            <a:pPr marL="342900" indent="-342900">
              <a:lnSpc>
                <a:spcPct val="150000"/>
              </a:lnSpc>
              <a:buFont typeface="Arial" panose="020B0604020202020204" pitchFamily="34" charset="0"/>
              <a:buChar char="•"/>
            </a:pPr>
            <a:r>
              <a:rPr lang="zh-CN" altLang="en-US" sz="1800" b="1" dirty="0">
                <a:solidFill>
                  <a:srgbClr val="121212"/>
                </a:solidFill>
                <a:latin typeface="微软雅黑" panose="020B0503020204020204" pitchFamily="34" charset="-122"/>
                <a:ea typeface="微软雅黑" panose="020B0503020204020204" pitchFamily="34" charset="-122"/>
              </a:rPr>
              <a:t>荷兰式拍卖</a:t>
            </a:r>
            <a:r>
              <a:rPr lang="zh-CN" altLang="en-US" sz="1800" dirty="0">
                <a:solidFill>
                  <a:srgbClr val="121212"/>
                </a:solidFill>
                <a:latin typeface="微软雅黑" panose="020B0503020204020204" pitchFamily="34" charset="-122"/>
                <a:ea typeface="微软雅黑" panose="020B0503020204020204" pitchFamily="34" charset="-122"/>
              </a:rPr>
              <a:t>：设置一个天价，然后公开进行报价，然后逐步降低价格直到有人买走。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3961880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此，我们不妨将信息价值的分布式评估问题定义为一个特殊无限制轮次拍卖问题，在这个拍卖过程中，信息价值与金钱之间的权重就是拍卖所使用的货币，所拍卖的物品即为网络资源的使用权力。该拍卖不设置赢家，亦或是所有人都是赢家，可以依据出价高低获得对应的部分所拍品。最终所有买家的出价即为信息价值与金钱之间的权重。其中买家需向卖家支付基于权重的税金。</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lang="zh-CN" altLang="en-US" sz="1800" b="1" dirty="0">
                <a:solidFill>
                  <a:srgbClr val="121212"/>
                </a:solidFill>
                <a:latin typeface="微软雅黑" panose="020B0503020204020204" pitchFamily="34" charset="-122"/>
                <a:ea typeface="微软雅黑" panose="020B0503020204020204" pitchFamily="34" charset="-122"/>
              </a:rPr>
              <a:t>第一价格密封拍卖</a:t>
            </a:r>
            <a:r>
              <a:rPr lang="zh-CN" altLang="en-US" sz="1800" dirty="0">
                <a:solidFill>
                  <a:srgbClr val="121212"/>
                </a:solidFill>
                <a:latin typeface="微软雅黑" panose="020B0503020204020204" pitchFamily="34" charset="-122"/>
                <a:ea typeface="微软雅黑" panose="020B0503020204020204" pitchFamily="34" charset="-122"/>
              </a:rPr>
              <a:t>：所有个体均把报价放在一个密封的信封里，最后价高者得，且买者付出的价格是最高价格。</a:t>
            </a:r>
          </a:p>
          <a:p>
            <a:pPr marL="342900" indent="-342900">
              <a:lnSpc>
                <a:spcPct val="150000"/>
              </a:lnSpc>
              <a:buFont typeface="Arial" panose="020B0604020202020204" pitchFamily="34" charset="0"/>
              <a:buChar char="•"/>
            </a:pPr>
            <a:r>
              <a:rPr lang="zh-CN" altLang="en-US" sz="1800" b="1" dirty="0">
                <a:solidFill>
                  <a:srgbClr val="C00000"/>
                </a:solidFill>
                <a:latin typeface="微软雅黑" panose="020B0503020204020204" pitchFamily="34" charset="-122"/>
                <a:ea typeface="微软雅黑" panose="020B0503020204020204" pitchFamily="34" charset="-122"/>
              </a:rPr>
              <a:t>第二价格密封拍卖</a:t>
            </a:r>
            <a:r>
              <a:rPr lang="zh-CN" altLang="en-US" sz="1800" dirty="0">
                <a:solidFill>
                  <a:srgbClr val="121212"/>
                </a:solidFill>
                <a:latin typeface="微软雅黑" panose="020B0503020204020204" pitchFamily="34" charset="-122"/>
                <a:ea typeface="微软雅黑" panose="020B0503020204020204" pitchFamily="34" charset="-122"/>
              </a:rPr>
              <a:t>：所有个体均把报价放在一个密封的信封里，最后价高者得，且买者付出的价格是第二高的报价。</a:t>
            </a:r>
          </a:p>
          <a:p>
            <a:pPr marL="342900" indent="-342900">
              <a:lnSpc>
                <a:spcPct val="150000"/>
              </a:lnSpc>
              <a:buFont typeface="Arial" panose="020B0604020202020204" pitchFamily="34" charset="0"/>
              <a:buChar char="•"/>
            </a:pPr>
            <a:r>
              <a:rPr lang="zh-CN" altLang="en-US" sz="1800" b="1" dirty="0">
                <a:solidFill>
                  <a:srgbClr val="121212"/>
                </a:solidFill>
                <a:latin typeface="微软雅黑" panose="020B0503020204020204" pitchFamily="34" charset="-122"/>
                <a:ea typeface="微软雅黑" panose="020B0503020204020204" pitchFamily="34" charset="-122"/>
              </a:rPr>
              <a:t>英国式拍卖</a:t>
            </a:r>
            <a:r>
              <a:rPr lang="zh-CN" altLang="en-US" sz="1800" dirty="0">
                <a:solidFill>
                  <a:srgbClr val="121212"/>
                </a:solidFill>
                <a:latin typeface="微软雅黑" panose="020B0503020204020204" pitchFamily="34" charset="-122"/>
                <a:ea typeface="微软雅黑" panose="020B0503020204020204" pitchFamily="34" charset="-122"/>
              </a:rPr>
              <a:t>：设置一个底价，然后公开报价，竞拍人开始竞拍，卖者逐步提高价格，直到没有人出更高的价格，此时该价格就是成交价格。</a:t>
            </a:r>
          </a:p>
          <a:p>
            <a:pPr marL="342900" indent="-342900">
              <a:lnSpc>
                <a:spcPct val="150000"/>
              </a:lnSpc>
              <a:buFont typeface="Arial" panose="020B0604020202020204" pitchFamily="34" charset="0"/>
              <a:buChar char="•"/>
            </a:pPr>
            <a:r>
              <a:rPr lang="zh-CN" altLang="en-US" sz="1800" b="1" dirty="0">
                <a:solidFill>
                  <a:srgbClr val="121212"/>
                </a:solidFill>
                <a:latin typeface="微软雅黑" panose="020B0503020204020204" pitchFamily="34" charset="-122"/>
                <a:ea typeface="微软雅黑" panose="020B0503020204020204" pitchFamily="34" charset="-122"/>
              </a:rPr>
              <a:t>荷兰式拍卖</a:t>
            </a:r>
            <a:r>
              <a:rPr lang="zh-CN" altLang="en-US" sz="1800" dirty="0">
                <a:solidFill>
                  <a:srgbClr val="121212"/>
                </a:solidFill>
                <a:latin typeface="微软雅黑" panose="020B0503020204020204" pitchFamily="34" charset="-122"/>
                <a:ea typeface="微软雅黑" panose="020B0503020204020204" pitchFamily="34" charset="-122"/>
              </a:rPr>
              <a:t>：设置一个天价，然后公开进行报价，然后逐步降低价格直到有人买走。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50355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291D367-6184-4860-8569-091B9EB077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372314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我们使用多智能体强化学习算法来为每个任务提供者提供出价策略。选择强化学习而非传统博弈算法的原因是强化学习的策略训练过程是</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model free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的，这符合任务提供者之间的隐私要求，即不希望其他任务提供者了解其具体的业务细节。多智能体强化学习算法中，我们选择了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MADDPG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MFMARL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两中算法作为备选方案。然而不幸的是两种算法应对上述问题都有一定缺陷。其中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MADDPG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算法的优势是可以输出连续的动作值，然而不足之处在于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MADDPG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的评价者网络结构与智能体数目关联且随着智能体数目增加收敛难度增加很多。</a:t>
            </a:r>
          </a:p>
          <a:p>
            <a:endParaRPr lang="zh-CN" altLang="zh-CN" sz="1200" kern="1200" dirty="0">
              <a:solidFill>
                <a:schemeClr val="tx1"/>
              </a:solidFill>
              <a:effectLst/>
              <a:latin typeface="+mn-lt"/>
              <a:ea typeface="+mn-ea"/>
              <a:cs typeface="+mn-cs"/>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480310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MADDPG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算法的优势是可以输出连续的动作值，然而不足之处在于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MADDPG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的评价者网络结构与智能体数目关联且随着智能体数目增加收敛难度增加很多。</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i="0" dirty="0">
                <a:solidFill>
                  <a:srgbClr val="121212"/>
                </a:solidFill>
                <a:effectLst/>
                <a:latin typeface="-apple-system"/>
              </a:rPr>
              <a:t>集中式训练，分布式执行（</a:t>
            </a:r>
            <a:r>
              <a:rPr lang="en-US" altLang="zh-CN" sz="2800" b="1" i="0" dirty="0">
                <a:solidFill>
                  <a:srgbClr val="121212"/>
                </a:solidFill>
                <a:effectLst/>
                <a:latin typeface="-apple-system"/>
              </a:rPr>
              <a:t>Centralized Training, Decentralized Execution, CTDE</a:t>
            </a:r>
            <a:r>
              <a:rPr lang="zh-CN" altLang="en-US" sz="2800" b="1" i="0" dirty="0">
                <a:solidFill>
                  <a:srgbClr val="121212"/>
                </a:solidFill>
                <a:effectLst/>
                <a:latin typeface="-apple-system"/>
              </a:rPr>
              <a:t>）</a:t>
            </a:r>
            <a:r>
              <a:rPr lang="en-US" altLang="zh-CN" sz="2800" b="0" i="0" dirty="0">
                <a:solidFill>
                  <a:srgbClr val="121212"/>
                </a:solidFill>
                <a:effectLst/>
                <a:latin typeface="-apple-system"/>
              </a:rPr>
              <a:t>: </a:t>
            </a:r>
            <a:r>
              <a:rPr lang="zh-CN" altLang="en-US" sz="2800" b="0" i="0" dirty="0">
                <a:solidFill>
                  <a:srgbClr val="121212"/>
                </a:solidFill>
                <a:effectLst/>
                <a:latin typeface="-apple-system"/>
              </a:rPr>
              <a:t>在训练阶段，</a:t>
            </a:r>
            <a:r>
              <a:rPr lang="en-US" altLang="zh-CN" sz="2800" b="0" i="0" dirty="0">
                <a:solidFill>
                  <a:srgbClr val="121212"/>
                </a:solidFill>
                <a:effectLst/>
                <a:latin typeface="-apple-system"/>
              </a:rPr>
              <a:t>MADDPG</a:t>
            </a:r>
            <a:r>
              <a:rPr lang="zh-CN" altLang="en-US" sz="2800" b="0" i="0" dirty="0">
                <a:solidFill>
                  <a:srgbClr val="121212"/>
                </a:solidFill>
                <a:effectLst/>
                <a:latin typeface="-apple-system"/>
              </a:rPr>
              <a:t>采用集中式的方法，所有代理的信息（包括观察和动作）都被用于计算每个代理的</a:t>
            </a:r>
            <a:r>
              <a:rPr lang="en-US" altLang="zh-CN" sz="2800" b="0" i="0" dirty="0">
                <a:solidFill>
                  <a:srgbClr val="121212"/>
                </a:solidFill>
                <a:effectLst/>
                <a:latin typeface="-apple-system"/>
              </a:rPr>
              <a:t>Q</a:t>
            </a:r>
            <a:r>
              <a:rPr lang="zh-CN" altLang="en-US" sz="2800" b="0" i="0" dirty="0">
                <a:solidFill>
                  <a:srgbClr val="121212"/>
                </a:solidFill>
                <a:effectLst/>
                <a:latin typeface="-apple-system"/>
              </a:rPr>
              <a:t>值。通过这种方式，每个代理的评论者网络能够考虑到其他代理的行为和策略，从而适应非固定策略的环境。在执行阶段，每个代理只使用其自己的局部信息来做出决策，不依赖于其他代理的具体信息。这使得</a:t>
            </a:r>
            <a:r>
              <a:rPr lang="en-US" altLang="zh-CN" sz="2800" b="0" i="0" dirty="0">
                <a:solidFill>
                  <a:srgbClr val="121212"/>
                </a:solidFill>
                <a:effectLst/>
                <a:latin typeface="-apple-system"/>
              </a:rPr>
              <a:t>MADDPG</a:t>
            </a:r>
            <a:r>
              <a:rPr lang="zh-CN" altLang="en-US" sz="2800" b="0" i="0" dirty="0">
                <a:solidFill>
                  <a:srgbClr val="121212"/>
                </a:solidFill>
                <a:effectLst/>
                <a:latin typeface="-apple-system"/>
              </a:rPr>
              <a:t>能够在分布式的多代理系统中运行。</a:t>
            </a:r>
            <a:endParaRPr lang="zh-CN" alt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14295572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MADDPG</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算法的优势是可以输出连续的动作值，然而不足之处在于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MADDPG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的评价者网络结构与智能体数目关联且随着智能体数目增加收敛难度增加很多。</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i="0" dirty="0">
                <a:solidFill>
                  <a:srgbClr val="121212"/>
                </a:solidFill>
                <a:effectLst/>
                <a:latin typeface="-apple-system"/>
              </a:rPr>
              <a:t>集中式训练，分布式执行（</a:t>
            </a:r>
            <a:r>
              <a:rPr lang="en-US" altLang="zh-CN" sz="2800" b="1" i="0" dirty="0">
                <a:solidFill>
                  <a:srgbClr val="121212"/>
                </a:solidFill>
                <a:effectLst/>
                <a:latin typeface="-apple-system"/>
              </a:rPr>
              <a:t>Centralized Training, Decentralized Execution, CTDE</a:t>
            </a:r>
            <a:r>
              <a:rPr lang="zh-CN" altLang="en-US" sz="2800" b="1" i="0" dirty="0">
                <a:solidFill>
                  <a:srgbClr val="121212"/>
                </a:solidFill>
                <a:effectLst/>
                <a:latin typeface="-apple-system"/>
              </a:rPr>
              <a:t>）</a:t>
            </a:r>
            <a:r>
              <a:rPr lang="en-US" altLang="zh-CN" sz="2800" b="0" i="0" dirty="0">
                <a:solidFill>
                  <a:srgbClr val="121212"/>
                </a:solidFill>
                <a:effectLst/>
                <a:latin typeface="-apple-system"/>
              </a:rPr>
              <a:t>: </a:t>
            </a:r>
            <a:r>
              <a:rPr lang="zh-CN" altLang="en-US" sz="2800" b="0" i="0" dirty="0">
                <a:solidFill>
                  <a:srgbClr val="121212"/>
                </a:solidFill>
                <a:effectLst/>
                <a:latin typeface="-apple-system"/>
              </a:rPr>
              <a:t>在训练阶段，</a:t>
            </a:r>
            <a:r>
              <a:rPr lang="en-US" altLang="zh-CN" sz="2800" b="0" i="0" dirty="0">
                <a:solidFill>
                  <a:srgbClr val="121212"/>
                </a:solidFill>
                <a:effectLst/>
                <a:latin typeface="-apple-system"/>
              </a:rPr>
              <a:t>MADDPG</a:t>
            </a:r>
            <a:r>
              <a:rPr lang="zh-CN" altLang="en-US" sz="2800" b="0" i="0" dirty="0">
                <a:solidFill>
                  <a:srgbClr val="121212"/>
                </a:solidFill>
                <a:effectLst/>
                <a:latin typeface="-apple-system"/>
              </a:rPr>
              <a:t>采用集中式的方法，所有代理的信息（包括观察和动作）都被用于计算每个代理的</a:t>
            </a:r>
            <a:r>
              <a:rPr lang="en-US" altLang="zh-CN" sz="2800" b="0" i="0" dirty="0">
                <a:solidFill>
                  <a:srgbClr val="121212"/>
                </a:solidFill>
                <a:effectLst/>
                <a:latin typeface="-apple-system"/>
              </a:rPr>
              <a:t>Q</a:t>
            </a:r>
            <a:r>
              <a:rPr lang="zh-CN" altLang="en-US" sz="2800" b="0" i="0" dirty="0">
                <a:solidFill>
                  <a:srgbClr val="121212"/>
                </a:solidFill>
                <a:effectLst/>
                <a:latin typeface="-apple-system"/>
              </a:rPr>
              <a:t>值。通过这种方式，每个代理的评论者网络能够考虑到其他代理的行为和策略，从而适应非固定策略的环境。在执行阶段，每个代理只使用其自己的局部信息来做出决策，不依赖于其他代理的具体信息。这使得</a:t>
            </a:r>
            <a:r>
              <a:rPr lang="en-US" altLang="zh-CN" sz="2800" b="0" i="0" dirty="0">
                <a:solidFill>
                  <a:srgbClr val="121212"/>
                </a:solidFill>
                <a:effectLst/>
                <a:latin typeface="-apple-system"/>
              </a:rPr>
              <a:t>MADDPG</a:t>
            </a:r>
            <a:r>
              <a:rPr lang="zh-CN" altLang="en-US" sz="2800" b="0" i="0" dirty="0">
                <a:solidFill>
                  <a:srgbClr val="121212"/>
                </a:solidFill>
                <a:effectLst/>
                <a:latin typeface="-apple-system"/>
              </a:rPr>
              <a:t>能够在分布式的多代理系统中运行。</a:t>
            </a:r>
            <a:endParaRPr lang="zh-CN" altLang="en-US" sz="28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281876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MFMARL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的优势在于收敛速度快且能较好的应对智能体数目的变动而无需改变网络结构，其缺陷在于平均场理论未必适用于拍卖过程中，因为拍卖过程中于自身决策相关联最高的未必是其他智能体的平均出价，而可能仅为几个特别参与者的出价。</a:t>
            </a:r>
          </a:p>
          <a:p>
            <a:endParaRPr lang="zh-CN" altLang="zh-CN" sz="1200" kern="1200" dirty="0">
              <a:solidFill>
                <a:schemeClr val="tx1"/>
              </a:solidFill>
              <a:effectLst/>
              <a:latin typeface="+mn-lt"/>
              <a:ea typeface="+mn-ea"/>
              <a:cs typeface="+mn-cs"/>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0224109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MFMARL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的优势在于收敛速度快且能较好的应对智能体数目的变动而无需改变网络结构，其缺陷在于平均场理论未必适用于拍卖过程中，因为拍卖过程中于自身决策相关联最高的未必是其他智能体的平均出价，而可能仅为几个特别参与者的出价。</a:t>
            </a:r>
          </a:p>
          <a:p>
            <a:endParaRPr lang="zh-CN" altLang="zh-CN" sz="1200" kern="1200" dirty="0">
              <a:solidFill>
                <a:schemeClr val="tx1"/>
              </a:solidFill>
              <a:effectLst/>
              <a:latin typeface="+mn-lt"/>
              <a:ea typeface="+mn-ea"/>
              <a:cs typeface="+mn-cs"/>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6264102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因此，我们设计了一种结合了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MADDPG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MFMARL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特征的改进算法以适用于信息价值拍卖过程。具体如下，网络结构仍然采用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结构，对于评论者网络，并不选择所有智能体的动作和状态进行平均，而是挑选几个关注的智能体的信息进行聚合。其中挑选智能体聚合的机制我们称之为消息共享机制。</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允许任务发布者之间共享部分消息，可共享的信息包括智能体观测的状态和自身动作。</a:t>
            </a:r>
          </a:p>
          <a:p>
            <a:pPr lvl="0"/>
            <a:r>
              <a:rPr lang="zh-CN" altLang="zh-CN" sz="1200" kern="1200" dirty="0">
                <a:solidFill>
                  <a:schemeClr val="tx1"/>
                </a:solidFill>
                <a:effectLst/>
                <a:latin typeface="+mn-lt"/>
                <a:ea typeface="+mn-ea"/>
                <a:cs typeface="+mn-cs"/>
              </a:rPr>
              <a:t>消息共享需要双方智能体都同意后方能进行。</a:t>
            </a:r>
          </a:p>
          <a:p>
            <a:pPr lvl="0"/>
            <a:r>
              <a:rPr lang="zh-CN" altLang="zh-CN" sz="1200" kern="1200" dirty="0">
                <a:solidFill>
                  <a:schemeClr val="tx1"/>
                </a:solidFill>
                <a:effectLst/>
                <a:latin typeface="+mn-lt"/>
                <a:ea typeface="+mn-ea"/>
                <a:cs typeface="+mn-cs"/>
              </a:rPr>
              <a:t>若智能体的邻居集合最终为空，则将智能体自身加入邻居集合。</a:t>
            </a:r>
          </a:p>
          <a:p>
            <a:pPr lvl="0"/>
            <a:r>
              <a:rPr lang="zh-CN" altLang="zh-CN" sz="1200" kern="1200" dirty="0">
                <a:solidFill>
                  <a:schemeClr val="tx1"/>
                </a:solidFill>
                <a:effectLst/>
                <a:latin typeface="+mn-lt"/>
                <a:ea typeface="+mn-ea"/>
                <a:cs typeface="+mn-cs"/>
              </a:rPr>
              <a:t>每个智能体最终需要确定两个邻居集合</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分别对应高于自身出价的智能体集合和低于自身出价的智能体集合。</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步骤：</a:t>
            </a:r>
          </a:p>
          <a:p>
            <a:pPr lvl="0"/>
            <a:r>
              <a:rPr lang="zh-CN" altLang="zh-CN" sz="1200" kern="1200" dirty="0">
                <a:solidFill>
                  <a:schemeClr val="tx1"/>
                </a:solidFill>
                <a:effectLst/>
                <a:latin typeface="+mn-lt"/>
                <a:ea typeface="+mn-ea"/>
                <a:cs typeface="+mn-cs"/>
              </a:rPr>
              <a:t>智能体需要为自身确定一个预期收益区间 </a:t>
            </a:r>
            <a:r>
              <a:rPr lang="en-US" altLang="zh-CN" sz="1200" kern="1200" dirty="0">
                <a:solidFill>
                  <a:schemeClr val="tx1"/>
                </a:solidFill>
                <a:effectLst/>
                <a:latin typeface="+mn-lt"/>
                <a:ea typeface="+mn-ea"/>
                <a:cs typeface="+mn-cs"/>
              </a:rPr>
              <a:t>R ;</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当任务类型变更后，初始化</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的区间；</a:t>
            </a:r>
          </a:p>
          <a:p>
            <a:r>
              <a:rPr lang="zh-CN" altLang="zh-CN" sz="1200" kern="1200" dirty="0">
                <a:solidFill>
                  <a:schemeClr val="tx1"/>
                </a:solidFill>
                <a:effectLst/>
                <a:latin typeface="+mn-lt"/>
                <a:ea typeface="+mn-ea"/>
                <a:cs typeface="+mn-cs"/>
              </a:rPr>
              <a:t>每一轮开始时：</a:t>
            </a:r>
          </a:p>
          <a:p>
            <a:pPr lvl="0"/>
            <a:r>
              <a:rPr lang="zh-CN" altLang="zh-CN" sz="1200" kern="1200" dirty="0">
                <a:solidFill>
                  <a:schemeClr val="tx1"/>
                </a:solidFill>
                <a:effectLst/>
                <a:latin typeface="+mn-lt"/>
                <a:ea typeface="+mn-ea"/>
                <a:cs typeface="+mn-cs"/>
              </a:rPr>
              <a:t>检查上一轮收益，是否位于预期区间</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之内；若位于</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内，则没有消息共享意愿；若收益不在</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内，则加入消息共享集合；</a:t>
            </a:r>
          </a:p>
          <a:p>
            <a:pPr lvl="0"/>
            <a:r>
              <a:rPr lang="zh-CN" altLang="zh-CN" sz="1200" kern="1200" dirty="0">
                <a:solidFill>
                  <a:schemeClr val="tx1"/>
                </a:solidFill>
                <a:effectLst/>
                <a:latin typeface="+mn-lt"/>
                <a:ea typeface="+mn-ea"/>
                <a:cs typeface="+mn-cs"/>
              </a:rPr>
              <a:t>消息共享集合内的所有智能体共享观测和动作信息；</a:t>
            </a:r>
          </a:p>
          <a:p>
            <a:pPr lvl="0"/>
            <a:r>
              <a:rPr lang="zh-CN" altLang="zh-CN" sz="1200" kern="1200" dirty="0">
                <a:solidFill>
                  <a:schemeClr val="tx1"/>
                </a:solidFill>
                <a:effectLst/>
                <a:latin typeface="+mn-lt"/>
                <a:ea typeface="+mn-ea"/>
                <a:cs typeface="+mn-cs"/>
              </a:rPr>
              <a:t>记录每轮的动作和观测状态以及收益；</a:t>
            </a:r>
          </a:p>
          <a:p>
            <a:pPr lvl="0"/>
            <a:r>
              <a:rPr lang="zh-CN" altLang="zh-CN" sz="1200" kern="1200" dirty="0">
                <a:solidFill>
                  <a:schemeClr val="tx1"/>
                </a:solidFill>
                <a:effectLst/>
                <a:latin typeface="+mn-lt"/>
                <a:ea typeface="+mn-ea"/>
                <a:cs typeface="+mn-cs"/>
              </a:rPr>
              <a:t>若</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轮回报没有达到预期，则根据步长</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向上一轮方向滑动预期收益窗口；重复迭代直到所有智能体符合预期收益区间，即停止消息共享直到有任务类型变更或重新出现有共享消息意愿的智能体。</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200" kern="1200" dirty="0">
              <a:solidFill>
                <a:schemeClr val="tx1"/>
              </a:solidFill>
              <a:effectLst/>
              <a:latin typeface="+mn-lt"/>
              <a:ea typeface="+mn-ea"/>
              <a:cs typeface="+mn-cs"/>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7332192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291D367-6184-4860-8569-091B9EB077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83850048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因此，我们设计了一种结合了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MADDPG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MFMARL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特征的改进算法以适用于信息价值拍卖过程。具体如下，网络结构仍然采用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结构，对于评论者网络，并不选择所有智能体的动作和状态进行平均，而是挑选几个关注的智能体的信息进行聚合。其中挑选智能体聚合的机制我们称之为消息共享机制。</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允许任务发布者之间共享部分消息，可共享的信息包括智能体观测的状态和自身动作。</a:t>
            </a:r>
          </a:p>
          <a:p>
            <a:pPr lvl="0"/>
            <a:r>
              <a:rPr lang="zh-CN" altLang="zh-CN" sz="1200" kern="1200" dirty="0">
                <a:solidFill>
                  <a:schemeClr val="tx1"/>
                </a:solidFill>
                <a:effectLst/>
                <a:latin typeface="+mn-lt"/>
                <a:ea typeface="+mn-ea"/>
                <a:cs typeface="+mn-cs"/>
              </a:rPr>
              <a:t>消息共享需要双方智能体都同意后方能进行。</a:t>
            </a:r>
          </a:p>
          <a:p>
            <a:pPr lvl="0"/>
            <a:r>
              <a:rPr lang="zh-CN" altLang="zh-CN" sz="1200" kern="1200" dirty="0">
                <a:solidFill>
                  <a:schemeClr val="tx1"/>
                </a:solidFill>
                <a:effectLst/>
                <a:latin typeface="+mn-lt"/>
                <a:ea typeface="+mn-ea"/>
                <a:cs typeface="+mn-cs"/>
              </a:rPr>
              <a:t>若智能体的邻居集合最终为空，则将智能体自身加入邻居集合。</a:t>
            </a:r>
          </a:p>
          <a:p>
            <a:pPr lvl="0"/>
            <a:r>
              <a:rPr lang="zh-CN" altLang="zh-CN" sz="1200" kern="1200" dirty="0">
                <a:solidFill>
                  <a:schemeClr val="tx1"/>
                </a:solidFill>
                <a:effectLst/>
                <a:latin typeface="+mn-lt"/>
                <a:ea typeface="+mn-ea"/>
                <a:cs typeface="+mn-cs"/>
              </a:rPr>
              <a:t>每个智能体最终需要确定两个邻居集合</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分别对应高于自身出价的智能体集合和低于自身出价的智能体集合。</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步骤：</a:t>
            </a:r>
          </a:p>
          <a:p>
            <a:pPr lvl="0"/>
            <a:r>
              <a:rPr lang="zh-CN" altLang="zh-CN" sz="1200" kern="1200" dirty="0">
                <a:solidFill>
                  <a:schemeClr val="tx1"/>
                </a:solidFill>
                <a:effectLst/>
                <a:latin typeface="+mn-lt"/>
                <a:ea typeface="+mn-ea"/>
                <a:cs typeface="+mn-cs"/>
              </a:rPr>
              <a:t>智能体需要为自身确定一个预期收益区间 </a:t>
            </a:r>
            <a:r>
              <a:rPr lang="en-US" altLang="zh-CN" sz="1200" kern="1200" dirty="0">
                <a:solidFill>
                  <a:schemeClr val="tx1"/>
                </a:solidFill>
                <a:effectLst/>
                <a:latin typeface="+mn-lt"/>
                <a:ea typeface="+mn-ea"/>
                <a:cs typeface="+mn-cs"/>
              </a:rPr>
              <a:t>R ;</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当任务类型变更后，初始化</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的区间；</a:t>
            </a:r>
          </a:p>
          <a:p>
            <a:r>
              <a:rPr lang="zh-CN" altLang="zh-CN" sz="1200" kern="1200" dirty="0">
                <a:solidFill>
                  <a:schemeClr val="tx1"/>
                </a:solidFill>
                <a:effectLst/>
                <a:latin typeface="+mn-lt"/>
                <a:ea typeface="+mn-ea"/>
                <a:cs typeface="+mn-cs"/>
              </a:rPr>
              <a:t>每一轮开始时：</a:t>
            </a:r>
          </a:p>
          <a:p>
            <a:pPr lvl="0"/>
            <a:r>
              <a:rPr lang="zh-CN" altLang="zh-CN" sz="1200" kern="1200" dirty="0">
                <a:solidFill>
                  <a:schemeClr val="tx1"/>
                </a:solidFill>
                <a:effectLst/>
                <a:latin typeface="+mn-lt"/>
                <a:ea typeface="+mn-ea"/>
                <a:cs typeface="+mn-cs"/>
              </a:rPr>
              <a:t>检查上一轮收益，是否位于预期区间</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之内；若位于</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内，则没有消息共享意愿；若收益不在</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内，则加入消息共享集合；</a:t>
            </a:r>
          </a:p>
          <a:p>
            <a:pPr lvl="0"/>
            <a:r>
              <a:rPr lang="zh-CN" altLang="zh-CN" sz="1200" kern="1200" dirty="0">
                <a:solidFill>
                  <a:schemeClr val="tx1"/>
                </a:solidFill>
                <a:effectLst/>
                <a:latin typeface="+mn-lt"/>
                <a:ea typeface="+mn-ea"/>
                <a:cs typeface="+mn-cs"/>
              </a:rPr>
              <a:t>消息共享集合内的所有智能体共享观测和动作信息；</a:t>
            </a:r>
          </a:p>
          <a:p>
            <a:pPr lvl="0"/>
            <a:r>
              <a:rPr lang="zh-CN" altLang="zh-CN" sz="1200" kern="1200" dirty="0">
                <a:solidFill>
                  <a:schemeClr val="tx1"/>
                </a:solidFill>
                <a:effectLst/>
                <a:latin typeface="+mn-lt"/>
                <a:ea typeface="+mn-ea"/>
                <a:cs typeface="+mn-cs"/>
              </a:rPr>
              <a:t>记录每轮的动作和观测状态以及收益；</a:t>
            </a:r>
          </a:p>
          <a:p>
            <a:pPr lvl="0"/>
            <a:r>
              <a:rPr lang="zh-CN" altLang="zh-CN" sz="1200" kern="1200" dirty="0">
                <a:solidFill>
                  <a:schemeClr val="tx1"/>
                </a:solidFill>
                <a:effectLst/>
                <a:latin typeface="+mn-lt"/>
                <a:ea typeface="+mn-ea"/>
                <a:cs typeface="+mn-cs"/>
              </a:rPr>
              <a:t>若</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轮回报没有达到预期，则根据步长</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向上一轮方向滑动预期收益窗口；重复迭代直到所有智能体符合预期收益区间，即停止消息共享直到有任务类型变更或重新出现有共享消息意愿的智能体。</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200" kern="1200" dirty="0">
              <a:solidFill>
                <a:schemeClr val="tx1"/>
              </a:solidFill>
              <a:effectLst/>
              <a:latin typeface="+mn-lt"/>
              <a:ea typeface="+mn-ea"/>
              <a:cs typeface="+mn-cs"/>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8491022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因此，我们设计了一种结合了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MADDPG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于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MFMARL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特征的改进算法以适用于信息价值拍卖过程。具体如下，网络结构仍然采用 </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AC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结构，对于评论者网络，并不选择所有智能体的动作和状态进行平均，而是挑选几个关注的智能体的信息进行聚合。其中挑选智能体聚合的机制我们称之为消息共享机制。</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允许任务发布者之间共享部分消息，可共享的信息包括智能体观测的状态和自身动作。</a:t>
            </a:r>
          </a:p>
          <a:p>
            <a:pPr lvl="0"/>
            <a:r>
              <a:rPr lang="zh-CN" altLang="zh-CN" sz="1200" kern="1200" dirty="0">
                <a:solidFill>
                  <a:schemeClr val="tx1"/>
                </a:solidFill>
                <a:effectLst/>
                <a:latin typeface="+mn-lt"/>
                <a:ea typeface="+mn-ea"/>
                <a:cs typeface="+mn-cs"/>
              </a:rPr>
              <a:t>消息共享需要双方智能体都同意后方能进行。</a:t>
            </a:r>
          </a:p>
          <a:p>
            <a:pPr lvl="0"/>
            <a:r>
              <a:rPr lang="zh-CN" altLang="zh-CN" sz="1200" kern="1200" dirty="0">
                <a:solidFill>
                  <a:schemeClr val="tx1"/>
                </a:solidFill>
                <a:effectLst/>
                <a:latin typeface="+mn-lt"/>
                <a:ea typeface="+mn-ea"/>
                <a:cs typeface="+mn-cs"/>
              </a:rPr>
              <a:t>若智能体的邻居集合最终为空，则将智能体自身加入邻居集合。</a:t>
            </a:r>
          </a:p>
          <a:p>
            <a:pPr lvl="0"/>
            <a:r>
              <a:rPr lang="zh-CN" altLang="zh-CN" sz="1200" kern="1200" dirty="0">
                <a:solidFill>
                  <a:schemeClr val="tx1"/>
                </a:solidFill>
                <a:effectLst/>
                <a:latin typeface="+mn-lt"/>
                <a:ea typeface="+mn-ea"/>
                <a:cs typeface="+mn-cs"/>
              </a:rPr>
              <a:t>每个智能体最终需要确定两个邻居集合</a:t>
            </a:r>
            <a:r>
              <a:rPr lang="en-US" altLang="zh-CN" sz="1200" kern="1200" dirty="0">
                <a:solidFill>
                  <a:schemeClr val="tx1"/>
                </a:solidFill>
                <a:effectLst/>
                <a:latin typeface="+mn-lt"/>
                <a:ea typeface="+mn-ea"/>
                <a:cs typeface="+mn-cs"/>
              </a:rPr>
              <a:t>, </a:t>
            </a:r>
            <a:r>
              <a:rPr lang="zh-CN" altLang="zh-CN" sz="1200" kern="1200" dirty="0">
                <a:solidFill>
                  <a:schemeClr val="tx1"/>
                </a:solidFill>
                <a:effectLst/>
                <a:latin typeface="+mn-lt"/>
                <a:ea typeface="+mn-ea"/>
                <a:cs typeface="+mn-cs"/>
              </a:rPr>
              <a:t>分别对应高于自身出价的智能体集合和低于自身出价的智能体集合。</a:t>
            </a:r>
          </a:p>
          <a:p>
            <a:r>
              <a:rPr lang="en-US" altLang="zh-CN" sz="1200" kern="1200" dirty="0">
                <a:solidFill>
                  <a:schemeClr val="tx1"/>
                </a:solidFill>
                <a:effectLst/>
                <a:latin typeface="+mn-lt"/>
                <a:ea typeface="+mn-ea"/>
                <a:cs typeface="+mn-cs"/>
              </a:rPr>
              <a:t> </a:t>
            </a:r>
            <a:endParaRPr lang="zh-CN" altLang="zh-CN" sz="1200" kern="1200" dirty="0">
              <a:solidFill>
                <a:schemeClr val="tx1"/>
              </a:solidFill>
              <a:effectLst/>
              <a:latin typeface="+mn-lt"/>
              <a:ea typeface="+mn-ea"/>
              <a:cs typeface="+mn-cs"/>
            </a:endParaRPr>
          </a:p>
          <a:p>
            <a:r>
              <a:rPr lang="zh-CN" altLang="zh-CN" sz="1200" kern="1200" dirty="0">
                <a:solidFill>
                  <a:schemeClr val="tx1"/>
                </a:solidFill>
                <a:effectLst/>
                <a:latin typeface="+mn-lt"/>
                <a:ea typeface="+mn-ea"/>
                <a:cs typeface="+mn-cs"/>
              </a:rPr>
              <a:t>步骤：</a:t>
            </a:r>
          </a:p>
          <a:p>
            <a:pPr lvl="0"/>
            <a:r>
              <a:rPr lang="zh-CN" altLang="zh-CN" sz="1200" kern="1200" dirty="0">
                <a:solidFill>
                  <a:schemeClr val="tx1"/>
                </a:solidFill>
                <a:effectLst/>
                <a:latin typeface="+mn-lt"/>
                <a:ea typeface="+mn-ea"/>
                <a:cs typeface="+mn-cs"/>
              </a:rPr>
              <a:t>智能体需要为自身确定一个预期收益区间 </a:t>
            </a:r>
            <a:r>
              <a:rPr lang="en-US" altLang="zh-CN" sz="1200" kern="1200" dirty="0">
                <a:solidFill>
                  <a:schemeClr val="tx1"/>
                </a:solidFill>
                <a:effectLst/>
                <a:latin typeface="+mn-lt"/>
                <a:ea typeface="+mn-ea"/>
                <a:cs typeface="+mn-cs"/>
              </a:rPr>
              <a:t>R ;</a:t>
            </a:r>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当任务类型变更后，初始化</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的区间；</a:t>
            </a:r>
          </a:p>
          <a:p>
            <a:r>
              <a:rPr lang="zh-CN" altLang="zh-CN" sz="1200" kern="1200" dirty="0">
                <a:solidFill>
                  <a:schemeClr val="tx1"/>
                </a:solidFill>
                <a:effectLst/>
                <a:latin typeface="+mn-lt"/>
                <a:ea typeface="+mn-ea"/>
                <a:cs typeface="+mn-cs"/>
              </a:rPr>
              <a:t>每一轮开始时：</a:t>
            </a:r>
          </a:p>
          <a:p>
            <a:pPr lvl="0"/>
            <a:r>
              <a:rPr lang="zh-CN" altLang="zh-CN" sz="1200" kern="1200" dirty="0">
                <a:solidFill>
                  <a:schemeClr val="tx1"/>
                </a:solidFill>
                <a:effectLst/>
                <a:latin typeface="+mn-lt"/>
                <a:ea typeface="+mn-ea"/>
                <a:cs typeface="+mn-cs"/>
              </a:rPr>
              <a:t>检查上一轮收益，是否位于预期区间</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之内；若位于</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内，则没有消息共享意愿；若收益不在</a:t>
            </a:r>
            <a:r>
              <a:rPr lang="en-US" altLang="zh-CN" sz="1200" kern="1200" dirty="0">
                <a:solidFill>
                  <a:schemeClr val="tx1"/>
                </a:solidFill>
                <a:effectLst/>
                <a:latin typeface="+mn-lt"/>
                <a:ea typeface="+mn-ea"/>
                <a:cs typeface="+mn-cs"/>
              </a:rPr>
              <a:t>R</a:t>
            </a:r>
            <a:r>
              <a:rPr lang="zh-CN" altLang="zh-CN" sz="1200" kern="1200" dirty="0">
                <a:solidFill>
                  <a:schemeClr val="tx1"/>
                </a:solidFill>
                <a:effectLst/>
                <a:latin typeface="+mn-lt"/>
                <a:ea typeface="+mn-ea"/>
                <a:cs typeface="+mn-cs"/>
              </a:rPr>
              <a:t>内，则加入消息共享集合；</a:t>
            </a:r>
          </a:p>
          <a:p>
            <a:pPr lvl="0"/>
            <a:r>
              <a:rPr lang="zh-CN" altLang="zh-CN" sz="1200" kern="1200" dirty="0">
                <a:solidFill>
                  <a:schemeClr val="tx1"/>
                </a:solidFill>
                <a:effectLst/>
                <a:latin typeface="+mn-lt"/>
                <a:ea typeface="+mn-ea"/>
                <a:cs typeface="+mn-cs"/>
              </a:rPr>
              <a:t>消息共享集合内的所有智能体共享观测和动作信息；</a:t>
            </a:r>
          </a:p>
          <a:p>
            <a:pPr lvl="0"/>
            <a:r>
              <a:rPr lang="zh-CN" altLang="zh-CN" sz="1200" kern="1200" dirty="0">
                <a:solidFill>
                  <a:schemeClr val="tx1"/>
                </a:solidFill>
                <a:effectLst/>
                <a:latin typeface="+mn-lt"/>
                <a:ea typeface="+mn-ea"/>
                <a:cs typeface="+mn-cs"/>
              </a:rPr>
              <a:t>记录每轮的动作和观测状态以及收益；</a:t>
            </a:r>
          </a:p>
          <a:p>
            <a:pPr lvl="0"/>
            <a:r>
              <a:rPr lang="zh-CN" altLang="zh-CN" sz="1200" kern="1200" dirty="0">
                <a:solidFill>
                  <a:schemeClr val="tx1"/>
                </a:solidFill>
                <a:effectLst/>
                <a:latin typeface="+mn-lt"/>
                <a:ea typeface="+mn-ea"/>
                <a:cs typeface="+mn-cs"/>
              </a:rPr>
              <a:t>若</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轮回报没有达到预期，则根据步长</a:t>
            </a:r>
            <a:r>
              <a:rPr lang="en-US" altLang="zh-CN" sz="1200" kern="1200" dirty="0">
                <a:solidFill>
                  <a:schemeClr val="tx1"/>
                </a:solidFill>
                <a:effectLst/>
                <a:latin typeface="+mn-lt"/>
                <a:ea typeface="+mn-ea"/>
                <a:cs typeface="+mn-cs"/>
              </a:rPr>
              <a:t>a</a:t>
            </a:r>
            <a:r>
              <a:rPr lang="zh-CN" altLang="zh-CN" sz="1200" kern="1200" dirty="0">
                <a:solidFill>
                  <a:schemeClr val="tx1"/>
                </a:solidFill>
                <a:effectLst/>
                <a:latin typeface="+mn-lt"/>
                <a:ea typeface="+mn-ea"/>
                <a:cs typeface="+mn-cs"/>
              </a:rPr>
              <a:t>向上一轮方向滑动预期收益窗口；重复迭代直到所有智能体符合预期收益区间，即停止消息共享直到有任务类型变更或重新出现有共享消息意愿的智能体。</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200" kern="1200" dirty="0">
              <a:solidFill>
                <a:schemeClr val="tx1"/>
              </a:solidFill>
              <a:effectLst/>
              <a:latin typeface="+mn-lt"/>
              <a:ea typeface="+mn-ea"/>
              <a:cs typeface="+mn-cs"/>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378564502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291D367-6184-4860-8569-091B9EB077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429742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zh-CN" sz="1200" kern="1200" dirty="0">
              <a:solidFill>
                <a:schemeClr val="tx1"/>
              </a:solidFill>
              <a:effectLst/>
              <a:latin typeface="+mn-lt"/>
              <a:ea typeface="+mn-ea"/>
              <a:cs typeface="+mn-cs"/>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24459979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lvl="0"/>
            <a:r>
              <a:rPr lang="zh-CN" altLang="zh-CN" sz="1200" kern="1200" dirty="0">
                <a:solidFill>
                  <a:schemeClr val="tx1"/>
                </a:solidFill>
                <a:effectLst/>
                <a:latin typeface="+mn-lt"/>
                <a:ea typeface="+mn-ea"/>
                <a:cs typeface="+mn-cs"/>
              </a:rPr>
              <a:t>本研究的创新点</a:t>
            </a:r>
            <a:r>
              <a:rPr lang="en-US" altLang="zh-CN" sz="1200" kern="1200" dirty="0">
                <a:solidFill>
                  <a:schemeClr val="tx1"/>
                </a:solidFill>
                <a:effectLst/>
                <a:latin typeface="+mn-lt"/>
                <a:ea typeface="+mn-ea"/>
                <a:cs typeface="+mn-cs"/>
              </a:rPr>
              <a:t>1</a:t>
            </a:r>
            <a:r>
              <a:rPr lang="zh-CN" altLang="zh-CN" sz="1200" kern="1200" dirty="0">
                <a:solidFill>
                  <a:schemeClr val="tx1"/>
                </a:solidFill>
                <a:effectLst/>
                <a:latin typeface="+mn-lt"/>
                <a:ea typeface="+mn-ea"/>
                <a:cs typeface="+mn-cs"/>
              </a:rPr>
              <a:t>在于定义了特定场景服务中任务传递的信息价值，并基于价值确定传输优先级；在传统的络网调度中，网络缺乏智能，不考虑数据包的具体情况，不加区别的传输造成了网络资源的浪费，利用信息价值网络可以将有限传输机会提供给更有价值的数据以提高网络的传输效率。</a:t>
            </a:r>
            <a:endParaRPr lang="en-US" altLang="zh-CN" sz="1200" kern="1200" dirty="0">
              <a:solidFill>
                <a:schemeClr val="tx1"/>
              </a:solidFill>
              <a:effectLst/>
              <a:latin typeface="+mn-lt"/>
              <a:ea typeface="+mn-ea"/>
              <a:cs typeface="+mn-cs"/>
            </a:endParaRPr>
          </a:p>
          <a:p>
            <a:pPr lvl="0"/>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本研究的创新点</a:t>
            </a:r>
            <a:r>
              <a:rPr lang="en-US" altLang="zh-CN" sz="1200" kern="1200" dirty="0">
                <a:solidFill>
                  <a:schemeClr val="tx1"/>
                </a:solidFill>
                <a:effectLst/>
                <a:latin typeface="+mn-lt"/>
                <a:ea typeface="+mn-ea"/>
                <a:cs typeface="+mn-cs"/>
              </a:rPr>
              <a:t>2</a:t>
            </a:r>
            <a:r>
              <a:rPr lang="zh-CN" altLang="zh-CN" sz="1200" kern="1200" dirty="0">
                <a:solidFill>
                  <a:schemeClr val="tx1"/>
                </a:solidFill>
                <a:effectLst/>
                <a:latin typeface="+mn-lt"/>
                <a:ea typeface="+mn-ea"/>
                <a:cs typeface="+mn-cs"/>
              </a:rPr>
              <a:t>在于基于信息价值的网络资源分配；与传统网络忽略用户需求，仅针对网络指标优化不同。本研究基于数据信息的特征，利用信息价值，表征无线网络服务需求。通过信息价值抽象服务需求，统筹通信网络中多维度资源，依托富余资源置换短缺资源的理念，建立了高效的资源分配策略。</a:t>
            </a:r>
            <a:endParaRPr lang="en-US" altLang="zh-CN" sz="1200" kern="1200" dirty="0">
              <a:solidFill>
                <a:schemeClr val="tx1"/>
              </a:solidFill>
              <a:effectLst/>
              <a:latin typeface="+mn-lt"/>
              <a:ea typeface="+mn-ea"/>
              <a:cs typeface="+mn-cs"/>
            </a:endParaRPr>
          </a:p>
          <a:p>
            <a:pPr lvl="0"/>
            <a:endParaRPr lang="zh-CN" altLang="zh-CN" sz="1200" kern="1200" dirty="0">
              <a:solidFill>
                <a:schemeClr val="tx1"/>
              </a:solidFill>
              <a:effectLst/>
              <a:latin typeface="+mn-lt"/>
              <a:ea typeface="+mn-ea"/>
              <a:cs typeface="+mn-cs"/>
            </a:endParaRPr>
          </a:p>
          <a:p>
            <a:pPr lvl="0"/>
            <a:r>
              <a:rPr lang="zh-CN" altLang="zh-CN" sz="1200" kern="1200" dirty="0">
                <a:solidFill>
                  <a:schemeClr val="tx1"/>
                </a:solidFill>
                <a:effectLst/>
                <a:latin typeface="+mn-lt"/>
                <a:ea typeface="+mn-ea"/>
                <a:cs typeface="+mn-cs"/>
              </a:rPr>
              <a:t>本研究的创新点</a:t>
            </a:r>
            <a:r>
              <a:rPr lang="en-US" altLang="zh-CN" sz="1200" kern="1200" dirty="0">
                <a:solidFill>
                  <a:schemeClr val="tx1"/>
                </a:solidFill>
                <a:effectLst/>
                <a:latin typeface="+mn-lt"/>
                <a:ea typeface="+mn-ea"/>
                <a:cs typeface="+mn-cs"/>
              </a:rPr>
              <a:t>3</a:t>
            </a:r>
            <a:r>
              <a:rPr lang="zh-CN" altLang="zh-CN" sz="1200" kern="1200" dirty="0">
                <a:solidFill>
                  <a:schemeClr val="tx1"/>
                </a:solidFill>
                <a:effectLst/>
                <a:latin typeface="+mn-lt"/>
                <a:ea typeface="+mn-ea"/>
                <a:cs typeface="+mn-cs"/>
              </a:rPr>
              <a:t>在于基于信息价值的网络资源竞争机制；传统网络资源竞争机制中，多数考虑参与竞争的智能体达到纳什均衡即可。却并未考虑竞争机制对网络性能和用户体验变化的导向。基于信息价值的竞争机制允许智能体之间交换其信息价值估值，使相互竞争的智能体获得协商的机会，进而提高了网络的整体性能和用户体验。</a:t>
            </a: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894770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伴随着无线网络的蓬勃发展，网络中的终端数目呈指数增加。随之而来的是网络负载的陡增。截至</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年，蜂窝网络总数据流量将以每年接近</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的年增长率增长。预计到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2024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576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PB </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数据将被传输，远远高于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130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万</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PB</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数据。总流量比较</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2018</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年预计将扩大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4.6</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倍。网络中频谱资源的增速难以满足日益增长的需求，因此，如何利用有限的网络资源满足网络中的任务需求成为了迫在眉睫的问题。</a:t>
            </a:r>
          </a:p>
          <a:p>
            <a:endParaRPr lang="zh-CN" altLang="zh-CN" sz="1200" kern="1200" dirty="0">
              <a:solidFill>
                <a:schemeClr val="tx1"/>
              </a:solidFill>
              <a:effectLst/>
              <a:latin typeface="+mn-lt"/>
              <a:ea typeface="+mn-ea"/>
              <a:cs typeface="+mn-cs"/>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70028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之前的工作中，我们初步的探究了信息价值指标在网联自动驾驶系统中的应用。我们得出啊的结论是，在网联自动驾驶系统中依据信息价值调度网络资源可以在减小传输负载的保证任务的完成质量，这对网络运营者来说无疑很有吸引力。</a:t>
            </a: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4694710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同时在这个过程中，我们认识到信息价值指标的评估具有与任务高度相关联的特性，这导致信息价值难以总结为类似时延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可靠性</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吞吐量一样可以通用于所有任务的指标。这是由于信息价值指标的天然属性决定的。该特性导致若想利用信息价值指标调度多任务系统的复杂资源时，难以获得令所有任务都满意的策略。即不同任务之间的信息价值难以横向对比。这就对网络决策者提出了一个问题，即如何在使用信息价值降低传输负载的同时给出令所有需要完成任务的服务提供商满意的调度策略？</a:t>
            </a: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7593912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291D367-6184-4860-8569-091B9EB077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1895292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诚然，我们可以在设计资源调度策略之初为网络中的服务商的不同任务信息价值设置一个权重，依次获得通用于所有任务的价值指标。然而，这样做的问题有二。其一是未来网络中的任务可能种类繁杂，仅凭借策略设计者自身的知识储备很难全面的了解各个任务系统，在权重设置上难免有失偏颇。其二是网络中的任务种类并非一成不变，若网络中出现新的任务类型，决策制定者不单需要对新的任务内容有一个全面的了解，还需将其和之前任务进行横向评估，方能确定任务信息价值的权重。这无论是在人力成本还是服务提供者的隐私角度考虑都难以接受。因此，若想要在更广泛的场景中利用信息价值调度资源以降低网络负载，一种能够自适应任务类型变更，且去中心化评估信息价值的机制有足够的动机被提出。</a:t>
            </a:r>
            <a:endParaRPr lang="zh-CN" altLang="zh-CN" sz="1200" kern="1200" dirty="0">
              <a:solidFill>
                <a:schemeClr val="tx1"/>
              </a:solidFill>
              <a:effectLst/>
              <a:latin typeface="+mn-lt"/>
              <a:ea typeface="+mn-ea"/>
              <a:cs typeface="+mn-cs"/>
            </a:endParaRP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2334559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5" name="灯片编号占位符 4">
            <a:extLst>
              <a:ext uri="{FF2B5EF4-FFF2-40B4-BE49-F238E27FC236}">
                <a16:creationId xmlns:a16="http://schemas.microsoft.com/office/drawing/2014/main" id="{A291D367-6184-4860-8569-091B9EB077D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18804779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上述问题的痛点在于网络决策者不够</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全能</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，而服务发布者过于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自私</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。其中网络决策者不够“全能“的问题相对而言很难解决，阻力不但来自网络决策者不可能了解所有任务细节，更源于服务提供者对泄露隐私的警惕。相比较之下，让服务发布者自己提出一个</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不</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太自私的权重更有现实意义。同时，我们注意到，对于价值这一概念，在普世观念中其实几乎等同于金钱，换而言之即收益。信息价值也不能免俗，在之前的大部分工作中，无论我们如何获取和评估信息价值，信息价值指标最终其实都能和网络中某个参与者的收益挂钩。人类对经济学的研究可谓贯穿历史发展，若以经济学的角度来看，不同任务见信息价值的权重确定可视为一场任务发布者之间的博弈，如若设计合理的机制（</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Nash</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定理告诉我们，任何有限非合作博弈在混合策略意义下，一定至少存在一个纳什均衡</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），其最终结果大概率能达到一个所有参与者都妥协的结果。</a:t>
            </a:r>
          </a:p>
          <a:p>
            <a:endParaRPr lang="zh-CN" altLang="en-US" b="0" dirty="0">
              <a:latin typeface="-apple-system"/>
            </a:endParaRPr>
          </a:p>
        </p:txBody>
      </p:sp>
      <p:sp>
        <p:nvSpPr>
          <p:cNvPr id="4" name="灯片编号占位符 3">
            <a:extLst>
              <a:ext uri="{FF2B5EF4-FFF2-40B4-BE49-F238E27FC236}">
                <a16:creationId xmlns:a16="http://schemas.microsoft.com/office/drawing/2014/main" id="{730B3F7F-FCE6-4943-972E-2613A6F02FB3}"/>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extLst>
      <p:ext uri="{BB962C8B-B14F-4D97-AF65-F5344CB8AC3E}">
        <p14:creationId xmlns:p14="http://schemas.microsoft.com/office/powerpoint/2010/main" val="4916818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PhAnim="0" type="title" preserve="1"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zh-CN"/>
              <a:t>Click to edit Master title style</a:t>
            </a:r>
          </a:p>
        </p:txBody>
      </p:sp>
      <p:sp>
        <p:nvSpPr>
          <p:cNvPr id="3"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zh-CN"/>
              <a:t>Click to edit Master subtitle style</a:t>
            </a:r>
          </a:p>
        </p:txBody>
      </p:sp>
      <p:sp>
        <p:nvSpPr>
          <p:cNvPr id="4" name="Date Placeholder 3"/>
          <p:cNvSpPr>
            <a:spLocks noGrp="1"/>
          </p:cNvSpPr>
          <p:nvPr>
            <p:ph type="dt" sz="half" idx="10"/>
          </p:nvPr>
        </p:nvSpPr>
        <p:spPr bwMode="auto"/>
        <p:txBody>
          <a:bodyPr/>
          <a:lstStyle/>
          <a:p>
            <a:pPr>
              <a:defRPr/>
            </a:pPr>
            <a:fld id="{90554363-A755-464F-A8DA-39CCC26E1EA2}" type="datetime1">
              <a:rPr lang="en-US" altLang="zh-CN" smtClean="0"/>
              <a:t>3/13/2024</a:t>
            </a:fld>
            <a:endParaRPr lang="zh-CN"/>
          </a:p>
        </p:txBody>
      </p:sp>
      <p:sp>
        <p:nvSpPr>
          <p:cNvPr id="5" name="Footer Placeholder 4"/>
          <p:cNvSpPr>
            <a:spLocks noGrp="1"/>
          </p:cNvSpPr>
          <p:nvPr>
            <p:ph type="ftr" sz="quarter" idx="11"/>
          </p:nvPr>
        </p:nvSpPr>
        <p:spPr bwMode="auto"/>
        <p:txBody>
          <a:bodyPr/>
          <a:lstStyle/>
          <a:p>
            <a:pPr>
              <a:defRPr/>
            </a:pPr>
            <a:endParaRPr lang="zh-CN"/>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ltLang="zh-CN"/>
              <a:t>‹#›</a:t>
            </a:fld>
            <a:endParaRPr 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PhAnim="0" type="vertTx" preserve="1"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zh-CN"/>
              <a:t>Click to edit Master title style</a:t>
            </a:r>
          </a:p>
        </p:txBody>
      </p:sp>
      <p:sp>
        <p:nvSpPr>
          <p:cNvPr id="3" name="Vertical Text Placeholder 2"/>
          <p:cNvSpPr>
            <a:spLocks noGrp="1"/>
          </p:cNvSpPr>
          <p:nvPr>
            <p:ph type="body" orient="vert" idx="1"/>
          </p:nvPr>
        </p:nvSpPr>
        <p:spPr bwMode="auto"/>
        <p:txBody>
          <a:bodyPr vert="eaVert"/>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Date Placeholder 3"/>
          <p:cNvSpPr>
            <a:spLocks noGrp="1"/>
          </p:cNvSpPr>
          <p:nvPr>
            <p:ph type="dt" sz="half" idx="10"/>
          </p:nvPr>
        </p:nvSpPr>
        <p:spPr bwMode="auto"/>
        <p:txBody>
          <a:bodyPr/>
          <a:lstStyle/>
          <a:p>
            <a:pPr>
              <a:defRPr/>
            </a:pPr>
            <a:fld id="{AB3524B0-C039-4909-B975-A73B2F0853D0}" type="datetime1">
              <a:rPr lang="en-US" altLang="zh-CN" smtClean="0"/>
              <a:t>3/13/2024</a:t>
            </a:fld>
            <a:endParaRPr lang="zh-CN"/>
          </a:p>
        </p:txBody>
      </p:sp>
      <p:sp>
        <p:nvSpPr>
          <p:cNvPr id="5" name="Footer Placeholder 4"/>
          <p:cNvSpPr>
            <a:spLocks noGrp="1"/>
          </p:cNvSpPr>
          <p:nvPr>
            <p:ph type="ftr" sz="quarter" idx="11"/>
          </p:nvPr>
        </p:nvSpPr>
        <p:spPr bwMode="auto"/>
        <p:txBody>
          <a:bodyPr/>
          <a:lstStyle/>
          <a:p>
            <a:pPr>
              <a:defRPr/>
            </a:pPr>
            <a:endParaRPr lang="zh-CN"/>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PhAnim="0" type="vertTitleAndTx" preserve="1"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8724900" y="365125"/>
            <a:ext cx="2628900" cy="5811838"/>
          </a:xfrm>
        </p:spPr>
        <p:txBody>
          <a:bodyPr vert="eaVert"/>
          <a:lstStyle/>
          <a:p>
            <a:pPr>
              <a:defRPr/>
            </a:pPr>
            <a:r>
              <a:rPr lang="zh-CN"/>
              <a:t>Click to edit Master title style</a:t>
            </a:r>
          </a:p>
        </p:txBody>
      </p:sp>
      <p:sp>
        <p:nvSpPr>
          <p:cNvPr id="3" name="Vertical Text Placeholder 2"/>
          <p:cNvSpPr>
            <a:spLocks noGrp="1"/>
          </p:cNvSpPr>
          <p:nvPr>
            <p:ph type="body" orient="vert" idx="1"/>
          </p:nvPr>
        </p:nvSpPr>
        <p:spPr bwMode="auto">
          <a:xfrm>
            <a:off x="838200" y="365125"/>
            <a:ext cx="7734300" cy="5811838"/>
          </a:xfrm>
        </p:spPr>
        <p:txBody>
          <a:bodyPr vert="eaVert"/>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Date Placeholder 3"/>
          <p:cNvSpPr>
            <a:spLocks noGrp="1"/>
          </p:cNvSpPr>
          <p:nvPr>
            <p:ph type="dt" sz="half" idx="10"/>
          </p:nvPr>
        </p:nvSpPr>
        <p:spPr bwMode="auto"/>
        <p:txBody>
          <a:bodyPr/>
          <a:lstStyle/>
          <a:p>
            <a:pPr>
              <a:defRPr/>
            </a:pPr>
            <a:fld id="{3ED6232C-A864-403D-8A9D-2626AB53D45C}" type="datetime1">
              <a:rPr lang="en-US" altLang="zh-CN" smtClean="0"/>
              <a:t>3/13/2024</a:t>
            </a:fld>
            <a:endParaRPr lang="zh-CN"/>
          </a:p>
        </p:txBody>
      </p:sp>
      <p:sp>
        <p:nvSpPr>
          <p:cNvPr id="5" name="Footer Placeholder 4"/>
          <p:cNvSpPr>
            <a:spLocks noGrp="1"/>
          </p:cNvSpPr>
          <p:nvPr>
            <p:ph type="ftr" sz="quarter" idx="11"/>
          </p:nvPr>
        </p:nvSpPr>
        <p:spPr bwMode="auto"/>
        <p:txBody>
          <a:bodyPr/>
          <a:lstStyle/>
          <a:p>
            <a:pPr>
              <a:defRPr/>
            </a:pPr>
            <a:endParaRPr lang="zh-CN"/>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PhAnim="0" type="obj" preserve="1"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zh-CN"/>
              <a:t>Click to edit Master title style</a:t>
            </a:r>
          </a:p>
        </p:txBody>
      </p:sp>
      <p:sp>
        <p:nvSpPr>
          <p:cNvPr id="3" name="Content Placeholder 2"/>
          <p:cNvSpPr>
            <a:spLocks noGrp="1"/>
          </p:cNvSpPr>
          <p:nvPr>
            <p:ph idx="1"/>
          </p:nvPr>
        </p:nvSpPr>
        <p:spPr bwMode="auto"/>
        <p:txBody>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Date Placeholder 3"/>
          <p:cNvSpPr>
            <a:spLocks noGrp="1"/>
          </p:cNvSpPr>
          <p:nvPr>
            <p:ph type="dt" sz="half" idx="10"/>
          </p:nvPr>
        </p:nvSpPr>
        <p:spPr bwMode="auto"/>
        <p:txBody>
          <a:bodyPr/>
          <a:lstStyle/>
          <a:p>
            <a:pPr>
              <a:defRPr/>
            </a:pPr>
            <a:fld id="{2414F3C9-01D9-412B-9573-397C2C32BD62}" type="datetime1">
              <a:rPr lang="en-US" altLang="zh-CN" smtClean="0"/>
              <a:t>3/13/2024</a:t>
            </a:fld>
            <a:endParaRPr lang="zh-CN"/>
          </a:p>
        </p:txBody>
      </p:sp>
      <p:sp>
        <p:nvSpPr>
          <p:cNvPr id="5" name="Footer Placeholder 4"/>
          <p:cNvSpPr>
            <a:spLocks noGrp="1"/>
          </p:cNvSpPr>
          <p:nvPr>
            <p:ph type="ftr" sz="quarter" idx="11"/>
          </p:nvPr>
        </p:nvSpPr>
        <p:spPr bwMode="auto"/>
        <p:txBody>
          <a:bodyPr/>
          <a:lstStyle/>
          <a:p>
            <a:pPr>
              <a:defRPr/>
            </a:pPr>
            <a:endParaRPr lang="zh-CN"/>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PhAnim="0" type="secHead" preserve="1"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1850" y="1709738"/>
            <a:ext cx="10515600" cy="2852737"/>
          </a:xfrm>
        </p:spPr>
        <p:txBody>
          <a:bodyPr anchor="b"/>
          <a:lstStyle>
            <a:lvl1pPr>
              <a:defRPr sz="6000"/>
            </a:lvl1pPr>
          </a:lstStyle>
          <a:p>
            <a:pPr>
              <a:defRPr/>
            </a:pPr>
            <a:r>
              <a:rPr lang="zh-CN"/>
              <a:t>Click to edit Master title style</a:t>
            </a:r>
          </a:p>
        </p:txBody>
      </p:sp>
      <p:sp>
        <p:nvSpPr>
          <p:cNvPr id="3"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zh-CN"/>
              <a:t>Click to edit Master text styles</a:t>
            </a:r>
            <a:endParaRPr/>
          </a:p>
        </p:txBody>
      </p:sp>
      <p:sp>
        <p:nvSpPr>
          <p:cNvPr id="4" name="Date Placeholder 3"/>
          <p:cNvSpPr>
            <a:spLocks noGrp="1"/>
          </p:cNvSpPr>
          <p:nvPr>
            <p:ph type="dt" sz="half" idx="10"/>
          </p:nvPr>
        </p:nvSpPr>
        <p:spPr bwMode="auto"/>
        <p:txBody>
          <a:bodyPr/>
          <a:lstStyle/>
          <a:p>
            <a:pPr>
              <a:defRPr/>
            </a:pPr>
            <a:fld id="{94E95F4F-D92B-4E42-8E38-3BA73D5B447C}" type="datetime1">
              <a:rPr lang="en-US" altLang="zh-CN" smtClean="0"/>
              <a:t>3/13/2024</a:t>
            </a:fld>
            <a:endParaRPr lang="zh-CN"/>
          </a:p>
        </p:txBody>
      </p:sp>
      <p:sp>
        <p:nvSpPr>
          <p:cNvPr id="5" name="Footer Placeholder 4"/>
          <p:cNvSpPr>
            <a:spLocks noGrp="1"/>
          </p:cNvSpPr>
          <p:nvPr>
            <p:ph type="ftr" sz="quarter" idx="11"/>
          </p:nvPr>
        </p:nvSpPr>
        <p:spPr bwMode="auto"/>
        <p:txBody>
          <a:bodyPr/>
          <a:lstStyle/>
          <a:p>
            <a:pPr>
              <a:defRPr/>
            </a:pPr>
            <a:endParaRPr lang="zh-CN"/>
          </a:p>
        </p:txBody>
      </p:sp>
      <p:sp>
        <p:nvSpPr>
          <p:cNvPr id="6" name="Slide Number Placeholder 5"/>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PhAnim="0" type="twoObj" preserve="1"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zh-CN"/>
              <a:t>Click to edit Master title style</a:t>
            </a:r>
          </a:p>
        </p:txBody>
      </p:sp>
      <p:sp>
        <p:nvSpPr>
          <p:cNvPr id="3" name="Content Placeholder 2"/>
          <p:cNvSpPr>
            <a:spLocks noGrp="1"/>
          </p:cNvSpPr>
          <p:nvPr>
            <p:ph sz="half" idx="1"/>
          </p:nvPr>
        </p:nvSpPr>
        <p:spPr bwMode="auto">
          <a:xfrm>
            <a:off x="838200" y="1825625"/>
            <a:ext cx="5181600" cy="4351338"/>
          </a:xfrm>
        </p:spPr>
        <p:txBody>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Content Placeholder 3"/>
          <p:cNvSpPr>
            <a:spLocks noGrp="1"/>
          </p:cNvSpPr>
          <p:nvPr>
            <p:ph sz="half" idx="2"/>
          </p:nvPr>
        </p:nvSpPr>
        <p:spPr bwMode="auto">
          <a:xfrm>
            <a:off x="6172200" y="1825625"/>
            <a:ext cx="5181600" cy="4351338"/>
          </a:xfrm>
        </p:spPr>
        <p:txBody>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5" name="Date Placeholder 4"/>
          <p:cNvSpPr>
            <a:spLocks noGrp="1"/>
          </p:cNvSpPr>
          <p:nvPr>
            <p:ph type="dt" sz="half" idx="10"/>
          </p:nvPr>
        </p:nvSpPr>
        <p:spPr bwMode="auto"/>
        <p:txBody>
          <a:bodyPr/>
          <a:lstStyle/>
          <a:p>
            <a:pPr>
              <a:defRPr/>
            </a:pPr>
            <a:fld id="{A903A693-F2B7-4EF8-8633-FE6B2BEC73B5}" type="datetime1">
              <a:rPr lang="en-US" altLang="zh-CN" smtClean="0"/>
              <a:t>3/13/2024</a:t>
            </a:fld>
            <a:endParaRPr lang="zh-CN"/>
          </a:p>
        </p:txBody>
      </p:sp>
      <p:sp>
        <p:nvSpPr>
          <p:cNvPr id="6" name="Footer Placeholder 5"/>
          <p:cNvSpPr>
            <a:spLocks noGrp="1"/>
          </p:cNvSpPr>
          <p:nvPr>
            <p:ph type="ftr" sz="quarter" idx="11"/>
          </p:nvPr>
        </p:nvSpPr>
        <p:spPr bwMode="auto"/>
        <p:txBody>
          <a:bodyPr/>
          <a:lstStyle/>
          <a:p>
            <a:pPr>
              <a:defRPr/>
            </a:pPr>
            <a:endParaRPr lang="zh-CN"/>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PhAnim="0" type="twoTxTwoObj" preserve="1"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365125"/>
            <a:ext cx="10515600" cy="1325563"/>
          </a:xfrm>
        </p:spPr>
        <p:txBody>
          <a:bodyPr/>
          <a:lstStyle/>
          <a:p>
            <a:pPr>
              <a:defRPr/>
            </a:pPr>
            <a:r>
              <a:rPr lang="zh-CN"/>
              <a:t>Click to edit Master title style</a:t>
            </a:r>
          </a:p>
        </p:txBody>
      </p:sp>
      <p:sp>
        <p:nvSpPr>
          <p:cNvPr id="3"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Click to edit Master text styles</a:t>
            </a:r>
            <a:endParaRPr/>
          </a:p>
        </p:txBody>
      </p:sp>
      <p:sp>
        <p:nvSpPr>
          <p:cNvPr id="4" name="Content Placeholder 3"/>
          <p:cNvSpPr>
            <a:spLocks noGrp="1"/>
          </p:cNvSpPr>
          <p:nvPr>
            <p:ph sz="half" idx="2"/>
          </p:nvPr>
        </p:nvSpPr>
        <p:spPr bwMode="auto">
          <a:xfrm>
            <a:off x="839788" y="2505074"/>
            <a:ext cx="5157787" cy="3684588"/>
          </a:xfrm>
        </p:spPr>
        <p:txBody>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5"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zh-CN"/>
              <a:t>Click to edit Master text styles</a:t>
            </a:r>
            <a:endParaRPr/>
          </a:p>
        </p:txBody>
      </p:sp>
      <p:sp>
        <p:nvSpPr>
          <p:cNvPr id="6" name="Content Placeholder 5"/>
          <p:cNvSpPr>
            <a:spLocks noGrp="1"/>
          </p:cNvSpPr>
          <p:nvPr>
            <p:ph sz="quarter" idx="4"/>
          </p:nvPr>
        </p:nvSpPr>
        <p:spPr bwMode="auto">
          <a:xfrm>
            <a:off x="6172200" y="2505074"/>
            <a:ext cx="5183188" cy="3684588"/>
          </a:xfrm>
        </p:spPr>
        <p:txBody>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7" name="Date Placeholder 6"/>
          <p:cNvSpPr>
            <a:spLocks noGrp="1"/>
          </p:cNvSpPr>
          <p:nvPr>
            <p:ph type="dt" sz="half" idx="10"/>
          </p:nvPr>
        </p:nvSpPr>
        <p:spPr bwMode="auto"/>
        <p:txBody>
          <a:bodyPr/>
          <a:lstStyle/>
          <a:p>
            <a:pPr>
              <a:defRPr/>
            </a:pPr>
            <a:fld id="{0A11B344-0081-45FB-90A2-6B181A97EEBE}" type="datetime1">
              <a:rPr lang="en-US" altLang="zh-CN" smtClean="0"/>
              <a:t>3/13/2024</a:t>
            </a:fld>
            <a:endParaRPr lang="zh-CN"/>
          </a:p>
        </p:txBody>
      </p:sp>
      <p:sp>
        <p:nvSpPr>
          <p:cNvPr id="8" name="Footer Placeholder 7"/>
          <p:cNvSpPr>
            <a:spLocks noGrp="1"/>
          </p:cNvSpPr>
          <p:nvPr>
            <p:ph type="ftr" sz="quarter" idx="11"/>
          </p:nvPr>
        </p:nvSpPr>
        <p:spPr bwMode="auto"/>
        <p:txBody>
          <a:bodyPr/>
          <a:lstStyle/>
          <a:p>
            <a:pPr>
              <a:defRPr/>
            </a:pPr>
            <a:endParaRPr lang="zh-CN"/>
          </a:p>
        </p:txBody>
      </p:sp>
      <p:sp>
        <p:nvSpPr>
          <p:cNvPr id="9" name="Slide Number Placeholder 8"/>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PhAnim="0" type="titleOnly" preserve="1"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zh-CN"/>
              <a:t>Click to edit Master title style</a:t>
            </a:r>
          </a:p>
        </p:txBody>
      </p:sp>
      <p:sp>
        <p:nvSpPr>
          <p:cNvPr id="3" name="Date Placeholder 2"/>
          <p:cNvSpPr>
            <a:spLocks noGrp="1"/>
          </p:cNvSpPr>
          <p:nvPr>
            <p:ph type="dt" sz="half" idx="10"/>
          </p:nvPr>
        </p:nvSpPr>
        <p:spPr bwMode="auto"/>
        <p:txBody>
          <a:bodyPr/>
          <a:lstStyle/>
          <a:p>
            <a:pPr>
              <a:defRPr/>
            </a:pPr>
            <a:fld id="{AC04635C-BE8E-4C00-9861-57F5392E98C5}" type="datetime1">
              <a:rPr lang="en-US" altLang="zh-CN" smtClean="0"/>
              <a:t>3/13/2024</a:t>
            </a:fld>
            <a:endParaRPr lang="zh-CN"/>
          </a:p>
        </p:txBody>
      </p:sp>
      <p:sp>
        <p:nvSpPr>
          <p:cNvPr id="4" name="Footer Placeholder 3"/>
          <p:cNvSpPr>
            <a:spLocks noGrp="1"/>
          </p:cNvSpPr>
          <p:nvPr>
            <p:ph type="ftr" sz="quarter" idx="11"/>
          </p:nvPr>
        </p:nvSpPr>
        <p:spPr bwMode="auto"/>
        <p:txBody>
          <a:bodyPr/>
          <a:lstStyle/>
          <a:p>
            <a:pPr>
              <a:defRPr/>
            </a:pPr>
            <a:endParaRPr lang="zh-CN"/>
          </a:p>
        </p:txBody>
      </p:sp>
      <p:sp>
        <p:nvSpPr>
          <p:cNvPr id="5" name="Slide Number Placeholder 4"/>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116B266A-B0F2-48C3-9268-1D1329A3ACB8}" type="datetime1">
              <a:rPr lang="en-US" altLang="zh-CN" smtClean="0"/>
              <a:t>3/13/2024</a:t>
            </a:fld>
            <a:endParaRPr lang="zh-CN"/>
          </a:p>
        </p:txBody>
      </p:sp>
      <p:sp>
        <p:nvSpPr>
          <p:cNvPr id="3" name="Footer Placeholder 2"/>
          <p:cNvSpPr>
            <a:spLocks noGrp="1"/>
          </p:cNvSpPr>
          <p:nvPr>
            <p:ph type="ftr" sz="quarter" idx="11"/>
          </p:nvPr>
        </p:nvSpPr>
        <p:spPr bwMode="auto"/>
        <p:txBody>
          <a:bodyPr/>
          <a:lstStyle/>
          <a:p>
            <a:pPr>
              <a:defRPr/>
            </a:pPr>
            <a:endParaRPr lang="zh-CN"/>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PhAnim="0" type="objTx" preserve="1"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zh-CN"/>
              <a:t>Click to edit Master title style</a:t>
            </a:r>
          </a:p>
        </p:txBody>
      </p:sp>
      <p:sp>
        <p:nvSpPr>
          <p:cNvPr id="3"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Click to edit Master text styles</a:t>
            </a:r>
            <a:endParaRPr/>
          </a:p>
        </p:txBody>
      </p:sp>
      <p:sp>
        <p:nvSpPr>
          <p:cNvPr id="5" name="Date Placeholder 4"/>
          <p:cNvSpPr>
            <a:spLocks noGrp="1"/>
          </p:cNvSpPr>
          <p:nvPr>
            <p:ph type="dt" sz="half" idx="10"/>
          </p:nvPr>
        </p:nvSpPr>
        <p:spPr bwMode="auto"/>
        <p:txBody>
          <a:bodyPr/>
          <a:lstStyle/>
          <a:p>
            <a:pPr>
              <a:defRPr/>
            </a:pPr>
            <a:fld id="{D46AF702-8793-4A70-BC67-9140C745449D}" type="datetime1">
              <a:rPr lang="en-US" altLang="zh-CN" smtClean="0"/>
              <a:t>3/13/2024</a:t>
            </a:fld>
            <a:endParaRPr lang="zh-CN"/>
          </a:p>
        </p:txBody>
      </p:sp>
      <p:sp>
        <p:nvSpPr>
          <p:cNvPr id="6" name="Footer Placeholder 5"/>
          <p:cNvSpPr>
            <a:spLocks noGrp="1"/>
          </p:cNvSpPr>
          <p:nvPr>
            <p:ph type="ftr" sz="quarter" idx="11"/>
          </p:nvPr>
        </p:nvSpPr>
        <p:spPr bwMode="auto"/>
        <p:txBody>
          <a:bodyPr/>
          <a:lstStyle/>
          <a:p>
            <a:pPr>
              <a:defRPr/>
            </a:pPr>
            <a:endParaRPr lang="zh-CN"/>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PhAnim="0" type="picTx" preserve="1"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839788" y="457200"/>
            <a:ext cx="3932237" cy="1600200"/>
          </a:xfrm>
        </p:spPr>
        <p:txBody>
          <a:bodyPr anchor="b"/>
          <a:lstStyle>
            <a:lvl1pPr>
              <a:defRPr sz="3200"/>
            </a:lvl1pPr>
          </a:lstStyle>
          <a:p>
            <a:pPr>
              <a:defRPr/>
            </a:pPr>
            <a:r>
              <a:rPr lang="zh-CN"/>
              <a:t>Click to edit Master title style</a:t>
            </a:r>
          </a:p>
        </p:txBody>
      </p:sp>
      <p:sp>
        <p:nvSpPr>
          <p:cNvPr id="3" name="Picture Placeholder 2"/>
          <p:cNvSpPr>
            <a:spLocks noGrp="1" noChangeAspect="1"/>
          </p:cNvSpPr>
          <p:nvPr>
            <p:ph type="pic" idx="1"/>
          </p:nvPr>
        </p:nvSpPr>
        <p:spPr bwMode="auto">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zh-CN"/>
              <a:t>Click icon to add picture</a:t>
            </a:r>
          </a:p>
        </p:txBody>
      </p:sp>
      <p:sp>
        <p:nvSpPr>
          <p:cNvPr id="4"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zh-CN"/>
              <a:t>Click to edit Master text styles</a:t>
            </a:r>
            <a:endParaRPr/>
          </a:p>
        </p:txBody>
      </p:sp>
      <p:sp>
        <p:nvSpPr>
          <p:cNvPr id="5" name="Date Placeholder 4"/>
          <p:cNvSpPr>
            <a:spLocks noGrp="1"/>
          </p:cNvSpPr>
          <p:nvPr>
            <p:ph type="dt" sz="half" idx="10"/>
          </p:nvPr>
        </p:nvSpPr>
        <p:spPr bwMode="auto"/>
        <p:txBody>
          <a:bodyPr/>
          <a:lstStyle/>
          <a:p>
            <a:pPr>
              <a:defRPr/>
            </a:pPr>
            <a:fld id="{490B6AFD-D7E8-4A37-A188-9801CF2455C7}" type="datetime1">
              <a:rPr lang="en-US" altLang="zh-CN" smtClean="0"/>
              <a:t>3/13/2024</a:t>
            </a:fld>
            <a:endParaRPr lang="zh-CN"/>
          </a:p>
        </p:txBody>
      </p:sp>
      <p:sp>
        <p:nvSpPr>
          <p:cNvPr id="6" name="Footer Placeholder 5"/>
          <p:cNvSpPr>
            <a:spLocks noGrp="1"/>
          </p:cNvSpPr>
          <p:nvPr>
            <p:ph type="ftr" sz="quarter" idx="11"/>
          </p:nvPr>
        </p:nvSpPr>
        <p:spPr bwMode="auto"/>
        <p:txBody>
          <a:bodyPr/>
          <a:lstStyle/>
          <a:p>
            <a:pPr>
              <a:defRPr/>
            </a:pPr>
            <a:endParaRPr lang="zh-CN"/>
          </a:p>
        </p:txBody>
      </p:sp>
      <p:sp>
        <p:nvSpPr>
          <p:cNvPr id="7" name="Slide Number Placeholder 6"/>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zh-CN"/>
              <a:t>Click to edit Master title style</a:t>
            </a:r>
          </a:p>
        </p:txBody>
      </p:sp>
      <p:sp>
        <p:nvSpPr>
          <p:cNvPr id="3"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zh-CN"/>
              <a:t>Click to edit Master text styles</a:t>
            </a:r>
            <a:endParaRPr/>
          </a:p>
          <a:p>
            <a:pPr lvl="1">
              <a:defRPr/>
            </a:pPr>
            <a:r>
              <a:rPr lang="zh-CN"/>
              <a:t>Second level</a:t>
            </a:r>
            <a:endParaRPr/>
          </a:p>
          <a:p>
            <a:pPr lvl="2">
              <a:defRPr/>
            </a:pPr>
            <a:r>
              <a:rPr lang="zh-CN"/>
              <a:t>Third level</a:t>
            </a:r>
            <a:endParaRPr/>
          </a:p>
          <a:p>
            <a:pPr lvl="3">
              <a:defRPr/>
            </a:pPr>
            <a:r>
              <a:rPr lang="zh-CN"/>
              <a:t>Fourth level</a:t>
            </a:r>
            <a:endParaRPr/>
          </a:p>
          <a:p>
            <a:pPr lvl="4">
              <a:defRPr/>
            </a:pPr>
            <a:r>
              <a:rPr lang="zh-CN"/>
              <a:t>Fifth level</a:t>
            </a:r>
          </a:p>
        </p:txBody>
      </p:sp>
      <p:sp>
        <p:nvSpPr>
          <p:cNvPr id="4"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9BFF24-47E5-4F79-88E9-105A4F53DE15}" type="datetime1">
              <a:rPr lang="en-US" altLang="zh-CN" smtClean="0"/>
              <a:t>3/13/2024</a:t>
            </a:fld>
            <a:endParaRPr lang="zh-CN"/>
          </a:p>
        </p:txBody>
      </p:sp>
      <p:sp>
        <p:nvSpPr>
          <p:cNvPr id="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zh-CN"/>
          </a:p>
        </p:txBody>
      </p:sp>
      <p:sp>
        <p:nvSpPr>
          <p:cNvPr id="6"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08395586-F03A-48D1-94DF-16B239DF4FB5}" type="slidenum">
              <a:rPr lang="en-US" altLang="zh-CN"/>
              <a:t>‹#›</a:t>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l" defTabSz="91440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zh-CN"/>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5.png"/><Relationship Id="rId7"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平行四边形 39"/>
          <p:cNvSpPr/>
          <p:nvPr/>
        </p:nvSpPr>
        <p:spPr>
          <a:xfrm>
            <a:off x="-634" y="0"/>
            <a:ext cx="12192001" cy="3448049"/>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0" name="TextBox 32"/>
          <p:cNvSpPr>
            <a:spLocks noChangeArrowheads="1"/>
          </p:cNvSpPr>
          <p:nvPr/>
        </p:nvSpPr>
        <p:spPr bwMode="auto">
          <a:xfrm>
            <a:off x="3775108" y="3959954"/>
            <a:ext cx="4641458" cy="210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2477D"/>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汇  报  人：     </a:t>
            </a:r>
            <a:r>
              <a:rPr kumimoji="0" lang="zh-CN" altLang="en-US"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 王葳</a:t>
            </a:r>
            <a:endPar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a:p>
            <a:pPr marL="0" marR="0" lvl="0" indent="0" algn="l" defTabSz="914400" rtl="0" eaLnBrk="1" fontAlgn="auto" latinLnBrk="0" hangingPunct="1">
              <a:lnSpc>
                <a:spcPct val="200000"/>
              </a:lnSpc>
              <a:spcBef>
                <a:spcPts val="0"/>
              </a:spcBef>
              <a:spcAft>
                <a:spcPts val="0"/>
              </a:spcAft>
              <a:buClrTx/>
              <a:buSzTx/>
              <a:buFontTx/>
              <a:buNone/>
              <a:tabLst/>
              <a:defRPr/>
            </a:pPr>
            <a:r>
              <a:rPr kumimoji="0" lang="zh-CN" altLang="en-US" sz="2400" b="1" i="0" u="none" strike="noStrike" kern="1200" cap="none" spc="0" normalizeH="0" baseline="0" noProof="0" dirty="0">
                <a:ln>
                  <a:noFill/>
                </a:ln>
                <a:solidFill>
                  <a:srgbClr val="22477D"/>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日       期：      </a:t>
            </a:r>
            <a:r>
              <a:rPr kumimoji="0" lang="en-US" altLang="zh-CN" sz="2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rPr>
              <a:t>2023.11.13</a:t>
            </a:r>
          </a:p>
          <a:p>
            <a:pPr marL="0" marR="0" lvl="0" indent="0" algn="l" defTabSz="914400" rtl="0" eaLnBrk="1" fontAlgn="auto" latinLnBrk="0" hangingPunct="1">
              <a:lnSpc>
                <a:spcPct val="200000"/>
              </a:lnSpc>
              <a:spcBef>
                <a:spcPts val="0"/>
              </a:spcBef>
              <a:spcAft>
                <a:spcPts val="0"/>
              </a:spcAft>
              <a:buClrTx/>
              <a:buSzTx/>
              <a:buFontTx/>
              <a:buNone/>
              <a:tabLst/>
              <a:defRPr/>
            </a:pPr>
            <a:endParaRPr kumimoji="0" lang="zh-CN" altLang="en-US" sz="2400" b="1"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cxnSp>
        <p:nvCxnSpPr>
          <p:cNvPr id="12" name="直接连接符 11"/>
          <p:cNvCxnSpPr>
            <a:cxnSpLocks/>
          </p:cNvCxnSpPr>
          <p:nvPr/>
        </p:nvCxnSpPr>
        <p:spPr>
          <a:xfrm>
            <a:off x="3775108" y="4661985"/>
            <a:ext cx="4468560" cy="0"/>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a:cxnSpLocks/>
          </p:cNvCxnSpPr>
          <p:nvPr/>
        </p:nvCxnSpPr>
        <p:spPr>
          <a:xfrm>
            <a:off x="3775108" y="5352883"/>
            <a:ext cx="4482627" cy="0"/>
          </a:xfrm>
          <a:prstGeom prst="line">
            <a:avLst/>
          </a:prstGeom>
          <a:ln>
            <a:solidFill>
              <a:schemeClr val="tx1">
                <a:lumMod val="65000"/>
                <a:lumOff val="3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 name="矩形 7">
            <a:extLst>
              <a:ext uri="{FF2B5EF4-FFF2-40B4-BE49-F238E27FC236}">
                <a16:creationId xmlns:a16="http://schemas.microsoft.com/office/drawing/2014/main" id="{F7E9A71F-2104-4125-9C52-F005F06F8394}"/>
              </a:ext>
            </a:extLst>
          </p:cNvPr>
          <p:cNvSpPr/>
          <p:nvPr/>
        </p:nvSpPr>
        <p:spPr>
          <a:xfrm>
            <a:off x="1199456" y="1196752"/>
            <a:ext cx="10010328" cy="1790042"/>
          </a:xfrm>
          <a:prstGeom prst="rect">
            <a:avLst/>
          </a:prstGeom>
        </p:spPr>
        <p:txBody>
          <a:bodyPr wrap="square">
            <a:spAutoFit/>
          </a:bodyPr>
          <a:lstStyle/>
          <a:p>
            <a:pPr lvl="0" algn="ctr" rtl="0">
              <a:lnSpc>
                <a:spcPct val="120000"/>
              </a:lnSpc>
              <a:defRPr/>
            </a:pPr>
            <a:r>
              <a:rPr lang="zh-CN" altLang="en-US" sz="4800" b="1" kern="1200" dirty="0">
                <a:solidFill>
                  <a:prstClr val="white"/>
                </a:solidFill>
                <a:latin typeface="微软雅黑" panose="020B0503020204020204" pitchFamily="34" charset="-122"/>
                <a:ea typeface="微软雅黑" panose="020B0503020204020204" pitchFamily="34" charset="-122"/>
                <a:sym typeface="微软雅黑" panose="020B0503020204020204" pitchFamily="34" charset="-122"/>
              </a:rPr>
              <a:t>一种基于博弈的去中心化信息价值评估机制</a:t>
            </a:r>
            <a:endParaRPr kumimoji="0" lang="zh-CN" altLang="en-US" sz="48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sym typeface="微软雅黑" panose="020B0503020204020204" pitchFamily="34" charset="-122"/>
            </a:endParaRPr>
          </a:p>
        </p:txBody>
      </p:sp>
      <p:sp>
        <p:nvSpPr>
          <p:cNvPr id="2" name="灯片编号占位符 1">
            <a:extLst>
              <a:ext uri="{FF2B5EF4-FFF2-40B4-BE49-F238E27FC236}">
                <a16:creationId xmlns:a16="http://schemas.microsoft.com/office/drawing/2014/main" id="{BDA27AC1-3E69-446A-BC01-D0C22FE49FC5}"/>
              </a:ext>
            </a:extLst>
          </p:cNvPr>
          <p:cNvSpPr>
            <a:spLocks noGrp="1"/>
          </p:cNvSpPr>
          <p:nvPr>
            <p:ph type="sldNum" sz="quarter" idx="12"/>
          </p:nvPr>
        </p:nvSpPr>
        <p:spPr/>
        <p:txBody>
          <a:bodyPr/>
          <a:lstStyle/>
          <a:p>
            <a:pPr>
              <a:defRPr/>
            </a:pPr>
            <a:fld id="{08395586-F03A-48D1-94DF-16B239DF4FB5}" type="slidenum">
              <a:rPr lang="en-US" altLang="zh-CN" smtClean="0"/>
              <a:t>1</a:t>
            </a:fld>
            <a:endParaRPr lang="zh-CN"/>
          </a:p>
        </p:txBody>
      </p:sp>
    </p:spTree>
    <p:extLst>
      <p:ext uri="{BB962C8B-B14F-4D97-AF65-F5344CB8AC3E}">
        <p14:creationId xmlns:p14="http://schemas.microsoft.com/office/powerpoint/2010/main" val="3806036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问题建模</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10</a:t>
            </a:fld>
            <a:endParaRPr lang="zh-CN"/>
          </a:p>
        </p:txBody>
      </p:sp>
      <p:sp>
        <p:nvSpPr>
          <p:cNvPr id="36" name="文本框 35">
            <a:extLst>
              <a:ext uri="{FF2B5EF4-FFF2-40B4-BE49-F238E27FC236}">
                <a16:creationId xmlns:a16="http://schemas.microsoft.com/office/drawing/2014/main" id="{331CD121-04FC-4B9D-AD47-DE4962C3FA20}"/>
              </a:ext>
            </a:extLst>
          </p:cNvPr>
          <p:cNvSpPr txBox="1"/>
          <p:nvPr/>
        </p:nvSpPr>
        <p:spPr>
          <a:xfrm>
            <a:off x="292442" y="971664"/>
            <a:ext cx="11101589" cy="662554"/>
          </a:xfrm>
          <a:prstGeom prst="rect">
            <a:avLst/>
          </a:prstGeom>
          <a:noFill/>
        </p:spPr>
        <p:txBody>
          <a:bodyPr wrap="square" rtlCol="0">
            <a:spAutoFit/>
          </a:bodyPr>
          <a:lstStyle/>
          <a:p>
            <a:pPr marL="457200" indent="-457200">
              <a:lnSpc>
                <a:spcPct val="150000"/>
              </a:lnSpc>
              <a:spcBef>
                <a:spcPts val="1000"/>
              </a:spcBef>
              <a:buFont typeface="Wingdings" pitchFamily="2" charset="2"/>
              <a:buChar char="Ø"/>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经济学角度：信息价值博弈 </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9" name="文本框 138">
            <a:extLst>
              <a:ext uri="{FF2B5EF4-FFF2-40B4-BE49-F238E27FC236}">
                <a16:creationId xmlns:a16="http://schemas.microsoft.com/office/drawing/2014/main" id="{8E772654-8BEA-483F-84C9-3A8DC0C1F272}"/>
              </a:ext>
            </a:extLst>
          </p:cNvPr>
          <p:cNvSpPr txBox="1"/>
          <p:nvPr/>
        </p:nvSpPr>
        <p:spPr>
          <a:xfrm>
            <a:off x="407014" y="2028245"/>
            <a:ext cx="5321981" cy="646331"/>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dirty="0">
                <a:solidFill>
                  <a:srgbClr val="000000"/>
                </a:solidFill>
                <a:latin typeface="微软雅黑" panose="020B0503020204020204" pitchFamily="34" charset="-122"/>
                <a:ea typeface="微软雅黑" panose="020B0503020204020204" pitchFamily="34" charset="-122"/>
              </a:rPr>
              <a:t>信息价值的分布式评估问题定义为一个特殊的</a:t>
            </a:r>
            <a:r>
              <a:rPr lang="zh-CN" altLang="en-US" b="1" dirty="0">
                <a:solidFill>
                  <a:srgbClr val="C00000"/>
                </a:solidFill>
                <a:latin typeface="微软雅黑" panose="020B0503020204020204" pitchFamily="34" charset="-122"/>
                <a:ea typeface="微软雅黑" panose="020B0503020204020204" pitchFamily="34" charset="-122"/>
              </a:rPr>
              <a:t>无限轮次拍卖问题。</a:t>
            </a:r>
          </a:p>
        </p:txBody>
      </p:sp>
      <p:grpSp>
        <p:nvGrpSpPr>
          <p:cNvPr id="54" name="组合 53">
            <a:extLst>
              <a:ext uri="{FF2B5EF4-FFF2-40B4-BE49-F238E27FC236}">
                <a16:creationId xmlns:a16="http://schemas.microsoft.com/office/drawing/2014/main" id="{3E2D863D-CA4E-4CBA-8DB5-2BD7E4B52EC9}"/>
              </a:ext>
            </a:extLst>
          </p:cNvPr>
          <p:cNvGrpSpPr/>
          <p:nvPr/>
        </p:nvGrpSpPr>
        <p:grpSpPr>
          <a:xfrm>
            <a:off x="5896635" y="2370863"/>
            <a:ext cx="5891218" cy="4245520"/>
            <a:chOff x="5896232" y="2351832"/>
            <a:chExt cx="5891218" cy="4245520"/>
          </a:xfrm>
        </p:grpSpPr>
        <p:pic>
          <p:nvPicPr>
            <p:cNvPr id="56" name="图片 55">
              <a:extLst>
                <a:ext uri="{FF2B5EF4-FFF2-40B4-BE49-F238E27FC236}">
                  <a16:creationId xmlns:a16="http://schemas.microsoft.com/office/drawing/2014/main" id="{BA451154-75F2-415B-A1A3-B638E7645A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3000" y="2736971"/>
              <a:ext cx="824880" cy="824880"/>
            </a:xfrm>
            <a:prstGeom prst="rect">
              <a:avLst/>
            </a:prstGeom>
          </p:spPr>
        </p:pic>
        <p:pic>
          <p:nvPicPr>
            <p:cNvPr id="57" name="图片 56">
              <a:extLst>
                <a:ext uri="{FF2B5EF4-FFF2-40B4-BE49-F238E27FC236}">
                  <a16:creationId xmlns:a16="http://schemas.microsoft.com/office/drawing/2014/main" id="{B5B4A79C-A452-4D23-B90F-F21ADBEC85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8099" y="4480348"/>
              <a:ext cx="824880" cy="824880"/>
            </a:xfrm>
            <a:prstGeom prst="rect">
              <a:avLst/>
            </a:prstGeom>
          </p:spPr>
        </p:pic>
        <p:pic>
          <p:nvPicPr>
            <p:cNvPr id="58" name="图片 57">
              <a:extLst>
                <a:ext uri="{FF2B5EF4-FFF2-40B4-BE49-F238E27FC236}">
                  <a16:creationId xmlns:a16="http://schemas.microsoft.com/office/drawing/2014/main" id="{A12DB28C-7C08-4DF5-9630-BF095BC184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2960" y="4480348"/>
              <a:ext cx="824880" cy="824880"/>
            </a:xfrm>
            <a:prstGeom prst="rect">
              <a:avLst/>
            </a:prstGeom>
          </p:spPr>
        </p:pic>
        <p:pic>
          <p:nvPicPr>
            <p:cNvPr id="59" name="图片 58">
              <a:extLst>
                <a:ext uri="{FF2B5EF4-FFF2-40B4-BE49-F238E27FC236}">
                  <a16:creationId xmlns:a16="http://schemas.microsoft.com/office/drawing/2014/main" id="{9261B674-79F1-4D9E-BAF2-EE4AA3C82D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6493" y="4480348"/>
              <a:ext cx="824880" cy="824880"/>
            </a:xfrm>
            <a:prstGeom prst="rect">
              <a:avLst/>
            </a:prstGeom>
          </p:spPr>
        </p:pic>
        <p:cxnSp>
          <p:nvCxnSpPr>
            <p:cNvPr id="60" name="直接连接符 59">
              <a:extLst>
                <a:ext uri="{FF2B5EF4-FFF2-40B4-BE49-F238E27FC236}">
                  <a16:creationId xmlns:a16="http://schemas.microsoft.com/office/drawing/2014/main" id="{43C725C1-490F-463A-8A42-3D09E7336062}"/>
                </a:ext>
              </a:extLst>
            </p:cNvPr>
            <p:cNvCxnSpPr>
              <a:cxnSpLocks/>
              <a:stCxn id="58" idx="3"/>
              <a:endCxn id="59" idx="1"/>
            </p:cNvCxnSpPr>
            <p:nvPr/>
          </p:nvCxnSpPr>
          <p:spPr>
            <a:xfrm>
              <a:off x="8867840" y="4892788"/>
              <a:ext cx="1348653"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B2E771EF-3E2C-4C01-AB28-7FF1BD2A34CF}"/>
                </a:ext>
              </a:extLst>
            </p:cNvPr>
            <p:cNvSpPr/>
            <p:nvPr/>
          </p:nvSpPr>
          <p:spPr>
            <a:xfrm>
              <a:off x="6458784" y="4244716"/>
              <a:ext cx="4896544" cy="23526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D820EE15-191B-4C31-8F73-B905B3CD90D6}"/>
                </a:ext>
              </a:extLst>
            </p:cNvPr>
            <p:cNvSpPr txBox="1"/>
            <p:nvPr/>
          </p:nvSpPr>
          <p:spPr>
            <a:xfrm>
              <a:off x="11447430" y="4365104"/>
              <a:ext cx="340020" cy="160043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任务发布者集合</a:t>
              </a:r>
            </a:p>
          </p:txBody>
        </p:sp>
        <p:sp>
          <p:nvSpPr>
            <p:cNvPr id="65" name="文本框 64">
              <a:extLst>
                <a:ext uri="{FF2B5EF4-FFF2-40B4-BE49-F238E27FC236}">
                  <a16:creationId xmlns:a16="http://schemas.microsoft.com/office/drawing/2014/main" id="{A3D72D33-EB39-4D66-8128-8DE134D5C8BF}"/>
                </a:ext>
              </a:extLst>
            </p:cNvPr>
            <p:cNvSpPr txBox="1"/>
            <p:nvPr/>
          </p:nvSpPr>
          <p:spPr>
            <a:xfrm>
              <a:off x="8291776" y="2391202"/>
              <a:ext cx="1152128" cy="307777"/>
            </a:xfrm>
            <a:prstGeom prst="rect">
              <a:avLst/>
            </a:prstGeom>
            <a:noFill/>
          </p:spPr>
          <p:txBody>
            <a:bodyPr wrap="square" rtlCol="0">
              <a:spAutoFit/>
            </a:bodyPr>
            <a:lstStyle/>
            <a:p>
              <a:r>
                <a:rPr lang="zh-CN" altLang="en-US" sz="1400" b="1" dirty="0">
                  <a:solidFill>
                    <a:srgbClr val="00B050"/>
                  </a:solidFill>
                  <a:latin typeface="微软雅黑" panose="020B0503020204020204" pitchFamily="34" charset="-122"/>
                  <a:ea typeface="微软雅黑" panose="020B0503020204020204" pitchFamily="34" charset="-122"/>
                </a:rPr>
                <a:t>网络决策者</a:t>
              </a:r>
            </a:p>
          </p:txBody>
        </p:sp>
        <p:cxnSp>
          <p:nvCxnSpPr>
            <p:cNvPr id="68" name="直接连接符 67">
              <a:extLst>
                <a:ext uri="{FF2B5EF4-FFF2-40B4-BE49-F238E27FC236}">
                  <a16:creationId xmlns:a16="http://schemas.microsoft.com/office/drawing/2014/main" id="{A4E6C6C1-CB62-4620-B79F-9BEE6ABF2EBD}"/>
                </a:ext>
              </a:extLst>
            </p:cNvPr>
            <p:cNvCxnSpPr>
              <a:cxnSpLocks/>
              <a:stCxn id="57" idx="0"/>
              <a:endCxn id="56" idx="2"/>
            </p:cNvCxnSpPr>
            <p:nvPr/>
          </p:nvCxnSpPr>
          <p:spPr>
            <a:xfrm flipV="1">
              <a:off x="7200539" y="3561851"/>
              <a:ext cx="1614901"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C433744-73A5-4F3A-89C1-6C1F776A1838}"/>
                </a:ext>
              </a:extLst>
            </p:cNvPr>
            <p:cNvCxnSpPr>
              <a:cxnSpLocks/>
              <a:stCxn id="56" idx="2"/>
              <a:endCxn id="58" idx="0"/>
            </p:cNvCxnSpPr>
            <p:nvPr/>
          </p:nvCxnSpPr>
          <p:spPr>
            <a:xfrm flipH="1">
              <a:off x="8455400" y="3561851"/>
              <a:ext cx="360040"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3C3AC166-AA24-457E-ABB6-B71B04E71F4A}"/>
                </a:ext>
              </a:extLst>
            </p:cNvPr>
            <p:cNvCxnSpPr>
              <a:cxnSpLocks/>
              <a:stCxn id="56" idx="2"/>
              <a:endCxn id="59" idx="0"/>
            </p:cNvCxnSpPr>
            <p:nvPr/>
          </p:nvCxnSpPr>
          <p:spPr>
            <a:xfrm>
              <a:off x="8815440" y="3561851"/>
              <a:ext cx="1813493"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C1FA5637-0E5E-42BF-891C-204F2BDAD0D8}"/>
                </a:ext>
              </a:extLst>
            </p:cNvPr>
            <p:cNvSpPr txBox="1"/>
            <p:nvPr/>
          </p:nvSpPr>
          <p:spPr>
            <a:xfrm>
              <a:off x="6692445" y="2883671"/>
              <a:ext cx="1332644" cy="307777"/>
            </a:xfrm>
            <a:prstGeom prst="rect">
              <a:avLst/>
            </a:prstGeom>
            <a:noFill/>
          </p:spPr>
          <p:txBody>
            <a:bodyPr wrap="square" rtlCol="0">
              <a:spAutoFit/>
            </a:bodyPr>
            <a:lstStyle/>
            <a:p>
              <a:r>
                <a:rPr lang="zh-CN" altLang="en-US" sz="1400" b="1" dirty="0">
                  <a:solidFill>
                    <a:srgbClr val="00B050"/>
                  </a:solidFill>
                  <a:latin typeface="微软雅黑" panose="020B0503020204020204" pitchFamily="34" charset="-122"/>
                  <a:ea typeface="微软雅黑" panose="020B0503020204020204" pitchFamily="34" charset="-122"/>
                </a:rPr>
                <a:t>网络资源调度</a:t>
              </a:r>
            </a:p>
          </p:txBody>
        </p:sp>
        <p:sp>
          <p:nvSpPr>
            <p:cNvPr id="75" name="文本框 74">
              <a:extLst>
                <a:ext uri="{FF2B5EF4-FFF2-40B4-BE49-F238E27FC236}">
                  <a16:creationId xmlns:a16="http://schemas.microsoft.com/office/drawing/2014/main" id="{02D8193A-7BE6-4759-9F6C-15E6AD8174EA}"/>
                </a:ext>
              </a:extLst>
            </p:cNvPr>
            <p:cNvSpPr txBox="1"/>
            <p:nvPr/>
          </p:nvSpPr>
          <p:spPr>
            <a:xfrm>
              <a:off x="6818824" y="5266261"/>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1</a:t>
              </a:r>
              <a:endParaRPr lang="zh-CN" altLang="en-US" sz="1050" b="1" dirty="0">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AC192EF0-5D4F-4DD6-8118-D909CB17C498}"/>
                </a:ext>
              </a:extLst>
            </p:cNvPr>
            <p:cNvSpPr txBox="1"/>
            <p:nvPr/>
          </p:nvSpPr>
          <p:spPr>
            <a:xfrm>
              <a:off x="10242416" y="5266261"/>
              <a:ext cx="82488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N</a:t>
              </a:r>
              <a:endParaRPr lang="zh-CN" altLang="en-US" sz="1050" b="1" dirty="0">
                <a:latin typeface="微软雅黑" panose="020B0503020204020204" pitchFamily="34" charset="-122"/>
                <a:ea typeface="微软雅黑" panose="020B0503020204020204" pitchFamily="34" charset="-122"/>
              </a:endParaRPr>
            </a:p>
          </p:txBody>
        </p:sp>
        <p:sp>
          <p:nvSpPr>
            <p:cNvPr id="82" name="文本框 81">
              <a:extLst>
                <a:ext uri="{FF2B5EF4-FFF2-40B4-BE49-F238E27FC236}">
                  <a16:creationId xmlns:a16="http://schemas.microsoft.com/office/drawing/2014/main" id="{0BB2F7C5-9631-48A6-94FA-A24FF4F09762}"/>
                </a:ext>
              </a:extLst>
            </p:cNvPr>
            <p:cNvSpPr txBox="1"/>
            <p:nvPr/>
          </p:nvSpPr>
          <p:spPr>
            <a:xfrm>
              <a:off x="8108212" y="5266261"/>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2</a:t>
              </a:r>
              <a:endParaRPr lang="zh-CN" altLang="en-US" sz="1050" b="1" dirty="0">
                <a:latin typeface="微软雅黑" panose="020B0503020204020204" pitchFamily="34" charset="-122"/>
                <a:ea typeface="微软雅黑" panose="020B0503020204020204" pitchFamily="34" charset="-122"/>
              </a:endParaRPr>
            </a:p>
          </p:txBody>
        </p:sp>
        <p:sp>
          <p:nvSpPr>
            <p:cNvPr id="83" name="文本框 82">
              <a:extLst>
                <a:ext uri="{FF2B5EF4-FFF2-40B4-BE49-F238E27FC236}">
                  <a16:creationId xmlns:a16="http://schemas.microsoft.com/office/drawing/2014/main" id="{9217177C-24AB-42B2-A2AC-EC579CD6D1F7}"/>
                </a:ext>
              </a:extLst>
            </p:cNvPr>
            <p:cNvSpPr txBox="1"/>
            <p:nvPr/>
          </p:nvSpPr>
          <p:spPr>
            <a:xfrm>
              <a:off x="9905304" y="2743655"/>
              <a:ext cx="1499103"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拍卖过程</a:t>
              </a:r>
            </a:p>
          </p:txBody>
        </p:sp>
        <p:sp>
          <p:nvSpPr>
            <p:cNvPr id="85" name="文本框 84">
              <a:extLst>
                <a:ext uri="{FF2B5EF4-FFF2-40B4-BE49-F238E27FC236}">
                  <a16:creationId xmlns:a16="http://schemas.microsoft.com/office/drawing/2014/main" id="{7B418605-701B-49FC-9AF6-F89F45B5A8B7}"/>
                </a:ext>
              </a:extLst>
            </p:cNvPr>
            <p:cNvSpPr txBox="1"/>
            <p:nvPr/>
          </p:nvSpPr>
          <p:spPr>
            <a:xfrm>
              <a:off x="9874555" y="3230413"/>
              <a:ext cx="1469374"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货币：信息价值权重</a:t>
              </a:r>
            </a:p>
          </p:txBody>
        </p:sp>
        <p:sp>
          <p:nvSpPr>
            <p:cNvPr id="86" name="矩形: 圆角 85">
              <a:extLst>
                <a:ext uri="{FF2B5EF4-FFF2-40B4-BE49-F238E27FC236}">
                  <a16:creationId xmlns:a16="http://schemas.microsoft.com/office/drawing/2014/main" id="{3F1632FB-4E76-4175-B83C-A408011F1A97}"/>
                </a:ext>
              </a:extLst>
            </p:cNvPr>
            <p:cNvSpPr/>
            <p:nvPr/>
          </p:nvSpPr>
          <p:spPr>
            <a:xfrm>
              <a:off x="6818824" y="5589240"/>
              <a:ext cx="4173720"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各智能体独立的评估自身任务信息价值</a:t>
              </a:r>
            </a:p>
          </p:txBody>
        </p:sp>
        <p:sp>
          <p:nvSpPr>
            <p:cNvPr id="88" name="箭头: 上弧形 87">
              <a:extLst>
                <a:ext uri="{FF2B5EF4-FFF2-40B4-BE49-F238E27FC236}">
                  <a16:creationId xmlns:a16="http://schemas.microsoft.com/office/drawing/2014/main" id="{663F6E37-F26B-43CA-B832-96281959649D}"/>
                </a:ext>
              </a:extLst>
            </p:cNvPr>
            <p:cNvSpPr/>
            <p:nvPr/>
          </p:nvSpPr>
          <p:spPr>
            <a:xfrm rot="5400000">
              <a:off x="10861353" y="5391525"/>
              <a:ext cx="648072" cy="298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文本框 89">
              <a:extLst>
                <a:ext uri="{FF2B5EF4-FFF2-40B4-BE49-F238E27FC236}">
                  <a16:creationId xmlns:a16="http://schemas.microsoft.com/office/drawing/2014/main" id="{574C0B5F-485F-47C1-9BAE-8201E6E29DDF}"/>
                </a:ext>
              </a:extLst>
            </p:cNvPr>
            <p:cNvSpPr txBox="1"/>
            <p:nvPr/>
          </p:nvSpPr>
          <p:spPr>
            <a:xfrm>
              <a:off x="7545660" y="3751261"/>
              <a:ext cx="497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sp>
          <p:nvSpPr>
            <p:cNvPr id="91" name="文本框 90">
              <a:extLst>
                <a:ext uri="{FF2B5EF4-FFF2-40B4-BE49-F238E27FC236}">
                  <a16:creationId xmlns:a16="http://schemas.microsoft.com/office/drawing/2014/main" id="{79FEEE97-8F87-4F6E-B02F-38F18A5EC25B}"/>
                </a:ext>
              </a:extLst>
            </p:cNvPr>
            <p:cNvSpPr txBox="1"/>
            <p:nvPr/>
          </p:nvSpPr>
          <p:spPr>
            <a:xfrm>
              <a:off x="8272707" y="3751261"/>
              <a:ext cx="497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7F2B9817-B45B-4141-ACED-6BC5D4B28529}"/>
                </a:ext>
              </a:extLst>
            </p:cNvPr>
            <p:cNvSpPr txBox="1"/>
            <p:nvPr/>
          </p:nvSpPr>
          <p:spPr>
            <a:xfrm>
              <a:off x="9688017" y="3754843"/>
              <a:ext cx="49730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w</a:t>
              </a:r>
              <a:r>
                <a:rPr lang="en-US" altLang="zh-CN" baseline="-25000" dirty="0" err="1">
                  <a:latin typeface="Times New Roman" panose="02020603050405020304" pitchFamily="18" charset="0"/>
                  <a:cs typeface="Times New Roman" panose="02020603050405020304" pitchFamily="18" charset="0"/>
                </a:rPr>
                <a:t>N</a:t>
              </a:r>
              <a:endParaRPr lang="zh-CN" altLang="en-US" baseline="-25000" dirty="0">
                <a:latin typeface="Times New Roman" panose="02020603050405020304" pitchFamily="18" charset="0"/>
                <a:cs typeface="Times New Roman" panose="02020603050405020304" pitchFamily="18" charset="0"/>
              </a:endParaRPr>
            </a:p>
          </p:txBody>
        </p:sp>
        <p:sp>
          <p:nvSpPr>
            <p:cNvPr id="105" name="矩形: 圆角 104">
              <a:extLst>
                <a:ext uri="{FF2B5EF4-FFF2-40B4-BE49-F238E27FC236}">
                  <a16:creationId xmlns:a16="http://schemas.microsoft.com/office/drawing/2014/main" id="{D6A4AF60-6448-4A21-9709-6C5514E5CA76}"/>
                </a:ext>
              </a:extLst>
            </p:cNvPr>
            <p:cNvSpPr/>
            <p:nvPr/>
          </p:nvSpPr>
          <p:spPr>
            <a:xfrm>
              <a:off x="6818823" y="6093296"/>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1</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106" name="矩形: 圆角 105">
              <a:extLst>
                <a:ext uri="{FF2B5EF4-FFF2-40B4-BE49-F238E27FC236}">
                  <a16:creationId xmlns:a16="http://schemas.microsoft.com/office/drawing/2014/main" id="{4A7D5491-7AAD-444B-A6F9-0B22DB9F6338}"/>
                </a:ext>
              </a:extLst>
            </p:cNvPr>
            <p:cNvSpPr/>
            <p:nvPr/>
          </p:nvSpPr>
          <p:spPr>
            <a:xfrm>
              <a:off x="8058799" y="6093296"/>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2</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108" name="矩形: 圆角 107">
              <a:extLst>
                <a:ext uri="{FF2B5EF4-FFF2-40B4-BE49-F238E27FC236}">
                  <a16:creationId xmlns:a16="http://schemas.microsoft.com/office/drawing/2014/main" id="{16C0A6B0-C0D8-4598-B552-D07821B42B2C}"/>
                </a:ext>
              </a:extLst>
            </p:cNvPr>
            <p:cNvSpPr/>
            <p:nvPr/>
          </p:nvSpPr>
          <p:spPr>
            <a:xfrm>
              <a:off x="10216493" y="6113052"/>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N</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110" name="矩形: 圆角 109">
              <a:extLst>
                <a:ext uri="{FF2B5EF4-FFF2-40B4-BE49-F238E27FC236}">
                  <a16:creationId xmlns:a16="http://schemas.microsoft.com/office/drawing/2014/main" id="{F6C8BCAF-FE54-40B7-8C09-D1E6481D7FB5}"/>
                </a:ext>
              </a:extLst>
            </p:cNvPr>
            <p:cNvSpPr/>
            <p:nvPr/>
          </p:nvSpPr>
          <p:spPr>
            <a:xfrm>
              <a:off x="6742283" y="3725609"/>
              <a:ext cx="4173720"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权重</a:t>
              </a:r>
            </a:p>
          </p:txBody>
        </p:sp>
        <p:sp>
          <p:nvSpPr>
            <p:cNvPr id="113" name="箭头: 上弧形 112">
              <a:extLst>
                <a:ext uri="{FF2B5EF4-FFF2-40B4-BE49-F238E27FC236}">
                  <a16:creationId xmlns:a16="http://schemas.microsoft.com/office/drawing/2014/main" id="{8BEE2779-A5F4-439B-ADC3-03BEDD9DA129}"/>
                </a:ext>
              </a:extLst>
            </p:cNvPr>
            <p:cNvSpPr/>
            <p:nvPr/>
          </p:nvSpPr>
          <p:spPr>
            <a:xfrm rot="16200000">
              <a:off x="4999551" y="4768336"/>
              <a:ext cx="2576411" cy="7610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文本框 114">
              <a:extLst>
                <a:ext uri="{FF2B5EF4-FFF2-40B4-BE49-F238E27FC236}">
                  <a16:creationId xmlns:a16="http://schemas.microsoft.com/office/drawing/2014/main" id="{1A5A716A-A6E1-40C4-AA40-D82B37FA0A34}"/>
                </a:ext>
              </a:extLst>
            </p:cNvPr>
            <p:cNvSpPr txBox="1"/>
            <p:nvPr/>
          </p:nvSpPr>
          <p:spPr>
            <a:xfrm>
              <a:off x="5896232" y="5089866"/>
              <a:ext cx="470069"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联合</a:t>
              </a:r>
            </a:p>
          </p:txBody>
        </p:sp>
        <p:sp>
          <p:nvSpPr>
            <p:cNvPr id="117" name="箭头: 上弧形 116">
              <a:extLst>
                <a:ext uri="{FF2B5EF4-FFF2-40B4-BE49-F238E27FC236}">
                  <a16:creationId xmlns:a16="http://schemas.microsoft.com/office/drawing/2014/main" id="{FCA17FA9-C31C-4B47-B551-0E59238743D7}"/>
                </a:ext>
              </a:extLst>
            </p:cNvPr>
            <p:cNvSpPr/>
            <p:nvPr/>
          </p:nvSpPr>
          <p:spPr>
            <a:xfrm rot="16200000">
              <a:off x="6282693" y="3326202"/>
              <a:ext cx="527863" cy="2055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矩形: 圆角 118">
              <a:extLst>
                <a:ext uri="{FF2B5EF4-FFF2-40B4-BE49-F238E27FC236}">
                  <a16:creationId xmlns:a16="http://schemas.microsoft.com/office/drawing/2014/main" id="{AC75F57B-2741-4C88-82AD-DC8F9AC4D1BE}"/>
                </a:ext>
              </a:extLst>
            </p:cNvPr>
            <p:cNvSpPr/>
            <p:nvPr/>
          </p:nvSpPr>
          <p:spPr>
            <a:xfrm>
              <a:off x="6714380" y="2852894"/>
              <a:ext cx="1230333" cy="426245"/>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120" name="文本框 119">
              <a:extLst>
                <a:ext uri="{FF2B5EF4-FFF2-40B4-BE49-F238E27FC236}">
                  <a16:creationId xmlns:a16="http://schemas.microsoft.com/office/drawing/2014/main" id="{5D4A2B00-AD08-4DEE-B62C-1DD69BD9DFAA}"/>
                </a:ext>
              </a:extLst>
            </p:cNvPr>
            <p:cNvSpPr txBox="1"/>
            <p:nvPr/>
          </p:nvSpPr>
          <p:spPr>
            <a:xfrm>
              <a:off x="6624794" y="3342608"/>
              <a:ext cx="101700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联合信息价值</a:t>
              </a:r>
            </a:p>
          </p:txBody>
        </p:sp>
        <p:sp>
          <p:nvSpPr>
            <p:cNvPr id="121" name="箭头: 上弧形 120">
              <a:extLst>
                <a:ext uri="{FF2B5EF4-FFF2-40B4-BE49-F238E27FC236}">
                  <a16:creationId xmlns:a16="http://schemas.microsoft.com/office/drawing/2014/main" id="{34F46FCE-9097-4BE2-8079-03F3F6A38004}"/>
                </a:ext>
              </a:extLst>
            </p:cNvPr>
            <p:cNvSpPr/>
            <p:nvPr/>
          </p:nvSpPr>
          <p:spPr>
            <a:xfrm rot="5400000">
              <a:off x="8729846" y="3876055"/>
              <a:ext cx="824881" cy="298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2" name="文本框 121">
              <a:extLst>
                <a:ext uri="{FF2B5EF4-FFF2-40B4-BE49-F238E27FC236}">
                  <a16:creationId xmlns:a16="http://schemas.microsoft.com/office/drawing/2014/main" id="{226BE4AB-68E3-4150-8430-1698BFAAB305}"/>
                </a:ext>
              </a:extLst>
            </p:cNvPr>
            <p:cNvSpPr txBox="1"/>
            <p:nvPr/>
          </p:nvSpPr>
          <p:spPr>
            <a:xfrm>
              <a:off x="8959942" y="4411006"/>
              <a:ext cx="530156" cy="415498"/>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反馈收益</a:t>
              </a:r>
            </a:p>
          </p:txBody>
        </p:sp>
        <p:sp>
          <p:nvSpPr>
            <p:cNvPr id="123" name="矩形 122">
              <a:extLst>
                <a:ext uri="{FF2B5EF4-FFF2-40B4-BE49-F238E27FC236}">
                  <a16:creationId xmlns:a16="http://schemas.microsoft.com/office/drawing/2014/main" id="{AF92DEC5-92C4-46C0-B6F7-58A9C6991880}"/>
                </a:ext>
              </a:extLst>
            </p:cNvPr>
            <p:cNvSpPr/>
            <p:nvPr/>
          </p:nvSpPr>
          <p:spPr>
            <a:xfrm>
              <a:off x="6455003" y="2351832"/>
              <a:ext cx="4949403" cy="122641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a:extLst>
                <a:ext uri="{FF2B5EF4-FFF2-40B4-BE49-F238E27FC236}">
                  <a16:creationId xmlns:a16="http://schemas.microsoft.com/office/drawing/2014/main" id="{5DACE0C6-8D89-4300-8A21-E23D440182AB}"/>
                </a:ext>
              </a:extLst>
            </p:cNvPr>
            <p:cNvSpPr txBox="1"/>
            <p:nvPr/>
          </p:nvSpPr>
          <p:spPr>
            <a:xfrm>
              <a:off x="6455004" y="2383874"/>
              <a:ext cx="55752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环境</a:t>
              </a:r>
            </a:p>
          </p:txBody>
        </p:sp>
        <p:sp>
          <p:nvSpPr>
            <p:cNvPr id="125" name="箭头: 右 124">
              <a:extLst>
                <a:ext uri="{FF2B5EF4-FFF2-40B4-BE49-F238E27FC236}">
                  <a16:creationId xmlns:a16="http://schemas.microsoft.com/office/drawing/2014/main" id="{23B22B0F-BE8E-4A06-9068-A779DB1720C9}"/>
                </a:ext>
              </a:extLst>
            </p:cNvPr>
            <p:cNvSpPr/>
            <p:nvPr/>
          </p:nvSpPr>
          <p:spPr>
            <a:xfrm rot="10800000">
              <a:off x="7988386" y="2965037"/>
              <a:ext cx="360040" cy="20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箭头: 右 125">
              <a:extLst>
                <a:ext uri="{FF2B5EF4-FFF2-40B4-BE49-F238E27FC236}">
                  <a16:creationId xmlns:a16="http://schemas.microsoft.com/office/drawing/2014/main" id="{BACB3564-CF5A-424B-843D-44C99D0A6E34}"/>
                </a:ext>
              </a:extLst>
            </p:cNvPr>
            <p:cNvSpPr/>
            <p:nvPr/>
          </p:nvSpPr>
          <p:spPr>
            <a:xfrm rot="10800000">
              <a:off x="9326127" y="2978657"/>
              <a:ext cx="360040" cy="20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圆角 126">
              <a:extLst>
                <a:ext uri="{FF2B5EF4-FFF2-40B4-BE49-F238E27FC236}">
                  <a16:creationId xmlns:a16="http://schemas.microsoft.com/office/drawing/2014/main" id="{1859F0FC-31E6-457E-B86B-6782FC1E5A60}"/>
                </a:ext>
              </a:extLst>
            </p:cNvPr>
            <p:cNvSpPr/>
            <p:nvPr/>
          </p:nvSpPr>
          <p:spPr>
            <a:xfrm>
              <a:off x="9892710" y="2700177"/>
              <a:ext cx="1387967" cy="800881"/>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50" b="1" dirty="0">
                <a:solidFill>
                  <a:schemeClr val="tx1"/>
                </a:solidFill>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a16="http://schemas.microsoft.com/office/drawing/2014/main" id="{3AAC85D3-EA48-4762-90FA-FD552514EADA}"/>
              </a:ext>
            </a:extLst>
          </p:cNvPr>
          <p:cNvGrpSpPr/>
          <p:nvPr/>
        </p:nvGrpSpPr>
        <p:grpSpPr>
          <a:xfrm>
            <a:off x="616738" y="2994560"/>
            <a:ext cx="4956559" cy="3361789"/>
            <a:chOff x="616738" y="2994560"/>
            <a:chExt cx="4956559" cy="3361789"/>
          </a:xfrm>
        </p:grpSpPr>
        <p:sp>
          <p:nvSpPr>
            <p:cNvPr id="7" name="对话气泡: 矩形 6">
              <a:extLst>
                <a:ext uri="{FF2B5EF4-FFF2-40B4-BE49-F238E27FC236}">
                  <a16:creationId xmlns:a16="http://schemas.microsoft.com/office/drawing/2014/main" id="{FDA7E25C-D96A-4138-A2DD-A72F1BEFFF4A}"/>
                </a:ext>
              </a:extLst>
            </p:cNvPr>
            <p:cNvSpPr/>
            <p:nvPr/>
          </p:nvSpPr>
          <p:spPr>
            <a:xfrm>
              <a:off x="616738" y="2994560"/>
              <a:ext cx="4956559" cy="3361789"/>
            </a:xfrm>
            <a:prstGeom prst="wedgeRectCallout">
              <a:avLst>
                <a:gd name="adj1" fmla="val 135970"/>
                <a:gd name="adj2" fmla="val -53892"/>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文本框 127">
              <a:extLst>
                <a:ext uri="{FF2B5EF4-FFF2-40B4-BE49-F238E27FC236}">
                  <a16:creationId xmlns:a16="http://schemas.microsoft.com/office/drawing/2014/main" id="{864BCE9A-94CA-49FC-9AB2-091975FCCD49}"/>
                </a:ext>
              </a:extLst>
            </p:cNvPr>
            <p:cNvSpPr txBox="1"/>
            <p:nvPr/>
          </p:nvSpPr>
          <p:spPr>
            <a:xfrm>
              <a:off x="663903" y="3123132"/>
              <a:ext cx="4828612" cy="3139321"/>
            </a:xfrm>
            <a:prstGeom prst="rect">
              <a:avLst/>
            </a:prstGeom>
            <a:noFill/>
          </p:spPr>
          <p:txBody>
            <a:bodyPr wrap="square">
              <a:spAutoFit/>
            </a:bodyPr>
            <a:lstStyle/>
            <a:p>
              <a:pPr marL="285750" indent="-285750" algn="just">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所拍卖物品为网络资源使用权限，参与者出价即代表拥有使用权。</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拍卖不设置赢家（也可以说参与者都是赢家），拍卖</a:t>
              </a:r>
              <a:r>
                <a:rPr lang="zh-CN" altLang="en-US" dirty="0">
                  <a:solidFill>
                    <a:srgbClr val="C00000"/>
                  </a:solidFill>
                  <a:latin typeface="微软雅黑" panose="020B0503020204020204" pitchFamily="34" charset="-122"/>
                  <a:ea typeface="微软雅黑" panose="020B0503020204020204" pitchFamily="34" charset="-122"/>
                </a:rPr>
                <a:t>货币为信息价值权重</a:t>
              </a:r>
              <a:r>
                <a:rPr lang="zh-CN" altLang="en-US" dirty="0">
                  <a:solidFill>
                    <a:srgbClr val="000000"/>
                  </a:solidFill>
                  <a:latin typeface="微软雅黑" panose="020B0503020204020204" pitchFamily="34" charset="-122"/>
                  <a:ea typeface="微软雅黑" panose="020B0503020204020204" pitchFamily="34" charset="-122"/>
                </a:rPr>
                <a:t>。</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拍卖每隔固定时间举行一轮，没有轮数限制，采用</a:t>
              </a:r>
              <a:r>
                <a:rPr lang="zh-CN" altLang="en-US" dirty="0">
                  <a:solidFill>
                    <a:srgbClr val="C00000"/>
                  </a:solidFill>
                  <a:latin typeface="微软雅黑" panose="020B0503020204020204" pitchFamily="34" charset="-122"/>
                  <a:ea typeface="微软雅黑" panose="020B0503020204020204" pitchFamily="34" charset="-122"/>
                </a:rPr>
                <a:t>第二密封价格</a:t>
              </a:r>
              <a:r>
                <a:rPr lang="zh-CN" altLang="en-US" dirty="0">
                  <a:latin typeface="微软雅黑" panose="020B0503020204020204" pitchFamily="34" charset="-122"/>
                  <a:ea typeface="微软雅黑" panose="020B0503020204020204" pitchFamily="34" charset="-122"/>
                </a:rPr>
                <a:t>形式进行。</a:t>
              </a:r>
              <a:endParaRPr lang="en-US" altLang="zh-CN"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CN"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参与者需向买家（网络运营商）支付基于权重的</a:t>
              </a:r>
              <a:r>
                <a:rPr lang="zh-CN" altLang="en-US" dirty="0">
                  <a:solidFill>
                    <a:srgbClr val="C00000"/>
                  </a:solidFill>
                  <a:latin typeface="微软雅黑" panose="020B0503020204020204" pitchFamily="34" charset="-122"/>
                  <a:ea typeface="微软雅黑" panose="020B0503020204020204" pitchFamily="34" charset="-122"/>
                </a:rPr>
                <a:t>税金</a:t>
              </a:r>
              <a:r>
                <a:rPr lang="zh-CN" altLang="en-US" dirty="0">
                  <a:latin typeface="微软雅黑" panose="020B0503020204020204" pitchFamily="34" charset="-122"/>
                  <a:ea typeface="微软雅黑" panose="020B0503020204020204" pitchFamily="34" charset="-122"/>
                </a:rPr>
                <a:t>（对应购买资源使用优先的定金</a:t>
              </a:r>
              <a:r>
                <a:rPr lang="zh-CN" altLang="en-US" b="1" dirty="0">
                  <a:latin typeface="微软雅黑" panose="020B0503020204020204" pitchFamily="34" charset="-122"/>
                  <a:ea typeface="微软雅黑" panose="020B0503020204020204" pitchFamily="34" charset="-122"/>
                </a:rPr>
                <a:t>）</a:t>
              </a:r>
            </a:p>
          </p:txBody>
        </p:sp>
      </p:grpSp>
    </p:spTree>
    <p:extLst>
      <p:ext uri="{BB962C8B-B14F-4D97-AF65-F5344CB8AC3E}">
        <p14:creationId xmlns:p14="http://schemas.microsoft.com/office/powerpoint/2010/main" val="46958596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问题建模</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11</a:t>
            </a:fld>
            <a:endParaRPr lang="zh-CN"/>
          </a:p>
        </p:txBody>
      </p:sp>
      <p:sp>
        <p:nvSpPr>
          <p:cNvPr id="36" name="文本框 35">
            <a:extLst>
              <a:ext uri="{FF2B5EF4-FFF2-40B4-BE49-F238E27FC236}">
                <a16:creationId xmlns:a16="http://schemas.microsoft.com/office/drawing/2014/main" id="{331CD121-04FC-4B9D-AD47-DE4962C3FA20}"/>
              </a:ext>
            </a:extLst>
          </p:cNvPr>
          <p:cNvSpPr txBox="1"/>
          <p:nvPr/>
        </p:nvSpPr>
        <p:spPr>
          <a:xfrm>
            <a:off x="292442" y="971664"/>
            <a:ext cx="11101589" cy="662554"/>
          </a:xfrm>
          <a:prstGeom prst="rect">
            <a:avLst/>
          </a:prstGeom>
          <a:noFill/>
        </p:spPr>
        <p:txBody>
          <a:bodyPr wrap="square" rtlCol="0">
            <a:spAutoFit/>
          </a:bodyPr>
          <a:lstStyle/>
          <a:p>
            <a:pPr marL="457200" indent="-457200">
              <a:lnSpc>
                <a:spcPct val="150000"/>
              </a:lnSpc>
              <a:spcBef>
                <a:spcPts val="1000"/>
              </a:spcBef>
              <a:buFont typeface="Wingdings" pitchFamily="2" charset="2"/>
              <a:buChar char="Ø"/>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模型建立</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9" name="文本框 138">
            <a:extLst>
              <a:ext uri="{FF2B5EF4-FFF2-40B4-BE49-F238E27FC236}">
                <a16:creationId xmlns:a16="http://schemas.microsoft.com/office/drawing/2014/main" id="{8E772654-8BEA-483F-84C9-3A8DC0C1F272}"/>
              </a:ext>
            </a:extLst>
          </p:cNvPr>
          <p:cNvSpPr txBox="1"/>
          <p:nvPr/>
        </p:nvSpPr>
        <p:spPr>
          <a:xfrm>
            <a:off x="407014" y="2028245"/>
            <a:ext cx="5321981" cy="646331"/>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dirty="0">
                <a:solidFill>
                  <a:srgbClr val="000000"/>
                </a:solidFill>
                <a:latin typeface="微软雅黑" panose="020B0503020204020204" pitchFamily="34" charset="-122"/>
                <a:ea typeface="微软雅黑" panose="020B0503020204020204" pitchFamily="34" charset="-122"/>
              </a:rPr>
              <a:t>博弈过程可以抽象成一个</a:t>
            </a:r>
            <a:r>
              <a:rPr lang="zh-CN" altLang="en-US" b="1" dirty="0">
                <a:solidFill>
                  <a:srgbClr val="C00000"/>
                </a:solidFill>
                <a:latin typeface="微软雅黑" panose="020B0503020204020204" pitchFamily="34" charset="-122"/>
                <a:ea typeface="微软雅黑" panose="020B0503020204020204" pitchFamily="34" charset="-122"/>
              </a:rPr>
              <a:t>马尔可夫决策</a:t>
            </a:r>
            <a:r>
              <a:rPr lang="zh-CN" altLang="en-US" b="1" dirty="0">
                <a:solidFill>
                  <a:srgbClr val="000000"/>
                </a:solidFill>
                <a:latin typeface="微软雅黑" panose="020B0503020204020204" pitchFamily="34" charset="-122"/>
                <a:ea typeface="微软雅黑" panose="020B0503020204020204" pitchFamily="34" charset="-122"/>
              </a:rPr>
              <a:t>过程，对于任意智能体：</a:t>
            </a:r>
            <a:endParaRPr lang="zh-CN" altLang="en-US" b="1" dirty="0">
              <a:solidFill>
                <a:srgbClr val="C00000"/>
              </a:solidFill>
              <a:latin typeface="微软雅黑" panose="020B0503020204020204" pitchFamily="34" charset="-122"/>
              <a:ea typeface="微软雅黑" panose="020B0503020204020204" pitchFamily="34" charset="-122"/>
            </a:endParaRPr>
          </a:p>
        </p:txBody>
      </p:sp>
      <p:grpSp>
        <p:nvGrpSpPr>
          <p:cNvPr id="54" name="组合 53">
            <a:extLst>
              <a:ext uri="{FF2B5EF4-FFF2-40B4-BE49-F238E27FC236}">
                <a16:creationId xmlns:a16="http://schemas.microsoft.com/office/drawing/2014/main" id="{3E2D863D-CA4E-4CBA-8DB5-2BD7E4B52EC9}"/>
              </a:ext>
            </a:extLst>
          </p:cNvPr>
          <p:cNvGrpSpPr/>
          <p:nvPr/>
        </p:nvGrpSpPr>
        <p:grpSpPr>
          <a:xfrm>
            <a:off x="5896635" y="2370863"/>
            <a:ext cx="5891218" cy="4245520"/>
            <a:chOff x="5896232" y="2351832"/>
            <a:chExt cx="5891218" cy="4245520"/>
          </a:xfrm>
        </p:grpSpPr>
        <p:pic>
          <p:nvPicPr>
            <p:cNvPr id="56" name="图片 55">
              <a:extLst>
                <a:ext uri="{FF2B5EF4-FFF2-40B4-BE49-F238E27FC236}">
                  <a16:creationId xmlns:a16="http://schemas.microsoft.com/office/drawing/2014/main" id="{BA451154-75F2-415B-A1A3-B638E7645A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3000" y="2736971"/>
              <a:ext cx="824880" cy="824880"/>
            </a:xfrm>
            <a:prstGeom prst="rect">
              <a:avLst/>
            </a:prstGeom>
          </p:spPr>
        </p:pic>
        <p:pic>
          <p:nvPicPr>
            <p:cNvPr id="57" name="图片 56">
              <a:extLst>
                <a:ext uri="{FF2B5EF4-FFF2-40B4-BE49-F238E27FC236}">
                  <a16:creationId xmlns:a16="http://schemas.microsoft.com/office/drawing/2014/main" id="{B5B4A79C-A452-4D23-B90F-F21ADBEC85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8099" y="4480348"/>
              <a:ext cx="824880" cy="824880"/>
            </a:xfrm>
            <a:prstGeom prst="rect">
              <a:avLst/>
            </a:prstGeom>
          </p:spPr>
        </p:pic>
        <p:pic>
          <p:nvPicPr>
            <p:cNvPr id="58" name="图片 57">
              <a:extLst>
                <a:ext uri="{FF2B5EF4-FFF2-40B4-BE49-F238E27FC236}">
                  <a16:creationId xmlns:a16="http://schemas.microsoft.com/office/drawing/2014/main" id="{A12DB28C-7C08-4DF5-9630-BF095BC184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2960" y="4480348"/>
              <a:ext cx="824880" cy="824880"/>
            </a:xfrm>
            <a:prstGeom prst="rect">
              <a:avLst/>
            </a:prstGeom>
          </p:spPr>
        </p:pic>
        <p:pic>
          <p:nvPicPr>
            <p:cNvPr id="59" name="图片 58">
              <a:extLst>
                <a:ext uri="{FF2B5EF4-FFF2-40B4-BE49-F238E27FC236}">
                  <a16:creationId xmlns:a16="http://schemas.microsoft.com/office/drawing/2014/main" id="{9261B674-79F1-4D9E-BAF2-EE4AA3C82D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6493" y="4480348"/>
              <a:ext cx="824880" cy="824880"/>
            </a:xfrm>
            <a:prstGeom prst="rect">
              <a:avLst/>
            </a:prstGeom>
          </p:spPr>
        </p:pic>
        <p:cxnSp>
          <p:nvCxnSpPr>
            <p:cNvPr id="60" name="直接连接符 59">
              <a:extLst>
                <a:ext uri="{FF2B5EF4-FFF2-40B4-BE49-F238E27FC236}">
                  <a16:creationId xmlns:a16="http://schemas.microsoft.com/office/drawing/2014/main" id="{43C725C1-490F-463A-8A42-3D09E7336062}"/>
                </a:ext>
              </a:extLst>
            </p:cNvPr>
            <p:cNvCxnSpPr>
              <a:cxnSpLocks/>
              <a:stCxn id="58" idx="3"/>
              <a:endCxn id="59" idx="1"/>
            </p:cNvCxnSpPr>
            <p:nvPr/>
          </p:nvCxnSpPr>
          <p:spPr>
            <a:xfrm>
              <a:off x="8867840" y="4892788"/>
              <a:ext cx="1348653"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B2E771EF-3E2C-4C01-AB28-7FF1BD2A34CF}"/>
                </a:ext>
              </a:extLst>
            </p:cNvPr>
            <p:cNvSpPr/>
            <p:nvPr/>
          </p:nvSpPr>
          <p:spPr>
            <a:xfrm>
              <a:off x="6458784" y="4244716"/>
              <a:ext cx="4896544" cy="23526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D820EE15-191B-4C31-8F73-B905B3CD90D6}"/>
                </a:ext>
              </a:extLst>
            </p:cNvPr>
            <p:cNvSpPr txBox="1"/>
            <p:nvPr/>
          </p:nvSpPr>
          <p:spPr>
            <a:xfrm>
              <a:off x="11447430" y="4365104"/>
              <a:ext cx="340020" cy="160043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任务发布者集合</a:t>
              </a:r>
            </a:p>
          </p:txBody>
        </p:sp>
        <p:sp>
          <p:nvSpPr>
            <p:cNvPr id="65" name="文本框 64">
              <a:extLst>
                <a:ext uri="{FF2B5EF4-FFF2-40B4-BE49-F238E27FC236}">
                  <a16:creationId xmlns:a16="http://schemas.microsoft.com/office/drawing/2014/main" id="{A3D72D33-EB39-4D66-8128-8DE134D5C8BF}"/>
                </a:ext>
              </a:extLst>
            </p:cNvPr>
            <p:cNvSpPr txBox="1"/>
            <p:nvPr/>
          </p:nvSpPr>
          <p:spPr>
            <a:xfrm>
              <a:off x="8291776" y="2391202"/>
              <a:ext cx="1152128" cy="307777"/>
            </a:xfrm>
            <a:prstGeom prst="rect">
              <a:avLst/>
            </a:prstGeom>
            <a:noFill/>
          </p:spPr>
          <p:txBody>
            <a:bodyPr wrap="square" rtlCol="0">
              <a:spAutoFit/>
            </a:bodyPr>
            <a:lstStyle/>
            <a:p>
              <a:r>
                <a:rPr lang="zh-CN" altLang="en-US" sz="1400" b="1" dirty="0">
                  <a:solidFill>
                    <a:srgbClr val="00B050"/>
                  </a:solidFill>
                  <a:latin typeface="微软雅黑" panose="020B0503020204020204" pitchFamily="34" charset="-122"/>
                  <a:ea typeface="微软雅黑" panose="020B0503020204020204" pitchFamily="34" charset="-122"/>
                </a:rPr>
                <a:t>网络决策者</a:t>
              </a:r>
            </a:p>
          </p:txBody>
        </p:sp>
        <p:cxnSp>
          <p:nvCxnSpPr>
            <p:cNvPr id="68" name="直接连接符 67">
              <a:extLst>
                <a:ext uri="{FF2B5EF4-FFF2-40B4-BE49-F238E27FC236}">
                  <a16:creationId xmlns:a16="http://schemas.microsoft.com/office/drawing/2014/main" id="{A4E6C6C1-CB62-4620-B79F-9BEE6ABF2EBD}"/>
                </a:ext>
              </a:extLst>
            </p:cNvPr>
            <p:cNvCxnSpPr>
              <a:cxnSpLocks/>
              <a:stCxn id="57" idx="0"/>
              <a:endCxn id="56" idx="2"/>
            </p:cNvCxnSpPr>
            <p:nvPr/>
          </p:nvCxnSpPr>
          <p:spPr>
            <a:xfrm flipV="1">
              <a:off x="7200539" y="3561851"/>
              <a:ext cx="1614901"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C433744-73A5-4F3A-89C1-6C1F776A1838}"/>
                </a:ext>
              </a:extLst>
            </p:cNvPr>
            <p:cNvCxnSpPr>
              <a:cxnSpLocks/>
              <a:stCxn id="56" idx="2"/>
              <a:endCxn id="58" idx="0"/>
            </p:cNvCxnSpPr>
            <p:nvPr/>
          </p:nvCxnSpPr>
          <p:spPr>
            <a:xfrm flipH="1">
              <a:off x="8455400" y="3561851"/>
              <a:ext cx="360040"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3C3AC166-AA24-457E-ABB6-B71B04E71F4A}"/>
                </a:ext>
              </a:extLst>
            </p:cNvPr>
            <p:cNvCxnSpPr>
              <a:cxnSpLocks/>
              <a:stCxn id="56" idx="2"/>
              <a:endCxn id="59" idx="0"/>
            </p:cNvCxnSpPr>
            <p:nvPr/>
          </p:nvCxnSpPr>
          <p:spPr>
            <a:xfrm>
              <a:off x="8815440" y="3561851"/>
              <a:ext cx="1813493"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C1FA5637-0E5E-42BF-891C-204F2BDAD0D8}"/>
                </a:ext>
              </a:extLst>
            </p:cNvPr>
            <p:cNvSpPr txBox="1"/>
            <p:nvPr/>
          </p:nvSpPr>
          <p:spPr>
            <a:xfrm>
              <a:off x="6692445" y="2883671"/>
              <a:ext cx="1332644" cy="307777"/>
            </a:xfrm>
            <a:prstGeom prst="rect">
              <a:avLst/>
            </a:prstGeom>
            <a:noFill/>
          </p:spPr>
          <p:txBody>
            <a:bodyPr wrap="square" rtlCol="0">
              <a:spAutoFit/>
            </a:bodyPr>
            <a:lstStyle/>
            <a:p>
              <a:r>
                <a:rPr lang="zh-CN" altLang="en-US" sz="1400" b="1" dirty="0">
                  <a:solidFill>
                    <a:srgbClr val="00B050"/>
                  </a:solidFill>
                  <a:latin typeface="微软雅黑" panose="020B0503020204020204" pitchFamily="34" charset="-122"/>
                  <a:ea typeface="微软雅黑" panose="020B0503020204020204" pitchFamily="34" charset="-122"/>
                </a:rPr>
                <a:t>网络资源调度</a:t>
              </a:r>
            </a:p>
          </p:txBody>
        </p:sp>
        <p:sp>
          <p:nvSpPr>
            <p:cNvPr id="75" name="文本框 74">
              <a:extLst>
                <a:ext uri="{FF2B5EF4-FFF2-40B4-BE49-F238E27FC236}">
                  <a16:creationId xmlns:a16="http://schemas.microsoft.com/office/drawing/2014/main" id="{02D8193A-7BE6-4759-9F6C-15E6AD8174EA}"/>
                </a:ext>
              </a:extLst>
            </p:cNvPr>
            <p:cNvSpPr txBox="1"/>
            <p:nvPr/>
          </p:nvSpPr>
          <p:spPr>
            <a:xfrm>
              <a:off x="6818824" y="5266261"/>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1</a:t>
              </a:r>
              <a:endParaRPr lang="zh-CN" altLang="en-US" sz="1050" b="1" dirty="0">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AC192EF0-5D4F-4DD6-8118-D909CB17C498}"/>
                </a:ext>
              </a:extLst>
            </p:cNvPr>
            <p:cNvSpPr txBox="1"/>
            <p:nvPr/>
          </p:nvSpPr>
          <p:spPr>
            <a:xfrm>
              <a:off x="10242416" y="5266261"/>
              <a:ext cx="82488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N</a:t>
              </a:r>
              <a:endParaRPr lang="zh-CN" altLang="en-US" sz="1050" b="1" dirty="0">
                <a:latin typeface="微软雅黑" panose="020B0503020204020204" pitchFamily="34" charset="-122"/>
                <a:ea typeface="微软雅黑" panose="020B0503020204020204" pitchFamily="34" charset="-122"/>
              </a:endParaRPr>
            </a:p>
          </p:txBody>
        </p:sp>
        <p:sp>
          <p:nvSpPr>
            <p:cNvPr id="82" name="文本框 81">
              <a:extLst>
                <a:ext uri="{FF2B5EF4-FFF2-40B4-BE49-F238E27FC236}">
                  <a16:creationId xmlns:a16="http://schemas.microsoft.com/office/drawing/2014/main" id="{0BB2F7C5-9631-48A6-94FA-A24FF4F09762}"/>
                </a:ext>
              </a:extLst>
            </p:cNvPr>
            <p:cNvSpPr txBox="1"/>
            <p:nvPr/>
          </p:nvSpPr>
          <p:spPr>
            <a:xfrm>
              <a:off x="8108212" y="5266261"/>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2</a:t>
              </a:r>
              <a:endParaRPr lang="zh-CN" altLang="en-US" sz="1050" b="1" dirty="0">
                <a:latin typeface="微软雅黑" panose="020B0503020204020204" pitchFamily="34" charset="-122"/>
                <a:ea typeface="微软雅黑" panose="020B0503020204020204" pitchFamily="34" charset="-122"/>
              </a:endParaRPr>
            </a:p>
          </p:txBody>
        </p:sp>
        <p:sp>
          <p:nvSpPr>
            <p:cNvPr id="83" name="文本框 82">
              <a:extLst>
                <a:ext uri="{FF2B5EF4-FFF2-40B4-BE49-F238E27FC236}">
                  <a16:creationId xmlns:a16="http://schemas.microsoft.com/office/drawing/2014/main" id="{9217177C-24AB-42B2-A2AC-EC579CD6D1F7}"/>
                </a:ext>
              </a:extLst>
            </p:cNvPr>
            <p:cNvSpPr txBox="1"/>
            <p:nvPr/>
          </p:nvSpPr>
          <p:spPr>
            <a:xfrm>
              <a:off x="9905304" y="2743655"/>
              <a:ext cx="1499103"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拍卖过程</a:t>
              </a:r>
            </a:p>
          </p:txBody>
        </p:sp>
        <p:sp>
          <p:nvSpPr>
            <p:cNvPr id="85" name="文本框 84">
              <a:extLst>
                <a:ext uri="{FF2B5EF4-FFF2-40B4-BE49-F238E27FC236}">
                  <a16:creationId xmlns:a16="http://schemas.microsoft.com/office/drawing/2014/main" id="{7B418605-701B-49FC-9AF6-F89F45B5A8B7}"/>
                </a:ext>
              </a:extLst>
            </p:cNvPr>
            <p:cNvSpPr txBox="1"/>
            <p:nvPr/>
          </p:nvSpPr>
          <p:spPr>
            <a:xfrm>
              <a:off x="9874555" y="3230413"/>
              <a:ext cx="1469374"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货币：信息价值权重</a:t>
              </a:r>
            </a:p>
          </p:txBody>
        </p:sp>
        <p:sp>
          <p:nvSpPr>
            <p:cNvPr id="86" name="矩形: 圆角 85">
              <a:extLst>
                <a:ext uri="{FF2B5EF4-FFF2-40B4-BE49-F238E27FC236}">
                  <a16:creationId xmlns:a16="http://schemas.microsoft.com/office/drawing/2014/main" id="{3F1632FB-4E76-4175-B83C-A408011F1A97}"/>
                </a:ext>
              </a:extLst>
            </p:cNvPr>
            <p:cNvSpPr/>
            <p:nvPr/>
          </p:nvSpPr>
          <p:spPr>
            <a:xfrm>
              <a:off x="6818824" y="5589240"/>
              <a:ext cx="4173720"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各智能体独立的评估自身任务信息价值</a:t>
              </a:r>
            </a:p>
          </p:txBody>
        </p:sp>
        <p:sp>
          <p:nvSpPr>
            <p:cNvPr id="88" name="箭头: 上弧形 87">
              <a:extLst>
                <a:ext uri="{FF2B5EF4-FFF2-40B4-BE49-F238E27FC236}">
                  <a16:creationId xmlns:a16="http://schemas.microsoft.com/office/drawing/2014/main" id="{663F6E37-F26B-43CA-B832-96281959649D}"/>
                </a:ext>
              </a:extLst>
            </p:cNvPr>
            <p:cNvSpPr/>
            <p:nvPr/>
          </p:nvSpPr>
          <p:spPr>
            <a:xfrm rot="5400000">
              <a:off x="10861353" y="5391525"/>
              <a:ext cx="648072" cy="298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文本框 89">
              <a:extLst>
                <a:ext uri="{FF2B5EF4-FFF2-40B4-BE49-F238E27FC236}">
                  <a16:creationId xmlns:a16="http://schemas.microsoft.com/office/drawing/2014/main" id="{574C0B5F-485F-47C1-9BAE-8201E6E29DDF}"/>
                </a:ext>
              </a:extLst>
            </p:cNvPr>
            <p:cNvSpPr txBox="1"/>
            <p:nvPr/>
          </p:nvSpPr>
          <p:spPr>
            <a:xfrm>
              <a:off x="7545660" y="3751261"/>
              <a:ext cx="497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sp>
          <p:nvSpPr>
            <p:cNvPr id="91" name="文本框 90">
              <a:extLst>
                <a:ext uri="{FF2B5EF4-FFF2-40B4-BE49-F238E27FC236}">
                  <a16:creationId xmlns:a16="http://schemas.microsoft.com/office/drawing/2014/main" id="{79FEEE97-8F87-4F6E-B02F-38F18A5EC25B}"/>
                </a:ext>
              </a:extLst>
            </p:cNvPr>
            <p:cNvSpPr txBox="1"/>
            <p:nvPr/>
          </p:nvSpPr>
          <p:spPr>
            <a:xfrm>
              <a:off x="8272707" y="3751261"/>
              <a:ext cx="497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7F2B9817-B45B-4141-ACED-6BC5D4B28529}"/>
                </a:ext>
              </a:extLst>
            </p:cNvPr>
            <p:cNvSpPr txBox="1"/>
            <p:nvPr/>
          </p:nvSpPr>
          <p:spPr>
            <a:xfrm>
              <a:off x="9688017" y="3754843"/>
              <a:ext cx="49730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w</a:t>
              </a:r>
              <a:r>
                <a:rPr lang="en-US" altLang="zh-CN" baseline="-25000" dirty="0" err="1">
                  <a:latin typeface="Times New Roman" panose="02020603050405020304" pitchFamily="18" charset="0"/>
                  <a:cs typeface="Times New Roman" panose="02020603050405020304" pitchFamily="18" charset="0"/>
                </a:rPr>
                <a:t>N</a:t>
              </a:r>
              <a:endParaRPr lang="zh-CN" altLang="en-US" baseline="-25000" dirty="0">
                <a:latin typeface="Times New Roman" panose="02020603050405020304" pitchFamily="18" charset="0"/>
                <a:cs typeface="Times New Roman" panose="02020603050405020304" pitchFamily="18" charset="0"/>
              </a:endParaRPr>
            </a:p>
          </p:txBody>
        </p:sp>
        <p:sp>
          <p:nvSpPr>
            <p:cNvPr id="105" name="矩形: 圆角 104">
              <a:extLst>
                <a:ext uri="{FF2B5EF4-FFF2-40B4-BE49-F238E27FC236}">
                  <a16:creationId xmlns:a16="http://schemas.microsoft.com/office/drawing/2014/main" id="{D6A4AF60-6448-4A21-9709-6C5514E5CA76}"/>
                </a:ext>
              </a:extLst>
            </p:cNvPr>
            <p:cNvSpPr/>
            <p:nvPr/>
          </p:nvSpPr>
          <p:spPr>
            <a:xfrm>
              <a:off x="6818823" y="6093296"/>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1</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106" name="矩形: 圆角 105">
              <a:extLst>
                <a:ext uri="{FF2B5EF4-FFF2-40B4-BE49-F238E27FC236}">
                  <a16:creationId xmlns:a16="http://schemas.microsoft.com/office/drawing/2014/main" id="{4A7D5491-7AAD-444B-A6F9-0B22DB9F6338}"/>
                </a:ext>
              </a:extLst>
            </p:cNvPr>
            <p:cNvSpPr/>
            <p:nvPr/>
          </p:nvSpPr>
          <p:spPr>
            <a:xfrm>
              <a:off x="8058799" y="6093296"/>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2</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108" name="矩形: 圆角 107">
              <a:extLst>
                <a:ext uri="{FF2B5EF4-FFF2-40B4-BE49-F238E27FC236}">
                  <a16:creationId xmlns:a16="http://schemas.microsoft.com/office/drawing/2014/main" id="{16C0A6B0-C0D8-4598-B552-D07821B42B2C}"/>
                </a:ext>
              </a:extLst>
            </p:cNvPr>
            <p:cNvSpPr/>
            <p:nvPr/>
          </p:nvSpPr>
          <p:spPr>
            <a:xfrm>
              <a:off x="10216493" y="6113052"/>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N</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110" name="矩形: 圆角 109">
              <a:extLst>
                <a:ext uri="{FF2B5EF4-FFF2-40B4-BE49-F238E27FC236}">
                  <a16:creationId xmlns:a16="http://schemas.microsoft.com/office/drawing/2014/main" id="{F6C8BCAF-FE54-40B7-8C09-D1E6481D7FB5}"/>
                </a:ext>
              </a:extLst>
            </p:cNvPr>
            <p:cNvSpPr/>
            <p:nvPr/>
          </p:nvSpPr>
          <p:spPr>
            <a:xfrm>
              <a:off x="6742283" y="3725609"/>
              <a:ext cx="4173720"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权重</a:t>
              </a:r>
            </a:p>
          </p:txBody>
        </p:sp>
        <p:sp>
          <p:nvSpPr>
            <p:cNvPr id="113" name="箭头: 上弧形 112">
              <a:extLst>
                <a:ext uri="{FF2B5EF4-FFF2-40B4-BE49-F238E27FC236}">
                  <a16:creationId xmlns:a16="http://schemas.microsoft.com/office/drawing/2014/main" id="{8BEE2779-A5F4-439B-ADC3-03BEDD9DA129}"/>
                </a:ext>
              </a:extLst>
            </p:cNvPr>
            <p:cNvSpPr/>
            <p:nvPr/>
          </p:nvSpPr>
          <p:spPr>
            <a:xfrm rot="16200000">
              <a:off x="4999551" y="4768336"/>
              <a:ext cx="2576411" cy="7610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文本框 114">
              <a:extLst>
                <a:ext uri="{FF2B5EF4-FFF2-40B4-BE49-F238E27FC236}">
                  <a16:creationId xmlns:a16="http://schemas.microsoft.com/office/drawing/2014/main" id="{1A5A716A-A6E1-40C4-AA40-D82B37FA0A34}"/>
                </a:ext>
              </a:extLst>
            </p:cNvPr>
            <p:cNvSpPr txBox="1"/>
            <p:nvPr/>
          </p:nvSpPr>
          <p:spPr>
            <a:xfrm>
              <a:off x="5896232" y="5089866"/>
              <a:ext cx="470069"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联合</a:t>
              </a:r>
            </a:p>
          </p:txBody>
        </p:sp>
        <p:sp>
          <p:nvSpPr>
            <p:cNvPr id="117" name="箭头: 上弧形 116">
              <a:extLst>
                <a:ext uri="{FF2B5EF4-FFF2-40B4-BE49-F238E27FC236}">
                  <a16:creationId xmlns:a16="http://schemas.microsoft.com/office/drawing/2014/main" id="{FCA17FA9-C31C-4B47-B551-0E59238743D7}"/>
                </a:ext>
              </a:extLst>
            </p:cNvPr>
            <p:cNvSpPr/>
            <p:nvPr/>
          </p:nvSpPr>
          <p:spPr>
            <a:xfrm rot="16200000">
              <a:off x="6282693" y="3326202"/>
              <a:ext cx="527863" cy="2055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矩形: 圆角 118">
              <a:extLst>
                <a:ext uri="{FF2B5EF4-FFF2-40B4-BE49-F238E27FC236}">
                  <a16:creationId xmlns:a16="http://schemas.microsoft.com/office/drawing/2014/main" id="{AC75F57B-2741-4C88-82AD-DC8F9AC4D1BE}"/>
                </a:ext>
              </a:extLst>
            </p:cNvPr>
            <p:cNvSpPr/>
            <p:nvPr/>
          </p:nvSpPr>
          <p:spPr>
            <a:xfrm>
              <a:off x="6714380" y="2852894"/>
              <a:ext cx="1230333" cy="426245"/>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120" name="文本框 119">
              <a:extLst>
                <a:ext uri="{FF2B5EF4-FFF2-40B4-BE49-F238E27FC236}">
                  <a16:creationId xmlns:a16="http://schemas.microsoft.com/office/drawing/2014/main" id="{5D4A2B00-AD08-4DEE-B62C-1DD69BD9DFAA}"/>
                </a:ext>
              </a:extLst>
            </p:cNvPr>
            <p:cNvSpPr txBox="1"/>
            <p:nvPr/>
          </p:nvSpPr>
          <p:spPr>
            <a:xfrm>
              <a:off x="6624794" y="3342608"/>
              <a:ext cx="101700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联合信息价值</a:t>
              </a:r>
            </a:p>
          </p:txBody>
        </p:sp>
        <p:sp>
          <p:nvSpPr>
            <p:cNvPr id="121" name="箭头: 上弧形 120">
              <a:extLst>
                <a:ext uri="{FF2B5EF4-FFF2-40B4-BE49-F238E27FC236}">
                  <a16:creationId xmlns:a16="http://schemas.microsoft.com/office/drawing/2014/main" id="{34F46FCE-9097-4BE2-8079-03F3F6A38004}"/>
                </a:ext>
              </a:extLst>
            </p:cNvPr>
            <p:cNvSpPr/>
            <p:nvPr/>
          </p:nvSpPr>
          <p:spPr>
            <a:xfrm rot="5400000">
              <a:off x="8729846" y="3876055"/>
              <a:ext cx="824881" cy="298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2" name="文本框 121">
              <a:extLst>
                <a:ext uri="{FF2B5EF4-FFF2-40B4-BE49-F238E27FC236}">
                  <a16:creationId xmlns:a16="http://schemas.microsoft.com/office/drawing/2014/main" id="{226BE4AB-68E3-4150-8430-1698BFAAB305}"/>
                </a:ext>
              </a:extLst>
            </p:cNvPr>
            <p:cNvSpPr txBox="1"/>
            <p:nvPr/>
          </p:nvSpPr>
          <p:spPr>
            <a:xfrm>
              <a:off x="8959942" y="4411006"/>
              <a:ext cx="530156" cy="415498"/>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反馈收益</a:t>
              </a:r>
            </a:p>
          </p:txBody>
        </p:sp>
        <p:sp>
          <p:nvSpPr>
            <p:cNvPr id="123" name="矩形 122">
              <a:extLst>
                <a:ext uri="{FF2B5EF4-FFF2-40B4-BE49-F238E27FC236}">
                  <a16:creationId xmlns:a16="http://schemas.microsoft.com/office/drawing/2014/main" id="{AF92DEC5-92C4-46C0-B6F7-58A9C6991880}"/>
                </a:ext>
              </a:extLst>
            </p:cNvPr>
            <p:cNvSpPr/>
            <p:nvPr/>
          </p:nvSpPr>
          <p:spPr>
            <a:xfrm>
              <a:off x="6455003" y="2351832"/>
              <a:ext cx="4949403" cy="122641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a:extLst>
                <a:ext uri="{FF2B5EF4-FFF2-40B4-BE49-F238E27FC236}">
                  <a16:creationId xmlns:a16="http://schemas.microsoft.com/office/drawing/2014/main" id="{5DACE0C6-8D89-4300-8A21-E23D440182AB}"/>
                </a:ext>
              </a:extLst>
            </p:cNvPr>
            <p:cNvSpPr txBox="1"/>
            <p:nvPr/>
          </p:nvSpPr>
          <p:spPr>
            <a:xfrm>
              <a:off x="6455004" y="2383874"/>
              <a:ext cx="55752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环境</a:t>
              </a:r>
            </a:p>
          </p:txBody>
        </p:sp>
        <p:sp>
          <p:nvSpPr>
            <p:cNvPr id="125" name="箭头: 右 124">
              <a:extLst>
                <a:ext uri="{FF2B5EF4-FFF2-40B4-BE49-F238E27FC236}">
                  <a16:creationId xmlns:a16="http://schemas.microsoft.com/office/drawing/2014/main" id="{23B22B0F-BE8E-4A06-9068-A779DB1720C9}"/>
                </a:ext>
              </a:extLst>
            </p:cNvPr>
            <p:cNvSpPr/>
            <p:nvPr/>
          </p:nvSpPr>
          <p:spPr>
            <a:xfrm rot="10800000">
              <a:off x="7988386" y="2965037"/>
              <a:ext cx="360040" cy="20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箭头: 右 125">
              <a:extLst>
                <a:ext uri="{FF2B5EF4-FFF2-40B4-BE49-F238E27FC236}">
                  <a16:creationId xmlns:a16="http://schemas.microsoft.com/office/drawing/2014/main" id="{BACB3564-CF5A-424B-843D-44C99D0A6E34}"/>
                </a:ext>
              </a:extLst>
            </p:cNvPr>
            <p:cNvSpPr/>
            <p:nvPr/>
          </p:nvSpPr>
          <p:spPr>
            <a:xfrm rot="10800000">
              <a:off x="9326127" y="2978657"/>
              <a:ext cx="360040" cy="20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圆角 126">
              <a:extLst>
                <a:ext uri="{FF2B5EF4-FFF2-40B4-BE49-F238E27FC236}">
                  <a16:creationId xmlns:a16="http://schemas.microsoft.com/office/drawing/2014/main" id="{1859F0FC-31E6-457E-B86B-6782FC1E5A60}"/>
                </a:ext>
              </a:extLst>
            </p:cNvPr>
            <p:cNvSpPr/>
            <p:nvPr/>
          </p:nvSpPr>
          <p:spPr>
            <a:xfrm>
              <a:off x="9892710" y="2700177"/>
              <a:ext cx="1387967" cy="800881"/>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50" b="1" dirty="0">
                <a:solidFill>
                  <a:schemeClr val="tx1"/>
                </a:solidFill>
                <a:latin typeface="微软雅黑" panose="020B0503020204020204" pitchFamily="34" charset="-122"/>
                <a:ea typeface="微软雅黑" panose="020B0503020204020204" pitchFamily="34" charset="-122"/>
              </a:endParaRPr>
            </a:p>
          </p:txBody>
        </p:sp>
      </p:grpSp>
      <mc:AlternateContent xmlns:mc="http://schemas.openxmlformats.org/markup-compatibility/2006" xmlns:a14="http://schemas.microsoft.com/office/drawing/2010/main">
        <mc:Choice Requires="a14">
          <p:sp>
            <p:nvSpPr>
              <p:cNvPr id="128" name="文本框 127">
                <a:extLst>
                  <a:ext uri="{FF2B5EF4-FFF2-40B4-BE49-F238E27FC236}">
                    <a16:creationId xmlns:a16="http://schemas.microsoft.com/office/drawing/2014/main" id="{864BCE9A-94CA-49FC-9AB2-091975FCCD49}"/>
                  </a:ext>
                </a:extLst>
              </p:cNvPr>
              <p:cNvSpPr txBox="1"/>
              <p:nvPr/>
            </p:nvSpPr>
            <p:spPr>
              <a:xfrm>
                <a:off x="661762" y="2891813"/>
                <a:ext cx="5153027" cy="3197798"/>
              </a:xfrm>
              <a:prstGeom prst="rect">
                <a:avLst/>
              </a:prstGeom>
              <a:noFill/>
            </p:spPr>
            <p:txBody>
              <a:bodyPr wrap="square">
                <a:spAutoFit/>
              </a:bodyPr>
              <a:lstStyle/>
              <a:p>
                <a:pPr marL="285750" indent="-285750" algn="jus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State</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任务发布者</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𝑖</m:t>
                    </m:r>
                  </m:oMath>
                </a14:m>
                <a:r>
                  <a:rPr lang="zh-CN" altLang="en-US" dirty="0">
                    <a:latin typeface="微软雅黑" panose="020B0503020204020204" pitchFamily="34" charset="-122"/>
                    <a:ea typeface="微软雅黑" panose="020B0503020204020204" pitchFamily="34" charset="-122"/>
                  </a:rPr>
                  <a:t>观测到的状态</a:t>
                </a:r>
                <a14:m>
                  <m:oMath xmlns:m="http://schemas.openxmlformats.org/officeDocument/2006/math">
                    <m:sSubSup>
                      <m:sSubSupPr>
                        <m:ctrlPr>
                          <a:rPr lang="en-US" altLang="zh-CN" i="1">
                            <a:latin typeface="Cambria Math" panose="02040503050406030204" pitchFamily="18" charset="0"/>
                            <a:ea typeface="微软雅黑" panose="020B0503020204020204" pitchFamily="34" charset="-122"/>
                          </a:rPr>
                        </m:ctrlPr>
                      </m:sSubSupPr>
                      <m:e>
                        <m:r>
                          <a:rPr lang="en-US" altLang="zh-CN" b="0" i="1" smtClean="0">
                            <a:latin typeface="Cambria Math" panose="02040503050406030204" pitchFamily="18" charset="0"/>
                            <a:ea typeface="微软雅黑" panose="020B0503020204020204" pitchFamily="34" charset="-122"/>
                          </a:rPr>
                          <m:t>𝑆</m:t>
                        </m:r>
                      </m:e>
                      <m:sub>
                        <m:r>
                          <a:rPr lang="en-US" altLang="zh-CN" b="0" i="1">
                            <a:latin typeface="Cambria Math" panose="02040503050406030204" pitchFamily="18" charset="0"/>
                            <a:ea typeface="微软雅黑" panose="020B0503020204020204" pitchFamily="34" charset="-122"/>
                          </a:rPr>
                          <m:t>𝑡</m:t>
                        </m:r>
                      </m:sub>
                      <m:sup>
                        <m:r>
                          <a:rPr lang="en-US" altLang="zh-CN" b="0" i="1">
                            <a:latin typeface="Cambria Math" panose="02040503050406030204" pitchFamily="18" charset="0"/>
                            <a:ea typeface="微软雅黑" panose="020B0503020204020204" pitchFamily="34" charset="-122"/>
                          </a:rPr>
                          <m:t>𝑖</m:t>
                        </m:r>
                      </m:sup>
                    </m:sSubSup>
                  </m:oMath>
                </a14:m>
                <a:r>
                  <a:rPr lang="zh-CN" altLang="en-US" dirty="0">
                    <a:latin typeface="微软雅黑" panose="020B0503020204020204" pitchFamily="34" charset="-122"/>
                    <a:ea typeface="微软雅黑" panose="020B0503020204020204" pitchFamily="34" charset="-122"/>
                  </a:rPr>
                  <a:t>由两个部分组成，是由网络决策者给出的上一轮信息价值权重影响下，系统</a:t>
                </a:r>
                <a:r>
                  <a:rPr lang="zh-CN" altLang="en-US" dirty="0">
                    <a:solidFill>
                      <a:srgbClr val="C00000"/>
                    </a:solidFill>
                    <a:latin typeface="微软雅黑" panose="020B0503020204020204" pitchFamily="34" charset="-122"/>
                    <a:ea typeface="微软雅黑" panose="020B0503020204020204" pitchFamily="34" charset="-122"/>
                  </a:rPr>
                  <a:t>资源的利用率</a:t>
                </a:r>
                <a14:m>
                  <m:oMath xmlns:m="http://schemas.openxmlformats.org/officeDocument/2006/math">
                    <m:sSub>
                      <m:sSubPr>
                        <m:ctrlPr>
                          <a:rPr lang="en-US" altLang="zh-CN" i="1" smtClean="0">
                            <a:solidFill>
                              <a:srgbClr val="C00000"/>
                            </a:solidFill>
                            <a:latin typeface="Cambria Math" panose="02040503050406030204" pitchFamily="18" charset="0"/>
                            <a:ea typeface="微软雅黑" panose="020B0503020204020204" pitchFamily="34" charset="-122"/>
                          </a:rPr>
                        </m:ctrlPr>
                      </m:sSubPr>
                      <m:e>
                        <m:r>
                          <a:rPr lang="en-US" altLang="zh-CN" b="0" i="1" smtClean="0">
                            <a:solidFill>
                              <a:srgbClr val="C00000"/>
                            </a:solidFill>
                            <a:latin typeface="Cambria Math" panose="02040503050406030204" pitchFamily="18" charset="0"/>
                            <a:ea typeface="微软雅黑" panose="020B0503020204020204" pitchFamily="34" charset="-122"/>
                          </a:rPr>
                          <m:t>𝑅</m:t>
                        </m:r>
                      </m:e>
                      <m:sub>
                        <m:r>
                          <a:rPr lang="en-US" altLang="zh-CN" b="0" i="1" smtClean="0">
                            <a:solidFill>
                              <a:srgbClr val="C00000"/>
                            </a:solidFill>
                            <a:latin typeface="Cambria Math" panose="02040503050406030204" pitchFamily="18" charset="0"/>
                            <a:ea typeface="微软雅黑" panose="020B0503020204020204" pitchFamily="34" charset="-122"/>
                          </a:rPr>
                          <m:t>𝑡</m:t>
                        </m:r>
                      </m:sub>
                    </m:sSub>
                  </m:oMath>
                </a14:m>
                <a:r>
                  <a:rPr lang="zh-CN" altLang="en-US" dirty="0">
                    <a:latin typeface="微软雅黑" panose="020B0503020204020204" pitchFamily="34" charset="-122"/>
                    <a:ea typeface="微软雅黑" panose="020B0503020204020204" pitchFamily="34" charset="-122"/>
                  </a:rPr>
                  <a:t>；其二是任务发布者</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𝑖</m:t>
                    </m:r>
                  </m:oMath>
                </a14:m>
                <a:r>
                  <a:rPr lang="zh-CN" altLang="en-US" dirty="0">
                    <a:latin typeface="微软雅黑" panose="020B0503020204020204" pitchFamily="34" charset="-122"/>
                    <a:ea typeface="微软雅黑" panose="020B0503020204020204" pitchFamily="34" charset="-122"/>
                  </a:rPr>
                  <a:t>在上一轮占用的</a:t>
                </a:r>
                <a:r>
                  <a:rPr lang="zh-CN" altLang="en-US" dirty="0">
                    <a:solidFill>
                      <a:srgbClr val="C00000"/>
                    </a:solidFill>
                    <a:latin typeface="微软雅黑" panose="020B0503020204020204" pitchFamily="34" charset="-122"/>
                    <a:ea typeface="微软雅黑" panose="020B0503020204020204" pitchFamily="34" charset="-122"/>
                  </a:rPr>
                  <a:t>资源比例</a:t>
                </a:r>
                <a14:m>
                  <m:oMath xmlns:m="http://schemas.openxmlformats.org/officeDocument/2006/math">
                    <m:sSubSup>
                      <m:sSubSupPr>
                        <m:ctrlPr>
                          <a:rPr lang="en-US" altLang="zh-CN" i="1" smtClean="0">
                            <a:solidFill>
                              <a:srgbClr val="C00000"/>
                            </a:solidFill>
                            <a:latin typeface="Cambria Math" panose="02040503050406030204" pitchFamily="18" charset="0"/>
                            <a:ea typeface="微软雅黑" panose="020B0503020204020204" pitchFamily="34" charset="-122"/>
                          </a:rPr>
                        </m:ctrlPr>
                      </m:sSubSupPr>
                      <m:e>
                        <m:r>
                          <a:rPr lang="en-US" altLang="zh-CN" b="0" i="1" smtClean="0">
                            <a:solidFill>
                              <a:srgbClr val="C00000"/>
                            </a:solidFill>
                            <a:latin typeface="Cambria Math" panose="02040503050406030204" pitchFamily="18" charset="0"/>
                            <a:ea typeface="微软雅黑" panose="020B0503020204020204" pitchFamily="34" charset="-122"/>
                          </a:rPr>
                          <m:t>𝑅</m:t>
                        </m:r>
                      </m:e>
                      <m:sub>
                        <m:r>
                          <a:rPr lang="en-US" altLang="zh-CN" b="0" i="1" smtClean="0">
                            <a:solidFill>
                              <a:srgbClr val="C00000"/>
                            </a:solidFill>
                            <a:latin typeface="Cambria Math" panose="02040503050406030204" pitchFamily="18" charset="0"/>
                            <a:ea typeface="微软雅黑" panose="020B0503020204020204" pitchFamily="34" charset="-122"/>
                          </a:rPr>
                          <m:t>𝑡</m:t>
                        </m:r>
                      </m:sub>
                      <m:sup>
                        <m:r>
                          <a:rPr lang="en-US" altLang="zh-CN" b="0" i="1" smtClean="0">
                            <a:solidFill>
                              <a:srgbClr val="C00000"/>
                            </a:solidFill>
                            <a:latin typeface="Cambria Math" panose="02040503050406030204" pitchFamily="18" charset="0"/>
                            <a:ea typeface="微软雅黑" panose="020B0503020204020204" pitchFamily="34" charset="-122"/>
                          </a:rPr>
                          <m:t>𝑖</m:t>
                        </m:r>
                      </m:sup>
                    </m:sSubSup>
                    <m:r>
                      <a:rPr lang="zh-CN" altLang="en-US" b="1" i="1">
                        <a:latin typeface="Cambria Math" panose="02040503050406030204" pitchFamily="18" charset="0"/>
                        <a:ea typeface="微软雅黑" panose="020B0503020204020204" pitchFamily="34" charset="-122"/>
                      </a:rPr>
                      <m:t>。</m:t>
                    </m:r>
                  </m:oMath>
                </a14:m>
                <a:endParaRPr lang="en-US" altLang="zh-CN" b="1"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Action</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任务发布者</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𝑖</m:t>
                    </m:r>
                  </m:oMath>
                </a14:m>
                <a:r>
                  <a:rPr lang="zh-CN" altLang="en-US" dirty="0">
                    <a:latin typeface="微软雅黑" panose="020B0503020204020204" pitchFamily="34" charset="-122"/>
                    <a:ea typeface="微软雅黑" panose="020B0503020204020204" pitchFamily="34" charset="-122"/>
                  </a:rPr>
                  <a:t>的动作即为自身的信息价值权重以</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𝑎</m:t>
                        </m:r>
                      </m:e>
                      <m:sub>
                        <m: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𝑡</m:t>
                        </m:r>
                      </m:sub>
                    </m:sSub>
                    <m:r>
                      <a:rPr lang="zh-CN" altLang="en-US" b="0" i="1">
                        <a:latin typeface="Cambria Math" panose="02040503050406030204" pitchFamily="18" charset="0"/>
                        <a:ea typeface="微软雅黑" panose="020B0503020204020204" pitchFamily="34" charset="-122"/>
                      </a:rPr>
                      <m:t>表示</m:t>
                    </m:r>
                  </m:oMath>
                </a14:m>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endParaRPr lang="en-US" altLang="zh-CN" b="1" dirty="0">
                  <a:latin typeface="微软雅黑" panose="020B0503020204020204" pitchFamily="34" charset="-122"/>
                  <a:ea typeface="微软雅黑" panose="020B0503020204020204" pitchFamily="34" charset="-122"/>
                </a:endParaRPr>
              </a:p>
              <a:p>
                <a:pPr marL="285750" indent="-285750" algn="just">
                  <a:buFont typeface="Arial" panose="020B0604020202020204" pitchFamily="34" charset="0"/>
                  <a:buChar char="•"/>
                </a:pPr>
                <a:r>
                  <a:rPr lang="en-US" altLang="zh-CN" b="1" dirty="0">
                    <a:latin typeface="微软雅黑" panose="020B0503020204020204" pitchFamily="34" charset="-122"/>
                    <a:ea typeface="微软雅黑" panose="020B0503020204020204" pitchFamily="34" charset="-122"/>
                  </a:rPr>
                  <a:t>Reward</a:t>
                </a:r>
                <a:r>
                  <a:rPr lang="zh-CN" altLang="en-US" b="1"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任务发布者</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𝑖</m:t>
                    </m:r>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的奖赏</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𝑟</m:t>
                        </m:r>
                      </m:e>
                      <m:sub>
                        <m:r>
                          <a:rPr lang="en-US" altLang="zh-CN" b="0" i="1" smtClean="0">
                            <a:latin typeface="Cambria Math" panose="02040503050406030204" pitchFamily="18" charset="0"/>
                            <a:ea typeface="微软雅黑" panose="020B0503020204020204" pitchFamily="34" charset="-122"/>
                          </a:rPr>
                          <m:t>𝑖</m:t>
                        </m:r>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𝑡</m:t>
                        </m:r>
                      </m:sub>
                    </m:sSub>
                  </m:oMath>
                </a14:m>
                <a:r>
                  <a:rPr lang="zh-CN" altLang="en-US" dirty="0">
                    <a:latin typeface="微软雅黑" panose="020B0503020204020204" pitchFamily="34" charset="-122"/>
                    <a:ea typeface="微软雅黑" panose="020B0503020204020204" pitchFamily="34" charset="-122"/>
                  </a:rPr>
                  <a:t>由上一轮拍卖后完成任务产生收益或惩罚再刨除成本和参与拍卖的税金获得。</a:t>
                </a:r>
                <a:endParaRPr lang="en-US" altLang="zh-CN" b="1" dirty="0">
                  <a:latin typeface="微软雅黑" panose="020B0503020204020204" pitchFamily="34" charset="-122"/>
                  <a:ea typeface="微软雅黑" panose="020B0503020204020204" pitchFamily="34" charset="-122"/>
                </a:endParaRPr>
              </a:p>
            </p:txBody>
          </p:sp>
        </mc:Choice>
        <mc:Fallback xmlns="">
          <p:sp>
            <p:nvSpPr>
              <p:cNvPr id="128" name="文本框 127">
                <a:extLst>
                  <a:ext uri="{FF2B5EF4-FFF2-40B4-BE49-F238E27FC236}">
                    <a16:creationId xmlns:a16="http://schemas.microsoft.com/office/drawing/2014/main" id="{864BCE9A-94CA-49FC-9AB2-091975FCCD49}"/>
                  </a:ext>
                </a:extLst>
              </p:cNvPr>
              <p:cNvSpPr txBox="1">
                <a:spLocks noRot="1" noChangeAspect="1" noMove="1" noResize="1" noEditPoints="1" noAdjustHandles="1" noChangeArrowheads="1" noChangeShapeType="1" noTextEdit="1"/>
              </p:cNvSpPr>
              <p:nvPr/>
            </p:nvSpPr>
            <p:spPr>
              <a:xfrm>
                <a:off x="661762" y="2891813"/>
                <a:ext cx="5153027" cy="3197798"/>
              </a:xfrm>
              <a:prstGeom prst="rect">
                <a:avLst/>
              </a:prstGeom>
              <a:blipFill>
                <a:blip r:embed="rId5"/>
                <a:stretch>
                  <a:fillRect l="-828" t="-571" r="-947" b="-2095"/>
                </a:stretch>
              </a:blipFill>
            </p:spPr>
            <p:txBody>
              <a:bodyPr/>
              <a:lstStyle/>
              <a:p>
                <a:r>
                  <a:rPr lang="zh-CN" altLang="en-US">
                    <a:noFill/>
                  </a:rPr>
                  <a:t> </a:t>
                </a:r>
              </a:p>
            </p:txBody>
          </p:sp>
        </mc:Fallback>
      </mc:AlternateContent>
      <p:sp>
        <p:nvSpPr>
          <p:cNvPr id="3" name="箭头: V 形 2">
            <a:extLst>
              <a:ext uri="{FF2B5EF4-FFF2-40B4-BE49-F238E27FC236}">
                <a16:creationId xmlns:a16="http://schemas.microsoft.com/office/drawing/2014/main" id="{438B5123-1D8C-42B8-B003-7D7E5DE9948C}"/>
              </a:ext>
            </a:extLst>
          </p:cNvPr>
          <p:cNvSpPr/>
          <p:nvPr/>
        </p:nvSpPr>
        <p:spPr>
          <a:xfrm rot="10800000">
            <a:off x="5750393" y="3376754"/>
            <a:ext cx="312117" cy="41228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箭头: V 形 52">
            <a:extLst>
              <a:ext uri="{FF2B5EF4-FFF2-40B4-BE49-F238E27FC236}">
                <a16:creationId xmlns:a16="http://schemas.microsoft.com/office/drawing/2014/main" id="{BFE3D786-1783-48A3-977A-11944D3C6479}"/>
              </a:ext>
            </a:extLst>
          </p:cNvPr>
          <p:cNvSpPr/>
          <p:nvPr/>
        </p:nvSpPr>
        <p:spPr>
          <a:xfrm rot="10800000">
            <a:off x="6071915" y="3376754"/>
            <a:ext cx="312117" cy="41228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952497686"/>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问题建模</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12</a:t>
            </a:fld>
            <a:endParaRPr lang="zh-CN"/>
          </a:p>
        </p:txBody>
      </p:sp>
      <p:sp>
        <p:nvSpPr>
          <p:cNvPr id="36" name="文本框 35">
            <a:extLst>
              <a:ext uri="{FF2B5EF4-FFF2-40B4-BE49-F238E27FC236}">
                <a16:creationId xmlns:a16="http://schemas.microsoft.com/office/drawing/2014/main" id="{331CD121-04FC-4B9D-AD47-DE4962C3FA20}"/>
              </a:ext>
            </a:extLst>
          </p:cNvPr>
          <p:cNvSpPr txBox="1"/>
          <p:nvPr/>
        </p:nvSpPr>
        <p:spPr>
          <a:xfrm>
            <a:off x="292442" y="971664"/>
            <a:ext cx="11101589" cy="662554"/>
          </a:xfrm>
          <a:prstGeom prst="rect">
            <a:avLst/>
          </a:prstGeom>
          <a:noFill/>
        </p:spPr>
        <p:txBody>
          <a:bodyPr wrap="square" rtlCol="0">
            <a:spAutoFit/>
          </a:bodyPr>
          <a:lstStyle/>
          <a:p>
            <a:pPr marL="457200" indent="-457200">
              <a:lnSpc>
                <a:spcPct val="150000"/>
              </a:lnSpc>
              <a:spcBef>
                <a:spcPts val="1000"/>
              </a:spcBef>
              <a:buFont typeface="Wingdings" pitchFamily="2" charset="2"/>
              <a:buChar char="Ø"/>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模型建立</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54" name="组合 53">
            <a:extLst>
              <a:ext uri="{FF2B5EF4-FFF2-40B4-BE49-F238E27FC236}">
                <a16:creationId xmlns:a16="http://schemas.microsoft.com/office/drawing/2014/main" id="{3E2D863D-CA4E-4CBA-8DB5-2BD7E4B52EC9}"/>
              </a:ext>
            </a:extLst>
          </p:cNvPr>
          <p:cNvGrpSpPr/>
          <p:nvPr/>
        </p:nvGrpSpPr>
        <p:grpSpPr>
          <a:xfrm>
            <a:off x="5896635" y="2370863"/>
            <a:ext cx="5891218" cy="4245520"/>
            <a:chOff x="5896232" y="2351832"/>
            <a:chExt cx="5891218" cy="4245520"/>
          </a:xfrm>
        </p:grpSpPr>
        <p:pic>
          <p:nvPicPr>
            <p:cNvPr id="56" name="图片 55">
              <a:extLst>
                <a:ext uri="{FF2B5EF4-FFF2-40B4-BE49-F238E27FC236}">
                  <a16:creationId xmlns:a16="http://schemas.microsoft.com/office/drawing/2014/main" id="{BA451154-75F2-415B-A1A3-B638E7645A7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3000" y="2736971"/>
              <a:ext cx="824880" cy="824880"/>
            </a:xfrm>
            <a:prstGeom prst="rect">
              <a:avLst/>
            </a:prstGeom>
          </p:spPr>
        </p:pic>
        <p:pic>
          <p:nvPicPr>
            <p:cNvPr id="57" name="图片 56">
              <a:extLst>
                <a:ext uri="{FF2B5EF4-FFF2-40B4-BE49-F238E27FC236}">
                  <a16:creationId xmlns:a16="http://schemas.microsoft.com/office/drawing/2014/main" id="{B5B4A79C-A452-4D23-B90F-F21ADBEC85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8099" y="4480348"/>
              <a:ext cx="824880" cy="824880"/>
            </a:xfrm>
            <a:prstGeom prst="rect">
              <a:avLst/>
            </a:prstGeom>
          </p:spPr>
        </p:pic>
        <p:pic>
          <p:nvPicPr>
            <p:cNvPr id="58" name="图片 57">
              <a:extLst>
                <a:ext uri="{FF2B5EF4-FFF2-40B4-BE49-F238E27FC236}">
                  <a16:creationId xmlns:a16="http://schemas.microsoft.com/office/drawing/2014/main" id="{A12DB28C-7C08-4DF5-9630-BF095BC184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2960" y="4480348"/>
              <a:ext cx="824880" cy="824880"/>
            </a:xfrm>
            <a:prstGeom prst="rect">
              <a:avLst/>
            </a:prstGeom>
          </p:spPr>
        </p:pic>
        <p:pic>
          <p:nvPicPr>
            <p:cNvPr id="59" name="图片 58">
              <a:extLst>
                <a:ext uri="{FF2B5EF4-FFF2-40B4-BE49-F238E27FC236}">
                  <a16:creationId xmlns:a16="http://schemas.microsoft.com/office/drawing/2014/main" id="{9261B674-79F1-4D9E-BAF2-EE4AA3C82D3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6493" y="4480348"/>
              <a:ext cx="824880" cy="824880"/>
            </a:xfrm>
            <a:prstGeom prst="rect">
              <a:avLst/>
            </a:prstGeom>
          </p:spPr>
        </p:pic>
        <p:cxnSp>
          <p:nvCxnSpPr>
            <p:cNvPr id="60" name="直接连接符 59">
              <a:extLst>
                <a:ext uri="{FF2B5EF4-FFF2-40B4-BE49-F238E27FC236}">
                  <a16:creationId xmlns:a16="http://schemas.microsoft.com/office/drawing/2014/main" id="{43C725C1-490F-463A-8A42-3D09E7336062}"/>
                </a:ext>
              </a:extLst>
            </p:cNvPr>
            <p:cNvCxnSpPr>
              <a:cxnSpLocks/>
              <a:stCxn id="58" idx="3"/>
              <a:endCxn id="59" idx="1"/>
            </p:cNvCxnSpPr>
            <p:nvPr/>
          </p:nvCxnSpPr>
          <p:spPr>
            <a:xfrm>
              <a:off x="8867840" y="4892788"/>
              <a:ext cx="1348653"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B2E771EF-3E2C-4C01-AB28-7FF1BD2A34CF}"/>
                </a:ext>
              </a:extLst>
            </p:cNvPr>
            <p:cNvSpPr/>
            <p:nvPr/>
          </p:nvSpPr>
          <p:spPr>
            <a:xfrm>
              <a:off x="6458784" y="4244716"/>
              <a:ext cx="4896544" cy="23526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文本框 61">
              <a:extLst>
                <a:ext uri="{FF2B5EF4-FFF2-40B4-BE49-F238E27FC236}">
                  <a16:creationId xmlns:a16="http://schemas.microsoft.com/office/drawing/2014/main" id="{D820EE15-191B-4C31-8F73-B905B3CD90D6}"/>
                </a:ext>
              </a:extLst>
            </p:cNvPr>
            <p:cNvSpPr txBox="1"/>
            <p:nvPr/>
          </p:nvSpPr>
          <p:spPr>
            <a:xfrm>
              <a:off x="11447430" y="4365104"/>
              <a:ext cx="340020" cy="160043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任务发布者集合</a:t>
              </a:r>
            </a:p>
          </p:txBody>
        </p:sp>
        <p:sp>
          <p:nvSpPr>
            <p:cNvPr id="65" name="文本框 64">
              <a:extLst>
                <a:ext uri="{FF2B5EF4-FFF2-40B4-BE49-F238E27FC236}">
                  <a16:creationId xmlns:a16="http://schemas.microsoft.com/office/drawing/2014/main" id="{A3D72D33-EB39-4D66-8128-8DE134D5C8BF}"/>
                </a:ext>
              </a:extLst>
            </p:cNvPr>
            <p:cNvSpPr txBox="1"/>
            <p:nvPr/>
          </p:nvSpPr>
          <p:spPr>
            <a:xfrm>
              <a:off x="8291776" y="2391202"/>
              <a:ext cx="1152128" cy="307777"/>
            </a:xfrm>
            <a:prstGeom prst="rect">
              <a:avLst/>
            </a:prstGeom>
            <a:noFill/>
          </p:spPr>
          <p:txBody>
            <a:bodyPr wrap="square" rtlCol="0">
              <a:spAutoFit/>
            </a:bodyPr>
            <a:lstStyle/>
            <a:p>
              <a:r>
                <a:rPr lang="zh-CN" altLang="en-US" sz="1400" b="1" dirty="0">
                  <a:solidFill>
                    <a:srgbClr val="00B050"/>
                  </a:solidFill>
                  <a:latin typeface="微软雅黑" panose="020B0503020204020204" pitchFamily="34" charset="-122"/>
                  <a:ea typeface="微软雅黑" panose="020B0503020204020204" pitchFamily="34" charset="-122"/>
                </a:rPr>
                <a:t>网络决策者</a:t>
              </a:r>
            </a:p>
          </p:txBody>
        </p:sp>
        <p:cxnSp>
          <p:nvCxnSpPr>
            <p:cNvPr id="68" name="直接连接符 67">
              <a:extLst>
                <a:ext uri="{FF2B5EF4-FFF2-40B4-BE49-F238E27FC236}">
                  <a16:creationId xmlns:a16="http://schemas.microsoft.com/office/drawing/2014/main" id="{A4E6C6C1-CB62-4620-B79F-9BEE6ABF2EBD}"/>
                </a:ext>
              </a:extLst>
            </p:cNvPr>
            <p:cNvCxnSpPr>
              <a:cxnSpLocks/>
              <a:stCxn id="57" idx="0"/>
              <a:endCxn id="56" idx="2"/>
            </p:cNvCxnSpPr>
            <p:nvPr/>
          </p:nvCxnSpPr>
          <p:spPr>
            <a:xfrm flipV="1">
              <a:off x="7200539" y="3561851"/>
              <a:ext cx="1614901"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69" name="直接连接符 68">
              <a:extLst>
                <a:ext uri="{FF2B5EF4-FFF2-40B4-BE49-F238E27FC236}">
                  <a16:creationId xmlns:a16="http://schemas.microsoft.com/office/drawing/2014/main" id="{5C433744-73A5-4F3A-89C1-6C1F776A1838}"/>
                </a:ext>
              </a:extLst>
            </p:cNvPr>
            <p:cNvCxnSpPr>
              <a:cxnSpLocks/>
              <a:stCxn id="56" idx="2"/>
              <a:endCxn id="58" idx="0"/>
            </p:cNvCxnSpPr>
            <p:nvPr/>
          </p:nvCxnSpPr>
          <p:spPr>
            <a:xfrm flipH="1">
              <a:off x="8455400" y="3561851"/>
              <a:ext cx="360040"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72" name="直接连接符 71">
              <a:extLst>
                <a:ext uri="{FF2B5EF4-FFF2-40B4-BE49-F238E27FC236}">
                  <a16:creationId xmlns:a16="http://schemas.microsoft.com/office/drawing/2014/main" id="{3C3AC166-AA24-457E-ABB6-B71B04E71F4A}"/>
                </a:ext>
              </a:extLst>
            </p:cNvPr>
            <p:cNvCxnSpPr>
              <a:cxnSpLocks/>
              <a:stCxn id="56" idx="2"/>
              <a:endCxn id="59" idx="0"/>
            </p:cNvCxnSpPr>
            <p:nvPr/>
          </p:nvCxnSpPr>
          <p:spPr>
            <a:xfrm>
              <a:off x="8815440" y="3561851"/>
              <a:ext cx="1813493"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74" name="文本框 73">
              <a:extLst>
                <a:ext uri="{FF2B5EF4-FFF2-40B4-BE49-F238E27FC236}">
                  <a16:creationId xmlns:a16="http://schemas.microsoft.com/office/drawing/2014/main" id="{C1FA5637-0E5E-42BF-891C-204F2BDAD0D8}"/>
                </a:ext>
              </a:extLst>
            </p:cNvPr>
            <p:cNvSpPr txBox="1"/>
            <p:nvPr/>
          </p:nvSpPr>
          <p:spPr>
            <a:xfrm>
              <a:off x="6692445" y="2883671"/>
              <a:ext cx="1332644" cy="307777"/>
            </a:xfrm>
            <a:prstGeom prst="rect">
              <a:avLst/>
            </a:prstGeom>
            <a:noFill/>
          </p:spPr>
          <p:txBody>
            <a:bodyPr wrap="square" rtlCol="0">
              <a:spAutoFit/>
            </a:bodyPr>
            <a:lstStyle/>
            <a:p>
              <a:r>
                <a:rPr lang="zh-CN" altLang="en-US" sz="1400" b="1" dirty="0">
                  <a:solidFill>
                    <a:srgbClr val="00B050"/>
                  </a:solidFill>
                  <a:latin typeface="微软雅黑" panose="020B0503020204020204" pitchFamily="34" charset="-122"/>
                  <a:ea typeface="微软雅黑" panose="020B0503020204020204" pitchFamily="34" charset="-122"/>
                </a:rPr>
                <a:t>网络资源调度</a:t>
              </a:r>
            </a:p>
          </p:txBody>
        </p:sp>
        <p:sp>
          <p:nvSpPr>
            <p:cNvPr id="75" name="文本框 74">
              <a:extLst>
                <a:ext uri="{FF2B5EF4-FFF2-40B4-BE49-F238E27FC236}">
                  <a16:creationId xmlns:a16="http://schemas.microsoft.com/office/drawing/2014/main" id="{02D8193A-7BE6-4759-9F6C-15E6AD8174EA}"/>
                </a:ext>
              </a:extLst>
            </p:cNvPr>
            <p:cNvSpPr txBox="1"/>
            <p:nvPr/>
          </p:nvSpPr>
          <p:spPr>
            <a:xfrm>
              <a:off x="6818824" y="5266261"/>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1</a:t>
              </a:r>
              <a:endParaRPr lang="zh-CN" altLang="en-US" sz="1050" b="1" dirty="0">
                <a:latin typeface="微软雅黑" panose="020B0503020204020204" pitchFamily="34" charset="-122"/>
                <a:ea typeface="微软雅黑" panose="020B0503020204020204" pitchFamily="34" charset="-122"/>
              </a:endParaRPr>
            </a:p>
          </p:txBody>
        </p:sp>
        <p:sp>
          <p:nvSpPr>
            <p:cNvPr id="76" name="文本框 75">
              <a:extLst>
                <a:ext uri="{FF2B5EF4-FFF2-40B4-BE49-F238E27FC236}">
                  <a16:creationId xmlns:a16="http://schemas.microsoft.com/office/drawing/2014/main" id="{AC192EF0-5D4F-4DD6-8118-D909CB17C498}"/>
                </a:ext>
              </a:extLst>
            </p:cNvPr>
            <p:cNvSpPr txBox="1"/>
            <p:nvPr/>
          </p:nvSpPr>
          <p:spPr>
            <a:xfrm>
              <a:off x="10242416" y="5266261"/>
              <a:ext cx="82488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N</a:t>
              </a:r>
              <a:endParaRPr lang="zh-CN" altLang="en-US" sz="1050" b="1" dirty="0">
                <a:latin typeface="微软雅黑" panose="020B0503020204020204" pitchFamily="34" charset="-122"/>
                <a:ea typeface="微软雅黑" panose="020B0503020204020204" pitchFamily="34" charset="-122"/>
              </a:endParaRPr>
            </a:p>
          </p:txBody>
        </p:sp>
        <p:sp>
          <p:nvSpPr>
            <p:cNvPr id="82" name="文本框 81">
              <a:extLst>
                <a:ext uri="{FF2B5EF4-FFF2-40B4-BE49-F238E27FC236}">
                  <a16:creationId xmlns:a16="http://schemas.microsoft.com/office/drawing/2014/main" id="{0BB2F7C5-9631-48A6-94FA-A24FF4F09762}"/>
                </a:ext>
              </a:extLst>
            </p:cNvPr>
            <p:cNvSpPr txBox="1"/>
            <p:nvPr/>
          </p:nvSpPr>
          <p:spPr>
            <a:xfrm>
              <a:off x="8108212" y="5266261"/>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2</a:t>
              </a:r>
              <a:endParaRPr lang="zh-CN" altLang="en-US" sz="1050" b="1" dirty="0">
                <a:latin typeface="微软雅黑" panose="020B0503020204020204" pitchFamily="34" charset="-122"/>
                <a:ea typeface="微软雅黑" panose="020B0503020204020204" pitchFamily="34" charset="-122"/>
              </a:endParaRPr>
            </a:p>
          </p:txBody>
        </p:sp>
        <p:sp>
          <p:nvSpPr>
            <p:cNvPr id="83" name="文本框 82">
              <a:extLst>
                <a:ext uri="{FF2B5EF4-FFF2-40B4-BE49-F238E27FC236}">
                  <a16:creationId xmlns:a16="http://schemas.microsoft.com/office/drawing/2014/main" id="{9217177C-24AB-42B2-A2AC-EC579CD6D1F7}"/>
                </a:ext>
              </a:extLst>
            </p:cNvPr>
            <p:cNvSpPr txBox="1"/>
            <p:nvPr/>
          </p:nvSpPr>
          <p:spPr>
            <a:xfrm>
              <a:off x="9905304" y="2743655"/>
              <a:ext cx="1499103"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拍卖过程</a:t>
              </a:r>
            </a:p>
          </p:txBody>
        </p:sp>
        <p:sp>
          <p:nvSpPr>
            <p:cNvPr id="85" name="文本框 84">
              <a:extLst>
                <a:ext uri="{FF2B5EF4-FFF2-40B4-BE49-F238E27FC236}">
                  <a16:creationId xmlns:a16="http://schemas.microsoft.com/office/drawing/2014/main" id="{7B418605-701B-49FC-9AF6-F89F45B5A8B7}"/>
                </a:ext>
              </a:extLst>
            </p:cNvPr>
            <p:cNvSpPr txBox="1"/>
            <p:nvPr/>
          </p:nvSpPr>
          <p:spPr>
            <a:xfrm>
              <a:off x="9874555" y="3230413"/>
              <a:ext cx="1469374"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货币：信息价值权重</a:t>
              </a:r>
            </a:p>
          </p:txBody>
        </p:sp>
        <p:sp>
          <p:nvSpPr>
            <p:cNvPr id="86" name="矩形: 圆角 85">
              <a:extLst>
                <a:ext uri="{FF2B5EF4-FFF2-40B4-BE49-F238E27FC236}">
                  <a16:creationId xmlns:a16="http://schemas.microsoft.com/office/drawing/2014/main" id="{3F1632FB-4E76-4175-B83C-A408011F1A97}"/>
                </a:ext>
              </a:extLst>
            </p:cNvPr>
            <p:cNvSpPr/>
            <p:nvPr/>
          </p:nvSpPr>
          <p:spPr>
            <a:xfrm>
              <a:off x="6818824" y="5589240"/>
              <a:ext cx="4173720"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各智能体独立的评估自身任务信息价值</a:t>
              </a:r>
            </a:p>
          </p:txBody>
        </p:sp>
        <p:sp>
          <p:nvSpPr>
            <p:cNvPr id="88" name="箭头: 上弧形 87">
              <a:extLst>
                <a:ext uri="{FF2B5EF4-FFF2-40B4-BE49-F238E27FC236}">
                  <a16:creationId xmlns:a16="http://schemas.microsoft.com/office/drawing/2014/main" id="{663F6E37-F26B-43CA-B832-96281959649D}"/>
                </a:ext>
              </a:extLst>
            </p:cNvPr>
            <p:cNvSpPr/>
            <p:nvPr/>
          </p:nvSpPr>
          <p:spPr>
            <a:xfrm rot="5400000">
              <a:off x="10861353" y="5391525"/>
              <a:ext cx="648072" cy="298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90" name="文本框 89">
              <a:extLst>
                <a:ext uri="{FF2B5EF4-FFF2-40B4-BE49-F238E27FC236}">
                  <a16:creationId xmlns:a16="http://schemas.microsoft.com/office/drawing/2014/main" id="{574C0B5F-485F-47C1-9BAE-8201E6E29DDF}"/>
                </a:ext>
              </a:extLst>
            </p:cNvPr>
            <p:cNvSpPr txBox="1"/>
            <p:nvPr/>
          </p:nvSpPr>
          <p:spPr>
            <a:xfrm>
              <a:off x="7545660" y="3751261"/>
              <a:ext cx="497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sp>
          <p:nvSpPr>
            <p:cNvPr id="91" name="文本框 90">
              <a:extLst>
                <a:ext uri="{FF2B5EF4-FFF2-40B4-BE49-F238E27FC236}">
                  <a16:creationId xmlns:a16="http://schemas.microsoft.com/office/drawing/2014/main" id="{79FEEE97-8F87-4F6E-B02F-38F18A5EC25B}"/>
                </a:ext>
              </a:extLst>
            </p:cNvPr>
            <p:cNvSpPr txBox="1"/>
            <p:nvPr/>
          </p:nvSpPr>
          <p:spPr>
            <a:xfrm>
              <a:off x="8272707" y="3751261"/>
              <a:ext cx="497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97" name="文本框 96">
              <a:extLst>
                <a:ext uri="{FF2B5EF4-FFF2-40B4-BE49-F238E27FC236}">
                  <a16:creationId xmlns:a16="http://schemas.microsoft.com/office/drawing/2014/main" id="{7F2B9817-B45B-4141-ACED-6BC5D4B28529}"/>
                </a:ext>
              </a:extLst>
            </p:cNvPr>
            <p:cNvSpPr txBox="1"/>
            <p:nvPr/>
          </p:nvSpPr>
          <p:spPr>
            <a:xfrm>
              <a:off x="9688017" y="3754843"/>
              <a:ext cx="49730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w</a:t>
              </a:r>
              <a:r>
                <a:rPr lang="en-US" altLang="zh-CN" baseline="-25000" dirty="0" err="1">
                  <a:latin typeface="Times New Roman" panose="02020603050405020304" pitchFamily="18" charset="0"/>
                  <a:cs typeface="Times New Roman" panose="02020603050405020304" pitchFamily="18" charset="0"/>
                </a:rPr>
                <a:t>N</a:t>
              </a:r>
              <a:endParaRPr lang="zh-CN" altLang="en-US" baseline="-25000" dirty="0">
                <a:latin typeface="Times New Roman" panose="02020603050405020304" pitchFamily="18" charset="0"/>
                <a:cs typeface="Times New Roman" panose="02020603050405020304" pitchFamily="18" charset="0"/>
              </a:endParaRPr>
            </a:p>
          </p:txBody>
        </p:sp>
        <p:sp>
          <p:nvSpPr>
            <p:cNvPr id="105" name="矩形: 圆角 104">
              <a:extLst>
                <a:ext uri="{FF2B5EF4-FFF2-40B4-BE49-F238E27FC236}">
                  <a16:creationId xmlns:a16="http://schemas.microsoft.com/office/drawing/2014/main" id="{D6A4AF60-6448-4A21-9709-6C5514E5CA76}"/>
                </a:ext>
              </a:extLst>
            </p:cNvPr>
            <p:cNvSpPr/>
            <p:nvPr/>
          </p:nvSpPr>
          <p:spPr>
            <a:xfrm>
              <a:off x="6818823" y="6093296"/>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1</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106" name="矩形: 圆角 105">
              <a:extLst>
                <a:ext uri="{FF2B5EF4-FFF2-40B4-BE49-F238E27FC236}">
                  <a16:creationId xmlns:a16="http://schemas.microsoft.com/office/drawing/2014/main" id="{4A7D5491-7AAD-444B-A6F9-0B22DB9F6338}"/>
                </a:ext>
              </a:extLst>
            </p:cNvPr>
            <p:cNvSpPr/>
            <p:nvPr/>
          </p:nvSpPr>
          <p:spPr>
            <a:xfrm>
              <a:off x="8058799" y="6093296"/>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2</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108" name="矩形: 圆角 107">
              <a:extLst>
                <a:ext uri="{FF2B5EF4-FFF2-40B4-BE49-F238E27FC236}">
                  <a16:creationId xmlns:a16="http://schemas.microsoft.com/office/drawing/2014/main" id="{16C0A6B0-C0D8-4598-B552-D07821B42B2C}"/>
                </a:ext>
              </a:extLst>
            </p:cNvPr>
            <p:cNvSpPr/>
            <p:nvPr/>
          </p:nvSpPr>
          <p:spPr>
            <a:xfrm>
              <a:off x="10216493" y="6113052"/>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N</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110" name="矩形: 圆角 109">
              <a:extLst>
                <a:ext uri="{FF2B5EF4-FFF2-40B4-BE49-F238E27FC236}">
                  <a16:creationId xmlns:a16="http://schemas.microsoft.com/office/drawing/2014/main" id="{F6C8BCAF-FE54-40B7-8C09-D1E6481D7FB5}"/>
                </a:ext>
              </a:extLst>
            </p:cNvPr>
            <p:cNvSpPr/>
            <p:nvPr/>
          </p:nvSpPr>
          <p:spPr>
            <a:xfrm>
              <a:off x="6742283" y="3725609"/>
              <a:ext cx="4173720"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权重</a:t>
              </a:r>
            </a:p>
          </p:txBody>
        </p:sp>
        <p:sp>
          <p:nvSpPr>
            <p:cNvPr id="113" name="箭头: 上弧形 112">
              <a:extLst>
                <a:ext uri="{FF2B5EF4-FFF2-40B4-BE49-F238E27FC236}">
                  <a16:creationId xmlns:a16="http://schemas.microsoft.com/office/drawing/2014/main" id="{8BEE2779-A5F4-439B-ADC3-03BEDD9DA129}"/>
                </a:ext>
              </a:extLst>
            </p:cNvPr>
            <p:cNvSpPr/>
            <p:nvPr/>
          </p:nvSpPr>
          <p:spPr>
            <a:xfrm rot="16200000">
              <a:off x="4999551" y="4768336"/>
              <a:ext cx="2576411" cy="7610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5" name="文本框 114">
              <a:extLst>
                <a:ext uri="{FF2B5EF4-FFF2-40B4-BE49-F238E27FC236}">
                  <a16:creationId xmlns:a16="http://schemas.microsoft.com/office/drawing/2014/main" id="{1A5A716A-A6E1-40C4-AA40-D82B37FA0A34}"/>
                </a:ext>
              </a:extLst>
            </p:cNvPr>
            <p:cNvSpPr txBox="1"/>
            <p:nvPr/>
          </p:nvSpPr>
          <p:spPr>
            <a:xfrm>
              <a:off x="5896232" y="5089866"/>
              <a:ext cx="470069"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联合</a:t>
              </a:r>
            </a:p>
          </p:txBody>
        </p:sp>
        <p:sp>
          <p:nvSpPr>
            <p:cNvPr id="117" name="箭头: 上弧形 116">
              <a:extLst>
                <a:ext uri="{FF2B5EF4-FFF2-40B4-BE49-F238E27FC236}">
                  <a16:creationId xmlns:a16="http://schemas.microsoft.com/office/drawing/2014/main" id="{FCA17FA9-C31C-4B47-B551-0E59238743D7}"/>
                </a:ext>
              </a:extLst>
            </p:cNvPr>
            <p:cNvSpPr/>
            <p:nvPr/>
          </p:nvSpPr>
          <p:spPr>
            <a:xfrm rot="16200000">
              <a:off x="6282693" y="3326202"/>
              <a:ext cx="527863" cy="2055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9" name="矩形: 圆角 118">
              <a:extLst>
                <a:ext uri="{FF2B5EF4-FFF2-40B4-BE49-F238E27FC236}">
                  <a16:creationId xmlns:a16="http://schemas.microsoft.com/office/drawing/2014/main" id="{AC75F57B-2741-4C88-82AD-DC8F9AC4D1BE}"/>
                </a:ext>
              </a:extLst>
            </p:cNvPr>
            <p:cNvSpPr/>
            <p:nvPr/>
          </p:nvSpPr>
          <p:spPr>
            <a:xfrm>
              <a:off x="6714380" y="2852894"/>
              <a:ext cx="1230333" cy="426245"/>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120" name="文本框 119">
              <a:extLst>
                <a:ext uri="{FF2B5EF4-FFF2-40B4-BE49-F238E27FC236}">
                  <a16:creationId xmlns:a16="http://schemas.microsoft.com/office/drawing/2014/main" id="{5D4A2B00-AD08-4DEE-B62C-1DD69BD9DFAA}"/>
                </a:ext>
              </a:extLst>
            </p:cNvPr>
            <p:cNvSpPr txBox="1"/>
            <p:nvPr/>
          </p:nvSpPr>
          <p:spPr>
            <a:xfrm>
              <a:off x="6624794" y="3342608"/>
              <a:ext cx="101700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联合信息价值</a:t>
              </a:r>
            </a:p>
          </p:txBody>
        </p:sp>
        <p:sp>
          <p:nvSpPr>
            <p:cNvPr id="121" name="箭头: 上弧形 120">
              <a:extLst>
                <a:ext uri="{FF2B5EF4-FFF2-40B4-BE49-F238E27FC236}">
                  <a16:creationId xmlns:a16="http://schemas.microsoft.com/office/drawing/2014/main" id="{34F46FCE-9097-4BE2-8079-03F3F6A38004}"/>
                </a:ext>
              </a:extLst>
            </p:cNvPr>
            <p:cNvSpPr/>
            <p:nvPr/>
          </p:nvSpPr>
          <p:spPr>
            <a:xfrm rot="5400000">
              <a:off x="8729846" y="3876055"/>
              <a:ext cx="824881" cy="298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22" name="文本框 121">
              <a:extLst>
                <a:ext uri="{FF2B5EF4-FFF2-40B4-BE49-F238E27FC236}">
                  <a16:creationId xmlns:a16="http://schemas.microsoft.com/office/drawing/2014/main" id="{226BE4AB-68E3-4150-8430-1698BFAAB305}"/>
                </a:ext>
              </a:extLst>
            </p:cNvPr>
            <p:cNvSpPr txBox="1"/>
            <p:nvPr/>
          </p:nvSpPr>
          <p:spPr>
            <a:xfrm>
              <a:off x="8959942" y="4411006"/>
              <a:ext cx="530156" cy="415498"/>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反馈收益</a:t>
              </a:r>
            </a:p>
          </p:txBody>
        </p:sp>
        <p:sp>
          <p:nvSpPr>
            <p:cNvPr id="123" name="矩形 122">
              <a:extLst>
                <a:ext uri="{FF2B5EF4-FFF2-40B4-BE49-F238E27FC236}">
                  <a16:creationId xmlns:a16="http://schemas.microsoft.com/office/drawing/2014/main" id="{AF92DEC5-92C4-46C0-B6F7-58A9C6991880}"/>
                </a:ext>
              </a:extLst>
            </p:cNvPr>
            <p:cNvSpPr/>
            <p:nvPr/>
          </p:nvSpPr>
          <p:spPr>
            <a:xfrm>
              <a:off x="6455003" y="2351832"/>
              <a:ext cx="4949403" cy="122641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4" name="文本框 123">
              <a:extLst>
                <a:ext uri="{FF2B5EF4-FFF2-40B4-BE49-F238E27FC236}">
                  <a16:creationId xmlns:a16="http://schemas.microsoft.com/office/drawing/2014/main" id="{5DACE0C6-8D89-4300-8A21-E23D440182AB}"/>
                </a:ext>
              </a:extLst>
            </p:cNvPr>
            <p:cNvSpPr txBox="1"/>
            <p:nvPr/>
          </p:nvSpPr>
          <p:spPr>
            <a:xfrm>
              <a:off x="6455004" y="2383874"/>
              <a:ext cx="55752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环境</a:t>
              </a:r>
            </a:p>
          </p:txBody>
        </p:sp>
        <p:sp>
          <p:nvSpPr>
            <p:cNvPr id="125" name="箭头: 右 124">
              <a:extLst>
                <a:ext uri="{FF2B5EF4-FFF2-40B4-BE49-F238E27FC236}">
                  <a16:creationId xmlns:a16="http://schemas.microsoft.com/office/drawing/2014/main" id="{23B22B0F-BE8E-4A06-9068-A779DB1720C9}"/>
                </a:ext>
              </a:extLst>
            </p:cNvPr>
            <p:cNvSpPr/>
            <p:nvPr/>
          </p:nvSpPr>
          <p:spPr>
            <a:xfrm rot="10800000">
              <a:off x="7988386" y="2965037"/>
              <a:ext cx="360040" cy="20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6" name="箭头: 右 125">
              <a:extLst>
                <a:ext uri="{FF2B5EF4-FFF2-40B4-BE49-F238E27FC236}">
                  <a16:creationId xmlns:a16="http://schemas.microsoft.com/office/drawing/2014/main" id="{BACB3564-CF5A-424B-843D-44C99D0A6E34}"/>
                </a:ext>
              </a:extLst>
            </p:cNvPr>
            <p:cNvSpPr/>
            <p:nvPr/>
          </p:nvSpPr>
          <p:spPr>
            <a:xfrm rot="10800000">
              <a:off x="9326127" y="2978657"/>
              <a:ext cx="360040" cy="20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圆角 126">
              <a:extLst>
                <a:ext uri="{FF2B5EF4-FFF2-40B4-BE49-F238E27FC236}">
                  <a16:creationId xmlns:a16="http://schemas.microsoft.com/office/drawing/2014/main" id="{1859F0FC-31E6-457E-B86B-6782FC1E5A60}"/>
                </a:ext>
              </a:extLst>
            </p:cNvPr>
            <p:cNvSpPr/>
            <p:nvPr/>
          </p:nvSpPr>
          <p:spPr>
            <a:xfrm>
              <a:off x="9892710" y="2700177"/>
              <a:ext cx="1387967" cy="800881"/>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50" b="1" dirty="0">
                <a:solidFill>
                  <a:schemeClr val="tx1"/>
                </a:solidFill>
                <a:latin typeface="微软雅黑" panose="020B0503020204020204" pitchFamily="34" charset="-122"/>
                <a:ea typeface="微软雅黑" panose="020B0503020204020204" pitchFamily="34" charset="-122"/>
              </a:endParaRPr>
            </a:p>
          </p:txBody>
        </p:sp>
      </p:grpSp>
      <p:sp>
        <p:nvSpPr>
          <p:cNvPr id="3" name="箭头: V 形 2">
            <a:extLst>
              <a:ext uri="{FF2B5EF4-FFF2-40B4-BE49-F238E27FC236}">
                <a16:creationId xmlns:a16="http://schemas.microsoft.com/office/drawing/2014/main" id="{438B5123-1D8C-42B8-B003-7D7E5DE9948C}"/>
              </a:ext>
            </a:extLst>
          </p:cNvPr>
          <p:cNvSpPr/>
          <p:nvPr/>
        </p:nvSpPr>
        <p:spPr>
          <a:xfrm rot="10800000">
            <a:off x="5609564" y="3734672"/>
            <a:ext cx="312117" cy="41228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53" name="箭头: V 形 52">
            <a:extLst>
              <a:ext uri="{FF2B5EF4-FFF2-40B4-BE49-F238E27FC236}">
                <a16:creationId xmlns:a16="http://schemas.microsoft.com/office/drawing/2014/main" id="{BFE3D786-1783-48A3-977A-11944D3C6479}"/>
              </a:ext>
            </a:extLst>
          </p:cNvPr>
          <p:cNvSpPr/>
          <p:nvPr/>
        </p:nvSpPr>
        <p:spPr>
          <a:xfrm rot="10800000">
            <a:off x="5931086" y="3734672"/>
            <a:ext cx="312117" cy="412286"/>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mc:AlternateContent xmlns:mc="http://schemas.openxmlformats.org/markup-compatibility/2006" xmlns:a14="http://schemas.microsoft.com/office/drawing/2010/main">
        <mc:Choice Requires="a14">
          <p:sp>
            <p:nvSpPr>
              <p:cNvPr id="52" name="文本框 51">
                <a:extLst>
                  <a:ext uri="{FF2B5EF4-FFF2-40B4-BE49-F238E27FC236}">
                    <a16:creationId xmlns:a16="http://schemas.microsoft.com/office/drawing/2014/main" id="{BC074289-6612-4392-A6AD-9EBC443D1F6E}"/>
                  </a:ext>
                </a:extLst>
              </p:cNvPr>
              <p:cNvSpPr txBox="1"/>
              <p:nvPr/>
            </p:nvSpPr>
            <p:spPr>
              <a:xfrm>
                <a:off x="407015" y="1805995"/>
                <a:ext cx="5031333" cy="5078313"/>
              </a:xfrm>
              <a:prstGeom prst="rect">
                <a:avLst/>
              </a:prstGeom>
              <a:noFill/>
            </p:spPr>
            <p:txBody>
              <a:bodyPr wrap="square">
                <a:spAutoFit/>
              </a:bodyPr>
              <a:lstStyle/>
              <a:p>
                <a:pPr algn="just"/>
                <a:r>
                  <a:rPr lang="zh-CN" altLang="en-US" b="1" dirty="0">
                    <a:solidFill>
                      <a:srgbClr val="000000"/>
                    </a:solidFill>
                    <a:latin typeface="微软雅黑" panose="020B0503020204020204" pitchFamily="34" charset="-122"/>
                    <a:ea typeface="微软雅黑" panose="020B0503020204020204" pitchFamily="34" charset="-122"/>
                  </a:rPr>
                  <a:t>整个资源调度过程被划分成两个时间尺度：</a:t>
                </a:r>
                <a:endParaRPr lang="en-US" altLang="zh-CN" b="1" dirty="0">
                  <a:solidFill>
                    <a:srgbClr val="000000"/>
                  </a:solidFill>
                  <a:latin typeface="微软雅黑" panose="020B0503020204020204" pitchFamily="34" charset="-122"/>
                  <a:ea typeface="微软雅黑" panose="020B0503020204020204" pitchFamily="34" charset="-122"/>
                </a:endParaRPr>
              </a:p>
              <a:p>
                <a:pPr algn="just"/>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p"/>
                </a:pPr>
                <a:r>
                  <a:rPr lang="zh-CN" altLang="en-US" b="1" dirty="0">
                    <a:solidFill>
                      <a:srgbClr val="000000"/>
                    </a:solidFill>
                    <a:latin typeface="微软雅黑" panose="020B0503020204020204" pitchFamily="34" charset="-122"/>
                    <a:ea typeface="微软雅黑" panose="020B0503020204020204" pitchFamily="34" charset="-122"/>
                  </a:rPr>
                  <a:t>大时间尺度</a:t>
                </a:r>
                <a14:m>
                  <m:oMath xmlns:m="http://schemas.openxmlformats.org/officeDocument/2006/math">
                    <m:sSub>
                      <m:sSubPr>
                        <m:ctrlPr>
                          <a:rPr lang="en-US" altLang="zh-CN" b="1" i="1" dirty="0">
                            <a:solidFill>
                              <a:srgbClr val="000000"/>
                            </a:solidFill>
                            <a:latin typeface="Cambria Math" panose="02040503050406030204" pitchFamily="18" charset="0"/>
                            <a:ea typeface="微软雅黑" panose="020B0503020204020204" pitchFamily="34" charset="-122"/>
                          </a:rPr>
                        </m:ctrlPr>
                      </m:sSubPr>
                      <m:e>
                        <m:r>
                          <a:rPr lang="en-US" altLang="zh-CN" b="1" i="1" dirty="0">
                            <a:solidFill>
                              <a:srgbClr val="000000"/>
                            </a:solidFill>
                            <a:latin typeface="Cambria Math" panose="02040503050406030204" pitchFamily="18" charset="0"/>
                            <a:ea typeface="微软雅黑" panose="020B0503020204020204" pitchFamily="34" charset="-122"/>
                          </a:rPr>
                          <m:t>𝑻</m:t>
                        </m:r>
                      </m:e>
                      <m:sub>
                        <m:r>
                          <a:rPr lang="en-US" altLang="zh-CN" b="1" i="1" dirty="0">
                            <a:solidFill>
                              <a:srgbClr val="000000"/>
                            </a:solidFill>
                            <a:latin typeface="Cambria Math" panose="02040503050406030204" pitchFamily="18" charset="0"/>
                            <a:ea typeface="微软雅黑" panose="020B0503020204020204" pitchFamily="34" charset="-122"/>
                          </a:rPr>
                          <m:t>𝟏</m:t>
                        </m:r>
                      </m:sub>
                    </m:sSub>
                    <m:r>
                      <a:rPr lang="en-US" altLang="zh-CN" b="1" i="1" dirty="0" smtClean="0">
                        <a:solidFill>
                          <a:srgbClr val="000000"/>
                        </a:solidFill>
                        <a:latin typeface="Cambria Math" panose="02040503050406030204" pitchFamily="18" charset="0"/>
                        <a:ea typeface="微软雅黑" panose="020B0503020204020204" pitchFamily="34" charset="-122"/>
                      </a:rPr>
                      <m:t>(</m:t>
                    </m:r>
                    <m:sSub>
                      <m:sSubPr>
                        <m:ctrlPr>
                          <a:rPr lang="en-US" altLang="zh-CN" b="1" i="1" dirty="0">
                            <a:solidFill>
                              <a:srgbClr val="000000"/>
                            </a:solidFill>
                            <a:latin typeface="Cambria Math" panose="02040503050406030204" pitchFamily="18" charset="0"/>
                            <a:ea typeface="微软雅黑" panose="020B0503020204020204" pitchFamily="34" charset="-122"/>
                          </a:rPr>
                        </m:ctrlPr>
                      </m:sSubPr>
                      <m:e>
                        <m:r>
                          <a:rPr lang="en-US" altLang="zh-CN" b="1" i="1" dirty="0">
                            <a:solidFill>
                              <a:srgbClr val="000000"/>
                            </a:solidFill>
                            <a:latin typeface="Cambria Math" panose="02040503050406030204" pitchFamily="18" charset="0"/>
                            <a:ea typeface="微软雅黑" panose="020B0503020204020204" pitchFamily="34" charset="-122"/>
                          </a:rPr>
                          <m:t>𝑻</m:t>
                        </m:r>
                      </m:e>
                      <m:sub>
                        <m:r>
                          <a:rPr lang="en-US" altLang="zh-CN" b="1" i="1" dirty="0">
                            <a:solidFill>
                              <a:srgbClr val="000000"/>
                            </a:solidFill>
                            <a:latin typeface="Cambria Math" panose="02040503050406030204" pitchFamily="18" charset="0"/>
                            <a:ea typeface="微软雅黑" panose="020B0503020204020204" pitchFamily="34" charset="-122"/>
                          </a:rPr>
                          <m:t>𝟏</m:t>
                        </m:r>
                      </m:sub>
                    </m:sSub>
                    <m:r>
                      <a:rPr lang="en-US" altLang="zh-CN" b="1" i="1" dirty="0" smtClean="0">
                        <a:solidFill>
                          <a:srgbClr val="000000"/>
                        </a:solidFill>
                        <a:latin typeface="Cambria Math" panose="02040503050406030204" pitchFamily="18" charset="0"/>
                        <a:ea typeface="微软雅黑" panose="020B0503020204020204" pitchFamily="34" charset="-122"/>
                      </a:rPr>
                      <m:t>=</m:t>
                    </m:r>
                    <m:r>
                      <a:rPr lang="en-US" altLang="zh-CN" b="1" i="1" dirty="0" smtClean="0">
                        <a:solidFill>
                          <a:srgbClr val="000000"/>
                        </a:solidFill>
                        <a:latin typeface="Cambria Math" panose="02040503050406030204" pitchFamily="18" charset="0"/>
                        <a:ea typeface="微软雅黑" panose="020B0503020204020204" pitchFamily="34" charset="-122"/>
                      </a:rPr>
                      <m:t>𝑵</m:t>
                    </m:r>
                    <m:sSub>
                      <m:sSubPr>
                        <m:ctrlPr>
                          <a:rPr lang="en-US" altLang="zh-CN" b="1" i="1" dirty="0">
                            <a:solidFill>
                              <a:srgbClr val="000000"/>
                            </a:solidFill>
                            <a:latin typeface="Cambria Math" panose="02040503050406030204" pitchFamily="18" charset="0"/>
                            <a:ea typeface="微软雅黑" panose="020B0503020204020204" pitchFamily="34" charset="-122"/>
                          </a:rPr>
                        </m:ctrlPr>
                      </m:sSubPr>
                      <m:e>
                        <m:r>
                          <a:rPr lang="en-US" altLang="zh-CN" b="1" i="1" dirty="0">
                            <a:solidFill>
                              <a:srgbClr val="000000"/>
                            </a:solidFill>
                            <a:latin typeface="Cambria Math" panose="02040503050406030204" pitchFamily="18" charset="0"/>
                            <a:ea typeface="微软雅黑" panose="020B0503020204020204" pitchFamily="34" charset="-122"/>
                          </a:rPr>
                          <m:t>𝑻</m:t>
                        </m:r>
                      </m:e>
                      <m:sub>
                        <m:r>
                          <a:rPr lang="en-US" altLang="zh-CN" b="1" i="1" dirty="0">
                            <a:solidFill>
                              <a:srgbClr val="000000"/>
                            </a:solidFill>
                            <a:latin typeface="Cambria Math" panose="02040503050406030204" pitchFamily="18" charset="0"/>
                            <a:ea typeface="微软雅黑" panose="020B0503020204020204" pitchFamily="34" charset="-122"/>
                          </a:rPr>
                          <m:t>𝟐</m:t>
                        </m:r>
                      </m:sub>
                    </m:sSub>
                    <m:r>
                      <a:rPr lang="en-US" altLang="zh-CN" b="1" i="1" dirty="0" smtClean="0">
                        <a:solidFill>
                          <a:srgbClr val="000000"/>
                        </a:solidFill>
                        <a:latin typeface="Cambria Math" panose="02040503050406030204" pitchFamily="18" charset="0"/>
                        <a:ea typeface="微软雅黑" panose="020B0503020204020204" pitchFamily="34" charset="-122"/>
                      </a:rPr>
                      <m:t>)</m:t>
                    </m:r>
                  </m:oMath>
                </a14:m>
                <a:r>
                  <a:rPr lang="zh-CN" altLang="en-US" b="1" dirty="0">
                    <a:solidFill>
                      <a:srgbClr val="000000"/>
                    </a:solidFill>
                    <a:latin typeface="微软雅黑" panose="020B0503020204020204" pitchFamily="34" charset="-122"/>
                    <a:ea typeface="微软雅黑" panose="020B0503020204020204" pitchFamily="34" charset="-122"/>
                  </a:rPr>
                  <a:t>下，任务发布者与网络决策者举行一轮拍卖，以确定</a:t>
                </a:r>
                <a:r>
                  <a:rPr lang="zh-CN" altLang="en-US" b="1" dirty="0">
                    <a:solidFill>
                      <a:srgbClr val="C00000"/>
                    </a:solidFill>
                    <a:latin typeface="微软雅黑" panose="020B0503020204020204" pitchFamily="34" charset="-122"/>
                    <a:ea typeface="微软雅黑" panose="020B0503020204020204" pitchFamily="34" charset="-122"/>
                  </a:rPr>
                  <a:t>信息价值权重分布</a:t>
                </a:r>
                <a:r>
                  <a:rPr lang="zh-CN" altLang="en-US" b="1" dirty="0">
                    <a:solidFill>
                      <a:srgbClr val="000000"/>
                    </a:solidFill>
                    <a:latin typeface="微软雅黑" panose="020B0503020204020204" pitchFamily="34" charset="-122"/>
                    <a:ea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p"/>
                </a:pP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p"/>
                </a:pPr>
                <a:r>
                  <a:rPr lang="zh-CN" altLang="en-US" b="1" dirty="0">
                    <a:solidFill>
                      <a:srgbClr val="000000"/>
                    </a:solidFill>
                    <a:latin typeface="微软雅黑" panose="020B0503020204020204" pitchFamily="34" charset="-122"/>
                    <a:ea typeface="微软雅黑" panose="020B0503020204020204" pitchFamily="34" charset="-122"/>
                  </a:rPr>
                  <a:t>小时间尺度</a:t>
                </a:r>
                <a14:m>
                  <m:oMath xmlns:m="http://schemas.openxmlformats.org/officeDocument/2006/math">
                    <m:sSub>
                      <m:sSubPr>
                        <m:ctrlPr>
                          <a:rPr lang="en-US" altLang="zh-CN" b="1" i="1" dirty="0">
                            <a:solidFill>
                              <a:srgbClr val="000000"/>
                            </a:solidFill>
                            <a:latin typeface="Cambria Math" panose="02040503050406030204" pitchFamily="18" charset="0"/>
                            <a:ea typeface="微软雅黑" panose="020B0503020204020204" pitchFamily="34" charset="-122"/>
                          </a:rPr>
                        </m:ctrlPr>
                      </m:sSubPr>
                      <m:e>
                        <m:r>
                          <a:rPr lang="en-US" altLang="zh-CN" b="1" i="1" dirty="0">
                            <a:solidFill>
                              <a:srgbClr val="000000"/>
                            </a:solidFill>
                            <a:latin typeface="Cambria Math" panose="02040503050406030204" pitchFamily="18" charset="0"/>
                            <a:ea typeface="微软雅黑" panose="020B0503020204020204" pitchFamily="34" charset="-122"/>
                          </a:rPr>
                          <m:t>𝑻</m:t>
                        </m:r>
                      </m:e>
                      <m:sub>
                        <m:r>
                          <a:rPr lang="en-US" altLang="zh-CN" b="1" i="1" dirty="0">
                            <a:solidFill>
                              <a:srgbClr val="000000"/>
                            </a:solidFill>
                            <a:latin typeface="Cambria Math" panose="02040503050406030204" pitchFamily="18" charset="0"/>
                            <a:ea typeface="微软雅黑" panose="020B0503020204020204" pitchFamily="34" charset="-122"/>
                          </a:rPr>
                          <m:t>𝟐</m:t>
                        </m:r>
                      </m:sub>
                    </m:sSub>
                  </m:oMath>
                </a14:m>
                <a:r>
                  <a:rPr lang="zh-CN" altLang="en-US" b="1" dirty="0">
                    <a:solidFill>
                      <a:srgbClr val="000000"/>
                    </a:solidFill>
                    <a:latin typeface="微软雅黑" panose="020B0503020204020204" pitchFamily="34" charset="-122"/>
                    <a:ea typeface="微软雅黑" panose="020B0503020204020204" pitchFamily="34" charset="-122"/>
                  </a:rPr>
                  <a:t>下，网络决策者依照任务信息价值权重和任务发布者对自身信息的信息价值评估</a:t>
                </a:r>
                <a:r>
                  <a:rPr lang="zh-CN" altLang="en-US" b="1" dirty="0">
                    <a:solidFill>
                      <a:srgbClr val="C00000"/>
                    </a:solidFill>
                    <a:latin typeface="微软雅黑" panose="020B0503020204020204" pitchFamily="34" charset="-122"/>
                    <a:ea typeface="微软雅黑" panose="020B0503020204020204" pitchFamily="34" charset="-122"/>
                  </a:rPr>
                  <a:t>调度网络资源</a:t>
                </a:r>
                <a:r>
                  <a:rPr lang="zh-CN" altLang="en-US" b="1" dirty="0">
                    <a:solidFill>
                      <a:srgbClr val="000000"/>
                    </a:solidFill>
                    <a:latin typeface="微软雅黑" panose="020B0503020204020204" pitchFamily="34" charset="-122"/>
                    <a:ea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endParaRPr>
              </a:p>
              <a:p>
                <a:pPr marL="742950" lvl="1" indent="-285750" algn="just">
                  <a:buFont typeface="Wingdings" panose="05000000000000000000" pitchFamily="2" charset="2"/>
                  <a:buChar char="p"/>
                </a:pPr>
                <a:endParaRPr lang="en-US" altLang="zh-CN" b="1" dirty="0">
                  <a:solidFill>
                    <a:srgbClr val="000000"/>
                  </a:solidFill>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任务发布者将在小时间尺度的每个时隙开始前发布一系列任务并为任务信息标注其价值，其数量与任务完成回报</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惩罚具有</a:t>
                </a:r>
                <a:r>
                  <a:rPr lang="zh-CN" altLang="en-US" dirty="0">
                    <a:solidFill>
                      <a:srgbClr val="C00000"/>
                    </a:solidFill>
                    <a:latin typeface="微软雅黑" panose="020B0503020204020204" pitchFamily="34" charset="-122"/>
                    <a:ea typeface="微软雅黑" panose="020B0503020204020204" pitchFamily="34" charset="-122"/>
                  </a:rPr>
                  <a:t>自身个性化特征</a:t>
                </a:r>
                <a:r>
                  <a:rPr lang="zh-CN" altLang="en-US" b="1" dirty="0">
                    <a:solidFill>
                      <a:srgbClr val="000000"/>
                    </a:solidFill>
                    <a:latin typeface="微软雅黑" panose="020B0503020204020204" pitchFamily="34" charset="-122"/>
                    <a:ea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endParaRPr lang="en-US" altLang="zh-CN" b="1" dirty="0">
                  <a:solidFill>
                    <a:srgbClr val="000000"/>
                  </a:solidFill>
                  <a:latin typeface="微软雅黑" panose="020B0503020204020204" pitchFamily="34" charset="-122"/>
                  <a:ea typeface="微软雅黑" panose="020B0503020204020204" pitchFamily="34" charset="-122"/>
                </a:endParaRPr>
              </a:p>
              <a:p>
                <a:pPr marL="742950" lvl="1" indent="-285750" algn="just">
                  <a:buFont typeface="Arial" panose="020B0604020202020204" pitchFamily="34" charset="0"/>
                  <a:buChar char="•"/>
                </a:pPr>
                <a:r>
                  <a:rPr lang="zh-CN" altLang="en-US" dirty="0">
                    <a:solidFill>
                      <a:srgbClr val="000000"/>
                    </a:solidFill>
                    <a:latin typeface="微软雅黑" panose="020B0503020204020204" pitchFamily="34" charset="-122"/>
                    <a:ea typeface="微软雅黑" panose="020B0503020204020204" pitchFamily="34" charset="-122"/>
                  </a:rPr>
                  <a:t>网络决策者依托联合信息价值确定任务信息的</a:t>
                </a:r>
                <a:r>
                  <a:rPr lang="zh-CN" altLang="en-US" dirty="0">
                    <a:solidFill>
                      <a:srgbClr val="C00000"/>
                    </a:solidFill>
                    <a:latin typeface="微软雅黑" panose="020B0503020204020204" pitchFamily="34" charset="-122"/>
                    <a:ea typeface="微软雅黑" panose="020B0503020204020204" pitchFamily="34" charset="-122"/>
                  </a:rPr>
                  <a:t>优先级</a:t>
                </a:r>
                <a:r>
                  <a:rPr lang="zh-CN" altLang="en-US" dirty="0">
                    <a:solidFill>
                      <a:srgbClr val="000000"/>
                    </a:solidFill>
                    <a:latin typeface="微软雅黑" panose="020B0503020204020204" pitchFamily="34" charset="-122"/>
                    <a:ea typeface="微软雅黑" panose="020B0503020204020204" pitchFamily="34" charset="-122"/>
                  </a:rPr>
                  <a:t>，依此进行网络资源调度</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p"/>
                </a:pPr>
                <a:endParaRPr lang="zh-CN" altLang="en-US" b="1" dirty="0">
                  <a:solidFill>
                    <a:srgbClr val="C00000"/>
                  </a:solidFill>
                  <a:latin typeface="微软雅黑" panose="020B0503020204020204" pitchFamily="34" charset="-122"/>
                  <a:ea typeface="微软雅黑" panose="020B0503020204020204" pitchFamily="34" charset="-122"/>
                </a:endParaRPr>
              </a:p>
            </p:txBody>
          </p:sp>
        </mc:Choice>
        <mc:Fallback xmlns="">
          <p:sp>
            <p:nvSpPr>
              <p:cNvPr id="52" name="文本框 51">
                <a:extLst>
                  <a:ext uri="{FF2B5EF4-FFF2-40B4-BE49-F238E27FC236}">
                    <a16:creationId xmlns:a16="http://schemas.microsoft.com/office/drawing/2014/main" id="{BC074289-6612-4392-A6AD-9EBC443D1F6E}"/>
                  </a:ext>
                </a:extLst>
              </p:cNvPr>
              <p:cNvSpPr txBox="1">
                <a:spLocks noRot="1" noChangeAspect="1" noMove="1" noResize="1" noEditPoints="1" noAdjustHandles="1" noChangeArrowheads="1" noChangeShapeType="1" noTextEdit="1"/>
              </p:cNvSpPr>
              <p:nvPr/>
            </p:nvSpPr>
            <p:spPr>
              <a:xfrm>
                <a:off x="407015" y="1805995"/>
                <a:ext cx="5031333" cy="5078313"/>
              </a:xfrm>
              <a:prstGeom prst="rect">
                <a:avLst/>
              </a:prstGeom>
              <a:blipFill>
                <a:blip r:embed="rId5"/>
                <a:stretch>
                  <a:fillRect l="-1091" t="-600" r="-97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3454541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  录</a:t>
            </a:r>
            <a:endPar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等线"/>
              <a:ea typeface="等线" panose="02010600030101010101" pitchFamily="2" charset="-122"/>
              <a:cs typeface="+mn-cs"/>
            </a:endParaRPr>
          </a:p>
        </p:txBody>
      </p:sp>
      <p:sp>
        <p:nvSpPr>
          <p:cNvPr id="2" name="灯片编号占位符 1">
            <a:extLst>
              <a:ext uri="{FF2B5EF4-FFF2-40B4-BE49-F238E27FC236}">
                <a16:creationId xmlns:a16="http://schemas.microsoft.com/office/drawing/2014/main" id="{6891AEAF-91A3-4B8B-A3AE-31D862BB5A6F}"/>
              </a:ext>
            </a:extLst>
          </p:cNvPr>
          <p:cNvSpPr>
            <a:spLocks noGrp="1"/>
          </p:cNvSpPr>
          <p:nvPr>
            <p:ph type="sldNum" sz="quarter" idx="12"/>
          </p:nvPr>
        </p:nvSpPr>
        <p:spPr/>
        <p:txBody>
          <a:bodyPr/>
          <a:lstStyle/>
          <a:p>
            <a:pPr>
              <a:defRPr/>
            </a:pPr>
            <a:fld id="{08395586-F03A-48D1-94DF-16B239DF4FB5}" type="slidenum">
              <a:rPr lang="en-US" altLang="zh-CN" smtClean="0"/>
              <a:t>13</a:t>
            </a:fld>
            <a:endParaRPr lang="zh-CN"/>
          </a:p>
        </p:txBody>
      </p:sp>
      <p:grpSp>
        <p:nvGrpSpPr>
          <p:cNvPr id="38" name="组合 37">
            <a:extLst>
              <a:ext uri="{FF2B5EF4-FFF2-40B4-BE49-F238E27FC236}">
                <a16:creationId xmlns:a16="http://schemas.microsoft.com/office/drawing/2014/main" id="{64695661-BD09-43BE-B6CC-34784E306878}"/>
              </a:ext>
            </a:extLst>
          </p:cNvPr>
          <p:cNvGrpSpPr/>
          <p:nvPr/>
        </p:nvGrpSpPr>
        <p:grpSpPr>
          <a:xfrm>
            <a:off x="5303912" y="548680"/>
            <a:ext cx="4224753" cy="1236504"/>
            <a:chOff x="3327680" y="971340"/>
            <a:chExt cx="4572655" cy="1338328"/>
          </a:xfrm>
        </p:grpSpPr>
        <p:grpSp>
          <p:nvGrpSpPr>
            <p:cNvPr id="41" name="组合 40">
              <a:extLst>
                <a:ext uri="{FF2B5EF4-FFF2-40B4-BE49-F238E27FC236}">
                  <a16:creationId xmlns:a16="http://schemas.microsoft.com/office/drawing/2014/main" id="{6F714FE6-E8A0-42C2-AA19-0F9F071A43B8}"/>
                </a:ext>
              </a:extLst>
            </p:cNvPr>
            <p:cNvGrpSpPr/>
            <p:nvPr/>
          </p:nvGrpSpPr>
          <p:grpSpPr>
            <a:xfrm>
              <a:off x="3327680" y="971340"/>
              <a:ext cx="1234272" cy="1234273"/>
              <a:chOff x="3327680" y="971340"/>
              <a:chExt cx="1234272" cy="1234273"/>
            </a:xfrm>
          </p:grpSpPr>
          <p:sp>
            <p:nvSpPr>
              <p:cNvPr id="44" name="椭圆 43">
                <a:extLst>
                  <a:ext uri="{FF2B5EF4-FFF2-40B4-BE49-F238E27FC236}">
                    <a16:creationId xmlns:a16="http://schemas.microsoft.com/office/drawing/2014/main" id="{5F2188D6-A93A-4570-B9A7-1BF117A7D99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5" name="椭圆 44">
                <a:extLst>
                  <a:ext uri="{FF2B5EF4-FFF2-40B4-BE49-F238E27FC236}">
                    <a16:creationId xmlns:a16="http://schemas.microsoft.com/office/drawing/2014/main" id="{751F5857-29B6-44BA-815A-8B7618A4ADB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2" name="矩形 41">
              <a:extLst>
                <a:ext uri="{FF2B5EF4-FFF2-40B4-BE49-F238E27FC236}">
                  <a16:creationId xmlns:a16="http://schemas.microsoft.com/office/drawing/2014/main" id="{4B5A5BE3-ACFB-4C30-AF57-509367DCD09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43" name="矩形 42">
              <a:extLst>
                <a:ext uri="{FF2B5EF4-FFF2-40B4-BE49-F238E27FC236}">
                  <a16:creationId xmlns:a16="http://schemas.microsoft.com/office/drawing/2014/main" id="{87FEA4DD-82C3-4C40-9E11-E2DDB8E353B2}"/>
                </a:ext>
              </a:extLst>
            </p:cNvPr>
            <p:cNvSpPr/>
            <p:nvPr/>
          </p:nvSpPr>
          <p:spPr>
            <a:xfrm>
              <a:off x="4924449" y="1234532"/>
              <a:ext cx="2975886" cy="766179"/>
            </a:xfrm>
            <a:prstGeom prst="rect">
              <a:avLst/>
            </a:prstGeom>
          </p:spPr>
          <p:txBody>
            <a:bodyPr wrap="none">
              <a:spAutoFit/>
            </a:bodyPr>
            <a:lstStyle/>
            <a:p>
              <a:pPr lvl="0" rtl="0">
                <a:defRPr/>
              </a:pPr>
              <a:r>
                <a:rPr lang="zh-CN" altLang="en-US" sz="4000" b="1" kern="1200" dirty="0">
                  <a:solidFill>
                    <a:prstClr val="black"/>
                  </a:solidFill>
                  <a:latin typeface="微软雅黑" panose="020B0503020204020204" pitchFamily="34" charset="-122"/>
                  <a:ea typeface="微软雅黑" panose="020B0503020204020204" pitchFamily="34" charset="-122"/>
                </a:rPr>
                <a:t>背景与动机</a:t>
              </a:r>
            </a:p>
          </p:txBody>
        </p:sp>
      </p:grpSp>
      <p:grpSp>
        <p:nvGrpSpPr>
          <p:cNvPr id="46" name="组合 45">
            <a:extLst>
              <a:ext uri="{FF2B5EF4-FFF2-40B4-BE49-F238E27FC236}">
                <a16:creationId xmlns:a16="http://schemas.microsoft.com/office/drawing/2014/main" id="{C3124366-FEEB-4E2F-8901-72FD8CCC1617}"/>
              </a:ext>
            </a:extLst>
          </p:cNvPr>
          <p:cNvGrpSpPr/>
          <p:nvPr/>
        </p:nvGrpSpPr>
        <p:grpSpPr>
          <a:xfrm>
            <a:off x="5303910" y="1765344"/>
            <a:ext cx="5024803" cy="1236504"/>
            <a:chOff x="3327680" y="971340"/>
            <a:chExt cx="5438592" cy="1338328"/>
          </a:xfrm>
        </p:grpSpPr>
        <p:grpSp>
          <p:nvGrpSpPr>
            <p:cNvPr id="47" name="组合 46">
              <a:extLst>
                <a:ext uri="{FF2B5EF4-FFF2-40B4-BE49-F238E27FC236}">
                  <a16:creationId xmlns:a16="http://schemas.microsoft.com/office/drawing/2014/main" id="{B8702F7C-9D9C-4853-9D1F-FB0A69CCB84B}"/>
                </a:ext>
              </a:extLst>
            </p:cNvPr>
            <p:cNvGrpSpPr/>
            <p:nvPr/>
          </p:nvGrpSpPr>
          <p:grpSpPr>
            <a:xfrm>
              <a:off x="3327680" y="971340"/>
              <a:ext cx="1234272" cy="1234273"/>
              <a:chOff x="3327680" y="971340"/>
              <a:chExt cx="1234272" cy="1234273"/>
            </a:xfrm>
          </p:grpSpPr>
          <p:sp>
            <p:nvSpPr>
              <p:cNvPr id="50" name="椭圆 49">
                <a:extLst>
                  <a:ext uri="{FF2B5EF4-FFF2-40B4-BE49-F238E27FC236}">
                    <a16:creationId xmlns:a16="http://schemas.microsoft.com/office/drawing/2014/main" id="{0AA795CD-7DBD-4206-9A16-3A30D1DFB06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 name="椭圆 50">
                <a:extLst>
                  <a:ext uri="{FF2B5EF4-FFF2-40B4-BE49-F238E27FC236}">
                    <a16:creationId xmlns:a16="http://schemas.microsoft.com/office/drawing/2014/main" id="{99AABB7C-5C86-4EB3-BC0E-E82917CEFB3C}"/>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8" name="矩形 47">
              <a:extLst>
                <a:ext uri="{FF2B5EF4-FFF2-40B4-BE49-F238E27FC236}">
                  <a16:creationId xmlns:a16="http://schemas.microsoft.com/office/drawing/2014/main" id="{634A2573-5950-4E4B-921F-3F92D5C63BEF}"/>
                </a:ext>
              </a:extLst>
            </p:cNvPr>
            <p:cNvSpPr/>
            <p:nvPr/>
          </p:nvSpPr>
          <p:spPr>
            <a:xfrm>
              <a:off x="3694587" y="1234533"/>
              <a:ext cx="744085"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a:extLst>
                <a:ext uri="{FF2B5EF4-FFF2-40B4-BE49-F238E27FC236}">
                  <a16:creationId xmlns:a16="http://schemas.microsoft.com/office/drawing/2014/main" id="{AE6732A7-51B6-4AE8-B704-6E11505C833C}"/>
                </a:ext>
              </a:extLst>
            </p:cNvPr>
            <p:cNvSpPr/>
            <p:nvPr/>
          </p:nvSpPr>
          <p:spPr>
            <a:xfrm>
              <a:off x="4924450" y="1234533"/>
              <a:ext cx="3841822" cy="989125"/>
            </a:xfrm>
            <a:prstGeom prst="rect">
              <a:avLst/>
            </a:prstGeom>
          </p:spPr>
          <p:txBody>
            <a:bodyPr wrap="none">
              <a:spAutoFit/>
            </a:bodyPr>
            <a:lstStyle/>
            <a:p>
              <a:pPr>
                <a:defRPr/>
              </a:pPr>
              <a:r>
                <a:rPr lang="zh-CN" altLang="en-US" sz="4000" b="1" kern="1200" dirty="0">
                  <a:solidFill>
                    <a:prstClr val="black"/>
                  </a:solidFill>
                  <a:latin typeface="微软雅黑" panose="020B0503020204020204" pitchFamily="34" charset="-122"/>
                  <a:ea typeface="微软雅黑" panose="020B0503020204020204" pitchFamily="34" charset="-122"/>
                </a:rPr>
                <a:t>问题与挑战</a:t>
              </a:r>
            </a:p>
          </p:txBody>
        </p:sp>
      </p:grpSp>
      <p:grpSp>
        <p:nvGrpSpPr>
          <p:cNvPr id="70" name="组合 69">
            <a:extLst>
              <a:ext uri="{FF2B5EF4-FFF2-40B4-BE49-F238E27FC236}">
                <a16:creationId xmlns:a16="http://schemas.microsoft.com/office/drawing/2014/main" id="{E3DDB30F-BE3B-4D30-A4E7-1400FFA4D67E}"/>
              </a:ext>
            </a:extLst>
          </p:cNvPr>
          <p:cNvGrpSpPr/>
          <p:nvPr/>
        </p:nvGrpSpPr>
        <p:grpSpPr>
          <a:xfrm>
            <a:off x="5303910" y="2982008"/>
            <a:ext cx="4362579" cy="1236504"/>
            <a:chOff x="3327680" y="971340"/>
            <a:chExt cx="4721831" cy="1338328"/>
          </a:xfrm>
        </p:grpSpPr>
        <p:grpSp>
          <p:nvGrpSpPr>
            <p:cNvPr id="71" name="组合 70">
              <a:extLst>
                <a:ext uri="{FF2B5EF4-FFF2-40B4-BE49-F238E27FC236}">
                  <a16:creationId xmlns:a16="http://schemas.microsoft.com/office/drawing/2014/main" id="{2F3C9EBF-DE16-4717-B2FC-92F1E7A21068}"/>
                </a:ext>
              </a:extLst>
            </p:cNvPr>
            <p:cNvGrpSpPr/>
            <p:nvPr/>
          </p:nvGrpSpPr>
          <p:grpSpPr>
            <a:xfrm>
              <a:off x="3327680" y="971340"/>
              <a:ext cx="1234272" cy="1234273"/>
              <a:chOff x="3327680" y="971340"/>
              <a:chExt cx="1234272" cy="1234273"/>
            </a:xfrm>
          </p:grpSpPr>
          <p:sp>
            <p:nvSpPr>
              <p:cNvPr id="74" name="椭圆 73">
                <a:extLst>
                  <a:ext uri="{FF2B5EF4-FFF2-40B4-BE49-F238E27FC236}">
                    <a16:creationId xmlns:a16="http://schemas.microsoft.com/office/drawing/2014/main" id="{001AEAA5-DC68-4D86-B770-ABBBBDEE1FD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5" name="椭圆 74">
                <a:extLst>
                  <a:ext uri="{FF2B5EF4-FFF2-40B4-BE49-F238E27FC236}">
                    <a16:creationId xmlns:a16="http://schemas.microsoft.com/office/drawing/2014/main" id="{774C4F7F-D808-494D-815B-A48DAB7FDDAD}"/>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2" name="矩形 71">
              <a:extLst>
                <a:ext uri="{FF2B5EF4-FFF2-40B4-BE49-F238E27FC236}">
                  <a16:creationId xmlns:a16="http://schemas.microsoft.com/office/drawing/2014/main" id="{B25E0DD2-0878-4469-BE16-F333009834B4}"/>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矩形 72">
              <a:extLst>
                <a:ext uri="{FF2B5EF4-FFF2-40B4-BE49-F238E27FC236}">
                  <a16:creationId xmlns:a16="http://schemas.microsoft.com/office/drawing/2014/main" id="{0281ADF2-E5C1-4DE0-A014-6E14611A6A77}"/>
                </a:ext>
              </a:extLst>
            </p:cNvPr>
            <p:cNvSpPr/>
            <p:nvPr/>
          </p:nvSpPr>
          <p:spPr>
            <a:xfrm>
              <a:off x="4924449" y="1234533"/>
              <a:ext cx="3125062" cy="989125"/>
            </a:xfrm>
            <a:prstGeom prst="rect">
              <a:avLst/>
            </a:prstGeom>
          </p:spPr>
          <p:txBody>
            <a:bodyPr wrap="none">
              <a:spAutoFit/>
            </a:bodyPr>
            <a:lstStyle/>
            <a:p>
              <a:pPr>
                <a:defRPr/>
              </a:pPr>
              <a:r>
                <a:rPr lang="zh-CN" altLang="en-US" sz="4000" b="1" kern="1200" dirty="0">
                  <a:solidFill>
                    <a:prstClr val="black"/>
                  </a:solidFill>
                  <a:latin typeface="微软雅黑" panose="020B0503020204020204" pitchFamily="34" charset="-122"/>
                  <a:ea typeface="微软雅黑" panose="020B0503020204020204" pitchFamily="34" charset="-122"/>
                </a:rPr>
                <a:t>问题建模</a:t>
              </a:r>
            </a:p>
          </p:txBody>
        </p:sp>
      </p:grpSp>
      <p:grpSp>
        <p:nvGrpSpPr>
          <p:cNvPr id="76" name="组合 75">
            <a:extLst>
              <a:ext uri="{FF2B5EF4-FFF2-40B4-BE49-F238E27FC236}">
                <a16:creationId xmlns:a16="http://schemas.microsoft.com/office/drawing/2014/main" id="{CCEDA5B6-86D4-4DB8-A1EA-C9B62E57D9D1}"/>
              </a:ext>
            </a:extLst>
          </p:cNvPr>
          <p:cNvGrpSpPr/>
          <p:nvPr/>
        </p:nvGrpSpPr>
        <p:grpSpPr>
          <a:xfrm>
            <a:off x="5303914" y="4198672"/>
            <a:ext cx="3711791" cy="1236504"/>
            <a:chOff x="3327680" y="971340"/>
            <a:chExt cx="4017452" cy="1338328"/>
          </a:xfrm>
        </p:grpSpPr>
        <p:grpSp>
          <p:nvGrpSpPr>
            <p:cNvPr id="77" name="组合 76">
              <a:extLst>
                <a:ext uri="{FF2B5EF4-FFF2-40B4-BE49-F238E27FC236}">
                  <a16:creationId xmlns:a16="http://schemas.microsoft.com/office/drawing/2014/main" id="{872A2A69-B245-4B79-AD60-1CF8923DE936}"/>
                </a:ext>
              </a:extLst>
            </p:cNvPr>
            <p:cNvGrpSpPr/>
            <p:nvPr/>
          </p:nvGrpSpPr>
          <p:grpSpPr>
            <a:xfrm>
              <a:off x="3327680" y="971340"/>
              <a:ext cx="1234272" cy="1234273"/>
              <a:chOff x="3327680" y="971340"/>
              <a:chExt cx="1234272" cy="1234273"/>
            </a:xfrm>
          </p:grpSpPr>
          <p:sp>
            <p:nvSpPr>
              <p:cNvPr id="80" name="椭圆 79">
                <a:extLst>
                  <a:ext uri="{FF2B5EF4-FFF2-40B4-BE49-F238E27FC236}">
                    <a16:creationId xmlns:a16="http://schemas.microsoft.com/office/drawing/2014/main" id="{BEA15C48-1BBD-4798-A40B-AC7DE80A36F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1" name="椭圆 80">
                <a:extLst>
                  <a:ext uri="{FF2B5EF4-FFF2-40B4-BE49-F238E27FC236}">
                    <a16:creationId xmlns:a16="http://schemas.microsoft.com/office/drawing/2014/main" id="{A93F062E-2F13-4A14-9B28-BC952984B397}"/>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8" name="矩形 77">
              <a:extLst>
                <a:ext uri="{FF2B5EF4-FFF2-40B4-BE49-F238E27FC236}">
                  <a16:creationId xmlns:a16="http://schemas.microsoft.com/office/drawing/2014/main" id="{83841D02-9CBB-499D-B5E9-E1C8830E9FA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矩形 78">
              <a:extLst>
                <a:ext uri="{FF2B5EF4-FFF2-40B4-BE49-F238E27FC236}">
                  <a16:creationId xmlns:a16="http://schemas.microsoft.com/office/drawing/2014/main" id="{DB69181D-58D7-4B99-8605-2E855E4A2497}"/>
                </a:ext>
              </a:extLst>
            </p:cNvPr>
            <p:cNvSpPr/>
            <p:nvPr/>
          </p:nvSpPr>
          <p:spPr>
            <a:xfrm>
              <a:off x="4924448" y="1234532"/>
              <a:ext cx="2420684"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b="1" kern="1200" dirty="0">
                  <a:solidFill>
                    <a:srgbClr val="C00000"/>
                  </a:solidFill>
                  <a:latin typeface="微软雅黑" panose="020B0503020204020204" pitchFamily="34" charset="-122"/>
                  <a:ea typeface="微软雅黑" panose="020B0503020204020204" pitchFamily="34" charset="-122"/>
                </a:rPr>
                <a:t>解决方案</a:t>
              </a:r>
            </a:p>
          </p:txBody>
        </p:sp>
      </p:grpSp>
      <p:grpSp>
        <p:nvGrpSpPr>
          <p:cNvPr id="82" name="组合 81">
            <a:extLst>
              <a:ext uri="{FF2B5EF4-FFF2-40B4-BE49-F238E27FC236}">
                <a16:creationId xmlns:a16="http://schemas.microsoft.com/office/drawing/2014/main" id="{C8B6718B-0302-4E87-B9CA-5799B77C4B4B}"/>
              </a:ext>
            </a:extLst>
          </p:cNvPr>
          <p:cNvGrpSpPr/>
          <p:nvPr/>
        </p:nvGrpSpPr>
        <p:grpSpPr>
          <a:xfrm>
            <a:off x="5303910" y="5415337"/>
            <a:ext cx="3038130" cy="1236504"/>
            <a:chOff x="3327680" y="971340"/>
            <a:chExt cx="3288314" cy="1338328"/>
          </a:xfrm>
        </p:grpSpPr>
        <p:grpSp>
          <p:nvGrpSpPr>
            <p:cNvPr id="83" name="组合 82">
              <a:extLst>
                <a:ext uri="{FF2B5EF4-FFF2-40B4-BE49-F238E27FC236}">
                  <a16:creationId xmlns:a16="http://schemas.microsoft.com/office/drawing/2014/main" id="{7AAD3A01-3264-4D38-A48A-EFB3CA63ADE4}"/>
                </a:ext>
              </a:extLst>
            </p:cNvPr>
            <p:cNvGrpSpPr/>
            <p:nvPr/>
          </p:nvGrpSpPr>
          <p:grpSpPr>
            <a:xfrm>
              <a:off x="3327680" y="971340"/>
              <a:ext cx="1234272" cy="1234273"/>
              <a:chOff x="3327680" y="971340"/>
              <a:chExt cx="1234272" cy="1234273"/>
            </a:xfrm>
          </p:grpSpPr>
          <p:sp>
            <p:nvSpPr>
              <p:cNvPr id="86" name="椭圆 85">
                <a:extLst>
                  <a:ext uri="{FF2B5EF4-FFF2-40B4-BE49-F238E27FC236}">
                    <a16:creationId xmlns:a16="http://schemas.microsoft.com/office/drawing/2014/main" id="{377C6F4D-5951-43F9-AAD9-83F221C040F5}"/>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7" name="椭圆 86">
                <a:extLst>
                  <a:ext uri="{FF2B5EF4-FFF2-40B4-BE49-F238E27FC236}">
                    <a16:creationId xmlns:a16="http://schemas.microsoft.com/office/drawing/2014/main" id="{A2982C64-F5FC-4E0D-9EE4-0ABC102E6A5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84" name="矩形 83">
              <a:extLst>
                <a:ext uri="{FF2B5EF4-FFF2-40B4-BE49-F238E27FC236}">
                  <a16:creationId xmlns:a16="http://schemas.microsoft.com/office/drawing/2014/main" id="{B045FA7D-3CAC-43AB-AE5A-DBD78EDF3145}"/>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5" name="矩形 84">
              <a:extLst>
                <a:ext uri="{FF2B5EF4-FFF2-40B4-BE49-F238E27FC236}">
                  <a16:creationId xmlns:a16="http://schemas.microsoft.com/office/drawing/2014/main" id="{101CF134-3563-4DBE-9CEA-2AE620931B0C}"/>
                </a:ext>
              </a:extLst>
            </p:cNvPr>
            <p:cNvSpPr/>
            <p:nvPr/>
          </p:nvSpPr>
          <p:spPr>
            <a:xfrm>
              <a:off x="4924447" y="1234533"/>
              <a:ext cx="1691547" cy="98912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总结</a:t>
              </a:r>
            </a:p>
          </p:txBody>
        </p:sp>
      </p:grpSp>
    </p:spTree>
    <p:extLst>
      <p:ext uri="{BB962C8B-B14F-4D97-AF65-F5344CB8AC3E}">
        <p14:creationId xmlns:p14="http://schemas.microsoft.com/office/powerpoint/2010/main" val="104642356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9" name="灯片编号占位符 2">
            <a:extLst>
              <a:ext uri="{FF2B5EF4-FFF2-40B4-BE49-F238E27FC236}">
                <a16:creationId xmlns:a16="http://schemas.microsoft.com/office/drawing/2014/main" id="{5EE54769-D8ED-48A5-BAFB-1A4FF2063334}"/>
              </a:ext>
            </a:extLst>
          </p:cNvPr>
          <p:cNvSpPr txBox="1">
            <a:spLocks/>
          </p:cNvSpPr>
          <p:nvPr/>
        </p:nvSpPr>
        <p:spPr bwMode="auto">
          <a:xfrm>
            <a:off x="8610600" y="6356350"/>
            <a:ext cx="2743200" cy="365125"/>
          </a:xfrm>
          <a:prstGeom prst="rect">
            <a:avLst/>
          </a:prstGeom>
        </p:spPr>
        <p:txBody>
          <a:bodyPr vert="horz" lIns="91440" tIns="45720" rIns="91440" bIns="45720" rtlCol="0" anchor="ctr"/>
          <a:lstStyle>
            <a:defPPr>
              <a:defRPr lang="en-US"/>
            </a:defPPr>
            <a:lvl1pPr marL="0" algn="r" defTabSz="914400">
              <a:defRPr sz="1200">
                <a:solidFill>
                  <a:schemeClr val="tx1">
                    <a:tint val="75000"/>
                  </a:schemeClr>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a:lstStyle>
          <a:p>
            <a:pPr rtl="0">
              <a:defRPr/>
            </a:pPr>
            <a:fld id="{E90303BD-27E7-44B1-9354-C9A836F9E9C5}" type="slidenum">
              <a:rPr lang="zh-CN" altLang="en-US" kern="1200" smtClean="0">
                <a:solidFill>
                  <a:prstClr val="black">
                    <a:tint val="75000"/>
                  </a:prstClr>
                </a:solidFill>
                <a:latin typeface="等线"/>
                <a:ea typeface="等线" panose="02010600030101010101" pitchFamily="2" charset="-122"/>
              </a:rPr>
              <a:pPr rtl="0">
                <a:defRPr/>
              </a:pPr>
              <a:t>14</a:t>
            </a:fld>
            <a:endParaRPr lang="zh-CN" altLang="en-US" kern="1200">
              <a:solidFill>
                <a:prstClr val="black">
                  <a:tint val="75000"/>
                </a:prstClr>
              </a:solidFill>
              <a:latin typeface="等线"/>
              <a:ea typeface="等线" panose="02010600030101010101" pitchFamily="2" charset="-122"/>
            </a:endParaRPr>
          </a:p>
        </p:txBody>
      </p:sp>
      <p:sp>
        <p:nvSpPr>
          <p:cNvPr id="11" name="矩形 10">
            <a:extLst>
              <a:ext uri="{FF2B5EF4-FFF2-40B4-BE49-F238E27FC236}">
                <a16:creationId xmlns:a16="http://schemas.microsoft.com/office/drawing/2014/main" id="{36A79B8E-EC00-4CAF-9E36-B1ADABBD2326}"/>
              </a:ext>
            </a:extLst>
          </p:cNvPr>
          <p:cNvSpPr/>
          <p:nvPr/>
        </p:nvSpPr>
        <p:spPr>
          <a:xfrm>
            <a:off x="817811" y="1707047"/>
            <a:ext cx="10750797" cy="1289905"/>
          </a:xfrm>
          <a:prstGeom prst="rect">
            <a:avLst/>
          </a:prstGeom>
        </p:spPr>
        <p:txBody>
          <a:bodyPr wrap="square">
            <a:spAutoFit/>
          </a:bodyPr>
          <a:lstStyle/>
          <a:p>
            <a:pPr fontAlgn="base">
              <a:lnSpc>
                <a:spcPct val="150000"/>
              </a:lnSpc>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rPr>
              <a:t>思路：</a:t>
            </a:r>
            <a:r>
              <a:rPr lang="zh-CN" altLang="en-US" dirty="0">
                <a:solidFill>
                  <a:srgbClr val="000000"/>
                </a:solidFill>
                <a:latin typeface="微软雅黑" panose="020B0503020204020204" pitchFamily="34" charset="-122"/>
                <a:ea typeface="微软雅黑" panose="020B0503020204020204" pitchFamily="34" charset="-122"/>
              </a:rPr>
              <a:t>多智能体强化学习算法可以每个任务发布者提供拍卖环节的出价策略。选择强化学习而非传统博弈算法的原因是强化学习的策略训练过程是 </a:t>
            </a:r>
            <a:r>
              <a:rPr lang="en-US" altLang="zh-CN" dirty="0">
                <a:solidFill>
                  <a:srgbClr val="C00000"/>
                </a:solidFill>
                <a:latin typeface="Times New Roman" panose="02020603050405020304" pitchFamily="18" charset="0"/>
                <a:ea typeface="微软雅黑" panose="020B0503020204020204" pitchFamily="34" charset="-122"/>
                <a:cs typeface="Times New Roman" panose="02020603050405020304" pitchFamily="18" charset="0"/>
              </a:rPr>
              <a:t>model free </a:t>
            </a:r>
            <a:r>
              <a:rPr lang="zh-CN" altLang="en-US" dirty="0">
                <a:solidFill>
                  <a:srgbClr val="000000"/>
                </a:solidFill>
                <a:latin typeface="微软雅黑" panose="020B0503020204020204" pitchFamily="34" charset="-122"/>
                <a:ea typeface="微软雅黑" panose="020B0503020204020204" pitchFamily="34" charset="-122"/>
              </a:rPr>
              <a:t>的，这符合任务发布者之间的</a:t>
            </a:r>
            <a:r>
              <a:rPr lang="zh-CN" altLang="en-US" dirty="0">
                <a:solidFill>
                  <a:srgbClr val="C00000"/>
                </a:solidFill>
                <a:latin typeface="微软雅黑" panose="020B0503020204020204" pitchFamily="34" charset="-122"/>
                <a:ea typeface="微软雅黑" panose="020B0503020204020204" pitchFamily="34" charset="-122"/>
              </a:rPr>
              <a:t>隐私要求</a:t>
            </a:r>
            <a:r>
              <a:rPr lang="zh-CN" altLang="en-US" dirty="0">
                <a:solidFill>
                  <a:srgbClr val="000000"/>
                </a:solidFill>
                <a:latin typeface="微软雅黑" panose="020B0503020204020204" pitchFamily="34" charset="-122"/>
                <a:ea typeface="微软雅黑" panose="020B0503020204020204" pitchFamily="34" charset="-122"/>
              </a:rPr>
              <a:t>，即不希望其他任务发布者了解其具体的业务细节。</a:t>
            </a:r>
            <a:endParaRPr lang="en-US" altLang="zh-CN" dirty="0">
              <a:solidFill>
                <a:srgbClr val="00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369201" y="822230"/>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价值权重问题</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4" name="文本框 53">
            <a:extLst>
              <a:ext uri="{FF2B5EF4-FFF2-40B4-BE49-F238E27FC236}">
                <a16:creationId xmlns:a16="http://schemas.microsoft.com/office/drawing/2014/main" id="{E5459B38-4A70-4F37-B0DB-10AF9BD4DF41}"/>
              </a:ext>
            </a:extLst>
          </p:cNvPr>
          <p:cNvSpPr txBox="1"/>
          <p:nvPr/>
        </p:nvSpPr>
        <p:spPr>
          <a:xfrm>
            <a:off x="349250" y="3239742"/>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基线方案</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5" name="文本框 54">
            <a:extLst>
              <a:ext uri="{FF2B5EF4-FFF2-40B4-BE49-F238E27FC236}">
                <a16:creationId xmlns:a16="http://schemas.microsoft.com/office/drawing/2014/main" id="{4CAF982D-6293-46F8-AECC-4522361EA4C6}"/>
              </a:ext>
            </a:extLst>
          </p:cNvPr>
          <p:cNvSpPr txBox="1"/>
          <p:nvPr/>
        </p:nvSpPr>
        <p:spPr>
          <a:xfrm>
            <a:off x="539160" y="4333230"/>
            <a:ext cx="11438603" cy="923330"/>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深度确定性策略梯度多智能体算法</a:t>
            </a:r>
            <a:r>
              <a:rPr lang="en-US" altLang="zh-CN" b="1" baseline="30000" dirty="0">
                <a:latin typeface="微软雅黑" panose="020B0503020204020204" pitchFamily="34" charset="-122"/>
                <a:ea typeface="微软雅黑" panose="020B0503020204020204" pitchFamily="34" charset="-122"/>
              </a:rPr>
              <a:t>[2]</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Multi-Agent Deep Deterministic Policy Gradient</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MADDPG</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p"/>
            </a:pPr>
            <a:endParaRPr lang="en-US" altLang="zh-CN" b="1" dirty="0">
              <a:latin typeface="微软雅黑" panose="020B0503020204020204" pitchFamily="34" charset="-122"/>
              <a:ea typeface="微软雅黑" panose="020B0503020204020204" pitchFamily="34" charset="-122"/>
            </a:endParaRPr>
          </a:p>
          <a:p>
            <a:pPr marL="285750" indent="-285750" algn="just">
              <a:buFont typeface="Wingdings" panose="05000000000000000000" pitchFamily="2" charset="2"/>
              <a:buChar char="p"/>
            </a:pPr>
            <a:r>
              <a:rPr lang="zh-CN" altLang="en-US" b="1" dirty="0">
                <a:latin typeface="微软雅黑" panose="020B0503020204020204" pitchFamily="34" charset="-122"/>
                <a:ea typeface="微软雅黑" panose="020B0503020204020204" pitchFamily="34" charset="-122"/>
              </a:rPr>
              <a:t>平均场多智能体强化学习算法</a:t>
            </a:r>
            <a:r>
              <a:rPr lang="en-US" altLang="zh-CN" b="1" baseline="30000" dirty="0">
                <a:latin typeface="微软雅黑" panose="020B0503020204020204" pitchFamily="34" charset="-122"/>
                <a:ea typeface="微软雅黑" panose="020B0503020204020204" pitchFamily="34" charset="-122"/>
              </a:rPr>
              <a:t>[3]</a:t>
            </a:r>
            <a:r>
              <a:rPr lang="zh-CN" altLang="en-US" b="1" dirty="0">
                <a:latin typeface="微软雅黑" panose="020B0503020204020204" pitchFamily="34" charset="-122"/>
                <a:ea typeface="微软雅黑" panose="020B0503020204020204" pitchFamily="34" charset="-122"/>
              </a:rPr>
              <a:t>（ </a:t>
            </a:r>
            <a:r>
              <a:rPr lang="en-US" altLang="zh-CN" b="1" dirty="0">
                <a:latin typeface="微软雅黑" panose="020B0503020204020204" pitchFamily="34" charset="-122"/>
                <a:ea typeface="微软雅黑" panose="020B0503020204020204" pitchFamily="34" charset="-122"/>
              </a:rPr>
              <a:t>Mean Field Multi-Agent Reinforcement Learning</a:t>
            </a:r>
            <a:r>
              <a:rPr lang="zh-CN" altLang="en-US" b="1" dirty="0">
                <a:latin typeface="微软雅黑" panose="020B0503020204020204" pitchFamily="34" charset="-122"/>
                <a:ea typeface="微软雅黑" panose="020B0503020204020204" pitchFamily="34" charset="-122"/>
              </a:rPr>
              <a:t>，</a:t>
            </a:r>
            <a:r>
              <a:rPr lang="en-US" altLang="zh-CN" b="1" dirty="0">
                <a:latin typeface="微软雅黑" panose="020B0503020204020204" pitchFamily="34" charset="-122"/>
                <a:ea typeface="微软雅黑" panose="020B0503020204020204" pitchFamily="34" charset="-122"/>
              </a:rPr>
              <a:t>MFMARL</a:t>
            </a:r>
            <a:r>
              <a:rPr lang="zh-CN" altLang="en-US" b="1" dirty="0">
                <a:latin typeface="微软雅黑" panose="020B0503020204020204" pitchFamily="34" charset="-122"/>
                <a:ea typeface="微软雅黑" panose="020B0503020204020204" pitchFamily="34" charset="-122"/>
              </a:rPr>
              <a:t>）</a:t>
            </a:r>
            <a:endParaRPr lang="en-US" altLang="zh-CN" b="1" dirty="0">
              <a:latin typeface="微软雅黑" panose="020B0503020204020204" pitchFamily="34" charset="-122"/>
              <a:ea typeface="微软雅黑" panose="020B0503020204020204" pitchFamily="34" charset="-122"/>
            </a:endParaRPr>
          </a:p>
        </p:txBody>
      </p:sp>
      <p:sp>
        <p:nvSpPr>
          <p:cNvPr id="60" name="Rectangle 14">
            <a:extLst>
              <a:ext uri="{FF2B5EF4-FFF2-40B4-BE49-F238E27FC236}">
                <a16:creationId xmlns:a16="http://schemas.microsoft.com/office/drawing/2014/main" id="{058469E8-1A0B-4F96-BBA8-ADDA6A94D26C}"/>
              </a:ext>
            </a:extLst>
          </p:cNvPr>
          <p:cNvSpPr/>
          <p:nvPr/>
        </p:nvSpPr>
        <p:spPr>
          <a:xfrm>
            <a:off x="533400" y="6161904"/>
            <a:ext cx="11096122" cy="461665"/>
          </a:xfrm>
          <a:prstGeom prst="rect">
            <a:avLst/>
          </a:prstGeom>
        </p:spPr>
        <p:txBody>
          <a:bodyPr wrap="square">
            <a:spAutoFit/>
          </a:bodyPr>
          <a:lstStyle/>
          <a:p>
            <a:pPr algn="just">
              <a:spcBef>
                <a:spcPct val="0"/>
              </a:spcBef>
            </a:pPr>
            <a:r>
              <a:rPr lang="en-CA" sz="1200"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[2] Lowe R, Wu Y I, Tamar A, et al. Multi-agent actor-critic for mixed cooperative-competitive environments[J]. Advances in neural information processing systems, 2017, 30.</a:t>
            </a:r>
          </a:p>
          <a:p>
            <a:pPr algn="just">
              <a:spcBef>
                <a:spcPct val="0"/>
              </a:spcBef>
            </a:pPr>
            <a:r>
              <a:rPr lang="en-CA" sz="1200"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[3] </a:t>
            </a:r>
            <a:r>
              <a:rPr lang="en-US" sz="1200" dirty="0">
                <a:solidFill>
                  <a:srgbClr val="222222"/>
                </a:solidFill>
                <a:latin typeface="Times New Roman" panose="02020603050405020304" pitchFamily="18" charset="0"/>
                <a:ea typeface="宋体" panose="02010600030101010101" pitchFamily="2" charset="-122"/>
                <a:cs typeface="Times New Roman" panose="02020603050405020304" pitchFamily="18" charset="0"/>
              </a:rPr>
              <a:t>Yang Y, Luo R, Li M, et al. Mean field multi-agent reinforcement learning[C]//International conference on machine learning. PMLR, 2018: 5571-5580.</a:t>
            </a:r>
          </a:p>
        </p:txBody>
      </p:sp>
    </p:spTree>
    <p:extLst>
      <p:ext uri="{BB962C8B-B14F-4D97-AF65-F5344CB8AC3E}">
        <p14:creationId xmlns:p14="http://schemas.microsoft.com/office/powerpoint/2010/main" val="271251791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15</a:t>
            </a:fld>
            <a:endParaRPr lang="zh-CN"/>
          </a:p>
        </p:txBody>
      </p:sp>
      <p:sp>
        <p:nvSpPr>
          <p:cNvPr id="11" name="矩形 10">
            <a:extLst>
              <a:ext uri="{FF2B5EF4-FFF2-40B4-BE49-F238E27FC236}">
                <a16:creationId xmlns:a16="http://schemas.microsoft.com/office/drawing/2014/main" id="{36A79B8E-EC00-4CAF-9E36-B1ADABBD2326}"/>
              </a:ext>
            </a:extLst>
          </p:cNvPr>
          <p:cNvSpPr/>
          <p:nvPr/>
        </p:nvSpPr>
        <p:spPr>
          <a:xfrm>
            <a:off x="623392" y="1700808"/>
            <a:ext cx="5130552" cy="3690562"/>
          </a:xfrm>
          <a:prstGeom prst="rect">
            <a:avLst/>
          </a:prstGeom>
        </p:spPr>
        <p:txBody>
          <a:bodyPr wrap="square">
            <a:spAutoFit/>
          </a:bodyPr>
          <a:lstStyle/>
          <a:p>
            <a:pPr algn="just" fontAlgn="base">
              <a:lnSpc>
                <a:spcPct val="150000"/>
              </a:lnSpc>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rPr>
              <a:t>介绍：</a:t>
            </a:r>
            <a:r>
              <a:rPr lang="en-US" altLang="zh-CN" kern="1200" dirty="0">
                <a:latin typeface="微软雅黑" panose="020B0503020204020204" pitchFamily="34" charset="-122"/>
                <a:ea typeface="微软雅黑" panose="020B0503020204020204" pitchFamily="34" charset="-122"/>
              </a:rPr>
              <a:t>DDPG</a:t>
            </a:r>
            <a:r>
              <a:rPr lang="zh-CN" altLang="en-US" kern="1200" dirty="0">
                <a:latin typeface="微软雅黑" panose="020B0503020204020204" pitchFamily="34" charset="-122"/>
                <a:ea typeface="微软雅黑" panose="020B0503020204020204" pitchFamily="34" charset="-122"/>
              </a:rPr>
              <a:t>算法的多智能体版，其与</a:t>
            </a:r>
            <a:r>
              <a:rPr lang="en-US" altLang="zh-CN" kern="1200" dirty="0">
                <a:latin typeface="微软雅黑" panose="020B0503020204020204" pitchFamily="34" charset="-122"/>
                <a:ea typeface="微软雅黑" panose="020B0503020204020204" pitchFamily="34" charset="-122"/>
              </a:rPr>
              <a:t>DDPG</a:t>
            </a:r>
            <a:r>
              <a:rPr lang="zh-CN" altLang="en-US" kern="1200" dirty="0">
                <a:latin typeface="微软雅黑" panose="020B0503020204020204" pitchFamily="34" charset="-122"/>
                <a:ea typeface="微软雅黑" panose="020B0503020204020204" pitchFamily="34" charset="-122"/>
              </a:rPr>
              <a:t>的区别在于利用全局信息学习</a:t>
            </a:r>
            <a:r>
              <a:rPr lang="en-US" altLang="zh-CN" kern="1200" dirty="0">
                <a:latin typeface="微软雅黑" panose="020B0503020204020204" pitchFamily="34" charset="-122"/>
                <a:ea typeface="微软雅黑" panose="020B0503020204020204" pitchFamily="34" charset="-122"/>
              </a:rPr>
              <a:t>Critic</a:t>
            </a:r>
            <a:r>
              <a:rPr lang="zh-CN" altLang="en-US" kern="1200" dirty="0">
                <a:latin typeface="微软雅黑" panose="020B0503020204020204" pitchFamily="34" charset="-122"/>
                <a:ea typeface="微软雅黑" panose="020B0503020204020204" pitchFamily="34" charset="-122"/>
              </a:rPr>
              <a:t>，利用局部信息学习</a:t>
            </a:r>
            <a:r>
              <a:rPr lang="en-US" altLang="zh-CN" kern="1200" dirty="0">
                <a:latin typeface="微软雅黑" panose="020B0503020204020204" pitchFamily="34" charset="-122"/>
                <a:ea typeface="微软雅黑" panose="020B0503020204020204" pitchFamily="34" charset="-122"/>
              </a:rPr>
              <a:t>Actor;</a:t>
            </a:r>
          </a:p>
          <a:p>
            <a:pPr fontAlgn="base">
              <a:lnSpc>
                <a:spcPct val="150000"/>
              </a:lnSpc>
              <a:spcBef>
                <a:spcPct val="0"/>
              </a:spcBef>
              <a:spcAft>
                <a:spcPct val="0"/>
              </a:spcAft>
              <a:defRPr/>
            </a:pPr>
            <a:endParaRPr lang="en-US" altLang="zh-CN" sz="1400" b="1" kern="1200" dirty="0">
              <a:solidFill>
                <a:srgbClr val="000000"/>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defRPr/>
            </a:pPr>
            <a:r>
              <a:rPr lang="zh-CN" altLang="en-US" b="1" kern="1200" dirty="0">
                <a:latin typeface="微软雅黑" panose="020B0503020204020204" pitchFamily="34" charset="-122"/>
                <a:ea typeface="微软雅黑" panose="020B0503020204020204" pitchFamily="34" charset="-122"/>
              </a:rPr>
              <a:t>集中式训练，分布式执行：</a:t>
            </a:r>
            <a:endParaRPr lang="en-US" altLang="zh-CN" b="1" kern="1200" dirty="0">
              <a:latin typeface="微软雅黑" panose="020B0503020204020204" pitchFamily="34" charset="-122"/>
              <a:ea typeface="微软雅黑" panose="020B0503020204020204" pitchFamily="34" charset="-122"/>
            </a:endParaRPr>
          </a:p>
          <a:p>
            <a:pPr marL="742950" lvl="1" indent="-285750" fontAlgn="base">
              <a:lnSpc>
                <a:spcPct val="150000"/>
              </a:lnSpc>
              <a:spcBef>
                <a:spcPct val="0"/>
              </a:spcBef>
              <a:spcAft>
                <a:spcPct val="0"/>
              </a:spcAft>
              <a:buFont typeface="Wingdings" panose="05000000000000000000" pitchFamily="2" charset="2"/>
              <a:buChar char="p"/>
              <a:defRPr/>
            </a:pPr>
            <a:r>
              <a:rPr lang="zh-CN" altLang="en-US" b="1" kern="1200" dirty="0">
                <a:latin typeface="微软雅黑" panose="020B0503020204020204" pitchFamily="34" charset="-122"/>
                <a:ea typeface="微软雅黑" panose="020B0503020204020204" pitchFamily="34" charset="-122"/>
              </a:rPr>
              <a:t>训练：</a:t>
            </a:r>
            <a:r>
              <a:rPr lang="zh-CN" altLang="en-US" kern="1200" dirty="0">
                <a:latin typeface="微软雅黑" panose="020B0503020204020204" pitchFamily="34" charset="-122"/>
                <a:ea typeface="微软雅黑" panose="020B0503020204020204" pitchFamily="34" charset="-122"/>
              </a:rPr>
              <a:t>所有代理的信息（包括观察和动作）都被用于计算每个代理的</a:t>
            </a:r>
            <a:r>
              <a:rPr lang="en-US" altLang="zh-CN" kern="1200" dirty="0">
                <a:latin typeface="微软雅黑" panose="020B0503020204020204" pitchFamily="34" charset="-122"/>
                <a:ea typeface="微软雅黑" panose="020B0503020204020204" pitchFamily="34" charset="-122"/>
              </a:rPr>
              <a:t>Q</a:t>
            </a:r>
            <a:r>
              <a:rPr lang="zh-CN" altLang="en-US" kern="1200" dirty="0">
                <a:latin typeface="微软雅黑" panose="020B0503020204020204" pitchFamily="34" charset="-122"/>
                <a:ea typeface="微软雅黑" panose="020B0503020204020204" pitchFamily="34" charset="-122"/>
              </a:rPr>
              <a:t>值</a:t>
            </a:r>
            <a:r>
              <a:rPr lang="zh-CN" altLang="en-US" b="1" kern="1200" dirty="0">
                <a:latin typeface="微软雅黑" panose="020B0503020204020204" pitchFamily="34" charset="-122"/>
                <a:ea typeface="微软雅黑" panose="020B0503020204020204" pitchFamily="34" charset="-122"/>
              </a:rPr>
              <a:t>。</a:t>
            </a:r>
            <a:endParaRPr lang="en-US" altLang="zh-CN" b="1" kern="1200" dirty="0">
              <a:latin typeface="微软雅黑" panose="020B0503020204020204" pitchFamily="34" charset="-122"/>
              <a:ea typeface="微软雅黑" panose="020B0503020204020204" pitchFamily="34" charset="-122"/>
            </a:endParaRPr>
          </a:p>
          <a:p>
            <a:pPr marL="742950" lvl="1" indent="-285750" fontAlgn="base">
              <a:lnSpc>
                <a:spcPct val="150000"/>
              </a:lnSpc>
              <a:spcBef>
                <a:spcPct val="0"/>
              </a:spcBef>
              <a:spcAft>
                <a:spcPct val="0"/>
              </a:spcAft>
              <a:buFont typeface="Wingdings" panose="05000000000000000000" pitchFamily="2" charset="2"/>
              <a:buChar char="p"/>
              <a:defRPr/>
            </a:pPr>
            <a:r>
              <a:rPr lang="zh-CN" altLang="en-US" b="1" kern="1200" dirty="0">
                <a:latin typeface="微软雅黑" panose="020B0503020204020204" pitchFamily="34" charset="-122"/>
                <a:ea typeface="微软雅黑" panose="020B0503020204020204" pitchFamily="34" charset="-122"/>
              </a:rPr>
              <a:t>执行：</a:t>
            </a:r>
            <a:r>
              <a:rPr lang="zh-CN" altLang="en-US" sz="1800" b="0" i="0" dirty="0">
                <a:solidFill>
                  <a:srgbClr val="121212"/>
                </a:solidFill>
                <a:effectLst/>
                <a:latin typeface="-apple-system"/>
              </a:rPr>
              <a:t>代理只使用其自己的局部信息来做出决策，不依赖于其他代理的具体信息。</a:t>
            </a:r>
            <a:endParaRPr lang="en-US" altLang="zh-CN" b="1" kern="12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369201" y="836712"/>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MADDPG</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7" name="图片 6">
            <a:extLst>
              <a:ext uri="{FF2B5EF4-FFF2-40B4-BE49-F238E27FC236}">
                <a16:creationId xmlns:a16="http://schemas.microsoft.com/office/drawing/2014/main" id="{495B906F-F48C-4927-BF2B-C1BEE5603F61}"/>
              </a:ext>
            </a:extLst>
          </p:cNvPr>
          <p:cNvPicPr>
            <a:picLocks noChangeAspect="1"/>
          </p:cNvPicPr>
          <p:nvPr/>
        </p:nvPicPr>
        <p:blipFill>
          <a:blip r:embed="rId3"/>
          <a:stretch>
            <a:fillRect/>
          </a:stretch>
        </p:blipFill>
        <p:spPr>
          <a:xfrm>
            <a:off x="6349636" y="1507175"/>
            <a:ext cx="5298397" cy="4324897"/>
          </a:xfrm>
          <a:prstGeom prst="rect">
            <a:avLst/>
          </a:prstGeom>
        </p:spPr>
      </p:pic>
      <p:sp>
        <p:nvSpPr>
          <p:cNvPr id="10" name="矩形 9">
            <a:extLst>
              <a:ext uri="{FF2B5EF4-FFF2-40B4-BE49-F238E27FC236}">
                <a16:creationId xmlns:a16="http://schemas.microsoft.com/office/drawing/2014/main" id="{3BA339CD-A09E-4CC1-8029-8A26F8A1A310}"/>
              </a:ext>
            </a:extLst>
          </p:cNvPr>
          <p:cNvSpPr/>
          <p:nvPr/>
        </p:nvSpPr>
        <p:spPr>
          <a:xfrm>
            <a:off x="6816080" y="3029836"/>
            <a:ext cx="3816424" cy="798327"/>
          </a:xfrm>
          <a:prstGeom prst="rect">
            <a:avLst/>
          </a:prstGeom>
          <a:no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7326B657-F22E-400D-9284-A63CB6692122}"/>
              </a:ext>
            </a:extLst>
          </p:cNvPr>
          <p:cNvSpPr txBox="1"/>
          <p:nvPr/>
        </p:nvSpPr>
        <p:spPr>
          <a:xfrm>
            <a:off x="10704512" y="3175083"/>
            <a:ext cx="766278"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全局信息</a:t>
            </a:r>
          </a:p>
        </p:txBody>
      </p:sp>
      <p:sp>
        <p:nvSpPr>
          <p:cNvPr id="20" name="文本框 19">
            <a:extLst>
              <a:ext uri="{FF2B5EF4-FFF2-40B4-BE49-F238E27FC236}">
                <a16:creationId xmlns:a16="http://schemas.microsoft.com/office/drawing/2014/main" id="{680BEB40-C72C-44C2-B469-F4373A93A71B}"/>
              </a:ext>
            </a:extLst>
          </p:cNvPr>
          <p:cNvSpPr txBox="1"/>
          <p:nvPr/>
        </p:nvSpPr>
        <p:spPr>
          <a:xfrm>
            <a:off x="663411" y="5822801"/>
            <a:ext cx="10513168" cy="87440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b="1" kern="1200" dirty="0">
                <a:latin typeface="微软雅黑" panose="020B0503020204020204" pitchFamily="34" charset="-122"/>
                <a:ea typeface="微软雅黑" panose="020B0503020204020204" pitchFamily="34" charset="-122"/>
              </a:rPr>
              <a:t>优势：</a:t>
            </a:r>
            <a:r>
              <a:rPr lang="zh-CN" altLang="zh-CN" b="1" kern="1200" dirty="0">
                <a:latin typeface="微软雅黑" panose="020B0503020204020204" pitchFamily="34" charset="-122"/>
                <a:ea typeface="微软雅黑" panose="020B0503020204020204" pitchFamily="34" charset="-122"/>
              </a:rPr>
              <a:t>可以输出</a:t>
            </a:r>
            <a:r>
              <a:rPr lang="zh-CN" altLang="zh-CN" b="1" kern="1200" dirty="0">
                <a:solidFill>
                  <a:srgbClr val="C00000"/>
                </a:solidFill>
                <a:latin typeface="微软雅黑" panose="020B0503020204020204" pitchFamily="34" charset="-122"/>
                <a:ea typeface="微软雅黑" panose="020B0503020204020204" pitchFamily="34" charset="-122"/>
              </a:rPr>
              <a:t>连续的动作值</a:t>
            </a:r>
            <a:r>
              <a:rPr lang="zh-CN" altLang="en-US" b="1" kern="1200" dirty="0">
                <a:latin typeface="微软雅黑" panose="020B0503020204020204" pitchFamily="34" charset="-122"/>
                <a:ea typeface="微软雅黑" panose="020B0503020204020204" pitchFamily="34" charset="-122"/>
              </a:rPr>
              <a:t>。</a:t>
            </a:r>
            <a:endParaRPr lang="en-US" altLang="zh-CN" b="1" kern="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b="1" kern="1200" dirty="0">
                <a:latin typeface="微软雅黑" panose="020B0503020204020204" pitchFamily="34" charset="-122"/>
                <a:ea typeface="微软雅黑" panose="020B0503020204020204" pitchFamily="34" charset="-122"/>
              </a:rPr>
              <a:t>缺陷：</a:t>
            </a:r>
            <a:r>
              <a:rPr lang="en-US" altLang="zh-CN" b="1" kern="1200" dirty="0">
                <a:latin typeface="微软雅黑" panose="020B0503020204020204" pitchFamily="34" charset="-122"/>
                <a:ea typeface="微软雅黑" panose="020B0503020204020204" pitchFamily="34" charset="-122"/>
              </a:rPr>
              <a:t>MADDPG </a:t>
            </a:r>
            <a:r>
              <a:rPr lang="zh-CN" altLang="zh-CN" b="1" kern="1200" dirty="0">
                <a:latin typeface="微软雅黑" panose="020B0503020204020204" pitchFamily="34" charset="-122"/>
                <a:ea typeface="微软雅黑" panose="020B0503020204020204" pitchFamily="34" charset="-122"/>
              </a:rPr>
              <a:t>的</a:t>
            </a:r>
            <a:r>
              <a:rPr lang="en-US" altLang="zh-CN" b="1" kern="1200" dirty="0">
                <a:latin typeface="微软雅黑" panose="020B0503020204020204" pitchFamily="34" charset="-122"/>
                <a:ea typeface="微软雅黑" panose="020B0503020204020204" pitchFamily="34" charset="-122"/>
              </a:rPr>
              <a:t>Critic</a:t>
            </a:r>
            <a:r>
              <a:rPr lang="zh-CN" altLang="zh-CN" b="1" kern="1200" dirty="0">
                <a:latin typeface="微软雅黑" panose="020B0503020204020204" pitchFamily="34" charset="-122"/>
                <a:ea typeface="微软雅黑" panose="020B0503020204020204" pitchFamily="34" charset="-122"/>
              </a:rPr>
              <a:t>网络结构与智能体数目关联且随着智能体数目增加</a:t>
            </a:r>
            <a:r>
              <a:rPr lang="zh-CN" altLang="zh-CN" b="1" kern="1200" dirty="0">
                <a:solidFill>
                  <a:srgbClr val="C00000"/>
                </a:solidFill>
                <a:latin typeface="微软雅黑" panose="020B0503020204020204" pitchFamily="34" charset="-122"/>
                <a:ea typeface="微软雅黑" panose="020B0503020204020204" pitchFamily="34" charset="-122"/>
              </a:rPr>
              <a:t>收敛难度增加</a:t>
            </a:r>
            <a:r>
              <a:rPr lang="zh-CN" altLang="zh-CN" b="1" kern="1200" dirty="0">
                <a:latin typeface="微软雅黑" panose="020B0503020204020204" pitchFamily="34" charset="-122"/>
                <a:ea typeface="微软雅黑" panose="020B0503020204020204" pitchFamily="34" charset="-122"/>
              </a:rPr>
              <a:t>。</a:t>
            </a:r>
            <a:endParaRPr lang="en-US" altLang="zh-CN" b="1" kern="12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716052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16</a:t>
            </a:fld>
            <a:endParaRPr lang="zh-CN"/>
          </a:p>
        </p:txBody>
      </p:sp>
      <p:sp>
        <p:nvSpPr>
          <p:cNvPr id="11" name="矩形 10">
            <a:extLst>
              <a:ext uri="{FF2B5EF4-FFF2-40B4-BE49-F238E27FC236}">
                <a16:creationId xmlns:a16="http://schemas.microsoft.com/office/drawing/2014/main" id="{36A79B8E-EC00-4CAF-9E36-B1ADABBD2326}"/>
              </a:ext>
            </a:extLst>
          </p:cNvPr>
          <p:cNvSpPr/>
          <p:nvPr/>
        </p:nvSpPr>
        <p:spPr>
          <a:xfrm>
            <a:off x="623392" y="1700808"/>
            <a:ext cx="5130552" cy="3690562"/>
          </a:xfrm>
          <a:prstGeom prst="rect">
            <a:avLst/>
          </a:prstGeom>
        </p:spPr>
        <p:txBody>
          <a:bodyPr wrap="square">
            <a:spAutoFit/>
          </a:bodyPr>
          <a:lstStyle/>
          <a:p>
            <a:pPr algn="just" fontAlgn="base">
              <a:lnSpc>
                <a:spcPct val="150000"/>
              </a:lnSpc>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rPr>
              <a:t>介绍：</a:t>
            </a:r>
            <a:r>
              <a:rPr lang="en-US" altLang="zh-CN" kern="1200" dirty="0">
                <a:latin typeface="微软雅黑" panose="020B0503020204020204" pitchFamily="34" charset="-122"/>
                <a:ea typeface="微软雅黑" panose="020B0503020204020204" pitchFamily="34" charset="-122"/>
              </a:rPr>
              <a:t>DDPG</a:t>
            </a:r>
            <a:r>
              <a:rPr lang="zh-CN" altLang="en-US" kern="1200" dirty="0">
                <a:latin typeface="微软雅黑" panose="020B0503020204020204" pitchFamily="34" charset="-122"/>
                <a:ea typeface="微软雅黑" panose="020B0503020204020204" pitchFamily="34" charset="-122"/>
              </a:rPr>
              <a:t>算法的多智能体版，其与</a:t>
            </a:r>
            <a:r>
              <a:rPr lang="en-US" altLang="zh-CN" kern="1200" dirty="0">
                <a:latin typeface="微软雅黑" panose="020B0503020204020204" pitchFamily="34" charset="-122"/>
                <a:ea typeface="微软雅黑" panose="020B0503020204020204" pitchFamily="34" charset="-122"/>
              </a:rPr>
              <a:t>DDPG</a:t>
            </a:r>
            <a:r>
              <a:rPr lang="zh-CN" altLang="en-US" kern="1200" dirty="0">
                <a:latin typeface="微软雅黑" panose="020B0503020204020204" pitchFamily="34" charset="-122"/>
                <a:ea typeface="微软雅黑" panose="020B0503020204020204" pitchFamily="34" charset="-122"/>
              </a:rPr>
              <a:t>的区别在于利用全局信息学习</a:t>
            </a:r>
            <a:r>
              <a:rPr lang="en-US" altLang="zh-CN" kern="1200" dirty="0">
                <a:latin typeface="微软雅黑" panose="020B0503020204020204" pitchFamily="34" charset="-122"/>
                <a:ea typeface="微软雅黑" panose="020B0503020204020204" pitchFamily="34" charset="-122"/>
              </a:rPr>
              <a:t>Critic</a:t>
            </a:r>
            <a:r>
              <a:rPr lang="zh-CN" altLang="en-US" kern="1200" dirty="0">
                <a:latin typeface="微软雅黑" panose="020B0503020204020204" pitchFamily="34" charset="-122"/>
                <a:ea typeface="微软雅黑" panose="020B0503020204020204" pitchFamily="34" charset="-122"/>
              </a:rPr>
              <a:t>，利用局部信息学习</a:t>
            </a:r>
            <a:r>
              <a:rPr lang="en-US" altLang="zh-CN" kern="1200" dirty="0">
                <a:latin typeface="微软雅黑" panose="020B0503020204020204" pitchFamily="34" charset="-122"/>
                <a:ea typeface="微软雅黑" panose="020B0503020204020204" pitchFamily="34" charset="-122"/>
              </a:rPr>
              <a:t>Actor;</a:t>
            </a:r>
          </a:p>
          <a:p>
            <a:pPr fontAlgn="base">
              <a:lnSpc>
                <a:spcPct val="150000"/>
              </a:lnSpc>
              <a:spcBef>
                <a:spcPct val="0"/>
              </a:spcBef>
              <a:spcAft>
                <a:spcPct val="0"/>
              </a:spcAft>
              <a:defRPr/>
            </a:pPr>
            <a:endParaRPr lang="en-US" altLang="zh-CN" sz="1400" b="1" kern="1200" dirty="0">
              <a:solidFill>
                <a:srgbClr val="000000"/>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defRPr/>
            </a:pPr>
            <a:r>
              <a:rPr lang="zh-CN" altLang="en-US" b="1" kern="1200" dirty="0">
                <a:latin typeface="微软雅黑" panose="020B0503020204020204" pitchFamily="34" charset="-122"/>
                <a:ea typeface="微软雅黑" panose="020B0503020204020204" pitchFamily="34" charset="-122"/>
              </a:rPr>
              <a:t>集中式训练，分布式执行：</a:t>
            </a:r>
            <a:endParaRPr lang="en-US" altLang="zh-CN" b="1" kern="1200" dirty="0">
              <a:latin typeface="微软雅黑" panose="020B0503020204020204" pitchFamily="34" charset="-122"/>
              <a:ea typeface="微软雅黑" panose="020B0503020204020204" pitchFamily="34" charset="-122"/>
            </a:endParaRPr>
          </a:p>
          <a:p>
            <a:pPr marL="742950" lvl="1" indent="-285750" fontAlgn="base">
              <a:lnSpc>
                <a:spcPct val="150000"/>
              </a:lnSpc>
              <a:spcBef>
                <a:spcPct val="0"/>
              </a:spcBef>
              <a:spcAft>
                <a:spcPct val="0"/>
              </a:spcAft>
              <a:buFont typeface="Wingdings" panose="05000000000000000000" pitchFamily="2" charset="2"/>
              <a:buChar char="p"/>
              <a:defRPr/>
            </a:pPr>
            <a:r>
              <a:rPr lang="zh-CN" altLang="en-US" b="1" kern="1200" dirty="0">
                <a:latin typeface="微软雅黑" panose="020B0503020204020204" pitchFamily="34" charset="-122"/>
                <a:ea typeface="微软雅黑" panose="020B0503020204020204" pitchFamily="34" charset="-122"/>
              </a:rPr>
              <a:t>训练：</a:t>
            </a:r>
            <a:r>
              <a:rPr lang="zh-CN" altLang="en-US" kern="1200" dirty="0">
                <a:latin typeface="微软雅黑" panose="020B0503020204020204" pitchFamily="34" charset="-122"/>
                <a:ea typeface="微软雅黑" panose="020B0503020204020204" pitchFamily="34" charset="-122"/>
              </a:rPr>
              <a:t>所有代理的信息（包括观察和动作）都被用于计算每个代理的</a:t>
            </a:r>
            <a:r>
              <a:rPr lang="en-US" altLang="zh-CN" kern="1200" dirty="0">
                <a:latin typeface="微软雅黑" panose="020B0503020204020204" pitchFamily="34" charset="-122"/>
                <a:ea typeface="微软雅黑" panose="020B0503020204020204" pitchFamily="34" charset="-122"/>
              </a:rPr>
              <a:t>Q</a:t>
            </a:r>
            <a:r>
              <a:rPr lang="zh-CN" altLang="en-US" kern="1200" dirty="0">
                <a:latin typeface="微软雅黑" panose="020B0503020204020204" pitchFamily="34" charset="-122"/>
                <a:ea typeface="微软雅黑" panose="020B0503020204020204" pitchFamily="34" charset="-122"/>
              </a:rPr>
              <a:t>值</a:t>
            </a:r>
            <a:r>
              <a:rPr lang="zh-CN" altLang="en-US" b="1" kern="1200" dirty="0">
                <a:latin typeface="微软雅黑" panose="020B0503020204020204" pitchFamily="34" charset="-122"/>
                <a:ea typeface="微软雅黑" panose="020B0503020204020204" pitchFamily="34" charset="-122"/>
              </a:rPr>
              <a:t>。</a:t>
            </a:r>
            <a:endParaRPr lang="en-US" altLang="zh-CN" b="1" kern="1200" dirty="0">
              <a:latin typeface="微软雅黑" panose="020B0503020204020204" pitchFamily="34" charset="-122"/>
              <a:ea typeface="微软雅黑" panose="020B0503020204020204" pitchFamily="34" charset="-122"/>
            </a:endParaRPr>
          </a:p>
          <a:p>
            <a:pPr marL="742950" lvl="1" indent="-285750" fontAlgn="base">
              <a:lnSpc>
                <a:spcPct val="150000"/>
              </a:lnSpc>
              <a:spcBef>
                <a:spcPct val="0"/>
              </a:spcBef>
              <a:spcAft>
                <a:spcPct val="0"/>
              </a:spcAft>
              <a:buFont typeface="Wingdings" panose="05000000000000000000" pitchFamily="2" charset="2"/>
              <a:buChar char="p"/>
              <a:defRPr/>
            </a:pPr>
            <a:r>
              <a:rPr lang="zh-CN" altLang="en-US" b="1" kern="1200" dirty="0">
                <a:latin typeface="微软雅黑" panose="020B0503020204020204" pitchFamily="34" charset="-122"/>
                <a:ea typeface="微软雅黑" panose="020B0503020204020204" pitchFamily="34" charset="-122"/>
              </a:rPr>
              <a:t>执行：</a:t>
            </a:r>
            <a:r>
              <a:rPr lang="zh-CN" altLang="en-US" sz="1800" b="0" i="0" dirty="0">
                <a:solidFill>
                  <a:srgbClr val="121212"/>
                </a:solidFill>
                <a:effectLst/>
                <a:latin typeface="-apple-system"/>
              </a:rPr>
              <a:t>代理只使用其自己的局部信息来做出决策，不依赖于其他代理的具体信息。</a:t>
            </a:r>
            <a:endParaRPr lang="en-US" altLang="zh-CN" b="1" kern="1200" dirty="0">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369201" y="836712"/>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MADDPG</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20" name="文本框 19">
            <a:extLst>
              <a:ext uri="{FF2B5EF4-FFF2-40B4-BE49-F238E27FC236}">
                <a16:creationId xmlns:a16="http://schemas.microsoft.com/office/drawing/2014/main" id="{680BEB40-C72C-44C2-B469-F4373A93A71B}"/>
              </a:ext>
            </a:extLst>
          </p:cNvPr>
          <p:cNvSpPr txBox="1"/>
          <p:nvPr/>
        </p:nvSpPr>
        <p:spPr>
          <a:xfrm>
            <a:off x="663411" y="5822801"/>
            <a:ext cx="10513168" cy="874407"/>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b="1" kern="1200" dirty="0">
                <a:latin typeface="微软雅黑" panose="020B0503020204020204" pitchFamily="34" charset="-122"/>
                <a:ea typeface="微软雅黑" panose="020B0503020204020204" pitchFamily="34" charset="-122"/>
              </a:rPr>
              <a:t>优势：</a:t>
            </a:r>
            <a:r>
              <a:rPr lang="zh-CN" altLang="zh-CN" b="1" kern="1200" dirty="0">
                <a:latin typeface="微软雅黑" panose="020B0503020204020204" pitchFamily="34" charset="-122"/>
                <a:ea typeface="微软雅黑" panose="020B0503020204020204" pitchFamily="34" charset="-122"/>
              </a:rPr>
              <a:t>可以输出</a:t>
            </a:r>
            <a:r>
              <a:rPr lang="zh-CN" altLang="zh-CN" b="1" kern="1200" dirty="0">
                <a:solidFill>
                  <a:srgbClr val="C00000"/>
                </a:solidFill>
                <a:latin typeface="微软雅黑" panose="020B0503020204020204" pitchFamily="34" charset="-122"/>
                <a:ea typeface="微软雅黑" panose="020B0503020204020204" pitchFamily="34" charset="-122"/>
              </a:rPr>
              <a:t>连续的动作值</a:t>
            </a:r>
            <a:r>
              <a:rPr lang="zh-CN" altLang="en-US" b="1" kern="1200" dirty="0">
                <a:latin typeface="微软雅黑" panose="020B0503020204020204" pitchFamily="34" charset="-122"/>
                <a:ea typeface="微软雅黑" panose="020B0503020204020204" pitchFamily="34" charset="-122"/>
              </a:rPr>
              <a:t>。</a:t>
            </a:r>
            <a:endParaRPr lang="en-US" altLang="zh-CN" b="1" kern="1200" dirty="0">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zh-CN" altLang="en-US" b="1" kern="1200" dirty="0">
                <a:latin typeface="微软雅黑" panose="020B0503020204020204" pitchFamily="34" charset="-122"/>
                <a:ea typeface="微软雅黑" panose="020B0503020204020204" pitchFamily="34" charset="-122"/>
              </a:rPr>
              <a:t>缺陷：</a:t>
            </a:r>
            <a:r>
              <a:rPr lang="en-US" altLang="zh-CN" b="1" kern="1200" dirty="0">
                <a:latin typeface="微软雅黑" panose="020B0503020204020204" pitchFamily="34" charset="-122"/>
                <a:ea typeface="微软雅黑" panose="020B0503020204020204" pitchFamily="34" charset="-122"/>
              </a:rPr>
              <a:t>MADDPG </a:t>
            </a:r>
            <a:r>
              <a:rPr lang="zh-CN" altLang="zh-CN" b="1" kern="1200" dirty="0">
                <a:latin typeface="微软雅黑" panose="020B0503020204020204" pitchFamily="34" charset="-122"/>
                <a:ea typeface="微软雅黑" panose="020B0503020204020204" pitchFamily="34" charset="-122"/>
              </a:rPr>
              <a:t>的</a:t>
            </a:r>
            <a:r>
              <a:rPr lang="en-US" altLang="zh-CN" b="1" kern="1200" dirty="0">
                <a:latin typeface="微软雅黑" panose="020B0503020204020204" pitchFamily="34" charset="-122"/>
                <a:ea typeface="微软雅黑" panose="020B0503020204020204" pitchFamily="34" charset="-122"/>
              </a:rPr>
              <a:t>Critic</a:t>
            </a:r>
            <a:r>
              <a:rPr lang="zh-CN" altLang="zh-CN" b="1" kern="1200" dirty="0">
                <a:latin typeface="微软雅黑" panose="020B0503020204020204" pitchFamily="34" charset="-122"/>
                <a:ea typeface="微软雅黑" panose="020B0503020204020204" pitchFamily="34" charset="-122"/>
              </a:rPr>
              <a:t>网络结构与智能体数目关联且随着智能体数目增加</a:t>
            </a:r>
            <a:r>
              <a:rPr lang="zh-CN" altLang="zh-CN" b="1" kern="1200" dirty="0">
                <a:solidFill>
                  <a:srgbClr val="C00000"/>
                </a:solidFill>
                <a:latin typeface="微软雅黑" panose="020B0503020204020204" pitchFamily="34" charset="-122"/>
                <a:ea typeface="微软雅黑" panose="020B0503020204020204" pitchFamily="34" charset="-122"/>
              </a:rPr>
              <a:t>收敛难度增加</a:t>
            </a:r>
            <a:r>
              <a:rPr lang="zh-CN" altLang="zh-CN" b="1" kern="1200" dirty="0">
                <a:latin typeface="微软雅黑" panose="020B0503020204020204" pitchFamily="34" charset="-122"/>
                <a:ea typeface="微软雅黑" panose="020B0503020204020204" pitchFamily="34" charset="-122"/>
              </a:rPr>
              <a:t>很多。</a:t>
            </a:r>
            <a:endParaRPr lang="en-US" altLang="zh-CN" b="1" kern="1200" dirty="0">
              <a:latin typeface="微软雅黑" panose="020B0503020204020204" pitchFamily="34" charset="-122"/>
              <a:ea typeface="微软雅黑" panose="020B0503020204020204" pitchFamily="34" charset="-122"/>
            </a:endParaRPr>
          </a:p>
        </p:txBody>
      </p:sp>
      <p:pic>
        <p:nvPicPr>
          <p:cNvPr id="2050" name="Picture 2">
            <a:extLst>
              <a:ext uri="{FF2B5EF4-FFF2-40B4-BE49-F238E27FC236}">
                <a16:creationId xmlns:a16="http://schemas.microsoft.com/office/drawing/2014/main" id="{B5664879-3383-48D2-B0E3-491C8DC3C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9309" y="1885008"/>
            <a:ext cx="5703275" cy="39377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6606355"/>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11" name="矩形 10">
            <a:extLst>
              <a:ext uri="{FF2B5EF4-FFF2-40B4-BE49-F238E27FC236}">
                <a16:creationId xmlns:a16="http://schemas.microsoft.com/office/drawing/2014/main" id="{36A79B8E-EC00-4CAF-9E36-B1ADABBD2326}"/>
              </a:ext>
            </a:extLst>
          </p:cNvPr>
          <p:cNvSpPr/>
          <p:nvPr/>
        </p:nvSpPr>
        <p:spPr>
          <a:xfrm>
            <a:off x="544596" y="1579581"/>
            <a:ext cx="7400118" cy="1289905"/>
          </a:xfrm>
          <a:prstGeom prst="rect">
            <a:avLst/>
          </a:prstGeom>
        </p:spPr>
        <p:txBody>
          <a:bodyPr wrap="square">
            <a:spAutoFit/>
          </a:bodyPr>
          <a:lstStyle/>
          <a:p>
            <a:pPr algn="just" fontAlgn="base">
              <a:lnSpc>
                <a:spcPct val="150000"/>
              </a:lnSpc>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rPr>
              <a:t>介绍：</a:t>
            </a:r>
            <a:r>
              <a:rPr lang="en-US" altLang="zh-CN" kern="1200" dirty="0">
                <a:latin typeface="微软雅黑" panose="020B0503020204020204" pitchFamily="34" charset="-122"/>
                <a:ea typeface="微软雅黑" panose="020B0503020204020204" pitchFamily="34" charset="-122"/>
              </a:rPr>
              <a:t>MFMARL</a:t>
            </a:r>
            <a:r>
              <a:rPr lang="zh-CN" altLang="en-US" kern="1200" dirty="0">
                <a:latin typeface="微软雅黑" panose="020B0503020204020204" pitchFamily="34" charset="-122"/>
                <a:ea typeface="微软雅黑" panose="020B0503020204020204" pitchFamily="34" charset="-122"/>
              </a:rPr>
              <a:t>算法借用了</a:t>
            </a:r>
            <a:r>
              <a:rPr lang="zh-CN" altLang="en-US" b="1" kern="1200" dirty="0">
                <a:solidFill>
                  <a:srgbClr val="C00000"/>
                </a:solidFill>
                <a:latin typeface="微软雅黑" panose="020B0503020204020204" pitchFamily="34" charset="-122"/>
                <a:ea typeface="微软雅黑" panose="020B0503020204020204" pitchFamily="34" charset="-122"/>
              </a:rPr>
              <a:t>平均场论</a:t>
            </a:r>
            <a:r>
              <a:rPr lang="zh-CN" altLang="en-US" kern="1200" dirty="0">
                <a:latin typeface="微软雅黑" panose="020B0503020204020204" pitchFamily="34" charset="-122"/>
                <a:ea typeface="微软雅黑" panose="020B0503020204020204" pitchFamily="34" charset="-122"/>
              </a:rPr>
              <a:t>（</a:t>
            </a:r>
            <a:r>
              <a:rPr lang="en-US" altLang="zh-CN" kern="1200" dirty="0">
                <a:latin typeface="微软雅黑" panose="020B0503020204020204" pitchFamily="34" charset="-122"/>
                <a:ea typeface="微软雅黑" panose="020B0503020204020204" pitchFamily="34" charset="-122"/>
              </a:rPr>
              <a:t>Mean Field Theory</a:t>
            </a:r>
            <a:r>
              <a:rPr lang="zh-CN" altLang="en-US" kern="1200" dirty="0">
                <a:latin typeface="微软雅黑" panose="020B0503020204020204" pitchFamily="34" charset="-122"/>
                <a:ea typeface="微软雅黑" panose="020B0503020204020204" pitchFamily="34" charset="-122"/>
              </a:rPr>
              <a:t>，</a:t>
            </a:r>
            <a:r>
              <a:rPr lang="en-US" altLang="zh-CN" kern="1200" dirty="0">
                <a:latin typeface="微软雅黑" panose="020B0503020204020204" pitchFamily="34" charset="-122"/>
                <a:ea typeface="微软雅黑" panose="020B0503020204020204" pitchFamily="34" charset="-122"/>
              </a:rPr>
              <a:t>MFT</a:t>
            </a:r>
            <a:r>
              <a:rPr lang="zh-CN" altLang="en-US" kern="1200" dirty="0">
                <a:latin typeface="微软雅黑" panose="020B0503020204020204" pitchFamily="34" charset="-122"/>
                <a:ea typeface="微软雅黑" panose="020B0503020204020204" pitchFamily="34" charset="-122"/>
              </a:rPr>
              <a:t>）的思想，其对多智能体系统给出了一个近似假设：</a:t>
            </a:r>
            <a:r>
              <a:rPr lang="zh-CN" altLang="en-US" b="1" kern="1200" dirty="0">
                <a:solidFill>
                  <a:srgbClr val="C00000"/>
                </a:solidFill>
                <a:latin typeface="微软雅黑" panose="020B0503020204020204" pitchFamily="34" charset="-122"/>
                <a:ea typeface="微软雅黑" panose="020B0503020204020204" pitchFamily="34" charset="-122"/>
              </a:rPr>
              <a:t>对某个智能体，其他所有智能体对其产生的作用可以用一个均值替代。</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369201" y="734684"/>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MFMARL</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EA244BD5-B9F7-4134-B94E-A88680AA8ED8}"/>
              </a:ext>
            </a:extLst>
          </p:cNvPr>
          <p:cNvPicPr>
            <a:picLocks noChangeAspect="1"/>
          </p:cNvPicPr>
          <p:nvPr/>
        </p:nvPicPr>
        <p:blipFill rotWithShape="1">
          <a:blip r:embed="rId3"/>
          <a:srcRect r="50845"/>
          <a:stretch/>
        </p:blipFill>
        <p:spPr>
          <a:xfrm>
            <a:off x="8084987" y="1702995"/>
            <a:ext cx="3794426" cy="3740914"/>
          </a:xfrm>
          <a:prstGeom prst="rect">
            <a:avLst/>
          </a:prstGeom>
        </p:spPr>
      </p:pic>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17</a:t>
            </a:fld>
            <a:endParaRPr lang="zh-CN" dirty="0"/>
          </a:p>
        </p:txBody>
      </p:sp>
      <p:grpSp>
        <p:nvGrpSpPr>
          <p:cNvPr id="29" name="组合 28">
            <a:extLst>
              <a:ext uri="{FF2B5EF4-FFF2-40B4-BE49-F238E27FC236}">
                <a16:creationId xmlns:a16="http://schemas.microsoft.com/office/drawing/2014/main" id="{AF71DCCD-34E6-424B-810D-40B57C0A9653}"/>
              </a:ext>
            </a:extLst>
          </p:cNvPr>
          <p:cNvGrpSpPr/>
          <p:nvPr/>
        </p:nvGrpSpPr>
        <p:grpSpPr>
          <a:xfrm>
            <a:off x="393766" y="3051829"/>
            <a:ext cx="11580559" cy="3560400"/>
            <a:chOff x="393766" y="3051829"/>
            <a:chExt cx="11580559" cy="3560400"/>
          </a:xfrm>
        </p:grpSpPr>
        <p:grpSp>
          <p:nvGrpSpPr>
            <p:cNvPr id="23" name="组合 22">
              <a:extLst>
                <a:ext uri="{FF2B5EF4-FFF2-40B4-BE49-F238E27FC236}">
                  <a16:creationId xmlns:a16="http://schemas.microsoft.com/office/drawing/2014/main" id="{B32D0F06-B096-463B-8416-90EAEC58AA8B}"/>
                </a:ext>
              </a:extLst>
            </p:cNvPr>
            <p:cNvGrpSpPr/>
            <p:nvPr/>
          </p:nvGrpSpPr>
          <p:grpSpPr>
            <a:xfrm>
              <a:off x="393766" y="3051829"/>
              <a:ext cx="7691221" cy="3560400"/>
              <a:chOff x="393766" y="3051829"/>
              <a:chExt cx="7691221" cy="3560400"/>
            </a:xfrm>
          </p:grpSpPr>
          <p:pic>
            <p:nvPicPr>
              <p:cNvPr id="25" name="图片 24">
                <a:extLst>
                  <a:ext uri="{FF2B5EF4-FFF2-40B4-BE49-F238E27FC236}">
                    <a16:creationId xmlns:a16="http://schemas.microsoft.com/office/drawing/2014/main" id="{1199B74B-BB62-40FB-BF46-7DF01F249B13}"/>
                  </a:ext>
                </a:extLst>
              </p:cNvPr>
              <p:cNvPicPr>
                <a:picLocks noChangeAspect="1"/>
              </p:cNvPicPr>
              <p:nvPr/>
            </p:nvPicPr>
            <p:blipFill>
              <a:blip r:embed="rId4"/>
              <a:stretch>
                <a:fillRect/>
              </a:stretch>
            </p:blipFill>
            <p:spPr>
              <a:xfrm>
                <a:off x="393766" y="3109900"/>
                <a:ext cx="6958626" cy="3502329"/>
              </a:xfrm>
              <a:prstGeom prst="rect">
                <a:avLst/>
              </a:prstGeom>
            </p:spPr>
          </p:pic>
          <p:pic>
            <p:nvPicPr>
              <p:cNvPr id="21" name="图片 20">
                <a:extLst>
                  <a:ext uri="{FF2B5EF4-FFF2-40B4-BE49-F238E27FC236}">
                    <a16:creationId xmlns:a16="http://schemas.microsoft.com/office/drawing/2014/main" id="{6BEC8ED8-2307-476A-ABF5-4F55BA835C36}"/>
                  </a:ext>
                </a:extLst>
              </p:cNvPr>
              <p:cNvPicPr>
                <a:picLocks noChangeAspect="1"/>
              </p:cNvPicPr>
              <p:nvPr/>
            </p:nvPicPr>
            <p:blipFill>
              <a:blip r:embed="rId5"/>
              <a:stretch>
                <a:fillRect/>
              </a:stretch>
            </p:blipFill>
            <p:spPr>
              <a:xfrm>
                <a:off x="4649441" y="3094478"/>
                <a:ext cx="3295273" cy="444821"/>
              </a:xfrm>
              <a:prstGeom prst="rect">
                <a:avLst/>
              </a:prstGeom>
            </p:spPr>
          </p:pic>
          <p:sp>
            <p:nvSpPr>
              <p:cNvPr id="22" name="对话气泡: 矩形 21">
                <a:extLst>
                  <a:ext uri="{FF2B5EF4-FFF2-40B4-BE49-F238E27FC236}">
                    <a16:creationId xmlns:a16="http://schemas.microsoft.com/office/drawing/2014/main" id="{8F10680E-CED2-46B5-ACBA-671F83A122A1}"/>
                  </a:ext>
                </a:extLst>
              </p:cNvPr>
              <p:cNvSpPr/>
              <p:nvPr/>
            </p:nvSpPr>
            <p:spPr>
              <a:xfrm>
                <a:off x="4583833" y="3051829"/>
                <a:ext cx="3501154" cy="487470"/>
              </a:xfrm>
              <a:prstGeom prst="wedgeRectCallout">
                <a:avLst>
                  <a:gd name="adj1" fmla="val -31173"/>
                  <a:gd name="adj2" fmla="val 9112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b="1" dirty="0">
                  <a:solidFill>
                    <a:schemeClr val="tx1"/>
                  </a:solidFill>
                  <a:latin typeface="微软雅黑" panose="020B0503020204020204" pitchFamily="34" charset="-122"/>
                  <a:ea typeface="微软雅黑" panose="020B0503020204020204" pitchFamily="34" charset="-122"/>
                </a:endParaRPr>
              </a:p>
            </p:txBody>
          </p:sp>
        </p:grpSp>
        <p:grpSp>
          <p:nvGrpSpPr>
            <p:cNvPr id="27" name="组合 26">
              <a:extLst>
                <a:ext uri="{FF2B5EF4-FFF2-40B4-BE49-F238E27FC236}">
                  <a16:creationId xmlns:a16="http://schemas.microsoft.com/office/drawing/2014/main" id="{DCE1CD35-3BBB-42BA-8D1D-CC1CFBA5BDDF}"/>
                </a:ext>
              </a:extLst>
            </p:cNvPr>
            <p:cNvGrpSpPr/>
            <p:nvPr/>
          </p:nvGrpSpPr>
          <p:grpSpPr>
            <a:xfrm>
              <a:off x="6342362" y="5405617"/>
              <a:ext cx="5631963" cy="1042718"/>
              <a:chOff x="6342362" y="5405617"/>
              <a:chExt cx="5631963" cy="1042718"/>
            </a:xfrm>
          </p:grpSpPr>
          <p:pic>
            <p:nvPicPr>
              <p:cNvPr id="10" name="图片 9">
                <a:extLst>
                  <a:ext uri="{FF2B5EF4-FFF2-40B4-BE49-F238E27FC236}">
                    <a16:creationId xmlns:a16="http://schemas.microsoft.com/office/drawing/2014/main" id="{B1E5EDA1-8191-4505-B329-C86CBFF39E0C}"/>
                  </a:ext>
                </a:extLst>
              </p:cNvPr>
              <p:cNvPicPr>
                <a:picLocks noChangeAspect="1"/>
              </p:cNvPicPr>
              <p:nvPr/>
            </p:nvPicPr>
            <p:blipFill>
              <a:blip r:embed="rId6"/>
              <a:stretch>
                <a:fillRect/>
              </a:stretch>
            </p:blipFill>
            <p:spPr>
              <a:xfrm>
                <a:off x="6342362" y="5459307"/>
                <a:ext cx="5631963" cy="989028"/>
              </a:xfrm>
              <a:prstGeom prst="rect">
                <a:avLst/>
              </a:prstGeom>
            </p:spPr>
          </p:pic>
          <p:sp>
            <p:nvSpPr>
              <p:cNvPr id="26" name="对话气泡: 矩形 25">
                <a:extLst>
                  <a:ext uri="{FF2B5EF4-FFF2-40B4-BE49-F238E27FC236}">
                    <a16:creationId xmlns:a16="http://schemas.microsoft.com/office/drawing/2014/main" id="{FEA5ACAB-9E7B-4CAE-8B95-996F61F29F8B}"/>
                  </a:ext>
                </a:extLst>
              </p:cNvPr>
              <p:cNvSpPr/>
              <p:nvPr/>
            </p:nvSpPr>
            <p:spPr>
              <a:xfrm>
                <a:off x="6440701" y="5405617"/>
                <a:ext cx="5533624" cy="1042718"/>
              </a:xfrm>
              <a:prstGeom prst="wedgeRectCallout">
                <a:avLst>
                  <a:gd name="adj1" fmla="val -116807"/>
                  <a:gd name="adj2" fmla="val -10295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231276189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11" name="矩形 10">
            <a:extLst>
              <a:ext uri="{FF2B5EF4-FFF2-40B4-BE49-F238E27FC236}">
                <a16:creationId xmlns:a16="http://schemas.microsoft.com/office/drawing/2014/main" id="{36A79B8E-EC00-4CAF-9E36-B1ADABBD2326}"/>
              </a:ext>
            </a:extLst>
          </p:cNvPr>
          <p:cNvSpPr/>
          <p:nvPr/>
        </p:nvSpPr>
        <p:spPr>
          <a:xfrm>
            <a:off x="544596" y="1579581"/>
            <a:ext cx="7400118" cy="1289905"/>
          </a:xfrm>
          <a:prstGeom prst="rect">
            <a:avLst/>
          </a:prstGeom>
        </p:spPr>
        <p:txBody>
          <a:bodyPr wrap="square">
            <a:spAutoFit/>
          </a:bodyPr>
          <a:lstStyle/>
          <a:p>
            <a:pPr algn="just" fontAlgn="base">
              <a:lnSpc>
                <a:spcPct val="150000"/>
              </a:lnSpc>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rPr>
              <a:t>介绍：</a:t>
            </a:r>
            <a:r>
              <a:rPr lang="en-US" altLang="zh-CN" kern="1200" dirty="0">
                <a:latin typeface="微软雅黑" panose="020B0503020204020204" pitchFamily="34" charset="-122"/>
                <a:ea typeface="微软雅黑" panose="020B0503020204020204" pitchFamily="34" charset="-122"/>
              </a:rPr>
              <a:t>MFMARL</a:t>
            </a:r>
            <a:r>
              <a:rPr lang="zh-CN" altLang="en-US" kern="1200" dirty="0">
                <a:latin typeface="微软雅黑" panose="020B0503020204020204" pitchFamily="34" charset="-122"/>
                <a:ea typeface="微软雅黑" panose="020B0503020204020204" pitchFamily="34" charset="-122"/>
              </a:rPr>
              <a:t>算法借用了</a:t>
            </a:r>
            <a:r>
              <a:rPr lang="zh-CN" altLang="en-US" b="1" kern="1200" dirty="0">
                <a:solidFill>
                  <a:srgbClr val="C00000"/>
                </a:solidFill>
                <a:latin typeface="微软雅黑" panose="020B0503020204020204" pitchFamily="34" charset="-122"/>
                <a:ea typeface="微软雅黑" panose="020B0503020204020204" pitchFamily="34" charset="-122"/>
              </a:rPr>
              <a:t>平均场论</a:t>
            </a:r>
            <a:r>
              <a:rPr lang="zh-CN" altLang="en-US" kern="1200" dirty="0">
                <a:latin typeface="微软雅黑" panose="020B0503020204020204" pitchFamily="34" charset="-122"/>
                <a:ea typeface="微软雅黑" panose="020B0503020204020204" pitchFamily="34" charset="-122"/>
              </a:rPr>
              <a:t>（</a:t>
            </a:r>
            <a:r>
              <a:rPr lang="en-US" altLang="zh-CN" kern="1200" dirty="0">
                <a:latin typeface="微软雅黑" panose="020B0503020204020204" pitchFamily="34" charset="-122"/>
                <a:ea typeface="微软雅黑" panose="020B0503020204020204" pitchFamily="34" charset="-122"/>
              </a:rPr>
              <a:t>Mean Field Theory</a:t>
            </a:r>
            <a:r>
              <a:rPr lang="zh-CN" altLang="en-US" kern="1200" dirty="0">
                <a:latin typeface="微软雅黑" panose="020B0503020204020204" pitchFamily="34" charset="-122"/>
                <a:ea typeface="微软雅黑" panose="020B0503020204020204" pitchFamily="34" charset="-122"/>
              </a:rPr>
              <a:t>，</a:t>
            </a:r>
            <a:r>
              <a:rPr lang="en-US" altLang="zh-CN" kern="1200" dirty="0">
                <a:latin typeface="微软雅黑" panose="020B0503020204020204" pitchFamily="34" charset="-122"/>
                <a:ea typeface="微软雅黑" panose="020B0503020204020204" pitchFamily="34" charset="-122"/>
              </a:rPr>
              <a:t>MFT</a:t>
            </a:r>
            <a:r>
              <a:rPr lang="zh-CN" altLang="en-US" kern="1200" dirty="0">
                <a:latin typeface="微软雅黑" panose="020B0503020204020204" pitchFamily="34" charset="-122"/>
                <a:ea typeface="微软雅黑" panose="020B0503020204020204" pitchFamily="34" charset="-122"/>
              </a:rPr>
              <a:t>）的思想，其对多智能体系统给出了一个近似假设：</a:t>
            </a:r>
            <a:r>
              <a:rPr lang="zh-CN" altLang="en-US" b="1" kern="1200" dirty="0">
                <a:solidFill>
                  <a:srgbClr val="C00000"/>
                </a:solidFill>
                <a:latin typeface="微软雅黑" panose="020B0503020204020204" pitchFamily="34" charset="-122"/>
                <a:ea typeface="微软雅黑" panose="020B0503020204020204" pitchFamily="34" charset="-122"/>
              </a:rPr>
              <a:t>对某个智能体，其他所有智能体对其产生的作用可以用一个均值替代。</a:t>
            </a:r>
            <a:endParaRPr lang="en-US" altLang="zh-CN" b="1" dirty="0">
              <a:solidFill>
                <a:srgbClr val="C0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369201" y="734684"/>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MFMARL</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2" name="图片 11">
            <a:extLst>
              <a:ext uri="{FF2B5EF4-FFF2-40B4-BE49-F238E27FC236}">
                <a16:creationId xmlns:a16="http://schemas.microsoft.com/office/drawing/2014/main" id="{EA244BD5-B9F7-4134-B94E-A88680AA8ED8}"/>
              </a:ext>
            </a:extLst>
          </p:cNvPr>
          <p:cNvPicPr>
            <a:picLocks noChangeAspect="1"/>
          </p:cNvPicPr>
          <p:nvPr/>
        </p:nvPicPr>
        <p:blipFill rotWithShape="1">
          <a:blip r:embed="rId3"/>
          <a:srcRect r="50845"/>
          <a:stretch/>
        </p:blipFill>
        <p:spPr>
          <a:xfrm>
            <a:off x="8084987" y="1702995"/>
            <a:ext cx="3794426" cy="3740914"/>
          </a:xfrm>
          <a:prstGeom prst="rect">
            <a:avLst/>
          </a:prstGeom>
        </p:spPr>
      </p:pic>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18</a:t>
            </a:fld>
            <a:endParaRPr lang="zh-CN" dirty="0"/>
          </a:p>
        </p:txBody>
      </p:sp>
      <p:sp>
        <p:nvSpPr>
          <p:cNvPr id="19" name="文本框 18">
            <a:extLst>
              <a:ext uri="{FF2B5EF4-FFF2-40B4-BE49-F238E27FC236}">
                <a16:creationId xmlns:a16="http://schemas.microsoft.com/office/drawing/2014/main" id="{05535612-D0B3-4F54-96E3-8E5DD6EB93B2}"/>
              </a:ext>
            </a:extLst>
          </p:cNvPr>
          <p:cNvSpPr txBox="1"/>
          <p:nvPr/>
        </p:nvSpPr>
        <p:spPr>
          <a:xfrm>
            <a:off x="557024" y="5278419"/>
            <a:ext cx="8419296" cy="874407"/>
          </a:xfrm>
          <a:prstGeom prst="rect">
            <a:avLst/>
          </a:prstGeom>
          <a:noFill/>
        </p:spPr>
        <p:txBody>
          <a:bodyPr wrap="square">
            <a:spAutoFit/>
          </a:bodyPr>
          <a:lstStyle/>
          <a:p>
            <a:pPr rtl="0">
              <a:lnSpc>
                <a:spcPct val="150000"/>
              </a:lnSpc>
              <a:defRPr/>
            </a:pPr>
            <a:r>
              <a:rPr lang="zh-CN" altLang="zh-CN" b="1" kern="1200" dirty="0">
                <a:latin typeface="微软雅黑" panose="020B0503020204020204" pitchFamily="34" charset="-122"/>
                <a:ea typeface="微软雅黑" panose="020B0503020204020204" pitchFamily="34" charset="-122"/>
              </a:rPr>
              <a:t>优势</a:t>
            </a:r>
            <a:r>
              <a:rPr lang="zh-CN" altLang="en-US" b="1" kern="1200" dirty="0">
                <a:latin typeface="微软雅黑" panose="020B0503020204020204" pitchFamily="34" charset="-122"/>
                <a:ea typeface="微软雅黑" panose="020B0503020204020204" pitchFamily="34" charset="-122"/>
              </a:rPr>
              <a:t>：</a:t>
            </a:r>
            <a:r>
              <a:rPr lang="zh-CN" altLang="zh-CN" b="1" kern="1200" dirty="0">
                <a:latin typeface="微软雅黑" panose="020B0503020204020204" pitchFamily="34" charset="-122"/>
                <a:ea typeface="微软雅黑" panose="020B0503020204020204" pitchFamily="34" charset="-122"/>
              </a:rPr>
              <a:t>收敛速度快</a:t>
            </a:r>
            <a:r>
              <a:rPr lang="zh-CN" altLang="en-US" b="1" kern="1200" dirty="0">
                <a:latin typeface="微软雅黑" panose="020B0503020204020204" pitchFamily="34" charset="-122"/>
                <a:ea typeface="微软雅黑" panose="020B0503020204020204" pitchFamily="34" charset="-122"/>
              </a:rPr>
              <a:t>，</a:t>
            </a:r>
            <a:r>
              <a:rPr lang="zh-CN" altLang="zh-CN" b="1" kern="1200" dirty="0">
                <a:latin typeface="微软雅黑" panose="020B0503020204020204" pitchFamily="34" charset="-122"/>
                <a:ea typeface="微软雅黑" panose="020B0503020204020204" pitchFamily="34" charset="-122"/>
              </a:rPr>
              <a:t>能较好的应对智能体数目的变动而无需改变网络结构</a:t>
            </a:r>
            <a:r>
              <a:rPr lang="zh-CN" altLang="en-US" b="1" kern="1200" dirty="0">
                <a:latin typeface="微软雅黑" panose="020B0503020204020204" pitchFamily="34" charset="-122"/>
                <a:ea typeface="微软雅黑" panose="020B0503020204020204" pitchFamily="34" charset="-122"/>
              </a:rPr>
              <a:t>；</a:t>
            </a:r>
            <a:endParaRPr lang="en-US" altLang="zh-CN" b="1" kern="1200" dirty="0">
              <a:latin typeface="微软雅黑" panose="020B0503020204020204" pitchFamily="34" charset="-122"/>
              <a:ea typeface="微软雅黑" panose="020B0503020204020204" pitchFamily="34" charset="-122"/>
            </a:endParaRPr>
          </a:p>
          <a:p>
            <a:pPr rtl="0">
              <a:lnSpc>
                <a:spcPct val="150000"/>
              </a:lnSpc>
              <a:defRPr/>
            </a:pPr>
            <a:r>
              <a:rPr lang="zh-CN" altLang="zh-CN" b="1" kern="1200" dirty="0">
                <a:latin typeface="微软雅黑" panose="020B0503020204020204" pitchFamily="34" charset="-122"/>
                <a:ea typeface="微软雅黑" panose="020B0503020204020204" pitchFamily="34" charset="-122"/>
              </a:rPr>
              <a:t>缺陷</a:t>
            </a:r>
            <a:r>
              <a:rPr lang="zh-CN" altLang="en-US" b="1" kern="1200" dirty="0">
                <a:latin typeface="微软雅黑" panose="020B0503020204020204" pitchFamily="34" charset="-122"/>
                <a:ea typeface="微软雅黑" panose="020B0503020204020204" pitchFamily="34" charset="-122"/>
              </a:rPr>
              <a:t>：</a:t>
            </a:r>
            <a:r>
              <a:rPr lang="zh-CN" altLang="zh-CN" b="1" kern="1200" dirty="0">
                <a:latin typeface="微软雅黑" panose="020B0503020204020204" pitchFamily="34" charset="-122"/>
                <a:ea typeface="微软雅黑" panose="020B0503020204020204" pitchFamily="34" charset="-122"/>
              </a:rPr>
              <a:t>平均场理论未必适用于拍卖过程中</a:t>
            </a:r>
            <a:r>
              <a:rPr lang="en-US" altLang="zh-CN" b="1" kern="1200" dirty="0">
                <a:latin typeface="微软雅黑" panose="020B0503020204020204" pitchFamily="34" charset="-122"/>
                <a:ea typeface="微软雅黑" panose="020B0503020204020204" pitchFamily="34" charset="-122"/>
              </a:rPr>
              <a:t>, </a:t>
            </a:r>
            <a:r>
              <a:rPr lang="zh-CN" altLang="en-US" b="1" kern="1200" dirty="0">
                <a:latin typeface="微软雅黑" panose="020B0503020204020204" pitchFamily="34" charset="-122"/>
                <a:ea typeface="微软雅黑" panose="020B0503020204020204" pitchFamily="34" charset="-122"/>
              </a:rPr>
              <a:t>因此</a:t>
            </a:r>
            <a:r>
              <a:rPr lang="zh-CN" altLang="en-US" b="1" kern="1200" dirty="0">
                <a:solidFill>
                  <a:srgbClr val="C00000"/>
                </a:solidFill>
                <a:latin typeface="微软雅黑" panose="020B0503020204020204" pitchFamily="34" charset="-122"/>
                <a:ea typeface="微软雅黑" panose="020B0503020204020204" pitchFamily="34" charset="-122"/>
              </a:rPr>
              <a:t>邻居智能体的选取方式很重要</a:t>
            </a:r>
            <a:r>
              <a:rPr lang="zh-CN" altLang="zh-CN" b="1" kern="1200" dirty="0">
                <a:solidFill>
                  <a:srgbClr val="C00000"/>
                </a:solidFill>
                <a:latin typeface="微软雅黑" panose="020B0503020204020204" pitchFamily="34" charset="-122"/>
                <a:ea typeface="微软雅黑" panose="020B0503020204020204" pitchFamily="34" charset="-122"/>
              </a:rPr>
              <a:t>。</a:t>
            </a:r>
          </a:p>
        </p:txBody>
      </p:sp>
      <p:sp>
        <p:nvSpPr>
          <p:cNvPr id="30" name="文本框 29">
            <a:extLst>
              <a:ext uri="{FF2B5EF4-FFF2-40B4-BE49-F238E27FC236}">
                <a16:creationId xmlns:a16="http://schemas.microsoft.com/office/drawing/2014/main" id="{043AF9D3-E273-4967-8EF7-29BA93147E75}"/>
              </a:ext>
            </a:extLst>
          </p:cNvPr>
          <p:cNvSpPr txBox="1"/>
          <p:nvPr/>
        </p:nvSpPr>
        <p:spPr>
          <a:xfrm>
            <a:off x="911424" y="3429000"/>
            <a:ext cx="4824536" cy="1289905"/>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en-US" altLang="zh-CN" kern="1200" dirty="0">
                <a:latin typeface="微软雅黑" panose="020B0503020204020204" pitchFamily="34" charset="-122"/>
                <a:ea typeface="微软雅黑" panose="020B0503020204020204" pitchFamily="34" charset="-122"/>
              </a:rPr>
              <a:t>MFMARL</a:t>
            </a:r>
            <a:r>
              <a:rPr lang="zh-CN" altLang="en-US" kern="1200" dirty="0">
                <a:latin typeface="微软雅黑" panose="020B0503020204020204" pitchFamily="34" charset="-122"/>
                <a:ea typeface="微软雅黑" panose="020B0503020204020204" pitchFamily="34" charset="-122"/>
              </a:rPr>
              <a:t>算法主要解决的是联合动作的维度随智能体数量增多的扩张问题。并且依赖于通信获取邻居智能体的动作。</a:t>
            </a:r>
          </a:p>
        </p:txBody>
      </p:sp>
    </p:spTree>
    <p:extLst>
      <p:ext uri="{BB962C8B-B14F-4D97-AF65-F5344CB8AC3E}">
        <p14:creationId xmlns:p14="http://schemas.microsoft.com/office/powerpoint/2010/main" val="242087528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11" name="矩形 10">
            <a:extLst>
              <a:ext uri="{FF2B5EF4-FFF2-40B4-BE49-F238E27FC236}">
                <a16:creationId xmlns:a16="http://schemas.microsoft.com/office/drawing/2014/main" id="{36A79B8E-EC00-4CAF-9E36-B1ADABBD2326}"/>
              </a:ext>
            </a:extLst>
          </p:cNvPr>
          <p:cNvSpPr/>
          <p:nvPr/>
        </p:nvSpPr>
        <p:spPr>
          <a:xfrm>
            <a:off x="911424" y="1528919"/>
            <a:ext cx="9577064" cy="458908"/>
          </a:xfrm>
          <a:prstGeom prst="rect">
            <a:avLst/>
          </a:prstGeom>
        </p:spPr>
        <p:txBody>
          <a:bodyPr wrap="square">
            <a:spAutoFit/>
          </a:bodyPr>
          <a:lstStyle/>
          <a:p>
            <a:pPr algn="just" fontAlgn="base">
              <a:lnSpc>
                <a:spcPct val="150000"/>
              </a:lnSpc>
              <a:spcBef>
                <a:spcPct val="0"/>
              </a:spcBef>
              <a:spcAft>
                <a:spcPct val="0"/>
              </a:spcAft>
              <a:defRPr/>
            </a:pPr>
            <a:r>
              <a:rPr lang="zh-CN" altLang="en-US" kern="1200" dirty="0">
                <a:latin typeface="微软雅黑" panose="020B0503020204020204" pitchFamily="34" charset="-122"/>
                <a:ea typeface="微软雅黑" panose="020B0503020204020204" pitchFamily="34" charset="-122"/>
              </a:rPr>
              <a:t>改进算法在</a:t>
            </a:r>
            <a:r>
              <a:rPr lang="en-US" altLang="zh-CN" kern="1200" dirty="0">
                <a:latin typeface="微软雅黑" panose="020B0503020204020204" pitchFamily="34" charset="-122"/>
                <a:ea typeface="微软雅黑" panose="020B0503020204020204" pitchFamily="34" charset="-122"/>
              </a:rPr>
              <a:t>MFMARL</a:t>
            </a:r>
            <a:r>
              <a:rPr lang="zh-CN" altLang="en-US" kern="1200" dirty="0">
                <a:latin typeface="微软雅黑" panose="020B0503020204020204" pitchFamily="34" charset="-122"/>
                <a:ea typeface="微软雅黑" panose="020B0503020204020204" pitchFamily="34" charset="-122"/>
              </a:rPr>
              <a:t>的基础上，设计了一种消息共享机制，动态的选择智能体的邻居集合</a:t>
            </a:r>
            <a:r>
              <a:rPr lang="zh-CN" altLang="en-US" kern="1200"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369201" y="734684"/>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改进的</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MARL</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算法</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19</a:t>
            </a:fld>
            <a:endParaRPr lang="zh-CN" dirty="0"/>
          </a:p>
        </p:txBody>
      </p:sp>
      <p:sp>
        <p:nvSpPr>
          <p:cNvPr id="19" name="文本框 18">
            <a:extLst>
              <a:ext uri="{FF2B5EF4-FFF2-40B4-BE49-F238E27FC236}">
                <a16:creationId xmlns:a16="http://schemas.microsoft.com/office/drawing/2014/main" id="{05535612-D0B3-4F54-96E3-8E5DD6EB93B2}"/>
              </a:ext>
            </a:extLst>
          </p:cNvPr>
          <p:cNvSpPr txBox="1"/>
          <p:nvPr/>
        </p:nvSpPr>
        <p:spPr>
          <a:xfrm>
            <a:off x="806872" y="2223900"/>
            <a:ext cx="2088232" cy="458908"/>
          </a:xfrm>
          <a:prstGeom prst="rect">
            <a:avLst/>
          </a:prstGeom>
          <a:noFill/>
        </p:spPr>
        <p:txBody>
          <a:bodyPr wrap="square">
            <a:spAutoFit/>
          </a:bodyPr>
          <a:lstStyle/>
          <a:p>
            <a:pPr marL="285750" indent="-285750" rtl="0">
              <a:lnSpc>
                <a:spcPct val="150000"/>
              </a:lnSpc>
              <a:buFont typeface="Wingdings" panose="05000000000000000000" pitchFamily="2" charset="2"/>
              <a:buChar char="p"/>
              <a:defRPr/>
            </a:pPr>
            <a:r>
              <a:rPr lang="zh-CN" altLang="en-US" b="1" kern="1200" dirty="0">
                <a:latin typeface="微软雅黑" panose="020B0503020204020204" pitchFamily="34" charset="-122"/>
                <a:ea typeface="微软雅黑" panose="020B0503020204020204" pitchFamily="34" charset="-122"/>
              </a:rPr>
              <a:t>消息共享机制：</a:t>
            </a:r>
            <a:endParaRPr lang="en-US" altLang="zh-CN" b="1" kern="1200" dirty="0">
              <a:latin typeface="微软雅黑" panose="020B0503020204020204" pitchFamily="34" charset="-122"/>
              <a:ea typeface="微软雅黑" panose="020B0503020204020204" pitchFamily="34" charset="-122"/>
            </a:endParaRPr>
          </a:p>
        </p:txBody>
      </p:sp>
      <p:grpSp>
        <p:nvGrpSpPr>
          <p:cNvPr id="147" name="组合 146">
            <a:extLst>
              <a:ext uri="{FF2B5EF4-FFF2-40B4-BE49-F238E27FC236}">
                <a16:creationId xmlns:a16="http://schemas.microsoft.com/office/drawing/2014/main" id="{EC9779A3-E233-4B5A-B7F0-F3394E18C985}"/>
              </a:ext>
            </a:extLst>
          </p:cNvPr>
          <p:cNvGrpSpPr/>
          <p:nvPr/>
        </p:nvGrpSpPr>
        <p:grpSpPr>
          <a:xfrm>
            <a:off x="4874982" y="2682808"/>
            <a:ext cx="7317018" cy="3918962"/>
            <a:chOff x="794955" y="2702793"/>
            <a:chExt cx="7317018" cy="3918962"/>
          </a:xfrm>
        </p:grpSpPr>
        <p:sp>
          <p:nvSpPr>
            <p:cNvPr id="94" name="流程图: 数据 93">
              <a:extLst>
                <a:ext uri="{FF2B5EF4-FFF2-40B4-BE49-F238E27FC236}">
                  <a16:creationId xmlns:a16="http://schemas.microsoft.com/office/drawing/2014/main" id="{0F90944F-9CBD-4B9A-B680-1F7D5537E493}"/>
                </a:ext>
              </a:extLst>
            </p:cNvPr>
            <p:cNvSpPr/>
            <p:nvPr/>
          </p:nvSpPr>
          <p:spPr>
            <a:xfrm rot="3987486">
              <a:off x="2866506" y="4977599"/>
              <a:ext cx="2205466" cy="999430"/>
            </a:xfrm>
            <a:prstGeom prst="flowChartInputOutpu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流程图: 数据 103">
              <a:extLst>
                <a:ext uri="{FF2B5EF4-FFF2-40B4-BE49-F238E27FC236}">
                  <a16:creationId xmlns:a16="http://schemas.microsoft.com/office/drawing/2014/main" id="{DE107C33-A49F-4420-8AC4-6E933524FB1F}"/>
                </a:ext>
              </a:extLst>
            </p:cNvPr>
            <p:cNvSpPr>
              <a:spLocks/>
            </p:cNvSpPr>
            <p:nvPr/>
          </p:nvSpPr>
          <p:spPr>
            <a:xfrm rot="3987486">
              <a:off x="2147428" y="3305811"/>
              <a:ext cx="2205466" cy="999430"/>
            </a:xfrm>
            <a:prstGeom prst="flowChartInputOutpu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6" name="组合 145">
              <a:extLst>
                <a:ext uri="{FF2B5EF4-FFF2-40B4-BE49-F238E27FC236}">
                  <a16:creationId xmlns:a16="http://schemas.microsoft.com/office/drawing/2014/main" id="{710E3397-8AF9-4ECE-8678-9851B560B524}"/>
                </a:ext>
              </a:extLst>
            </p:cNvPr>
            <p:cNvGrpSpPr/>
            <p:nvPr/>
          </p:nvGrpSpPr>
          <p:grpSpPr>
            <a:xfrm>
              <a:off x="794955" y="3245705"/>
              <a:ext cx="7317018" cy="3376050"/>
              <a:chOff x="794955" y="3245705"/>
              <a:chExt cx="7317018" cy="3376050"/>
            </a:xfrm>
          </p:grpSpPr>
          <p:grpSp>
            <p:nvGrpSpPr>
              <p:cNvPr id="105" name="组合 104">
                <a:extLst>
                  <a:ext uri="{FF2B5EF4-FFF2-40B4-BE49-F238E27FC236}">
                    <a16:creationId xmlns:a16="http://schemas.microsoft.com/office/drawing/2014/main" id="{25E261D1-101A-490E-9620-FFC735B62ABD}"/>
                  </a:ext>
                </a:extLst>
              </p:cNvPr>
              <p:cNvGrpSpPr/>
              <p:nvPr/>
            </p:nvGrpSpPr>
            <p:grpSpPr>
              <a:xfrm>
                <a:off x="794955" y="3667778"/>
                <a:ext cx="1675683" cy="2703396"/>
                <a:chOff x="1016408" y="3334067"/>
                <a:chExt cx="1675683" cy="2703396"/>
              </a:xfrm>
            </p:grpSpPr>
            <p:grpSp>
              <p:nvGrpSpPr>
                <p:cNvPr id="3" name="组合 2">
                  <a:extLst>
                    <a:ext uri="{FF2B5EF4-FFF2-40B4-BE49-F238E27FC236}">
                      <a16:creationId xmlns:a16="http://schemas.microsoft.com/office/drawing/2014/main" id="{9C27DC20-3318-4748-BC92-20F42CBED451}"/>
                    </a:ext>
                  </a:extLst>
                </p:cNvPr>
                <p:cNvGrpSpPr/>
                <p:nvPr/>
              </p:nvGrpSpPr>
              <p:grpSpPr>
                <a:xfrm>
                  <a:off x="1016408" y="3334067"/>
                  <a:ext cx="824880" cy="1047523"/>
                  <a:chOff x="886863" y="5013176"/>
                  <a:chExt cx="824880" cy="1047523"/>
                </a:xfrm>
              </p:grpSpPr>
              <p:pic>
                <p:nvPicPr>
                  <p:cNvPr id="15" name="图片 14">
                    <a:extLst>
                      <a:ext uri="{FF2B5EF4-FFF2-40B4-BE49-F238E27FC236}">
                        <a16:creationId xmlns:a16="http://schemas.microsoft.com/office/drawing/2014/main" id="{A92043A1-A5CD-476E-BA90-89460E2264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863" y="5013176"/>
                    <a:ext cx="824880" cy="824880"/>
                  </a:xfrm>
                  <a:prstGeom prst="rect">
                    <a:avLst/>
                  </a:prstGeom>
                </p:spPr>
              </p:pic>
              <p:sp>
                <p:nvSpPr>
                  <p:cNvPr id="28" name="文本框 27">
                    <a:extLst>
                      <a:ext uri="{FF2B5EF4-FFF2-40B4-BE49-F238E27FC236}">
                        <a16:creationId xmlns:a16="http://schemas.microsoft.com/office/drawing/2014/main" id="{74AC09C4-40FD-49C2-8A7D-6538E7CCDA47}"/>
                      </a:ext>
                    </a:extLst>
                  </p:cNvPr>
                  <p:cNvSpPr txBox="1"/>
                  <p:nvPr/>
                </p:nvSpPr>
                <p:spPr>
                  <a:xfrm>
                    <a:off x="91758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1</a:t>
                    </a:r>
                    <a:endParaRPr lang="zh-CN" altLang="en-US" sz="1050" b="1" dirty="0">
                      <a:latin typeface="微软雅黑" panose="020B0503020204020204" pitchFamily="34" charset="-122"/>
                      <a:ea typeface="微软雅黑" panose="020B0503020204020204" pitchFamily="34" charset="-122"/>
                    </a:endParaRPr>
                  </a:p>
                </p:txBody>
              </p:sp>
            </p:grpSp>
            <p:grpSp>
              <p:nvGrpSpPr>
                <p:cNvPr id="9" name="组合 8">
                  <a:extLst>
                    <a:ext uri="{FF2B5EF4-FFF2-40B4-BE49-F238E27FC236}">
                      <a16:creationId xmlns:a16="http://schemas.microsoft.com/office/drawing/2014/main" id="{79C04262-A960-4006-958B-1D36F64B84AF}"/>
                    </a:ext>
                  </a:extLst>
                </p:cNvPr>
                <p:cNvGrpSpPr/>
                <p:nvPr/>
              </p:nvGrpSpPr>
              <p:grpSpPr>
                <a:xfrm>
                  <a:off x="1841288" y="4997634"/>
                  <a:ext cx="850803" cy="1039829"/>
                  <a:chOff x="4315257" y="5013176"/>
                  <a:chExt cx="850803" cy="1039829"/>
                </a:xfrm>
              </p:grpSpPr>
              <p:pic>
                <p:nvPicPr>
                  <p:cNvPr id="17" name="图片 16">
                    <a:extLst>
                      <a:ext uri="{FF2B5EF4-FFF2-40B4-BE49-F238E27FC236}">
                        <a16:creationId xmlns:a16="http://schemas.microsoft.com/office/drawing/2014/main" id="{2CC6D385-2BEC-4F7D-AF80-7D52EF908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5257" y="5013176"/>
                    <a:ext cx="824880" cy="824880"/>
                  </a:xfrm>
                  <a:prstGeom prst="rect">
                    <a:avLst/>
                  </a:prstGeom>
                </p:spPr>
              </p:pic>
              <p:sp>
                <p:nvSpPr>
                  <p:cNvPr id="29" name="文本框 28">
                    <a:extLst>
                      <a:ext uri="{FF2B5EF4-FFF2-40B4-BE49-F238E27FC236}">
                        <a16:creationId xmlns:a16="http://schemas.microsoft.com/office/drawing/2014/main" id="{D6492815-848D-4AC8-9186-F412A9538247}"/>
                      </a:ext>
                    </a:extLst>
                  </p:cNvPr>
                  <p:cNvSpPr txBox="1"/>
                  <p:nvPr/>
                </p:nvSpPr>
                <p:spPr>
                  <a:xfrm>
                    <a:off x="4341180" y="5799089"/>
                    <a:ext cx="82488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3</a:t>
                    </a:r>
                    <a:endParaRPr lang="zh-CN" altLang="en-US" sz="1050" b="1" dirty="0">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a16="http://schemas.microsoft.com/office/drawing/2014/main" id="{F4D1BD49-3CC3-4E1C-8DF1-4DF28E7AA9AE}"/>
                    </a:ext>
                  </a:extLst>
                </p:cNvPr>
                <p:cNvGrpSpPr/>
                <p:nvPr/>
              </p:nvGrpSpPr>
              <p:grpSpPr>
                <a:xfrm>
                  <a:off x="1382688" y="4181677"/>
                  <a:ext cx="824880" cy="1047523"/>
                  <a:chOff x="2141724" y="5013176"/>
                  <a:chExt cx="824880" cy="1047523"/>
                </a:xfrm>
              </p:grpSpPr>
              <p:pic>
                <p:nvPicPr>
                  <p:cNvPr id="16" name="图片 15">
                    <a:extLst>
                      <a:ext uri="{FF2B5EF4-FFF2-40B4-BE49-F238E27FC236}">
                        <a16:creationId xmlns:a16="http://schemas.microsoft.com/office/drawing/2014/main" id="{03EE972C-3A5B-43FA-8B57-982412CFA8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724" y="5013176"/>
                    <a:ext cx="824880" cy="824880"/>
                  </a:xfrm>
                  <a:prstGeom prst="rect">
                    <a:avLst/>
                  </a:prstGeom>
                </p:spPr>
              </p:pic>
              <p:sp>
                <p:nvSpPr>
                  <p:cNvPr id="30" name="文本框 29">
                    <a:extLst>
                      <a:ext uri="{FF2B5EF4-FFF2-40B4-BE49-F238E27FC236}">
                        <a16:creationId xmlns:a16="http://schemas.microsoft.com/office/drawing/2014/main" id="{4C036ED6-5E83-40B7-83A9-B0E5A7307E9A}"/>
                      </a:ext>
                    </a:extLst>
                  </p:cNvPr>
                  <p:cNvSpPr txBox="1"/>
                  <p:nvPr/>
                </p:nvSpPr>
                <p:spPr>
                  <a:xfrm>
                    <a:off x="217510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2</a:t>
                    </a:r>
                    <a:endParaRPr lang="zh-CN" altLang="en-US" sz="1050" b="1" dirty="0">
                      <a:latin typeface="微软雅黑" panose="020B0503020204020204" pitchFamily="34" charset="-122"/>
                      <a:ea typeface="微软雅黑" panose="020B0503020204020204" pitchFamily="34" charset="-122"/>
                    </a:endParaRPr>
                  </a:p>
                </p:txBody>
              </p:sp>
            </p:grpSp>
          </p:grpSp>
          <p:grpSp>
            <p:nvGrpSpPr>
              <p:cNvPr id="69" name="组合 68">
                <a:extLst>
                  <a:ext uri="{FF2B5EF4-FFF2-40B4-BE49-F238E27FC236}">
                    <a16:creationId xmlns:a16="http://schemas.microsoft.com/office/drawing/2014/main" id="{ECF9E48B-C7F8-4EE4-BA9E-2F27AFB7073E}"/>
                  </a:ext>
                </a:extLst>
              </p:cNvPr>
              <p:cNvGrpSpPr/>
              <p:nvPr/>
            </p:nvGrpSpPr>
            <p:grpSpPr>
              <a:xfrm>
                <a:off x="1568787" y="3693752"/>
                <a:ext cx="1353432" cy="512191"/>
                <a:chOff x="1790240" y="3360041"/>
                <a:chExt cx="1353432" cy="512191"/>
              </a:xfrm>
            </p:grpSpPr>
            <p:grpSp>
              <p:nvGrpSpPr>
                <p:cNvPr id="63" name="组合 62">
                  <a:extLst>
                    <a:ext uri="{FF2B5EF4-FFF2-40B4-BE49-F238E27FC236}">
                      <a16:creationId xmlns:a16="http://schemas.microsoft.com/office/drawing/2014/main" id="{7592F976-BEB2-4B70-8F90-7590CF14FF30}"/>
                    </a:ext>
                  </a:extLst>
                </p:cNvPr>
                <p:cNvGrpSpPr/>
                <p:nvPr/>
              </p:nvGrpSpPr>
              <p:grpSpPr>
                <a:xfrm>
                  <a:off x="2121749" y="3746507"/>
                  <a:ext cx="1021923" cy="125725"/>
                  <a:chOff x="2121749" y="3746507"/>
                  <a:chExt cx="2606099" cy="186549"/>
                </a:xfrm>
                <a:noFill/>
              </p:grpSpPr>
              <p:cxnSp>
                <p:nvCxnSpPr>
                  <p:cNvPr id="60" name="直接箭头连接符 59">
                    <a:extLst>
                      <a:ext uri="{FF2B5EF4-FFF2-40B4-BE49-F238E27FC236}">
                        <a16:creationId xmlns:a16="http://schemas.microsoft.com/office/drawing/2014/main" id="{80ABF871-9D3E-45AF-8465-169E5FCD1E60}"/>
                      </a:ext>
                    </a:extLst>
                  </p:cNvPr>
                  <p:cNvCxnSpPr>
                    <a:cxnSpLocks/>
                  </p:cNvCxnSpPr>
                  <p:nvPr/>
                </p:nvCxnSpPr>
                <p:spPr>
                  <a:xfrm>
                    <a:off x="2121749"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3E657DAD-5233-4827-AC5B-B915EF95B1B5}"/>
                      </a:ext>
                    </a:extLst>
                  </p:cNvPr>
                  <p:cNvSpPr/>
                  <p:nvPr/>
                </p:nvSpPr>
                <p:spPr>
                  <a:xfrm>
                    <a:off x="2567608" y="3746507"/>
                    <a:ext cx="720080" cy="186549"/>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5" name="连接符: 肘形 64">
                  <a:extLst>
                    <a:ext uri="{FF2B5EF4-FFF2-40B4-BE49-F238E27FC236}">
                      <a16:creationId xmlns:a16="http://schemas.microsoft.com/office/drawing/2014/main" id="{DB9C3F15-ACEE-42D3-9B04-DF0C0F6A3772}"/>
                    </a:ext>
                  </a:extLst>
                </p:cNvPr>
                <p:cNvCxnSpPr>
                  <a:cxnSpLocks/>
                </p:cNvCxnSpPr>
                <p:nvPr/>
              </p:nvCxnSpPr>
              <p:spPr>
                <a:xfrm>
                  <a:off x="1841290" y="3603249"/>
                  <a:ext cx="596475" cy="257799"/>
                </a:xfrm>
                <a:prstGeom prst="bentConnector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62C70907-4A90-4D20-AD7D-2D6DEFFF4084}"/>
                        </a:ext>
                      </a:extLst>
                    </p:cNvPr>
                    <p:cNvSpPr txBox="1"/>
                    <p:nvPr/>
                  </p:nvSpPr>
                  <p:spPr>
                    <a:xfrm>
                      <a:off x="1790240" y="3360041"/>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66" name="文本框 65">
                      <a:extLst>
                        <a:ext uri="{FF2B5EF4-FFF2-40B4-BE49-F238E27FC236}">
                          <a16:creationId xmlns:a16="http://schemas.microsoft.com/office/drawing/2014/main" id="{62C70907-4A90-4D20-AD7D-2D6DEFFF4084}"/>
                        </a:ext>
                      </a:extLst>
                    </p:cNvPr>
                    <p:cNvSpPr txBox="1">
                      <a:spLocks noRot="1" noChangeAspect="1" noMove="1" noResize="1" noEditPoints="1" noAdjustHandles="1" noChangeArrowheads="1" noChangeShapeType="1" noTextEdit="1"/>
                    </p:cNvSpPr>
                    <p:nvPr/>
                  </p:nvSpPr>
                  <p:spPr>
                    <a:xfrm>
                      <a:off x="1790240" y="3360041"/>
                      <a:ext cx="673920" cy="253916"/>
                    </a:xfrm>
                    <a:prstGeom prst="rect">
                      <a:avLst/>
                    </a:prstGeom>
                    <a:blipFill>
                      <a:blip r:embed="rId4"/>
                      <a:stretch>
                        <a:fillRect b="-14634"/>
                      </a:stretch>
                    </a:blipFill>
                  </p:spPr>
                  <p:txBody>
                    <a:bodyPr/>
                    <a:lstStyle/>
                    <a:p>
                      <a:r>
                        <a:rPr lang="zh-CN" altLang="en-US">
                          <a:noFill/>
                        </a:rPr>
                        <a:t> </a:t>
                      </a:r>
                    </a:p>
                  </p:txBody>
                </p:sp>
              </mc:Fallback>
            </mc:AlternateContent>
          </p:grpSp>
          <p:grpSp>
            <p:nvGrpSpPr>
              <p:cNvPr id="70" name="组合 69">
                <a:extLst>
                  <a:ext uri="{FF2B5EF4-FFF2-40B4-BE49-F238E27FC236}">
                    <a16:creationId xmlns:a16="http://schemas.microsoft.com/office/drawing/2014/main" id="{4174D6C9-9A34-4F21-B424-6B16F33249CF}"/>
                  </a:ext>
                </a:extLst>
              </p:cNvPr>
              <p:cNvGrpSpPr/>
              <p:nvPr/>
            </p:nvGrpSpPr>
            <p:grpSpPr>
              <a:xfrm>
                <a:off x="2143005" y="4485862"/>
                <a:ext cx="1057014" cy="572993"/>
                <a:chOff x="2086658" y="3314762"/>
                <a:chExt cx="1057014" cy="572993"/>
              </a:xfrm>
            </p:grpSpPr>
            <p:grpSp>
              <p:nvGrpSpPr>
                <p:cNvPr id="71" name="组合 70">
                  <a:extLst>
                    <a:ext uri="{FF2B5EF4-FFF2-40B4-BE49-F238E27FC236}">
                      <a16:creationId xmlns:a16="http://schemas.microsoft.com/office/drawing/2014/main" id="{9A3203C2-2D21-4105-BE89-AB389E4D5EE6}"/>
                    </a:ext>
                  </a:extLst>
                </p:cNvPr>
                <p:cNvGrpSpPr/>
                <p:nvPr/>
              </p:nvGrpSpPr>
              <p:grpSpPr>
                <a:xfrm>
                  <a:off x="2121749" y="3746507"/>
                  <a:ext cx="1021923" cy="125725"/>
                  <a:chOff x="2121749" y="3746507"/>
                  <a:chExt cx="2606099" cy="186549"/>
                </a:xfrm>
                <a:noFill/>
              </p:grpSpPr>
              <p:cxnSp>
                <p:nvCxnSpPr>
                  <p:cNvPr id="74" name="直接箭头连接符 73">
                    <a:extLst>
                      <a:ext uri="{FF2B5EF4-FFF2-40B4-BE49-F238E27FC236}">
                        <a16:creationId xmlns:a16="http://schemas.microsoft.com/office/drawing/2014/main" id="{3B5A1F02-5F45-4FB0-BAFA-DF040A570091}"/>
                      </a:ext>
                    </a:extLst>
                  </p:cNvPr>
                  <p:cNvCxnSpPr>
                    <a:cxnSpLocks/>
                  </p:cNvCxnSpPr>
                  <p:nvPr/>
                </p:nvCxnSpPr>
                <p:spPr>
                  <a:xfrm>
                    <a:off x="2121749"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7168C450-9AF3-495F-A7B2-3BC44330CEDF}"/>
                      </a:ext>
                    </a:extLst>
                  </p:cNvPr>
                  <p:cNvSpPr/>
                  <p:nvPr/>
                </p:nvSpPr>
                <p:spPr>
                  <a:xfrm>
                    <a:off x="2567608" y="3746507"/>
                    <a:ext cx="720080" cy="186549"/>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2" name="连接符: 肘形 71">
                  <a:extLst>
                    <a:ext uri="{FF2B5EF4-FFF2-40B4-BE49-F238E27FC236}">
                      <a16:creationId xmlns:a16="http://schemas.microsoft.com/office/drawing/2014/main" id="{FDDCF0AF-E9A9-48F3-9B40-CEB1F7483DB3}"/>
                    </a:ext>
                  </a:extLst>
                </p:cNvPr>
                <p:cNvCxnSpPr>
                  <a:cxnSpLocks/>
                </p:cNvCxnSpPr>
                <p:nvPr/>
              </p:nvCxnSpPr>
              <p:spPr>
                <a:xfrm>
                  <a:off x="2125381" y="3629956"/>
                  <a:ext cx="596475" cy="25779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F3205287-FED0-41D5-8CD8-FA1ED081972F}"/>
                        </a:ext>
                      </a:extLst>
                    </p:cNvPr>
                    <p:cNvSpPr txBox="1"/>
                    <p:nvPr/>
                  </p:nvSpPr>
                  <p:spPr>
                    <a:xfrm>
                      <a:off x="2086658" y="3314762"/>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73" name="文本框 72">
                      <a:extLst>
                        <a:ext uri="{FF2B5EF4-FFF2-40B4-BE49-F238E27FC236}">
                          <a16:creationId xmlns:a16="http://schemas.microsoft.com/office/drawing/2014/main" id="{F3205287-FED0-41D5-8CD8-FA1ED081972F}"/>
                        </a:ext>
                      </a:extLst>
                    </p:cNvPr>
                    <p:cNvSpPr txBox="1">
                      <a:spLocks noRot="1" noChangeAspect="1" noMove="1" noResize="1" noEditPoints="1" noAdjustHandles="1" noChangeArrowheads="1" noChangeShapeType="1" noTextEdit="1"/>
                    </p:cNvSpPr>
                    <p:nvPr/>
                  </p:nvSpPr>
                  <p:spPr>
                    <a:xfrm>
                      <a:off x="2086658" y="3314762"/>
                      <a:ext cx="673920" cy="253916"/>
                    </a:xfrm>
                    <a:prstGeom prst="rect">
                      <a:avLst/>
                    </a:prstGeom>
                    <a:blipFill>
                      <a:blip r:embed="rId4"/>
                      <a:stretch>
                        <a:fillRect b="-14634"/>
                      </a:stretch>
                    </a:blipFill>
                  </p:spPr>
                  <p:txBody>
                    <a:bodyPr/>
                    <a:lstStyle/>
                    <a:p>
                      <a:r>
                        <a:rPr lang="zh-CN" altLang="en-US">
                          <a:noFill/>
                        </a:rPr>
                        <a:t> </a:t>
                      </a:r>
                    </a:p>
                  </p:txBody>
                </p:sp>
              </mc:Fallback>
            </mc:AlternateContent>
          </p:grpSp>
          <p:grpSp>
            <p:nvGrpSpPr>
              <p:cNvPr id="76" name="组合 75">
                <a:extLst>
                  <a:ext uri="{FF2B5EF4-FFF2-40B4-BE49-F238E27FC236}">
                    <a16:creationId xmlns:a16="http://schemas.microsoft.com/office/drawing/2014/main" id="{D18E0219-4200-4352-93E3-BC0E9EB9B2EA}"/>
                  </a:ext>
                </a:extLst>
              </p:cNvPr>
              <p:cNvGrpSpPr/>
              <p:nvPr/>
            </p:nvGrpSpPr>
            <p:grpSpPr>
              <a:xfrm>
                <a:off x="2418163" y="5490903"/>
                <a:ext cx="1093931" cy="545831"/>
                <a:chOff x="1837837" y="3360185"/>
                <a:chExt cx="1093931" cy="545831"/>
              </a:xfrm>
            </p:grpSpPr>
            <p:grpSp>
              <p:nvGrpSpPr>
                <p:cNvPr id="77" name="组合 76">
                  <a:extLst>
                    <a:ext uri="{FF2B5EF4-FFF2-40B4-BE49-F238E27FC236}">
                      <a16:creationId xmlns:a16="http://schemas.microsoft.com/office/drawing/2014/main" id="{D45C7933-4317-44E1-8566-7C46640238F5}"/>
                    </a:ext>
                  </a:extLst>
                </p:cNvPr>
                <p:cNvGrpSpPr/>
                <p:nvPr/>
              </p:nvGrpSpPr>
              <p:grpSpPr>
                <a:xfrm>
                  <a:off x="1909845" y="3746507"/>
                  <a:ext cx="1021923" cy="125725"/>
                  <a:chOff x="1581354" y="3746507"/>
                  <a:chExt cx="2606099" cy="186549"/>
                </a:xfrm>
                <a:noFill/>
              </p:grpSpPr>
              <p:cxnSp>
                <p:nvCxnSpPr>
                  <p:cNvPr id="80" name="直接箭头连接符 79">
                    <a:extLst>
                      <a:ext uri="{FF2B5EF4-FFF2-40B4-BE49-F238E27FC236}">
                        <a16:creationId xmlns:a16="http://schemas.microsoft.com/office/drawing/2014/main" id="{751FFA13-9D69-4D4E-9A2B-4DB88EE46107}"/>
                      </a:ext>
                    </a:extLst>
                  </p:cNvPr>
                  <p:cNvCxnSpPr>
                    <a:cxnSpLocks/>
                  </p:cNvCxnSpPr>
                  <p:nvPr/>
                </p:nvCxnSpPr>
                <p:spPr>
                  <a:xfrm>
                    <a:off x="1581354"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矩形 80">
                    <a:extLst>
                      <a:ext uri="{FF2B5EF4-FFF2-40B4-BE49-F238E27FC236}">
                        <a16:creationId xmlns:a16="http://schemas.microsoft.com/office/drawing/2014/main" id="{E76CFEDB-49D3-475F-A322-95EAC17503DB}"/>
                      </a:ext>
                    </a:extLst>
                  </p:cNvPr>
                  <p:cNvSpPr/>
                  <p:nvPr/>
                </p:nvSpPr>
                <p:spPr>
                  <a:xfrm>
                    <a:off x="2567608" y="3746507"/>
                    <a:ext cx="720080" cy="186549"/>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8" name="连接符: 肘形 77">
                  <a:extLst>
                    <a:ext uri="{FF2B5EF4-FFF2-40B4-BE49-F238E27FC236}">
                      <a16:creationId xmlns:a16="http://schemas.microsoft.com/office/drawing/2014/main" id="{B13AD489-D0D0-452A-B65F-A0DB7FB2BBA6}"/>
                    </a:ext>
                  </a:extLst>
                </p:cNvPr>
                <p:cNvCxnSpPr>
                  <a:cxnSpLocks/>
                  <a:stCxn id="17" idx="3"/>
                </p:cNvCxnSpPr>
                <p:nvPr/>
              </p:nvCxnSpPr>
              <p:spPr>
                <a:xfrm>
                  <a:off x="1864389" y="3613067"/>
                  <a:ext cx="281891" cy="29294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C0CD7FCD-AB90-45E4-BFBE-66FB2B5E402B}"/>
                        </a:ext>
                      </a:extLst>
                    </p:cNvPr>
                    <p:cNvSpPr txBox="1"/>
                    <p:nvPr/>
                  </p:nvSpPr>
                  <p:spPr>
                    <a:xfrm>
                      <a:off x="1837837" y="3360185"/>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79" name="文本框 78">
                      <a:extLst>
                        <a:ext uri="{FF2B5EF4-FFF2-40B4-BE49-F238E27FC236}">
                          <a16:creationId xmlns:a16="http://schemas.microsoft.com/office/drawing/2014/main" id="{C0CD7FCD-AB90-45E4-BFBE-66FB2B5E402B}"/>
                        </a:ext>
                      </a:extLst>
                    </p:cNvPr>
                    <p:cNvSpPr txBox="1">
                      <a:spLocks noRot="1" noChangeAspect="1" noMove="1" noResize="1" noEditPoints="1" noAdjustHandles="1" noChangeArrowheads="1" noChangeShapeType="1" noTextEdit="1"/>
                    </p:cNvSpPr>
                    <p:nvPr/>
                  </p:nvSpPr>
                  <p:spPr>
                    <a:xfrm>
                      <a:off x="1837837" y="3360185"/>
                      <a:ext cx="673920" cy="253916"/>
                    </a:xfrm>
                    <a:prstGeom prst="rect">
                      <a:avLst/>
                    </a:prstGeom>
                    <a:blipFill>
                      <a:blip r:embed="rId5"/>
                      <a:stretch>
                        <a:fillRect b="-11905"/>
                      </a:stretch>
                    </a:blipFill>
                  </p:spPr>
                  <p:txBody>
                    <a:bodyPr/>
                    <a:lstStyle/>
                    <a:p>
                      <a:r>
                        <a:rPr lang="zh-CN" altLang="en-US">
                          <a:noFill/>
                        </a:rPr>
                        <a:t> </a:t>
                      </a:r>
                    </a:p>
                  </p:txBody>
                </p:sp>
              </mc:Fallback>
            </mc:AlternateContent>
          </p:grpSp>
          <p:grpSp>
            <p:nvGrpSpPr>
              <p:cNvPr id="85" name="组合 84">
                <a:extLst>
                  <a:ext uri="{FF2B5EF4-FFF2-40B4-BE49-F238E27FC236}">
                    <a16:creationId xmlns:a16="http://schemas.microsoft.com/office/drawing/2014/main" id="{C1ACC4B2-3A3A-4262-ABB4-54147FFCC093}"/>
                  </a:ext>
                </a:extLst>
              </p:cNvPr>
              <p:cNvGrpSpPr/>
              <p:nvPr/>
            </p:nvGrpSpPr>
            <p:grpSpPr>
              <a:xfrm>
                <a:off x="2946762" y="3520697"/>
                <a:ext cx="824880" cy="1047523"/>
                <a:chOff x="886863" y="5013176"/>
                <a:chExt cx="824880" cy="1047523"/>
              </a:xfrm>
            </p:grpSpPr>
            <p:pic>
              <p:nvPicPr>
                <p:cNvPr id="86" name="图片 85">
                  <a:extLst>
                    <a:ext uri="{FF2B5EF4-FFF2-40B4-BE49-F238E27FC236}">
                      <a16:creationId xmlns:a16="http://schemas.microsoft.com/office/drawing/2014/main" id="{4A184BB2-AA71-4D00-B777-5969CE1EA1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863" y="5013176"/>
                  <a:ext cx="824880" cy="824880"/>
                </a:xfrm>
                <a:prstGeom prst="rect">
                  <a:avLst/>
                </a:prstGeom>
              </p:spPr>
            </p:pic>
            <p:sp>
              <p:nvSpPr>
                <p:cNvPr id="87" name="文本框 86">
                  <a:extLst>
                    <a:ext uri="{FF2B5EF4-FFF2-40B4-BE49-F238E27FC236}">
                      <a16:creationId xmlns:a16="http://schemas.microsoft.com/office/drawing/2014/main" id="{CE5E6419-A96F-4A8D-952E-C2D3FAA0E4C9}"/>
                    </a:ext>
                  </a:extLst>
                </p:cNvPr>
                <p:cNvSpPr txBox="1"/>
                <p:nvPr/>
              </p:nvSpPr>
              <p:spPr>
                <a:xfrm>
                  <a:off x="91758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1</a:t>
                  </a:r>
                  <a:endParaRPr lang="zh-CN" altLang="en-US" sz="1050" b="1" dirty="0">
                    <a:latin typeface="微软雅黑" panose="020B0503020204020204" pitchFamily="34" charset="-122"/>
                    <a:ea typeface="微软雅黑" panose="020B0503020204020204" pitchFamily="34" charset="-122"/>
                  </a:endParaRPr>
                </a:p>
              </p:txBody>
            </p:sp>
          </p:grpSp>
          <p:grpSp>
            <p:nvGrpSpPr>
              <p:cNvPr id="88" name="组合 87">
                <a:extLst>
                  <a:ext uri="{FF2B5EF4-FFF2-40B4-BE49-F238E27FC236}">
                    <a16:creationId xmlns:a16="http://schemas.microsoft.com/office/drawing/2014/main" id="{F2C4E4A9-A930-4AEB-9C58-0DC1309AE775}"/>
                  </a:ext>
                </a:extLst>
              </p:cNvPr>
              <p:cNvGrpSpPr/>
              <p:nvPr/>
            </p:nvGrpSpPr>
            <p:grpSpPr>
              <a:xfrm>
                <a:off x="3771642" y="5184264"/>
                <a:ext cx="850803" cy="1039829"/>
                <a:chOff x="4315257" y="5013176"/>
                <a:chExt cx="850803" cy="1039829"/>
              </a:xfrm>
            </p:grpSpPr>
            <p:pic>
              <p:nvPicPr>
                <p:cNvPr id="89" name="图片 88">
                  <a:extLst>
                    <a:ext uri="{FF2B5EF4-FFF2-40B4-BE49-F238E27FC236}">
                      <a16:creationId xmlns:a16="http://schemas.microsoft.com/office/drawing/2014/main" id="{9F1FF6BB-E1F4-4164-B037-DF04A6BCE4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5257" y="5013176"/>
                  <a:ext cx="824880" cy="824880"/>
                </a:xfrm>
                <a:prstGeom prst="rect">
                  <a:avLst/>
                </a:prstGeom>
              </p:spPr>
            </p:pic>
            <p:sp>
              <p:nvSpPr>
                <p:cNvPr id="90" name="文本框 89">
                  <a:extLst>
                    <a:ext uri="{FF2B5EF4-FFF2-40B4-BE49-F238E27FC236}">
                      <a16:creationId xmlns:a16="http://schemas.microsoft.com/office/drawing/2014/main" id="{BCABC4C3-CC6C-45AA-9C05-12C1F8172BE9}"/>
                    </a:ext>
                  </a:extLst>
                </p:cNvPr>
                <p:cNvSpPr txBox="1"/>
                <p:nvPr/>
              </p:nvSpPr>
              <p:spPr>
                <a:xfrm>
                  <a:off x="4341180" y="5799089"/>
                  <a:ext cx="82488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3</a:t>
                  </a:r>
                  <a:endParaRPr lang="zh-CN" altLang="en-US" sz="1050" b="1" dirty="0">
                    <a:latin typeface="微软雅黑" panose="020B0503020204020204" pitchFamily="34" charset="-122"/>
                    <a:ea typeface="微软雅黑" panose="020B0503020204020204" pitchFamily="34" charset="-122"/>
                  </a:endParaRPr>
                </a:p>
              </p:txBody>
            </p:sp>
          </p:grpSp>
          <p:grpSp>
            <p:nvGrpSpPr>
              <p:cNvPr id="91" name="组合 90">
                <a:extLst>
                  <a:ext uri="{FF2B5EF4-FFF2-40B4-BE49-F238E27FC236}">
                    <a16:creationId xmlns:a16="http://schemas.microsoft.com/office/drawing/2014/main" id="{94A0513B-AB73-4EC2-9BF0-3ECDCC3E0868}"/>
                  </a:ext>
                </a:extLst>
              </p:cNvPr>
              <p:cNvGrpSpPr/>
              <p:nvPr/>
            </p:nvGrpSpPr>
            <p:grpSpPr>
              <a:xfrm>
                <a:off x="3313042" y="4368307"/>
                <a:ext cx="824880" cy="1047523"/>
                <a:chOff x="2141724" y="5013176"/>
                <a:chExt cx="824880" cy="1047523"/>
              </a:xfrm>
            </p:grpSpPr>
            <p:pic>
              <p:nvPicPr>
                <p:cNvPr id="92" name="图片 91">
                  <a:extLst>
                    <a:ext uri="{FF2B5EF4-FFF2-40B4-BE49-F238E27FC236}">
                      <a16:creationId xmlns:a16="http://schemas.microsoft.com/office/drawing/2014/main" id="{1A024528-2CDF-48DC-84A2-D542B42306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724" y="5013176"/>
                  <a:ext cx="824880" cy="824880"/>
                </a:xfrm>
                <a:prstGeom prst="rect">
                  <a:avLst/>
                </a:prstGeom>
              </p:spPr>
            </p:pic>
            <p:sp>
              <p:nvSpPr>
                <p:cNvPr id="93" name="文本框 92">
                  <a:extLst>
                    <a:ext uri="{FF2B5EF4-FFF2-40B4-BE49-F238E27FC236}">
                      <a16:creationId xmlns:a16="http://schemas.microsoft.com/office/drawing/2014/main" id="{2F2E587C-D54D-4F12-81A8-E5FB4643C81B}"/>
                    </a:ext>
                  </a:extLst>
                </p:cNvPr>
                <p:cNvSpPr txBox="1"/>
                <p:nvPr/>
              </p:nvSpPr>
              <p:spPr>
                <a:xfrm>
                  <a:off x="217510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2</a:t>
                  </a:r>
                  <a:endParaRPr lang="zh-CN" altLang="en-US" sz="1050" b="1" dirty="0">
                    <a:latin typeface="微软雅黑" panose="020B0503020204020204" pitchFamily="34" charset="-122"/>
                    <a:ea typeface="微软雅黑" panose="020B0503020204020204" pitchFamily="34" charset="-122"/>
                  </a:endParaRPr>
                </a:p>
              </p:txBody>
            </p:sp>
          </p:grpSp>
          <p:grpSp>
            <p:nvGrpSpPr>
              <p:cNvPr id="101" name="组合 100">
                <a:extLst>
                  <a:ext uri="{FF2B5EF4-FFF2-40B4-BE49-F238E27FC236}">
                    <a16:creationId xmlns:a16="http://schemas.microsoft.com/office/drawing/2014/main" id="{33EB3112-AF9F-4437-86AD-DFCD18970A54}"/>
                  </a:ext>
                </a:extLst>
              </p:cNvPr>
              <p:cNvGrpSpPr/>
              <p:nvPr/>
            </p:nvGrpSpPr>
            <p:grpSpPr>
              <a:xfrm>
                <a:off x="1337973" y="3250742"/>
                <a:ext cx="1050030" cy="263055"/>
                <a:chOff x="2473653" y="3097678"/>
                <a:chExt cx="1050030" cy="263055"/>
              </a:xfrm>
            </p:grpSpPr>
            <p:sp>
              <p:nvSpPr>
                <p:cNvPr id="95" name="文本框 94">
                  <a:extLst>
                    <a:ext uri="{FF2B5EF4-FFF2-40B4-BE49-F238E27FC236}">
                      <a16:creationId xmlns:a16="http://schemas.microsoft.com/office/drawing/2014/main" id="{1ED55A85-ED84-4CA1-928E-E0F38A95C7A6}"/>
                    </a:ext>
                  </a:extLst>
                </p:cNvPr>
                <p:cNvSpPr txBox="1"/>
                <p:nvPr/>
              </p:nvSpPr>
              <p:spPr>
                <a:xfrm>
                  <a:off x="2473653" y="3106817"/>
                  <a:ext cx="105003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期望收益区间</a:t>
                  </a:r>
                  <a:endParaRPr lang="en-US" altLang="zh-CN" sz="1050" b="1" dirty="0">
                    <a:latin typeface="微软雅黑" panose="020B0503020204020204" pitchFamily="34" charset="-122"/>
                    <a:ea typeface="微软雅黑" panose="020B0503020204020204" pitchFamily="34" charset="-122"/>
                  </a:endParaRPr>
                </a:p>
              </p:txBody>
            </p:sp>
            <p:sp>
              <p:nvSpPr>
                <p:cNvPr id="100" name="对话气泡: 矩形 99">
                  <a:extLst>
                    <a:ext uri="{FF2B5EF4-FFF2-40B4-BE49-F238E27FC236}">
                      <a16:creationId xmlns:a16="http://schemas.microsoft.com/office/drawing/2014/main" id="{5FACFAA5-1BED-41C9-B572-876AC4578989}"/>
                    </a:ext>
                  </a:extLst>
                </p:cNvPr>
                <p:cNvSpPr/>
                <p:nvPr/>
              </p:nvSpPr>
              <p:spPr>
                <a:xfrm>
                  <a:off x="2533635" y="3097678"/>
                  <a:ext cx="847089" cy="252677"/>
                </a:xfrm>
                <a:prstGeom prst="wedgeRectCallout">
                  <a:avLst>
                    <a:gd name="adj1" fmla="val 66039"/>
                    <a:gd name="adj2" fmla="val 2819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文本框 101">
                <a:extLst>
                  <a:ext uri="{FF2B5EF4-FFF2-40B4-BE49-F238E27FC236}">
                    <a16:creationId xmlns:a16="http://schemas.microsoft.com/office/drawing/2014/main" id="{8AFB05B2-8BC0-4C68-922E-5C32E7A9F98D}"/>
                  </a:ext>
                </a:extLst>
              </p:cNvPr>
              <p:cNvSpPr txBox="1"/>
              <p:nvPr/>
            </p:nvSpPr>
            <p:spPr>
              <a:xfrm>
                <a:off x="3827034" y="6367839"/>
                <a:ext cx="1040782"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消息共享集合</a:t>
                </a:r>
                <a:endParaRPr lang="en-US" altLang="zh-CN" sz="1050" b="1" dirty="0">
                  <a:latin typeface="微软雅黑" panose="020B0503020204020204" pitchFamily="34" charset="-122"/>
                  <a:ea typeface="微软雅黑" panose="020B0503020204020204" pitchFamily="34" charset="-122"/>
                </a:endParaRPr>
              </a:p>
            </p:txBody>
          </p:sp>
          <p:sp>
            <p:nvSpPr>
              <p:cNvPr id="103" name="文本框 102">
                <a:extLst>
                  <a:ext uri="{FF2B5EF4-FFF2-40B4-BE49-F238E27FC236}">
                    <a16:creationId xmlns:a16="http://schemas.microsoft.com/office/drawing/2014/main" id="{1F4014B9-C610-437B-8308-DF88D8312683}"/>
                  </a:ext>
                </a:extLst>
              </p:cNvPr>
              <p:cNvSpPr txBox="1"/>
              <p:nvPr/>
            </p:nvSpPr>
            <p:spPr>
              <a:xfrm>
                <a:off x="2603042" y="3294291"/>
                <a:ext cx="1160435"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不参与消息共享</a:t>
                </a:r>
                <a:endParaRPr lang="en-US" altLang="zh-CN" sz="1050" b="1" dirty="0">
                  <a:latin typeface="微软雅黑" panose="020B0503020204020204" pitchFamily="34" charset="-122"/>
                  <a:ea typeface="微软雅黑" panose="020B0503020204020204" pitchFamily="34" charset="-122"/>
                </a:endParaRPr>
              </a:p>
            </p:txBody>
          </p:sp>
          <p:cxnSp>
            <p:nvCxnSpPr>
              <p:cNvPr id="108" name="直接连接符 107">
                <a:extLst>
                  <a:ext uri="{FF2B5EF4-FFF2-40B4-BE49-F238E27FC236}">
                    <a16:creationId xmlns:a16="http://schemas.microsoft.com/office/drawing/2014/main" id="{7411BB90-81E4-4006-8F4D-3BC38AA4B098}"/>
                  </a:ext>
                </a:extLst>
              </p:cNvPr>
              <p:cNvCxnSpPr>
                <a:cxnSpLocks/>
              </p:cNvCxnSpPr>
              <p:nvPr/>
            </p:nvCxnSpPr>
            <p:spPr>
              <a:xfrm flipV="1">
                <a:off x="3748666" y="3967310"/>
                <a:ext cx="800147" cy="4325"/>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9" name="组合 108">
                <a:extLst>
                  <a:ext uri="{FF2B5EF4-FFF2-40B4-BE49-F238E27FC236}">
                    <a16:creationId xmlns:a16="http://schemas.microsoft.com/office/drawing/2014/main" id="{965C55AF-5386-4B7B-B206-B81B81080760}"/>
                  </a:ext>
                </a:extLst>
              </p:cNvPr>
              <p:cNvGrpSpPr/>
              <p:nvPr/>
            </p:nvGrpSpPr>
            <p:grpSpPr>
              <a:xfrm>
                <a:off x="4557740" y="3363603"/>
                <a:ext cx="1675683" cy="2703396"/>
                <a:chOff x="1016408" y="3334067"/>
                <a:chExt cx="1675683" cy="2703396"/>
              </a:xfrm>
            </p:grpSpPr>
            <p:grpSp>
              <p:nvGrpSpPr>
                <p:cNvPr id="110" name="组合 109">
                  <a:extLst>
                    <a:ext uri="{FF2B5EF4-FFF2-40B4-BE49-F238E27FC236}">
                      <a16:creationId xmlns:a16="http://schemas.microsoft.com/office/drawing/2014/main" id="{3CD9FBAB-148D-48D7-84DE-D1B689C74C41}"/>
                    </a:ext>
                  </a:extLst>
                </p:cNvPr>
                <p:cNvGrpSpPr/>
                <p:nvPr/>
              </p:nvGrpSpPr>
              <p:grpSpPr>
                <a:xfrm>
                  <a:off x="1016408" y="3334067"/>
                  <a:ext cx="824880" cy="1047523"/>
                  <a:chOff x="886863" y="5013176"/>
                  <a:chExt cx="824880" cy="1047523"/>
                </a:xfrm>
              </p:grpSpPr>
              <p:pic>
                <p:nvPicPr>
                  <p:cNvPr id="117" name="图片 116">
                    <a:extLst>
                      <a:ext uri="{FF2B5EF4-FFF2-40B4-BE49-F238E27FC236}">
                        <a16:creationId xmlns:a16="http://schemas.microsoft.com/office/drawing/2014/main" id="{2CDE415A-B2FA-4429-B26B-465E0D5D0D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863" y="5013176"/>
                    <a:ext cx="824880" cy="824880"/>
                  </a:xfrm>
                  <a:prstGeom prst="rect">
                    <a:avLst/>
                  </a:prstGeom>
                </p:spPr>
              </p:pic>
              <p:sp>
                <p:nvSpPr>
                  <p:cNvPr id="118" name="文本框 117">
                    <a:extLst>
                      <a:ext uri="{FF2B5EF4-FFF2-40B4-BE49-F238E27FC236}">
                        <a16:creationId xmlns:a16="http://schemas.microsoft.com/office/drawing/2014/main" id="{DC2DB237-4A6E-445F-895C-69F0FA8F13A2}"/>
                      </a:ext>
                    </a:extLst>
                  </p:cNvPr>
                  <p:cNvSpPr txBox="1"/>
                  <p:nvPr/>
                </p:nvSpPr>
                <p:spPr>
                  <a:xfrm>
                    <a:off x="91758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1</a:t>
                    </a:r>
                    <a:endParaRPr lang="zh-CN" altLang="en-US" sz="1050" b="1" dirty="0">
                      <a:latin typeface="微软雅黑" panose="020B0503020204020204" pitchFamily="34" charset="-122"/>
                      <a:ea typeface="微软雅黑" panose="020B0503020204020204" pitchFamily="34" charset="-122"/>
                    </a:endParaRPr>
                  </a:p>
                </p:txBody>
              </p:sp>
            </p:grpSp>
            <p:grpSp>
              <p:nvGrpSpPr>
                <p:cNvPr id="111" name="组合 110">
                  <a:extLst>
                    <a:ext uri="{FF2B5EF4-FFF2-40B4-BE49-F238E27FC236}">
                      <a16:creationId xmlns:a16="http://schemas.microsoft.com/office/drawing/2014/main" id="{9C41DBF7-B9D5-4423-8B6D-B71C376F3429}"/>
                    </a:ext>
                  </a:extLst>
                </p:cNvPr>
                <p:cNvGrpSpPr/>
                <p:nvPr/>
              </p:nvGrpSpPr>
              <p:grpSpPr>
                <a:xfrm>
                  <a:off x="1841288" y="4997634"/>
                  <a:ext cx="850803" cy="1039829"/>
                  <a:chOff x="4315257" y="5013176"/>
                  <a:chExt cx="850803" cy="1039829"/>
                </a:xfrm>
              </p:grpSpPr>
              <p:pic>
                <p:nvPicPr>
                  <p:cNvPr id="115" name="图片 114">
                    <a:extLst>
                      <a:ext uri="{FF2B5EF4-FFF2-40B4-BE49-F238E27FC236}">
                        <a16:creationId xmlns:a16="http://schemas.microsoft.com/office/drawing/2014/main" id="{CF3AE714-3EB8-4796-A283-D3A6DBF39C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5257" y="5013176"/>
                    <a:ext cx="824880" cy="824880"/>
                  </a:xfrm>
                  <a:prstGeom prst="rect">
                    <a:avLst/>
                  </a:prstGeom>
                </p:spPr>
              </p:pic>
              <p:sp>
                <p:nvSpPr>
                  <p:cNvPr id="116" name="文本框 115">
                    <a:extLst>
                      <a:ext uri="{FF2B5EF4-FFF2-40B4-BE49-F238E27FC236}">
                        <a16:creationId xmlns:a16="http://schemas.microsoft.com/office/drawing/2014/main" id="{DBC97B34-C36A-4926-973F-1DCCE4254FDF}"/>
                      </a:ext>
                    </a:extLst>
                  </p:cNvPr>
                  <p:cNvSpPr txBox="1"/>
                  <p:nvPr/>
                </p:nvSpPr>
                <p:spPr>
                  <a:xfrm>
                    <a:off x="4341180" y="5799089"/>
                    <a:ext cx="82488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3</a:t>
                    </a:r>
                    <a:endParaRPr lang="zh-CN" altLang="en-US" sz="1050" b="1" dirty="0">
                      <a:latin typeface="微软雅黑" panose="020B0503020204020204" pitchFamily="34" charset="-122"/>
                      <a:ea typeface="微软雅黑" panose="020B0503020204020204" pitchFamily="34" charset="-122"/>
                    </a:endParaRPr>
                  </a:p>
                </p:txBody>
              </p:sp>
            </p:grpSp>
            <p:grpSp>
              <p:nvGrpSpPr>
                <p:cNvPr id="112" name="组合 111">
                  <a:extLst>
                    <a:ext uri="{FF2B5EF4-FFF2-40B4-BE49-F238E27FC236}">
                      <a16:creationId xmlns:a16="http://schemas.microsoft.com/office/drawing/2014/main" id="{35390381-B4ED-4C05-98E4-9B9AB44EFF52}"/>
                    </a:ext>
                  </a:extLst>
                </p:cNvPr>
                <p:cNvGrpSpPr/>
                <p:nvPr/>
              </p:nvGrpSpPr>
              <p:grpSpPr>
                <a:xfrm>
                  <a:off x="1382688" y="4181677"/>
                  <a:ext cx="824880" cy="1047523"/>
                  <a:chOff x="2141724" y="5013176"/>
                  <a:chExt cx="824880" cy="1047523"/>
                </a:xfrm>
              </p:grpSpPr>
              <p:pic>
                <p:nvPicPr>
                  <p:cNvPr id="113" name="图片 112">
                    <a:extLst>
                      <a:ext uri="{FF2B5EF4-FFF2-40B4-BE49-F238E27FC236}">
                        <a16:creationId xmlns:a16="http://schemas.microsoft.com/office/drawing/2014/main" id="{FF235F1F-062B-4FC2-9B42-0FB3025B6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724" y="5013176"/>
                    <a:ext cx="824880" cy="824880"/>
                  </a:xfrm>
                  <a:prstGeom prst="rect">
                    <a:avLst/>
                  </a:prstGeom>
                </p:spPr>
              </p:pic>
              <p:sp>
                <p:nvSpPr>
                  <p:cNvPr id="114" name="文本框 113">
                    <a:extLst>
                      <a:ext uri="{FF2B5EF4-FFF2-40B4-BE49-F238E27FC236}">
                        <a16:creationId xmlns:a16="http://schemas.microsoft.com/office/drawing/2014/main" id="{7A54CB82-C4BF-4801-94BE-10024123645F}"/>
                      </a:ext>
                    </a:extLst>
                  </p:cNvPr>
                  <p:cNvSpPr txBox="1"/>
                  <p:nvPr/>
                </p:nvSpPr>
                <p:spPr>
                  <a:xfrm>
                    <a:off x="217510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2</a:t>
                    </a:r>
                    <a:endParaRPr lang="zh-CN" altLang="en-US" sz="1050" b="1" dirty="0">
                      <a:latin typeface="微软雅黑" panose="020B0503020204020204" pitchFamily="34" charset="-122"/>
                      <a:ea typeface="微软雅黑" panose="020B0503020204020204" pitchFamily="34" charset="-122"/>
                    </a:endParaRPr>
                  </a:p>
                </p:txBody>
              </p:sp>
            </p:grpSp>
          </p:grpSp>
          <p:grpSp>
            <p:nvGrpSpPr>
              <p:cNvPr id="119" name="组合 118">
                <a:extLst>
                  <a:ext uri="{FF2B5EF4-FFF2-40B4-BE49-F238E27FC236}">
                    <a16:creationId xmlns:a16="http://schemas.microsoft.com/office/drawing/2014/main" id="{191249FC-E1AB-47E4-92E6-BA4B09BC48CC}"/>
                  </a:ext>
                </a:extLst>
              </p:cNvPr>
              <p:cNvGrpSpPr/>
              <p:nvPr/>
            </p:nvGrpSpPr>
            <p:grpSpPr>
              <a:xfrm>
                <a:off x="5382622" y="3245705"/>
                <a:ext cx="1302382" cy="656063"/>
                <a:chOff x="1841290" y="3216169"/>
                <a:chExt cx="1302382" cy="656063"/>
              </a:xfrm>
            </p:grpSpPr>
            <p:grpSp>
              <p:nvGrpSpPr>
                <p:cNvPr id="120" name="组合 119">
                  <a:extLst>
                    <a:ext uri="{FF2B5EF4-FFF2-40B4-BE49-F238E27FC236}">
                      <a16:creationId xmlns:a16="http://schemas.microsoft.com/office/drawing/2014/main" id="{E68FC5C3-4F3C-449C-A3AB-66B63E562C62}"/>
                    </a:ext>
                  </a:extLst>
                </p:cNvPr>
                <p:cNvGrpSpPr/>
                <p:nvPr/>
              </p:nvGrpSpPr>
              <p:grpSpPr>
                <a:xfrm>
                  <a:off x="2121749" y="3746507"/>
                  <a:ext cx="1021923" cy="125725"/>
                  <a:chOff x="2121749" y="3746507"/>
                  <a:chExt cx="2606099" cy="186549"/>
                </a:xfrm>
                <a:noFill/>
              </p:grpSpPr>
              <p:cxnSp>
                <p:nvCxnSpPr>
                  <p:cNvPr id="123" name="直接箭头连接符 122">
                    <a:extLst>
                      <a:ext uri="{FF2B5EF4-FFF2-40B4-BE49-F238E27FC236}">
                        <a16:creationId xmlns:a16="http://schemas.microsoft.com/office/drawing/2014/main" id="{3F05F08C-E6D0-4EF4-9164-5C23A3449C64}"/>
                      </a:ext>
                    </a:extLst>
                  </p:cNvPr>
                  <p:cNvCxnSpPr>
                    <a:cxnSpLocks/>
                  </p:cNvCxnSpPr>
                  <p:nvPr/>
                </p:nvCxnSpPr>
                <p:spPr>
                  <a:xfrm>
                    <a:off x="2121749"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37D50B5D-1541-4D97-8822-31852C37D9AE}"/>
                      </a:ext>
                    </a:extLst>
                  </p:cNvPr>
                  <p:cNvSpPr/>
                  <p:nvPr/>
                </p:nvSpPr>
                <p:spPr>
                  <a:xfrm>
                    <a:off x="2567608" y="3746507"/>
                    <a:ext cx="720080" cy="186549"/>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1" name="连接符: 肘形 120">
                  <a:extLst>
                    <a:ext uri="{FF2B5EF4-FFF2-40B4-BE49-F238E27FC236}">
                      <a16:creationId xmlns:a16="http://schemas.microsoft.com/office/drawing/2014/main" id="{213B8106-79A1-425A-9F66-DD8E98289D6C}"/>
                    </a:ext>
                  </a:extLst>
                </p:cNvPr>
                <p:cNvCxnSpPr>
                  <a:cxnSpLocks/>
                </p:cNvCxnSpPr>
                <p:nvPr/>
              </p:nvCxnSpPr>
              <p:spPr>
                <a:xfrm>
                  <a:off x="1841290" y="3603249"/>
                  <a:ext cx="596475" cy="257799"/>
                </a:xfrm>
                <a:prstGeom prst="bentConnector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4CDB1BBA-4B02-4F77-9321-58618FD67939}"/>
                        </a:ext>
                      </a:extLst>
                    </p:cNvPr>
                    <p:cNvSpPr txBox="1"/>
                    <p:nvPr/>
                  </p:nvSpPr>
                  <p:spPr>
                    <a:xfrm>
                      <a:off x="1942691" y="3216169"/>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122" name="文本框 121">
                      <a:extLst>
                        <a:ext uri="{FF2B5EF4-FFF2-40B4-BE49-F238E27FC236}">
                          <a16:creationId xmlns:a16="http://schemas.microsoft.com/office/drawing/2014/main" id="{4CDB1BBA-4B02-4F77-9321-58618FD67939}"/>
                        </a:ext>
                      </a:extLst>
                    </p:cNvPr>
                    <p:cNvSpPr txBox="1">
                      <a:spLocks noRot="1" noChangeAspect="1" noMove="1" noResize="1" noEditPoints="1" noAdjustHandles="1" noChangeArrowheads="1" noChangeShapeType="1" noTextEdit="1"/>
                    </p:cNvSpPr>
                    <p:nvPr/>
                  </p:nvSpPr>
                  <p:spPr>
                    <a:xfrm>
                      <a:off x="1942691" y="3216169"/>
                      <a:ext cx="673920" cy="253916"/>
                    </a:xfrm>
                    <a:prstGeom prst="rect">
                      <a:avLst/>
                    </a:prstGeom>
                    <a:blipFill>
                      <a:blip r:embed="rId6"/>
                      <a:stretch>
                        <a:fillRect b="-11905"/>
                      </a:stretch>
                    </a:blipFill>
                  </p:spPr>
                  <p:txBody>
                    <a:bodyPr/>
                    <a:lstStyle/>
                    <a:p>
                      <a:r>
                        <a:rPr lang="zh-CN" altLang="en-US">
                          <a:noFill/>
                        </a:rPr>
                        <a:t> </a:t>
                      </a:r>
                    </a:p>
                  </p:txBody>
                </p:sp>
              </mc:Fallback>
            </mc:AlternateContent>
          </p:grpSp>
          <p:grpSp>
            <p:nvGrpSpPr>
              <p:cNvPr id="125" name="组合 124">
                <a:extLst>
                  <a:ext uri="{FF2B5EF4-FFF2-40B4-BE49-F238E27FC236}">
                    <a16:creationId xmlns:a16="http://schemas.microsoft.com/office/drawing/2014/main" id="{30A43A92-8120-48E8-9FBE-0F6E297108A1}"/>
                  </a:ext>
                </a:extLst>
              </p:cNvPr>
              <p:cNvGrpSpPr/>
              <p:nvPr/>
            </p:nvGrpSpPr>
            <p:grpSpPr>
              <a:xfrm>
                <a:off x="5905790" y="4181687"/>
                <a:ext cx="1057014" cy="572993"/>
                <a:chOff x="2086658" y="3314762"/>
                <a:chExt cx="1057014" cy="572993"/>
              </a:xfrm>
            </p:grpSpPr>
            <p:grpSp>
              <p:nvGrpSpPr>
                <p:cNvPr id="126" name="组合 125">
                  <a:extLst>
                    <a:ext uri="{FF2B5EF4-FFF2-40B4-BE49-F238E27FC236}">
                      <a16:creationId xmlns:a16="http://schemas.microsoft.com/office/drawing/2014/main" id="{3C64ED7B-3860-4D16-B3B1-C8095B237568}"/>
                    </a:ext>
                  </a:extLst>
                </p:cNvPr>
                <p:cNvGrpSpPr/>
                <p:nvPr/>
              </p:nvGrpSpPr>
              <p:grpSpPr>
                <a:xfrm>
                  <a:off x="2121749" y="3746507"/>
                  <a:ext cx="1021923" cy="125725"/>
                  <a:chOff x="2121749" y="3746507"/>
                  <a:chExt cx="2606099" cy="186549"/>
                </a:xfrm>
                <a:noFill/>
              </p:grpSpPr>
              <p:cxnSp>
                <p:nvCxnSpPr>
                  <p:cNvPr id="129" name="直接箭头连接符 128">
                    <a:extLst>
                      <a:ext uri="{FF2B5EF4-FFF2-40B4-BE49-F238E27FC236}">
                        <a16:creationId xmlns:a16="http://schemas.microsoft.com/office/drawing/2014/main" id="{6319FAF9-0C5A-424F-B533-0948D3EBA307}"/>
                      </a:ext>
                    </a:extLst>
                  </p:cNvPr>
                  <p:cNvCxnSpPr>
                    <a:cxnSpLocks/>
                  </p:cNvCxnSpPr>
                  <p:nvPr/>
                </p:nvCxnSpPr>
                <p:spPr>
                  <a:xfrm>
                    <a:off x="2121749"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矩形 129">
                    <a:extLst>
                      <a:ext uri="{FF2B5EF4-FFF2-40B4-BE49-F238E27FC236}">
                        <a16:creationId xmlns:a16="http://schemas.microsoft.com/office/drawing/2014/main" id="{86C70F68-79F2-462B-8D9F-F29EB55A5EBD}"/>
                      </a:ext>
                    </a:extLst>
                  </p:cNvPr>
                  <p:cNvSpPr/>
                  <p:nvPr/>
                </p:nvSpPr>
                <p:spPr>
                  <a:xfrm>
                    <a:off x="2567608" y="3746507"/>
                    <a:ext cx="720080" cy="186549"/>
                  </a:xfrm>
                  <a:prstGeom prst="rect">
                    <a:avLst/>
                  </a:prstGeom>
                  <a:grp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7" name="连接符: 肘形 126">
                  <a:extLst>
                    <a:ext uri="{FF2B5EF4-FFF2-40B4-BE49-F238E27FC236}">
                      <a16:creationId xmlns:a16="http://schemas.microsoft.com/office/drawing/2014/main" id="{9DE77123-E189-44B6-BDD1-94FC78BAF5FA}"/>
                    </a:ext>
                  </a:extLst>
                </p:cNvPr>
                <p:cNvCxnSpPr>
                  <a:cxnSpLocks/>
                </p:cNvCxnSpPr>
                <p:nvPr/>
              </p:nvCxnSpPr>
              <p:spPr>
                <a:xfrm>
                  <a:off x="2125381" y="3629956"/>
                  <a:ext cx="596475" cy="25779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文本框 127">
                      <a:extLst>
                        <a:ext uri="{FF2B5EF4-FFF2-40B4-BE49-F238E27FC236}">
                          <a16:creationId xmlns:a16="http://schemas.microsoft.com/office/drawing/2014/main" id="{070CEBC0-DDDC-4588-AF16-54AD59FBC7ED}"/>
                        </a:ext>
                      </a:extLst>
                    </p:cNvPr>
                    <p:cNvSpPr txBox="1"/>
                    <p:nvPr/>
                  </p:nvSpPr>
                  <p:spPr>
                    <a:xfrm>
                      <a:off x="2086658" y="3314762"/>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128" name="文本框 127">
                      <a:extLst>
                        <a:ext uri="{FF2B5EF4-FFF2-40B4-BE49-F238E27FC236}">
                          <a16:creationId xmlns:a16="http://schemas.microsoft.com/office/drawing/2014/main" id="{070CEBC0-DDDC-4588-AF16-54AD59FBC7ED}"/>
                        </a:ext>
                      </a:extLst>
                    </p:cNvPr>
                    <p:cNvSpPr txBox="1">
                      <a:spLocks noRot="1" noChangeAspect="1" noMove="1" noResize="1" noEditPoints="1" noAdjustHandles="1" noChangeArrowheads="1" noChangeShapeType="1" noTextEdit="1"/>
                    </p:cNvSpPr>
                    <p:nvPr/>
                  </p:nvSpPr>
                  <p:spPr>
                    <a:xfrm>
                      <a:off x="2086658" y="3314762"/>
                      <a:ext cx="673920" cy="253916"/>
                    </a:xfrm>
                    <a:prstGeom prst="rect">
                      <a:avLst/>
                    </a:prstGeom>
                    <a:blipFill>
                      <a:blip r:embed="rId7"/>
                      <a:stretch>
                        <a:fillRect b="-14634"/>
                      </a:stretch>
                    </a:blipFill>
                  </p:spPr>
                  <p:txBody>
                    <a:bodyPr/>
                    <a:lstStyle/>
                    <a:p>
                      <a:r>
                        <a:rPr lang="zh-CN" altLang="en-US">
                          <a:noFill/>
                        </a:rPr>
                        <a:t> </a:t>
                      </a:r>
                    </a:p>
                  </p:txBody>
                </p:sp>
              </mc:Fallback>
            </mc:AlternateContent>
          </p:grpSp>
          <p:grpSp>
            <p:nvGrpSpPr>
              <p:cNvPr id="131" name="组合 130">
                <a:extLst>
                  <a:ext uri="{FF2B5EF4-FFF2-40B4-BE49-F238E27FC236}">
                    <a16:creationId xmlns:a16="http://schemas.microsoft.com/office/drawing/2014/main" id="{9626900D-AC14-400F-8321-BB9CCF5BA089}"/>
                  </a:ext>
                </a:extLst>
              </p:cNvPr>
              <p:cNvGrpSpPr/>
              <p:nvPr/>
            </p:nvGrpSpPr>
            <p:grpSpPr>
              <a:xfrm>
                <a:off x="6173437" y="5390421"/>
                <a:ext cx="1101442" cy="512047"/>
                <a:chOff x="1830326" y="3360185"/>
                <a:chExt cx="1101442" cy="512047"/>
              </a:xfrm>
            </p:grpSpPr>
            <p:grpSp>
              <p:nvGrpSpPr>
                <p:cNvPr id="132" name="组合 131">
                  <a:extLst>
                    <a:ext uri="{FF2B5EF4-FFF2-40B4-BE49-F238E27FC236}">
                      <a16:creationId xmlns:a16="http://schemas.microsoft.com/office/drawing/2014/main" id="{167FB940-DA56-46FC-902A-45E8EED45CFD}"/>
                    </a:ext>
                  </a:extLst>
                </p:cNvPr>
                <p:cNvGrpSpPr/>
                <p:nvPr/>
              </p:nvGrpSpPr>
              <p:grpSpPr>
                <a:xfrm>
                  <a:off x="1909845" y="3746507"/>
                  <a:ext cx="1021923" cy="125725"/>
                  <a:chOff x="1581354" y="3746507"/>
                  <a:chExt cx="2606099" cy="186549"/>
                </a:xfrm>
                <a:noFill/>
              </p:grpSpPr>
              <p:cxnSp>
                <p:nvCxnSpPr>
                  <p:cNvPr id="135" name="直接箭头连接符 134">
                    <a:extLst>
                      <a:ext uri="{FF2B5EF4-FFF2-40B4-BE49-F238E27FC236}">
                        <a16:creationId xmlns:a16="http://schemas.microsoft.com/office/drawing/2014/main" id="{77AFCADA-03AF-411B-89F4-70B4E1D75445}"/>
                      </a:ext>
                    </a:extLst>
                  </p:cNvPr>
                  <p:cNvCxnSpPr>
                    <a:cxnSpLocks/>
                  </p:cNvCxnSpPr>
                  <p:nvPr/>
                </p:nvCxnSpPr>
                <p:spPr>
                  <a:xfrm>
                    <a:off x="1581354"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26B8A4D1-71C6-449A-B24A-7DD1B13954A0}"/>
                      </a:ext>
                    </a:extLst>
                  </p:cNvPr>
                  <p:cNvSpPr/>
                  <p:nvPr/>
                </p:nvSpPr>
                <p:spPr>
                  <a:xfrm>
                    <a:off x="2567608" y="3746507"/>
                    <a:ext cx="720080" cy="186549"/>
                  </a:xfrm>
                  <a:prstGeom prst="rect">
                    <a:avLst/>
                  </a:prstGeom>
                  <a:grp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3" name="连接符: 肘形 132">
                  <a:extLst>
                    <a:ext uri="{FF2B5EF4-FFF2-40B4-BE49-F238E27FC236}">
                      <a16:creationId xmlns:a16="http://schemas.microsoft.com/office/drawing/2014/main" id="{C4BC427D-304D-489F-A000-248A6B9267B3}"/>
                    </a:ext>
                  </a:extLst>
                </p:cNvPr>
                <p:cNvCxnSpPr>
                  <a:cxnSpLocks/>
                </p:cNvCxnSpPr>
                <p:nvPr/>
              </p:nvCxnSpPr>
              <p:spPr>
                <a:xfrm>
                  <a:off x="1830326" y="3554087"/>
                  <a:ext cx="281891" cy="29294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文本框 133">
                      <a:extLst>
                        <a:ext uri="{FF2B5EF4-FFF2-40B4-BE49-F238E27FC236}">
                          <a16:creationId xmlns:a16="http://schemas.microsoft.com/office/drawing/2014/main" id="{E9B85989-2508-4297-A5D2-0E31540B6347}"/>
                        </a:ext>
                      </a:extLst>
                    </p:cNvPr>
                    <p:cNvSpPr txBox="1"/>
                    <p:nvPr/>
                  </p:nvSpPr>
                  <p:spPr>
                    <a:xfrm>
                      <a:off x="1837837" y="3360185"/>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134" name="文本框 133">
                      <a:extLst>
                        <a:ext uri="{FF2B5EF4-FFF2-40B4-BE49-F238E27FC236}">
                          <a16:creationId xmlns:a16="http://schemas.microsoft.com/office/drawing/2014/main" id="{E9B85989-2508-4297-A5D2-0E31540B6347}"/>
                        </a:ext>
                      </a:extLst>
                    </p:cNvPr>
                    <p:cNvSpPr txBox="1">
                      <a:spLocks noRot="1" noChangeAspect="1" noMove="1" noResize="1" noEditPoints="1" noAdjustHandles="1" noChangeArrowheads="1" noChangeShapeType="1" noTextEdit="1"/>
                    </p:cNvSpPr>
                    <p:nvPr/>
                  </p:nvSpPr>
                  <p:spPr>
                    <a:xfrm>
                      <a:off x="1837837" y="3360185"/>
                      <a:ext cx="673920" cy="253916"/>
                    </a:xfrm>
                    <a:prstGeom prst="rect">
                      <a:avLst/>
                    </a:prstGeom>
                    <a:blipFill>
                      <a:blip r:embed="rId5"/>
                      <a:stretch>
                        <a:fillRect b="-11905"/>
                      </a:stretch>
                    </a:blipFill>
                  </p:spPr>
                  <p:txBody>
                    <a:bodyPr/>
                    <a:lstStyle/>
                    <a:p>
                      <a:r>
                        <a:rPr lang="zh-CN" altLang="en-US">
                          <a:noFill/>
                        </a:rPr>
                        <a:t> </a:t>
                      </a:r>
                    </a:p>
                  </p:txBody>
                </p:sp>
              </mc:Fallback>
            </mc:AlternateContent>
          </p:grpSp>
          <p:cxnSp>
            <p:nvCxnSpPr>
              <p:cNvPr id="137" name="直接连接符 136">
                <a:extLst>
                  <a:ext uri="{FF2B5EF4-FFF2-40B4-BE49-F238E27FC236}">
                    <a16:creationId xmlns:a16="http://schemas.microsoft.com/office/drawing/2014/main" id="{CF1C5705-B81C-4865-9237-54734DC30A80}"/>
                  </a:ext>
                </a:extLst>
              </p:cNvPr>
              <p:cNvCxnSpPr/>
              <p:nvPr/>
            </p:nvCxnSpPr>
            <p:spPr>
              <a:xfrm flipV="1">
                <a:off x="4139677" y="4849293"/>
                <a:ext cx="800147" cy="4325"/>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3D6EA65D-0EC3-4920-84BE-D72CC62C16D6}"/>
                  </a:ext>
                </a:extLst>
              </p:cNvPr>
              <p:cNvCxnSpPr/>
              <p:nvPr/>
            </p:nvCxnSpPr>
            <p:spPr>
              <a:xfrm flipV="1">
                <a:off x="4536313" y="5730797"/>
                <a:ext cx="800147" cy="4325"/>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9" name="矩形 138">
                <a:extLst>
                  <a:ext uri="{FF2B5EF4-FFF2-40B4-BE49-F238E27FC236}">
                    <a16:creationId xmlns:a16="http://schemas.microsoft.com/office/drawing/2014/main" id="{52C48D11-BF71-453D-8075-E5F07A0FC677}"/>
                  </a:ext>
                </a:extLst>
              </p:cNvPr>
              <p:cNvSpPr/>
              <p:nvPr/>
            </p:nvSpPr>
            <p:spPr>
              <a:xfrm>
                <a:off x="6526720" y="5776742"/>
                <a:ext cx="282363" cy="1257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0C88EA4F-0618-489E-9CD6-2A1D01CED8D1}"/>
                  </a:ext>
                </a:extLst>
              </p:cNvPr>
              <p:cNvSpPr/>
              <p:nvPr/>
            </p:nvSpPr>
            <p:spPr>
              <a:xfrm>
                <a:off x="6197120" y="4609872"/>
                <a:ext cx="282363" cy="1257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CE911468-207E-4407-89B1-A16A30323BCC}"/>
                  </a:ext>
                </a:extLst>
              </p:cNvPr>
              <p:cNvSpPr/>
              <p:nvPr/>
            </p:nvSpPr>
            <p:spPr>
              <a:xfrm>
                <a:off x="6850089" y="5158067"/>
                <a:ext cx="1261884" cy="253916"/>
              </a:xfrm>
              <a:prstGeom prst="rect">
                <a:avLst/>
              </a:prstGeom>
            </p:spPr>
            <p:txBody>
              <a:bodyPr wrap="none">
                <a:spAutoFit/>
              </a:bodyPr>
              <a:lstStyle/>
              <a:p>
                <a:pPr lvl="0"/>
                <a:r>
                  <a:rPr lang="zh-CN" altLang="zh-CN" sz="1050" b="1" dirty="0">
                    <a:latin typeface="微软雅黑" panose="020B0503020204020204" pitchFamily="34" charset="-122"/>
                    <a:ea typeface="微软雅黑" panose="020B0503020204020204" pitchFamily="34" charset="-122"/>
                  </a:rPr>
                  <a:t>滑动预期收益窗口</a:t>
                </a:r>
              </a:p>
            </p:txBody>
          </p:sp>
          <p:cxnSp>
            <p:nvCxnSpPr>
              <p:cNvPr id="143" name="直接箭头连接符 142">
                <a:extLst>
                  <a:ext uri="{FF2B5EF4-FFF2-40B4-BE49-F238E27FC236}">
                    <a16:creationId xmlns:a16="http://schemas.microsoft.com/office/drawing/2014/main" id="{9DBBD818-41B5-42C7-B185-3E20C2544ED7}"/>
                  </a:ext>
                </a:extLst>
              </p:cNvPr>
              <p:cNvCxnSpPr>
                <a:stCxn id="141" idx="1"/>
                <a:endCxn id="139" idx="0"/>
              </p:cNvCxnSpPr>
              <p:nvPr/>
            </p:nvCxnSpPr>
            <p:spPr>
              <a:xfrm flipH="1">
                <a:off x="6667902" y="5285025"/>
                <a:ext cx="182187" cy="49171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61CE2203-66E6-441D-B558-1F66A05297D3}"/>
                  </a:ext>
                </a:extLst>
              </p:cNvPr>
              <p:cNvCxnSpPr>
                <a:stCxn id="141" idx="1"/>
                <a:endCxn id="140" idx="2"/>
              </p:cNvCxnSpPr>
              <p:nvPr/>
            </p:nvCxnSpPr>
            <p:spPr>
              <a:xfrm flipH="1" flipV="1">
                <a:off x="6338302" y="4735597"/>
                <a:ext cx="511787" cy="54942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149" name="文本框 148">
            <a:extLst>
              <a:ext uri="{FF2B5EF4-FFF2-40B4-BE49-F238E27FC236}">
                <a16:creationId xmlns:a16="http://schemas.microsoft.com/office/drawing/2014/main" id="{5D5FF9F3-7B8F-4635-8C55-9874255692E1}"/>
              </a:ext>
            </a:extLst>
          </p:cNvPr>
          <p:cNvSpPr txBox="1"/>
          <p:nvPr/>
        </p:nvSpPr>
        <p:spPr>
          <a:xfrm>
            <a:off x="494699" y="2829334"/>
            <a:ext cx="4237547" cy="3367397"/>
          </a:xfrm>
          <a:prstGeom prst="rect">
            <a:avLst/>
          </a:prstGeom>
          <a:noFill/>
        </p:spPr>
        <p:txBody>
          <a:bodyPr wrap="square">
            <a:spAutoFit/>
          </a:bodyPr>
          <a:lstStyle/>
          <a:p>
            <a:pPr marL="285750" lvl="0" indent="-285750">
              <a:lnSpc>
                <a:spcPct val="150000"/>
              </a:lnSpc>
              <a:buFont typeface="Arial" panose="020B0604020202020204" pitchFamily="34" charset="0"/>
              <a:buChar char="•"/>
            </a:pPr>
            <a:r>
              <a:rPr lang="zh-CN" altLang="zh-CN" kern="1200" dirty="0">
                <a:latin typeface="微软雅黑" panose="020B0503020204020204" pitchFamily="34" charset="-122"/>
                <a:ea typeface="微软雅黑" panose="020B0503020204020204" pitchFamily="34" charset="-122"/>
              </a:rPr>
              <a:t>共享的信息包括智能体</a:t>
            </a:r>
            <a:r>
              <a:rPr lang="zh-CN" altLang="zh-CN" kern="1200" dirty="0">
                <a:solidFill>
                  <a:srgbClr val="FF0000"/>
                </a:solidFill>
                <a:latin typeface="微软雅黑" panose="020B0503020204020204" pitchFamily="34" charset="-122"/>
                <a:ea typeface="微软雅黑" panose="020B0503020204020204" pitchFamily="34" charset="-122"/>
              </a:rPr>
              <a:t>观测的状态和动作</a:t>
            </a:r>
            <a:r>
              <a:rPr lang="zh-CN" altLang="zh-CN" kern="1200" dirty="0">
                <a:latin typeface="微软雅黑" panose="020B0503020204020204" pitchFamily="34" charset="-122"/>
                <a:ea typeface="微软雅黑" panose="020B0503020204020204" pitchFamily="34" charset="-122"/>
              </a:rPr>
              <a:t>。</a:t>
            </a:r>
          </a:p>
          <a:p>
            <a:pPr marL="285750" lvl="0" indent="-285750">
              <a:lnSpc>
                <a:spcPct val="150000"/>
              </a:lnSpc>
              <a:buFont typeface="Arial" panose="020B0604020202020204" pitchFamily="34" charset="0"/>
              <a:buChar char="•"/>
            </a:pPr>
            <a:r>
              <a:rPr lang="zh-CN" altLang="zh-CN" kern="1200" dirty="0">
                <a:latin typeface="微软雅黑" panose="020B0503020204020204" pitchFamily="34" charset="-122"/>
                <a:ea typeface="微软雅黑" panose="020B0503020204020204" pitchFamily="34" charset="-122"/>
              </a:rPr>
              <a:t>消息共享</a:t>
            </a:r>
            <a:r>
              <a:rPr lang="zh-CN" altLang="en-US" kern="1200" dirty="0">
                <a:latin typeface="微软雅黑" panose="020B0503020204020204" pitchFamily="34" charset="-122"/>
                <a:ea typeface="微软雅黑" panose="020B0503020204020204" pitchFamily="34" charset="-122"/>
              </a:rPr>
              <a:t>集合内的智能体参与共享</a:t>
            </a:r>
            <a:r>
              <a:rPr lang="zh-CN" altLang="zh-CN" kern="1200" dirty="0">
                <a:latin typeface="微软雅黑" panose="020B0503020204020204" pitchFamily="34" charset="-122"/>
                <a:ea typeface="微软雅黑" panose="020B0503020204020204" pitchFamily="34" charset="-122"/>
              </a:rPr>
              <a:t>。</a:t>
            </a:r>
          </a:p>
          <a:p>
            <a:pPr marL="285750" lvl="0" indent="-285750">
              <a:lnSpc>
                <a:spcPct val="150000"/>
              </a:lnSpc>
              <a:buFont typeface="Arial" panose="020B0604020202020204" pitchFamily="34" charset="0"/>
              <a:buChar char="•"/>
            </a:pPr>
            <a:r>
              <a:rPr lang="zh-CN" altLang="zh-CN" kern="1200" dirty="0">
                <a:latin typeface="微软雅黑" panose="020B0503020204020204" pitchFamily="34" charset="-122"/>
                <a:ea typeface="微软雅黑" panose="020B0503020204020204" pitchFamily="34" charset="-122"/>
              </a:rPr>
              <a:t>若智能体的邻居集合最终为空，则将智能体自身加入邻居集合。</a:t>
            </a:r>
          </a:p>
          <a:p>
            <a:pPr marL="285750" lvl="0" indent="-285750">
              <a:lnSpc>
                <a:spcPct val="150000"/>
              </a:lnSpc>
              <a:buFont typeface="Arial" panose="020B0604020202020204" pitchFamily="34" charset="0"/>
              <a:buChar char="•"/>
            </a:pPr>
            <a:r>
              <a:rPr lang="zh-CN" altLang="zh-CN" kern="1200" dirty="0">
                <a:latin typeface="微软雅黑" panose="020B0503020204020204" pitchFamily="34" charset="-122"/>
                <a:ea typeface="微软雅黑" panose="020B0503020204020204" pitchFamily="34" charset="-122"/>
              </a:rPr>
              <a:t>每个智能体最终需要确定两个邻居集合</a:t>
            </a:r>
            <a:r>
              <a:rPr lang="en-US" altLang="zh-CN" kern="1200" dirty="0">
                <a:latin typeface="微软雅黑" panose="020B0503020204020204" pitchFamily="34" charset="-122"/>
                <a:ea typeface="微软雅黑" panose="020B0503020204020204" pitchFamily="34" charset="-122"/>
              </a:rPr>
              <a:t>, </a:t>
            </a:r>
            <a:r>
              <a:rPr lang="zh-CN" altLang="zh-CN" kern="1200" dirty="0">
                <a:latin typeface="微软雅黑" panose="020B0503020204020204" pitchFamily="34" charset="-122"/>
                <a:ea typeface="微软雅黑" panose="020B0503020204020204" pitchFamily="34" charset="-122"/>
              </a:rPr>
              <a:t>分别对应高于自身出价的智能体集合和低于自身出价的智能体集合。</a:t>
            </a:r>
          </a:p>
        </p:txBody>
      </p:sp>
    </p:spTree>
    <p:extLst>
      <p:ext uri="{BB962C8B-B14F-4D97-AF65-F5344CB8AC3E}">
        <p14:creationId xmlns:p14="http://schemas.microsoft.com/office/powerpoint/2010/main" val="201542809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  录</a:t>
            </a:r>
            <a:endPar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等线"/>
              <a:ea typeface="等线" panose="02010600030101010101" pitchFamily="2" charset="-122"/>
              <a:cs typeface="+mn-cs"/>
            </a:endParaRPr>
          </a:p>
        </p:txBody>
      </p:sp>
      <p:sp>
        <p:nvSpPr>
          <p:cNvPr id="2" name="灯片编号占位符 1">
            <a:extLst>
              <a:ext uri="{FF2B5EF4-FFF2-40B4-BE49-F238E27FC236}">
                <a16:creationId xmlns:a16="http://schemas.microsoft.com/office/drawing/2014/main" id="{6891AEAF-91A3-4B8B-A3AE-31D862BB5A6F}"/>
              </a:ext>
            </a:extLst>
          </p:cNvPr>
          <p:cNvSpPr>
            <a:spLocks noGrp="1"/>
          </p:cNvSpPr>
          <p:nvPr>
            <p:ph type="sldNum" sz="quarter" idx="12"/>
          </p:nvPr>
        </p:nvSpPr>
        <p:spPr/>
        <p:txBody>
          <a:bodyPr/>
          <a:lstStyle/>
          <a:p>
            <a:pPr>
              <a:defRPr/>
            </a:pPr>
            <a:fld id="{08395586-F03A-48D1-94DF-16B239DF4FB5}" type="slidenum">
              <a:rPr lang="en-US" altLang="zh-CN" smtClean="0"/>
              <a:t>2</a:t>
            </a:fld>
            <a:endParaRPr lang="zh-CN"/>
          </a:p>
        </p:txBody>
      </p:sp>
      <p:grpSp>
        <p:nvGrpSpPr>
          <p:cNvPr id="38" name="组合 37">
            <a:extLst>
              <a:ext uri="{FF2B5EF4-FFF2-40B4-BE49-F238E27FC236}">
                <a16:creationId xmlns:a16="http://schemas.microsoft.com/office/drawing/2014/main" id="{64695661-BD09-43BE-B6CC-34784E306878}"/>
              </a:ext>
            </a:extLst>
          </p:cNvPr>
          <p:cNvGrpSpPr/>
          <p:nvPr/>
        </p:nvGrpSpPr>
        <p:grpSpPr>
          <a:xfrm>
            <a:off x="5303912" y="548680"/>
            <a:ext cx="4224753" cy="1236504"/>
            <a:chOff x="3327680" y="971340"/>
            <a:chExt cx="4572655" cy="1338328"/>
          </a:xfrm>
        </p:grpSpPr>
        <p:grpSp>
          <p:nvGrpSpPr>
            <p:cNvPr id="41" name="组合 40">
              <a:extLst>
                <a:ext uri="{FF2B5EF4-FFF2-40B4-BE49-F238E27FC236}">
                  <a16:creationId xmlns:a16="http://schemas.microsoft.com/office/drawing/2014/main" id="{6F714FE6-E8A0-42C2-AA19-0F9F071A43B8}"/>
                </a:ext>
              </a:extLst>
            </p:cNvPr>
            <p:cNvGrpSpPr/>
            <p:nvPr/>
          </p:nvGrpSpPr>
          <p:grpSpPr>
            <a:xfrm>
              <a:off x="3327680" y="971340"/>
              <a:ext cx="1234272" cy="1234273"/>
              <a:chOff x="3327680" y="971340"/>
              <a:chExt cx="1234272" cy="1234273"/>
            </a:xfrm>
          </p:grpSpPr>
          <p:sp>
            <p:nvSpPr>
              <p:cNvPr id="44" name="椭圆 43">
                <a:extLst>
                  <a:ext uri="{FF2B5EF4-FFF2-40B4-BE49-F238E27FC236}">
                    <a16:creationId xmlns:a16="http://schemas.microsoft.com/office/drawing/2014/main" id="{5F2188D6-A93A-4570-B9A7-1BF117A7D99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5" name="椭圆 44">
                <a:extLst>
                  <a:ext uri="{FF2B5EF4-FFF2-40B4-BE49-F238E27FC236}">
                    <a16:creationId xmlns:a16="http://schemas.microsoft.com/office/drawing/2014/main" id="{751F5857-29B6-44BA-815A-8B7618A4ADB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2" name="矩形 41">
              <a:extLst>
                <a:ext uri="{FF2B5EF4-FFF2-40B4-BE49-F238E27FC236}">
                  <a16:creationId xmlns:a16="http://schemas.microsoft.com/office/drawing/2014/main" id="{4B5A5BE3-ACFB-4C30-AF57-509367DCD09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43" name="矩形 42">
              <a:extLst>
                <a:ext uri="{FF2B5EF4-FFF2-40B4-BE49-F238E27FC236}">
                  <a16:creationId xmlns:a16="http://schemas.microsoft.com/office/drawing/2014/main" id="{87FEA4DD-82C3-4C40-9E11-E2DDB8E353B2}"/>
                </a:ext>
              </a:extLst>
            </p:cNvPr>
            <p:cNvSpPr/>
            <p:nvPr/>
          </p:nvSpPr>
          <p:spPr>
            <a:xfrm>
              <a:off x="4924449" y="1234532"/>
              <a:ext cx="2975886" cy="766179"/>
            </a:xfrm>
            <a:prstGeom prst="rect">
              <a:avLst/>
            </a:prstGeom>
          </p:spPr>
          <p:txBody>
            <a:bodyPr wrap="none">
              <a:spAutoFit/>
            </a:bodyPr>
            <a:lstStyle/>
            <a:p>
              <a:pPr lvl="0" rtl="0">
                <a:defRPr/>
              </a:pPr>
              <a:r>
                <a:rPr lang="zh-CN" altLang="en-US" sz="4000" b="1" kern="1200" dirty="0">
                  <a:solidFill>
                    <a:srgbClr val="C00000"/>
                  </a:solidFill>
                  <a:latin typeface="微软雅黑" panose="020B0503020204020204" pitchFamily="34" charset="-122"/>
                  <a:ea typeface="微软雅黑" panose="020B0503020204020204" pitchFamily="34" charset="-122"/>
                </a:rPr>
                <a:t>背景与动机</a:t>
              </a:r>
            </a:p>
          </p:txBody>
        </p:sp>
      </p:grpSp>
      <p:grpSp>
        <p:nvGrpSpPr>
          <p:cNvPr id="46" name="组合 45">
            <a:extLst>
              <a:ext uri="{FF2B5EF4-FFF2-40B4-BE49-F238E27FC236}">
                <a16:creationId xmlns:a16="http://schemas.microsoft.com/office/drawing/2014/main" id="{C3124366-FEEB-4E2F-8901-72FD8CCC1617}"/>
              </a:ext>
            </a:extLst>
          </p:cNvPr>
          <p:cNvGrpSpPr/>
          <p:nvPr/>
        </p:nvGrpSpPr>
        <p:grpSpPr>
          <a:xfrm>
            <a:off x="5303910" y="1765344"/>
            <a:ext cx="5024803" cy="1236504"/>
            <a:chOff x="3327680" y="971340"/>
            <a:chExt cx="5438592" cy="1338328"/>
          </a:xfrm>
        </p:grpSpPr>
        <p:grpSp>
          <p:nvGrpSpPr>
            <p:cNvPr id="47" name="组合 46">
              <a:extLst>
                <a:ext uri="{FF2B5EF4-FFF2-40B4-BE49-F238E27FC236}">
                  <a16:creationId xmlns:a16="http://schemas.microsoft.com/office/drawing/2014/main" id="{B8702F7C-9D9C-4853-9D1F-FB0A69CCB84B}"/>
                </a:ext>
              </a:extLst>
            </p:cNvPr>
            <p:cNvGrpSpPr/>
            <p:nvPr/>
          </p:nvGrpSpPr>
          <p:grpSpPr>
            <a:xfrm>
              <a:off x="3327680" y="971340"/>
              <a:ext cx="1234272" cy="1234273"/>
              <a:chOff x="3327680" y="971340"/>
              <a:chExt cx="1234272" cy="1234273"/>
            </a:xfrm>
          </p:grpSpPr>
          <p:sp>
            <p:nvSpPr>
              <p:cNvPr id="50" name="椭圆 49">
                <a:extLst>
                  <a:ext uri="{FF2B5EF4-FFF2-40B4-BE49-F238E27FC236}">
                    <a16:creationId xmlns:a16="http://schemas.microsoft.com/office/drawing/2014/main" id="{0AA795CD-7DBD-4206-9A16-3A30D1DFB06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 name="椭圆 50">
                <a:extLst>
                  <a:ext uri="{FF2B5EF4-FFF2-40B4-BE49-F238E27FC236}">
                    <a16:creationId xmlns:a16="http://schemas.microsoft.com/office/drawing/2014/main" id="{99AABB7C-5C86-4EB3-BC0E-E82917CEFB3C}"/>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8" name="矩形 47">
              <a:extLst>
                <a:ext uri="{FF2B5EF4-FFF2-40B4-BE49-F238E27FC236}">
                  <a16:creationId xmlns:a16="http://schemas.microsoft.com/office/drawing/2014/main" id="{634A2573-5950-4E4B-921F-3F92D5C63BEF}"/>
                </a:ext>
              </a:extLst>
            </p:cNvPr>
            <p:cNvSpPr/>
            <p:nvPr/>
          </p:nvSpPr>
          <p:spPr>
            <a:xfrm>
              <a:off x="3694587" y="1234533"/>
              <a:ext cx="744085"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a:extLst>
                <a:ext uri="{FF2B5EF4-FFF2-40B4-BE49-F238E27FC236}">
                  <a16:creationId xmlns:a16="http://schemas.microsoft.com/office/drawing/2014/main" id="{AE6732A7-51B6-4AE8-B704-6E11505C833C}"/>
                </a:ext>
              </a:extLst>
            </p:cNvPr>
            <p:cNvSpPr/>
            <p:nvPr/>
          </p:nvSpPr>
          <p:spPr>
            <a:xfrm>
              <a:off x="4924450" y="1234533"/>
              <a:ext cx="3841822" cy="989125"/>
            </a:xfrm>
            <a:prstGeom prst="rect">
              <a:avLst/>
            </a:prstGeom>
          </p:spPr>
          <p:txBody>
            <a:bodyPr wrap="none">
              <a:spAutoFit/>
            </a:bodyPr>
            <a:lstStyle/>
            <a:p>
              <a:pPr>
                <a:defRPr/>
              </a:pPr>
              <a:r>
                <a:rPr lang="zh-CN" altLang="en-US" sz="4000" b="1" kern="1200" dirty="0">
                  <a:solidFill>
                    <a:prstClr val="black"/>
                  </a:solidFill>
                  <a:latin typeface="微软雅黑" panose="020B0503020204020204" pitchFamily="34" charset="-122"/>
                  <a:ea typeface="微软雅黑" panose="020B0503020204020204" pitchFamily="34" charset="-122"/>
                </a:rPr>
                <a:t>问题与挑战</a:t>
              </a:r>
            </a:p>
          </p:txBody>
        </p:sp>
      </p:grpSp>
      <p:grpSp>
        <p:nvGrpSpPr>
          <p:cNvPr id="70" name="组合 69">
            <a:extLst>
              <a:ext uri="{FF2B5EF4-FFF2-40B4-BE49-F238E27FC236}">
                <a16:creationId xmlns:a16="http://schemas.microsoft.com/office/drawing/2014/main" id="{E3DDB30F-BE3B-4D30-A4E7-1400FFA4D67E}"/>
              </a:ext>
            </a:extLst>
          </p:cNvPr>
          <p:cNvGrpSpPr/>
          <p:nvPr/>
        </p:nvGrpSpPr>
        <p:grpSpPr>
          <a:xfrm>
            <a:off x="5303910" y="2982008"/>
            <a:ext cx="4362579" cy="1236504"/>
            <a:chOff x="3327680" y="971340"/>
            <a:chExt cx="4721831" cy="1338328"/>
          </a:xfrm>
        </p:grpSpPr>
        <p:grpSp>
          <p:nvGrpSpPr>
            <p:cNvPr id="71" name="组合 70">
              <a:extLst>
                <a:ext uri="{FF2B5EF4-FFF2-40B4-BE49-F238E27FC236}">
                  <a16:creationId xmlns:a16="http://schemas.microsoft.com/office/drawing/2014/main" id="{2F3C9EBF-DE16-4717-B2FC-92F1E7A21068}"/>
                </a:ext>
              </a:extLst>
            </p:cNvPr>
            <p:cNvGrpSpPr/>
            <p:nvPr/>
          </p:nvGrpSpPr>
          <p:grpSpPr>
            <a:xfrm>
              <a:off x="3327680" y="971340"/>
              <a:ext cx="1234272" cy="1234273"/>
              <a:chOff x="3327680" y="971340"/>
              <a:chExt cx="1234272" cy="1234273"/>
            </a:xfrm>
          </p:grpSpPr>
          <p:sp>
            <p:nvSpPr>
              <p:cNvPr id="74" name="椭圆 73">
                <a:extLst>
                  <a:ext uri="{FF2B5EF4-FFF2-40B4-BE49-F238E27FC236}">
                    <a16:creationId xmlns:a16="http://schemas.microsoft.com/office/drawing/2014/main" id="{001AEAA5-DC68-4D86-B770-ABBBBDEE1FD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5" name="椭圆 74">
                <a:extLst>
                  <a:ext uri="{FF2B5EF4-FFF2-40B4-BE49-F238E27FC236}">
                    <a16:creationId xmlns:a16="http://schemas.microsoft.com/office/drawing/2014/main" id="{774C4F7F-D808-494D-815B-A48DAB7FDDAD}"/>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2" name="矩形 71">
              <a:extLst>
                <a:ext uri="{FF2B5EF4-FFF2-40B4-BE49-F238E27FC236}">
                  <a16:creationId xmlns:a16="http://schemas.microsoft.com/office/drawing/2014/main" id="{B25E0DD2-0878-4469-BE16-F333009834B4}"/>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矩形 72">
              <a:extLst>
                <a:ext uri="{FF2B5EF4-FFF2-40B4-BE49-F238E27FC236}">
                  <a16:creationId xmlns:a16="http://schemas.microsoft.com/office/drawing/2014/main" id="{0281ADF2-E5C1-4DE0-A014-6E14611A6A77}"/>
                </a:ext>
              </a:extLst>
            </p:cNvPr>
            <p:cNvSpPr/>
            <p:nvPr/>
          </p:nvSpPr>
          <p:spPr>
            <a:xfrm>
              <a:off x="4924449" y="1234533"/>
              <a:ext cx="3125062" cy="989125"/>
            </a:xfrm>
            <a:prstGeom prst="rect">
              <a:avLst/>
            </a:prstGeom>
          </p:spPr>
          <p:txBody>
            <a:bodyPr wrap="none">
              <a:spAutoFit/>
            </a:bodyPr>
            <a:lstStyle/>
            <a:p>
              <a:pPr>
                <a:defRPr/>
              </a:pPr>
              <a:r>
                <a:rPr lang="zh-CN" altLang="en-US" sz="4000" b="1" kern="1200" dirty="0">
                  <a:solidFill>
                    <a:prstClr val="black"/>
                  </a:solidFill>
                  <a:latin typeface="微软雅黑" panose="020B0503020204020204" pitchFamily="34" charset="-122"/>
                  <a:ea typeface="微软雅黑" panose="020B0503020204020204" pitchFamily="34" charset="-122"/>
                </a:rPr>
                <a:t>问题建模</a:t>
              </a:r>
            </a:p>
          </p:txBody>
        </p:sp>
      </p:grpSp>
      <p:grpSp>
        <p:nvGrpSpPr>
          <p:cNvPr id="76" name="组合 75">
            <a:extLst>
              <a:ext uri="{FF2B5EF4-FFF2-40B4-BE49-F238E27FC236}">
                <a16:creationId xmlns:a16="http://schemas.microsoft.com/office/drawing/2014/main" id="{CCEDA5B6-86D4-4DB8-A1EA-C9B62E57D9D1}"/>
              </a:ext>
            </a:extLst>
          </p:cNvPr>
          <p:cNvGrpSpPr/>
          <p:nvPr/>
        </p:nvGrpSpPr>
        <p:grpSpPr>
          <a:xfrm>
            <a:off x="5303914" y="4198672"/>
            <a:ext cx="4362578" cy="1236504"/>
            <a:chOff x="3327680" y="971340"/>
            <a:chExt cx="4721831" cy="1338328"/>
          </a:xfrm>
        </p:grpSpPr>
        <p:grpSp>
          <p:nvGrpSpPr>
            <p:cNvPr id="77" name="组合 76">
              <a:extLst>
                <a:ext uri="{FF2B5EF4-FFF2-40B4-BE49-F238E27FC236}">
                  <a16:creationId xmlns:a16="http://schemas.microsoft.com/office/drawing/2014/main" id="{872A2A69-B245-4B79-AD60-1CF8923DE936}"/>
                </a:ext>
              </a:extLst>
            </p:cNvPr>
            <p:cNvGrpSpPr/>
            <p:nvPr/>
          </p:nvGrpSpPr>
          <p:grpSpPr>
            <a:xfrm>
              <a:off x="3327680" y="971340"/>
              <a:ext cx="1234272" cy="1234273"/>
              <a:chOff x="3327680" y="971340"/>
              <a:chExt cx="1234272" cy="1234273"/>
            </a:xfrm>
          </p:grpSpPr>
          <p:sp>
            <p:nvSpPr>
              <p:cNvPr id="80" name="椭圆 79">
                <a:extLst>
                  <a:ext uri="{FF2B5EF4-FFF2-40B4-BE49-F238E27FC236}">
                    <a16:creationId xmlns:a16="http://schemas.microsoft.com/office/drawing/2014/main" id="{BEA15C48-1BBD-4798-A40B-AC7DE80A36F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1" name="椭圆 80">
                <a:extLst>
                  <a:ext uri="{FF2B5EF4-FFF2-40B4-BE49-F238E27FC236}">
                    <a16:creationId xmlns:a16="http://schemas.microsoft.com/office/drawing/2014/main" id="{A93F062E-2F13-4A14-9B28-BC952984B397}"/>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8" name="矩形 77">
              <a:extLst>
                <a:ext uri="{FF2B5EF4-FFF2-40B4-BE49-F238E27FC236}">
                  <a16:creationId xmlns:a16="http://schemas.microsoft.com/office/drawing/2014/main" id="{83841D02-9CBB-499D-B5E9-E1C8830E9FA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矩形 78">
              <a:extLst>
                <a:ext uri="{FF2B5EF4-FFF2-40B4-BE49-F238E27FC236}">
                  <a16:creationId xmlns:a16="http://schemas.microsoft.com/office/drawing/2014/main" id="{DB69181D-58D7-4B99-8605-2E855E4A2497}"/>
                </a:ext>
              </a:extLst>
            </p:cNvPr>
            <p:cNvSpPr/>
            <p:nvPr/>
          </p:nvSpPr>
          <p:spPr>
            <a:xfrm>
              <a:off x="4924448" y="1234533"/>
              <a:ext cx="3125063" cy="98912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解决方案</a:t>
              </a:r>
            </a:p>
          </p:txBody>
        </p:sp>
      </p:grpSp>
      <p:grpSp>
        <p:nvGrpSpPr>
          <p:cNvPr id="82" name="组合 81">
            <a:extLst>
              <a:ext uri="{FF2B5EF4-FFF2-40B4-BE49-F238E27FC236}">
                <a16:creationId xmlns:a16="http://schemas.microsoft.com/office/drawing/2014/main" id="{C8B6718B-0302-4E87-B9CA-5799B77C4B4B}"/>
              </a:ext>
            </a:extLst>
          </p:cNvPr>
          <p:cNvGrpSpPr/>
          <p:nvPr/>
        </p:nvGrpSpPr>
        <p:grpSpPr>
          <a:xfrm>
            <a:off x="5303910" y="5415337"/>
            <a:ext cx="3038130" cy="1236504"/>
            <a:chOff x="3327680" y="971340"/>
            <a:chExt cx="3288314" cy="1338328"/>
          </a:xfrm>
        </p:grpSpPr>
        <p:grpSp>
          <p:nvGrpSpPr>
            <p:cNvPr id="83" name="组合 82">
              <a:extLst>
                <a:ext uri="{FF2B5EF4-FFF2-40B4-BE49-F238E27FC236}">
                  <a16:creationId xmlns:a16="http://schemas.microsoft.com/office/drawing/2014/main" id="{7AAD3A01-3264-4D38-A48A-EFB3CA63ADE4}"/>
                </a:ext>
              </a:extLst>
            </p:cNvPr>
            <p:cNvGrpSpPr/>
            <p:nvPr/>
          </p:nvGrpSpPr>
          <p:grpSpPr>
            <a:xfrm>
              <a:off x="3327680" y="971340"/>
              <a:ext cx="1234272" cy="1234273"/>
              <a:chOff x="3327680" y="971340"/>
              <a:chExt cx="1234272" cy="1234273"/>
            </a:xfrm>
          </p:grpSpPr>
          <p:sp>
            <p:nvSpPr>
              <p:cNvPr id="86" name="椭圆 85">
                <a:extLst>
                  <a:ext uri="{FF2B5EF4-FFF2-40B4-BE49-F238E27FC236}">
                    <a16:creationId xmlns:a16="http://schemas.microsoft.com/office/drawing/2014/main" id="{377C6F4D-5951-43F9-AAD9-83F221C040F5}"/>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7" name="椭圆 86">
                <a:extLst>
                  <a:ext uri="{FF2B5EF4-FFF2-40B4-BE49-F238E27FC236}">
                    <a16:creationId xmlns:a16="http://schemas.microsoft.com/office/drawing/2014/main" id="{A2982C64-F5FC-4E0D-9EE4-0ABC102E6A5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84" name="矩形 83">
              <a:extLst>
                <a:ext uri="{FF2B5EF4-FFF2-40B4-BE49-F238E27FC236}">
                  <a16:creationId xmlns:a16="http://schemas.microsoft.com/office/drawing/2014/main" id="{B045FA7D-3CAC-43AB-AE5A-DBD78EDF3145}"/>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5" name="矩形 84">
              <a:extLst>
                <a:ext uri="{FF2B5EF4-FFF2-40B4-BE49-F238E27FC236}">
                  <a16:creationId xmlns:a16="http://schemas.microsoft.com/office/drawing/2014/main" id="{101CF134-3563-4DBE-9CEA-2AE620931B0C}"/>
                </a:ext>
              </a:extLst>
            </p:cNvPr>
            <p:cNvSpPr/>
            <p:nvPr/>
          </p:nvSpPr>
          <p:spPr>
            <a:xfrm>
              <a:off x="4924447" y="1234533"/>
              <a:ext cx="1691547" cy="98912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总结</a:t>
              </a:r>
            </a:p>
          </p:txBody>
        </p:sp>
      </p:grpSp>
    </p:spTree>
    <p:extLst>
      <p:ext uri="{BB962C8B-B14F-4D97-AF65-F5344CB8AC3E}">
        <p14:creationId xmlns:p14="http://schemas.microsoft.com/office/powerpoint/2010/main" val="2357859798"/>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11" name="矩形 10">
            <a:extLst>
              <a:ext uri="{FF2B5EF4-FFF2-40B4-BE49-F238E27FC236}">
                <a16:creationId xmlns:a16="http://schemas.microsoft.com/office/drawing/2014/main" id="{36A79B8E-EC00-4CAF-9E36-B1ADABBD2326}"/>
              </a:ext>
            </a:extLst>
          </p:cNvPr>
          <p:cNvSpPr/>
          <p:nvPr/>
        </p:nvSpPr>
        <p:spPr>
          <a:xfrm>
            <a:off x="911424" y="1528919"/>
            <a:ext cx="9577064" cy="458908"/>
          </a:xfrm>
          <a:prstGeom prst="rect">
            <a:avLst/>
          </a:prstGeom>
        </p:spPr>
        <p:txBody>
          <a:bodyPr wrap="square">
            <a:spAutoFit/>
          </a:bodyPr>
          <a:lstStyle/>
          <a:p>
            <a:pPr algn="just" fontAlgn="base">
              <a:lnSpc>
                <a:spcPct val="150000"/>
              </a:lnSpc>
              <a:spcBef>
                <a:spcPct val="0"/>
              </a:spcBef>
              <a:spcAft>
                <a:spcPct val="0"/>
              </a:spcAft>
              <a:defRPr/>
            </a:pPr>
            <a:r>
              <a:rPr lang="zh-CN" altLang="en-US" kern="1200" dirty="0">
                <a:latin typeface="微软雅黑" panose="020B0503020204020204" pitchFamily="34" charset="-122"/>
                <a:ea typeface="微软雅黑" panose="020B0503020204020204" pitchFamily="34" charset="-122"/>
              </a:rPr>
              <a:t>改进算法在</a:t>
            </a:r>
            <a:r>
              <a:rPr lang="en-US" altLang="zh-CN" kern="1200" dirty="0">
                <a:latin typeface="微软雅黑" panose="020B0503020204020204" pitchFamily="34" charset="-122"/>
                <a:ea typeface="微软雅黑" panose="020B0503020204020204" pitchFamily="34" charset="-122"/>
              </a:rPr>
              <a:t>MFMARL</a:t>
            </a:r>
            <a:r>
              <a:rPr lang="zh-CN" altLang="en-US" kern="1200" dirty="0">
                <a:latin typeface="微软雅黑" panose="020B0503020204020204" pitchFamily="34" charset="-122"/>
                <a:ea typeface="微软雅黑" panose="020B0503020204020204" pitchFamily="34" charset="-122"/>
              </a:rPr>
              <a:t>的基础上，设计了一种消息共享机制，动态的选择智能体的邻居集合</a:t>
            </a:r>
            <a:r>
              <a:rPr lang="zh-CN" altLang="en-US" kern="1200"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369201" y="734684"/>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改进的</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MARL</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算法</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20</a:t>
            </a:fld>
            <a:endParaRPr lang="zh-CN" dirty="0"/>
          </a:p>
        </p:txBody>
      </p:sp>
      <p:sp>
        <p:nvSpPr>
          <p:cNvPr id="19" name="文本框 18">
            <a:extLst>
              <a:ext uri="{FF2B5EF4-FFF2-40B4-BE49-F238E27FC236}">
                <a16:creationId xmlns:a16="http://schemas.microsoft.com/office/drawing/2014/main" id="{05535612-D0B3-4F54-96E3-8E5DD6EB93B2}"/>
              </a:ext>
            </a:extLst>
          </p:cNvPr>
          <p:cNvSpPr txBox="1"/>
          <p:nvPr/>
        </p:nvSpPr>
        <p:spPr>
          <a:xfrm>
            <a:off x="595513" y="2111123"/>
            <a:ext cx="2088232" cy="458908"/>
          </a:xfrm>
          <a:prstGeom prst="rect">
            <a:avLst/>
          </a:prstGeom>
          <a:noFill/>
        </p:spPr>
        <p:txBody>
          <a:bodyPr wrap="square">
            <a:spAutoFit/>
          </a:bodyPr>
          <a:lstStyle/>
          <a:p>
            <a:pPr marL="285750" indent="-285750" rtl="0">
              <a:lnSpc>
                <a:spcPct val="150000"/>
              </a:lnSpc>
              <a:buFont typeface="Wingdings" panose="05000000000000000000" pitchFamily="2" charset="2"/>
              <a:buChar char="p"/>
              <a:defRPr/>
            </a:pPr>
            <a:r>
              <a:rPr lang="zh-CN" altLang="en-US" b="1" kern="1200" dirty="0">
                <a:latin typeface="微软雅黑" panose="020B0503020204020204" pitchFamily="34" charset="-122"/>
                <a:ea typeface="微软雅黑" panose="020B0503020204020204" pitchFamily="34" charset="-122"/>
              </a:rPr>
              <a:t>具体步骤：</a:t>
            </a:r>
            <a:endParaRPr lang="en-US" altLang="zh-CN" b="1" kern="1200" dirty="0">
              <a:latin typeface="微软雅黑" panose="020B0503020204020204" pitchFamily="34" charset="-122"/>
              <a:ea typeface="微软雅黑" panose="020B0503020204020204" pitchFamily="34" charset="-122"/>
            </a:endParaRPr>
          </a:p>
        </p:txBody>
      </p:sp>
      <p:grpSp>
        <p:nvGrpSpPr>
          <p:cNvPr id="147" name="组合 146">
            <a:extLst>
              <a:ext uri="{FF2B5EF4-FFF2-40B4-BE49-F238E27FC236}">
                <a16:creationId xmlns:a16="http://schemas.microsoft.com/office/drawing/2014/main" id="{EC9779A3-E233-4B5A-B7F0-F3394E18C985}"/>
              </a:ext>
            </a:extLst>
          </p:cNvPr>
          <p:cNvGrpSpPr/>
          <p:nvPr/>
        </p:nvGrpSpPr>
        <p:grpSpPr>
          <a:xfrm>
            <a:off x="4874982" y="2682808"/>
            <a:ext cx="7317018" cy="3918962"/>
            <a:chOff x="794955" y="2702793"/>
            <a:chExt cx="7317018" cy="3918962"/>
          </a:xfrm>
        </p:grpSpPr>
        <p:sp>
          <p:nvSpPr>
            <p:cNvPr id="94" name="流程图: 数据 93">
              <a:extLst>
                <a:ext uri="{FF2B5EF4-FFF2-40B4-BE49-F238E27FC236}">
                  <a16:creationId xmlns:a16="http://schemas.microsoft.com/office/drawing/2014/main" id="{0F90944F-9CBD-4B9A-B680-1F7D5537E493}"/>
                </a:ext>
              </a:extLst>
            </p:cNvPr>
            <p:cNvSpPr/>
            <p:nvPr/>
          </p:nvSpPr>
          <p:spPr>
            <a:xfrm rot="3987486">
              <a:off x="2866506" y="4977599"/>
              <a:ext cx="2205466" cy="999430"/>
            </a:xfrm>
            <a:prstGeom prst="flowChartInputOutpu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流程图: 数据 103">
              <a:extLst>
                <a:ext uri="{FF2B5EF4-FFF2-40B4-BE49-F238E27FC236}">
                  <a16:creationId xmlns:a16="http://schemas.microsoft.com/office/drawing/2014/main" id="{DE107C33-A49F-4420-8AC4-6E933524FB1F}"/>
                </a:ext>
              </a:extLst>
            </p:cNvPr>
            <p:cNvSpPr>
              <a:spLocks/>
            </p:cNvSpPr>
            <p:nvPr/>
          </p:nvSpPr>
          <p:spPr>
            <a:xfrm rot="3987486">
              <a:off x="2147428" y="3305811"/>
              <a:ext cx="2205466" cy="999430"/>
            </a:xfrm>
            <a:prstGeom prst="flowChartInputOutput">
              <a:avLst/>
            </a:prstGeom>
            <a:noFill/>
            <a:ln>
              <a:solidFill>
                <a:srgbClr val="C0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46" name="组合 145">
              <a:extLst>
                <a:ext uri="{FF2B5EF4-FFF2-40B4-BE49-F238E27FC236}">
                  <a16:creationId xmlns:a16="http://schemas.microsoft.com/office/drawing/2014/main" id="{710E3397-8AF9-4ECE-8678-9851B560B524}"/>
                </a:ext>
              </a:extLst>
            </p:cNvPr>
            <p:cNvGrpSpPr/>
            <p:nvPr/>
          </p:nvGrpSpPr>
          <p:grpSpPr>
            <a:xfrm>
              <a:off x="794955" y="3245705"/>
              <a:ext cx="7317018" cy="3376050"/>
              <a:chOff x="794955" y="3245705"/>
              <a:chExt cx="7317018" cy="3376050"/>
            </a:xfrm>
          </p:grpSpPr>
          <p:grpSp>
            <p:nvGrpSpPr>
              <p:cNvPr id="105" name="组合 104">
                <a:extLst>
                  <a:ext uri="{FF2B5EF4-FFF2-40B4-BE49-F238E27FC236}">
                    <a16:creationId xmlns:a16="http://schemas.microsoft.com/office/drawing/2014/main" id="{25E261D1-101A-490E-9620-FFC735B62ABD}"/>
                  </a:ext>
                </a:extLst>
              </p:cNvPr>
              <p:cNvGrpSpPr/>
              <p:nvPr/>
            </p:nvGrpSpPr>
            <p:grpSpPr>
              <a:xfrm>
                <a:off x="794955" y="3667778"/>
                <a:ext cx="1675683" cy="2703396"/>
                <a:chOff x="1016408" y="3334067"/>
                <a:chExt cx="1675683" cy="2703396"/>
              </a:xfrm>
            </p:grpSpPr>
            <p:grpSp>
              <p:nvGrpSpPr>
                <p:cNvPr id="3" name="组合 2">
                  <a:extLst>
                    <a:ext uri="{FF2B5EF4-FFF2-40B4-BE49-F238E27FC236}">
                      <a16:creationId xmlns:a16="http://schemas.microsoft.com/office/drawing/2014/main" id="{9C27DC20-3318-4748-BC92-20F42CBED451}"/>
                    </a:ext>
                  </a:extLst>
                </p:cNvPr>
                <p:cNvGrpSpPr/>
                <p:nvPr/>
              </p:nvGrpSpPr>
              <p:grpSpPr>
                <a:xfrm>
                  <a:off x="1016408" y="3334067"/>
                  <a:ext cx="824880" cy="1047523"/>
                  <a:chOff x="886863" y="5013176"/>
                  <a:chExt cx="824880" cy="1047523"/>
                </a:xfrm>
              </p:grpSpPr>
              <p:pic>
                <p:nvPicPr>
                  <p:cNvPr id="15" name="图片 14">
                    <a:extLst>
                      <a:ext uri="{FF2B5EF4-FFF2-40B4-BE49-F238E27FC236}">
                        <a16:creationId xmlns:a16="http://schemas.microsoft.com/office/drawing/2014/main" id="{A92043A1-A5CD-476E-BA90-89460E22641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863" y="5013176"/>
                    <a:ext cx="824880" cy="824880"/>
                  </a:xfrm>
                  <a:prstGeom prst="rect">
                    <a:avLst/>
                  </a:prstGeom>
                </p:spPr>
              </p:pic>
              <p:sp>
                <p:nvSpPr>
                  <p:cNvPr id="28" name="文本框 27">
                    <a:extLst>
                      <a:ext uri="{FF2B5EF4-FFF2-40B4-BE49-F238E27FC236}">
                        <a16:creationId xmlns:a16="http://schemas.microsoft.com/office/drawing/2014/main" id="{74AC09C4-40FD-49C2-8A7D-6538E7CCDA47}"/>
                      </a:ext>
                    </a:extLst>
                  </p:cNvPr>
                  <p:cNvSpPr txBox="1"/>
                  <p:nvPr/>
                </p:nvSpPr>
                <p:spPr>
                  <a:xfrm>
                    <a:off x="91758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1</a:t>
                    </a:r>
                    <a:endParaRPr lang="zh-CN" altLang="en-US" sz="1050" b="1" dirty="0">
                      <a:latin typeface="微软雅黑" panose="020B0503020204020204" pitchFamily="34" charset="-122"/>
                      <a:ea typeface="微软雅黑" panose="020B0503020204020204" pitchFamily="34" charset="-122"/>
                    </a:endParaRPr>
                  </a:p>
                </p:txBody>
              </p:sp>
            </p:grpSp>
            <p:grpSp>
              <p:nvGrpSpPr>
                <p:cNvPr id="9" name="组合 8">
                  <a:extLst>
                    <a:ext uri="{FF2B5EF4-FFF2-40B4-BE49-F238E27FC236}">
                      <a16:creationId xmlns:a16="http://schemas.microsoft.com/office/drawing/2014/main" id="{79C04262-A960-4006-958B-1D36F64B84AF}"/>
                    </a:ext>
                  </a:extLst>
                </p:cNvPr>
                <p:cNvGrpSpPr/>
                <p:nvPr/>
              </p:nvGrpSpPr>
              <p:grpSpPr>
                <a:xfrm>
                  <a:off x="1841288" y="4997634"/>
                  <a:ext cx="850803" cy="1039829"/>
                  <a:chOff x="4315257" y="5013176"/>
                  <a:chExt cx="850803" cy="1039829"/>
                </a:xfrm>
              </p:grpSpPr>
              <p:pic>
                <p:nvPicPr>
                  <p:cNvPr id="17" name="图片 16">
                    <a:extLst>
                      <a:ext uri="{FF2B5EF4-FFF2-40B4-BE49-F238E27FC236}">
                        <a16:creationId xmlns:a16="http://schemas.microsoft.com/office/drawing/2014/main" id="{2CC6D385-2BEC-4F7D-AF80-7D52EF908B4C}"/>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5257" y="5013176"/>
                    <a:ext cx="824880" cy="824880"/>
                  </a:xfrm>
                  <a:prstGeom prst="rect">
                    <a:avLst/>
                  </a:prstGeom>
                </p:spPr>
              </p:pic>
              <p:sp>
                <p:nvSpPr>
                  <p:cNvPr id="29" name="文本框 28">
                    <a:extLst>
                      <a:ext uri="{FF2B5EF4-FFF2-40B4-BE49-F238E27FC236}">
                        <a16:creationId xmlns:a16="http://schemas.microsoft.com/office/drawing/2014/main" id="{D6492815-848D-4AC8-9186-F412A9538247}"/>
                      </a:ext>
                    </a:extLst>
                  </p:cNvPr>
                  <p:cNvSpPr txBox="1"/>
                  <p:nvPr/>
                </p:nvSpPr>
                <p:spPr>
                  <a:xfrm>
                    <a:off x="4341180" y="5799089"/>
                    <a:ext cx="82488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3</a:t>
                    </a:r>
                    <a:endParaRPr lang="zh-CN" altLang="en-US" sz="1050" b="1" dirty="0">
                      <a:latin typeface="微软雅黑" panose="020B0503020204020204" pitchFamily="34" charset="-122"/>
                      <a:ea typeface="微软雅黑" panose="020B0503020204020204" pitchFamily="34" charset="-122"/>
                    </a:endParaRPr>
                  </a:p>
                </p:txBody>
              </p:sp>
            </p:grpSp>
            <p:grpSp>
              <p:nvGrpSpPr>
                <p:cNvPr id="8" name="组合 7">
                  <a:extLst>
                    <a:ext uri="{FF2B5EF4-FFF2-40B4-BE49-F238E27FC236}">
                      <a16:creationId xmlns:a16="http://schemas.microsoft.com/office/drawing/2014/main" id="{F4D1BD49-3CC3-4E1C-8DF1-4DF28E7AA9AE}"/>
                    </a:ext>
                  </a:extLst>
                </p:cNvPr>
                <p:cNvGrpSpPr/>
                <p:nvPr/>
              </p:nvGrpSpPr>
              <p:grpSpPr>
                <a:xfrm>
                  <a:off x="1382688" y="4181677"/>
                  <a:ext cx="824880" cy="1047523"/>
                  <a:chOff x="2141724" y="5013176"/>
                  <a:chExt cx="824880" cy="1047523"/>
                </a:xfrm>
              </p:grpSpPr>
              <p:pic>
                <p:nvPicPr>
                  <p:cNvPr id="16" name="图片 15">
                    <a:extLst>
                      <a:ext uri="{FF2B5EF4-FFF2-40B4-BE49-F238E27FC236}">
                        <a16:creationId xmlns:a16="http://schemas.microsoft.com/office/drawing/2014/main" id="{03EE972C-3A5B-43FA-8B57-982412CFA85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724" y="5013176"/>
                    <a:ext cx="824880" cy="824880"/>
                  </a:xfrm>
                  <a:prstGeom prst="rect">
                    <a:avLst/>
                  </a:prstGeom>
                </p:spPr>
              </p:pic>
              <p:sp>
                <p:nvSpPr>
                  <p:cNvPr id="30" name="文本框 29">
                    <a:extLst>
                      <a:ext uri="{FF2B5EF4-FFF2-40B4-BE49-F238E27FC236}">
                        <a16:creationId xmlns:a16="http://schemas.microsoft.com/office/drawing/2014/main" id="{4C036ED6-5E83-40B7-83A9-B0E5A7307E9A}"/>
                      </a:ext>
                    </a:extLst>
                  </p:cNvPr>
                  <p:cNvSpPr txBox="1"/>
                  <p:nvPr/>
                </p:nvSpPr>
                <p:spPr>
                  <a:xfrm>
                    <a:off x="217510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2</a:t>
                    </a:r>
                    <a:endParaRPr lang="zh-CN" altLang="en-US" sz="1050" b="1" dirty="0">
                      <a:latin typeface="微软雅黑" panose="020B0503020204020204" pitchFamily="34" charset="-122"/>
                      <a:ea typeface="微软雅黑" panose="020B0503020204020204" pitchFamily="34" charset="-122"/>
                    </a:endParaRPr>
                  </a:p>
                </p:txBody>
              </p:sp>
            </p:grpSp>
          </p:grpSp>
          <p:grpSp>
            <p:nvGrpSpPr>
              <p:cNvPr id="69" name="组合 68">
                <a:extLst>
                  <a:ext uri="{FF2B5EF4-FFF2-40B4-BE49-F238E27FC236}">
                    <a16:creationId xmlns:a16="http://schemas.microsoft.com/office/drawing/2014/main" id="{ECF9E48B-C7F8-4EE4-BA9E-2F27AFB7073E}"/>
                  </a:ext>
                </a:extLst>
              </p:cNvPr>
              <p:cNvGrpSpPr/>
              <p:nvPr/>
            </p:nvGrpSpPr>
            <p:grpSpPr>
              <a:xfrm>
                <a:off x="1568787" y="3693752"/>
                <a:ext cx="1353432" cy="512191"/>
                <a:chOff x="1790240" y="3360041"/>
                <a:chExt cx="1353432" cy="512191"/>
              </a:xfrm>
            </p:grpSpPr>
            <p:grpSp>
              <p:nvGrpSpPr>
                <p:cNvPr id="63" name="组合 62">
                  <a:extLst>
                    <a:ext uri="{FF2B5EF4-FFF2-40B4-BE49-F238E27FC236}">
                      <a16:creationId xmlns:a16="http://schemas.microsoft.com/office/drawing/2014/main" id="{7592F976-BEB2-4B70-8F90-7590CF14FF30}"/>
                    </a:ext>
                  </a:extLst>
                </p:cNvPr>
                <p:cNvGrpSpPr/>
                <p:nvPr/>
              </p:nvGrpSpPr>
              <p:grpSpPr>
                <a:xfrm>
                  <a:off x="2121749" y="3746507"/>
                  <a:ext cx="1021923" cy="125725"/>
                  <a:chOff x="2121749" y="3746507"/>
                  <a:chExt cx="2606099" cy="186549"/>
                </a:xfrm>
                <a:noFill/>
              </p:grpSpPr>
              <p:cxnSp>
                <p:nvCxnSpPr>
                  <p:cNvPr id="60" name="直接箭头连接符 59">
                    <a:extLst>
                      <a:ext uri="{FF2B5EF4-FFF2-40B4-BE49-F238E27FC236}">
                        <a16:creationId xmlns:a16="http://schemas.microsoft.com/office/drawing/2014/main" id="{80ABF871-9D3E-45AF-8465-169E5FCD1E60}"/>
                      </a:ext>
                    </a:extLst>
                  </p:cNvPr>
                  <p:cNvCxnSpPr>
                    <a:cxnSpLocks/>
                  </p:cNvCxnSpPr>
                  <p:nvPr/>
                </p:nvCxnSpPr>
                <p:spPr>
                  <a:xfrm>
                    <a:off x="2121749"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矩形 60">
                    <a:extLst>
                      <a:ext uri="{FF2B5EF4-FFF2-40B4-BE49-F238E27FC236}">
                        <a16:creationId xmlns:a16="http://schemas.microsoft.com/office/drawing/2014/main" id="{3E657DAD-5233-4827-AC5B-B915EF95B1B5}"/>
                      </a:ext>
                    </a:extLst>
                  </p:cNvPr>
                  <p:cNvSpPr/>
                  <p:nvPr/>
                </p:nvSpPr>
                <p:spPr>
                  <a:xfrm>
                    <a:off x="2567608" y="3746507"/>
                    <a:ext cx="720080" cy="186549"/>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65" name="连接符: 肘形 64">
                  <a:extLst>
                    <a:ext uri="{FF2B5EF4-FFF2-40B4-BE49-F238E27FC236}">
                      <a16:creationId xmlns:a16="http://schemas.microsoft.com/office/drawing/2014/main" id="{DB9C3F15-ACEE-42D3-9B04-DF0C0F6A3772}"/>
                    </a:ext>
                  </a:extLst>
                </p:cNvPr>
                <p:cNvCxnSpPr>
                  <a:cxnSpLocks/>
                </p:cNvCxnSpPr>
                <p:nvPr/>
              </p:nvCxnSpPr>
              <p:spPr>
                <a:xfrm>
                  <a:off x="1841290" y="3603249"/>
                  <a:ext cx="596475" cy="257799"/>
                </a:xfrm>
                <a:prstGeom prst="bentConnector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文本框 65">
                      <a:extLst>
                        <a:ext uri="{FF2B5EF4-FFF2-40B4-BE49-F238E27FC236}">
                          <a16:creationId xmlns:a16="http://schemas.microsoft.com/office/drawing/2014/main" id="{62C70907-4A90-4D20-AD7D-2D6DEFFF4084}"/>
                        </a:ext>
                      </a:extLst>
                    </p:cNvPr>
                    <p:cNvSpPr txBox="1"/>
                    <p:nvPr/>
                  </p:nvSpPr>
                  <p:spPr>
                    <a:xfrm>
                      <a:off x="1790240" y="3360041"/>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66" name="文本框 65">
                      <a:extLst>
                        <a:ext uri="{FF2B5EF4-FFF2-40B4-BE49-F238E27FC236}">
                          <a16:creationId xmlns:a16="http://schemas.microsoft.com/office/drawing/2014/main" id="{62C70907-4A90-4D20-AD7D-2D6DEFFF4084}"/>
                        </a:ext>
                      </a:extLst>
                    </p:cNvPr>
                    <p:cNvSpPr txBox="1">
                      <a:spLocks noRot="1" noChangeAspect="1" noMove="1" noResize="1" noEditPoints="1" noAdjustHandles="1" noChangeArrowheads="1" noChangeShapeType="1" noTextEdit="1"/>
                    </p:cNvSpPr>
                    <p:nvPr/>
                  </p:nvSpPr>
                  <p:spPr>
                    <a:xfrm>
                      <a:off x="1790240" y="3360041"/>
                      <a:ext cx="673920" cy="253916"/>
                    </a:xfrm>
                    <a:prstGeom prst="rect">
                      <a:avLst/>
                    </a:prstGeom>
                    <a:blipFill>
                      <a:blip r:embed="rId4"/>
                      <a:stretch>
                        <a:fillRect b="-14634"/>
                      </a:stretch>
                    </a:blipFill>
                  </p:spPr>
                  <p:txBody>
                    <a:bodyPr/>
                    <a:lstStyle/>
                    <a:p>
                      <a:r>
                        <a:rPr lang="zh-CN" altLang="en-US">
                          <a:noFill/>
                        </a:rPr>
                        <a:t> </a:t>
                      </a:r>
                    </a:p>
                  </p:txBody>
                </p:sp>
              </mc:Fallback>
            </mc:AlternateContent>
          </p:grpSp>
          <p:grpSp>
            <p:nvGrpSpPr>
              <p:cNvPr id="70" name="组合 69">
                <a:extLst>
                  <a:ext uri="{FF2B5EF4-FFF2-40B4-BE49-F238E27FC236}">
                    <a16:creationId xmlns:a16="http://schemas.microsoft.com/office/drawing/2014/main" id="{4174D6C9-9A34-4F21-B424-6B16F33249CF}"/>
                  </a:ext>
                </a:extLst>
              </p:cNvPr>
              <p:cNvGrpSpPr/>
              <p:nvPr/>
            </p:nvGrpSpPr>
            <p:grpSpPr>
              <a:xfrm>
                <a:off x="2143005" y="4485862"/>
                <a:ext cx="1057014" cy="572993"/>
                <a:chOff x="2086658" y="3314762"/>
                <a:chExt cx="1057014" cy="572993"/>
              </a:xfrm>
            </p:grpSpPr>
            <p:grpSp>
              <p:nvGrpSpPr>
                <p:cNvPr id="71" name="组合 70">
                  <a:extLst>
                    <a:ext uri="{FF2B5EF4-FFF2-40B4-BE49-F238E27FC236}">
                      <a16:creationId xmlns:a16="http://schemas.microsoft.com/office/drawing/2014/main" id="{9A3203C2-2D21-4105-BE89-AB389E4D5EE6}"/>
                    </a:ext>
                  </a:extLst>
                </p:cNvPr>
                <p:cNvGrpSpPr/>
                <p:nvPr/>
              </p:nvGrpSpPr>
              <p:grpSpPr>
                <a:xfrm>
                  <a:off x="2121749" y="3746507"/>
                  <a:ext cx="1021923" cy="125725"/>
                  <a:chOff x="2121749" y="3746507"/>
                  <a:chExt cx="2606099" cy="186549"/>
                </a:xfrm>
                <a:noFill/>
              </p:grpSpPr>
              <p:cxnSp>
                <p:nvCxnSpPr>
                  <p:cNvPr id="74" name="直接箭头连接符 73">
                    <a:extLst>
                      <a:ext uri="{FF2B5EF4-FFF2-40B4-BE49-F238E27FC236}">
                        <a16:creationId xmlns:a16="http://schemas.microsoft.com/office/drawing/2014/main" id="{3B5A1F02-5F45-4FB0-BAFA-DF040A570091}"/>
                      </a:ext>
                    </a:extLst>
                  </p:cNvPr>
                  <p:cNvCxnSpPr>
                    <a:cxnSpLocks/>
                  </p:cNvCxnSpPr>
                  <p:nvPr/>
                </p:nvCxnSpPr>
                <p:spPr>
                  <a:xfrm>
                    <a:off x="2121749"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矩形 74">
                    <a:extLst>
                      <a:ext uri="{FF2B5EF4-FFF2-40B4-BE49-F238E27FC236}">
                        <a16:creationId xmlns:a16="http://schemas.microsoft.com/office/drawing/2014/main" id="{7168C450-9AF3-495F-A7B2-3BC44330CEDF}"/>
                      </a:ext>
                    </a:extLst>
                  </p:cNvPr>
                  <p:cNvSpPr/>
                  <p:nvPr/>
                </p:nvSpPr>
                <p:spPr>
                  <a:xfrm>
                    <a:off x="2567608" y="3746507"/>
                    <a:ext cx="720080" cy="186549"/>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2" name="连接符: 肘形 71">
                  <a:extLst>
                    <a:ext uri="{FF2B5EF4-FFF2-40B4-BE49-F238E27FC236}">
                      <a16:creationId xmlns:a16="http://schemas.microsoft.com/office/drawing/2014/main" id="{FDDCF0AF-E9A9-48F3-9B40-CEB1F7483DB3}"/>
                    </a:ext>
                  </a:extLst>
                </p:cNvPr>
                <p:cNvCxnSpPr>
                  <a:cxnSpLocks/>
                </p:cNvCxnSpPr>
                <p:nvPr/>
              </p:nvCxnSpPr>
              <p:spPr>
                <a:xfrm>
                  <a:off x="2125381" y="3629956"/>
                  <a:ext cx="596475" cy="25779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3" name="文本框 72">
                      <a:extLst>
                        <a:ext uri="{FF2B5EF4-FFF2-40B4-BE49-F238E27FC236}">
                          <a16:creationId xmlns:a16="http://schemas.microsoft.com/office/drawing/2014/main" id="{F3205287-FED0-41D5-8CD8-FA1ED081972F}"/>
                        </a:ext>
                      </a:extLst>
                    </p:cNvPr>
                    <p:cNvSpPr txBox="1"/>
                    <p:nvPr/>
                  </p:nvSpPr>
                  <p:spPr>
                    <a:xfrm>
                      <a:off x="2086658" y="3314762"/>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73" name="文本框 72">
                      <a:extLst>
                        <a:ext uri="{FF2B5EF4-FFF2-40B4-BE49-F238E27FC236}">
                          <a16:creationId xmlns:a16="http://schemas.microsoft.com/office/drawing/2014/main" id="{F3205287-FED0-41D5-8CD8-FA1ED081972F}"/>
                        </a:ext>
                      </a:extLst>
                    </p:cNvPr>
                    <p:cNvSpPr txBox="1">
                      <a:spLocks noRot="1" noChangeAspect="1" noMove="1" noResize="1" noEditPoints="1" noAdjustHandles="1" noChangeArrowheads="1" noChangeShapeType="1" noTextEdit="1"/>
                    </p:cNvSpPr>
                    <p:nvPr/>
                  </p:nvSpPr>
                  <p:spPr>
                    <a:xfrm>
                      <a:off x="2086658" y="3314762"/>
                      <a:ext cx="673920" cy="253916"/>
                    </a:xfrm>
                    <a:prstGeom prst="rect">
                      <a:avLst/>
                    </a:prstGeom>
                    <a:blipFill>
                      <a:blip r:embed="rId4"/>
                      <a:stretch>
                        <a:fillRect b="-14634"/>
                      </a:stretch>
                    </a:blipFill>
                  </p:spPr>
                  <p:txBody>
                    <a:bodyPr/>
                    <a:lstStyle/>
                    <a:p>
                      <a:r>
                        <a:rPr lang="zh-CN" altLang="en-US">
                          <a:noFill/>
                        </a:rPr>
                        <a:t> </a:t>
                      </a:r>
                    </a:p>
                  </p:txBody>
                </p:sp>
              </mc:Fallback>
            </mc:AlternateContent>
          </p:grpSp>
          <p:grpSp>
            <p:nvGrpSpPr>
              <p:cNvPr id="76" name="组合 75">
                <a:extLst>
                  <a:ext uri="{FF2B5EF4-FFF2-40B4-BE49-F238E27FC236}">
                    <a16:creationId xmlns:a16="http://schemas.microsoft.com/office/drawing/2014/main" id="{D18E0219-4200-4352-93E3-BC0E9EB9B2EA}"/>
                  </a:ext>
                </a:extLst>
              </p:cNvPr>
              <p:cNvGrpSpPr/>
              <p:nvPr/>
            </p:nvGrpSpPr>
            <p:grpSpPr>
              <a:xfrm>
                <a:off x="2418163" y="5490903"/>
                <a:ext cx="1093931" cy="545831"/>
                <a:chOff x="1837837" y="3360185"/>
                <a:chExt cx="1093931" cy="545831"/>
              </a:xfrm>
            </p:grpSpPr>
            <p:grpSp>
              <p:nvGrpSpPr>
                <p:cNvPr id="77" name="组合 76">
                  <a:extLst>
                    <a:ext uri="{FF2B5EF4-FFF2-40B4-BE49-F238E27FC236}">
                      <a16:creationId xmlns:a16="http://schemas.microsoft.com/office/drawing/2014/main" id="{D45C7933-4317-44E1-8566-7C46640238F5}"/>
                    </a:ext>
                  </a:extLst>
                </p:cNvPr>
                <p:cNvGrpSpPr/>
                <p:nvPr/>
              </p:nvGrpSpPr>
              <p:grpSpPr>
                <a:xfrm>
                  <a:off x="1909845" y="3746507"/>
                  <a:ext cx="1021923" cy="125725"/>
                  <a:chOff x="1581354" y="3746507"/>
                  <a:chExt cx="2606099" cy="186549"/>
                </a:xfrm>
                <a:noFill/>
              </p:grpSpPr>
              <p:cxnSp>
                <p:nvCxnSpPr>
                  <p:cNvPr id="80" name="直接箭头连接符 79">
                    <a:extLst>
                      <a:ext uri="{FF2B5EF4-FFF2-40B4-BE49-F238E27FC236}">
                        <a16:creationId xmlns:a16="http://schemas.microsoft.com/office/drawing/2014/main" id="{751FFA13-9D69-4D4E-9A2B-4DB88EE46107}"/>
                      </a:ext>
                    </a:extLst>
                  </p:cNvPr>
                  <p:cNvCxnSpPr>
                    <a:cxnSpLocks/>
                  </p:cNvCxnSpPr>
                  <p:nvPr/>
                </p:nvCxnSpPr>
                <p:spPr>
                  <a:xfrm>
                    <a:off x="1581354"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矩形 80">
                    <a:extLst>
                      <a:ext uri="{FF2B5EF4-FFF2-40B4-BE49-F238E27FC236}">
                        <a16:creationId xmlns:a16="http://schemas.microsoft.com/office/drawing/2014/main" id="{E76CFEDB-49D3-475F-A322-95EAC17503DB}"/>
                      </a:ext>
                    </a:extLst>
                  </p:cNvPr>
                  <p:cNvSpPr/>
                  <p:nvPr/>
                </p:nvSpPr>
                <p:spPr>
                  <a:xfrm>
                    <a:off x="2567608" y="3746507"/>
                    <a:ext cx="720080" cy="186549"/>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78" name="连接符: 肘形 77">
                  <a:extLst>
                    <a:ext uri="{FF2B5EF4-FFF2-40B4-BE49-F238E27FC236}">
                      <a16:creationId xmlns:a16="http://schemas.microsoft.com/office/drawing/2014/main" id="{B13AD489-D0D0-452A-B65F-A0DB7FB2BBA6}"/>
                    </a:ext>
                  </a:extLst>
                </p:cNvPr>
                <p:cNvCxnSpPr>
                  <a:cxnSpLocks/>
                  <a:stCxn id="17" idx="3"/>
                </p:cNvCxnSpPr>
                <p:nvPr/>
              </p:nvCxnSpPr>
              <p:spPr>
                <a:xfrm>
                  <a:off x="1864389" y="3613067"/>
                  <a:ext cx="281891" cy="29294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C0CD7FCD-AB90-45E4-BFBE-66FB2B5E402B}"/>
                        </a:ext>
                      </a:extLst>
                    </p:cNvPr>
                    <p:cNvSpPr txBox="1"/>
                    <p:nvPr/>
                  </p:nvSpPr>
                  <p:spPr>
                    <a:xfrm>
                      <a:off x="1837837" y="3360185"/>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79" name="文本框 78">
                      <a:extLst>
                        <a:ext uri="{FF2B5EF4-FFF2-40B4-BE49-F238E27FC236}">
                          <a16:creationId xmlns:a16="http://schemas.microsoft.com/office/drawing/2014/main" id="{C0CD7FCD-AB90-45E4-BFBE-66FB2B5E402B}"/>
                        </a:ext>
                      </a:extLst>
                    </p:cNvPr>
                    <p:cNvSpPr txBox="1">
                      <a:spLocks noRot="1" noChangeAspect="1" noMove="1" noResize="1" noEditPoints="1" noAdjustHandles="1" noChangeArrowheads="1" noChangeShapeType="1" noTextEdit="1"/>
                    </p:cNvSpPr>
                    <p:nvPr/>
                  </p:nvSpPr>
                  <p:spPr>
                    <a:xfrm>
                      <a:off x="1837837" y="3360185"/>
                      <a:ext cx="673920" cy="253916"/>
                    </a:xfrm>
                    <a:prstGeom prst="rect">
                      <a:avLst/>
                    </a:prstGeom>
                    <a:blipFill>
                      <a:blip r:embed="rId5"/>
                      <a:stretch>
                        <a:fillRect b="-11905"/>
                      </a:stretch>
                    </a:blipFill>
                  </p:spPr>
                  <p:txBody>
                    <a:bodyPr/>
                    <a:lstStyle/>
                    <a:p>
                      <a:r>
                        <a:rPr lang="zh-CN" altLang="en-US">
                          <a:noFill/>
                        </a:rPr>
                        <a:t> </a:t>
                      </a:r>
                    </a:p>
                  </p:txBody>
                </p:sp>
              </mc:Fallback>
            </mc:AlternateContent>
          </p:grpSp>
          <p:grpSp>
            <p:nvGrpSpPr>
              <p:cNvPr id="85" name="组合 84">
                <a:extLst>
                  <a:ext uri="{FF2B5EF4-FFF2-40B4-BE49-F238E27FC236}">
                    <a16:creationId xmlns:a16="http://schemas.microsoft.com/office/drawing/2014/main" id="{C1ACC4B2-3A3A-4262-ABB4-54147FFCC093}"/>
                  </a:ext>
                </a:extLst>
              </p:cNvPr>
              <p:cNvGrpSpPr/>
              <p:nvPr/>
            </p:nvGrpSpPr>
            <p:grpSpPr>
              <a:xfrm>
                <a:off x="2946762" y="3520697"/>
                <a:ext cx="824880" cy="1047523"/>
                <a:chOff x="886863" y="5013176"/>
                <a:chExt cx="824880" cy="1047523"/>
              </a:xfrm>
            </p:grpSpPr>
            <p:pic>
              <p:nvPicPr>
                <p:cNvPr id="86" name="图片 85">
                  <a:extLst>
                    <a:ext uri="{FF2B5EF4-FFF2-40B4-BE49-F238E27FC236}">
                      <a16:creationId xmlns:a16="http://schemas.microsoft.com/office/drawing/2014/main" id="{4A184BB2-AA71-4D00-B777-5969CE1EA1E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863" y="5013176"/>
                  <a:ext cx="824880" cy="824880"/>
                </a:xfrm>
                <a:prstGeom prst="rect">
                  <a:avLst/>
                </a:prstGeom>
              </p:spPr>
            </p:pic>
            <p:sp>
              <p:nvSpPr>
                <p:cNvPr id="87" name="文本框 86">
                  <a:extLst>
                    <a:ext uri="{FF2B5EF4-FFF2-40B4-BE49-F238E27FC236}">
                      <a16:creationId xmlns:a16="http://schemas.microsoft.com/office/drawing/2014/main" id="{CE5E6419-A96F-4A8D-952E-C2D3FAA0E4C9}"/>
                    </a:ext>
                  </a:extLst>
                </p:cNvPr>
                <p:cNvSpPr txBox="1"/>
                <p:nvPr/>
              </p:nvSpPr>
              <p:spPr>
                <a:xfrm>
                  <a:off x="91758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1</a:t>
                  </a:r>
                  <a:endParaRPr lang="zh-CN" altLang="en-US" sz="1050" b="1" dirty="0">
                    <a:latin typeface="微软雅黑" panose="020B0503020204020204" pitchFamily="34" charset="-122"/>
                    <a:ea typeface="微软雅黑" panose="020B0503020204020204" pitchFamily="34" charset="-122"/>
                  </a:endParaRPr>
                </a:p>
              </p:txBody>
            </p:sp>
          </p:grpSp>
          <p:grpSp>
            <p:nvGrpSpPr>
              <p:cNvPr id="88" name="组合 87">
                <a:extLst>
                  <a:ext uri="{FF2B5EF4-FFF2-40B4-BE49-F238E27FC236}">
                    <a16:creationId xmlns:a16="http://schemas.microsoft.com/office/drawing/2014/main" id="{F2C4E4A9-A930-4AEB-9C58-0DC1309AE775}"/>
                  </a:ext>
                </a:extLst>
              </p:cNvPr>
              <p:cNvGrpSpPr/>
              <p:nvPr/>
            </p:nvGrpSpPr>
            <p:grpSpPr>
              <a:xfrm>
                <a:off x="3771642" y="5184264"/>
                <a:ext cx="850803" cy="1039829"/>
                <a:chOff x="4315257" y="5013176"/>
                <a:chExt cx="850803" cy="1039829"/>
              </a:xfrm>
            </p:grpSpPr>
            <p:pic>
              <p:nvPicPr>
                <p:cNvPr id="89" name="图片 88">
                  <a:extLst>
                    <a:ext uri="{FF2B5EF4-FFF2-40B4-BE49-F238E27FC236}">
                      <a16:creationId xmlns:a16="http://schemas.microsoft.com/office/drawing/2014/main" id="{9F1FF6BB-E1F4-4164-B037-DF04A6BCE47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5257" y="5013176"/>
                  <a:ext cx="824880" cy="824880"/>
                </a:xfrm>
                <a:prstGeom prst="rect">
                  <a:avLst/>
                </a:prstGeom>
              </p:spPr>
            </p:pic>
            <p:sp>
              <p:nvSpPr>
                <p:cNvPr id="90" name="文本框 89">
                  <a:extLst>
                    <a:ext uri="{FF2B5EF4-FFF2-40B4-BE49-F238E27FC236}">
                      <a16:creationId xmlns:a16="http://schemas.microsoft.com/office/drawing/2014/main" id="{BCABC4C3-CC6C-45AA-9C05-12C1F8172BE9}"/>
                    </a:ext>
                  </a:extLst>
                </p:cNvPr>
                <p:cNvSpPr txBox="1"/>
                <p:nvPr/>
              </p:nvSpPr>
              <p:spPr>
                <a:xfrm>
                  <a:off x="4341180" y="5799089"/>
                  <a:ext cx="82488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3</a:t>
                  </a:r>
                  <a:endParaRPr lang="zh-CN" altLang="en-US" sz="1050" b="1" dirty="0">
                    <a:latin typeface="微软雅黑" panose="020B0503020204020204" pitchFamily="34" charset="-122"/>
                    <a:ea typeface="微软雅黑" panose="020B0503020204020204" pitchFamily="34" charset="-122"/>
                  </a:endParaRPr>
                </a:p>
              </p:txBody>
            </p:sp>
          </p:grpSp>
          <p:grpSp>
            <p:nvGrpSpPr>
              <p:cNvPr id="91" name="组合 90">
                <a:extLst>
                  <a:ext uri="{FF2B5EF4-FFF2-40B4-BE49-F238E27FC236}">
                    <a16:creationId xmlns:a16="http://schemas.microsoft.com/office/drawing/2014/main" id="{94A0513B-AB73-4EC2-9BF0-3ECDCC3E0868}"/>
                  </a:ext>
                </a:extLst>
              </p:cNvPr>
              <p:cNvGrpSpPr/>
              <p:nvPr/>
            </p:nvGrpSpPr>
            <p:grpSpPr>
              <a:xfrm>
                <a:off x="3313042" y="4368307"/>
                <a:ext cx="824880" cy="1047523"/>
                <a:chOff x="2141724" y="5013176"/>
                <a:chExt cx="824880" cy="1047523"/>
              </a:xfrm>
            </p:grpSpPr>
            <p:pic>
              <p:nvPicPr>
                <p:cNvPr id="92" name="图片 91">
                  <a:extLst>
                    <a:ext uri="{FF2B5EF4-FFF2-40B4-BE49-F238E27FC236}">
                      <a16:creationId xmlns:a16="http://schemas.microsoft.com/office/drawing/2014/main" id="{1A024528-2CDF-48DC-84A2-D542B42306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724" y="5013176"/>
                  <a:ext cx="824880" cy="824880"/>
                </a:xfrm>
                <a:prstGeom prst="rect">
                  <a:avLst/>
                </a:prstGeom>
              </p:spPr>
            </p:pic>
            <p:sp>
              <p:nvSpPr>
                <p:cNvPr id="93" name="文本框 92">
                  <a:extLst>
                    <a:ext uri="{FF2B5EF4-FFF2-40B4-BE49-F238E27FC236}">
                      <a16:creationId xmlns:a16="http://schemas.microsoft.com/office/drawing/2014/main" id="{2F2E587C-D54D-4F12-81A8-E5FB4643C81B}"/>
                    </a:ext>
                  </a:extLst>
                </p:cNvPr>
                <p:cNvSpPr txBox="1"/>
                <p:nvPr/>
              </p:nvSpPr>
              <p:spPr>
                <a:xfrm>
                  <a:off x="217510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2</a:t>
                  </a:r>
                  <a:endParaRPr lang="zh-CN" altLang="en-US" sz="1050" b="1" dirty="0">
                    <a:latin typeface="微软雅黑" panose="020B0503020204020204" pitchFamily="34" charset="-122"/>
                    <a:ea typeface="微软雅黑" panose="020B0503020204020204" pitchFamily="34" charset="-122"/>
                  </a:endParaRPr>
                </a:p>
              </p:txBody>
            </p:sp>
          </p:grpSp>
          <p:grpSp>
            <p:nvGrpSpPr>
              <p:cNvPr id="101" name="组合 100">
                <a:extLst>
                  <a:ext uri="{FF2B5EF4-FFF2-40B4-BE49-F238E27FC236}">
                    <a16:creationId xmlns:a16="http://schemas.microsoft.com/office/drawing/2014/main" id="{33EB3112-AF9F-4437-86AD-DFCD18970A54}"/>
                  </a:ext>
                </a:extLst>
              </p:cNvPr>
              <p:cNvGrpSpPr/>
              <p:nvPr/>
            </p:nvGrpSpPr>
            <p:grpSpPr>
              <a:xfrm>
                <a:off x="1337973" y="3250742"/>
                <a:ext cx="1050030" cy="263055"/>
                <a:chOff x="2473653" y="3097678"/>
                <a:chExt cx="1050030" cy="263055"/>
              </a:xfrm>
            </p:grpSpPr>
            <p:sp>
              <p:nvSpPr>
                <p:cNvPr id="95" name="文本框 94">
                  <a:extLst>
                    <a:ext uri="{FF2B5EF4-FFF2-40B4-BE49-F238E27FC236}">
                      <a16:creationId xmlns:a16="http://schemas.microsoft.com/office/drawing/2014/main" id="{1ED55A85-ED84-4CA1-928E-E0F38A95C7A6}"/>
                    </a:ext>
                  </a:extLst>
                </p:cNvPr>
                <p:cNvSpPr txBox="1"/>
                <p:nvPr/>
              </p:nvSpPr>
              <p:spPr>
                <a:xfrm>
                  <a:off x="2473653" y="3106817"/>
                  <a:ext cx="105003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期望收益区间</a:t>
                  </a:r>
                  <a:endParaRPr lang="en-US" altLang="zh-CN" sz="1050" b="1" dirty="0">
                    <a:latin typeface="微软雅黑" panose="020B0503020204020204" pitchFamily="34" charset="-122"/>
                    <a:ea typeface="微软雅黑" panose="020B0503020204020204" pitchFamily="34" charset="-122"/>
                  </a:endParaRPr>
                </a:p>
              </p:txBody>
            </p:sp>
            <p:sp>
              <p:nvSpPr>
                <p:cNvPr id="100" name="对话气泡: 矩形 99">
                  <a:extLst>
                    <a:ext uri="{FF2B5EF4-FFF2-40B4-BE49-F238E27FC236}">
                      <a16:creationId xmlns:a16="http://schemas.microsoft.com/office/drawing/2014/main" id="{5FACFAA5-1BED-41C9-B572-876AC4578989}"/>
                    </a:ext>
                  </a:extLst>
                </p:cNvPr>
                <p:cNvSpPr/>
                <p:nvPr/>
              </p:nvSpPr>
              <p:spPr>
                <a:xfrm>
                  <a:off x="2533635" y="3097678"/>
                  <a:ext cx="847089" cy="252677"/>
                </a:xfrm>
                <a:prstGeom prst="wedgeRectCallout">
                  <a:avLst>
                    <a:gd name="adj1" fmla="val 66039"/>
                    <a:gd name="adj2" fmla="val 28199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2" name="文本框 101">
                <a:extLst>
                  <a:ext uri="{FF2B5EF4-FFF2-40B4-BE49-F238E27FC236}">
                    <a16:creationId xmlns:a16="http://schemas.microsoft.com/office/drawing/2014/main" id="{8AFB05B2-8BC0-4C68-922E-5C32E7A9F98D}"/>
                  </a:ext>
                </a:extLst>
              </p:cNvPr>
              <p:cNvSpPr txBox="1"/>
              <p:nvPr/>
            </p:nvSpPr>
            <p:spPr>
              <a:xfrm>
                <a:off x="3827034" y="6367839"/>
                <a:ext cx="1040782"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消息共享集合</a:t>
                </a:r>
                <a:endParaRPr lang="en-US" altLang="zh-CN" sz="1050" b="1" dirty="0">
                  <a:latin typeface="微软雅黑" panose="020B0503020204020204" pitchFamily="34" charset="-122"/>
                  <a:ea typeface="微软雅黑" panose="020B0503020204020204" pitchFamily="34" charset="-122"/>
                </a:endParaRPr>
              </a:p>
            </p:txBody>
          </p:sp>
          <p:sp>
            <p:nvSpPr>
              <p:cNvPr id="103" name="文本框 102">
                <a:extLst>
                  <a:ext uri="{FF2B5EF4-FFF2-40B4-BE49-F238E27FC236}">
                    <a16:creationId xmlns:a16="http://schemas.microsoft.com/office/drawing/2014/main" id="{1F4014B9-C610-437B-8308-DF88D8312683}"/>
                  </a:ext>
                </a:extLst>
              </p:cNvPr>
              <p:cNvSpPr txBox="1"/>
              <p:nvPr/>
            </p:nvSpPr>
            <p:spPr>
              <a:xfrm>
                <a:off x="2603042" y="3294291"/>
                <a:ext cx="1160435"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不参与消息共享</a:t>
                </a:r>
                <a:endParaRPr lang="en-US" altLang="zh-CN" sz="1050" b="1" dirty="0">
                  <a:latin typeface="微软雅黑" panose="020B0503020204020204" pitchFamily="34" charset="-122"/>
                  <a:ea typeface="微软雅黑" panose="020B0503020204020204" pitchFamily="34" charset="-122"/>
                </a:endParaRPr>
              </a:p>
            </p:txBody>
          </p:sp>
          <p:cxnSp>
            <p:nvCxnSpPr>
              <p:cNvPr id="108" name="直接连接符 107">
                <a:extLst>
                  <a:ext uri="{FF2B5EF4-FFF2-40B4-BE49-F238E27FC236}">
                    <a16:creationId xmlns:a16="http://schemas.microsoft.com/office/drawing/2014/main" id="{7411BB90-81E4-4006-8F4D-3BC38AA4B098}"/>
                  </a:ext>
                </a:extLst>
              </p:cNvPr>
              <p:cNvCxnSpPr>
                <a:cxnSpLocks/>
              </p:cNvCxnSpPr>
              <p:nvPr/>
            </p:nvCxnSpPr>
            <p:spPr>
              <a:xfrm flipV="1">
                <a:off x="3748666" y="3967310"/>
                <a:ext cx="800147" cy="4325"/>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09" name="组合 108">
                <a:extLst>
                  <a:ext uri="{FF2B5EF4-FFF2-40B4-BE49-F238E27FC236}">
                    <a16:creationId xmlns:a16="http://schemas.microsoft.com/office/drawing/2014/main" id="{965C55AF-5386-4B7B-B206-B81B81080760}"/>
                  </a:ext>
                </a:extLst>
              </p:cNvPr>
              <p:cNvGrpSpPr/>
              <p:nvPr/>
            </p:nvGrpSpPr>
            <p:grpSpPr>
              <a:xfrm>
                <a:off x="4557740" y="3363603"/>
                <a:ext cx="1675683" cy="2703396"/>
                <a:chOff x="1016408" y="3334067"/>
                <a:chExt cx="1675683" cy="2703396"/>
              </a:xfrm>
            </p:grpSpPr>
            <p:grpSp>
              <p:nvGrpSpPr>
                <p:cNvPr id="110" name="组合 109">
                  <a:extLst>
                    <a:ext uri="{FF2B5EF4-FFF2-40B4-BE49-F238E27FC236}">
                      <a16:creationId xmlns:a16="http://schemas.microsoft.com/office/drawing/2014/main" id="{3CD9FBAB-148D-48D7-84DE-D1B689C74C41}"/>
                    </a:ext>
                  </a:extLst>
                </p:cNvPr>
                <p:cNvGrpSpPr/>
                <p:nvPr/>
              </p:nvGrpSpPr>
              <p:grpSpPr>
                <a:xfrm>
                  <a:off x="1016408" y="3334067"/>
                  <a:ext cx="824880" cy="1047523"/>
                  <a:chOff x="886863" y="5013176"/>
                  <a:chExt cx="824880" cy="1047523"/>
                </a:xfrm>
              </p:grpSpPr>
              <p:pic>
                <p:nvPicPr>
                  <p:cNvPr id="117" name="图片 116">
                    <a:extLst>
                      <a:ext uri="{FF2B5EF4-FFF2-40B4-BE49-F238E27FC236}">
                        <a16:creationId xmlns:a16="http://schemas.microsoft.com/office/drawing/2014/main" id="{2CDE415A-B2FA-4429-B26B-465E0D5D0D3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6863" y="5013176"/>
                    <a:ext cx="824880" cy="824880"/>
                  </a:xfrm>
                  <a:prstGeom prst="rect">
                    <a:avLst/>
                  </a:prstGeom>
                </p:spPr>
              </p:pic>
              <p:sp>
                <p:nvSpPr>
                  <p:cNvPr id="118" name="文本框 117">
                    <a:extLst>
                      <a:ext uri="{FF2B5EF4-FFF2-40B4-BE49-F238E27FC236}">
                        <a16:creationId xmlns:a16="http://schemas.microsoft.com/office/drawing/2014/main" id="{DC2DB237-4A6E-445F-895C-69F0FA8F13A2}"/>
                      </a:ext>
                    </a:extLst>
                  </p:cNvPr>
                  <p:cNvSpPr txBox="1"/>
                  <p:nvPr/>
                </p:nvSpPr>
                <p:spPr>
                  <a:xfrm>
                    <a:off x="91758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1</a:t>
                    </a:r>
                    <a:endParaRPr lang="zh-CN" altLang="en-US" sz="1050" b="1" dirty="0">
                      <a:latin typeface="微软雅黑" panose="020B0503020204020204" pitchFamily="34" charset="-122"/>
                      <a:ea typeface="微软雅黑" panose="020B0503020204020204" pitchFamily="34" charset="-122"/>
                    </a:endParaRPr>
                  </a:p>
                </p:txBody>
              </p:sp>
            </p:grpSp>
            <p:grpSp>
              <p:nvGrpSpPr>
                <p:cNvPr id="111" name="组合 110">
                  <a:extLst>
                    <a:ext uri="{FF2B5EF4-FFF2-40B4-BE49-F238E27FC236}">
                      <a16:creationId xmlns:a16="http://schemas.microsoft.com/office/drawing/2014/main" id="{9C41DBF7-B9D5-4423-8B6D-B71C376F3429}"/>
                    </a:ext>
                  </a:extLst>
                </p:cNvPr>
                <p:cNvGrpSpPr/>
                <p:nvPr/>
              </p:nvGrpSpPr>
              <p:grpSpPr>
                <a:xfrm>
                  <a:off x="1841288" y="4997634"/>
                  <a:ext cx="850803" cy="1039829"/>
                  <a:chOff x="4315257" y="5013176"/>
                  <a:chExt cx="850803" cy="1039829"/>
                </a:xfrm>
              </p:grpSpPr>
              <p:pic>
                <p:nvPicPr>
                  <p:cNvPr id="115" name="图片 114">
                    <a:extLst>
                      <a:ext uri="{FF2B5EF4-FFF2-40B4-BE49-F238E27FC236}">
                        <a16:creationId xmlns:a16="http://schemas.microsoft.com/office/drawing/2014/main" id="{CF3AE714-3EB8-4796-A283-D3A6DBF39CC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315257" y="5013176"/>
                    <a:ext cx="824880" cy="824880"/>
                  </a:xfrm>
                  <a:prstGeom prst="rect">
                    <a:avLst/>
                  </a:prstGeom>
                </p:spPr>
              </p:pic>
              <p:sp>
                <p:nvSpPr>
                  <p:cNvPr id="116" name="文本框 115">
                    <a:extLst>
                      <a:ext uri="{FF2B5EF4-FFF2-40B4-BE49-F238E27FC236}">
                        <a16:creationId xmlns:a16="http://schemas.microsoft.com/office/drawing/2014/main" id="{DBC97B34-C36A-4926-973F-1DCCE4254FDF}"/>
                      </a:ext>
                    </a:extLst>
                  </p:cNvPr>
                  <p:cNvSpPr txBox="1"/>
                  <p:nvPr/>
                </p:nvSpPr>
                <p:spPr>
                  <a:xfrm>
                    <a:off x="4341180" y="5799089"/>
                    <a:ext cx="82488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3</a:t>
                    </a:r>
                    <a:endParaRPr lang="zh-CN" altLang="en-US" sz="1050" b="1" dirty="0">
                      <a:latin typeface="微软雅黑" panose="020B0503020204020204" pitchFamily="34" charset="-122"/>
                      <a:ea typeface="微软雅黑" panose="020B0503020204020204" pitchFamily="34" charset="-122"/>
                    </a:endParaRPr>
                  </a:p>
                </p:txBody>
              </p:sp>
            </p:grpSp>
            <p:grpSp>
              <p:nvGrpSpPr>
                <p:cNvPr id="112" name="组合 111">
                  <a:extLst>
                    <a:ext uri="{FF2B5EF4-FFF2-40B4-BE49-F238E27FC236}">
                      <a16:creationId xmlns:a16="http://schemas.microsoft.com/office/drawing/2014/main" id="{35390381-B4ED-4C05-98E4-9B9AB44EFF52}"/>
                    </a:ext>
                  </a:extLst>
                </p:cNvPr>
                <p:cNvGrpSpPr/>
                <p:nvPr/>
              </p:nvGrpSpPr>
              <p:grpSpPr>
                <a:xfrm>
                  <a:off x="1382688" y="4181677"/>
                  <a:ext cx="824880" cy="1047523"/>
                  <a:chOff x="2141724" y="5013176"/>
                  <a:chExt cx="824880" cy="1047523"/>
                </a:xfrm>
              </p:grpSpPr>
              <p:pic>
                <p:nvPicPr>
                  <p:cNvPr id="113" name="图片 112">
                    <a:extLst>
                      <a:ext uri="{FF2B5EF4-FFF2-40B4-BE49-F238E27FC236}">
                        <a16:creationId xmlns:a16="http://schemas.microsoft.com/office/drawing/2014/main" id="{FF235F1F-062B-4FC2-9B42-0FB3025B6D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41724" y="5013176"/>
                    <a:ext cx="824880" cy="824880"/>
                  </a:xfrm>
                  <a:prstGeom prst="rect">
                    <a:avLst/>
                  </a:prstGeom>
                </p:spPr>
              </p:pic>
              <p:sp>
                <p:nvSpPr>
                  <p:cNvPr id="114" name="文本框 113">
                    <a:extLst>
                      <a:ext uri="{FF2B5EF4-FFF2-40B4-BE49-F238E27FC236}">
                        <a16:creationId xmlns:a16="http://schemas.microsoft.com/office/drawing/2014/main" id="{7A54CB82-C4BF-4801-94BE-10024123645F}"/>
                      </a:ext>
                    </a:extLst>
                  </p:cNvPr>
                  <p:cNvSpPr txBox="1"/>
                  <p:nvPr/>
                </p:nvSpPr>
                <p:spPr>
                  <a:xfrm>
                    <a:off x="2175108" y="5799089"/>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2</a:t>
                    </a:r>
                    <a:endParaRPr lang="zh-CN" altLang="en-US" sz="1050" b="1" dirty="0">
                      <a:latin typeface="微软雅黑" panose="020B0503020204020204" pitchFamily="34" charset="-122"/>
                      <a:ea typeface="微软雅黑" panose="020B0503020204020204" pitchFamily="34" charset="-122"/>
                    </a:endParaRPr>
                  </a:p>
                </p:txBody>
              </p:sp>
            </p:grpSp>
          </p:grpSp>
          <p:grpSp>
            <p:nvGrpSpPr>
              <p:cNvPr id="119" name="组合 118">
                <a:extLst>
                  <a:ext uri="{FF2B5EF4-FFF2-40B4-BE49-F238E27FC236}">
                    <a16:creationId xmlns:a16="http://schemas.microsoft.com/office/drawing/2014/main" id="{191249FC-E1AB-47E4-92E6-BA4B09BC48CC}"/>
                  </a:ext>
                </a:extLst>
              </p:cNvPr>
              <p:cNvGrpSpPr/>
              <p:nvPr/>
            </p:nvGrpSpPr>
            <p:grpSpPr>
              <a:xfrm>
                <a:off x="5382622" y="3245705"/>
                <a:ext cx="1302382" cy="656063"/>
                <a:chOff x="1841290" y="3216169"/>
                <a:chExt cx="1302382" cy="656063"/>
              </a:xfrm>
            </p:grpSpPr>
            <p:grpSp>
              <p:nvGrpSpPr>
                <p:cNvPr id="120" name="组合 119">
                  <a:extLst>
                    <a:ext uri="{FF2B5EF4-FFF2-40B4-BE49-F238E27FC236}">
                      <a16:creationId xmlns:a16="http://schemas.microsoft.com/office/drawing/2014/main" id="{E68FC5C3-4F3C-449C-A3AB-66B63E562C62}"/>
                    </a:ext>
                  </a:extLst>
                </p:cNvPr>
                <p:cNvGrpSpPr/>
                <p:nvPr/>
              </p:nvGrpSpPr>
              <p:grpSpPr>
                <a:xfrm>
                  <a:off x="2121749" y="3746507"/>
                  <a:ext cx="1021923" cy="125725"/>
                  <a:chOff x="2121749" y="3746507"/>
                  <a:chExt cx="2606099" cy="186549"/>
                </a:xfrm>
                <a:noFill/>
              </p:grpSpPr>
              <p:cxnSp>
                <p:nvCxnSpPr>
                  <p:cNvPr id="123" name="直接箭头连接符 122">
                    <a:extLst>
                      <a:ext uri="{FF2B5EF4-FFF2-40B4-BE49-F238E27FC236}">
                        <a16:creationId xmlns:a16="http://schemas.microsoft.com/office/drawing/2014/main" id="{3F05F08C-E6D0-4EF4-9164-5C23A3449C64}"/>
                      </a:ext>
                    </a:extLst>
                  </p:cNvPr>
                  <p:cNvCxnSpPr>
                    <a:cxnSpLocks/>
                  </p:cNvCxnSpPr>
                  <p:nvPr/>
                </p:nvCxnSpPr>
                <p:spPr>
                  <a:xfrm>
                    <a:off x="2121749"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矩形 123">
                    <a:extLst>
                      <a:ext uri="{FF2B5EF4-FFF2-40B4-BE49-F238E27FC236}">
                        <a16:creationId xmlns:a16="http://schemas.microsoft.com/office/drawing/2014/main" id="{37D50B5D-1541-4D97-8822-31852C37D9AE}"/>
                      </a:ext>
                    </a:extLst>
                  </p:cNvPr>
                  <p:cNvSpPr/>
                  <p:nvPr/>
                </p:nvSpPr>
                <p:spPr>
                  <a:xfrm>
                    <a:off x="2567608" y="3746507"/>
                    <a:ext cx="720080" cy="186549"/>
                  </a:xfrm>
                  <a:prstGeom prst="rect">
                    <a:avLst/>
                  </a:prstGeom>
                  <a:grp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1" name="连接符: 肘形 120">
                  <a:extLst>
                    <a:ext uri="{FF2B5EF4-FFF2-40B4-BE49-F238E27FC236}">
                      <a16:creationId xmlns:a16="http://schemas.microsoft.com/office/drawing/2014/main" id="{213B8106-79A1-425A-9F66-DD8E98289D6C}"/>
                    </a:ext>
                  </a:extLst>
                </p:cNvPr>
                <p:cNvCxnSpPr>
                  <a:cxnSpLocks/>
                </p:cNvCxnSpPr>
                <p:nvPr/>
              </p:nvCxnSpPr>
              <p:spPr>
                <a:xfrm>
                  <a:off x="1841290" y="3603249"/>
                  <a:ext cx="596475" cy="257799"/>
                </a:xfrm>
                <a:prstGeom prst="bentConnector2">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文本框 121">
                      <a:extLst>
                        <a:ext uri="{FF2B5EF4-FFF2-40B4-BE49-F238E27FC236}">
                          <a16:creationId xmlns:a16="http://schemas.microsoft.com/office/drawing/2014/main" id="{4CDB1BBA-4B02-4F77-9321-58618FD67939}"/>
                        </a:ext>
                      </a:extLst>
                    </p:cNvPr>
                    <p:cNvSpPr txBox="1"/>
                    <p:nvPr/>
                  </p:nvSpPr>
                  <p:spPr>
                    <a:xfrm>
                      <a:off x="1942691" y="3216169"/>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122" name="文本框 121">
                      <a:extLst>
                        <a:ext uri="{FF2B5EF4-FFF2-40B4-BE49-F238E27FC236}">
                          <a16:creationId xmlns:a16="http://schemas.microsoft.com/office/drawing/2014/main" id="{4CDB1BBA-4B02-4F77-9321-58618FD67939}"/>
                        </a:ext>
                      </a:extLst>
                    </p:cNvPr>
                    <p:cNvSpPr txBox="1">
                      <a:spLocks noRot="1" noChangeAspect="1" noMove="1" noResize="1" noEditPoints="1" noAdjustHandles="1" noChangeArrowheads="1" noChangeShapeType="1" noTextEdit="1"/>
                    </p:cNvSpPr>
                    <p:nvPr/>
                  </p:nvSpPr>
                  <p:spPr>
                    <a:xfrm>
                      <a:off x="1942691" y="3216169"/>
                      <a:ext cx="673920" cy="253916"/>
                    </a:xfrm>
                    <a:prstGeom prst="rect">
                      <a:avLst/>
                    </a:prstGeom>
                    <a:blipFill>
                      <a:blip r:embed="rId6"/>
                      <a:stretch>
                        <a:fillRect b="-11905"/>
                      </a:stretch>
                    </a:blipFill>
                  </p:spPr>
                  <p:txBody>
                    <a:bodyPr/>
                    <a:lstStyle/>
                    <a:p>
                      <a:r>
                        <a:rPr lang="zh-CN" altLang="en-US">
                          <a:noFill/>
                        </a:rPr>
                        <a:t> </a:t>
                      </a:r>
                    </a:p>
                  </p:txBody>
                </p:sp>
              </mc:Fallback>
            </mc:AlternateContent>
          </p:grpSp>
          <p:grpSp>
            <p:nvGrpSpPr>
              <p:cNvPr id="125" name="组合 124">
                <a:extLst>
                  <a:ext uri="{FF2B5EF4-FFF2-40B4-BE49-F238E27FC236}">
                    <a16:creationId xmlns:a16="http://schemas.microsoft.com/office/drawing/2014/main" id="{30A43A92-8120-48E8-9FBE-0F6E297108A1}"/>
                  </a:ext>
                </a:extLst>
              </p:cNvPr>
              <p:cNvGrpSpPr/>
              <p:nvPr/>
            </p:nvGrpSpPr>
            <p:grpSpPr>
              <a:xfrm>
                <a:off x="5905790" y="4181687"/>
                <a:ext cx="1057014" cy="572993"/>
                <a:chOff x="2086658" y="3314762"/>
                <a:chExt cx="1057014" cy="572993"/>
              </a:xfrm>
            </p:grpSpPr>
            <p:grpSp>
              <p:nvGrpSpPr>
                <p:cNvPr id="126" name="组合 125">
                  <a:extLst>
                    <a:ext uri="{FF2B5EF4-FFF2-40B4-BE49-F238E27FC236}">
                      <a16:creationId xmlns:a16="http://schemas.microsoft.com/office/drawing/2014/main" id="{3C64ED7B-3860-4D16-B3B1-C8095B237568}"/>
                    </a:ext>
                  </a:extLst>
                </p:cNvPr>
                <p:cNvGrpSpPr/>
                <p:nvPr/>
              </p:nvGrpSpPr>
              <p:grpSpPr>
                <a:xfrm>
                  <a:off x="2121749" y="3746507"/>
                  <a:ext cx="1021923" cy="125725"/>
                  <a:chOff x="2121749" y="3746507"/>
                  <a:chExt cx="2606099" cy="186549"/>
                </a:xfrm>
                <a:noFill/>
              </p:grpSpPr>
              <p:cxnSp>
                <p:nvCxnSpPr>
                  <p:cNvPr id="129" name="直接箭头连接符 128">
                    <a:extLst>
                      <a:ext uri="{FF2B5EF4-FFF2-40B4-BE49-F238E27FC236}">
                        <a16:creationId xmlns:a16="http://schemas.microsoft.com/office/drawing/2014/main" id="{6319FAF9-0C5A-424F-B533-0948D3EBA307}"/>
                      </a:ext>
                    </a:extLst>
                  </p:cNvPr>
                  <p:cNvCxnSpPr>
                    <a:cxnSpLocks/>
                  </p:cNvCxnSpPr>
                  <p:nvPr/>
                </p:nvCxnSpPr>
                <p:spPr>
                  <a:xfrm>
                    <a:off x="2121749"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0" name="矩形 129">
                    <a:extLst>
                      <a:ext uri="{FF2B5EF4-FFF2-40B4-BE49-F238E27FC236}">
                        <a16:creationId xmlns:a16="http://schemas.microsoft.com/office/drawing/2014/main" id="{86C70F68-79F2-462B-8D9F-F29EB55A5EBD}"/>
                      </a:ext>
                    </a:extLst>
                  </p:cNvPr>
                  <p:cNvSpPr/>
                  <p:nvPr/>
                </p:nvSpPr>
                <p:spPr>
                  <a:xfrm>
                    <a:off x="2567608" y="3746507"/>
                    <a:ext cx="720080" cy="186549"/>
                  </a:xfrm>
                  <a:prstGeom prst="rect">
                    <a:avLst/>
                  </a:prstGeom>
                  <a:grp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27" name="连接符: 肘形 126">
                  <a:extLst>
                    <a:ext uri="{FF2B5EF4-FFF2-40B4-BE49-F238E27FC236}">
                      <a16:creationId xmlns:a16="http://schemas.microsoft.com/office/drawing/2014/main" id="{9DE77123-E189-44B6-BDD1-94FC78BAF5FA}"/>
                    </a:ext>
                  </a:extLst>
                </p:cNvPr>
                <p:cNvCxnSpPr>
                  <a:cxnSpLocks/>
                </p:cNvCxnSpPr>
                <p:nvPr/>
              </p:nvCxnSpPr>
              <p:spPr>
                <a:xfrm>
                  <a:off x="2125381" y="3629956"/>
                  <a:ext cx="596475" cy="25779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8" name="文本框 127">
                      <a:extLst>
                        <a:ext uri="{FF2B5EF4-FFF2-40B4-BE49-F238E27FC236}">
                          <a16:creationId xmlns:a16="http://schemas.microsoft.com/office/drawing/2014/main" id="{070CEBC0-DDDC-4588-AF16-54AD59FBC7ED}"/>
                        </a:ext>
                      </a:extLst>
                    </p:cNvPr>
                    <p:cNvSpPr txBox="1"/>
                    <p:nvPr/>
                  </p:nvSpPr>
                  <p:spPr>
                    <a:xfrm>
                      <a:off x="2086658" y="3314762"/>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128" name="文本框 127">
                      <a:extLst>
                        <a:ext uri="{FF2B5EF4-FFF2-40B4-BE49-F238E27FC236}">
                          <a16:creationId xmlns:a16="http://schemas.microsoft.com/office/drawing/2014/main" id="{070CEBC0-DDDC-4588-AF16-54AD59FBC7ED}"/>
                        </a:ext>
                      </a:extLst>
                    </p:cNvPr>
                    <p:cNvSpPr txBox="1">
                      <a:spLocks noRot="1" noChangeAspect="1" noMove="1" noResize="1" noEditPoints="1" noAdjustHandles="1" noChangeArrowheads="1" noChangeShapeType="1" noTextEdit="1"/>
                    </p:cNvSpPr>
                    <p:nvPr/>
                  </p:nvSpPr>
                  <p:spPr>
                    <a:xfrm>
                      <a:off x="2086658" y="3314762"/>
                      <a:ext cx="673920" cy="253916"/>
                    </a:xfrm>
                    <a:prstGeom prst="rect">
                      <a:avLst/>
                    </a:prstGeom>
                    <a:blipFill>
                      <a:blip r:embed="rId7"/>
                      <a:stretch>
                        <a:fillRect b="-14634"/>
                      </a:stretch>
                    </a:blipFill>
                  </p:spPr>
                  <p:txBody>
                    <a:bodyPr/>
                    <a:lstStyle/>
                    <a:p>
                      <a:r>
                        <a:rPr lang="zh-CN" altLang="en-US">
                          <a:noFill/>
                        </a:rPr>
                        <a:t> </a:t>
                      </a:r>
                    </a:p>
                  </p:txBody>
                </p:sp>
              </mc:Fallback>
            </mc:AlternateContent>
          </p:grpSp>
          <p:grpSp>
            <p:nvGrpSpPr>
              <p:cNvPr id="131" name="组合 130">
                <a:extLst>
                  <a:ext uri="{FF2B5EF4-FFF2-40B4-BE49-F238E27FC236}">
                    <a16:creationId xmlns:a16="http://schemas.microsoft.com/office/drawing/2014/main" id="{9626900D-AC14-400F-8321-BB9CCF5BA089}"/>
                  </a:ext>
                </a:extLst>
              </p:cNvPr>
              <p:cNvGrpSpPr/>
              <p:nvPr/>
            </p:nvGrpSpPr>
            <p:grpSpPr>
              <a:xfrm>
                <a:off x="6173437" y="5390421"/>
                <a:ext cx="1101442" cy="512047"/>
                <a:chOff x="1830326" y="3360185"/>
                <a:chExt cx="1101442" cy="512047"/>
              </a:xfrm>
            </p:grpSpPr>
            <p:grpSp>
              <p:nvGrpSpPr>
                <p:cNvPr id="132" name="组合 131">
                  <a:extLst>
                    <a:ext uri="{FF2B5EF4-FFF2-40B4-BE49-F238E27FC236}">
                      <a16:creationId xmlns:a16="http://schemas.microsoft.com/office/drawing/2014/main" id="{167FB940-DA56-46FC-902A-45E8EED45CFD}"/>
                    </a:ext>
                  </a:extLst>
                </p:cNvPr>
                <p:cNvGrpSpPr/>
                <p:nvPr/>
              </p:nvGrpSpPr>
              <p:grpSpPr>
                <a:xfrm>
                  <a:off x="1909845" y="3746507"/>
                  <a:ext cx="1021923" cy="125725"/>
                  <a:chOff x="1581354" y="3746507"/>
                  <a:chExt cx="2606099" cy="186549"/>
                </a:xfrm>
                <a:noFill/>
              </p:grpSpPr>
              <p:cxnSp>
                <p:nvCxnSpPr>
                  <p:cNvPr id="135" name="直接箭头连接符 134">
                    <a:extLst>
                      <a:ext uri="{FF2B5EF4-FFF2-40B4-BE49-F238E27FC236}">
                        <a16:creationId xmlns:a16="http://schemas.microsoft.com/office/drawing/2014/main" id="{77AFCADA-03AF-411B-89F4-70B4E1D75445}"/>
                      </a:ext>
                    </a:extLst>
                  </p:cNvPr>
                  <p:cNvCxnSpPr>
                    <a:cxnSpLocks/>
                  </p:cNvCxnSpPr>
                  <p:nvPr/>
                </p:nvCxnSpPr>
                <p:spPr>
                  <a:xfrm>
                    <a:off x="1581354" y="3933056"/>
                    <a:ext cx="2606099" cy="0"/>
                  </a:xfrm>
                  <a:prstGeom prst="straightConnector1">
                    <a:avLst/>
                  </a:prstGeom>
                  <a:grpFill/>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6" name="矩形 135">
                    <a:extLst>
                      <a:ext uri="{FF2B5EF4-FFF2-40B4-BE49-F238E27FC236}">
                        <a16:creationId xmlns:a16="http://schemas.microsoft.com/office/drawing/2014/main" id="{26B8A4D1-71C6-449A-B24A-7DD1B13954A0}"/>
                      </a:ext>
                    </a:extLst>
                  </p:cNvPr>
                  <p:cNvSpPr/>
                  <p:nvPr/>
                </p:nvSpPr>
                <p:spPr>
                  <a:xfrm>
                    <a:off x="2567608" y="3746507"/>
                    <a:ext cx="720080" cy="186549"/>
                  </a:xfrm>
                  <a:prstGeom prst="rect">
                    <a:avLst/>
                  </a:prstGeom>
                  <a:grp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3" name="连接符: 肘形 132">
                  <a:extLst>
                    <a:ext uri="{FF2B5EF4-FFF2-40B4-BE49-F238E27FC236}">
                      <a16:creationId xmlns:a16="http://schemas.microsoft.com/office/drawing/2014/main" id="{C4BC427D-304D-489F-A000-248A6B9267B3}"/>
                    </a:ext>
                  </a:extLst>
                </p:cNvPr>
                <p:cNvCxnSpPr>
                  <a:cxnSpLocks/>
                </p:cNvCxnSpPr>
                <p:nvPr/>
              </p:nvCxnSpPr>
              <p:spPr>
                <a:xfrm>
                  <a:off x="1830326" y="3554087"/>
                  <a:ext cx="281891" cy="292949"/>
                </a:xfrm>
                <a:prstGeom prst="bentConnector2">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4" name="文本框 133">
                      <a:extLst>
                        <a:ext uri="{FF2B5EF4-FFF2-40B4-BE49-F238E27FC236}">
                          <a16:creationId xmlns:a16="http://schemas.microsoft.com/office/drawing/2014/main" id="{E9B85989-2508-4297-A5D2-0E31540B6347}"/>
                        </a:ext>
                      </a:extLst>
                    </p:cNvPr>
                    <p:cNvSpPr txBox="1"/>
                    <p:nvPr/>
                  </p:nvSpPr>
                  <p:spPr>
                    <a:xfrm>
                      <a:off x="1837837" y="3360185"/>
                      <a:ext cx="67392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收益 </a:t>
                      </a:r>
                      <a14:m>
                        <m:oMath xmlns:m="http://schemas.openxmlformats.org/officeDocument/2006/math">
                          <m:sSub>
                            <m:sSubPr>
                              <m:ctrlPr>
                                <a:rPr lang="en-US" altLang="zh-CN" sz="1050" b="1" i="1" smtClean="0">
                                  <a:latin typeface="Cambria Math" panose="02040503050406030204" pitchFamily="18" charset="0"/>
                                  <a:ea typeface="微软雅黑" panose="020B0503020204020204" pitchFamily="34" charset="-122"/>
                                </a:rPr>
                              </m:ctrlPr>
                            </m:sSubPr>
                            <m:e>
                              <m:r>
                                <a:rPr lang="en-US" altLang="zh-CN" sz="1050" b="1" i="1" smtClean="0">
                                  <a:latin typeface="Cambria Math" panose="02040503050406030204" pitchFamily="18" charset="0"/>
                                  <a:ea typeface="微软雅黑" panose="020B0503020204020204" pitchFamily="34" charset="-122"/>
                                </a:rPr>
                                <m:t>𝒓</m:t>
                              </m:r>
                            </m:e>
                            <m:sub>
                              <m:r>
                                <a:rPr lang="en-US" altLang="zh-CN" sz="1050" b="1" i="1" smtClean="0">
                                  <a:latin typeface="Cambria Math" panose="02040503050406030204" pitchFamily="18" charset="0"/>
                                  <a:ea typeface="微软雅黑" panose="020B0503020204020204" pitchFamily="34" charset="-122"/>
                                </a:rPr>
                                <m:t>𝒕</m:t>
                              </m:r>
                            </m:sub>
                          </m:sSub>
                        </m:oMath>
                      </a14:m>
                      <a:endParaRPr lang="en-US" altLang="zh-CN" sz="1050" b="1" dirty="0">
                        <a:latin typeface="微软雅黑" panose="020B0503020204020204" pitchFamily="34" charset="-122"/>
                        <a:ea typeface="微软雅黑" panose="020B0503020204020204" pitchFamily="34" charset="-122"/>
                      </a:endParaRPr>
                    </a:p>
                  </p:txBody>
                </p:sp>
              </mc:Choice>
              <mc:Fallback xmlns="">
                <p:sp>
                  <p:nvSpPr>
                    <p:cNvPr id="134" name="文本框 133">
                      <a:extLst>
                        <a:ext uri="{FF2B5EF4-FFF2-40B4-BE49-F238E27FC236}">
                          <a16:creationId xmlns:a16="http://schemas.microsoft.com/office/drawing/2014/main" id="{E9B85989-2508-4297-A5D2-0E31540B6347}"/>
                        </a:ext>
                      </a:extLst>
                    </p:cNvPr>
                    <p:cNvSpPr txBox="1">
                      <a:spLocks noRot="1" noChangeAspect="1" noMove="1" noResize="1" noEditPoints="1" noAdjustHandles="1" noChangeArrowheads="1" noChangeShapeType="1" noTextEdit="1"/>
                    </p:cNvSpPr>
                    <p:nvPr/>
                  </p:nvSpPr>
                  <p:spPr>
                    <a:xfrm>
                      <a:off x="1837837" y="3360185"/>
                      <a:ext cx="673920" cy="253916"/>
                    </a:xfrm>
                    <a:prstGeom prst="rect">
                      <a:avLst/>
                    </a:prstGeom>
                    <a:blipFill>
                      <a:blip r:embed="rId5"/>
                      <a:stretch>
                        <a:fillRect b="-11905"/>
                      </a:stretch>
                    </a:blipFill>
                  </p:spPr>
                  <p:txBody>
                    <a:bodyPr/>
                    <a:lstStyle/>
                    <a:p>
                      <a:r>
                        <a:rPr lang="zh-CN" altLang="en-US">
                          <a:noFill/>
                        </a:rPr>
                        <a:t> </a:t>
                      </a:r>
                    </a:p>
                  </p:txBody>
                </p:sp>
              </mc:Fallback>
            </mc:AlternateContent>
          </p:grpSp>
          <p:cxnSp>
            <p:nvCxnSpPr>
              <p:cNvPr id="137" name="直接连接符 136">
                <a:extLst>
                  <a:ext uri="{FF2B5EF4-FFF2-40B4-BE49-F238E27FC236}">
                    <a16:creationId xmlns:a16="http://schemas.microsoft.com/office/drawing/2014/main" id="{CF1C5705-B81C-4865-9237-54734DC30A80}"/>
                  </a:ext>
                </a:extLst>
              </p:cNvPr>
              <p:cNvCxnSpPr/>
              <p:nvPr/>
            </p:nvCxnSpPr>
            <p:spPr>
              <a:xfrm flipV="1">
                <a:off x="4139677" y="4849293"/>
                <a:ext cx="800147" cy="4325"/>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8" name="直接连接符 137">
                <a:extLst>
                  <a:ext uri="{FF2B5EF4-FFF2-40B4-BE49-F238E27FC236}">
                    <a16:creationId xmlns:a16="http://schemas.microsoft.com/office/drawing/2014/main" id="{3D6EA65D-0EC3-4920-84BE-D72CC62C16D6}"/>
                  </a:ext>
                </a:extLst>
              </p:cNvPr>
              <p:cNvCxnSpPr/>
              <p:nvPr/>
            </p:nvCxnSpPr>
            <p:spPr>
              <a:xfrm flipV="1">
                <a:off x="4536313" y="5730797"/>
                <a:ext cx="800147" cy="4325"/>
              </a:xfrm>
              <a:prstGeom prst="line">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39" name="矩形 138">
                <a:extLst>
                  <a:ext uri="{FF2B5EF4-FFF2-40B4-BE49-F238E27FC236}">
                    <a16:creationId xmlns:a16="http://schemas.microsoft.com/office/drawing/2014/main" id="{52C48D11-BF71-453D-8075-E5F07A0FC677}"/>
                  </a:ext>
                </a:extLst>
              </p:cNvPr>
              <p:cNvSpPr/>
              <p:nvPr/>
            </p:nvSpPr>
            <p:spPr>
              <a:xfrm>
                <a:off x="6526720" y="5776742"/>
                <a:ext cx="282363" cy="1257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0" name="矩形 139">
                <a:extLst>
                  <a:ext uri="{FF2B5EF4-FFF2-40B4-BE49-F238E27FC236}">
                    <a16:creationId xmlns:a16="http://schemas.microsoft.com/office/drawing/2014/main" id="{0C88EA4F-0618-489E-9CD6-2A1D01CED8D1}"/>
                  </a:ext>
                </a:extLst>
              </p:cNvPr>
              <p:cNvSpPr/>
              <p:nvPr/>
            </p:nvSpPr>
            <p:spPr>
              <a:xfrm>
                <a:off x="6197120" y="4609872"/>
                <a:ext cx="282363" cy="12572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1" name="矩形 140">
                <a:extLst>
                  <a:ext uri="{FF2B5EF4-FFF2-40B4-BE49-F238E27FC236}">
                    <a16:creationId xmlns:a16="http://schemas.microsoft.com/office/drawing/2014/main" id="{CE911468-207E-4407-89B1-A16A30323BCC}"/>
                  </a:ext>
                </a:extLst>
              </p:cNvPr>
              <p:cNvSpPr/>
              <p:nvPr/>
            </p:nvSpPr>
            <p:spPr>
              <a:xfrm>
                <a:off x="6850089" y="5158067"/>
                <a:ext cx="1261884" cy="253916"/>
              </a:xfrm>
              <a:prstGeom prst="rect">
                <a:avLst/>
              </a:prstGeom>
            </p:spPr>
            <p:txBody>
              <a:bodyPr wrap="none">
                <a:spAutoFit/>
              </a:bodyPr>
              <a:lstStyle/>
              <a:p>
                <a:pPr lvl="0"/>
                <a:r>
                  <a:rPr lang="zh-CN" altLang="zh-CN" sz="1050" b="1" dirty="0">
                    <a:latin typeface="微软雅黑" panose="020B0503020204020204" pitchFamily="34" charset="-122"/>
                    <a:ea typeface="微软雅黑" panose="020B0503020204020204" pitchFamily="34" charset="-122"/>
                  </a:rPr>
                  <a:t>滑动预期收益窗口</a:t>
                </a:r>
              </a:p>
            </p:txBody>
          </p:sp>
          <p:cxnSp>
            <p:nvCxnSpPr>
              <p:cNvPr id="143" name="直接箭头连接符 142">
                <a:extLst>
                  <a:ext uri="{FF2B5EF4-FFF2-40B4-BE49-F238E27FC236}">
                    <a16:creationId xmlns:a16="http://schemas.microsoft.com/office/drawing/2014/main" id="{9DBBD818-41B5-42C7-B185-3E20C2544ED7}"/>
                  </a:ext>
                </a:extLst>
              </p:cNvPr>
              <p:cNvCxnSpPr>
                <a:stCxn id="141" idx="1"/>
                <a:endCxn id="139" idx="0"/>
              </p:cNvCxnSpPr>
              <p:nvPr/>
            </p:nvCxnSpPr>
            <p:spPr>
              <a:xfrm flipH="1">
                <a:off x="6667902" y="5285025"/>
                <a:ext cx="182187" cy="491717"/>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直接箭头连接符 144">
                <a:extLst>
                  <a:ext uri="{FF2B5EF4-FFF2-40B4-BE49-F238E27FC236}">
                    <a16:creationId xmlns:a16="http://schemas.microsoft.com/office/drawing/2014/main" id="{61CE2203-66E6-441D-B558-1F66A05297D3}"/>
                  </a:ext>
                </a:extLst>
              </p:cNvPr>
              <p:cNvCxnSpPr>
                <a:stCxn id="141" idx="1"/>
                <a:endCxn id="140" idx="2"/>
              </p:cNvCxnSpPr>
              <p:nvPr/>
            </p:nvCxnSpPr>
            <p:spPr>
              <a:xfrm flipH="1" flipV="1">
                <a:off x="6338302" y="4735597"/>
                <a:ext cx="511787" cy="54942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49" name="文本框 148">
                <a:extLst>
                  <a:ext uri="{FF2B5EF4-FFF2-40B4-BE49-F238E27FC236}">
                    <a16:creationId xmlns:a16="http://schemas.microsoft.com/office/drawing/2014/main" id="{5D5FF9F3-7B8F-4635-8C55-9874255692E1}"/>
                  </a:ext>
                </a:extLst>
              </p:cNvPr>
              <p:cNvSpPr txBox="1"/>
              <p:nvPr/>
            </p:nvSpPr>
            <p:spPr>
              <a:xfrm>
                <a:off x="635619" y="2449476"/>
                <a:ext cx="4237547" cy="4491679"/>
              </a:xfrm>
              <a:prstGeom prst="rect">
                <a:avLst/>
              </a:prstGeom>
              <a:noFill/>
            </p:spPr>
            <p:txBody>
              <a:bodyPr wrap="square">
                <a:spAutoFit/>
              </a:bodyPr>
              <a:lstStyle/>
              <a:p>
                <a:pPr lvl="0">
                  <a:lnSpc>
                    <a:spcPct val="150000"/>
                  </a:lnSpc>
                </a:pPr>
                <a:r>
                  <a:rPr lang="en-US" altLang="zh-CN" sz="1200" kern="1200" dirty="0">
                    <a:latin typeface="微软雅黑" panose="020B0503020204020204" pitchFamily="34" charset="-122"/>
                    <a:ea typeface="微软雅黑" panose="020B0503020204020204" pitchFamily="34" charset="-122"/>
                  </a:rPr>
                  <a:t>------------------------------------------------------------</a:t>
                </a:r>
              </a:p>
              <a:p>
                <a:pPr lvl="0">
                  <a:lnSpc>
                    <a:spcPct val="150000"/>
                  </a:lnSpc>
                </a:pPr>
                <a:r>
                  <a:rPr lang="zh-CN" altLang="en-US" sz="1200" b="1" kern="1200" dirty="0">
                    <a:latin typeface="微软雅黑" panose="020B0503020204020204" pitchFamily="34" charset="-122"/>
                    <a:ea typeface="微软雅黑" panose="020B0503020204020204" pitchFamily="34" charset="-122"/>
                  </a:rPr>
                  <a:t>初始化：</a:t>
                </a:r>
                <a:endParaRPr lang="en-US" altLang="zh-CN" sz="1200" b="1" kern="1200" dirty="0">
                  <a:latin typeface="微软雅黑" panose="020B0503020204020204" pitchFamily="34" charset="-122"/>
                  <a:ea typeface="微软雅黑" panose="020B0503020204020204" pitchFamily="34" charset="-122"/>
                </a:endParaRPr>
              </a:p>
              <a:p>
                <a:pPr marL="285750" lvl="0" indent="-285750">
                  <a:lnSpc>
                    <a:spcPct val="150000"/>
                  </a:lnSpc>
                  <a:buFont typeface="Arial" panose="020B0604020202020204" pitchFamily="34" charset="0"/>
                  <a:buChar char="•"/>
                </a:pPr>
                <a:r>
                  <a:rPr lang="zh-CN" altLang="en-US" sz="1200" kern="1200" dirty="0">
                    <a:latin typeface="微软雅黑" panose="020B0503020204020204" pitchFamily="34" charset="-122"/>
                    <a:ea typeface="微软雅黑" panose="020B0503020204020204" pitchFamily="34" charset="-122"/>
                  </a:rPr>
                  <a:t>任务类型变更后，初始化预期收益区间 </a:t>
                </a:r>
                <a:r>
                  <a:rPr lang="en-US" altLang="zh-CN" sz="1200" kern="1200" dirty="0">
                    <a:latin typeface="微软雅黑" panose="020B0503020204020204" pitchFamily="34" charset="-122"/>
                    <a:ea typeface="微软雅黑" panose="020B0503020204020204" pitchFamily="34" charset="-122"/>
                  </a:rPr>
                  <a:t>R </a:t>
                </a:r>
                <a:r>
                  <a:rPr lang="zh-CN" altLang="en-US" sz="1200" kern="1200" dirty="0">
                    <a:latin typeface="微软雅黑" panose="020B0503020204020204" pitchFamily="34" charset="-122"/>
                    <a:ea typeface="微软雅黑" panose="020B0503020204020204" pitchFamily="34" charset="-122"/>
                  </a:rPr>
                  <a:t>；</a:t>
                </a:r>
              </a:p>
              <a:p>
                <a:pPr lvl="0">
                  <a:lnSpc>
                    <a:spcPct val="150000"/>
                  </a:lnSpc>
                </a:pPr>
                <a:r>
                  <a:rPr lang="zh-CN" altLang="en-US" sz="1200" b="1" kern="1200" dirty="0">
                    <a:latin typeface="微软雅黑" panose="020B0503020204020204" pitchFamily="34" charset="-122"/>
                    <a:ea typeface="微软雅黑" panose="020B0503020204020204" pitchFamily="34" charset="-122"/>
                  </a:rPr>
                  <a:t>每一轮开始时：</a:t>
                </a:r>
              </a:p>
              <a:p>
                <a:pPr marL="285750" lvl="0" indent="-285750">
                  <a:lnSpc>
                    <a:spcPct val="150000"/>
                  </a:lnSpc>
                  <a:buFont typeface="Arial" panose="020B0604020202020204" pitchFamily="34" charset="0"/>
                  <a:buChar char="•"/>
                </a:pPr>
                <a:r>
                  <a:rPr lang="zh-CN" altLang="en-US" sz="1200" kern="1200" dirty="0">
                    <a:latin typeface="微软雅黑" panose="020B0503020204020204" pitchFamily="34" charset="-122"/>
                    <a:ea typeface="微软雅黑" panose="020B0503020204020204" pitchFamily="34" charset="-122"/>
                  </a:rPr>
                  <a:t>检查上一轮收益，是否位于预期区间</a:t>
                </a:r>
                <a:r>
                  <a:rPr lang="en-US" altLang="zh-CN" sz="1200" kern="1200" dirty="0">
                    <a:latin typeface="微软雅黑" panose="020B0503020204020204" pitchFamily="34" charset="-122"/>
                    <a:ea typeface="微软雅黑" panose="020B0503020204020204" pitchFamily="34" charset="-122"/>
                  </a:rPr>
                  <a:t>R</a:t>
                </a:r>
                <a:r>
                  <a:rPr lang="zh-CN" altLang="en-US" sz="1200" kern="1200" dirty="0">
                    <a:latin typeface="微软雅黑" panose="020B0503020204020204" pitchFamily="34" charset="-122"/>
                    <a:ea typeface="微软雅黑" panose="020B0503020204020204" pitchFamily="34" charset="-122"/>
                  </a:rPr>
                  <a:t>之内；若位于</a:t>
                </a:r>
                <a:r>
                  <a:rPr lang="en-US" altLang="zh-CN" sz="1200" kern="1200" dirty="0">
                    <a:latin typeface="微软雅黑" panose="020B0503020204020204" pitchFamily="34" charset="-122"/>
                    <a:ea typeface="微软雅黑" panose="020B0503020204020204" pitchFamily="34" charset="-122"/>
                  </a:rPr>
                  <a:t>R</a:t>
                </a:r>
                <a:r>
                  <a:rPr lang="zh-CN" altLang="en-US" sz="1200" kern="1200" dirty="0">
                    <a:latin typeface="微软雅黑" panose="020B0503020204020204" pitchFamily="34" charset="-122"/>
                    <a:ea typeface="微软雅黑" panose="020B0503020204020204" pitchFamily="34" charset="-122"/>
                  </a:rPr>
                  <a:t>内，则没有消息共享意愿；若收益不在</a:t>
                </a:r>
                <a:r>
                  <a:rPr lang="en-US" altLang="zh-CN" sz="1200" kern="1200" dirty="0">
                    <a:latin typeface="微软雅黑" panose="020B0503020204020204" pitchFamily="34" charset="-122"/>
                    <a:ea typeface="微软雅黑" panose="020B0503020204020204" pitchFamily="34" charset="-122"/>
                  </a:rPr>
                  <a:t>R</a:t>
                </a:r>
                <a:r>
                  <a:rPr lang="zh-CN" altLang="en-US" sz="1200" kern="1200" dirty="0">
                    <a:latin typeface="微软雅黑" panose="020B0503020204020204" pitchFamily="34" charset="-122"/>
                    <a:ea typeface="微软雅黑" panose="020B0503020204020204" pitchFamily="34" charset="-122"/>
                  </a:rPr>
                  <a:t>内，则加入消息共享集合；</a:t>
                </a:r>
              </a:p>
              <a:p>
                <a:pPr marL="285750" lvl="0" indent="-285750">
                  <a:lnSpc>
                    <a:spcPct val="150000"/>
                  </a:lnSpc>
                  <a:buFont typeface="Arial" panose="020B0604020202020204" pitchFamily="34" charset="0"/>
                  <a:buChar char="•"/>
                </a:pPr>
                <a:r>
                  <a:rPr lang="zh-CN" altLang="en-US" sz="1200" kern="1200" dirty="0">
                    <a:latin typeface="微软雅黑" panose="020B0503020204020204" pitchFamily="34" charset="-122"/>
                    <a:ea typeface="微软雅黑" panose="020B0503020204020204" pitchFamily="34" charset="-122"/>
                  </a:rPr>
                  <a:t>消息共享集合内的所有智能体共享观测和动作信息；</a:t>
                </a:r>
              </a:p>
              <a:p>
                <a:pPr marL="285750" lvl="0" indent="-285750">
                  <a:lnSpc>
                    <a:spcPct val="150000"/>
                  </a:lnSpc>
                  <a:buFont typeface="Arial" panose="020B0604020202020204" pitchFamily="34" charset="0"/>
                  <a:buChar char="•"/>
                </a:pPr>
                <a:r>
                  <a:rPr lang="zh-CN" altLang="en-US" sz="1200" kern="1200" dirty="0">
                    <a:latin typeface="微软雅黑" panose="020B0503020204020204" pitchFamily="34" charset="-122"/>
                    <a:ea typeface="微软雅黑" panose="020B0503020204020204" pitchFamily="34" charset="-122"/>
                  </a:rPr>
                  <a:t>记录每轮的动作和观测状态以及收益；</a:t>
                </a:r>
              </a:p>
              <a:p>
                <a:pPr marL="285750" lvl="0" indent="-285750">
                  <a:lnSpc>
                    <a:spcPct val="150000"/>
                  </a:lnSpc>
                  <a:buFont typeface="Arial" panose="020B0604020202020204" pitchFamily="34" charset="0"/>
                  <a:buChar char="•"/>
                </a:pPr>
                <a:r>
                  <a:rPr lang="zh-CN" altLang="en-US" sz="1200" kern="1200" dirty="0">
                    <a:latin typeface="微软雅黑" panose="020B0503020204020204" pitchFamily="34" charset="-122"/>
                    <a:ea typeface="微软雅黑" panose="020B0503020204020204" pitchFamily="34" charset="-122"/>
                  </a:rPr>
                  <a:t>若</a:t>
                </a:r>
                <a14:m>
                  <m:oMath xmlns:m="http://schemas.openxmlformats.org/officeDocument/2006/math">
                    <m:r>
                      <a:rPr lang="en-US" altLang="zh-CN" sz="1200" i="1" kern="1200" dirty="0" smtClean="0">
                        <a:latin typeface="Cambria Math" panose="02040503050406030204" pitchFamily="18" charset="0"/>
                        <a:ea typeface="微软雅黑" panose="020B0503020204020204" pitchFamily="34" charset="-122"/>
                      </a:rPr>
                      <m:t>𝑋</m:t>
                    </m:r>
                  </m:oMath>
                </a14:m>
                <a:r>
                  <a:rPr lang="zh-CN" altLang="en-US" sz="1200" kern="1200" dirty="0">
                    <a:latin typeface="微软雅黑" panose="020B0503020204020204" pitchFamily="34" charset="-122"/>
                    <a:ea typeface="微软雅黑" panose="020B0503020204020204" pitchFamily="34" charset="-122"/>
                  </a:rPr>
                  <a:t>轮回报没有达到预期，则根据步长</a:t>
                </a:r>
                <a14:m>
                  <m:oMath xmlns:m="http://schemas.openxmlformats.org/officeDocument/2006/math">
                    <m:r>
                      <a:rPr lang="en-US" altLang="zh-CN" sz="1200" i="1" kern="1200" dirty="0" smtClean="0">
                        <a:latin typeface="Cambria Math" panose="02040503050406030204" pitchFamily="18" charset="0"/>
                        <a:ea typeface="微软雅黑" panose="020B0503020204020204" pitchFamily="34" charset="-122"/>
                      </a:rPr>
                      <m:t>𝑎</m:t>
                    </m:r>
                  </m:oMath>
                </a14:m>
                <a:r>
                  <a:rPr lang="zh-CN" altLang="en-US" sz="1200" kern="1200" dirty="0">
                    <a:latin typeface="微软雅黑" panose="020B0503020204020204" pitchFamily="34" charset="-122"/>
                    <a:ea typeface="微软雅黑" panose="020B0503020204020204" pitchFamily="34" charset="-122"/>
                  </a:rPr>
                  <a:t>向上一轮方向滑动预期收益窗口；</a:t>
                </a:r>
                <a:endParaRPr lang="en-US" altLang="zh-CN" sz="1200" kern="1200" dirty="0">
                  <a:latin typeface="微软雅黑" panose="020B0503020204020204" pitchFamily="34" charset="-122"/>
                  <a:ea typeface="微软雅黑" panose="020B0503020204020204" pitchFamily="34" charset="-122"/>
                </a:endParaRPr>
              </a:p>
              <a:p>
                <a:pPr lvl="0">
                  <a:lnSpc>
                    <a:spcPct val="150000"/>
                  </a:lnSpc>
                </a:pPr>
                <a:r>
                  <a:rPr lang="zh-CN" altLang="en-US" sz="1200" b="1" kern="1200" dirty="0">
                    <a:latin typeface="微软雅黑" panose="020B0503020204020204" pitchFamily="34" charset="-122"/>
                    <a:ea typeface="微软雅黑" panose="020B0503020204020204" pitchFamily="34" charset="-122"/>
                  </a:rPr>
                  <a:t>停止迭代条件：</a:t>
                </a:r>
              </a:p>
              <a:p>
                <a:pPr marL="285750" lvl="0" indent="-285750">
                  <a:lnSpc>
                    <a:spcPct val="150000"/>
                  </a:lnSpc>
                  <a:buFont typeface="Arial" panose="020B0604020202020204" pitchFamily="34" charset="0"/>
                  <a:buChar char="•"/>
                </a:pPr>
                <a:r>
                  <a:rPr lang="zh-CN" altLang="en-US" sz="1200" kern="1200" dirty="0">
                    <a:latin typeface="微软雅黑" panose="020B0503020204020204" pitchFamily="34" charset="-122"/>
                    <a:ea typeface="微软雅黑" panose="020B0503020204020204" pitchFamily="34" charset="-122"/>
                  </a:rPr>
                  <a:t>重复迭代直到所有智能体符合预期收益区间，即停止消息共享直到有任务类型变更或重新出现有共享消息意愿的智能体。</a:t>
                </a:r>
                <a:endParaRPr lang="en-US" altLang="zh-CN" sz="1200" kern="1200" dirty="0">
                  <a:latin typeface="微软雅黑" panose="020B0503020204020204" pitchFamily="34" charset="-122"/>
                  <a:ea typeface="微软雅黑" panose="020B0503020204020204" pitchFamily="34" charset="-122"/>
                </a:endParaRPr>
              </a:p>
              <a:p>
                <a:pPr lvl="0">
                  <a:lnSpc>
                    <a:spcPct val="150000"/>
                  </a:lnSpc>
                </a:pPr>
                <a:r>
                  <a:rPr lang="en-US" altLang="zh-CN" sz="1200" kern="1200" dirty="0">
                    <a:latin typeface="微软雅黑" panose="020B0503020204020204" pitchFamily="34" charset="-122"/>
                    <a:ea typeface="微软雅黑" panose="020B0503020204020204" pitchFamily="34" charset="-122"/>
                  </a:rPr>
                  <a:t>------------------------------------------------------------</a:t>
                </a:r>
                <a:endParaRPr lang="zh-CN" altLang="en-US" sz="1200" kern="1200" dirty="0">
                  <a:latin typeface="微软雅黑" panose="020B0503020204020204" pitchFamily="34" charset="-122"/>
                  <a:ea typeface="微软雅黑" panose="020B0503020204020204" pitchFamily="34" charset="-122"/>
                </a:endParaRPr>
              </a:p>
            </p:txBody>
          </p:sp>
        </mc:Choice>
        <mc:Fallback xmlns="">
          <p:sp>
            <p:nvSpPr>
              <p:cNvPr id="149" name="文本框 148">
                <a:extLst>
                  <a:ext uri="{FF2B5EF4-FFF2-40B4-BE49-F238E27FC236}">
                    <a16:creationId xmlns:a16="http://schemas.microsoft.com/office/drawing/2014/main" id="{5D5FF9F3-7B8F-4635-8C55-9874255692E1}"/>
                  </a:ext>
                </a:extLst>
              </p:cNvPr>
              <p:cNvSpPr txBox="1">
                <a:spLocks noRot="1" noChangeAspect="1" noMove="1" noResize="1" noEditPoints="1" noAdjustHandles="1" noChangeArrowheads="1" noChangeShapeType="1" noTextEdit="1"/>
              </p:cNvSpPr>
              <p:nvPr/>
            </p:nvSpPr>
            <p:spPr>
              <a:xfrm>
                <a:off x="635619" y="2449476"/>
                <a:ext cx="4237547" cy="4491679"/>
              </a:xfrm>
              <a:prstGeom prst="rect">
                <a:avLst/>
              </a:prstGeom>
              <a:blipFill>
                <a:blip r:embed="rId8"/>
                <a:stretch>
                  <a:fillRect r="-2302" b="-13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98879473"/>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解决方案</a:t>
            </a:r>
          </a:p>
        </p:txBody>
      </p:sp>
      <p:sp>
        <p:nvSpPr>
          <p:cNvPr id="11" name="矩形 10">
            <a:extLst>
              <a:ext uri="{FF2B5EF4-FFF2-40B4-BE49-F238E27FC236}">
                <a16:creationId xmlns:a16="http://schemas.microsoft.com/office/drawing/2014/main" id="{36A79B8E-EC00-4CAF-9E36-B1ADABBD2326}"/>
              </a:ext>
            </a:extLst>
          </p:cNvPr>
          <p:cNvSpPr/>
          <p:nvPr/>
        </p:nvSpPr>
        <p:spPr>
          <a:xfrm>
            <a:off x="911424" y="1528919"/>
            <a:ext cx="9577064" cy="458908"/>
          </a:xfrm>
          <a:prstGeom prst="rect">
            <a:avLst/>
          </a:prstGeom>
        </p:spPr>
        <p:txBody>
          <a:bodyPr wrap="square">
            <a:spAutoFit/>
          </a:bodyPr>
          <a:lstStyle/>
          <a:p>
            <a:pPr algn="just" fontAlgn="base">
              <a:lnSpc>
                <a:spcPct val="150000"/>
              </a:lnSpc>
              <a:spcBef>
                <a:spcPct val="0"/>
              </a:spcBef>
              <a:spcAft>
                <a:spcPct val="0"/>
              </a:spcAft>
              <a:defRPr/>
            </a:pPr>
            <a:r>
              <a:rPr lang="zh-CN" altLang="en-US" kern="1200" dirty="0">
                <a:latin typeface="微软雅黑" panose="020B0503020204020204" pitchFamily="34" charset="-122"/>
                <a:ea typeface="微软雅黑" panose="020B0503020204020204" pitchFamily="34" charset="-122"/>
              </a:rPr>
              <a:t>改进算法在</a:t>
            </a:r>
            <a:r>
              <a:rPr lang="en-US" altLang="zh-CN" kern="1200" dirty="0">
                <a:latin typeface="微软雅黑" panose="020B0503020204020204" pitchFamily="34" charset="-122"/>
                <a:ea typeface="微软雅黑" panose="020B0503020204020204" pitchFamily="34" charset="-122"/>
              </a:rPr>
              <a:t>MFMARL</a:t>
            </a:r>
            <a:r>
              <a:rPr lang="zh-CN" altLang="en-US" kern="1200" dirty="0">
                <a:latin typeface="微软雅黑" panose="020B0503020204020204" pitchFamily="34" charset="-122"/>
                <a:ea typeface="微软雅黑" panose="020B0503020204020204" pitchFamily="34" charset="-122"/>
              </a:rPr>
              <a:t>的基础上，设计了一种消息共享机制，动态的选择智能体的邻居集合</a:t>
            </a:r>
            <a:r>
              <a:rPr lang="zh-CN" altLang="en-US" kern="1200" dirty="0">
                <a:solidFill>
                  <a:srgbClr val="C00000"/>
                </a:solidFill>
                <a:latin typeface="微软雅黑" panose="020B0503020204020204" pitchFamily="34" charset="-122"/>
                <a:ea typeface="微软雅黑" panose="020B0503020204020204" pitchFamily="34" charset="-122"/>
              </a:rPr>
              <a:t>。</a:t>
            </a:r>
            <a:endParaRPr lang="en-US" altLang="zh-CN" dirty="0">
              <a:solidFill>
                <a:srgbClr val="C0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369201" y="734684"/>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改进的</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MARL</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算法</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21</a:t>
            </a:fld>
            <a:endParaRPr lang="zh-CN" dirty="0"/>
          </a:p>
        </p:txBody>
      </p:sp>
      <p:sp>
        <p:nvSpPr>
          <p:cNvPr id="19" name="文本框 18">
            <a:extLst>
              <a:ext uri="{FF2B5EF4-FFF2-40B4-BE49-F238E27FC236}">
                <a16:creationId xmlns:a16="http://schemas.microsoft.com/office/drawing/2014/main" id="{05535612-D0B3-4F54-96E3-8E5DD6EB93B2}"/>
              </a:ext>
            </a:extLst>
          </p:cNvPr>
          <p:cNvSpPr txBox="1"/>
          <p:nvPr/>
        </p:nvSpPr>
        <p:spPr>
          <a:xfrm>
            <a:off x="595513" y="2111123"/>
            <a:ext cx="2088232" cy="458908"/>
          </a:xfrm>
          <a:prstGeom prst="rect">
            <a:avLst/>
          </a:prstGeom>
          <a:noFill/>
        </p:spPr>
        <p:txBody>
          <a:bodyPr wrap="square">
            <a:spAutoFit/>
          </a:bodyPr>
          <a:lstStyle/>
          <a:p>
            <a:pPr marL="285750" indent="-285750" rtl="0">
              <a:lnSpc>
                <a:spcPct val="150000"/>
              </a:lnSpc>
              <a:buFont typeface="Wingdings" panose="05000000000000000000" pitchFamily="2" charset="2"/>
              <a:buChar char="p"/>
              <a:defRPr/>
            </a:pPr>
            <a:r>
              <a:rPr lang="zh-CN" altLang="en-US" b="1" kern="1200" dirty="0">
                <a:latin typeface="微软雅黑" panose="020B0503020204020204" pitchFamily="34" charset="-122"/>
                <a:ea typeface="微软雅黑" panose="020B0503020204020204" pitchFamily="34" charset="-122"/>
              </a:rPr>
              <a:t>算法整体框架：</a:t>
            </a:r>
            <a:endParaRPr lang="en-US" altLang="zh-CN" b="1" kern="1200" dirty="0">
              <a:latin typeface="微软雅黑" panose="020B0503020204020204" pitchFamily="34" charset="-122"/>
              <a:ea typeface="微软雅黑" panose="020B0503020204020204" pitchFamily="34" charset="-122"/>
            </a:endParaRPr>
          </a:p>
        </p:txBody>
      </p:sp>
      <p:grpSp>
        <p:nvGrpSpPr>
          <p:cNvPr id="45" name="组合 44">
            <a:extLst>
              <a:ext uri="{FF2B5EF4-FFF2-40B4-BE49-F238E27FC236}">
                <a16:creationId xmlns:a16="http://schemas.microsoft.com/office/drawing/2014/main" id="{5FB1EC1D-CE25-40DE-842A-2B6199E5D944}"/>
              </a:ext>
            </a:extLst>
          </p:cNvPr>
          <p:cNvGrpSpPr/>
          <p:nvPr/>
        </p:nvGrpSpPr>
        <p:grpSpPr>
          <a:xfrm>
            <a:off x="598085" y="2673861"/>
            <a:ext cx="6350865" cy="3945983"/>
            <a:chOff x="349250" y="2570031"/>
            <a:chExt cx="6632998" cy="4121281"/>
          </a:xfrm>
        </p:grpSpPr>
        <p:sp>
          <p:nvSpPr>
            <p:cNvPr id="7" name="矩形: 圆角 6">
              <a:extLst>
                <a:ext uri="{FF2B5EF4-FFF2-40B4-BE49-F238E27FC236}">
                  <a16:creationId xmlns:a16="http://schemas.microsoft.com/office/drawing/2014/main" id="{E5E8906F-5E36-4C99-BDBA-51E27E801356}"/>
                </a:ext>
              </a:extLst>
            </p:cNvPr>
            <p:cNvSpPr/>
            <p:nvPr/>
          </p:nvSpPr>
          <p:spPr>
            <a:xfrm>
              <a:off x="623392" y="3095765"/>
              <a:ext cx="1296144" cy="864096"/>
            </a:xfrm>
            <a:prstGeom prst="roundRect">
              <a:avLst>
                <a:gd name="adj" fmla="val 7849"/>
              </a:avLst>
            </a:prstGeom>
            <a:solidFill>
              <a:srgbClr val="E7B8B0"/>
            </a:solidFill>
            <a:ln>
              <a:solidFill>
                <a:srgbClr val="DB7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Actor</a:t>
              </a:r>
            </a:p>
          </p:txBody>
        </p:sp>
        <p:sp>
          <p:nvSpPr>
            <p:cNvPr id="97" name="矩形: 圆角 96">
              <a:extLst>
                <a:ext uri="{FF2B5EF4-FFF2-40B4-BE49-F238E27FC236}">
                  <a16:creationId xmlns:a16="http://schemas.microsoft.com/office/drawing/2014/main" id="{82238DD9-1AA8-4082-B19B-25841B32CAE7}"/>
                </a:ext>
              </a:extLst>
            </p:cNvPr>
            <p:cNvSpPr/>
            <p:nvPr/>
          </p:nvSpPr>
          <p:spPr>
            <a:xfrm>
              <a:off x="623392" y="5508426"/>
              <a:ext cx="1296144" cy="864096"/>
            </a:xfrm>
            <a:prstGeom prst="roundRect">
              <a:avLst>
                <a:gd name="adj" fmla="val 7849"/>
              </a:avLst>
            </a:prstGeom>
            <a:solidFill>
              <a:srgbClr val="D8EA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Critic</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8" name="矩形: 圆角 97">
              <a:extLst>
                <a:ext uri="{FF2B5EF4-FFF2-40B4-BE49-F238E27FC236}">
                  <a16:creationId xmlns:a16="http://schemas.microsoft.com/office/drawing/2014/main" id="{FE677593-0008-4B80-852C-D9A76D57B756}"/>
                </a:ext>
              </a:extLst>
            </p:cNvPr>
            <p:cNvSpPr/>
            <p:nvPr/>
          </p:nvSpPr>
          <p:spPr>
            <a:xfrm>
              <a:off x="623392" y="4356298"/>
              <a:ext cx="1296144" cy="627083"/>
            </a:xfrm>
            <a:prstGeom prst="roundRect">
              <a:avLst>
                <a:gd name="adj" fmla="val 50000"/>
              </a:avLst>
            </a:prstGeom>
            <a:solidFill>
              <a:srgbClr val="E7B8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2" name="椭圆 11">
              <a:extLst>
                <a:ext uri="{FF2B5EF4-FFF2-40B4-BE49-F238E27FC236}">
                  <a16:creationId xmlns:a16="http://schemas.microsoft.com/office/drawing/2014/main" id="{0662BAF8-7729-462B-B9D6-6872E64B9C72}"/>
                </a:ext>
              </a:extLst>
            </p:cNvPr>
            <p:cNvSpPr>
              <a:spLocks noChangeAspect="1"/>
            </p:cNvSpPr>
            <p:nvPr/>
          </p:nvSpPr>
          <p:spPr>
            <a:xfrm>
              <a:off x="741090" y="4417811"/>
              <a:ext cx="504056" cy="504056"/>
            </a:xfrm>
            <a:prstGeom prst="ellipse">
              <a:avLst/>
            </a:prstGeom>
            <a:solidFill>
              <a:srgbClr val="E2E9EF"/>
            </a:solidFill>
            <a:ln>
              <a:solidFill>
                <a:srgbClr val="94A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o</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99" name="椭圆 98">
              <a:extLst>
                <a:ext uri="{FF2B5EF4-FFF2-40B4-BE49-F238E27FC236}">
                  <a16:creationId xmlns:a16="http://schemas.microsoft.com/office/drawing/2014/main" id="{1EF69E35-9F57-46E3-83C7-84915EB95A3B}"/>
                </a:ext>
              </a:extLst>
            </p:cNvPr>
            <p:cNvSpPr>
              <a:spLocks noChangeAspect="1"/>
            </p:cNvSpPr>
            <p:nvPr/>
          </p:nvSpPr>
          <p:spPr>
            <a:xfrm>
              <a:off x="1282738" y="4417811"/>
              <a:ext cx="504056" cy="504056"/>
            </a:xfrm>
            <a:prstGeom prst="ellipse">
              <a:avLst/>
            </a:prstGeom>
            <a:solidFill>
              <a:srgbClr val="E2E9EF"/>
            </a:solidFill>
            <a:ln>
              <a:solidFill>
                <a:srgbClr val="94A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8" name="直接箭头连接符 17">
              <a:extLst>
                <a:ext uri="{FF2B5EF4-FFF2-40B4-BE49-F238E27FC236}">
                  <a16:creationId xmlns:a16="http://schemas.microsoft.com/office/drawing/2014/main" id="{DC105162-A998-4BB3-ABAD-0224F8CB9C3A}"/>
                </a:ext>
              </a:extLst>
            </p:cNvPr>
            <p:cNvCxnSpPr>
              <a:stCxn id="12" idx="0"/>
            </p:cNvCxnSpPr>
            <p:nvPr/>
          </p:nvCxnSpPr>
          <p:spPr>
            <a:xfrm flipV="1">
              <a:off x="993118" y="3959861"/>
              <a:ext cx="0" cy="45795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a:extLst>
                <a:ext uri="{FF2B5EF4-FFF2-40B4-BE49-F238E27FC236}">
                  <a16:creationId xmlns:a16="http://schemas.microsoft.com/office/drawing/2014/main" id="{253A1789-17F6-4E9D-B4B0-A807A26BCCF5}"/>
                </a:ext>
              </a:extLst>
            </p:cNvPr>
            <p:cNvCxnSpPr>
              <a:stCxn id="99" idx="0"/>
            </p:cNvCxnSpPr>
            <p:nvPr/>
          </p:nvCxnSpPr>
          <p:spPr>
            <a:xfrm flipV="1">
              <a:off x="1534766" y="3959861"/>
              <a:ext cx="0" cy="45795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52" name="直接箭头连接符 151">
              <a:extLst>
                <a:ext uri="{FF2B5EF4-FFF2-40B4-BE49-F238E27FC236}">
                  <a16:creationId xmlns:a16="http://schemas.microsoft.com/office/drawing/2014/main" id="{B69A3922-6F30-40F4-9B30-DA9EB99D8B36}"/>
                </a:ext>
              </a:extLst>
            </p:cNvPr>
            <p:cNvCxnSpPr/>
            <p:nvPr/>
          </p:nvCxnSpPr>
          <p:spPr>
            <a:xfrm flipV="1">
              <a:off x="1245146" y="5050476"/>
              <a:ext cx="0" cy="45795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53" name="矩形: 圆角 152">
              <a:extLst>
                <a:ext uri="{FF2B5EF4-FFF2-40B4-BE49-F238E27FC236}">
                  <a16:creationId xmlns:a16="http://schemas.microsoft.com/office/drawing/2014/main" id="{49858763-742B-4937-9716-C3FA2E7EC6F0}"/>
                </a:ext>
              </a:extLst>
            </p:cNvPr>
            <p:cNvSpPr/>
            <p:nvPr/>
          </p:nvSpPr>
          <p:spPr>
            <a:xfrm>
              <a:off x="3503712" y="3095765"/>
              <a:ext cx="1296144" cy="864096"/>
            </a:xfrm>
            <a:prstGeom prst="roundRect">
              <a:avLst>
                <a:gd name="adj" fmla="val 7849"/>
              </a:avLst>
            </a:prstGeom>
            <a:solidFill>
              <a:srgbClr val="E7B8B0"/>
            </a:solidFill>
            <a:ln>
              <a:solidFill>
                <a:srgbClr val="DB7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Actor</a:t>
              </a:r>
            </a:p>
          </p:txBody>
        </p:sp>
        <p:sp>
          <p:nvSpPr>
            <p:cNvPr id="154" name="矩形: 圆角 153">
              <a:extLst>
                <a:ext uri="{FF2B5EF4-FFF2-40B4-BE49-F238E27FC236}">
                  <a16:creationId xmlns:a16="http://schemas.microsoft.com/office/drawing/2014/main" id="{AC52AA84-7AAC-4C0D-A956-87D09F40624E}"/>
                </a:ext>
              </a:extLst>
            </p:cNvPr>
            <p:cNvSpPr/>
            <p:nvPr/>
          </p:nvSpPr>
          <p:spPr>
            <a:xfrm>
              <a:off x="3503712" y="5508426"/>
              <a:ext cx="1296144" cy="864096"/>
            </a:xfrm>
            <a:prstGeom prst="roundRect">
              <a:avLst>
                <a:gd name="adj" fmla="val 7849"/>
              </a:avLst>
            </a:prstGeom>
            <a:solidFill>
              <a:srgbClr val="D8EA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Critic</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55" name="矩形: 圆角 154">
              <a:extLst>
                <a:ext uri="{FF2B5EF4-FFF2-40B4-BE49-F238E27FC236}">
                  <a16:creationId xmlns:a16="http://schemas.microsoft.com/office/drawing/2014/main" id="{A1CFEDE2-4F82-4DE9-B913-C7835D099A47}"/>
                </a:ext>
              </a:extLst>
            </p:cNvPr>
            <p:cNvSpPr/>
            <p:nvPr/>
          </p:nvSpPr>
          <p:spPr>
            <a:xfrm>
              <a:off x="3503712" y="4356298"/>
              <a:ext cx="1296144" cy="627083"/>
            </a:xfrm>
            <a:prstGeom prst="roundRect">
              <a:avLst>
                <a:gd name="adj" fmla="val 50000"/>
              </a:avLst>
            </a:prstGeom>
            <a:solidFill>
              <a:srgbClr val="E7B8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56" name="椭圆 155">
              <a:extLst>
                <a:ext uri="{FF2B5EF4-FFF2-40B4-BE49-F238E27FC236}">
                  <a16:creationId xmlns:a16="http://schemas.microsoft.com/office/drawing/2014/main" id="{FD8ECC8A-D846-46F4-83E4-E7376AB0D3D8}"/>
                </a:ext>
              </a:extLst>
            </p:cNvPr>
            <p:cNvSpPr>
              <a:spLocks noChangeAspect="1"/>
            </p:cNvSpPr>
            <p:nvPr/>
          </p:nvSpPr>
          <p:spPr>
            <a:xfrm>
              <a:off x="3621410" y="4417811"/>
              <a:ext cx="504056" cy="504056"/>
            </a:xfrm>
            <a:prstGeom prst="ellipse">
              <a:avLst/>
            </a:prstGeom>
            <a:solidFill>
              <a:srgbClr val="E2E9EF"/>
            </a:solidFill>
            <a:ln>
              <a:solidFill>
                <a:srgbClr val="94A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o</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57" name="椭圆 156">
              <a:extLst>
                <a:ext uri="{FF2B5EF4-FFF2-40B4-BE49-F238E27FC236}">
                  <a16:creationId xmlns:a16="http://schemas.microsoft.com/office/drawing/2014/main" id="{A0E91A2B-7F3F-496C-89D2-527FC13FB7F3}"/>
                </a:ext>
              </a:extLst>
            </p:cNvPr>
            <p:cNvSpPr>
              <a:spLocks noChangeAspect="1"/>
            </p:cNvSpPr>
            <p:nvPr/>
          </p:nvSpPr>
          <p:spPr>
            <a:xfrm>
              <a:off x="4163058" y="4417811"/>
              <a:ext cx="504056" cy="504056"/>
            </a:xfrm>
            <a:prstGeom prst="ellipse">
              <a:avLst/>
            </a:prstGeom>
            <a:solidFill>
              <a:srgbClr val="E2E9EF"/>
            </a:solidFill>
            <a:ln>
              <a:solidFill>
                <a:srgbClr val="94A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58" name="直接箭头连接符 157">
              <a:extLst>
                <a:ext uri="{FF2B5EF4-FFF2-40B4-BE49-F238E27FC236}">
                  <a16:creationId xmlns:a16="http://schemas.microsoft.com/office/drawing/2014/main" id="{F3792A32-45DE-485E-8B3E-598C50FEAB9F}"/>
                </a:ext>
              </a:extLst>
            </p:cNvPr>
            <p:cNvCxnSpPr>
              <a:stCxn id="156" idx="0"/>
            </p:cNvCxnSpPr>
            <p:nvPr/>
          </p:nvCxnSpPr>
          <p:spPr>
            <a:xfrm flipV="1">
              <a:off x="3873438" y="3959861"/>
              <a:ext cx="0" cy="45795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59" name="直接箭头连接符 158">
              <a:extLst>
                <a:ext uri="{FF2B5EF4-FFF2-40B4-BE49-F238E27FC236}">
                  <a16:creationId xmlns:a16="http://schemas.microsoft.com/office/drawing/2014/main" id="{3EE6C253-7DBF-4E17-A890-463BE650594F}"/>
                </a:ext>
              </a:extLst>
            </p:cNvPr>
            <p:cNvCxnSpPr>
              <a:stCxn id="157" idx="0"/>
            </p:cNvCxnSpPr>
            <p:nvPr/>
          </p:nvCxnSpPr>
          <p:spPr>
            <a:xfrm flipV="1">
              <a:off x="4415086" y="3959861"/>
              <a:ext cx="0" cy="45795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0" name="直接箭头连接符 159">
              <a:extLst>
                <a:ext uri="{FF2B5EF4-FFF2-40B4-BE49-F238E27FC236}">
                  <a16:creationId xmlns:a16="http://schemas.microsoft.com/office/drawing/2014/main" id="{2A308002-742F-4038-A372-F87D870F6063}"/>
                </a:ext>
              </a:extLst>
            </p:cNvPr>
            <p:cNvCxnSpPr/>
            <p:nvPr/>
          </p:nvCxnSpPr>
          <p:spPr>
            <a:xfrm flipV="1">
              <a:off x="4125466" y="5050476"/>
              <a:ext cx="0" cy="45795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sp>
          <p:nvSpPr>
            <p:cNvPr id="161" name="矩形: 圆角 160">
              <a:extLst>
                <a:ext uri="{FF2B5EF4-FFF2-40B4-BE49-F238E27FC236}">
                  <a16:creationId xmlns:a16="http://schemas.microsoft.com/office/drawing/2014/main" id="{4467B57D-51F2-4DE4-A271-9CBBDD7E3084}"/>
                </a:ext>
              </a:extLst>
            </p:cNvPr>
            <p:cNvSpPr/>
            <p:nvPr/>
          </p:nvSpPr>
          <p:spPr>
            <a:xfrm>
              <a:off x="5288238" y="3095765"/>
              <a:ext cx="1296144" cy="864096"/>
            </a:xfrm>
            <a:prstGeom prst="roundRect">
              <a:avLst>
                <a:gd name="adj" fmla="val 7849"/>
              </a:avLst>
            </a:prstGeom>
            <a:solidFill>
              <a:srgbClr val="E7B8B0"/>
            </a:solidFill>
            <a:ln>
              <a:solidFill>
                <a:srgbClr val="DB7E6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Actor</a:t>
              </a:r>
            </a:p>
          </p:txBody>
        </p:sp>
        <p:sp>
          <p:nvSpPr>
            <p:cNvPr id="162" name="矩形: 圆角 161">
              <a:extLst>
                <a:ext uri="{FF2B5EF4-FFF2-40B4-BE49-F238E27FC236}">
                  <a16:creationId xmlns:a16="http://schemas.microsoft.com/office/drawing/2014/main" id="{DCD5365E-85F4-47FB-B64D-9EA362E6C989}"/>
                </a:ext>
              </a:extLst>
            </p:cNvPr>
            <p:cNvSpPr/>
            <p:nvPr/>
          </p:nvSpPr>
          <p:spPr>
            <a:xfrm>
              <a:off x="5288238" y="5508426"/>
              <a:ext cx="1296144" cy="864096"/>
            </a:xfrm>
            <a:prstGeom prst="roundRect">
              <a:avLst>
                <a:gd name="adj" fmla="val 7849"/>
              </a:avLst>
            </a:prstGeom>
            <a:solidFill>
              <a:srgbClr val="D8EAD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kern="1200" dirty="0">
                  <a:solidFill>
                    <a:schemeClr val="tx1"/>
                  </a:solidFill>
                  <a:latin typeface="Times New Roman" panose="02020603050405020304" pitchFamily="18" charset="0"/>
                  <a:ea typeface="微软雅黑" panose="020B0503020204020204" pitchFamily="34" charset="-122"/>
                  <a:cs typeface="Times New Roman" panose="02020603050405020304" pitchFamily="18" charset="0"/>
                </a:rPr>
                <a:t>Critic</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63" name="矩形: 圆角 162">
              <a:extLst>
                <a:ext uri="{FF2B5EF4-FFF2-40B4-BE49-F238E27FC236}">
                  <a16:creationId xmlns:a16="http://schemas.microsoft.com/office/drawing/2014/main" id="{796FF719-F4E8-4201-A5A1-C0D0446E1359}"/>
                </a:ext>
              </a:extLst>
            </p:cNvPr>
            <p:cNvSpPr/>
            <p:nvPr/>
          </p:nvSpPr>
          <p:spPr>
            <a:xfrm>
              <a:off x="5288238" y="4356298"/>
              <a:ext cx="1296144" cy="627083"/>
            </a:xfrm>
            <a:prstGeom prst="roundRect">
              <a:avLst>
                <a:gd name="adj" fmla="val 50000"/>
              </a:avLst>
            </a:prstGeom>
            <a:solidFill>
              <a:srgbClr val="E7B8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64" name="椭圆 163">
              <a:extLst>
                <a:ext uri="{FF2B5EF4-FFF2-40B4-BE49-F238E27FC236}">
                  <a16:creationId xmlns:a16="http://schemas.microsoft.com/office/drawing/2014/main" id="{49559D7B-4876-4F94-9549-475C7819FC0E}"/>
                </a:ext>
              </a:extLst>
            </p:cNvPr>
            <p:cNvSpPr>
              <a:spLocks noChangeAspect="1"/>
            </p:cNvSpPr>
            <p:nvPr/>
          </p:nvSpPr>
          <p:spPr>
            <a:xfrm>
              <a:off x="5405936" y="4417811"/>
              <a:ext cx="504056" cy="504056"/>
            </a:xfrm>
            <a:prstGeom prst="ellipse">
              <a:avLst/>
            </a:prstGeom>
            <a:solidFill>
              <a:srgbClr val="E2E9EF"/>
            </a:solidFill>
            <a:ln>
              <a:solidFill>
                <a:srgbClr val="94A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o</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65" name="椭圆 164">
              <a:extLst>
                <a:ext uri="{FF2B5EF4-FFF2-40B4-BE49-F238E27FC236}">
                  <a16:creationId xmlns:a16="http://schemas.microsoft.com/office/drawing/2014/main" id="{D1B0EC93-013B-4FB6-9DF4-19346F5FBE90}"/>
                </a:ext>
              </a:extLst>
            </p:cNvPr>
            <p:cNvSpPr>
              <a:spLocks noChangeAspect="1"/>
            </p:cNvSpPr>
            <p:nvPr/>
          </p:nvSpPr>
          <p:spPr>
            <a:xfrm>
              <a:off x="5947584" y="4417811"/>
              <a:ext cx="504056" cy="504056"/>
            </a:xfrm>
            <a:prstGeom prst="ellipse">
              <a:avLst/>
            </a:prstGeom>
            <a:solidFill>
              <a:srgbClr val="E2E9EF"/>
            </a:solidFill>
            <a:ln>
              <a:solidFill>
                <a:srgbClr val="94A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a:t>
              </a:r>
              <a:endParaRPr lang="zh-CN" altLang="en-US" dirty="0">
                <a:solidFill>
                  <a:schemeClr val="tx1"/>
                </a:solidFill>
                <a:latin typeface="Times New Roman" panose="02020603050405020304" pitchFamily="18" charset="0"/>
                <a:cs typeface="Times New Roman" panose="02020603050405020304" pitchFamily="18" charset="0"/>
              </a:endParaRPr>
            </a:p>
          </p:txBody>
        </p:sp>
        <p:cxnSp>
          <p:nvCxnSpPr>
            <p:cNvPr id="166" name="直接箭头连接符 165">
              <a:extLst>
                <a:ext uri="{FF2B5EF4-FFF2-40B4-BE49-F238E27FC236}">
                  <a16:creationId xmlns:a16="http://schemas.microsoft.com/office/drawing/2014/main" id="{D26CA396-E16D-46D8-A6CB-9C06BF03C31C}"/>
                </a:ext>
              </a:extLst>
            </p:cNvPr>
            <p:cNvCxnSpPr>
              <a:stCxn id="164" idx="0"/>
            </p:cNvCxnSpPr>
            <p:nvPr/>
          </p:nvCxnSpPr>
          <p:spPr>
            <a:xfrm flipV="1">
              <a:off x="5657964" y="3959861"/>
              <a:ext cx="0" cy="457950"/>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67" name="直接箭头连接符 166">
              <a:extLst>
                <a:ext uri="{FF2B5EF4-FFF2-40B4-BE49-F238E27FC236}">
                  <a16:creationId xmlns:a16="http://schemas.microsoft.com/office/drawing/2014/main" id="{C291DB8A-E78D-442B-9F11-66DE42AE9690}"/>
                </a:ext>
              </a:extLst>
            </p:cNvPr>
            <p:cNvCxnSpPr>
              <a:stCxn id="165" idx="0"/>
            </p:cNvCxnSpPr>
            <p:nvPr/>
          </p:nvCxnSpPr>
          <p:spPr>
            <a:xfrm flipV="1">
              <a:off x="6199612" y="3959861"/>
              <a:ext cx="0" cy="45795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68" name="直接箭头连接符 167">
              <a:extLst>
                <a:ext uri="{FF2B5EF4-FFF2-40B4-BE49-F238E27FC236}">
                  <a16:creationId xmlns:a16="http://schemas.microsoft.com/office/drawing/2014/main" id="{72AFA358-0058-4E54-9AC9-28FF54D38644}"/>
                </a:ext>
              </a:extLst>
            </p:cNvPr>
            <p:cNvCxnSpPr/>
            <p:nvPr/>
          </p:nvCxnSpPr>
          <p:spPr>
            <a:xfrm flipV="1">
              <a:off x="5909992" y="5050476"/>
              <a:ext cx="0" cy="457950"/>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grpSp>
          <p:nvGrpSpPr>
            <p:cNvPr id="22" name="组合 21">
              <a:extLst>
                <a:ext uri="{FF2B5EF4-FFF2-40B4-BE49-F238E27FC236}">
                  <a16:creationId xmlns:a16="http://schemas.microsoft.com/office/drawing/2014/main" id="{14B5CA88-44CC-4D65-92F9-1290A8F5DE31}"/>
                </a:ext>
              </a:extLst>
            </p:cNvPr>
            <p:cNvGrpSpPr/>
            <p:nvPr/>
          </p:nvGrpSpPr>
          <p:grpSpPr>
            <a:xfrm>
              <a:off x="2064632" y="5375748"/>
              <a:ext cx="719000" cy="347857"/>
              <a:chOff x="2501399" y="4881343"/>
              <a:chExt cx="719000" cy="347857"/>
            </a:xfrm>
          </p:grpSpPr>
          <p:sp>
            <p:nvSpPr>
              <p:cNvPr id="169" name="矩形: 圆角 168">
                <a:extLst>
                  <a:ext uri="{FF2B5EF4-FFF2-40B4-BE49-F238E27FC236}">
                    <a16:creationId xmlns:a16="http://schemas.microsoft.com/office/drawing/2014/main" id="{209EBD98-64F6-4443-964F-0B9249E8F4A4}"/>
                  </a:ext>
                </a:extLst>
              </p:cNvPr>
              <p:cNvSpPr/>
              <p:nvPr/>
            </p:nvSpPr>
            <p:spPr>
              <a:xfrm>
                <a:off x="2501399" y="4881343"/>
                <a:ext cx="719000" cy="347857"/>
              </a:xfrm>
              <a:prstGeom prst="roundRect">
                <a:avLst>
                  <a:gd name="adj" fmla="val 50000"/>
                </a:avLst>
              </a:prstGeom>
              <a:solidFill>
                <a:srgbClr val="E7B8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70" name="椭圆 169">
                <a:extLst>
                  <a:ext uri="{FF2B5EF4-FFF2-40B4-BE49-F238E27FC236}">
                    <a16:creationId xmlns:a16="http://schemas.microsoft.com/office/drawing/2014/main" id="{D5C8F091-CF5E-420F-BA1B-8B4C8C767E35}"/>
                  </a:ext>
                </a:extLst>
              </p:cNvPr>
              <p:cNvSpPr>
                <a:spLocks noChangeAspect="1"/>
              </p:cNvSpPr>
              <p:nvPr/>
            </p:nvSpPr>
            <p:spPr>
              <a:xfrm>
                <a:off x="2555698" y="4921867"/>
                <a:ext cx="279611" cy="279611"/>
              </a:xfrm>
              <a:prstGeom prst="ellipse">
                <a:avLst/>
              </a:prstGeom>
              <a:solidFill>
                <a:srgbClr val="E2E9EF"/>
              </a:solidFill>
              <a:ln>
                <a:solidFill>
                  <a:srgbClr val="94A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o</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71" name="椭圆 170">
                <a:extLst>
                  <a:ext uri="{FF2B5EF4-FFF2-40B4-BE49-F238E27FC236}">
                    <a16:creationId xmlns:a16="http://schemas.microsoft.com/office/drawing/2014/main" id="{27ECC151-3121-4522-87B0-2C0BF04A50A0}"/>
                  </a:ext>
                </a:extLst>
              </p:cNvPr>
              <p:cNvSpPr>
                <a:spLocks noChangeAspect="1"/>
              </p:cNvSpPr>
              <p:nvPr/>
            </p:nvSpPr>
            <p:spPr>
              <a:xfrm>
                <a:off x="2864087" y="4921866"/>
                <a:ext cx="279611" cy="279611"/>
              </a:xfrm>
              <a:prstGeom prst="ellipse">
                <a:avLst/>
              </a:prstGeom>
              <a:solidFill>
                <a:srgbClr val="E2E9EF"/>
              </a:solidFill>
              <a:ln>
                <a:solidFill>
                  <a:srgbClr val="94A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a:t>
                </a:r>
                <a:endParaRPr lang="zh-CN" altLang="en-US" dirty="0">
                  <a:solidFill>
                    <a:schemeClr val="tx1"/>
                  </a:solidFill>
                  <a:latin typeface="Times New Roman" panose="02020603050405020304" pitchFamily="18" charset="0"/>
                  <a:cs typeface="Times New Roman" panose="02020603050405020304" pitchFamily="18" charset="0"/>
                </a:endParaRPr>
              </a:p>
            </p:txBody>
          </p:sp>
        </p:grpSp>
        <p:grpSp>
          <p:nvGrpSpPr>
            <p:cNvPr id="172" name="组合 171">
              <a:extLst>
                <a:ext uri="{FF2B5EF4-FFF2-40B4-BE49-F238E27FC236}">
                  <a16:creationId xmlns:a16="http://schemas.microsoft.com/office/drawing/2014/main" id="{D5D1EDEF-1788-41E8-9C4B-93A09D126594}"/>
                </a:ext>
              </a:extLst>
            </p:cNvPr>
            <p:cNvGrpSpPr/>
            <p:nvPr/>
          </p:nvGrpSpPr>
          <p:grpSpPr>
            <a:xfrm>
              <a:off x="2064632" y="5877272"/>
              <a:ext cx="719000" cy="347857"/>
              <a:chOff x="2501399" y="4881343"/>
              <a:chExt cx="719000" cy="347857"/>
            </a:xfrm>
          </p:grpSpPr>
          <p:sp>
            <p:nvSpPr>
              <p:cNvPr id="173" name="矩形: 圆角 172">
                <a:extLst>
                  <a:ext uri="{FF2B5EF4-FFF2-40B4-BE49-F238E27FC236}">
                    <a16:creationId xmlns:a16="http://schemas.microsoft.com/office/drawing/2014/main" id="{FFB78194-F2E1-476E-8AB7-D3A0F6828B6B}"/>
                  </a:ext>
                </a:extLst>
              </p:cNvPr>
              <p:cNvSpPr/>
              <p:nvPr/>
            </p:nvSpPr>
            <p:spPr>
              <a:xfrm>
                <a:off x="2501399" y="4881343"/>
                <a:ext cx="719000" cy="347857"/>
              </a:xfrm>
              <a:prstGeom prst="roundRect">
                <a:avLst>
                  <a:gd name="adj" fmla="val 50000"/>
                </a:avLst>
              </a:prstGeom>
              <a:solidFill>
                <a:srgbClr val="E7B8B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dirty="0">
                  <a:solidFill>
                    <a:schemeClr val="tx1"/>
                  </a:solidFill>
                  <a:latin typeface="Times New Roman" panose="02020603050405020304" pitchFamily="18" charset="0"/>
                  <a:cs typeface="Times New Roman" panose="02020603050405020304" pitchFamily="18" charset="0"/>
                </a:endParaRPr>
              </a:p>
            </p:txBody>
          </p:sp>
          <p:sp>
            <p:nvSpPr>
              <p:cNvPr id="174" name="椭圆 173">
                <a:extLst>
                  <a:ext uri="{FF2B5EF4-FFF2-40B4-BE49-F238E27FC236}">
                    <a16:creationId xmlns:a16="http://schemas.microsoft.com/office/drawing/2014/main" id="{000C9003-96F7-4272-8310-9FE30CAF6798}"/>
                  </a:ext>
                </a:extLst>
              </p:cNvPr>
              <p:cNvSpPr>
                <a:spLocks noChangeAspect="1"/>
              </p:cNvSpPr>
              <p:nvPr/>
            </p:nvSpPr>
            <p:spPr>
              <a:xfrm>
                <a:off x="2555698" y="4921867"/>
                <a:ext cx="279611" cy="279611"/>
              </a:xfrm>
              <a:prstGeom prst="ellipse">
                <a:avLst/>
              </a:prstGeom>
              <a:solidFill>
                <a:srgbClr val="E2E9EF"/>
              </a:solidFill>
              <a:ln>
                <a:solidFill>
                  <a:srgbClr val="94A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o</a:t>
                </a:r>
                <a:endParaRPr lang="zh-CN" altLang="en-US" dirty="0">
                  <a:solidFill>
                    <a:schemeClr val="tx1"/>
                  </a:solidFill>
                  <a:latin typeface="Times New Roman" panose="02020603050405020304" pitchFamily="18" charset="0"/>
                  <a:cs typeface="Times New Roman" panose="02020603050405020304" pitchFamily="18" charset="0"/>
                </a:endParaRPr>
              </a:p>
            </p:txBody>
          </p:sp>
          <p:sp>
            <p:nvSpPr>
              <p:cNvPr id="175" name="椭圆 174">
                <a:extLst>
                  <a:ext uri="{FF2B5EF4-FFF2-40B4-BE49-F238E27FC236}">
                    <a16:creationId xmlns:a16="http://schemas.microsoft.com/office/drawing/2014/main" id="{E6B18844-6800-420B-9755-B21D82076BCC}"/>
                  </a:ext>
                </a:extLst>
              </p:cNvPr>
              <p:cNvSpPr>
                <a:spLocks noChangeAspect="1"/>
              </p:cNvSpPr>
              <p:nvPr/>
            </p:nvSpPr>
            <p:spPr>
              <a:xfrm>
                <a:off x="2864087" y="4921866"/>
                <a:ext cx="279611" cy="279611"/>
              </a:xfrm>
              <a:prstGeom prst="ellipse">
                <a:avLst/>
              </a:prstGeom>
              <a:solidFill>
                <a:srgbClr val="E2E9EF"/>
              </a:solidFill>
              <a:ln>
                <a:solidFill>
                  <a:srgbClr val="94A8B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latin typeface="Times New Roman" panose="02020603050405020304" pitchFamily="18" charset="0"/>
                    <a:cs typeface="Times New Roman" panose="02020603050405020304" pitchFamily="18" charset="0"/>
                  </a:rPr>
                  <a:t>a</a:t>
                </a:r>
                <a:endParaRPr lang="zh-CN" altLang="en-US" dirty="0">
                  <a:solidFill>
                    <a:schemeClr val="tx1"/>
                  </a:solidFill>
                  <a:latin typeface="Times New Roman" panose="02020603050405020304" pitchFamily="18" charset="0"/>
                  <a:cs typeface="Times New Roman" panose="02020603050405020304" pitchFamily="18" charset="0"/>
                </a:endParaRPr>
              </a:p>
            </p:txBody>
          </p:sp>
        </p:grpSp>
        <p:sp>
          <p:nvSpPr>
            <p:cNvPr id="176" name="文本框 175">
              <a:extLst>
                <a:ext uri="{FF2B5EF4-FFF2-40B4-BE49-F238E27FC236}">
                  <a16:creationId xmlns:a16="http://schemas.microsoft.com/office/drawing/2014/main" id="{67AA047B-4287-4FE7-8B41-9BA27B03A4D4}"/>
                </a:ext>
              </a:extLst>
            </p:cNvPr>
            <p:cNvSpPr txBox="1"/>
            <p:nvPr/>
          </p:nvSpPr>
          <p:spPr>
            <a:xfrm>
              <a:off x="2118931" y="5101570"/>
              <a:ext cx="719000" cy="253916"/>
            </a:xfrm>
            <a:prstGeom prst="rect">
              <a:avLst/>
            </a:prstGeom>
            <a:noFill/>
          </p:spPr>
          <p:txBody>
            <a:bodyPr wrap="square" rtlCol="0">
              <a:spAutoFit/>
            </a:bodyPr>
            <a:lstStyle/>
            <a:p>
              <a:r>
                <a:rPr lang="en-US" altLang="zh-CN" sz="1050" b="1" dirty="0">
                  <a:latin typeface="Times New Roman" panose="02020603050405020304" pitchFamily="18" charset="0"/>
                  <a:ea typeface="微软雅黑" panose="020B0503020204020204" pitchFamily="34" charset="-122"/>
                  <a:cs typeface="Times New Roman" panose="02020603050405020304" pitchFamily="18" charset="0"/>
                </a:rPr>
                <a:t>Agent</a:t>
              </a:r>
              <a:r>
                <a:rPr lang="zh-CN" altLang="en-US" sz="105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050" b="1" baseline="30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050" b="1"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7" name="文本框 176">
              <a:extLst>
                <a:ext uri="{FF2B5EF4-FFF2-40B4-BE49-F238E27FC236}">
                  <a16:creationId xmlns:a16="http://schemas.microsoft.com/office/drawing/2014/main" id="{5E182A6B-2826-4A32-A38A-2BFBD5FDC8A2}"/>
                </a:ext>
              </a:extLst>
            </p:cNvPr>
            <p:cNvSpPr txBox="1"/>
            <p:nvPr/>
          </p:nvSpPr>
          <p:spPr>
            <a:xfrm>
              <a:off x="2123352" y="6265652"/>
              <a:ext cx="719000" cy="253916"/>
            </a:xfrm>
            <a:prstGeom prst="rect">
              <a:avLst/>
            </a:prstGeom>
            <a:noFill/>
          </p:spPr>
          <p:txBody>
            <a:bodyPr wrap="square" rtlCol="0">
              <a:spAutoFit/>
            </a:bodyPr>
            <a:lstStyle/>
            <a:p>
              <a:r>
                <a:rPr lang="en-US" altLang="zh-CN" sz="1050" b="1" dirty="0">
                  <a:latin typeface="Times New Roman" panose="02020603050405020304" pitchFamily="18" charset="0"/>
                  <a:ea typeface="微软雅黑" panose="020B0503020204020204" pitchFamily="34" charset="-122"/>
                  <a:cs typeface="Times New Roman" panose="02020603050405020304" pitchFamily="18" charset="0"/>
                </a:rPr>
                <a:t>Agent</a:t>
              </a:r>
              <a:r>
                <a:rPr lang="zh-CN" altLang="en-US" sz="1050" b="1" dirty="0">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1050" b="1" baseline="30000" dirty="0">
                  <a:latin typeface="Times New Roman" panose="02020603050405020304" pitchFamily="18" charset="0"/>
                  <a:ea typeface="微软雅黑" panose="020B0503020204020204" pitchFamily="34" charset="-122"/>
                  <a:cs typeface="Times New Roman" panose="02020603050405020304" pitchFamily="18" charset="0"/>
                </a:rPr>
                <a:t>-</a:t>
              </a:r>
              <a:endParaRPr lang="zh-CN" altLang="en-US" sz="1050" b="1"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25" name="直接连接符 24">
              <a:extLst>
                <a:ext uri="{FF2B5EF4-FFF2-40B4-BE49-F238E27FC236}">
                  <a16:creationId xmlns:a16="http://schemas.microsoft.com/office/drawing/2014/main" id="{C4CF90D3-8A84-466F-947E-B595F1BD123D}"/>
                </a:ext>
              </a:extLst>
            </p:cNvPr>
            <p:cNvCxnSpPr>
              <a:cxnSpLocks/>
              <a:stCxn id="155" idx="1"/>
              <a:endCxn id="169" idx="3"/>
            </p:cNvCxnSpPr>
            <p:nvPr/>
          </p:nvCxnSpPr>
          <p:spPr>
            <a:xfrm flipH="1">
              <a:off x="2783632" y="4669840"/>
              <a:ext cx="720080" cy="87983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202576A7-C344-4AF6-9ABA-35E14ED29CCC}"/>
                </a:ext>
              </a:extLst>
            </p:cNvPr>
            <p:cNvCxnSpPr>
              <a:cxnSpLocks/>
              <a:stCxn id="173" idx="3"/>
              <a:endCxn id="163" idx="1"/>
            </p:cNvCxnSpPr>
            <p:nvPr/>
          </p:nvCxnSpPr>
          <p:spPr>
            <a:xfrm flipV="1">
              <a:off x="2783632" y="4669840"/>
              <a:ext cx="2504606" cy="138136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178" name="文本框 177">
              <a:extLst>
                <a:ext uri="{FF2B5EF4-FFF2-40B4-BE49-F238E27FC236}">
                  <a16:creationId xmlns:a16="http://schemas.microsoft.com/office/drawing/2014/main" id="{146066ED-54A7-41A6-BCBB-D10D487CBAD0}"/>
                </a:ext>
              </a:extLst>
            </p:cNvPr>
            <p:cNvSpPr txBox="1"/>
            <p:nvPr/>
          </p:nvSpPr>
          <p:spPr>
            <a:xfrm>
              <a:off x="2864197" y="5402986"/>
              <a:ext cx="513261" cy="253916"/>
            </a:xfrm>
            <a:prstGeom prst="rect">
              <a:avLst/>
            </a:prstGeom>
            <a:noFill/>
          </p:spPr>
          <p:txBody>
            <a:bodyPr wrap="square" rtlCol="0">
              <a:spAutoFit/>
            </a:bodyPr>
            <a:lstStyle/>
            <a:p>
              <a:r>
                <a:rPr lang="en-US" altLang="zh-CN" sz="1050" b="1" dirty="0">
                  <a:latin typeface="Times New Roman" panose="02020603050405020304" pitchFamily="18" charset="0"/>
                  <a:ea typeface="微软雅黑" panose="020B0503020204020204" pitchFamily="34" charset="-122"/>
                  <a:cs typeface="Times New Roman" panose="02020603050405020304" pitchFamily="18" charset="0"/>
                </a:rPr>
                <a:t>MFT</a:t>
              </a:r>
              <a:endParaRPr lang="zh-CN" altLang="en-US" sz="1050" b="1"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cxnSp>
          <p:nvCxnSpPr>
            <p:cNvPr id="179" name="直接箭头连接符 178">
              <a:extLst>
                <a:ext uri="{FF2B5EF4-FFF2-40B4-BE49-F238E27FC236}">
                  <a16:creationId xmlns:a16="http://schemas.microsoft.com/office/drawing/2014/main" id="{BF76F2C6-39F7-49CE-ABB1-B22D14621D48}"/>
                </a:ext>
              </a:extLst>
            </p:cNvPr>
            <p:cNvCxnSpPr>
              <a:cxnSpLocks/>
            </p:cNvCxnSpPr>
            <p:nvPr/>
          </p:nvCxnSpPr>
          <p:spPr>
            <a:xfrm flipV="1">
              <a:off x="1847528" y="5582926"/>
              <a:ext cx="240343" cy="6314"/>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0" name="直接箭头连接符 179">
              <a:extLst>
                <a:ext uri="{FF2B5EF4-FFF2-40B4-BE49-F238E27FC236}">
                  <a16:creationId xmlns:a16="http://schemas.microsoft.com/office/drawing/2014/main" id="{008282DE-D91E-4098-8C28-42DABA533E43}"/>
                </a:ext>
              </a:extLst>
            </p:cNvPr>
            <p:cNvCxnSpPr>
              <a:cxnSpLocks/>
            </p:cNvCxnSpPr>
            <p:nvPr/>
          </p:nvCxnSpPr>
          <p:spPr>
            <a:xfrm flipV="1">
              <a:off x="1847528" y="6057600"/>
              <a:ext cx="240343" cy="6314"/>
            </a:xfrm>
            <a:prstGeom prst="straightConnector1">
              <a:avLst/>
            </a:prstGeom>
            <a:ln w="508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81" name="直接连接符 180">
              <a:extLst>
                <a:ext uri="{FF2B5EF4-FFF2-40B4-BE49-F238E27FC236}">
                  <a16:creationId xmlns:a16="http://schemas.microsoft.com/office/drawing/2014/main" id="{D686AB15-F44F-434C-A1AD-547FE2E8E074}"/>
                </a:ext>
              </a:extLst>
            </p:cNvPr>
            <p:cNvCxnSpPr>
              <a:cxnSpLocks/>
            </p:cNvCxnSpPr>
            <p:nvPr/>
          </p:nvCxnSpPr>
          <p:spPr>
            <a:xfrm flipH="1">
              <a:off x="2063552" y="4669839"/>
              <a:ext cx="1197818" cy="0"/>
            </a:xfrm>
            <a:prstGeom prst="line">
              <a:avLst/>
            </a:prstGeom>
            <a:ln w="57150">
              <a:prstDash val="sysDot"/>
            </a:ln>
          </p:spPr>
          <p:style>
            <a:lnRef idx="1">
              <a:schemeClr val="accent1"/>
            </a:lnRef>
            <a:fillRef idx="0">
              <a:schemeClr val="accent1"/>
            </a:fillRef>
            <a:effectRef idx="0">
              <a:schemeClr val="accent1"/>
            </a:effectRef>
            <a:fontRef idx="minor">
              <a:schemeClr val="tx1"/>
            </a:fontRef>
          </p:style>
        </p:cxnSp>
        <p:sp>
          <p:nvSpPr>
            <p:cNvPr id="43" name="矩形: 圆角 42">
              <a:extLst>
                <a:ext uri="{FF2B5EF4-FFF2-40B4-BE49-F238E27FC236}">
                  <a16:creationId xmlns:a16="http://schemas.microsoft.com/office/drawing/2014/main" id="{F5B00004-E754-43EE-8645-7FE222F99A25}"/>
                </a:ext>
              </a:extLst>
            </p:cNvPr>
            <p:cNvSpPr/>
            <p:nvPr/>
          </p:nvSpPr>
          <p:spPr>
            <a:xfrm>
              <a:off x="3325279" y="2924944"/>
              <a:ext cx="3504569" cy="3613968"/>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183" name="文本框 182">
              <a:extLst>
                <a:ext uri="{FF2B5EF4-FFF2-40B4-BE49-F238E27FC236}">
                  <a16:creationId xmlns:a16="http://schemas.microsoft.com/office/drawing/2014/main" id="{7AE7FB94-5D27-4FA9-8655-8072D77AF245}"/>
                </a:ext>
              </a:extLst>
            </p:cNvPr>
            <p:cNvSpPr txBox="1"/>
            <p:nvPr/>
          </p:nvSpPr>
          <p:spPr>
            <a:xfrm>
              <a:off x="4511824" y="2609514"/>
              <a:ext cx="1296144" cy="253916"/>
            </a:xfrm>
            <a:prstGeom prst="rect">
              <a:avLst/>
            </a:prstGeom>
            <a:noFill/>
          </p:spPr>
          <p:txBody>
            <a:bodyPr wrap="square" rtlCol="0">
              <a:spAutoFit/>
            </a:bodyPr>
            <a:lstStyle/>
            <a:p>
              <a:r>
                <a:rPr lang="en-US" altLang="zh-CN" sz="1050" b="1" dirty="0">
                  <a:latin typeface="Times New Roman" panose="02020603050405020304" pitchFamily="18" charset="0"/>
                  <a:ea typeface="微软雅黑" panose="020B0503020204020204" pitchFamily="34" charset="-122"/>
                  <a:cs typeface="Times New Roman" panose="02020603050405020304" pitchFamily="18" charset="0"/>
                </a:rPr>
                <a:t>Neighborhood Set </a:t>
              </a:r>
              <a:endParaRPr lang="zh-CN" altLang="en-US" sz="1050" b="1" baseline="30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84" name="矩形: 圆角 183">
              <a:extLst>
                <a:ext uri="{FF2B5EF4-FFF2-40B4-BE49-F238E27FC236}">
                  <a16:creationId xmlns:a16="http://schemas.microsoft.com/office/drawing/2014/main" id="{38734FB2-F2A0-4E3E-A42A-B579628E435E}"/>
                </a:ext>
              </a:extLst>
            </p:cNvPr>
            <p:cNvSpPr/>
            <p:nvPr/>
          </p:nvSpPr>
          <p:spPr>
            <a:xfrm>
              <a:off x="349250" y="2570031"/>
              <a:ext cx="6632998" cy="4121281"/>
            </a:xfrm>
            <a:prstGeom prst="round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grpSp>
      <p:sp>
        <p:nvSpPr>
          <p:cNvPr id="186" name="文本框 185">
            <a:extLst>
              <a:ext uri="{FF2B5EF4-FFF2-40B4-BE49-F238E27FC236}">
                <a16:creationId xmlns:a16="http://schemas.microsoft.com/office/drawing/2014/main" id="{2DE7F3A4-D0BF-4A77-82E1-FC7A13ACCAF0}"/>
              </a:ext>
            </a:extLst>
          </p:cNvPr>
          <p:cNvSpPr txBox="1"/>
          <p:nvPr/>
        </p:nvSpPr>
        <p:spPr>
          <a:xfrm>
            <a:off x="7095271" y="2823837"/>
            <a:ext cx="4267873" cy="2536400"/>
          </a:xfrm>
          <a:prstGeom prst="rect">
            <a:avLst/>
          </a:prstGeom>
          <a:noFill/>
        </p:spPr>
        <p:txBody>
          <a:bodyPr wrap="square">
            <a:spAutoFit/>
          </a:bodyPr>
          <a:lstStyle/>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归一化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Agent</a:t>
            </a:r>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的动作空间成为上一轮次出价的百分比（</a:t>
            </a:r>
            <a:r>
              <a:rPr lang="en-US" altLang="zh-CN" dirty="0">
                <a:latin typeface="微软雅黑" panose="020B0503020204020204" pitchFamily="34" charset="-122"/>
                <a:ea typeface="微软雅黑" panose="020B0503020204020204" pitchFamily="34" charset="-122"/>
              </a:rPr>
              <a:t>0.5-1.5</a:t>
            </a:r>
            <a:r>
              <a:rPr lang="zh-CN" altLang="en-US" dirty="0">
                <a:latin typeface="微软雅黑" panose="020B0503020204020204" pitchFamily="34" charset="-122"/>
                <a:ea typeface="微软雅黑" panose="020B0503020204020204" pitchFamily="34" charset="-122"/>
              </a:rPr>
              <a:t>）</a:t>
            </a:r>
          </a:p>
          <a:p>
            <a:pPr algn="just">
              <a:lnSpc>
                <a:spcPct val="150000"/>
              </a:lnSpc>
            </a:pPr>
            <a:endParaRPr lang="en-US" altLang="zh-CN" dirty="0">
              <a:latin typeface="微软雅黑" panose="020B0503020204020204" pitchFamily="34" charset="-122"/>
              <a:ea typeface="微软雅黑" panose="020B0503020204020204" pitchFamily="34" charset="-122"/>
            </a:endParaRPr>
          </a:p>
          <a:p>
            <a:pPr marL="285750" indent="-285750" algn="just">
              <a:lnSpc>
                <a:spcPct val="150000"/>
              </a:lnSpc>
              <a:buFont typeface="Arial" panose="020B0604020202020204" pitchFamily="34" charset="0"/>
              <a:buChar char="•"/>
            </a:pPr>
            <a:r>
              <a:rPr lang="zh-CN" altLang="en-US" dirty="0">
                <a:latin typeface="微软雅黑" panose="020B0503020204020204" pitchFamily="34" charset="-122"/>
                <a:ea typeface="微软雅黑" panose="020B0503020204020204" pitchFamily="34" charset="-122"/>
              </a:rPr>
              <a:t>对各个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Agent </a:t>
            </a:r>
            <a:r>
              <a:rPr lang="zh-CN" altLang="en-US" dirty="0">
                <a:latin typeface="Times New Roman" panose="02020603050405020304" pitchFamily="18" charset="0"/>
                <a:ea typeface="微软雅黑" panose="020B0503020204020204" pitchFamily="34" charset="-122"/>
                <a:cs typeface="Times New Roman" panose="02020603050405020304" pitchFamily="18" charset="0"/>
              </a:rPr>
              <a:t>的 </a:t>
            </a:r>
            <a:r>
              <a:rPr lang="en-US" altLang="zh-CN" dirty="0">
                <a:latin typeface="Times New Roman" panose="02020603050405020304" pitchFamily="18" charset="0"/>
                <a:ea typeface="微软雅黑" panose="020B0503020204020204" pitchFamily="34" charset="-122"/>
                <a:cs typeface="Times New Roman" panose="02020603050405020304" pitchFamily="18" charset="0"/>
              </a:rPr>
              <a:t>reward </a:t>
            </a:r>
            <a:r>
              <a:rPr lang="zh-CN" altLang="en-US" dirty="0">
                <a:latin typeface="微软雅黑" panose="020B0503020204020204" pitchFamily="34" charset="-122"/>
                <a:ea typeface="微软雅黑" panose="020B0503020204020204" pitchFamily="34" charset="-122"/>
              </a:rPr>
              <a:t>做归一化的处理，奖励重塑为实际收益与预计收益期望的差值。</a:t>
            </a:r>
            <a:endParaRPr lang="en-US" altLang="zh-CN"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47424589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  录</a:t>
            </a:r>
            <a:endPar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等线"/>
              <a:ea typeface="等线" panose="02010600030101010101" pitchFamily="2" charset="-122"/>
              <a:cs typeface="+mn-cs"/>
            </a:endParaRPr>
          </a:p>
        </p:txBody>
      </p:sp>
      <p:sp>
        <p:nvSpPr>
          <p:cNvPr id="2" name="灯片编号占位符 1">
            <a:extLst>
              <a:ext uri="{FF2B5EF4-FFF2-40B4-BE49-F238E27FC236}">
                <a16:creationId xmlns:a16="http://schemas.microsoft.com/office/drawing/2014/main" id="{6891AEAF-91A3-4B8B-A3AE-31D862BB5A6F}"/>
              </a:ext>
            </a:extLst>
          </p:cNvPr>
          <p:cNvSpPr>
            <a:spLocks noGrp="1"/>
          </p:cNvSpPr>
          <p:nvPr>
            <p:ph type="sldNum" sz="quarter" idx="12"/>
          </p:nvPr>
        </p:nvSpPr>
        <p:spPr/>
        <p:txBody>
          <a:bodyPr/>
          <a:lstStyle/>
          <a:p>
            <a:pPr>
              <a:defRPr/>
            </a:pPr>
            <a:fld id="{08395586-F03A-48D1-94DF-16B239DF4FB5}" type="slidenum">
              <a:rPr lang="en-US" altLang="zh-CN" smtClean="0"/>
              <a:t>22</a:t>
            </a:fld>
            <a:endParaRPr lang="zh-CN"/>
          </a:p>
        </p:txBody>
      </p:sp>
      <p:grpSp>
        <p:nvGrpSpPr>
          <p:cNvPr id="38" name="组合 37">
            <a:extLst>
              <a:ext uri="{FF2B5EF4-FFF2-40B4-BE49-F238E27FC236}">
                <a16:creationId xmlns:a16="http://schemas.microsoft.com/office/drawing/2014/main" id="{64695661-BD09-43BE-B6CC-34784E306878}"/>
              </a:ext>
            </a:extLst>
          </p:cNvPr>
          <p:cNvGrpSpPr/>
          <p:nvPr/>
        </p:nvGrpSpPr>
        <p:grpSpPr>
          <a:xfrm>
            <a:off x="5303912" y="548680"/>
            <a:ext cx="4224753" cy="1236504"/>
            <a:chOff x="3327680" y="971340"/>
            <a:chExt cx="4572655" cy="1338328"/>
          </a:xfrm>
        </p:grpSpPr>
        <p:grpSp>
          <p:nvGrpSpPr>
            <p:cNvPr id="41" name="组合 40">
              <a:extLst>
                <a:ext uri="{FF2B5EF4-FFF2-40B4-BE49-F238E27FC236}">
                  <a16:creationId xmlns:a16="http://schemas.microsoft.com/office/drawing/2014/main" id="{6F714FE6-E8A0-42C2-AA19-0F9F071A43B8}"/>
                </a:ext>
              </a:extLst>
            </p:cNvPr>
            <p:cNvGrpSpPr/>
            <p:nvPr/>
          </p:nvGrpSpPr>
          <p:grpSpPr>
            <a:xfrm>
              <a:off x="3327680" y="971340"/>
              <a:ext cx="1234272" cy="1234273"/>
              <a:chOff x="3327680" y="971340"/>
              <a:chExt cx="1234272" cy="1234273"/>
            </a:xfrm>
          </p:grpSpPr>
          <p:sp>
            <p:nvSpPr>
              <p:cNvPr id="44" name="椭圆 43">
                <a:extLst>
                  <a:ext uri="{FF2B5EF4-FFF2-40B4-BE49-F238E27FC236}">
                    <a16:creationId xmlns:a16="http://schemas.microsoft.com/office/drawing/2014/main" id="{5F2188D6-A93A-4570-B9A7-1BF117A7D99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5" name="椭圆 44">
                <a:extLst>
                  <a:ext uri="{FF2B5EF4-FFF2-40B4-BE49-F238E27FC236}">
                    <a16:creationId xmlns:a16="http://schemas.microsoft.com/office/drawing/2014/main" id="{751F5857-29B6-44BA-815A-8B7618A4ADB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2" name="矩形 41">
              <a:extLst>
                <a:ext uri="{FF2B5EF4-FFF2-40B4-BE49-F238E27FC236}">
                  <a16:creationId xmlns:a16="http://schemas.microsoft.com/office/drawing/2014/main" id="{4B5A5BE3-ACFB-4C30-AF57-509367DCD09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43" name="矩形 42">
              <a:extLst>
                <a:ext uri="{FF2B5EF4-FFF2-40B4-BE49-F238E27FC236}">
                  <a16:creationId xmlns:a16="http://schemas.microsoft.com/office/drawing/2014/main" id="{87FEA4DD-82C3-4C40-9E11-E2DDB8E353B2}"/>
                </a:ext>
              </a:extLst>
            </p:cNvPr>
            <p:cNvSpPr/>
            <p:nvPr/>
          </p:nvSpPr>
          <p:spPr>
            <a:xfrm>
              <a:off x="4924449" y="1234532"/>
              <a:ext cx="2975886" cy="766179"/>
            </a:xfrm>
            <a:prstGeom prst="rect">
              <a:avLst/>
            </a:prstGeom>
          </p:spPr>
          <p:txBody>
            <a:bodyPr wrap="none">
              <a:spAutoFit/>
            </a:bodyPr>
            <a:lstStyle/>
            <a:p>
              <a:pPr lvl="0" rtl="0">
                <a:defRPr/>
              </a:pPr>
              <a:r>
                <a:rPr lang="zh-CN" altLang="en-US" sz="4000" b="1" kern="1200" dirty="0">
                  <a:solidFill>
                    <a:prstClr val="black"/>
                  </a:solidFill>
                  <a:latin typeface="微软雅黑" panose="020B0503020204020204" pitchFamily="34" charset="-122"/>
                  <a:ea typeface="微软雅黑" panose="020B0503020204020204" pitchFamily="34" charset="-122"/>
                </a:rPr>
                <a:t>背景与动机</a:t>
              </a:r>
            </a:p>
          </p:txBody>
        </p:sp>
      </p:grpSp>
      <p:grpSp>
        <p:nvGrpSpPr>
          <p:cNvPr id="46" name="组合 45">
            <a:extLst>
              <a:ext uri="{FF2B5EF4-FFF2-40B4-BE49-F238E27FC236}">
                <a16:creationId xmlns:a16="http://schemas.microsoft.com/office/drawing/2014/main" id="{C3124366-FEEB-4E2F-8901-72FD8CCC1617}"/>
              </a:ext>
            </a:extLst>
          </p:cNvPr>
          <p:cNvGrpSpPr/>
          <p:nvPr/>
        </p:nvGrpSpPr>
        <p:grpSpPr>
          <a:xfrm>
            <a:off x="5303910" y="1765344"/>
            <a:ext cx="5024803" cy="1236504"/>
            <a:chOff x="3327680" y="971340"/>
            <a:chExt cx="5438592" cy="1338328"/>
          </a:xfrm>
        </p:grpSpPr>
        <p:grpSp>
          <p:nvGrpSpPr>
            <p:cNvPr id="47" name="组合 46">
              <a:extLst>
                <a:ext uri="{FF2B5EF4-FFF2-40B4-BE49-F238E27FC236}">
                  <a16:creationId xmlns:a16="http://schemas.microsoft.com/office/drawing/2014/main" id="{B8702F7C-9D9C-4853-9D1F-FB0A69CCB84B}"/>
                </a:ext>
              </a:extLst>
            </p:cNvPr>
            <p:cNvGrpSpPr/>
            <p:nvPr/>
          </p:nvGrpSpPr>
          <p:grpSpPr>
            <a:xfrm>
              <a:off x="3327680" y="971340"/>
              <a:ext cx="1234272" cy="1234273"/>
              <a:chOff x="3327680" y="971340"/>
              <a:chExt cx="1234272" cy="1234273"/>
            </a:xfrm>
          </p:grpSpPr>
          <p:sp>
            <p:nvSpPr>
              <p:cNvPr id="50" name="椭圆 49">
                <a:extLst>
                  <a:ext uri="{FF2B5EF4-FFF2-40B4-BE49-F238E27FC236}">
                    <a16:creationId xmlns:a16="http://schemas.microsoft.com/office/drawing/2014/main" id="{0AA795CD-7DBD-4206-9A16-3A30D1DFB06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 name="椭圆 50">
                <a:extLst>
                  <a:ext uri="{FF2B5EF4-FFF2-40B4-BE49-F238E27FC236}">
                    <a16:creationId xmlns:a16="http://schemas.microsoft.com/office/drawing/2014/main" id="{99AABB7C-5C86-4EB3-BC0E-E82917CEFB3C}"/>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8" name="矩形 47">
              <a:extLst>
                <a:ext uri="{FF2B5EF4-FFF2-40B4-BE49-F238E27FC236}">
                  <a16:creationId xmlns:a16="http://schemas.microsoft.com/office/drawing/2014/main" id="{634A2573-5950-4E4B-921F-3F92D5C63BEF}"/>
                </a:ext>
              </a:extLst>
            </p:cNvPr>
            <p:cNvSpPr/>
            <p:nvPr/>
          </p:nvSpPr>
          <p:spPr>
            <a:xfrm>
              <a:off x="3694587" y="1234533"/>
              <a:ext cx="744085"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a:extLst>
                <a:ext uri="{FF2B5EF4-FFF2-40B4-BE49-F238E27FC236}">
                  <a16:creationId xmlns:a16="http://schemas.microsoft.com/office/drawing/2014/main" id="{AE6732A7-51B6-4AE8-B704-6E11505C833C}"/>
                </a:ext>
              </a:extLst>
            </p:cNvPr>
            <p:cNvSpPr/>
            <p:nvPr/>
          </p:nvSpPr>
          <p:spPr>
            <a:xfrm>
              <a:off x="4924450" y="1234533"/>
              <a:ext cx="3841822" cy="989125"/>
            </a:xfrm>
            <a:prstGeom prst="rect">
              <a:avLst/>
            </a:prstGeom>
          </p:spPr>
          <p:txBody>
            <a:bodyPr wrap="none">
              <a:spAutoFit/>
            </a:bodyPr>
            <a:lstStyle/>
            <a:p>
              <a:pPr>
                <a:defRPr/>
              </a:pPr>
              <a:r>
                <a:rPr lang="zh-CN" altLang="en-US" sz="4000" b="1" kern="1200" dirty="0">
                  <a:solidFill>
                    <a:prstClr val="black"/>
                  </a:solidFill>
                  <a:latin typeface="微软雅黑" panose="020B0503020204020204" pitchFamily="34" charset="-122"/>
                  <a:ea typeface="微软雅黑" panose="020B0503020204020204" pitchFamily="34" charset="-122"/>
                </a:rPr>
                <a:t>问题与挑战</a:t>
              </a:r>
            </a:p>
          </p:txBody>
        </p:sp>
      </p:grpSp>
      <p:grpSp>
        <p:nvGrpSpPr>
          <p:cNvPr id="70" name="组合 69">
            <a:extLst>
              <a:ext uri="{FF2B5EF4-FFF2-40B4-BE49-F238E27FC236}">
                <a16:creationId xmlns:a16="http://schemas.microsoft.com/office/drawing/2014/main" id="{E3DDB30F-BE3B-4D30-A4E7-1400FFA4D67E}"/>
              </a:ext>
            </a:extLst>
          </p:cNvPr>
          <p:cNvGrpSpPr/>
          <p:nvPr/>
        </p:nvGrpSpPr>
        <p:grpSpPr>
          <a:xfrm>
            <a:off x="5303910" y="2982008"/>
            <a:ext cx="4362579" cy="1236504"/>
            <a:chOff x="3327680" y="971340"/>
            <a:chExt cx="4721831" cy="1338328"/>
          </a:xfrm>
        </p:grpSpPr>
        <p:grpSp>
          <p:nvGrpSpPr>
            <p:cNvPr id="71" name="组合 70">
              <a:extLst>
                <a:ext uri="{FF2B5EF4-FFF2-40B4-BE49-F238E27FC236}">
                  <a16:creationId xmlns:a16="http://schemas.microsoft.com/office/drawing/2014/main" id="{2F3C9EBF-DE16-4717-B2FC-92F1E7A21068}"/>
                </a:ext>
              </a:extLst>
            </p:cNvPr>
            <p:cNvGrpSpPr/>
            <p:nvPr/>
          </p:nvGrpSpPr>
          <p:grpSpPr>
            <a:xfrm>
              <a:off x="3327680" y="971340"/>
              <a:ext cx="1234272" cy="1234273"/>
              <a:chOff x="3327680" y="971340"/>
              <a:chExt cx="1234272" cy="1234273"/>
            </a:xfrm>
          </p:grpSpPr>
          <p:sp>
            <p:nvSpPr>
              <p:cNvPr id="74" name="椭圆 73">
                <a:extLst>
                  <a:ext uri="{FF2B5EF4-FFF2-40B4-BE49-F238E27FC236}">
                    <a16:creationId xmlns:a16="http://schemas.microsoft.com/office/drawing/2014/main" id="{001AEAA5-DC68-4D86-B770-ABBBBDEE1FD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5" name="椭圆 74">
                <a:extLst>
                  <a:ext uri="{FF2B5EF4-FFF2-40B4-BE49-F238E27FC236}">
                    <a16:creationId xmlns:a16="http://schemas.microsoft.com/office/drawing/2014/main" id="{774C4F7F-D808-494D-815B-A48DAB7FDDAD}"/>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2" name="矩形 71">
              <a:extLst>
                <a:ext uri="{FF2B5EF4-FFF2-40B4-BE49-F238E27FC236}">
                  <a16:creationId xmlns:a16="http://schemas.microsoft.com/office/drawing/2014/main" id="{B25E0DD2-0878-4469-BE16-F333009834B4}"/>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矩形 72">
              <a:extLst>
                <a:ext uri="{FF2B5EF4-FFF2-40B4-BE49-F238E27FC236}">
                  <a16:creationId xmlns:a16="http://schemas.microsoft.com/office/drawing/2014/main" id="{0281ADF2-E5C1-4DE0-A014-6E14611A6A77}"/>
                </a:ext>
              </a:extLst>
            </p:cNvPr>
            <p:cNvSpPr/>
            <p:nvPr/>
          </p:nvSpPr>
          <p:spPr>
            <a:xfrm>
              <a:off x="4924449" y="1234533"/>
              <a:ext cx="3125062" cy="989125"/>
            </a:xfrm>
            <a:prstGeom prst="rect">
              <a:avLst/>
            </a:prstGeom>
          </p:spPr>
          <p:txBody>
            <a:bodyPr wrap="none">
              <a:spAutoFit/>
            </a:bodyPr>
            <a:lstStyle/>
            <a:p>
              <a:pPr>
                <a:defRPr/>
              </a:pPr>
              <a:r>
                <a:rPr lang="zh-CN" altLang="en-US" sz="4000" b="1" kern="1200" dirty="0">
                  <a:solidFill>
                    <a:prstClr val="black"/>
                  </a:solidFill>
                  <a:latin typeface="微软雅黑" panose="020B0503020204020204" pitchFamily="34" charset="-122"/>
                  <a:ea typeface="微软雅黑" panose="020B0503020204020204" pitchFamily="34" charset="-122"/>
                </a:rPr>
                <a:t>问题建模</a:t>
              </a:r>
            </a:p>
          </p:txBody>
        </p:sp>
      </p:grpSp>
      <p:grpSp>
        <p:nvGrpSpPr>
          <p:cNvPr id="76" name="组合 75">
            <a:extLst>
              <a:ext uri="{FF2B5EF4-FFF2-40B4-BE49-F238E27FC236}">
                <a16:creationId xmlns:a16="http://schemas.microsoft.com/office/drawing/2014/main" id="{CCEDA5B6-86D4-4DB8-A1EA-C9B62E57D9D1}"/>
              </a:ext>
            </a:extLst>
          </p:cNvPr>
          <p:cNvGrpSpPr/>
          <p:nvPr/>
        </p:nvGrpSpPr>
        <p:grpSpPr>
          <a:xfrm>
            <a:off x="5303914" y="4198672"/>
            <a:ext cx="4362578" cy="1236504"/>
            <a:chOff x="3327680" y="971340"/>
            <a:chExt cx="4721831" cy="1338328"/>
          </a:xfrm>
        </p:grpSpPr>
        <p:grpSp>
          <p:nvGrpSpPr>
            <p:cNvPr id="77" name="组合 76">
              <a:extLst>
                <a:ext uri="{FF2B5EF4-FFF2-40B4-BE49-F238E27FC236}">
                  <a16:creationId xmlns:a16="http://schemas.microsoft.com/office/drawing/2014/main" id="{872A2A69-B245-4B79-AD60-1CF8923DE936}"/>
                </a:ext>
              </a:extLst>
            </p:cNvPr>
            <p:cNvGrpSpPr/>
            <p:nvPr/>
          </p:nvGrpSpPr>
          <p:grpSpPr>
            <a:xfrm>
              <a:off x="3327680" y="971340"/>
              <a:ext cx="1234272" cy="1234273"/>
              <a:chOff x="3327680" y="971340"/>
              <a:chExt cx="1234272" cy="1234273"/>
            </a:xfrm>
          </p:grpSpPr>
          <p:sp>
            <p:nvSpPr>
              <p:cNvPr id="80" name="椭圆 79">
                <a:extLst>
                  <a:ext uri="{FF2B5EF4-FFF2-40B4-BE49-F238E27FC236}">
                    <a16:creationId xmlns:a16="http://schemas.microsoft.com/office/drawing/2014/main" id="{BEA15C48-1BBD-4798-A40B-AC7DE80A36F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1" name="椭圆 80">
                <a:extLst>
                  <a:ext uri="{FF2B5EF4-FFF2-40B4-BE49-F238E27FC236}">
                    <a16:creationId xmlns:a16="http://schemas.microsoft.com/office/drawing/2014/main" id="{A93F062E-2F13-4A14-9B28-BC952984B397}"/>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8" name="矩形 77">
              <a:extLst>
                <a:ext uri="{FF2B5EF4-FFF2-40B4-BE49-F238E27FC236}">
                  <a16:creationId xmlns:a16="http://schemas.microsoft.com/office/drawing/2014/main" id="{83841D02-9CBB-499D-B5E9-E1C8830E9FA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矩形 78">
              <a:extLst>
                <a:ext uri="{FF2B5EF4-FFF2-40B4-BE49-F238E27FC236}">
                  <a16:creationId xmlns:a16="http://schemas.microsoft.com/office/drawing/2014/main" id="{DB69181D-58D7-4B99-8605-2E855E4A2497}"/>
                </a:ext>
              </a:extLst>
            </p:cNvPr>
            <p:cNvSpPr/>
            <p:nvPr/>
          </p:nvSpPr>
          <p:spPr>
            <a:xfrm>
              <a:off x="4924448" y="1234533"/>
              <a:ext cx="3125063" cy="98912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解决方案</a:t>
              </a:r>
            </a:p>
          </p:txBody>
        </p:sp>
      </p:grpSp>
      <p:grpSp>
        <p:nvGrpSpPr>
          <p:cNvPr id="82" name="组合 81">
            <a:extLst>
              <a:ext uri="{FF2B5EF4-FFF2-40B4-BE49-F238E27FC236}">
                <a16:creationId xmlns:a16="http://schemas.microsoft.com/office/drawing/2014/main" id="{C8B6718B-0302-4E87-B9CA-5799B77C4B4B}"/>
              </a:ext>
            </a:extLst>
          </p:cNvPr>
          <p:cNvGrpSpPr/>
          <p:nvPr/>
        </p:nvGrpSpPr>
        <p:grpSpPr>
          <a:xfrm>
            <a:off x="5303910" y="5415337"/>
            <a:ext cx="2685869" cy="1236504"/>
            <a:chOff x="3327680" y="971340"/>
            <a:chExt cx="2907045" cy="1338328"/>
          </a:xfrm>
        </p:grpSpPr>
        <p:grpSp>
          <p:nvGrpSpPr>
            <p:cNvPr id="83" name="组合 82">
              <a:extLst>
                <a:ext uri="{FF2B5EF4-FFF2-40B4-BE49-F238E27FC236}">
                  <a16:creationId xmlns:a16="http://schemas.microsoft.com/office/drawing/2014/main" id="{7AAD3A01-3264-4D38-A48A-EFB3CA63ADE4}"/>
                </a:ext>
              </a:extLst>
            </p:cNvPr>
            <p:cNvGrpSpPr/>
            <p:nvPr/>
          </p:nvGrpSpPr>
          <p:grpSpPr>
            <a:xfrm>
              <a:off x="3327680" y="971340"/>
              <a:ext cx="1234272" cy="1234273"/>
              <a:chOff x="3327680" y="971340"/>
              <a:chExt cx="1234272" cy="1234273"/>
            </a:xfrm>
          </p:grpSpPr>
          <p:sp>
            <p:nvSpPr>
              <p:cNvPr id="86" name="椭圆 85">
                <a:extLst>
                  <a:ext uri="{FF2B5EF4-FFF2-40B4-BE49-F238E27FC236}">
                    <a16:creationId xmlns:a16="http://schemas.microsoft.com/office/drawing/2014/main" id="{377C6F4D-5951-43F9-AAD9-83F221C040F5}"/>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7" name="椭圆 86">
                <a:extLst>
                  <a:ext uri="{FF2B5EF4-FFF2-40B4-BE49-F238E27FC236}">
                    <a16:creationId xmlns:a16="http://schemas.microsoft.com/office/drawing/2014/main" id="{A2982C64-F5FC-4E0D-9EE4-0ABC102E6A5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84" name="矩形 83">
              <a:extLst>
                <a:ext uri="{FF2B5EF4-FFF2-40B4-BE49-F238E27FC236}">
                  <a16:creationId xmlns:a16="http://schemas.microsoft.com/office/drawing/2014/main" id="{B045FA7D-3CAC-43AB-AE5A-DBD78EDF3145}"/>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5" name="矩形 84">
              <a:extLst>
                <a:ext uri="{FF2B5EF4-FFF2-40B4-BE49-F238E27FC236}">
                  <a16:creationId xmlns:a16="http://schemas.microsoft.com/office/drawing/2014/main" id="{101CF134-3563-4DBE-9CEA-2AE620931B0C}"/>
                </a:ext>
              </a:extLst>
            </p:cNvPr>
            <p:cNvSpPr/>
            <p:nvPr/>
          </p:nvSpPr>
          <p:spPr>
            <a:xfrm>
              <a:off x="4924447" y="1234532"/>
              <a:ext cx="1310278"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4000" b="1" kern="1200" dirty="0">
                  <a:solidFill>
                    <a:srgbClr val="C00000"/>
                  </a:solidFill>
                  <a:latin typeface="微软雅黑" panose="020B0503020204020204" pitchFamily="34" charset="-122"/>
                  <a:ea typeface="微软雅黑" panose="020B0503020204020204" pitchFamily="34" charset="-122"/>
                </a:rPr>
                <a:t>总结</a:t>
              </a:r>
            </a:p>
          </p:txBody>
        </p:sp>
      </p:grpSp>
    </p:spTree>
    <p:extLst>
      <p:ext uri="{BB962C8B-B14F-4D97-AF65-F5344CB8AC3E}">
        <p14:creationId xmlns:p14="http://schemas.microsoft.com/office/powerpoint/2010/main" val="1132588101"/>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总结</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23</a:t>
            </a:fld>
            <a:endParaRPr lang="zh-CN"/>
          </a:p>
        </p:txBody>
      </p:sp>
      <p:sp>
        <p:nvSpPr>
          <p:cNvPr id="7" name="文本框 6">
            <a:extLst>
              <a:ext uri="{FF2B5EF4-FFF2-40B4-BE49-F238E27FC236}">
                <a16:creationId xmlns:a16="http://schemas.microsoft.com/office/drawing/2014/main" id="{9BAA3C44-55CD-4B6A-962D-892B02BF7E13}"/>
              </a:ext>
            </a:extLst>
          </p:cNvPr>
          <p:cNvSpPr txBox="1"/>
          <p:nvPr/>
        </p:nvSpPr>
        <p:spPr>
          <a:xfrm>
            <a:off x="315764" y="973764"/>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预期效果</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8" name="文本框 7">
            <a:extLst>
              <a:ext uri="{FF2B5EF4-FFF2-40B4-BE49-F238E27FC236}">
                <a16:creationId xmlns:a16="http://schemas.microsoft.com/office/drawing/2014/main" id="{BE46A766-B60E-43CC-8581-6F6CC4C3D8CD}"/>
              </a:ext>
            </a:extLst>
          </p:cNvPr>
          <p:cNvSpPr txBox="1"/>
          <p:nvPr/>
        </p:nvSpPr>
        <p:spPr>
          <a:xfrm>
            <a:off x="349250" y="3030309"/>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未完善的环节</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9" name="矩形 8">
            <a:extLst>
              <a:ext uri="{FF2B5EF4-FFF2-40B4-BE49-F238E27FC236}">
                <a16:creationId xmlns:a16="http://schemas.microsoft.com/office/drawing/2014/main" id="{D8119518-885C-495E-82FB-D1C84FBFCE1E}"/>
              </a:ext>
            </a:extLst>
          </p:cNvPr>
          <p:cNvSpPr/>
          <p:nvPr/>
        </p:nvSpPr>
        <p:spPr>
          <a:xfrm>
            <a:off x="983432" y="1928299"/>
            <a:ext cx="9577064" cy="874407"/>
          </a:xfrm>
          <a:prstGeom prst="rect">
            <a:avLst/>
          </a:prstGeom>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p"/>
              <a:defRPr/>
            </a:pPr>
            <a:r>
              <a:rPr lang="zh-CN" altLang="en-US" b="1" dirty="0">
                <a:latin typeface="微软雅黑" panose="020B0503020204020204" pitchFamily="34" charset="-122"/>
                <a:ea typeface="微软雅黑" panose="020B0503020204020204" pitchFamily="34" charset="-122"/>
              </a:rPr>
              <a:t>分布式的获得任务信息价值权重，在资源受限的系统中尽最大可能满足多种任务的需求。</a:t>
            </a:r>
            <a:endParaRPr lang="en-US" altLang="zh-CN" b="1" dirty="0">
              <a:latin typeface="微软雅黑" panose="020B0503020204020204" pitchFamily="34" charset="-122"/>
              <a:ea typeface="微软雅黑" panose="020B0503020204020204" pitchFamily="34" charset="-122"/>
            </a:endParaRPr>
          </a:p>
          <a:p>
            <a:pPr marL="285750" indent="-285750" algn="just" fontAlgn="base">
              <a:lnSpc>
                <a:spcPct val="150000"/>
              </a:lnSpc>
              <a:spcBef>
                <a:spcPct val="0"/>
              </a:spcBef>
              <a:spcAft>
                <a:spcPct val="0"/>
              </a:spcAft>
              <a:buFont typeface="Wingdings" panose="05000000000000000000" pitchFamily="2" charset="2"/>
              <a:buChar char="p"/>
              <a:defRPr/>
            </a:pPr>
            <a:r>
              <a:rPr lang="zh-CN" altLang="en-US" b="1" dirty="0">
                <a:latin typeface="微软雅黑" panose="020B0503020204020204" pitchFamily="34" charset="-122"/>
                <a:ea typeface="微软雅黑" panose="020B0503020204020204" pitchFamily="34" charset="-122"/>
              </a:rPr>
              <a:t>利用同一的信息价值指标调度网络资源，提高资源的整体利用率。</a:t>
            </a:r>
            <a:endParaRPr lang="en-US" altLang="zh-CN" b="1" dirty="0">
              <a:latin typeface="微软雅黑" panose="020B0503020204020204" pitchFamily="34" charset="-122"/>
              <a:ea typeface="微软雅黑" panose="020B0503020204020204" pitchFamily="34" charset="-122"/>
            </a:endParaRPr>
          </a:p>
        </p:txBody>
      </p:sp>
      <p:sp>
        <p:nvSpPr>
          <p:cNvPr id="11" name="矩形 10">
            <a:extLst>
              <a:ext uri="{FF2B5EF4-FFF2-40B4-BE49-F238E27FC236}">
                <a16:creationId xmlns:a16="http://schemas.microsoft.com/office/drawing/2014/main" id="{41D77AED-DB49-473D-80BA-A3FA06771CA9}"/>
              </a:ext>
            </a:extLst>
          </p:cNvPr>
          <p:cNvSpPr/>
          <p:nvPr/>
        </p:nvSpPr>
        <p:spPr>
          <a:xfrm>
            <a:off x="983432" y="4005064"/>
            <a:ext cx="9577064" cy="874407"/>
          </a:xfrm>
          <a:prstGeom prst="rect">
            <a:avLst/>
          </a:prstGeom>
        </p:spPr>
        <p:txBody>
          <a:bodyPr wrap="square">
            <a:spAutoFit/>
          </a:bodyPr>
          <a:lstStyle/>
          <a:p>
            <a:pPr marL="285750" indent="-285750" algn="just" fontAlgn="base">
              <a:lnSpc>
                <a:spcPct val="150000"/>
              </a:lnSpc>
              <a:spcBef>
                <a:spcPct val="0"/>
              </a:spcBef>
              <a:spcAft>
                <a:spcPct val="0"/>
              </a:spcAft>
              <a:buFont typeface="Wingdings" panose="05000000000000000000" pitchFamily="2" charset="2"/>
              <a:buChar char="p"/>
              <a:defRPr/>
            </a:pPr>
            <a:r>
              <a:rPr lang="zh-CN" altLang="en-US" b="1" dirty="0">
                <a:latin typeface="微软雅黑" panose="020B0503020204020204" pitchFamily="34" charset="-122"/>
                <a:ea typeface="微软雅黑" panose="020B0503020204020204" pitchFamily="34" charset="-122"/>
              </a:rPr>
              <a:t>竞争与合作兼具的信息价值博弈的平衡点存在性需要理论上的证明。</a:t>
            </a:r>
            <a:endParaRPr lang="en-US" altLang="zh-CN" b="1" dirty="0">
              <a:latin typeface="微软雅黑" panose="020B0503020204020204" pitchFamily="34" charset="-122"/>
              <a:ea typeface="微软雅黑" panose="020B0503020204020204" pitchFamily="34" charset="-122"/>
            </a:endParaRPr>
          </a:p>
          <a:p>
            <a:pPr marL="285750" indent="-285750" algn="just" fontAlgn="base">
              <a:lnSpc>
                <a:spcPct val="150000"/>
              </a:lnSpc>
              <a:spcBef>
                <a:spcPct val="0"/>
              </a:spcBef>
              <a:spcAft>
                <a:spcPct val="0"/>
              </a:spcAft>
              <a:buFont typeface="Wingdings" panose="05000000000000000000" pitchFamily="2" charset="2"/>
              <a:buChar char="p"/>
              <a:defRPr/>
            </a:pPr>
            <a:r>
              <a:rPr lang="zh-CN" altLang="en-US" b="1" dirty="0">
                <a:latin typeface="微软雅黑" panose="020B0503020204020204" pitchFamily="34" charset="-122"/>
                <a:ea typeface="微软雅黑" panose="020B0503020204020204" pitchFamily="34" charset="-122"/>
              </a:rPr>
              <a:t>小尺度下基于信息价值的资源调度方案需要优化。</a:t>
            </a:r>
            <a:endParaRPr lang="en-US" altLang="zh-CN"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3052096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24</a:t>
            </a:fld>
            <a:endParaRPr lang="zh-CN"/>
          </a:p>
        </p:txBody>
      </p:sp>
      <p:sp>
        <p:nvSpPr>
          <p:cNvPr id="7" name="Title 1">
            <a:extLst>
              <a:ext uri="{FF2B5EF4-FFF2-40B4-BE49-F238E27FC236}">
                <a16:creationId xmlns:a16="http://schemas.microsoft.com/office/drawing/2014/main" id="{38FF7CC2-379E-457F-B1D9-6812716102B0}"/>
              </a:ext>
            </a:extLst>
          </p:cNvPr>
          <p:cNvSpPr txBox="1">
            <a:spLocks/>
          </p:cNvSpPr>
          <p:nvPr/>
        </p:nvSpPr>
        <p:spPr>
          <a:xfrm>
            <a:off x="3719736" y="2570793"/>
            <a:ext cx="5005288" cy="1501516"/>
          </a:xfrm>
          <a:prstGeom prst="rect">
            <a:avLst/>
          </a:prstGeom>
        </p:spPr>
        <p:txBody>
          <a:bodyPr/>
          <a:lstStyle>
            <a:lvl1pPr algn="l" defTabSz="914400">
              <a:lnSpc>
                <a:spcPct val="90000"/>
              </a:lnSpc>
              <a:spcBef>
                <a:spcPts val="0"/>
              </a:spcBef>
              <a:buNone/>
              <a:defRPr sz="4400">
                <a:solidFill>
                  <a:schemeClr val="tx1"/>
                </a:solidFill>
                <a:latin typeface="+mj-lt"/>
                <a:ea typeface="+mj-ea"/>
                <a:cs typeface="+mj-cs"/>
              </a:defRPr>
            </a:lvl1pPr>
          </a:lstStyle>
          <a:p>
            <a:r>
              <a:rPr lang="en-US" sz="9600" b="1" dirty="0">
                <a:latin typeface="Times New Roman" panose="02020603050405020304" pitchFamily="18" charset="0"/>
                <a:cs typeface="Times New Roman" panose="02020603050405020304" pitchFamily="18" charset="0"/>
              </a:rPr>
              <a:t>Thank</a:t>
            </a:r>
            <a:r>
              <a:rPr lang="en-US" altLang="zh-CN" sz="9600" b="1" dirty="0">
                <a:latin typeface="Times New Roman" panose="02020603050405020304" pitchFamily="18" charset="0"/>
                <a:cs typeface="Times New Roman" panose="02020603050405020304" pitchFamily="18" charset="0"/>
              </a:rPr>
              <a:t>s!</a:t>
            </a:r>
            <a:endParaRPr lang="en-US" sz="9600" b="1" dirty="0">
              <a:latin typeface="Times New Roman" panose="02020603050405020304" pitchFamily="18" charset="0"/>
              <a:cs typeface="Times New Roman" panose="02020603050405020304" pitchFamily="18" charset="0"/>
            </a:endParaRPr>
          </a:p>
        </p:txBody>
      </p:sp>
      <p:sp>
        <p:nvSpPr>
          <p:cNvPr id="8" name="Title 1">
            <a:extLst>
              <a:ext uri="{FF2B5EF4-FFF2-40B4-BE49-F238E27FC236}">
                <a16:creationId xmlns:a16="http://schemas.microsoft.com/office/drawing/2014/main" id="{0322D720-2976-409A-AD8F-B09B74001596}"/>
              </a:ext>
            </a:extLst>
          </p:cNvPr>
          <p:cNvSpPr txBox="1">
            <a:spLocks/>
          </p:cNvSpPr>
          <p:nvPr/>
        </p:nvSpPr>
        <p:spPr>
          <a:xfrm>
            <a:off x="4985298" y="4077072"/>
            <a:ext cx="2221404" cy="984458"/>
          </a:xfrm>
          <a:prstGeom prst="rect">
            <a:avLst/>
          </a:prstGeom>
        </p:spPr>
        <p:txBody>
          <a:bodyPr/>
          <a:lstStyle>
            <a:lvl1pPr algn="l" defTabSz="914400">
              <a:lnSpc>
                <a:spcPct val="90000"/>
              </a:lnSpc>
              <a:spcBef>
                <a:spcPts val="0"/>
              </a:spcBef>
              <a:buNone/>
              <a:defRPr sz="4400">
                <a:solidFill>
                  <a:schemeClr val="tx1"/>
                </a:solidFill>
                <a:latin typeface="+mj-lt"/>
                <a:ea typeface="+mj-ea"/>
                <a:cs typeface="+mj-cs"/>
              </a:defRPr>
            </a:lvl1pPr>
          </a:lstStyle>
          <a:p>
            <a:r>
              <a:rPr lang="en-US" sz="60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Q&amp;A</a:t>
            </a:r>
          </a:p>
        </p:txBody>
      </p:sp>
    </p:spTree>
    <p:extLst>
      <p:ext uri="{BB962C8B-B14F-4D97-AF65-F5344CB8AC3E}">
        <p14:creationId xmlns:p14="http://schemas.microsoft.com/office/powerpoint/2010/main" val="2038149024"/>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背景与动机</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3</a:t>
            </a:fld>
            <a:endParaRPr lang="zh-CN"/>
          </a:p>
        </p:txBody>
      </p:sp>
      <p:sp>
        <p:nvSpPr>
          <p:cNvPr id="14" name="文本框 13">
            <a:extLst>
              <a:ext uri="{FF2B5EF4-FFF2-40B4-BE49-F238E27FC236}">
                <a16:creationId xmlns:a16="http://schemas.microsoft.com/office/drawing/2014/main" id="{699C4AC7-72FF-402D-848B-49FF7ED5197A}"/>
              </a:ext>
            </a:extLst>
          </p:cNvPr>
          <p:cNvSpPr txBox="1"/>
          <p:nvPr/>
        </p:nvSpPr>
        <p:spPr>
          <a:xfrm>
            <a:off x="369201" y="734684"/>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研究背景</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0" name="文本框 59">
            <a:extLst>
              <a:ext uri="{FF2B5EF4-FFF2-40B4-BE49-F238E27FC236}">
                <a16:creationId xmlns:a16="http://schemas.microsoft.com/office/drawing/2014/main" id="{5E935C45-D2EA-47FE-927D-119276D9722D}"/>
              </a:ext>
            </a:extLst>
          </p:cNvPr>
          <p:cNvSpPr txBox="1"/>
          <p:nvPr/>
        </p:nvSpPr>
        <p:spPr>
          <a:xfrm>
            <a:off x="817488" y="5445224"/>
            <a:ext cx="4558114" cy="338554"/>
          </a:xfrm>
          <a:prstGeom prst="rect">
            <a:avLst/>
          </a:prstGeom>
          <a:noFill/>
        </p:spPr>
        <p:txBody>
          <a:bodyPr wrap="square">
            <a:spAutoFit/>
          </a:bodyPr>
          <a:lstStyle/>
          <a:p>
            <a:pPr algn="l" fontAlgn="base"/>
            <a:r>
              <a:rPr lang="en-US" altLang="zh-CN" sz="1600" dirty="0" err="1">
                <a:solidFill>
                  <a:srgbClr val="424242"/>
                </a:solidFill>
                <a:effectLst/>
                <a:latin typeface="微软雅黑" panose="020B0503020204020204" pitchFamily="34" charset="-122"/>
                <a:ea typeface="微软雅黑" panose="020B0503020204020204" pitchFamily="34" charset="-122"/>
              </a:rPr>
              <a:t>Omdia</a:t>
            </a:r>
            <a:r>
              <a:rPr lang="zh-CN" altLang="en-US" sz="1600" dirty="0">
                <a:solidFill>
                  <a:srgbClr val="424242"/>
                </a:solidFill>
                <a:effectLst/>
                <a:latin typeface="微软雅黑" panose="020B0503020204020204" pitchFamily="34" charset="-122"/>
                <a:ea typeface="微软雅黑" panose="020B0503020204020204" pitchFamily="34" charset="-122"/>
              </a:rPr>
              <a:t>：</a:t>
            </a:r>
            <a:r>
              <a:rPr lang="en-US" altLang="zh-CN" sz="1600" dirty="0">
                <a:solidFill>
                  <a:srgbClr val="424242"/>
                </a:solidFill>
                <a:effectLst/>
                <a:latin typeface="微软雅黑" panose="020B0503020204020204" pitchFamily="34" charset="-122"/>
                <a:ea typeface="微软雅黑" panose="020B0503020204020204" pitchFamily="34" charset="-122"/>
              </a:rPr>
              <a:t>2017-2024</a:t>
            </a:r>
            <a:r>
              <a:rPr lang="zh-CN" altLang="en-US" sz="1600" dirty="0">
                <a:solidFill>
                  <a:srgbClr val="424242"/>
                </a:solidFill>
                <a:effectLst/>
                <a:latin typeface="微软雅黑" panose="020B0503020204020204" pitchFamily="34" charset="-122"/>
                <a:ea typeface="微软雅黑" panose="020B0503020204020204" pitchFamily="34" charset="-122"/>
              </a:rPr>
              <a:t>年全球网络流量统计预测</a:t>
            </a:r>
            <a:r>
              <a:rPr lang="zh-CN" altLang="en-US" sz="1600" dirty="0">
                <a:solidFill>
                  <a:srgbClr val="424242"/>
                </a:solidFill>
                <a:latin typeface="微软雅黑" panose="020B0503020204020204" pitchFamily="34" charset="-122"/>
                <a:ea typeface="微软雅黑" panose="020B0503020204020204" pitchFamily="34" charset="-122"/>
              </a:rPr>
              <a:t>图</a:t>
            </a:r>
            <a:endParaRPr lang="zh-CN" altLang="en-US" sz="1600" dirty="0">
              <a:solidFill>
                <a:srgbClr val="424242"/>
              </a:solidFill>
              <a:effectLst/>
              <a:latin typeface="微软雅黑" panose="020B0503020204020204" pitchFamily="34" charset="-122"/>
              <a:ea typeface="微软雅黑" panose="020B0503020204020204" pitchFamily="34" charset="-122"/>
            </a:endParaRPr>
          </a:p>
        </p:txBody>
      </p:sp>
      <p:grpSp>
        <p:nvGrpSpPr>
          <p:cNvPr id="8" name="组合 7">
            <a:extLst>
              <a:ext uri="{FF2B5EF4-FFF2-40B4-BE49-F238E27FC236}">
                <a16:creationId xmlns:a16="http://schemas.microsoft.com/office/drawing/2014/main" id="{3A2FA0DA-5EB9-4D00-8467-788024CCEC2E}"/>
              </a:ext>
            </a:extLst>
          </p:cNvPr>
          <p:cNvGrpSpPr/>
          <p:nvPr/>
        </p:nvGrpSpPr>
        <p:grpSpPr>
          <a:xfrm>
            <a:off x="167355" y="2131921"/>
            <a:ext cx="5928645" cy="3025271"/>
            <a:chOff x="369201" y="2534516"/>
            <a:chExt cx="5928645" cy="3025271"/>
          </a:xfrm>
        </p:grpSpPr>
        <p:pic>
          <p:nvPicPr>
            <p:cNvPr id="1026" name="Picture 2">
              <a:extLst>
                <a:ext uri="{FF2B5EF4-FFF2-40B4-BE49-F238E27FC236}">
                  <a16:creationId xmlns:a16="http://schemas.microsoft.com/office/drawing/2014/main" id="{F974CA5D-A258-4230-A268-0A8D400434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201" y="2534516"/>
              <a:ext cx="5928645" cy="3025271"/>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556F1EDD-1E8B-4376-BF2B-127EB524BC85}"/>
                </a:ext>
              </a:extLst>
            </p:cNvPr>
            <p:cNvSpPr/>
            <p:nvPr/>
          </p:nvSpPr>
          <p:spPr>
            <a:xfrm>
              <a:off x="5332827" y="4941168"/>
              <a:ext cx="864096" cy="50405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3" name="矩形 62">
            <a:extLst>
              <a:ext uri="{FF2B5EF4-FFF2-40B4-BE49-F238E27FC236}">
                <a16:creationId xmlns:a16="http://schemas.microsoft.com/office/drawing/2014/main" id="{BB822349-2B60-4200-9BAC-4871FBAF7AD6}"/>
              </a:ext>
            </a:extLst>
          </p:cNvPr>
          <p:cNvSpPr/>
          <p:nvPr/>
        </p:nvSpPr>
        <p:spPr>
          <a:xfrm>
            <a:off x="6312024" y="1753777"/>
            <a:ext cx="5507366" cy="2784032"/>
          </a:xfrm>
          <a:prstGeom prst="rect">
            <a:avLst/>
          </a:prstGeom>
        </p:spPr>
        <p:txBody>
          <a:bodyPr wrap="square">
            <a:spAutoFit/>
          </a:bodyPr>
          <a:lstStyle/>
          <a:p>
            <a:pPr fontAlgn="base">
              <a:lnSpc>
                <a:spcPct val="200000"/>
              </a:lnSpc>
              <a:spcBef>
                <a:spcPct val="0"/>
              </a:spcBef>
              <a:spcAft>
                <a:spcPct val="0"/>
              </a:spcAft>
              <a:defRPr/>
            </a:pP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数据：</a:t>
            </a:r>
            <a:endPar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fontAlgn="base">
              <a:lnSpc>
                <a:spcPct val="200000"/>
              </a:lnSpc>
              <a:spcBef>
                <a:spcPct val="0"/>
              </a:spcBef>
              <a:spcAft>
                <a:spcPct val="0"/>
              </a:spcAft>
              <a:buFont typeface="Wingdings" panose="05000000000000000000" pitchFamily="2" charset="2"/>
              <a:buChar char="p"/>
              <a:defRPr/>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数据流量将以每年接近</a:t>
            </a:r>
            <a:r>
              <a:rPr lang="en-US"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25%</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的年增长率增长</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fontAlgn="base">
              <a:lnSpc>
                <a:spcPct val="200000"/>
              </a:lnSpc>
              <a:spcBef>
                <a:spcPct val="0"/>
              </a:spcBef>
              <a:spcAft>
                <a:spcPct val="0"/>
              </a:spcAft>
              <a:buFont typeface="Wingdings" panose="05000000000000000000" pitchFamily="2" charset="2"/>
              <a:buChar char="p"/>
              <a:defRPr/>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预计到</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2024</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年，</a:t>
            </a:r>
            <a:r>
              <a:rPr lang="en-US"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576</a:t>
            </a:r>
            <a:r>
              <a:rPr lang="zh-CN"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万</a:t>
            </a:r>
            <a:r>
              <a:rPr lang="en-US" altLang="zh-CN"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PB </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数据将被传输，远远高于</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2018</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年的</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130</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万</a:t>
            </a:r>
            <a:r>
              <a:rPr lang="en-US"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PB</a:t>
            </a: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数据</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fontAlgn="base">
              <a:lnSpc>
                <a:spcPct val="200000"/>
              </a:lnSpc>
              <a:spcBef>
                <a:spcPct val="0"/>
              </a:spcBef>
              <a:spcAft>
                <a:spcPct val="0"/>
              </a:spcAft>
              <a:buFont typeface="Wingdings" panose="05000000000000000000" pitchFamily="2" charset="2"/>
              <a:buChar char="p"/>
              <a:defRPr/>
            </a:pPr>
            <a:r>
              <a:rPr lang="zh-CN" altLang="zh-CN" sz="1800" b="1" kern="100" dirty="0">
                <a:effectLst/>
                <a:latin typeface="微软雅黑" panose="020B0503020204020204" pitchFamily="34" charset="-122"/>
                <a:ea typeface="微软雅黑" panose="020B0503020204020204" pitchFamily="34" charset="-122"/>
                <a:cs typeface="Times New Roman" panose="02020603050405020304" pitchFamily="18" charset="0"/>
              </a:rPr>
              <a:t>网络中频谱资源的增速难以满足日益增长的需求</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64" name="文本框 63">
            <a:extLst>
              <a:ext uri="{FF2B5EF4-FFF2-40B4-BE49-F238E27FC236}">
                <a16:creationId xmlns:a16="http://schemas.microsoft.com/office/drawing/2014/main" id="{26397948-0572-4823-A441-E2158BA72EA6}"/>
              </a:ext>
            </a:extLst>
          </p:cNvPr>
          <p:cNvSpPr txBox="1"/>
          <p:nvPr/>
        </p:nvSpPr>
        <p:spPr>
          <a:xfrm>
            <a:off x="5954795" y="4933347"/>
            <a:ext cx="5757829" cy="874407"/>
          </a:xfrm>
          <a:prstGeom prst="rect">
            <a:avLst/>
          </a:prstGeom>
          <a:noFill/>
        </p:spPr>
        <p:txBody>
          <a:bodyPr wrap="square">
            <a:spAutoFit/>
          </a:bodyPr>
          <a:lstStyle/>
          <a:p>
            <a:pPr algn="just">
              <a:lnSpc>
                <a:spcPct val="150000"/>
              </a:lnSpc>
            </a:pPr>
            <a:r>
              <a:rPr lang="zh-CN" altLang="en-US" b="1" i="1" kern="100" dirty="0">
                <a:latin typeface="微软雅黑" panose="020B0503020204020204" pitchFamily="34" charset="-122"/>
                <a:ea typeface="微软雅黑" panose="020B0503020204020204" pitchFamily="34" charset="-122"/>
                <a:cs typeface="Times New Roman" panose="02020603050405020304" pitchFamily="18" charset="0"/>
              </a:rPr>
              <a:t>结论：</a:t>
            </a:r>
            <a:r>
              <a:rPr lang="zh-CN" altLang="zh-CN" b="1" i="1" kern="100" dirty="0">
                <a:latin typeface="微软雅黑" panose="020B0503020204020204" pitchFamily="34" charset="-122"/>
                <a:ea typeface="微软雅黑" panose="020B0503020204020204" pitchFamily="34" charset="-122"/>
                <a:cs typeface="Times New Roman" panose="02020603050405020304" pitchFamily="18" charset="0"/>
              </a:rPr>
              <a:t>如何利用</a:t>
            </a:r>
            <a:r>
              <a:rPr lang="zh-CN" altLang="zh-CN" b="1" i="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有限的网络资源</a:t>
            </a:r>
            <a:r>
              <a:rPr lang="zh-CN" altLang="zh-CN" b="1" i="1" kern="100" dirty="0">
                <a:latin typeface="微软雅黑" panose="020B0503020204020204" pitchFamily="34" charset="-122"/>
                <a:ea typeface="微软雅黑" panose="020B0503020204020204" pitchFamily="34" charset="-122"/>
                <a:cs typeface="Times New Roman" panose="02020603050405020304" pitchFamily="18" charset="0"/>
              </a:rPr>
              <a:t>满足网络中的任务需求成为了迫在眉睫的问题。</a:t>
            </a:r>
          </a:p>
        </p:txBody>
      </p:sp>
    </p:spTree>
    <p:extLst>
      <p:ext uri="{BB962C8B-B14F-4D97-AF65-F5344CB8AC3E}">
        <p14:creationId xmlns:p14="http://schemas.microsoft.com/office/powerpoint/2010/main" val="411702720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背景与动机</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4</a:t>
            </a:fld>
            <a:endParaRPr lang="zh-CN"/>
          </a:p>
        </p:txBody>
      </p:sp>
      <p:sp>
        <p:nvSpPr>
          <p:cNvPr id="11" name="矩形 10">
            <a:extLst>
              <a:ext uri="{FF2B5EF4-FFF2-40B4-BE49-F238E27FC236}">
                <a16:creationId xmlns:a16="http://schemas.microsoft.com/office/drawing/2014/main" id="{36A79B8E-EC00-4CAF-9E36-B1ADABBD2326}"/>
              </a:ext>
            </a:extLst>
          </p:cNvPr>
          <p:cNvSpPr/>
          <p:nvPr/>
        </p:nvSpPr>
        <p:spPr>
          <a:xfrm>
            <a:off x="642017" y="1512462"/>
            <a:ext cx="10907966" cy="874407"/>
          </a:xfrm>
          <a:prstGeom prst="rect">
            <a:avLst/>
          </a:prstGeom>
        </p:spPr>
        <p:txBody>
          <a:bodyPr wrap="square">
            <a:spAutoFit/>
          </a:bodyPr>
          <a:lstStyle/>
          <a:p>
            <a:pPr fontAlgn="base">
              <a:lnSpc>
                <a:spcPct val="150000"/>
              </a:lnSpc>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rPr>
              <a:t>定义：</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信息价值</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en-US" altLang="zh-CN" kern="100" dirty="0">
                <a:latin typeface="Times New Roman" panose="02020603050405020304" pitchFamily="18" charset="0"/>
                <a:ea typeface="微软雅黑" panose="020B0503020204020204" pitchFamily="34" charset="-122"/>
                <a:cs typeface="Times New Roman" panose="02020603050405020304" pitchFamily="18" charset="0"/>
              </a:rPr>
              <a:t>Value of information, </a:t>
            </a:r>
            <a:r>
              <a:rPr lang="en-US" altLang="zh-CN" kern="100" dirty="0" err="1">
                <a:latin typeface="Times New Roman" panose="02020603050405020304" pitchFamily="18" charset="0"/>
                <a:ea typeface="微软雅黑" panose="020B0503020204020204" pitchFamily="34" charset="-122"/>
                <a:cs typeface="Times New Roman" panose="02020603050405020304" pitchFamily="18" charset="0"/>
              </a:rPr>
              <a:t>VoI</a:t>
            </a:r>
            <a:r>
              <a:rPr lang="en-US" altLang="zh-CN" kern="100" dirty="0">
                <a:latin typeface="微软雅黑" panose="020B0503020204020204" pitchFamily="34" charset="-122"/>
                <a:ea typeface="微软雅黑" panose="020B0503020204020204" pitchFamily="34" charset="-122"/>
                <a:cs typeface="Times New Roman" panose="02020603050405020304" pitchFamily="18" charset="0"/>
              </a:rPr>
              <a:t>) </a:t>
            </a:r>
            <a:r>
              <a:rPr lang="zh-CN" altLang="zh-CN" kern="100" dirty="0">
                <a:latin typeface="微软雅黑" panose="020B0503020204020204" pitchFamily="34" charset="-122"/>
                <a:ea typeface="微软雅黑" panose="020B0503020204020204" pitchFamily="34" charset="-122"/>
                <a:cs typeface="Times New Roman" panose="02020603050405020304" pitchFamily="18" charset="0"/>
              </a:rPr>
              <a:t>是指通过网络传输的信息在接收端对用户、应用或系统产生的影响和价值。</a:t>
            </a:r>
            <a:endParaRPr lang="en-US" altLang="zh-CN"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369201" y="734684"/>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信息价值</a:t>
            </a:r>
            <a:r>
              <a:rPr lang="en-US" altLang="zh-CN" sz="2800" b="1" dirty="0">
                <a:latin typeface="微软雅黑" panose="020B0503020204020204" pitchFamily="34" charset="-122"/>
                <a:ea typeface="微软雅黑" panose="020B0503020204020204" pitchFamily="34" charset="-122"/>
                <a:cs typeface="Times New Roman" panose="02020603050405020304" pitchFamily="18" charset="0"/>
              </a:rPr>
              <a:t> : </a:t>
            </a: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一种能够有效降低网络负载的指标</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31CD121-04FC-4B9D-AD47-DE4962C3FA20}"/>
              </a:ext>
            </a:extLst>
          </p:cNvPr>
          <p:cNvSpPr txBox="1"/>
          <p:nvPr/>
        </p:nvSpPr>
        <p:spPr>
          <a:xfrm>
            <a:off x="335360" y="2347221"/>
            <a:ext cx="11101589" cy="662554"/>
          </a:xfrm>
          <a:prstGeom prst="rect">
            <a:avLst/>
          </a:prstGeom>
          <a:noFill/>
        </p:spPr>
        <p:txBody>
          <a:bodyPr wrap="square" rtlCol="0">
            <a:spAutoFit/>
          </a:bodyPr>
          <a:lstStyle/>
          <a:p>
            <a:pPr marL="457200" indent="-457200">
              <a:lnSpc>
                <a:spcPct val="150000"/>
              </a:lnSpc>
              <a:spcBef>
                <a:spcPts val="1000"/>
              </a:spcBef>
              <a:buFont typeface="Wingdings" pitchFamily="2" charset="2"/>
              <a:buChar char="Ø"/>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网联自动驾驶任务中基于信息价值的资源调度方法</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56" name="图片 55">
            <a:extLst>
              <a:ext uri="{FF2B5EF4-FFF2-40B4-BE49-F238E27FC236}">
                <a16:creationId xmlns:a16="http://schemas.microsoft.com/office/drawing/2014/main" id="{C93FB4E9-7CAB-4DE9-9A3F-601DD443AD9C}"/>
              </a:ext>
            </a:extLst>
          </p:cNvPr>
          <p:cNvPicPr>
            <a:picLocks noChangeAspect="1"/>
          </p:cNvPicPr>
          <p:nvPr/>
        </p:nvPicPr>
        <p:blipFill>
          <a:blip r:embed="rId3"/>
          <a:stretch>
            <a:fillRect/>
          </a:stretch>
        </p:blipFill>
        <p:spPr>
          <a:xfrm>
            <a:off x="595007" y="3560439"/>
            <a:ext cx="533400" cy="933450"/>
          </a:xfrm>
          <a:prstGeom prst="rect">
            <a:avLst/>
          </a:prstGeom>
        </p:spPr>
      </p:pic>
      <p:cxnSp>
        <p:nvCxnSpPr>
          <p:cNvPr id="58" name="直接连接符 57">
            <a:extLst>
              <a:ext uri="{FF2B5EF4-FFF2-40B4-BE49-F238E27FC236}">
                <a16:creationId xmlns:a16="http://schemas.microsoft.com/office/drawing/2014/main" id="{5AD9D446-3D89-46E1-BBD8-E1DF815CC2B8}"/>
              </a:ext>
            </a:extLst>
          </p:cNvPr>
          <p:cNvCxnSpPr>
            <a:cxnSpLocks/>
          </p:cNvCxnSpPr>
          <p:nvPr/>
        </p:nvCxnSpPr>
        <p:spPr>
          <a:xfrm flipV="1">
            <a:off x="366949" y="4810110"/>
            <a:ext cx="4752152" cy="1"/>
          </a:xfrm>
          <a:prstGeom prst="line">
            <a:avLst/>
          </a:prstGeom>
          <a:ln w="25400">
            <a:solidFill>
              <a:schemeClr val="tx1"/>
            </a:solidFill>
          </a:ln>
          <a:effectLst>
            <a:glow rad="1016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9" name="矩形 58">
            <a:extLst>
              <a:ext uri="{FF2B5EF4-FFF2-40B4-BE49-F238E27FC236}">
                <a16:creationId xmlns:a16="http://schemas.microsoft.com/office/drawing/2014/main" id="{6F911078-C120-480F-A173-25FD9509E04B}"/>
              </a:ext>
            </a:extLst>
          </p:cNvPr>
          <p:cNvSpPr/>
          <p:nvPr/>
        </p:nvSpPr>
        <p:spPr>
          <a:xfrm>
            <a:off x="1291929" y="4992216"/>
            <a:ext cx="2787847" cy="525016"/>
          </a:xfrm>
          <a:prstGeom prst="rect">
            <a:avLst/>
          </a:prstGeom>
        </p:spPr>
        <p:txBody>
          <a:bodyPr wrap="square">
            <a:spAutoFit/>
          </a:bodyPr>
          <a:lstStyle/>
          <a:p>
            <a:pPr hangingPunct="0">
              <a:lnSpc>
                <a:spcPct val="130000"/>
              </a:lnSpc>
            </a:pPr>
            <a:r>
              <a:rPr lang="zh-CN" altLang="en-US" sz="2400" b="1" dirty="0">
                <a:solidFill>
                  <a:srgbClr val="0070C0"/>
                </a:solidFill>
                <a:latin typeface="Arial" panose="020B0604020202020204" pitchFamily="34" charset="0"/>
                <a:ea typeface="Microsoft YaHei" panose="020B0503020204020204" pitchFamily="34" charset="-122"/>
                <a:cs typeface="Arial" panose="020B0604020202020204" pitchFamily="34" charset="0"/>
              </a:rPr>
              <a:t>传统资源调度策略</a:t>
            </a:r>
            <a:endParaRPr lang="en-US" altLang="zh-CN" sz="2400" b="1" dirty="0">
              <a:solidFill>
                <a:srgbClr val="0070C0"/>
              </a:solidFill>
              <a:latin typeface="Arial" panose="020B0604020202020204" pitchFamily="34" charset="0"/>
              <a:ea typeface="Microsoft YaHei" panose="020B0503020204020204" pitchFamily="34" charset="-122"/>
              <a:cs typeface="Arial" panose="020B0604020202020204" pitchFamily="34" charset="0"/>
            </a:endParaRPr>
          </a:p>
        </p:txBody>
      </p:sp>
      <p:pic>
        <p:nvPicPr>
          <p:cNvPr id="61" name="图片 60">
            <a:extLst>
              <a:ext uri="{FF2B5EF4-FFF2-40B4-BE49-F238E27FC236}">
                <a16:creationId xmlns:a16="http://schemas.microsoft.com/office/drawing/2014/main" id="{8F857B8E-FCCB-466B-B84E-E3891C47536E}"/>
              </a:ext>
            </a:extLst>
          </p:cNvPr>
          <p:cNvPicPr>
            <a:picLocks noChangeAspect="1"/>
          </p:cNvPicPr>
          <p:nvPr/>
        </p:nvPicPr>
        <p:blipFill>
          <a:blip r:embed="rId3"/>
          <a:stretch>
            <a:fillRect/>
          </a:stretch>
        </p:blipFill>
        <p:spPr>
          <a:xfrm>
            <a:off x="6384032" y="3560439"/>
            <a:ext cx="533400" cy="933450"/>
          </a:xfrm>
          <a:prstGeom prst="rect">
            <a:avLst/>
          </a:prstGeom>
        </p:spPr>
      </p:pic>
      <p:cxnSp>
        <p:nvCxnSpPr>
          <p:cNvPr id="62" name="直接连接符 61">
            <a:extLst>
              <a:ext uri="{FF2B5EF4-FFF2-40B4-BE49-F238E27FC236}">
                <a16:creationId xmlns:a16="http://schemas.microsoft.com/office/drawing/2014/main" id="{34F49C0F-3890-4DDF-A81A-66EEC4443AAB}"/>
              </a:ext>
            </a:extLst>
          </p:cNvPr>
          <p:cNvCxnSpPr>
            <a:cxnSpLocks/>
          </p:cNvCxnSpPr>
          <p:nvPr/>
        </p:nvCxnSpPr>
        <p:spPr>
          <a:xfrm flipV="1">
            <a:off x="6354542" y="4810111"/>
            <a:ext cx="4752152" cy="1"/>
          </a:xfrm>
          <a:prstGeom prst="line">
            <a:avLst/>
          </a:prstGeom>
          <a:ln w="25400">
            <a:solidFill>
              <a:schemeClr val="tx1"/>
            </a:solidFill>
          </a:ln>
          <a:effectLst>
            <a:glow rad="101600">
              <a:schemeClr val="accent3">
                <a:satMod val="175000"/>
                <a:alpha val="40000"/>
              </a:schemeClr>
            </a:glow>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5" name="矩形 64">
            <a:extLst>
              <a:ext uri="{FF2B5EF4-FFF2-40B4-BE49-F238E27FC236}">
                <a16:creationId xmlns:a16="http://schemas.microsoft.com/office/drawing/2014/main" id="{72BFA02A-8D09-4797-ABD5-7A10B403F4CF}"/>
              </a:ext>
            </a:extLst>
          </p:cNvPr>
          <p:cNvSpPr/>
          <p:nvPr/>
        </p:nvSpPr>
        <p:spPr>
          <a:xfrm>
            <a:off x="6519438" y="4932719"/>
            <a:ext cx="4182323" cy="525016"/>
          </a:xfrm>
          <a:prstGeom prst="rect">
            <a:avLst/>
          </a:prstGeom>
        </p:spPr>
        <p:txBody>
          <a:bodyPr wrap="square">
            <a:spAutoFit/>
          </a:bodyPr>
          <a:lstStyle/>
          <a:p>
            <a:pPr hangingPunct="0">
              <a:lnSpc>
                <a:spcPct val="130000"/>
              </a:lnSpc>
            </a:pPr>
            <a:r>
              <a:rPr lang="zh-CN" altLang="en-US" sz="2400" b="1" dirty="0">
                <a:solidFill>
                  <a:srgbClr val="0070C0"/>
                </a:solidFill>
                <a:latin typeface="Arial" panose="020B0604020202020204" pitchFamily="34" charset="0"/>
                <a:ea typeface="Microsoft YaHei" panose="020B0503020204020204" pitchFamily="34" charset="-122"/>
                <a:cs typeface="Arial" panose="020B0604020202020204" pitchFamily="34" charset="0"/>
              </a:rPr>
              <a:t>基于信息价值的资源调度策略</a:t>
            </a:r>
            <a:endParaRPr lang="en-US" altLang="zh-CN" sz="2400" b="1" dirty="0">
              <a:solidFill>
                <a:srgbClr val="0070C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68" name="矩形 67">
            <a:extLst>
              <a:ext uri="{FF2B5EF4-FFF2-40B4-BE49-F238E27FC236}">
                <a16:creationId xmlns:a16="http://schemas.microsoft.com/office/drawing/2014/main" id="{41110B71-0B78-4DA4-828E-39DF4B0A2C53}"/>
              </a:ext>
            </a:extLst>
          </p:cNvPr>
          <p:cNvSpPr/>
          <p:nvPr/>
        </p:nvSpPr>
        <p:spPr>
          <a:xfrm>
            <a:off x="2851124" y="3956567"/>
            <a:ext cx="1560725" cy="344710"/>
          </a:xfrm>
          <a:prstGeom prst="rect">
            <a:avLst/>
          </a:prstGeom>
        </p:spPr>
        <p:txBody>
          <a:bodyPr wrap="square">
            <a:spAutoFit/>
          </a:bodyPr>
          <a:lstStyle/>
          <a:p>
            <a:pPr hangingPunct="0">
              <a:lnSpc>
                <a:spcPct val="130000"/>
              </a:lnSpc>
            </a:pPr>
            <a:r>
              <a:rPr lang="zh-CN" altLang="en-US" sz="1400" dirty="0">
                <a:latin typeface="Arial" panose="020B0604020202020204" pitchFamily="34" charset="0"/>
                <a:ea typeface="Microsoft YaHei" panose="020B0503020204020204" pitchFamily="34" charset="-122"/>
                <a:cs typeface="Arial" panose="020B0604020202020204" pitchFamily="34" charset="0"/>
              </a:rPr>
              <a:t>需求：时延</a:t>
            </a:r>
            <a:r>
              <a:rPr lang="en-US" altLang="zh-CN" sz="1400" dirty="0">
                <a:latin typeface="Arial" panose="020B0604020202020204" pitchFamily="34" charset="0"/>
                <a:ea typeface="Microsoft YaHei" panose="020B0503020204020204" pitchFamily="34" charset="-122"/>
                <a:cs typeface="Arial" panose="020B0604020202020204" pitchFamily="34" charset="0"/>
              </a:rPr>
              <a:t>1ms</a:t>
            </a:r>
          </a:p>
        </p:txBody>
      </p:sp>
      <p:cxnSp>
        <p:nvCxnSpPr>
          <p:cNvPr id="86" name="直接连接符 85">
            <a:extLst>
              <a:ext uri="{FF2B5EF4-FFF2-40B4-BE49-F238E27FC236}">
                <a16:creationId xmlns:a16="http://schemas.microsoft.com/office/drawing/2014/main" id="{EA5C404E-5BE2-43E7-BA5A-9865EC15DC10}"/>
              </a:ext>
            </a:extLst>
          </p:cNvPr>
          <p:cNvCxnSpPr>
            <a:cxnSpLocks/>
          </p:cNvCxnSpPr>
          <p:nvPr/>
        </p:nvCxnSpPr>
        <p:spPr>
          <a:xfrm>
            <a:off x="1199456" y="4387466"/>
            <a:ext cx="3023377" cy="0"/>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05" name="表格 104">
            <a:extLst>
              <a:ext uri="{FF2B5EF4-FFF2-40B4-BE49-F238E27FC236}">
                <a16:creationId xmlns:a16="http://schemas.microsoft.com/office/drawing/2014/main" id="{3BDC9AA5-165D-4CF3-AE34-60C51C30BACE}"/>
              </a:ext>
            </a:extLst>
          </p:cNvPr>
          <p:cNvGraphicFramePr>
            <a:graphicFrameLocks noGrp="1"/>
          </p:cNvGraphicFramePr>
          <p:nvPr>
            <p:extLst>
              <p:ext uri="{D42A27DB-BD31-4B8C-83A1-F6EECF244321}">
                <p14:modId xmlns:p14="http://schemas.microsoft.com/office/powerpoint/2010/main" val="3016684194"/>
              </p:ext>
            </p:extLst>
          </p:nvPr>
        </p:nvGraphicFramePr>
        <p:xfrm>
          <a:off x="2089974" y="3264828"/>
          <a:ext cx="863136" cy="477104"/>
        </p:xfrm>
        <a:graphic>
          <a:graphicData uri="http://schemas.openxmlformats.org/drawingml/2006/table">
            <a:tbl>
              <a:tblPr firstRow="1" bandRow="1">
                <a:tableStyleId>{5C22544A-7EE6-4342-B048-85BDC9FD1C3A}</a:tableStyleId>
              </a:tblPr>
              <a:tblGrid>
                <a:gridCol w="215784">
                  <a:extLst>
                    <a:ext uri="{9D8B030D-6E8A-4147-A177-3AD203B41FA5}">
                      <a16:colId xmlns:a16="http://schemas.microsoft.com/office/drawing/2014/main" val="2695711218"/>
                    </a:ext>
                  </a:extLst>
                </a:gridCol>
                <a:gridCol w="215784">
                  <a:extLst>
                    <a:ext uri="{9D8B030D-6E8A-4147-A177-3AD203B41FA5}">
                      <a16:colId xmlns:a16="http://schemas.microsoft.com/office/drawing/2014/main" val="250299736"/>
                    </a:ext>
                  </a:extLst>
                </a:gridCol>
                <a:gridCol w="215784">
                  <a:extLst>
                    <a:ext uri="{9D8B030D-6E8A-4147-A177-3AD203B41FA5}">
                      <a16:colId xmlns:a16="http://schemas.microsoft.com/office/drawing/2014/main" val="3305533713"/>
                    </a:ext>
                  </a:extLst>
                </a:gridCol>
                <a:gridCol w="215784">
                  <a:extLst>
                    <a:ext uri="{9D8B030D-6E8A-4147-A177-3AD203B41FA5}">
                      <a16:colId xmlns:a16="http://schemas.microsoft.com/office/drawing/2014/main" val="3800066994"/>
                    </a:ext>
                  </a:extLst>
                </a:gridCol>
              </a:tblGrid>
              <a:tr h="115778">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FF00"/>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FF00"/>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FF00"/>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FFFF00"/>
                    </a:solidFill>
                  </a:tcPr>
                </a:tc>
                <a:extLst>
                  <a:ext uri="{0D108BD9-81ED-4DB2-BD59-A6C34878D82A}">
                    <a16:rowId xmlns:a16="http://schemas.microsoft.com/office/drawing/2014/main" val="238089132"/>
                  </a:ext>
                </a:extLst>
              </a:tr>
              <a:tr h="115778">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3">
                        <a:lumMod val="60000"/>
                        <a:lumOff val="40000"/>
                      </a:schemeClr>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3">
                        <a:lumMod val="60000"/>
                        <a:lumOff val="40000"/>
                      </a:schemeClr>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3">
                        <a:lumMod val="60000"/>
                        <a:lumOff val="40000"/>
                      </a:schemeClr>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3">
                        <a:lumMod val="60000"/>
                        <a:lumOff val="40000"/>
                      </a:schemeClr>
                    </a:solidFill>
                  </a:tcPr>
                </a:tc>
                <a:extLst>
                  <a:ext uri="{0D108BD9-81ED-4DB2-BD59-A6C34878D82A}">
                    <a16:rowId xmlns:a16="http://schemas.microsoft.com/office/drawing/2014/main" val="3300010663"/>
                  </a:ext>
                </a:extLst>
              </a:tr>
              <a:tr h="115778">
                <a:tc>
                  <a:txBody>
                    <a:bodyPr/>
                    <a:lstStyle/>
                    <a:p>
                      <a:endParaRPr lang="zh-CN" altLang="en-US" sz="60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6">
                        <a:lumMod val="60000"/>
                        <a:lumOff val="40000"/>
                      </a:schemeClr>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6">
                        <a:lumMod val="60000"/>
                        <a:lumOff val="40000"/>
                      </a:schemeClr>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6">
                        <a:lumMod val="60000"/>
                        <a:lumOff val="40000"/>
                      </a:schemeClr>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68170344"/>
                  </a:ext>
                </a:extLst>
              </a:tr>
              <a:tr h="115778">
                <a:tc>
                  <a:txBody>
                    <a:bodyPr/>
                    <a:lstStyle/>
                    <a:p>
                      <a:endParaRPr lang="zh-CN" altLang="en-US" sz="60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2"/>
                    </a:solidFill>
                  </a:tcPr>
                </a:tc>
                <a:tc>
                  <a:txBody>
                    <a:bodyPr/>
                    <a:lstStyle/>
                    <a:p>
                      <a:endParaRPr lang="zh-CN" altLang="en-US" sz="60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2"/>
                    </a:solidFill>
                  </a:tcPr>
                </a:tc>
                <a:tc>
                  <a:txBody>
                    <a:bodyPr/>
                    <a:lstStyle/>
                    <a:p>
                      <a:endParaRPr lang="zh-CN" altLang="en-US" sz="60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2"/>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2"/>
                    </a:solidFill>
                  </a:tcPr>
                </a:tc>
                <a:extLst>
                  <a:ext uri="{0D108BD9-81ED-4DB2-BD59-A6C34878D82A}">
                    <a16:rowId xmlns:a16="http://schemas.microsoft.com/office/drawing/2014/main" val="3259439115"/>
                  </a:ext>
                </a:extLst>
              </a:tr>
            </a:tbl>
          </a:graphicData>
        </a:graphic>
      </p:graphicFrame>
      <p:sp>
        <p:nvSpPr>
          <p:cNvPr id="108" name="矩形 107">
            <a:extLst>
              <a:ext uri="{FF2B5EF4-FFF2-40B4-BE49-F238E27FC236}">
                <a16:creationId xmlns:a16="http://schemas.microsoft.com/office/drawing/2014/main" id="{232E52D8-693A-4254-9772-A58BA6543C08}"/>
              </a:ext>
            </a:extLst>
          </p:cNvPr>
          <p:cNvSpPr/>
          <p:nvPr/>
        </p:nvSpPr>
        <p:spPr>
          <a:xfrm>
            <a:off x="2947112" y="3295636"/>
            <a:ext cx="585804" cy="344710"/>
          </a:xfrm>
          <a:prstGeom prst="rect">
            <a:avLst/>
          </a:prstGeom>
        </p:spPr>
        <p:txBody>
          <a:bodyPr wrap="square">
            <a:spAutoFit/>
          </a:bodyPr>
          <a:lstStyle/>
          <a:p>
            <a:pPr hangingPunct="0">
              <a:lnSpc>
                <a:spcPct val="130000"/>
              </a:lnSpc>
            </a:pPr>
            <a:r>
              <a:rPr lang="zh-CN" altLang="en-US" sz="1400" dirty="0">
                <a:latin typeface="Arial" panose="020B0604020202020204" pitchFamily="34" charset="0"/>
                <a:ea typeface="Microsoft YaHei" panose="020B0503020204020204" pitchFamily="34" charset="-122"/>
                <a:cs typeface="Arial" panose="020B0604020202020204" pitchFamily="34" charset="0"/>
              </a:rPr>
              <a:t>资源</a:t>
            </a:r>
            <a:endParaRPr lang="en-US" altLang="zh-CN" sz="1400" dirty="0">
              <a:latin typeface="Arial" panose="020B0604020202020204" pitchFamily="34" charset="0"/>
              <a:ea typeface="Microsoft YaHei" panose="020B0503020204020204" pitchFamily="34" charset="-122"/>
              <a:cs typeface="Arial" panose="020B0604020202020204" pitchFamily="34" charset="0"/>
            </a:endParaRPr>
          </a:p>
        </p:txBody>
      </p:sp>
      <p:grpSp>
        <p:nvGrpSpPr>
          <p:cNvPr id="120" name="组合 119">
            <a:extLst>
              <a:ext uri="{FF2B5EF4-FFF2-40B4-BE49-F238E27FC236}">
                <a16:creationId xmlns:a16="http://schemas.microsoft.com/office/drawing/2014/main" id="{9B8E8B65-41D9-48D6-AF2D-5FC42C9277C2}"/>
              </a:ext>
            </a:extLst>
          </p:cNvPr>
          <p:cNvGrpSpPr/>
          <p:nvPr/>
        </p:nvGrpSpPr>
        <p:grpSpPr>
          <a:xfrm>
            <a:off x="1441865" y="3316827"/>
            <a:ext cx="780570" cy="1392766"/>
            <a:chOff x="1441865" y="3028795"/>
            <a:chExt cx="780570" cy="1392766"/>
          </a:xfrm>
        </p:grpSpPr>
        <p:sp>
          <p:nvSpPr>
            <p:cNvPr id="106" name="矩形 105">
              <a:extLst>
                <a:ext uri="{FF2B5EF4-FFF2-40B4-BE49-F238E27FC236}">
                  <a16:creationId xmlns:a16="http://schemas.microsoft.com/office/drawing/2014/main" id="{B9FB4B72-4495-46DF-9E4D-2DD23C756424}"/>
                </a:ext>
              </a:extLst>
            </p:cNvPr>
            <p:cNvSpPr/>
            <p:nvPr/>
          </p:nvSpPr>
          <p:spPr>
            <a:xfrm>
              <a:off x="1461106" y="4076851"/>
              <a:ext cx="761329" cy="344710"/>
            </a:xfrm>
            <a:prstGeom prst="rect">
              <a:avLst/>
            </a:prstGeom>
          </p:spPr>
          <p:txBody>
            <a:bodyPr wrap="square">
              <a:spAutoFit/>
            </a:bodyPr>
            <a:lstStyle/>
            <a:p>
              <a:pPr hangingPunct="0">
                <a:lnSpc>
                  <a:spcPct val="130000"/>
                </a:lnSpc>
              </a:pPr>
              <a:r>
                <a:rPr lang="zh-CN" altLang="en-US" sz="1400" dirty="0">
                  <a:latin typeface="Arial" panose="020B0604020202020204" pitchFamily="34" charset="0"/>
                  <a:ea typeface="Microsoft YaHei" panose="020B0503020204020204" pitchFamily="34" charset="-122"/>
                  <a:cs typeface="Arial" panose="020B0604020202020204" pitchFamily="34" charset="0"/>
                </a:rPr>
                <a:t>数据包</a:t>
              </a:r>
              <a:endParaRPr lang="en-US" altLang="zh-CN" sz="1400" dirty="0">
                <a:latin typeface="Arial" panose="020B0604020202020204" pitchFamily="34" charset="0"/>
                <a:ea typeface="Microsoft YaHei" panose="020B0503020204020204" pitchFamily="34" charset="-122"/>
                <a:cs typeface="Arial" panose="020B0604020202020204" pitchFamily="34" charset="0"/>
              </a:endParaRPr>
            </a:p>
          </p:txBody>
        </p:sp>
        <p:grpSp>
          <p:nvGrpSpPr>
            <p:cNvPr id="119" name="组合 118">
              <a:extLst>
                <a:ext uri="{FF2B5EF4-FFF2-40B4-BE49-F238E27FC236}">
                  <a16:creationId xmlns:a16="http://schemas.microsoft.com/office/drawing/2014/main" id="{8C41CC0F-9F2A-4BA5-AB60-94B498AA5381}"/>
                </a:ext>
              </a:extLst>
            </p:cNvPr>
            <p:cNvGrpSpPr/>
            <p:nvPr/>
          </p:nvGrpSpPr>
          <p:grpSpPr>
            <a:xfrm>
              <a:off x="1441865" y="3028795"/>
              <a:ext cx="780570" cy="994726"/>
              <a:chOff x="1441865" y="3028795"/>
              <a:chExt cx="780570" cy="994726"/>
            </a:xfrm>
          </p:grpSpPr>
          <p:sp>
            <p:nvSpPr>
              <p:cNvPr id="88" name="矩形 87">
                <a:extLst>
                  <a:ext uri="{FF2B5EF4-FFF2-40B4-BE49-F238E27FC236}">
                    <a16:creationId xmlns:a16="http://schemas.microsoft.com/office/drawing/2014/main" id="{2A0F7435-55D6-4751-B19F-5B448F88E236}"/>
                  </a:ext>
                </a:extLst>
              </p:cNvPr>
              <p:cNvSpPr/>
              <p:nvPr/>
            </p:nvSpPr>
            <p:spPr>
              <a:xfrm>
                <a:off x="1441865" y="3689714"/>
                <a:ext cx="152432" cy="33380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0" name="矩形 89">
                <a:extLst>
                  <a:ext uri="{FF2B5EF4-FFF2-40B4-BE49-F238E27FC236}">
                    <a16:creationId xmlns:a16="http://schemas.microsoft.com/office/drawing/2014/main" id="{A1A1ADFD-6BB8-4D60-97D4-C6DC275B32EE}"/>
                  </a:ext>
                </a:extLst>
              </p:cNvPr>
              <p:cNvSpPr/>
              <p:nvPr/>
            </p:nvSpPr>
            <p:spPr>
              <a:xfrm>
                <a:off x="1734221" y="3689714"/>
                <a:ext cx="152432" cy="333807"/>
              </a:xfrm>
              <a:prstGeom prst="rect">
                <a:avLst/>
              </a:prstGeom>
              <a:solidFill>
                <a:srgbClr val="C9C9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1" name="矩形 90">
                <a:extLst>
                  <a:ext uri="{FF2B5EF4-FFF2-40B4-BE49-F238E27FC236}">
                    <a16:creationId xmlns:a16="http://schemas.microsoft.com/office/drawing/2014/main" id="{83A937F7-D631-4AC2-A69F-DFEA46252350}"/>
                  </a:ext>
                </a:extLst>
              </p:cNvPr>
              <p:cNvSpPr/>
              <p:nvPr/>
            </p:nvSpPr>
            <p:spPr>
              <a:xfrm>
                <a:off x="2026576" y="3689714"/>
                <a:ext cx="152432" cy="333807"/>
              </a:xfrm>
              <a:prstGeom prst="rect">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0" name="直接箭头连接符 109">
                <a:extLst>
                  <a:ext uri="{FF2B5EF4-FFF2-40B4-BE49-F238E27FC236}">
                    <a16:creationId xmlns:a16="http://schemas.microsoft.com/office/drawing/2014/main" id="{12A8F0AC-8B0B-4509-BC4E-5C99AE7FC6F0}"/>
                  </a:ext>
                </a:extLst>
              </p:cNvPr>
              <p:cNvCxnSpPr>
                <a:cxnSpLocks/>
                <a:endCxn id="88" idx="0"/>
              </p:cNvCxnSpPr>
              <p:nvPr/>
            </p:nvCxnSpPr>
            <p:spPr>
              <a:xfrm flipH="1">
                <a:off x="1518081" y="3028795"/>
                <a:ext cx="660927" cy="66091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3" name="直接箭头连接符 112">
                <a:extLst>
                  <a:ext uri="{FF2B5EF4-FFF2-40B4-BE49-F238E27FC236}">
                    <a16:creationId xmlns:a16="http://schemas.microsoft.com/office/drawing/2014/main" id="{77975276-998B-4E68-B447-F0F27B44A0F2}"/>
                  </a:ext>
                </a:extLst>
              </p:cNvPr>
              <p:cNvCxnSpPr>
                <a:endCxn id="90" idx="0"/>
              </p:cNvCxnSpPr>
              <p:nvPr/>
            </p:nvCxnSpPr>
            <p:spPr>
              <a:xfrm flipH="1">
                <a:off x="1810437" y="3158280"/>
                <a:ext cx="368571" cy="53143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5" name="直接箭头连接符 114">
                <a:extLst>
                  <a:ext uri="{FF2B5EF4-FFF2-40B4-BE49-F238E27FC236}">
                    <a16:creationId xmlns:a16="http://schemas.microsoft.com/office/drawing/2014/main" id="{1E570300-D226-4CD0-9BD1-6210F6CE0914}"/>
                  </a:ext>
                </a:extLst>
              </p:cNvPr>
              <p:cNvCxnSpPr>
                <a:endCxn id="91" idx="0"/>
              </p:cNvCxnSpPr>
              <p:nvPr/>
            </p:nvCxnSpPr>
            <p:spPr>
              <a:xfrm flipH="1">
                <a:off x="2102792" y="3272407"/>
                <a:ext cx="119643" cy="41730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cxnSp>
        <p:nvCxnSpPr>
          <p:cNvPr id="117" name="直接连接符 116">
            <a:extLst>
              <a:ext uri="{FF2B5EF4-FFF2-40B4-BE49-F238E27FC236}">
                <a16:creationId xmlns:a16="http://schemas.microsoft.com/office/drawing/2014/main" id="{A67677B3-27EF-4EC8-93FC-F26D0FDE7178}"/>
              </a:ext>
            </a:extLst>
          </p:cNvPr>
          <p:cNvCxnSpPr>
            <a:cxnSpLocks/>
          </p:cNvCxnSpPr>
          <p:nvPr/>
        </p:nvCxnSpPr>
        <p:spPr>
          <a:xfrm>
            <a:off x="6941147" y="4412070"/>
            <a:ext cx="2755253" cy="0"/>
          </a:xfrm>
          <a:prstGeom prst="line">
            <a:avLst/>
          </a:prstGeom>
          <a:ln w="9525" cap="flat" cmpd="sng" algn="ctr">
            <a:solidFill>
              <a:schemeClr val="accent5"/>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aphicFrame>
        <p:nvGraphicFramePr>
          <p:cNvPr id="121" name="表格 120">
            <a:extLst>
              <a:ext uri="{FF2B5EF4-FFF2-40B4-BE49-F238E27FC236}">
                <a16:creationId xmlns:a16="http://schemas.microsoft.com/office/drawing/2014/main" id="{6B89FB85-E4CA-4915-A0F8-DD8DC991A723}"/>
              </a:ext>
            </a:extLst>
          </p:cNvPr>
          <p:cNvGraphicFramePr>
            <a:graphicFrameLocks noGrp="1"/>
          </p:cNvGraphicFramePr>
          <p:nvPr>
            <p:extLst>
              <p:ext uri="{D42A27DB-BD31-4B8C-83A1-F6EECF244321}">
                <p14:modId xmlns:p14="http://schemas.microsoft.com/office/powerpoint/2010/main" val="1354272271"/>
              </p:ext>
            </p:extLst>
          </p:nvPr>
        </p:nvGraphicFramePr>
        <p:xfrm>
          <a:off x="8325466" y="3264828"/>
          <a:ext cx="863136" cy="477104"/>
        </p:xfrm>
        <a:graphic>
          <a:graphicData uri="http://schemas.openxmlformats.org/drawingml/2006/table">
            <a:tbl>
              <a:tblPr firstRow="1" bandRow="1">
                <a:tableStyleId>{5C22544A-7EE6-4342-B048-85BDC9FD1C3A}</a:tableStyleId>
              </a:tblPr>
              <a:tblGrid>
                <a:gridCol w="215784">
                  <a:extLst>
                    <a:ext uri="{9D8B030D-6E8A-4147-A177-3AD203B41FA5}">
                      <a16:colId xmlns:a16="http://schemas.microsoft.com/office/drawing/2014/main" val="2695711218"/>
                    </a:ext>
                  </a:extLst>
                </a:gridCol>
                <a:gridCol w="215784">
                  <a:extLst>
                    <a:ext uri="{9D8B030D-6E8A-4147-A177-3AD203B41FA5}">
                      <a16:colId xmlns:a16="http://schemas.microsoft.com/office/drawing/2014/main" val="250299736"/>
                    </a:ext>
                  </a:extLst>
                </a:gridCol>
                <a:gridCol w="215784">
                  <a:extLst>
                    <a:ext uri="{9D8B030D-6E8A-4147-A177-3AD203B41FA5}">
                      <a16:colId xmlns:a16="http://schemas.microsoft.com/office/drawing/2014/main" val="3305533713"/>
                    </a:ext>
                  </a:extLst>
                </a:gridCol>
                <a:gridCol w="215784">
                  <a:extLst>
                    <a:ext uri="{9D8B030D-6E8A-4147-A177-3AD203B41FA5}">
                      <a16:colId xmlns:a16="http://schemas.microsoft.com/office/drawing/2014/main" val="3800066994"/>
                    </a:ext>
                  </a:extLst>
                </a:gridCol>
              </a:tblGrid>
              <a:tr h="115778">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bg1"/>
                    </a:solidFill>
                  </a:tcPr>
                </a:tc>
                <a:extLst>
                  <a:ext uri="{0D108BD9-81ED-4DB2-BD59-A6C34878D82A}">
                    <a16:rowId xmlns:a16="http://schemas.microsoft.com/office/drawing/2014/main" val="238089132"/>
                  </a:ext>
                </a:extLst>
              </a:tr>
              <a:tr h="115778">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3">
                        <a:lumMod val="60000"/>
                        <a:lumOff val="40000"/>
                      </a:schemeClr>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3">
                        <a:lumMod val="60000"/>
                        <a:lumOff val="40000"/>
                      </a:schemeClr>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A9D18E"/>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rgbClr val="A9D18E"/>
                    </a:solidFill>
                  </a:tcPr>
                </a:tc>
                <a:extLst>
                  <a:ext uri="{0D108BD9-81ED-4DB2-BD59-A6C34878D82A}">
                    <a16:rowId xmlns:a16="http://schemas.microsoft.com/office/drawing/2014/main" val="3300010663"/>
                  </a:ext>
                </a:extLst>
              </a:tr>
              <a:tr h="115778">
                <a:tc>
                  <a:txBody>
                    <a:bodyPr/>
                    <a:lstStyle/>
                    <a:p>
                      <a:endParaRPr lang="zh-CN" altLang="en-US" sz="60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6">
                        <a:lumMod val="60000"/>
                        <a:lumOff val="40000"/>
                      </a:schemeClr>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6">
                        <a:lumMod val="60000"/>
                        <a:lumOff val="40000"/>
                      </a:schemeClr>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6">
                        <a:lumMod val="60000"/>
                        <a:lumOff val="40000"/>
                      </a:schemeClr>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6">
                        <a:lumMod val="60000"/>
                        <a:lumOff val="40000"/>
                      </a:schemeClr>
                    </a:solidFill>
                  </a:tcPr>
                </a:tc>
                <a:extLst>
                  <a:ext uri="{0D108BD9-81ED-4DB2-BD59-A6C34878D82A}">
                    <a16:rowId xmlns:a16="http://schemas.microsoft.com/office/drawing/2014/main" val="668170344"/>
                  </a:ext>
                </a:extLst>
              </a:tr>
              <a:tr h="115778">
                <a:tc>
                  <a:txBody>
                    <a:bodyPr/>
                    <a:lstStyle/>
                    <a:p>
                      <a:endParaRPr lang="zh-CN" altLang="en-US" sz="60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2"/>
                    </a:solidFill>
                  </a:tcPr>
                </a:tc>
                <a:tc>
                  <a:txBody>
                    <a:bodyPr/>
                    <a:lstStyle/>
                    <a:p>
                      <a:endParaRPr lang="zh-CN" altLang="en-US" sz="60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2"/>
                    </a:solidFill>
                  </a:tcPr>
                </a:tc>
                <a:tc>
                  <a:txBody>
                    <a:bodyPr/>
                    <a:lstStyle/>
                    <a:p>
                      <a:endParaRPr lang="zh-CN" altLang="en-US" sz="60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2"/>
                    </a:solidFill>
                  </a:tcPr>
                </a:tc>
                <a:tc>
                  <a:txBody>
                    <a:bodyPr/>
                    <a:lstStyle/>
                    <a:p>
                      <a:endParaRPr lang="zh-CN" altLang="en-US" sz="600" dirty="0"/>
                    </a:p>
                  </a:txBody>
                  <a:tcPr marL="27836" marR="27836" marT="13918" marB="13918">
                    <a:lnL w="12700" cap="flat" cmpd="sng" algn="ctr">
                      <a:solidFill>
                        <a:srgbClr val="0070C0"/>
                      </a:solidFill>
                      <a:prstDash val="solid"/>
                      <a:round/>
                      <a:headEnd type="none" w="med" len="med"/>
                      <a:tailEnd type="none" w="med" len="med"/>
                    </a:lnL>
                    <a:lnR w="12700" cap="flat" cmpd="sng" algn="ctr">
                      <a:solidFill>
                        <a:srgbClr val="0070C0"/>
                      </a:solidFill>
                      <a:prstDash val="solid"/>
                      <a:round/>
                      <a:headEnd type="none" w="med" len="med"/>
                      <a:tailEnd type="none" w="med" len="med"/>
                    </a:lnR>
                    <a:lnT w="12700" cap="flat" cmpd="sng" algn="ctr">
                      <a:solidFill>
                        <a:srgbClr val="0070C0"/>
                      </a:solidFill>
                      <a:prstDash val="solid"/>
                      <a:round/>
                      <a:headEnd type="none" w="med" len="med"/>
                      <a:tailEnd type="none" w="med" len="med"/>
                    </a:lnT>
                    <a:lnB w="12700" cap="flat" cmpd="sng" algn="ctr">
                      <a:solidFill>
                        <a:srgbClr val="0070C0"/>
                      </a:solidFill>
                      <a:prstDash val="solid"/>
                      <a:round/>
                      <a:headEnd type="none" w="med" len="med"/>
                      <a:tailEnd type="none" w="med" len="med"/>
                    </a:lnB>
                    <a:solidFill>
                      <a:schemeClr val="accent2"/>
                    </a:solidFill>
                  </a:tcPr>
                </a:tc>
                <a:extLst>
                  <a:ext uri="{0D108BD9-81ED-4DB2-BD59-A6C34878D82A}">
                    <a16:rowId xmlns:a16="http://schemas.microsoft.com/office/drawing/2014/main" val="3259439115"/>
                  </a:ext>
                </a:extLst>
              </a:tr>
            </a:tbl>
          </a:graphicData>
        </a:graphic>
      </p:graphicFrame>
      <p:sp>
        <p:nvSpPr>
          <p:cNvPr id="122" name="矩形 121">
            <a:extLst>
              <a:ext uri="{FF2B5EF4-FFF2-40B4-BE49-F238E27FC236}">
                <a16:creationId xmlns:a16="http://schemas.microsoft.com/office/drawing/2014/main" id="{60F79D83-93DA-4FEA-92CF-5854035432B2}"/>
              </a:ext>
            </a:extLst>
          </p:cNvPr>
          <p:cNvSpPr/>
          <p:nvPr/>
        </p:nvSpPr>
        <p:spPr>
          <a:xfrm>
            <a:off x="9182604" y="3295636"/>
            <a:ext cx="585804" cy="344710"/>
          </a:xfrm>
          <a:prstGeom prst="rect">
            <a:avLst/>
          </a:prstGeom>
        </p:spPr>
        <p:txBody>
          <a:bodyPr wrap="square">
            <a:spAutoFit/>
          </a:bodyPr>
          <a:lstStyle/>
          <a:p>
            <a:pPr hangingPunct="0">
              <a:lnSpc>
                <a:spcPct val="130000"/>
              </a:lnSpc>
            </a:pPr>
            <a:r>
              <a:rPr lang="zh-CN" altLang="en-US" sz="1400" dirty="0">
                <a:latin typeface="Arial" panose="020B0604020202020204" pitchFamily="34" charset="0"/>
                <a:ea typeface="Microsoft YaHei" panose="020B0503020204020204" pitchFamily="34" charset="-122"/>
                <a:cs typeface="Arial" panose="020B0604020202020204" pitchFamily="34" charset="0"/>
              </a:rPr>
              <a:t>资源</a:t>
            </a:r>
            <a:endParaRPr lang="en-US" altLang="zh-CN" sz="1400" dirty="0">
              <a:latin typeface="Arial" panose="020B0604020202020204" pitchFamily="34" charset="0"/>
              <a:ea typeface="Microsoft YaHei" panose="020B0503020204020204" pitchFamily="34" charset="-122"/>
              <a:cs typeface="Arial" panose="020B0604020202020204" pitchFamily="34" charset="0"/>
            </a:endParaRPr>
          </a:p>
        </p:txBody>
      </p:sp>
      <p:grpSp>
        <p:nvGrpSpPr>
          <p:cNvPr id="123" name="组合 122">
            <a:extLst>
              <a:ext uri="{FF2B5EF4-FFF2-40B4-BE49-F238E27FC236}">
                <a16:creationId xmlns:a16="http://schemas.microsoft.com/office/drawing/2014/main" id="{D3352BF4-A071-4FC8-90A7-36735A44311C}"/>
              </a:ext>
            </a:extLst>
          </p:cNvPr>
          <p:cNvGrpSpPr/>
          <p:nvPr/>
        </p:nvGrpSpPr>
        <p:grpSpPr>
          <a:xfrm>
            <a:off x="7677357" y="3316827"/>
            <a:ext cx="780570" cy="1392766"/>
            <a:chOff x="1441865" y="3028795"/>
            <a:chExt cx="780570" cy="1392766"/>
          </a:xfrm>
        </p:grpSpPr>
        <p:sp>
          <p:nvSpPr>
            <p:cNvPr id="124" name="矩形 123">
              <a:extLst>
                <a:ext uri="{FF2B5EF4-FFF2-40B4-BE49-F238E27FC236}">
                  <a16:creationId xmlns:a16="http://schemas.microsoft.com/office/drawing/2014/main" id="{52E07085-9499-481B-ABB8-8A6ED4E56B54}"/>
                </a:ext>
              </a:extLst>
            </p:cNvPr>
            <p:cNvSpPr/>
            <p:nvPr/>
          </p:nvSpPr>
          <p:spPr>
            <a:xfrm>
              <a:off x="1461106" y="4076851"/>
              <a:ext cx="761329" cy="344710"/>
            </a:xfrm>
            <a:prstGeom prst="rect">
              <a:avLst/>
            </a:prstGeom>
          </p:spPr>
          <p:txBody>
            <a:bodyPr wrap="square">
              <a:spAutoFit/>
            </a:bodyPr>
            <a:lstStyle/>
            <a:p>
              <a:pPr hangingPunct="0">
                <a:lnSpc>
                  <a:spcPct val="130000"/>
                </a:lnSpc>
              </a:pPr>
              <a:r>
                <a:rPr lang="zh-CN" altLang="en-US" sz="1400" dirty="0">
                  <a:latin typeface="Arial" panose="020B0604020202020204" pitchFamily="34" charset="0"/>
                  <a:ea typeface="Microsoft YaHei" panose="020B0503020204020204" pitchFamily="34" charset="-122"/>
                  <a:cs typeface="Arial" panose="020B0604020202020204" pitchFamily="34" charset="0"/>
                </a:rPr>
                <a:t>数据包</a:t>
              </a:r>
              <a:endParaRPr lang="en-US" altLang="zh-CN" sz="1400" dirty="0">
                <a:latin typeface="Arial" panose="020B0604020202020204" pitchFamily="34" charset="0"/>
                <a:ea typeface="Microsoft YaHei" panose="020B0503020204020204" pitchFamily="34" charset="-122"/>
                <a:cs typeface="Arial" panose="020B0604020202020204" pitchFamily="34" charset="0"/>
              </a:endParaRPr>
            </a:p>
          </p:txBody>
        </p:sp>
        <p:grpSp>
          <p:nvGrpSpPr>
            <p:cNvPr id="125" name="组合 124">
              <a:extLst>
                <a:ext uri="{FF2B5EF4-FFF2-40B4-BE49-F238E27FC236}">
                  <a16:creationId xmlns:a16="http://schemas.microsoft.com/office/drawing/2014/main" id="{571A8185-EAC7-4ECD-8102-D7CE6311FC49}"/>
                </a:ext>
              </a:extLst>
            </p:cNvPr>
            <p:cNvGrpSpPr/>
            <p:nvPr/>
          </p:nvGrpSpPr>
          <p:grpSpPr>
            <a:xfrm>
              <a:off x="1441865" y="3028795"/>
              <a:ext cx="780570" cy="994726"/>
              <a:chOff x="1441865" y="3028795"/>
              <a:chExt cx="780570" cy="994726"/>
            </a:xfrm>
          </p:grpSpPr>
          <p:sp>
            <p:nvSpPr>
              <p:cNvPr id="126" name="矩形 125">
                <a:extLst>
                  <a:ext uri="{FF2B5EF4-FFF2-40B4-BE49-F238E27FC236}">
                    <a16:creationId xmlns:a16="http://schemas.microsoft.com/office/drawing/2014/main" id="{AB1A9193-087B-482E-9AE9-A17BDF0DD24E}"/>
                  </a:ext>
                </a:extLst>
              </p:cNvPr>
              <p:cNvSpPr/>
              <p:nvPr/>
            </p:nvSpPr>
            <p:spPr>
              <a:xfrm>
                <a:off x="1441865" y="3689714"/>
                <a:ext cx="152432" cy="33380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7" name="矩形 126">
                <a:extLst>
                  <a:ext uri="{FF2B5EF4-FFF2-40B4-BE49-F238E27FC236}">
                    <a16:creationId xmlns:a16="http://schemas.microsoft.com/office/drawing/2014/main" id="{62AAD0BF-0BA4-4288-BE0C-193ADB59C80B}"/>
                  </a:ext>
                </a:extLst>
              </p:cNvPr>
              <p:cNvSpPr/>
              <p:nvPr/>
            </p:nvSpPr>
            <p:spPr>
              <a:xfrm>
                <a:off x="1734221" y="3689714"/>
                <a:ext cx="152432" cy="333807"/>
              </a:xfrm>
              <a:prstGeom prst="rect">
                <a:avLst/>
              </a:prstGeom>
              <a:solidFill>
                <a:srgbClr val="C9C9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8" name="矩形 127">
                <a:extLst>
                  <a:ext uri="{FF2B5EF4-FFF2-40B4-BE49-F238E27FC236}">
                    <a16:creationId xmlns:a16="http://schemas.microsoft.com/office/drawing/2014/main" id="{BE664F56-04EC-4304-936D-E4136A857E0A}"/>
                  </a:ext>
                </a:extLst>
              </p:cNvPr>
              <p:cNvSpPr/>
              <p:nvPr/>
            </p:nvSpPr>
            <p:spPr>
              <a:xfrm>
                <a:off x="2026576" y="3689714"/>
                <a:ext cx="152432" cy="333807"/>
              </a:xfrm>
              <a:prstGeom prst="rect">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29" name="直接箭头连接符 128">
                <a:extLst>
                  <a:ext uri="{FF2B5EF4-FFF2-40B4-BE49-F238E27FC236}">
                    <a16:creationId xmlns:a16="http://schemas.microsoft.com/office/drawing/2014/main" id="{D5FBDDCA-D295-485D-AB5B-C0E4E0640DC3}"/>
                  </a:ext>
                </a:extLst>
              </p:cNvPr>
              <p:cNvCxnSpPr>
                <a:cxnSpLocks/>
                <a:endCxn id="126" idx="0"/>
              </p:cNvCxnSpPr>
              <p:nvPr/>
            </p:nvCxnSpPr>
            <p:spPr>
              <a:xfrm flipH="1">
                <a:off x="1518081" y="3028795"/>
                <a:ext cx="660927" cy="660919"/>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0" name="直接箭头连接符 129">
                <a:extLst>
                  <a:ext uri="{FF2B5EF4-FFF2-40B4-BE49-F238E27FC236}">
                    <a16:creationId xmlns:a16="http://schemas.microsoft.com/office/drawing/2014/main" id="{EDBFD2BD-3974-402D-9819-ABC8F29015E0}"/>
                  </a:ext>
                </a:extLst>
              </p:cNvPr>
              <p:cNvCxnSpPr>
                <a:endCxn id="127" idx="0"/>
              </p:cNvCxnSpPr>
              <p:nvPr/>
            </p:nvCxnSpPr>
            <p:spPr>
              <a:xfrm flipH="1">
                <a:off x="1810437" y="3158280"/>
                <a:ext cx="368571" cy="531434"/>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1" name="直接箭头连接符 130">
                <a:extLst>
                  <a:ext uri="{FF2B5EF4-FFF2-40B4-BE49-F238E27FC236}">
                    <a16:creationId xmlns:a16="http://schemas.microsoft.com/office/drawing/2014/main" id="{9B9B2B7E-3013-4C4B-B264-104BE5BE3F73}"/>
                  </a:ext>
                </a:extLst>
              </p:cNvPr>
              <p:cNvCxnSpPr>
                <a:endCxn id="128" idx="0"/>
              </p:cNvCxnSpPr>
              <p:nvPr/>
            </p:nvCxnSpPr>
            <p:spPr>
              <a:xfrm flipH="1">
                <a:off x="2102792" y="3272407"/>
                <a:ext cx="119643" cy="417307"/>
              </a:xfrm>
              <a:prstGeom prst="straightConnector1">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sp>
        <p:nvSpPr>
          <p:cNvPr id="132" name="矩形 131">
            <a:extLst>
              <a:ext uri="{FF2B5EF4-FFF2-40B4-BE49-F238E27FC236}">
                <a16:creationId xmlns:a16="http://schemas.microsoft.com/office/drawing/2014/main" id="{0647A01D-505B-4234-B012-D135DE70536B}"/>
              </a:ext>
            </a:extLst>
          </p:cNvPr>
          <p:cNvSpPr/>
          <p:nvPr/>
        </p:nvSpPr>
        <p:spPr>
          <a:xfrm>
            <a:off x="7032104" y="3647286"/>
            <a:ext cx="283150" cy="141753"/>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3" name="矩形 132">
            <a:extLst>
              <a:ext uri="{FF2B5EF4-FFF2-40B4-BE49-F238E27FC236}">
                <a16:creationId xmlns:a16="http://schemas.microsoft.com/office/drawing/2014/main" id="{C6F96C0C-BC0D-426D-8DCA-58FA71F5284A}"/>
              </a:ext>
            </a:extLst>
          </p:cNvPr>
          <p:cNvSpPr/>
          <p:nvPr/>
        </p:nvSpPr>
        <p:spPr>
          <a:xfrm>
            <a:off x="7032104" y="3827307"/>
            <a:ext cx="283150" cy="141753"/>
          </a:xfrm>
          <a:prstGeom prst="rect">
            <a:avLst/>
          </a:prstGeom>
          <a:solidFill>
            <a:srgbClr val="C9C9C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4" name="矩形 133">
            <a:extLst>
              <a:ext uri="{FF2B5EF4-FFF2-40B4-BE49-F238E27FC236}">
                <a16:creationId xmlns:a16="http://schemas.microsoft.com/office/drawing/2014/main" id="{97777F30-9A92-4AF1-8DB0-EC48B6F953A6}"/>
              </a:ext>
            </a:extLst>
          </p:cNvPr>
          <p:cNvSpPr/>
          <p:nvPr/>
        </p:nvSpPr>
        <p:spPr>
          <a:xfrm>
            <a:off x="7032104" y="4007327"/>
            <a:ext cx="283150" cy="141753"/>
          </a:xfrm>
          <a:prstGeom prst="rect">
            <a:avLst/>
          </a:prstGeom>
          <a:solidFill>
            <a:srgbClr val="A9D18E"/>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5" name="矩形 134">
            <a:extLst>
              <a:ext uri="{FF2B5EF4-FFF2-40B4-BE49-F238E27FC236}">
                <a16:creationId xmlns:a16="http://schemas.microsoft.com/office/drawing/2014/main" id="{497EF41D-5350-4D49-B810-88ED46EDCF54}"/>
              </a:ext>
            </a:extLst>
          </p:cNvPr>
          <p:cNvSpPr/>
          <p:nvPr/>
        </p:nvSpPr>
        <p:spPr>
          <a:xfrm>
            <a:off x="6910434" y="2951104"/>
            <a:ext cx="585804" cy="624786"/>
          </a:xfrm>
          <a:prstGeom prst="rect">
            <a:avLst/>
          </a:prstGeom>
        </p:spPr>
        <p:txBody>
          <a:bodyPr wrap="square">
            <a:spAutoFit/>
          </a:bodyPr>
          <a:lstStyle/>
          <a:p>
            <a:pPr hangingPunct="0">
              <a:lnSpc>
                <a:spcPct val="130000"/>
              </a:lnSpc>
            </a:pPr>
            <a:r>
              <a:rPr lang="zh-CN" altLang="en-US" sz="1400" dirty="0">
                <a:latin typeface="Arial" panose="020B0604020202020204" pitchFamily="34" charset="0"/>
                <a:ea typeface="Microsoft YaHei" panose="020B0503020204020204" pitchFamily="34" charset="-122"/>
                <a:cs typeface="Arial" panose="020B0604020202020204" pitchFamily="34" charset="0"/>
              </a:rPr>
              <a:t>价值评估</a:t>
            </a:r>
            <a:endParaRPr lang="en-US" altLang="zh-C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136" name="矩形 135">
            <a:extLst>
              <a:ext uri="{FF2B5EF4-FFF2-40B4-BE49-F238E27FC236}">
                <a16:creationId xmlns:a16="http://schemas.microsoft.com/office/drawing/2014/main" id="{291406CB-5093-46BD-B344-DD5457632C02}"/>
              </a:ext>
            </a:extLst>
          </p:cNvPr>
          <p:cNvSpPr/>
          <p:nvPr/>
        </p:nvSpPr>
        <p:spPr>
          <a:xfrm>
            <a:off x="7303316" y="3549429"/>
            <a:ext cx="232844" cy="671659"/>
          </a:xfrm>
          <a:prstGeom prst="rect">
            <a:avLst/>
          </a:prstGeom>
        </p:spPr>
        <p:txBody>
          <a:bodyPr wrap="square">
            <a:spAutoFit/>
          </a:bodyPr>
          <a:lstStyle/>
          <a:p>
            <a:pPr hangingPunct="0">
              <a:lnSpc>
                <a:spcPct val="130000"/>
              </a:lnSpc>
            </a:pPr>
            <a:r>
              <a:rPr lang="en-US" altLang="zh-CN" sz="1000" dirty="0">
                <a:latin typeface="Arial" panose="020B0604020202020204" pitchFamily="34" charset="0"/>
                <a:ea typeface="Microsoft YaHei" panose="020B0503020204020204" pitchFamily="34" charset="-122"/>
                <a:cs typeface="Arial" panose="020B0604020202020204" pitchFamily="34" charset="0"/>
              </a:rPr>
              <a:t>012</a:t>
            </a:r>
          </a:p>
        </p:txBody>
      </p:sp>
      <p:grpSp>
        <p:nvGrpSpPr>
          <p:cNvPr id="144" name="组合 143">
            <a:extLst>
              <a:ext uri="{FF2B5EF4-FFF2-40B4-BE49-F238E27FC236}">
                <a16:creationId xmlns:a16="http://schemas.microsoft.com/office/drawing/2014/main" id="{97E9505E-B7C6-494A-BF32-4F2104B79BA9}"/>
              </a:ext>
            </a:extLst>
          </p:cNvPr>
          <p:cNvGrpSpPr/>
          <p:nvPr/>
        </p:nvGrpSpPr>
        <p:grpSpPr>
          <a:xfrm>
            <a:off x="7964787" y="3659320"/>
            <a:ext cx="109052" cy="82620"/>
            <a:chOff x="5541269" y="5023524"/>
            <a:chExt cx="109052" cy="82620"/>
          </a:xfrm>
        </p:grpSpPr>
        <p:cxnSp>
          <p:nvCxnSpPr>
            <p:cNvPr id="138" name="直接连接符 137">
              <a:extLst>
                <a:ext uri="{FF2B5EF4-FFF2-40B4-BE49-F238E27FC236}">
                  <a16:creationId xmlns:a16="http://schemas.microsoft.com/office/drawing/2014/main" id="{7374FEAC-C485-4B7A-BA19-0CCCE34DCE52}"/>
                </a:ext>
              </a:extLst>
            </p:cNvPr>
            <p:cNvCxnSpPr>
              <a:cxnSpLocks/>
            </p:cNvCxnSpPr>
            <p:nvPr/>
          </p:nvCxnSpPr>
          <p:spPr>
            <a:xfrm>
              <a:off x="5542771" y="5056049"/>
              <a:ext cx="107550" cy="50095"/>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0" name="直接连接符 139">
              <a:extLst>
                <a:ext uri="{FF2B5EF4-FFF2-40B4-BE49-F238E27FC236}">
                  <a16:creationId xmlns:a16="http://schemas.microsoft.com/office/drawing/2014/main" id="{331BC0A1-4CA1-4522-BD21-7BD7CA1CF884}"/>
                </a:ext>
              </a:extLst>
            </p:cNvPr>
            <p:cNvCxnSpPr>
              <a:cxnSpLocks/>
            </p:cNvCxnSpPr>
            <p:nvPr/>
          </p:nvCxnSpPr>
          <p:spPr>
            <a:xfrm flipH="1">
              <a:off x="5541269" y="5023524"/>
              <a:ext cx="109052" cy="82620"/>
            </a:xfrm>
            <a:prstGeom prst="line">
              <a:avLst/>
            </a:prstGeom>
            <a:ln w="12700">
              <a:solidFill>
                <a:srgbClr val="C00000"/>
              </a:solidFill>
            </a:ln>
          </p:spPr>
          <p:style>
            <a:lnRef idx="1">
              <a:schemeClr val="accent1"/>
            </a:lnRef>
            <a:fillRef idx="0">
              <a:schemeClr val="accent1"/>
            </a:fillRef>
            <a:effectRef idx="0">
              <a:schemeClr val="accent1"/>
            </a:effectRef>
            <a:fontRef idx="minor">
              <a:schemeClr val="tx1"/>
            </a:fontRef>
          </p:style>
        </p:cxnSp>
      </p:grpSp>
      <p:sp>
        <p:nvSpPr>
          <p:cNvPr id="145" name="矩形 144">
            <a:extLst>
              <a:ext uri="{FF2B5EF4-FFF2-40B4-BE49-F238E27FC236}">
                <a16:creationId xmlns:a16="http://schemas.microsoft.com/office/drawing/2014/main" id="{083657D4-8926-481A-8936-2F73D5756BEE}"/>
              </a:ext>
            </a:extLst>
          </p:cNvPr>
          <p:cNvSpPr/>
          <p:nvPr/>
        </p:nvSpPr>
        <p:spPr>
          <a:xfrm>
            <a:off x="8682551" y="3988616"/>
            <a:ext cx="1072719" cy="344710"/>
          </a:xfrm>
          <a:prstGeom prst="rect">
            <a:avLst/>
          </a:prstGeom>
        </p:spPr>
        <p:txBody>
          <a:bodyPr wrap="square">
            <a:spAutoFit/>
          </a:bodyPr>
          <a:lstStyle/>
          <a:p>
            <a:pPr hangingPunct="0">
              <a:lnSpc>
                <a:spcPct val="130000"/>
              </a:lnSpc>
            </a:pPr>
            <a:r>
              <a:rPr lang="zh-CN" altLang="en-US" sz="1400" dirty="0">
                <a:latin typeface="Arial" panose="020B0604020202020204" pitchFamily="34" charset="0"/>
                <a:ea typeface="Microsoft YaHei" panose="020B0503020204020204" pitchFamily="34" charset="-122"/>
                <a:cs typeface="Arial" panose="020B0604020202020204" pitchFamily="34" charset="0"/>
              </a:rPr>
              <a:t>要求：按需</a:t>
            </a:r>
            <a:endParaRPr lang="en-US" altLang="zh-CN" sz="1400" dirty="0">
              <a:latin typeface="Arial" panose="020B0604020202020204" pitchFamily="34" charset="0"/>
              <a:ea typeface="Microsoft YaHei" panose="020B0503020204020204" pitchFamily="34" charset="-122"/>
              <a:cs typeface="Arial" panose="020B0604020202020204" pitchFamily="34" charset="0"/>
            </a:endParaRPr>
          </a:p>
        </p:txBody>
      </p:sp>
      <p:sp>
        <p:nvSpPr>
          <p:cNvPr id="146" name="矩形 145">
            <a:extLst>
              <a:ext uri="{FF2B5EF4-FFF2-40B4-BE49-F238E27FC236}">
                <a16:creationId xmlns:a16="http://schemas.microsoft.com/office/drawing/2014/main" id="{48A87377-4E96-4D83-9C6F-70CFC927E8A8}"/>
              </a:ext>
            </a:extLst>
          </p:cNvPr>
          <p:cNvSpPr/>
          <p:nvPr/>
        </p:nvSpPr>
        <p:spPr>
          <a:xfrm>
            <a:off x="739355" y="5733256"/>
            <a:ext cx="10017306" cy="777008"/>
          </a:xfrm>
          <a:prstGeom prst="rect">
            <a:avLst/>
          </a:prstGeom>
        </p:spPr>
        <p:txBody>
          <a:bodyPr wrap="square">
            <a:spAutoFit/>
          </a:bodyPr>
          <a:lstStyle/>
          <a:p>
            <a:pPr marL="285750" indent="-285750" algn="just" hangingPunct="0">
              <a:lnSpc>
                <a:spcPct val="130000"/>
              </a:lnSpc>
              <a:buFont typeface="Wingdings" panose="05000000000000000000" pitchFamily="2" charset="2"/>
              <a:buChar char="p"/>
            </a:pPr>
            <a:r>
              <a:rPr lang="zh-CN" altLang="en-US" b="1" i="1" dirty="0">
                <a:latin typeface="Arial" panose="020B0604020202020204" pitchFamily="34" charset="0"/>
                <a:ea typeface="Microsoft YaHei" panose="020B0503020204020204" pitchFamily="34" charset="-122"/>
                <a:cs typeface="Arial" panose="020B0604020202020204" pitchFamily="34" charset="0"/>
              </a:rPr>
              <a:t>评估</a:t>
            </a:r>
            <a:r>
              <a:rPr lang="zh-CN" altLang="en-US" b="1" i="1" dirty="0">
                <a:solidFill>
                  <a:srgbClr val="C00000"/>
                </a:solidFill>
                <a:latin typeface="Arial" panose="020B0604020202020204" pitchFamily="34" charset="0"/>
                <a:ea typeface="Microsoft YaHei" panose="020B0503020204020204" pitchFamily="34" charset="-122"/>
                <a:cs typeface="Arial" panose="020B0604020202020204" pitchFamily="34" charset="0"/>
              </a:rPr>
              <a:t>“</a:t>
            </a:r>
            <a:r>
              <a:rPr lang="zh-CN" altLang="en-US" b="1" i="1" dirty="0">
                <a:solidFill>
                  <a:srgbClr val="FF0000"/>
                </a:solidFill>
                <a:latin typeface="Arial" panose="020B0604020202020204" pitchFamily="34" charset="0"/>
                <a:ea typeface="Microsoft YaHei" panose="020B0503020204020204" pitchFamily="34" charset="-122"/>
                <a:cs typeface="Arial" panose="020B0604020202020204" pitchFamily="34" charset="0"/>
              </a:rPr>
              <a:t>信息价值”</a:t>
            </a:r>
            <a:r>
              <a:rPr lang="zh-CN" altLang="en-US" b="1" i="1" dirty="0">
                <a:latin typeface="Arial" panose="020B0604020202020204" pitchFamily="34" charset="0"/>
                <a:ea typeface="Microsoft YaHei" panose="020B0503020204020204" pitchFamily="34" charset="-122"/>
                <a:cs typeface="Arial" panose="020B0604020202020204" pitchFamily="34" charset="0"/>
              </a:rPr>
              <a:t>，并根据信息价值进行资源分配和网络调度，可以</a:t>
            </a:r>
            <a:r>
              <a:rPr lang="zh-CN" altLang="en-US" b="1" i="1" dirty="0">
                <a:solidFill>
                  <a:srgbClr val="FF0000"/>
                </a:solidFill>
                <a:latin typeface="Arial" panose="020B0604020202020204" pitchFamily="34" charset="0"/>
                <a:ea typeface="Microsoft YaHei" panose="020B0503020204020204" pitchFamily="34" charset="-122"/>
                <a:cs typeface="Arial" panose="020B0604020202020204" pitchFamily="34" charset="0"/>
              </a:rPr>
              <a:t>降低网络负载</a:t>
            </a:r>
            <a:r>
              <a:rPr lang="zh-CN" altLang="en-US" b="1" i="1" dirty="0">
                <a:latin typeface="Arial" panose="020B0604020202020204" pitchFamily="34" charset="0"/>
                <a:ea typeface="Microsoft YaHei" panose="020B0503020204020204" pitchFamily="34" charset="-122"/>
                <a:cs typeface="Arial" panose="020B0604020202020204" pitchFamily="34" charset="0"/>
              </a:rPr>
              <a:t>、</a:t>
            </a:r>
            <a:r>
              <a:rPr lang="zh-CN" altLang="en-US" b="1" i="1" dirty="0">
                <a:solidFill>
                  <a:srgbClr val="FF0000"/>
                </a:solidFill>
                <a:latin typeface="Arial" panose="020B0604020202020204" pitchFamily="34" charset="0"/>
                <a:ea typeface="Microsoft YaHei" panose="020B0503020204020204" pitchFamily="34" charset="-122"/>
                <a:cs typeface="Arial" panose="020B0604020202020204" pitchFamily="34" charset="0"/>
              </a:rPr>
              <a:t>提升资源利用率</a:t>
            </a:r>
            <a:r>
              <a:rPr lang="zh-CN" altLang="en-US" b="1" i="1" dirty="0">
                <a:latin typeface="Arial" panose="020B0604020202020204" pitchFamily="34" charset="0"/>
                <a:ea typeface="Microsoft YaHei" panose="020B0503020204020204" pitchFamily="34" charset="-122"/>
                <a:cs typeface="Arial" panose="020B0604020202020204" pitchFamily="34" charset="0"/>
              </a:rPr>
              <a:t>、</a:t>
            </a:r>
            <a:r>
              <a:rPr lang="zh-CN" altLang="en-US" b="1" i="1" dirty="0">
                <a:solidFill>
                  <a:srgbClr val="FF0000"/>
                </a:solidFill>
                <a:latin typeface="Arial" panose="020B0604020202020204" pitchFamily="34" charset="0"/>
                <a:ea typeface="Microsoft YaHei" panose="020B0503020204020204" pitchFamily="34" charset="-122"/>
                <a:cs typeface="Arial" panose="020B0604020202020204" pitchFamily="34" charset="0"/>
              </a:rPr>
              <a:t>为用户提供个性化按需服务</a:t>
            </a:r>
            <a:r>
              <a:rPr lang="zh-CN" altLang="en-US" b="1" i="1" dirty="0">
                <a:latin typeface="Arial" panose="020B0604020202020204" pitchFamily="34" charset="0"/>
                <a:ea typeface="Microsoft YaHei" panose="020B0503020204020204" pitchFamily="34" charset="-122"/>
                <a:cs typeface="Arial" panose="020B0604020202020204" pitchFamily="34" charset="0"/>
              </a:rPr>
              <a:t>。</a:t>
            </a:r>
            <a:endParaRPr lang="en-US" altLang="zh-CN" b="1" i="1" dirty="0">
              <a:latin typeface="Arial" panose="020B0604020202020204" pitchFamily="34" charset="0"/>
              <a:ea typeface="Microsoft YaHei" panose="020B0503020204020204" pitchFamily="34" charset="-122"/>
              <a:cs typeface="Arial" panose="020B0604020202020204" pitchFamily="34" charset="0"/>
            </a:endParaRPr>
          </a:p>
        </p:txBody>
      </p:sp>
      <p:pic>
        <p:nvPicPr>
          <p:cNvPr id="54" name="图片 53">
            <a:extLst>
              <a:ext uri="{FF2B5EF4-FFF2-40B4-BE49-F238E27FC236}">
                <a16:creationId xmlns:a16="http://schemas.microsoft.com/office/drawing/2014/main" id="{D1011F0B-0724-4550-99AD-B3E922B6A165}"/>
              </a:ext>
            </a:extLst>
          </p:cNvPr>
          <p:cNvPicPr>
            <a:picLocks noChangeAspect="1"/>
          </p:cNvPicPr>
          <p:nvPr/>
        </p:nvPicPr>
        <p:blipFill>
          <a:blip r:embed="rId4"/>
          <a:stretch>
            <a:fillRect/>
          </a:stretch>
        </p:blipFill>
        <p:spPr>
          <a:xfrm>
            <a:off x="4291155" y="3920470"/>
            <a:ext cx="826097" cy="687225"/>
          </a:xfrm>
          <a:prstGeom prst="rect">
            <a:avLst/>
          </a:prstGeom>
        </p:spPr>
      </p:pic>
      <p:pic>
        <p:nvPicPr>
          <p:cNvPr id="55" name="图片 54">
            <a:extLst>
              <a:ext uri="{FF2B5EF4-FFF2-40B4-BE49-F238E27FC236}">
                <a16:creationId xmlns:a16="http://schemas.microsoft.com/office/drawing/2014/main" id="{9EB3DF73-8055-408C-8634-098AC696AFC9}"/>
              </a:ext>
            </a:extLst>
          </p:cNvPr>
          <p:cNvPicPr>
            <a:picLocks noChangeAspect="1"/>
          </p:cNvPicPr>
          <p:nvPr/>
        </p:nvPicPr>
        <p:blipFill>
          <a:blip r:embed="rId4"/>
          <a:stretch>
            <a:fillRect/>
          </a:stretch>
        </p:blipFill>
        <p:spPr>
          <a:xfrm>
            <a:off x="9840416" y="3965911"/>
            <a:ext cx="826097" cy="687225"/>
          </a:xfrm>
          <a:prstGeom prst="rect">
            <a:avLst/>
          </a:prstGeom>
        </p:spPr>
      </p:pic>
    </p:spTree>
    <p:extLst>
      <p:ext uri="{BB962C8B-B14F-4D97-AF65-F5344CB8AC3E}">
        <p14:creationId xmlns:p14="http://schemas.microsoft.com/office/powerpoint/2010/main" val="3925424447"/>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背景与动机</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5</a:t>
            </a:fld>
            <a:endParaRPr lang="zh-CN"/>
          </a:p>
        </p:txBody>
      </p:sp>
      <p:sp>
        <p:nvSpPr>
          <p:cNvPr id="14" name="文本框 13">
            <a:extLst>
              <a:ext uri="{FF2B5EF4-FFF2-40B4-BE49-F238E27FC236}">
                <a16:creationId xmlns:a16="http://schemas.microsoft.com/office/drawing/2014/main" id="{699C4AC7-72FF-402D-848B-49FF7ED5197A}"/>
              </a:ext>
            </a:extLst>
          </p:cNvPr>
          <p:cNvSpPr txBox="1"/>
          <p:nvPr/>
        </p:nvSpPr>
        <p:spPr>
          <a:xfrm>
            <a:off x="47329" y="1061860"/>
            <a:ext cx="3528392"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信息价值的特性</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57" name="矩形 56">
            <a:extLst>
              <a:ext uri="{FF2B5EF4-FFF2-40B4-BE49-F238E27FC236}">
                <a16:creationId xmlns:a16="http://schemas.microsoft.com/office/drawing/2014/main" id="{5F3AE0BA-F4E1-45BA-908A-9A68ED85E674}"/>
              </a:ext>
            </a:extLst>
          </p:cNvPr>
          <p:cNvSpPr/>
          <p:nvPr/>
        </p:nvSpPr>
        <p:spPr>
          <a:xfrm>
            <a:off x="328431" y="1924304"/>
            <a:ext cx="4975481" cy="2224776"/>
          </a:xfrm>
          <a:prstGeom prst="rect">
            <a:avLst/>
          </a:prstGeom>
        </p:spPr>
        <p:txBody>
          <a:bodyPr wrap="square">
            <a:spAutoFit/>
          </a:bodyPr>
          <a:lstStyle/>
          <a:p>
            <a:pPr marL="285750" indent="-285750" fontAlgn="base">
              <a:lnSpc>
                <a:spcPct val="200000"/>
              </a:lnSpc>
              <a:spcBef>
                <a:spcPct val="0"/>
              </a:spcBef>
              <a:spcAft>
                <a:spcPct val="0"/>
              </a:spcAft>
              <a:buFont typeface="Wingdings" panose="05000000000000000000" pitchFamily="2" charset="2"/>
              <a:buChar char="p"/>
              <a:defRPr/>
            </a:pP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信息价值指标与</a:t>
            </a:r>
            <a:r>
              <a:rPr lang="zh-CN" altLang="en-US" sz="1800" b="1" kern="100" dirty="0">
                <a:solidFill>
                  <a:srgbClr val="FF0000"/>
                </a:solidFill>
                <a:effectLst/>
                <a:latin typeface="微软雅黑" panose="020B0503020204020204" pitchFamily="34" charset="-122"/>
                <a:ea typeface="微软雅黑" panose="020B0503020204020204" pitchFamily="34" charset="-122"/>
                <a:cs typeface="Times New Roman" panose="02020603050405020304" pitchFamily="18" charset="0"/>
              </a:rPr>
              <a:t>任务高度关联</a:t>
            </a: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，评估信息价值需要对应任务相关的知识</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fontAlgn="base">
              <a:lnSpc>
                <a:spcPct val="200000"/>
              </a:lnSpc>
              <a:spcBef>
                <a:spcPct val="0"/>
              </a:spcBef>
              <a:spcAft>
                <a:spcPct val="0"/>
              </a:spcAft>
              <a:buFont typeface="Wingdings" panose="05000000000000000000" pitchFamily="2" charset="2"/>
              <a:buChar char="p"/>
              <a:defRPr/>
            </a:pP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信息价值难以</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形成</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为类似时延</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可靠性</a:t>
            </a:r>
            <a:r>
              <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吞吐量一样可以</a:t>
            </a:r>
            <a:r>
              <a:rPr lang="zh-CN" altLang="zh-CN"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通用</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于所有任务的指标。</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箭头: 下 2">
            <a:extLst>
              <a:ext uri="{FF2B5EF4-FFF2-40B4-BE49-F238E27FC236}">
                <a16:creationId xmlns:a16="http://schemas.microsoft.com/office/drawing/2014/main" id="{49ACAC4A-D9A8-479F-B1B8-53D6BD9773D4}"/>
              </a:ext>
            </a:extLst>
          </p:cNvPr>
          <p:cNvSpPr/>
          <p:nvPr/>
        </p:nvSpPr>
        <p:spPr>
          <a:xfrm rot="16200000">
            <a:off x="5411924" y="2915021"/>
            <a:ext cx="648072" cy="576064"/>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                        </a:t>
            </a:r>
            <a:endParaRPr lang="zh-CN" altLang="en-US" dirty="0"/>
          </a:p>
        </p:txBody>
      </p:sp>
      <p:sp>
        <p:nvSpPr>
          <p:cNvPr id="60" name="矩形 59">
            <a:extLst>
              <a:ext uri="{FF2B5EF4-FFF2-40B4-BE49-F238E27FC236}">
                <a16:creationId xmlns:a16="http://schemas.microsoft.com/office/drawing/2014/main" id="{E4715BEF-FD4A-47B2-A2EB-31849B61C39A}"/>
              </a:ext>
            </a:extLst>
          </p:cNvPr>
          <p:cNvSpPr/>
          <p:nvPr/>
        </p:nvSpPr>
        <p:spPr>
          <a:xfrm>
            <a:off x="6168008" y="2046254"/>
            <a:ext cx="5507366" cy="1670778"/>
          </a:xfrm>
          <a:prstGeom prst="rect">
            <a:avLst/>
          </a:prstGeom>
        </p:spPr>
        <p:txBody>
          <a:bodyPr wrap="square">
            <a:spAutoFit/>
          </a:bodyPr>
          <a:lstStyle/>
          <a:p>
            <a:pPr marL="285750" indent="-285750" fontAlgn="base">
              <a:lnSpc>
                <a:spcPct val="200000"/>
              </a:lnSpc>
              <a:spcBef>
                <a:spcPct val="0"/>
              </a:spcBef>
              <a:spcAft>
                <a:spcPct val="0"/>
              </a:spcAft>
              <a:buFont typeface="Wingdings" panose="05000000000000000000" pitchFamily="2" charset="2"/>
              <a:buChar char="p"/>
              <a:defRPr/>
            </a:pPr>
            <a:r>
              <a:rPr lang="zh-CN" altLang="en-US" sz="1800" b="1" kern="100" dirty="0">
                <a:effectLst/>
                <a:latin typeface="微软雅黑" panose="020B0503020204020204" pitchFamily="34" charset="-122"/>
                <a:ea typeface="微软雅黑" panose="020B0503020204020204" pitchFamily="34" charset="-122"/>
                <a:cs typeface="Times New Roman" panose="02020603050405020304" pitchFamily="18" charset="0"/>
              </a:rPr>
              <a:t>在某个节点集中式的评估所有任务的信息价值难度很大</a:t>
            </a:r>
            <a:r>
              <a:rPr lang="zh-CN" altLang="en-US" sz="1800" kern="100" dirty="0">
                <a:effectLst/>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fontAlgn="base">
              <a:lnSpc>
                <a:spcPct val="200000"/>
              </a:lnSpc>
              <a:spcBef>
                <a:spcPct val="0"/>
              </a:spcBef>
              <a:spcAft>
                <a:spcPct val="0"/>
              </a:spcAft>
              <a:buFont typeface="Wingdings" panose="05000000000000000000" pitchFamily="2" charset="2"/>
              <a:buChar char="p"/>
              <a:defRPr/>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不同任务类型数据之间的信息价值难以</a:t>
            </a:r>
            <a:r>
              <a:rPr lang="zh-CN" altLang="en-US" b="1" kern="100" dirty="0">
                <a:solidFill>
                  <a:srgbClr val="FF0000"/>
                </a:solidFill>
                <a:latin typeface="微软雅黑" panose="020B0503020204020204" pitchFamily="34" charset="-122"/>
                <a:ea typeface="微软雅黑" panose="020B0503020204020204" pitchFamily="34" charset="-122"/>
                <a:cs typeface="Times New Roman" panose="02020603050405020304" pitchFamily="18" charset="0"/>
              </a:rPr>
              <a:t>横向对比</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p:txBody>
      </p:sp>
      <p:cxnSp>
        <p:nvCxnSpPr>
          <p:cNvPr id="8" name="直接连接符 7">
            <a:extLst>
              <a:ext uri="{FF2B5EF4-FFF2-40B4-BE49-F238E27FC236}">
                <a16:creationId xmlns:a16="http://schemas.microsoft.com/office/drawing/2014/main" id="{47244B36-590C-4D01-8CEF-4AED10E08F88}"/>
              </a:ext>
            </a:extLst>
          </p:cNvPr>
          <p:cNvCxnSpPr/>
          <p:nvPr/>
        </p:nvCxnSpPr>
        <p:spPr>
          <a:xfrm>
            <a:off x="0" y="4509120"/>
            <a:ext cx="12192000"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文本框 63">
            <a:extLst>
              <a:ext uri="{FF2B5EF4-FFF2-40B4-BE49-F238E27FC236}">
                <a16:creationId xmlns:a16="http://schemas.microsoft.com/office/drawing/2014/main" id="{24B52C90-EEC2-4DEB-8909-131B5B2ADADB}"/>
              </a:ext>
            </a:extLst>
          </p:cNvPr>
          <p:cNvSpPr txBox="1"/>
          <p:nvPr/>
        </p:nvSpPr>
        <p:spPr>
          <a:xfrm>
            <a:off x="165100" y="4581128"/>
            <a:ext cx="3528392"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结论：</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6" name="文本框 65">
            <a:extLst>
              <a:ext uri="{FF2B5EF4-FFF2-40B4-BE49-F238E27FC236}">
                <a16:creationId xmlns:a16="http://schemas.microsoft.com/office/drawing/2014/main" id="{3817FDCC-780A-43E4-B602-236CEDF55047}"/>
              </a:ext>
            </a:extLst>
          </p:cNvPr>
          <p:cNvSpPr txBox="1"/>
          <p:nvPr/>
        </p:nvSpPr>
        <p:spPr>
          <a:xfrm>
            <a:off x="1019436" y="5301208"/>
            <a:ext cx="9181020" cy="1289905"/>
          </a:xfrm>
          <a:prstGeom prst="rect">
            <a:avLst/>
          </a:prstGeom>
          <a:noFill/>
        </p:spPr>
        <p:txBody>
          <a:bodyPr wrap="square">
            <a:spAutoFit/>
          </a:bodyPr>
          <a:lstStyle/>
          <a:p>
            <a:pPr marL="285750" indent="-285750">
              <a:lnSpc>
                <a:spcPct val="150000"/>
              </a:lnSpc>
              <a:buFont typeface="Wingdings" panose="05000000000000000000" pitchFamily="2" charset="2"/>
              <a:buChar char="p"/>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网络决策者很难利用现有的</a:t>
            </a:r>
            <a:r>
              <a:rPr lang="zh-CN" altLang="zh-CN" b="1" kern="100" dirty="0">
                <a:latin typeface="微软雅黑" panose="020B0503020204020204" pitchFamily="34" charset="-122"/>
                <a:ea typeface="微软雅黑" panose="020B0503020204020204" pitchFamily="34" charset="-122"/>
                <a:cs typeface="Times New Roman" panose="02020603050405020304" pitchFamily="18" charset="0"/>
              </a:rPr>
              <a:t>信息价值</a:t>
            </a: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评估方式评估所有类型任务信息的价值。</a:t>
            </a:r>
            <a:endParaRPr lang="en-US" altLang="zh-CN" b="1" kern="100" dirty="0">
              <a:latin typeface="微软雅黑" panose="020B0503020204020204" pitchFamily="34" charset="-122"/>
              <a:ea typeface="微软雅黑" panose="020B0503020204020204" pitchFamily="34" charset="-122"/>
              <a:cs typeface="Times New Roman" panose="02020603050405020304" pitchFamily="18" charset="0"/>
            </a:endParaRPr>
          </a:p>
          <a:p>
            <a:pPr marL="285750" indent="-285750">
              <a:lnSpc>
                <a:spcPct val="150000"/>
              </a:lnSpc>
              <a:buFont typeface="Wingdings" panose="05000000000000000000" pitchFamily="2" charset="2"/>
              <a:buChar char="p"/>
            </a:pPr>
            <a:r>
              <a:rPr lang="zh-CN" altLang="en-US" b="1" kern="100" dirty="0">
                <a:latin typeface="微软雅黑" panose="020B0503020204020204" pitchFamily="34" charset="-122"/>
                <a:ea typeface="微软雅黑" panose="020B0503020204020204" pitchFamily="34" charset="-122"/>
                <a:cs typeface="Times New Roman" panose="02020603050405020304" pitchFamily="18" charset="0"/>
              </a:rPr>
              <a:t>即便网络决策者拥有充足的知识评估所有任务的信息价值，也难以给出令所有任务发布者满意的资源调度策略。</a:t>
            </a:r>
          </a:p>
        </p:txBody>
      </p:sp>
    </p:spTree>
    <p:extLst>
      <p:ext uri="{BB962C8B-B14F-4D97-AF65-F5344CB8AC3E}">
        <p14:creationId xmlns:p14="http://schemas.microsoft.com/office/powerpoint/2010/main" val="164525087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  录</a:t>
            </a:r>
            <a:endPar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等线"/>
              <a:ea typeface="等线" panose="02010600030101010101" pitchFamily="2" charset="-122"/>
              <a:cs typeface="+mn-cs"/>
            </a:endParaRPr>
          </a:p>
        </p:txBody>
      </p:sp>
      <p:sp>
        <p:nvSpPr>
          <p:cNvPr id="2" name="灯片编号占位符 1">
            <a:extLst>
              <a:ext uri="{FF2B5EF4-FFF2-40B4-BE49-F238E27FC236}">
                <a16:creationId xmlns:a16="http://schemas.microsoft.com/office/drawing/2014/main" id="{6891AEAF-91A3-4B8B-A3AE-31D862BB5A6F}"/>
              </a:ext>
            </a:extLst>
          </p:cNvPr>
          <p:cNvSpPr>
            <a:spLocks noGrp="1"/>
          </p:cNvSpPr>
          <p:nvPr>
            <p:ph type="sldNum" sz="quarter" idx="12"/>
          </p:nvPr>
        </p:nvSpPr>
        <p:spPr/>
        <p:txBody>
          <a:bodyPr/>
          <a:lstStyle/>
          <a:p>
            <a:pPr>
              <a:defRPr/>
            </a:pPr>
            <a:fld id="{08395586-F03A-48D1-94DF-16B239DF4FB5}" type="slidenum">
              <a:rPr lang="en-US" altLang="zh-CN" smtClean="0"/>
              <a:t>6</a:t>
            </a:fld>
            <a:endParaRPr lang="zh-CN"/>
          </a:p>
        </p:txBody>
      </p:sp>
      <p:grpSp>
        <p:nvGrpSpPr>
          <p:cNvPr id="38" name="组合 37">
            <a:extLst>
              <a:ext uri="{FF2B5EF4-FFF2-40B4-BE49-F238E27FC236}">
                <a16:creationId xmlns:a16="http://schemas.microsoft.com/office/drawing/2014/main" id="{64695661-BD09-43BE-B6CC-34784E306878}"/>
              </a:ext>
            </a:extLst>
          </p:cNvPr>
          <p:cNvGrpSpPr/>
          <p:nvPr/>
        </p:nvGrpSpPr>
        <p:grpSpPr>
          <a:xfrm>
            <a:off x="5303912" y="548680"/>
            <a:ext cx="4224753" cy="1236504"/>
            <a:chOff x="3327680" y="971340"/>
            <a:chExt cx="4572655" cy="1338328"/>
          </a:xfrm>
        </p:grpSpPr>
        <p:grpSp>
          <p:nvGrpSpPr>
            <p:cNvPr id="41" name="组合 40">
              <a:extLst>
                <a:ext uri="{FF2B5EF4-FFF2-40B4-BE49-F238E27FC236}">
                  <a16:creationId xmlns:a16="http://schemas.microsoft.com/office/drawing/2014/main" id="{6F714FE6-E8A0-42C2-AA19-0F9F071A43B8}"/>
                </a:ext>
              </a:extLst>
            </p:cNvPr>
            <p:cNvGrpSpPr/>
            <p:nvPr/>
          </p:nvGrpSpPr>
          <p:grpSpPr>
            <a:xfrm>
              <a:off x="3327680" y="971340"/>
              <a:ext cx="1234272" cy="1234273"/>
              <a:chOff x="3327680" y="971340"/>
              <a:chExt cx="1234272" cy="1234273"/>
            </a:xfrm>
          </p:grpSpPr>
          <p:sp>
            <p:nvSpPr>
              <p:cNvPr id="44" name="椭圆 43">
                <a:extLst>
                  <a:ext uri="{FF2B5EF4-FFF2-40B4-BE49-F238E27FC236}">
                    <a16:creationId xmlns:a16="http://schemas.microsoft.com/office/drawing/2014/main" id="{5F2188D6-A93A-4570-B9A7-1BF117A7D99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5" name="椭圆 44">
                <a:extLst>
                  <a:ext uri="{FF2B5EF4-FFF2-40B4-BE49-F238E27FC236}">
                    <a16:creationId xmlns:a16="http://schemas.microsoft.com/office/drawing/2014/main" id="{751F5857-29B6-44BA-815A-8B7618A4ADB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2" name="矩形 41">
              <a:extLst>
                <a:ext uri="{FF2B5EF4-FFF2-40B4-BE49-F238E27FC236}">
                  <a16:creationId xmlns:a16="http://schemas.microsoft.com/office/drawing/2014/main" id="{4B5A5BE3-ACFB-4C30-AF57-509367DCD09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43" name="矩形 42">
              <a:extLst>
                <a:ext uri="{FF2B5EF4-FFF2-40B4-BE49-F238E27FC236}">
                  <a16:creationId xmlns:a16="http://schemas.microsoft.com/office/drawing/2014/main" id="{87FEA4DD-82C3-4C40-9E11-E2DDB8E353B2}"/>
                </a:ext>
              </a:extLst>
            </p:cNvPr>
            <p:cNvSpPr/>
            <p:nvPr/>
          </p:nvSpPr>
          <p:spPr>
            <a:xfrm>
              <a:off x="4924449" y="1234532"/>
              <a:ext cx="2975886" cy="766179"/>
            </a:xfrm>
            <a:prstGeom prst="rect">
              <a:avLst/>
            </a:prstGeom>
          </p:spPr>
          <p:txBody>
            <a:bodyPr wrap="none">
              <a:spAutoFit/>
            </a:bodyPr>
            <a:lstStyle/>
            <a:p>
              <a:pPr lvl="0" rtl="0">
                <a:defRPr/>
              </a:pPr>
              <a:r>
                <a:rPr lang="zh-CN" altLang="en-US" sz="4000" b="1" kern="1200" dirty="0">
                  <a:solidFill>
                    <a:prstClr val="black"/>
                  </a:solidFill>
                  <a:latin typeface="微软雅黑" panose="020B0503020204020204" pitchFamily="34" charset="-122"/>
                  <a:ea typeface="微软雅黑" panose="020B0503020204020204" pitchFamily="34" charset="-122"/>
                </a:rPr>
                <a:t>背景与动机</a:t>
              </a:r>
            </a:p>
          </p:txBody>
        </p:sp>
      </p:grpSp>
      <p:grpSp>
        <p:nvGrpSpPr>
          <p:cNvPr id="46" name="组合 45">
            <a:extLst>
              <a:ext uri="{FF2B5EF4-FFF2-40B4-BE49-F238E27FC236}">
                <a16:creationId xmlns:a16="http://schemas.microsoft.com/office/drawing/2014/main" id="{C3124366-FEEB-4E2F-8901-72FD8CCC1617}"/>
              </a:ext>
            </a:extLst>
          </p:cNvPr>
          <p:cNvGrpSpPr/>
          <p:nvPr/>
        </p:nvGrpSpPr>
        <p:grpSpPr>
          <a:xfrm>
            <a:off x="5303910" y="1765344"/>
            <a:ext cx="4224753" cy="1236504"/>
            <a:chOff x="3327680" y="971340"/>
            <a:chExt cx="4572658" cy="1338328"/>
          </a:xfrm>
        </p:grpSpPr>
        <p:grpSp>
          <p:nvGrpSpPr>
            <p:cNvPr id="47" name="组合 46">
              <a:extLst>
                <a:ext uri="{FF2B5EF4-FFF2-40B4-BE49-F238E27FC236}">
                  <a16:creationId xmlns:a16="http://schemas.microsoft.com/office/drawing/2014/main" id="{B8702F7C-9D9C-4853-9D1F-FB0A69CCB84B}"/>
                </a:ext>
              </a:extLst>
            </p:cNvPr>
            <p:cNvGrpSpPr/>
            <p:nvPr/>
          </p:nvGrpSpPr>
          <p:grpSpPr>
            <a:xfrm>
              <a:off x="3327680" y="971340"/>
              <a:ext cx="1234272" cy="1234273"/>
              <a:chOff x="3327680" y="971340"/>
              <a:chExt cx="1234272" cy="1234273"/>
            </a:xfrm>
          </p:grpSpPr>
          <p:sp>
            <p:nvSpPr>
              <p:cNvPr id="50" name="椭圆 49">
                <a:extLst>
                  <a:ext uri="{FF2B5EF4-FFF2-40B4-BE49-F238E27FC236}">
                    <a16:creationId xmlns:a16="http://schemas.microsoft.com/office/drawing/2014/main" id="{0AA795CD-7DBD-4206-9A16-3A30D1DFB06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 name="椭圆 50">
                <a:extLst>
                  <a:ext uri="{FF2B5EF4-FFF2-40B4-BE49-F238E27FC236}">
                    <a16:creationId xmlns:a16="http://schemas.microsoft.com/office/drawing/2014/main" id="{99AABB7C-5C86-4EB3-BC0E-E82917CEFB3C}"/>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8" name="矩形 47">
              <a:extLst>
                <a:ext uri="{FF2B5EF4-FFF2-40B4-BE49-F238E27FC236}">
                  <a16:creationId xmlns:a16="http://schemas.microsoft.com/office/drawing/2014/main" id="{634A2573-5950-4E4B-921F-3F92D5C63BEF}"/>
                </a:ext>
              </a:extLst>
            </p:cNvPr>
            <p:cNvSpPr/>
            <p:nvPr/>
          </p:nvSpPr>
          <p:spPr>
            <a:xfrm>
              <a:off x="3694587" y="1234533"/>
              <a:ext cx="744085"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a:extLst>
                <a:ext uri="{FF2B5EF4-FFF2-40B4-BE49-F238E27FC236}">
                  <a16:creationId xmlns:a16="http://schemas.microsoft.com/office/drawing/2014/main" id="{AE6732A7-51B6-4AE8-B704-6E11505C833C}"/>
                </a:ext>
              </a:extLst>
            </p:cNvPr>
            <p:cNvSpPr/>
            <p:nvPr/>
          </p:nvSpPr>
          <p:spPr>
            <a:xfrm>
              <a:off x="4924450" y="1234532"/>
              <a:ext cx="2975888" cy="766179"/>
            </a:xfrm>
            <a:prstGeom prst="rect">
              <a:avLst/>
            </a:prstGeom>
          </p:spPr>
          <p:txBody>
            <a:bodyPr wrap="none">
              <a:spAutoFit/>
            </a:bodyPr>
            <a:lstStyle/>
            <a:p>
              <a:pPr>
                <a:defRPr/>
              </a:pPr>
              <a:r>
                <a:rPr lang="zh-CN" altLang="en-US" sz="4000" b="1" kern="1200" dirty="0">
                  <a:solidFill>
                    <a:srgbClr val="C00000"/>
                  </a:solidFill>
                  <a:latin typeface="微软雅黑" panose="020B0503020204020204" pitchFamily="34" charset="-122"/>
                  <a:ea typeface="微软雅黑" panose="020B0503020204020204" pitchFamily="34" charset="-122"/>
                </a:rPr>
                <a:t>问题与挑战</a:t>
              </a:r>
            </a:p>
          </p:txBody>
        </p:sp>
      </p:grpSp>
      <p:grpSp>
        <p:nvGrpSpPr>
          <p:cNvPr id="70" name="组合 69">
            <a:extLst>
              <a:ext uri="{FF2B5EF4-FFF2-40B4-BE49-F238E27FC236}">
                <a16:creationId xmlns:a16="http://schemas.microsoft.com/office/drawing/2014/main" id="{E3DDB30F-BE3B-4D30-A4E7-1400FFA4D67E}"/>
              </a:ext>
            </a:extLst>
          </p:cNvPr>
          <p:cNvGrpSpPr/>
          <p:nvPr/>
        </p:nvGrpSpPr>
        <p:grpSpPr>
          <a:xfrm>
            <a:off x="5303910" y="2982008"/>
            <a:ext cx="4362579" cy="1236504"/>
            <a:chOff x="3327680" y="971340"/>
            <a:chExt cx="4721831" cy="1338328"/>
          </a:xfrm>
        </p:grpSpPr>
        <p:grpSp>
          <p:nvGrpSpPr>
            <p:cNvPr id="71" name="组合 70">
              <a:extLst>
                <a:ext uri="{FF2B5EF4-FFF2-40B4-BE49-F238E27FC236}">
                  <a16:creationId xmlns:a16="http://schemas.microsoft.com/office/drawing/2014/main" id="{2F3C9EBF-DE16-4717-B2FC-92F1E7A21068}"/>
                </a:ext>
              </a:extLst>
            </p:cNvPr>
            <p:cNvGrpSpPr/>
            <p:nvPr/>
          </p:nvGrpSpPr>
          <p:grpSpPr>
            <a:xfrm>
              <a:off x="3327680" y="971340"/>
              <a:ext cx="1234272" cy="1234273"/>
              <a:chOff x="3327680" y="971340"/>
              <a:chExt cx="1234272" cy="1234273"/>
            </a:xfrm>
          </p:grpSpPr>
          <p:sp>
            <p:nvSpPr>
              <p:cNvPr id="74" name="椭圆 73">
                <a:extLst>
                  <a:ext uri="{FF2B5EF4-FFF2-40B4-BE49-F238E27FC236}">
                    <a16:creationId xmlns:a16="http://schemas.microsoft.com/office/drawing/2014/main" id="{001AEAA5-DC68-4D86-B770-ABBBBDEE1FD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5" name="椭圆 74">
                <a:extLst>
                  <a:ext uri="{FF2B5EF4-FFF2-40B4-BE49-F238E27FC236}">
                    <a16:creationId xmlns:a16="http://schemas.microsoft.com/office/drawing/2014/main" id="{774C4F7F-D808-494D-815B-A48DAB7FDDAD}"/>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2" name="矩形 71">
              <a:extLst>
                <a:ext uri="{FF2B5EF4-FFF2-40B4-BE49-F238E27FC236}">
                  <a16:creationId xmlns:a16="http://schemas.microsoft.com/office/drawing/2014/main" id="{B25E0DD2-0878-4469-BE16-F333009834B4}"/>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矩形 72">
              <a:extLst>
                <a:ext uri="{FF2B5EF4-FFF2-40B4-BE49-F238E27FC236}">
                  <a16:creationId xmlns:a16="http://schemas.microsoft.com/office/drawing/2014/main" id="{0281ADF2-E5C1-4DE0-A014-6E14611A6A77}"/>
                </a:ext>
              </a:extLst>
            </p:cNvPr>
            <p:cNvSpPr/>
            <p:nvPr/>
          </p:nvSpPr>
          <p:spPr>
            <a:xfrm>
              <a:off x="4924449" y="1234533"/>
              <a:ext cx="3125062" cy="989125"/>
            </a:xfrm>
            <a:prstGeom prst="rect">
              <a:avLst/>
            </a:prstGeom>
          </p:spPr>
          <p:txBody>
            <a:bodyPr wrap="none">
              <a:spAutoFit/>
            </a:bodyPr>
            <a:lstStyle/>
            <a:p>
              <a:pPr>
                <a:defRPr/>
              </a:pPr>
              <a:r>
                <a:rPr lang="zh-CN" altLang="en-US" sz="4000" b="1" kern="1200" dirty="0">
                  <a:solidFill>
                    <a:prstClr val="black"/>
                  </a:solidFill>
                  <a:latin typeface="微软雅黑" panose="020B0503020204020204" pitchFamily="34" charset="-122"/>
                  <a:ea typeface="微软雅黑" panose="020B0503020204020204" pitchFamily="34" charset="-122"/>
                </a:rPr>
                <a:t>问题建模</a:t>
              </a:r>
            </a:p>
          </p:txBody>
        </p:sp>
      </p:grpSp>
      <p:grpSp>
        <p:nvGrpSpPr>
          <p:cNvPr id="76" name="组合 75">
            <a:extLst>
              <a:ext uri="{FF2B5EF4-FFF2-40B4-BE49-F238E27FC236}">
                <a16:creationId xmlns:a16="http://schemas.microsoft.com/office/drawing/2014/main" id="{CCEDA5B6-86D4-4DB8-A1EA-C9B62E57D9D1}"/>
              </a:ext>
            </a:extLst>
          </p:cNvPr>
          <p:cNvGrpSpPr/>
          <p:nvPr/>
        </p:nvGrpSpPr>
        <p:grpSpPr>
          <a:xfrm>
            <a:off x="5303914" y="4198672"/>
            <a:ext cx="4362578" cy="1236504"/>
            <a:chOff x="3327680" y="971340"/>
            <a:chExt cx="4721831" cy="1338328"/>
          </a:xfrm>
        </p:grpSpPr>
        <p:grpSp>
          <p:nvGrpSpPr>
            <p:cNvPr id="77" name="组合 76">
              <a:extLst>
                <a:ext uri="{FF2B5EF4-FFF2-40B4-BE49-F238E27FC236}">
                  <a16:creationId xmlns:a16="http://schemas.microsoft.com/office/drawing/2014/main" id="{872A2A69-B245-4B79-AD60-1CF8923DE936}"/>
                </a:ext>
              </a:extLst>
            </p:cNvPr>
            <p:cNvGrpSpPr/>
            <p:nvPr/>
          </p:nvGrpSpPr>
          <p:grpSpPr>
            <a:xfrm>
              <a:off x="3327680" y="971340"/>
              <a:ext cx="1234272" cy="1234273"/>
              <a:chOff x="3327680" y="971340"/>
              <a:chExt cx="1234272" cy="1234273"/>
            </a:xfrm>
          </p:grpSpPr>
          <p:sp>
            <p:nvSpPr>
              <p:cNvPr id="80" name="椭圆 79">
                <a:extLst>
                  <a:ext uri="{FF2B5EF4-FFF2-40B4-BE49-F238E27FC236}">
                    <a16:creationId xmlns:a16="http://schemas.microsoft.com/office/drawing/2014/main" id="{BEA15C48-1BBD-4798-A40B-AC7DE80A36F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1" name="椭圆 80">
                <a:extLst>
                  <a:ext uri="{FF2B5EF4-FFF2-40B4-BE49-F238E27FC236}">
                    <a16:creationId xmlns:a16="http://schemas.microsoft.com/office/drawing/2014/main" id="{A93F062E-2F13-4A14-9B28-BC952984B397}"/>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8" name="矩形 77">
              <a:extLst>
                <a:ext uri="{FF2B5EF4-FFF2-40B4-BE49-F238E27FC236}">
                  <a16:creationId xmlns:a16="http://schemas.microsoft.com/office/drawing/2014/main" id="{83841D02-9CBB-499D-B5E9-E1C8830E9FA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矩形 78">
              <a:extLst>
                <a:ext uri="{FF2B5EF4-FFF2-40B4-BE49-F238E27FC236}">
                  <a16:creationId xmlns:a16="http://schemas.microsoft.com/office/drawing/2014/main" id="{DB69181D-58D7-4B99-8605-2E855E4A2497}"/>
                </a:ext>
              </a:extLst>
            </p:cNvPr>
            <p:cNvSpPr/>
            <p:nvPr/>
          </p:nvSpPr>
          <p:spPr>
            <a:xfrm>
              <a:off x="4924448" y="1234533"/>
              <a:ext cx="3125063" cy="98912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解决方案</a:t>
              </a:r>
            </a:p>
          </p:txBody>
        </p:sp>
      </p:grpSp>
      <p:grpSp>
        <p:nvGrpSpPr>
          <p:cNvPr id="82" name="组合 81">
            <a:extLst>
              <a:ext uri="{FF2B5EF4-FFF2-40B4-BE49-F238E27FC236}">
                <a16:creationId xmlns:a16="http://schemas.microsoft.com/office/drawing/2014/main" id="{C8B6718B-0302-4E87-B9CA-5799B77C4B4B}"/>
              </a:ext>
            </a:extLst>
          </p:cNvPr>
          <p:cNvGrpSpPr/>
          <p:nvPr/>
        </p:nvGrpSpPr>
        <p:grpSpPr>
          <a:xfrm>
            <a:off x="5303910" y="5415337"/>
            <a:ext cx="3038130" cy="1236504"/>
            <a:chOff x="3327680" y="971340"/>
            <a:chExt cx="3288314" cy="1338328"/>
          </a:xfrm>
        </p:grpSpPr>
        <p:grpSp>
          <p:nvGrpSpPr>
            <p:cNvPr id="83" name="组合 82">
              <a:extLst>
                <a:ext uri="{FF2B5EF4-FFF2-40B4-BE49-F238E27FC236}">
                  <a16:creationId xmlns:a16="http://schemas.microsoft.com/office/drawing/2014/main" id="{7AAD3A01-3264-4D38-A48A-EFB3CA63ADE4}"/>
                </a:ext>
              </a:extLst>
            </p:cNvPr>
            <p:cNvGrpSpPr/>
            <p:nvPr/>
          </p:nvGrpSpPr>
          <p:grpSpPr>
            <a:xfrm>
              <a:off x="3327680" y="971340"/>
              <a:ext cx="1234272" cy="1234273"/>
              <a:chOff x="3327680" y="971340"/>
              <a:chExt cx="1234272" cy="1234273"/>
            </a:xfrm>
          </p:grpSpPr>
          <p:sp>
            <p:nvSpPr>
              <p:cNvPr id="86" name="椭圆 85">
                <a:extLst>
                  <a:ext uri="{FF2B5EF4-FFF2-40B4-BE49-F238E27FC236}">
                    <a16:creationId xmlns:a16="http://schemas.microsoft.com/office/drawing/2014/main" id="{377C6F4D-5951-43F9-AAD9-83F221C040F5}"/>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7" name="椭圆 86">
                <a:extLst>
                  <a:ext uri="{FF2B5EF4-FFF2-40B4-BE49-F238E27FC236}">
                    <a16:creationId xmlns:a16="http://schemas.microsoft.com/office/drawing/2014/main" id="{A2982C64-F5FC-4E0D-9EE4-0ABC102E6A5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84" name="矩形 83">
              <a:extLst>
                <a:ext uri="{FF2B5EF4-FFF2-40B4-BE49-F238E27FC236}">
                  <a16:creationId xmlns:a16="http://schemas.microsoft.com/office/drawing/2014/main" id="{B045FA7D-3CAC-43AB-AE5A-DBD78EDF3145}"/>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5" name="矩形 84">
              <a:extLst>
                <a:ext uri="{FF2B5EF4-FFF2-40B4-BE49-F238E27FC236}">
                  <a16:creationId xmlns:a16="http://schemas.microsoft.com/office/drawing/2014/main" id="{101CF134-3563-4DBE-9CEA-2AE620931B0C}"/>
                </a:ext>
              </a:extLst>
            </p:cNvPr>
            <p:cNvSpPr/>
            <p:nvPr/>
          </p:nvSpPr>
          <p:spPr>
            <a:xfrm>
              <a:off x="4924447" y="1234533"/>
              <a:ext cx="1691547" cy="98912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总结</a:t>
              </a:r>
            </a:p>
          </p:txBody>
        </p:sp>
      </p:grpSp>
    </p:spTree>
    <p:extLst>
      <p:ext uri="{BB962C8B-B14F-4D97-AF65-F5344CB8AC3E}">
        <p14:creationId xmlns:p14="http://schemas.microsoft.com/office/powerpoint/2010/main" val="86086998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问题与挑战</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7</a:t>
            </a:fld>
            <a:endParaRPr lang="zh-CN" dirty="0"/>
          </a:p>
        </p:txBody>
      </p:sp>
      <p:sp>
        <p:nvSpPr>
          <p:cNvPr id="11" name="矩形 10">
            <a:extLst>
              <a:ext uri="{FF2B5EF4-FFF2-40B4-BE49-F238E27FC236}">
                <a16:creationId xmlns:a16="http://schemas.microsoft.com/office/drawing/2014/main" id="{36A79B8E-EC00-4CAF-9E36-B1ADABBD2326}"/>
              </a:ext>
            </a:extLst>
          </p:cNvPr>
          <p:cNvSpPr/>
          <p:nvPr/>
        </p:nvSpPr>
        <p:spPr>
          <a:xfrm>
            <a:off x="2292082" y="6109426"/>
            <a:ext cx="8481093" cy="458908"/>
          </a:xfrm>
          <a:prstGeom prst="rect">
            <a:avLst/>
          </a:prstGeom>
        </p:spPr>
        <p:txBody>
          <a:bodyPr wrap="square">
            <a:spAutoFit/>
          </a:bodyPr>
          <a:lstStyle/>
          <a:p>
            <a:pPr marL="285750" indent="-285750" fontAlgn="base">
              <a:lnSpc>
                <a:spcPct val="150000"/>
              </a:lnSpc>
              <a:spcBef>
                <a:spcPct val="0"/>
              </a:spcBef>
              <a:spcAft>
                <a:spcPct val="0"/>
              </a:spcAft>
              <a:buFont typeface="Wingdings" panose="05000000000000000000" pitchFamily="2" charset="2"/>
              <a:buChar char="p"/>
              <a:defRPr/>
            </a:pPr>
            <a:r>
              <a:rPr lang="zh-CN" altLang="en-US" b="1" i="1" dirty="0">
                <a:solidFill>
                  <a:srgbClr val="C00000"/>
                </a:solidFill>
                <a:latin typeface="微软雅黑" panose="020B0503020204020204" pitchFamily="34" charset="-122"/>
                <a:ea typeface="微软雅黑" panose="020B0503020204020204" pitchFamily="34" charset="-122"/>
              </a:rPr>
              <a:t>如何公平且动态的在多任务系统中评估信息价值？</a:t>
            </a:r>
            <a:endParaRPr lang="en-US" altLang="zh-CN" b="1" i="1" dirty="0">
              <a:solidFill>
                <a:srgbClr val="C0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166688" y="896051"/>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问题概述</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grpSp>
        <p:nvGrpSpPr>
          <p:cNvPr id="31" name="组合 30">
            <a:extLst>
              <a:ext uri="{FF2B5EF4-FFF2-40B4-BE49-F238E27FC236}">
                <a16:creationId xmlns:a16="http://schemas.microsoft.com/office/drawing/2014/main" id="{26272283-F193-427A-845C-80BCD31F8159}"/>
              </a:ext>
            </a:extLst>
          </p:cNvPr>
          <p:cNvGrpSpPr/>
          <p:nvPr/>
        </p:nvGrpSpPr>
        <p:grpSpPr>
          <a:xfrm>
            <a:off x="119336" y="1795942"/>
            <a:ext cx="6413293" cy="4024977"/>
            <a:chOff x="142376" y="1577812"/>
            <a:chExt cx="6413293" cy="4024977"/>
          </a:xfrm>
        </p:grpSpPr>
        <p:pic>
          <p:nvPicPr>
            <p:cNvPr id="8" name="图片 7">
              <a:extLst>
                <a:ext uri="{FF2B5EF4-FFF2-40B4-BE49-F238E27FC236}">
                  <a16:creationId xmlns:a16="http://schemas.microsoft.com/office/drawing/2014/main" id="{1667DBCA-7F60-419B-A9B2-8AD69D76714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7608" y="1934804"/>
              <a:ext cx="824880" cy="824880"/>
            </a:xfrm>
            <a:prstGeom prst="rect">
              <a:avLst/>
            </a:prstGeom>
          </p:spPr>
        </p:pic>
        <p:pic>
          <p:nvPicPr>
            <p:cNvPr id="12" name="图片 11">
              <a:extLst>
                <a:ext uri="{FF2B5EF4-FFF2-40B4-BE49-F238E27FC236}">
                  <a16:creationId xmlns:a16="http://schemas.microsoft.com/office/drawing/2014/main" id="{F164C64C-2A66-4BFA-AB0C-52A5C41A5A5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707" y="4129586"/>
              <a:ext cx="824880" cy="824880"/>
            </a:xfrm>
            <a:prstGeom prst="rect">
              <a:avLst/>
            </a:prstGeom>
          </p:spPr>
        </p:pic>
        <p:pic>
          <p:nvPicPr>
            <p:cNvPr id="60" name="图片 59">
              <a:extLst>
                <a:ext uri="{FF2B5EF4-FFF2-40B4-BE49-F238E27FC236}">
                  <a16:creationId xmlns:a16="http://schemas.microsoft.com/office/drawing/2014/main" id="{0E74DB55-3CD1-448A-838B-618450BFF1E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07568" y="4129586"/>
              <a:ext cx="824880" cy="824880"/>
            </a:xfrm>
            <a:prstGeom prst="rect">
              <a:avLst/>
            </a:prstGeom>
          </p:spPr>
        </p:pic>
        <p:pic>
          <p:nvPicPr>
            <p:cNvPr id="63" name="图片 62">
              <a:extLst>
                <a:ext uri="{FF2B5EF4-FFF2-40B4-BE49-F238E27FC236}">
                  <a16:creationId xmlns:a16="http://schemas.microsoft.com/office/drawing/2014/main" id="{A792C539-7F5E-408C-8EF5-B4A32C3BA1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81101" y="4129586"/>
              <a:ext cx="824880" cy="824880"/>
            </a:xfrm>
            <a:prstGeom prst="rect">
              <a:avLst/>
            </a:prstGeom>
          </p:spPr>
        </p:pic>
        <p:pic>
          <p:nvPicPr>
            <p:cNvPr id="64" name="图片 63">
              <a:extLst>
                <a:ext uri="{FF2B5EF4-FFF2-40B4-BE49-F238E27FC236}">
                  <a16:creationId xmlns:a16="http://schemas.microsoft.com/office/drawing/2014/main" id="{82B417E8-48A3-41B4-A362-B3DD1514D4A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31904" y="2420888"/>
              <a:ext cx="824880" cy="824880"/>
            </a:xfrm>
            <a:prstGeom prst="rect">
              <a:avLst/>
            </a:prstGeom>
          </p:spPr>
        </p:pic>
        <p:cxnSp>
          <p:nvCxnSpPr>
            <p:cNvPr id="15" name="直接连接符 14">
              <a:extLst>
                <a:ext uri="{FF2B5EF4-FFF2-40B4-BE49-F238E27FC236}">
                  <a16:creationId xmlns:a16="http://schemas.microsoft.com/office/drawing/2014/main" id="{5EB75CD2-170E-49F2-8384-ED4B5B7624AB}"/>
                </a:ext>
              </a:extLst>
            </p:cNvPr>
            <p:cNvCxnSpPr>
              <a:cxnSpLocks/>
              <a:stCxn id="60" idx="3"/>
              <a:endCxn id="63" idx="1"/>
            </p:cNvCxnSpPr>
            <p:nvPr/>
          </p:nvCxnSpPr>
          <p:spPr>
            <a:xfrm>
              <a:off x="3032448" y="4542026"/>
              <a:ext cx="1348653"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DF0E27D3-9C59-4BBA-B0F7-0B1D8E490ECA}"/>
                </a:ext>
              </a:extLst>
            </p:cNvPr>
            <p:cNvSpPr/>
            <p:nvPr/>
          </p:nvSpPr>
          <p:spPr>
            <a:xfrm>
              <a:off x="623392" y="3893954"/>
              <a:ext cx="4896544" cy="1296144"/>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C73F9EEF-4C6C-4E61-B561-DAAC8B80E736}"/>
                </a:ext>
              </a:extLst>
            </p:cNvPr>
            <p:cNvGrpSpPr/>
            <p:nvPr/>
          </p:nvGrpSpPr>
          <p:grpSpPr>
            <a:xfrm>
              <a:off x="4655840" y="3212976"/>
              <a:ext cx="656456" cy="728464"/>
              <a:chOff x="4655840" y="3212976"/>
              <a:chExt cx="656456" cy="728464"/>
            </a:xfrm>
          </p:grpSpPr>
          <p:cxnSp>
            <p:nvCxnSpPr>
              <p:cNvPr id="20" name="直接箭头连接符 19">
                <a:extLst>
                  <a:ext uri="{FF2B5EF4-FFF2-40B4-BE49-F238E27FC236}">
                    <a16:creationId xmlns:a16="http://schemas.microsoft.com/office/drawing/2014/main" id="{164393FF-F5E7-4290-B20F-BD17541B7E2F}"/>
                  </a:ext>
                </a:extLst>
              </p:cNvPr>
              <p:cNvCxnSpPr/>
              <p:nvPr/>
            </p:nvCxnSpPr>
            <p:spPr>
              <a:xfrm flipH="1">
                <a:off x="4655840" y="3212976"/>
                <a:ext cx="504056" cy="57606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70" name="直接箭头连接符 69">
                <a:extLst>
                  <a:ext uri="{FF2B5EF4-FFF2-40B4-BE49-F238E27FC236}">
                    <a16:creationId xmlns:a16="http://schemas.microsoft.com/office/drawing/2014/main" id="{10BA3EA2-DA85-4749-A1D2-59E137035150}"/>
                  </a:ext>
                </a:extLst>
              </p:cNvPr>
              <p:cNvCxnSpPr>
                <a:cxnSpLocks/>
              </p:cNvCxnSpPr>
              <p:nvPr/>
            </p:nvCxnSpPr>
            <p:spPr>
              <a:xfrm rot="10800000" flipH="1">
                <a:off x="4808240" y="3365376"/>
                <a:ext cx="504056" cy="57606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2" name="文本框 21">
              <a:extLst>
                <a:ext uri="{FF2B5EF4-FFF2-40B4-BE49-F238E27FC236}">
                  <a16:creationId xmlns:a16="http://schemas.microsoft.com/office/drawing/2014/main" id="{1D13309E-1E47-462B-93D9-23504BB17991}"/>
                </a:ext>
              </a:extLst>
            </p:cNvPr>
            <p:cNvSpPr txBox="1"/>
            <p:nvPr/>
          </p:nvSpPr>
          <p:spPr>
            <a:xfrm>
              <a:off x="2207568" y="5295012"/>
              <a:ext cx="144016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任务发布者集合</a:t>
              </a:r>
            </a:p>
          </p:txBody>
        </p:sp>
        <p:sp>
          <p:nvSpPr>
            <p:cNvPr id="73" name="文本框 72">
              <a:extLst>
                <a:ext uri="{FF2B5EF4-FFF2-40B4-BE49-F238E27FC236}">
                  <a16:creationId xmlns:a16="http://schemas.microsoft.com/office/drawing/2014/main" id="{89574409-D900-4453-9BD9-5325DF54D106}"/>
                </a:ext>
              </a:extLst>
            </p:cNvPr>
            <p:cNvSpPr txBox="1"/>
            <p:nvPr/>
          </p:nvSpPr>
          <p:spPr>
            <a:xfrm>
              <a:off x="5115509" y="2100151"/>
              <a:ext cx="1440160"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任务发布者 </a:t>
              </a:r>
              <a:r>
                <a:rPr lang="en-US" altLang="zh-CN" sz="1400" b="1" dirty="0">
                  <a:latin typeface="微软雅黑" panose="020B0503020204020204" pitchFamily="34" charset="-122"/>
                  <a:ea typeface="微软雅黑" panose="020B0503020204020204" pitchFamily="34" charset="-122"/>
                </a:rPr>
                <a:t>M</a:t>
              </a:r>
              <a:endParaRPr lang="zh-CN" altLang="en-US" sz="1400" b="1" dirty="0">
                <a:latin typeface="微软雅黑" panose="020B0503020204020204" pitchFamily="34" charset="-122"/>
                <a:ea typeface="微软雅黑" panose="020B0503020204020204" pitchFamily="34" charset="-122"/>
              </a:endParaRPr>
            </a:p>
          </p:txBody>
        </p:sp>
        <p:sp>
          <p:nvSpPr>
            <p:cNvPr id="74" name="文本框 73">
              <a:extLst>
                <a:ext uri="{FF2B5EF4-FFF2-40B4-BE49-F238E27FC236}">
                  <a16:creationId xmlns:a16="http://schemas.microsoft.com/office/drawing/2014/main" id="{122E4ACE-0ECD-4EB2-B7FF-83B63993D99A}"/>
                </a:ext>
              </a:extLst>
            </p:cNvPr>
            <p:cNvSpPr txBox="1"/>
            <p:nvPr/>
          </p:nvSpPr>
          <p:spPr>
            <a:xfrm>
              <a:off x="4358189" y="3231704"/>
              <a:ext cx="603685" cy="307777"/>
            </a:xfrm>
            <a:prstGeom prst="rect">
              <a:avLst/>
            </a:prstGeom>
            <a:noFill/>
          </p:spPr>
          <p:txBody>
            <a:bodyPr wrap="square" rtlCol="0">
              <a:spAutoFit/>
            </a:bodyPr>
            <a:lstStyle/>
            <a:p>
              <a:r>
                <a:rPr lang="zh-CN" altLang="en-US" sz="1400" b="1" dirty="0">
                  <a:solidFill>
                    <a:srgbClr val="5B9BD5"/>
                  </a:solidFill>
                  <a:latin typeface="微软雅黑" panose="020B0503020204020204" pitchFamily="34" charset="-122"/>
                  <a:ea typeface="微软雅黑" panose="020B0503020204020204" pitchFamily="34" charset="-122"/>
                </a:rPr>
                <a:t>加入</a:t>
              </a:r>
            </a:p>
          </p:txBody>
        </p:sp>
        <p:sp>
          <p:nvSpPr>
            <p:cNvPr id="75" name="文本框 74">
              <a:extLst>
                <a:ext uri="{FF2B5EF4-FFF2-40B4-BE49-F238E27FC236}">
                  <a16:creationId xmlns:a16="http://schemas.microsoft.com/office/drawing/2014/main" id="{41F5594B-F715-4190-8DE3-EC08C4E07944}"/>
                </a:ext>
              </a:extLst>
            </p:cNvPr>
            <p:cNvSpPr txBox="1"/>
            <p:nvPr/>
          </p:nvSpPr>
          <p:spPr>
            <a:xfrm>
              <a:off x="5231904" y="3547002"/>
              <a:ext cx="603685" cy="307777"/>
            </a:xfrm>
            <a:prstGeom prst="rect">
              <a:avLst/>
            </a:prstGeom>
            <a:noFill/>
          </p:spPr>
          <p:txBody>
            <a:bodyPr wrap="square" rtlCol="0">
              <a:spAutoFit/>
            </a:bodyPr>
            <a:lstStyle/>
            <a:p>
              <a:r>
                <a:rPr lang="zh-CN" altLang="en-US" sz="1400" b="1" dirty="0">
                  <a:solidFill>
                    <a:srgbClr val="FF0000"/>
                  </a:solidFill>
                  <a:latin typeface="微软雅黑" panose="020B0503020204020204" pitchFamily="34" charset="-122"/>
                  <a:ea typeface="微软雅黑" panose="020B0503020204020204" pitchFamily="34" charset="-122"/>
                </a:rPr>
                <a:t>离开</a:t>
              </a:r>
            </a:p>
          </p:txBody>
        </p:sp>
        <p:sp>
          <p:nvSpPr>
            <p:cNvPr id="76" name="文本框 75">
              <a:extLst>
                <a:ext uri="{FF2B5EF4-FFF2-40B4-BE49-F238E27FC236}">
                  <a16:creationId xmlns:a16="http://schemas.microsoft.com/office/drawing/2014/main" id="{AAC92F31-1D06-40D5-A0DC-91F9254208FB}"/>
                </a:ext>
              </a:extLst>
            </p:cNvPr>
            <p:cNvSpPr txBox="1"/>
            <p:nvPr/>
          </p:nvSpPr>
          <p:spPr>
            <a:xfrm>
              <a:off x="2456384" y="1577812"/>
              <a:ext cx="1152128" cy="307777"/>
            </a:xfrm>
            <a:prstGeom prst="rect">
              <a:avLst/>
            </a:prstGeom>
            <a:noFill/>
          </p:spPr>
          <p:txBody>
            <a:bodyPr wrap="square" rtlCol="0">
              <a:spAutoFit/>
            </a:bodyPr>
            <a:lstStyle/>
            <a:p>
              <a:r>
                <a:rPr lang="zh-CN" altLang="en-US" sz="1400" b="1" dirty="0">
                  <a:solidFill>
                    <a:srgbClr val="00B050"/>
                  </a:solidFill>
                  <a:latin typeface="微软雅黑" panose="020B0503020204020204" pitchFamily="34" charset="-122"/>
                  <a:ea typeface="微软雅黑" panose="020B0503020204020204" pitchFamily="34" charset="-122"/>
                </a:rPr>
                <a:t>网络决策者</a:t>
              </a:r>
            </a:p>
          </p:txBody>
        </p:sp>
        <p:cxnSp>
          <p:nvCxnSpPr>
            <p:cNvPr id="25" name="直接连接符 24">
              <a:extLst>
                <a:ext uri="{FF2B5EF4-FFF2-40B4-BE49-F238E27FC236}">
                  <a16:creationId xmlns:a16="http://schemas.microsoft.com/office/drawing/2014/main" id="{73CEC7F2-766C-4D3B-BDDA-7B5305CC62F5}"/>
                </a:ext>
              </a:extLst>
            </p:cNvPr>
            <p:cNvCxnSpPr>
              <a:stCxn id="12" idx="0"/>
              <a:endCxn id="8" idx="2"/>
            </p:cNvCxnSpPr>
            <p:nvPr/>
          </p:nvCxnSpPr>
          <p:spPr>
            <a:xfrm flipV="1">
              <a:off x="1365147" y="2759684"/>
              <a:ext cx="1614901" cy="136990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3A17BE1F-C6F4-4C48-B6C3-3CEDA632B361}"/>
                </a:ext>
              </a:extLst>
            </p:cNvPr>
            <p:cNvCxnSpPr>
              <a:cxnSpLocks/>
              <a:stCxn id="8" idx="2"/>
              <a:endCxn id="60" idx="0"/>
            </p:cNvCxnSpPr>
            <p:nvPr/>
          </p:nvCxnSpPr>
          <p:spPr>
            <a:xfrm flipH="1">
              <a:off x="2620008" y="2759684"/>
              <a:ext cx="360040" cy="136990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29" name="直接连接符 28">
              <a:extLst>
                <a:ext uri="{FF2B5EF4-FFF2-40B4-BE49-F238E27FC236}">
                  <a16:creationId xmlns:a16="http://schemas.microsoft.com/office/drawing/2014/main" id="{12DDBBA0-5619-4D97-B23A-DAFFFF6C1829}"/>
                </a:ext>
              </a:extLst>
            </p:cNvPr>
            <p:cNvCxnSpPr>
              <a:stCxn id="8" idx="2"/>
              <a:endCxn id="63" idx="0"/>
            </p:cNvCxnSpPr>
            <p:nvPr/>
          </p:nvCxnSpPr>
          <p:spPr>
            <a:xfrm>
              <a:off x="2980048" y="2759684"/>
              <a:ext cx="1813493" cy="1369902"/>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84" name="文本框 83">
              <a:extLst>
                <a:ext uri="{FF2B5EF4-FFF2-40B4-BE49-F238E27FC236}">
                  <a16:creationId xmlns:a16="http://schemas.microsoft.com/office/drawing/2014/main" id="{E239EE8C-2ADB-4AD2-AEBC-F25304B7A87B}"/>
                </a:ext>
              </a:extLst>
            </p:cNvPr>
            <p:cNvSpPr txBox="1"/>
            <p:nvPr/>
          </p:nvSpPr>
          <p:spPr>
            <a:xfrm>
              <a:off x="142376" y="2679363"/>
              <a:ext cx="2504920" cy="523220"/>
            </a:xfrm>
            <a:prstGeom prst="rect">
              <a:avLst/>
            </a:prstGeom>
            <a:noFill/>
          </p:spPr>
          <p:txBody>
            <a:bodyPr wrap="square" rtlCol="0">
              <a:spAutoFit/>
            </a:bodyPr>
            <a:lstStyle/>
            <a:p>
              <a:r>
                <a:rPr lang="zh-CN" altLang="en-US" sz="1400" b="1" dirty="0">
                  <a:solidFill>
                    <a:srgbClr val="00B050"/>
                  </a:solidFill>
                  <a:latin typeface="微软雅黑" panose="020B0503020204020204" pitchFamily="34" charset="-122"/>
                  <a:ea typeface="微软雅黑" panose="020B0503020204020204" pitchFamily="34" charset="-122"/>
                </a:rPr>
                <a:t>获取所有任务信息的信息价值，调度网络资源。</a:t>
              </a:r>
            </a:p>
          </p:txBody>
        </p:sp>
      </p:grpSp>
      <p:sp>
        <p:nvSpPr>
          <p:cNvPr id="87" name="矩形 86">
            <a:extLst>
              <a:ext uri="{FF2B5EF4-FFF2-40B4-BE49-F238E27FC236}">
                <a16:creationId xmlns:a16="http://schemas.microsoft.com/office/drawing/2014/main" id="{A4E9AC30-4D50-4DCC-A740-3F51A35A6E9A}"/>
              </a:ext>
            </a:extLst>
          </p:cNvPr>
          <p:cNvSpPr/>
          <p:nvPr/>
        </p:nvSpPr>
        <p:spPr>
          <a:xfrm>
            <a:off x="6576943" y="1772816"/>
            <a:ext cx="5114913" cy="4613892"/>
          </a:xfrm>
          <a:prstGeom prst="rect">
            <a:avLst/>
          </a:prstGeom>
        </p:spPr>
        <p:txBody>
          <a:bodyPr wrap="square">
            <a:spAutoFit/>
          </a:bodyPr>
          <a:lstStyle/>
          <a:p>
            <a:pPr fontAlgn="base">
              <a:lnSpc>
                <a:spcPct val="150000"/>
              </a:lnSpc>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rPr>
              <a:t>可能思路：</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fontAlgn="base">
              <a:lnSpc>
                <a:spcPct val="150000"/>
              </a:lnSpc>
              <a:spcBef>
                <a:spcPct val="0"/>
              </a:spcBef>
              <a:spcAft>
                <a:spcPct val="0"/>
              </a:spcAft>
              <a:buFont typeface="Wingdings" panose="05000000000000000000" pitchFamily="2" charset="2"/>
              <a:buChar char="p"/>
              <a:defRPr/>
            </a:pPr>
            <a:r>
              <a:rPr lang="zh-CN" altLang="en-US" b="1" dirty="0">
                <a:solidFill>
                  <a:srgbClr val="000000"/>
                </a:solidFill>
                <a:latin typeface="微软雅黑" panose="020B0503020204020204" pitchFamily="34" charset="-122"/>
                <a:ea typeface="微软雅黑" panose="020B0503020204020204" pitchFamily="34" charset="-122"/>
              </a:rPr>
              <a:t>设计资源调度策略时为网络中的不同任务信息的价值设置</a:t>
            </a:r>
            <a:r>
              <a:rPr lang="zh-CN" altLang="en-US" b="1" dirty="0">
                <a:solidFill>
                  <a:srgbClr val="C00000"/>
                </a:solidFill>
                <a:latin typeface="微软雅黑" panose="020B0503020204020204" pitchFamily="34" charset="-122"/>
                <a:ea typeface="微软雅黑" panose="020B0503020204020204" pitchFamily="34" charset="-122"/>
              </a:rPr>
              <a:t>权重</a:t>
            </a:r>
            <a:r>
              <a:rPr lang="zh-CN" altLang="en-US" b="1" dirty="0">
                <a:solidFill>
                  <a:srgbClr val="000000"/>
                </a:solidFill>
                <a:latin typeface="微软雅黑" panose="020B0503020204020204" pitchFamily="34" charset="-122"/>
                <a:ea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rPr>
              <a:t>挑战：</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fontAlgn="base">
              <a:lnSpc>
                <a:spcPct val="150000"/>
              </a:lnSpc>
              <a:spcBef>
                <a:spcPct val="0"/>
              </a:spcBef>
              <a:spcAft>
                <a:spcPct val="0"/>
              </a:spcAft>
              <a:buFont typeface="Wingdings" panose="05000000000000000000" pitchFamily="2" charset="2"/>
              <a:buChar char="p"/>
              <a:defRPr/>
            </a:pPr>
            <a:r>
              <a:rPr lang="zh-CN" altLang="en-US" b="1" dirty="0">
                <a:solidFill>
                  <a:srgbClr val="000000"/>
                </a:solidFill>
                <a:latin typeface="微软雅黑" panose="020B0503020204020204" pitchFamily="34" charset="-122"/>
                <a:ea typeface="微软雅黑" panose="020B0503020204020204" pitchFamily="34" charset="-122"/>
              </a:rPr>
              <a:t>基于专家知识的信息价值权重设计难免有失偏颇，以此调度资源不能令所有任务发布者信服。并且任务发布者</a:t>
            </a:r>
            <a:r>
              <a:rPr lang="zh-CN" altLang="en-US" b="1" dirty="0">
                <a:solidFill>
                  <a:srgbClr val="C00000"/>
                </a:solidFill>
                <a:latin typeface="微软雅黑" panose="020B0503020204020204" pitchFamily="34" charset="-122"/>
                <a:ea typeface="微软雅黑" panose="020B0503020204020204" pitchFamily="34" charset="-122"/>
              </a:rPr>
              <a:t>隐私难以保证</a:t>
            </a:r>
            <a:r>
              <a:rPr lang="zh-CN" altLang="en-US" b="1" dirty="0">
                <a:solidFill>
                  <a:srgbClr val="000000"/>
                </a:solidFill>
                <a:latin typeface="微软雅黑" panose="020B0503020204020204" pitchFamily="34" charset="-122"/>
                <a:ea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endParaRPr>
          </a:p>
          <a:p>
            <a:pPr marL="285750" indent="-285750" fontAlgn="base">
              <a:lnSpc>
                <a:spcPct val="150000"/>
              </a:lnSpc>
              <a:spcBef>
                <a:spcPct val="0"/>
              </a:spcBef>
              <a:spcAft>
                <a:spcPct val="0"/>
              </a:spcAft>
              <a:buFont typeface="Wingdings" panose="05000000000000000000" pitchFamily="2" charset="2"/>
              <a:buChar char="p"/>
              <a:defRPr/>
            </a:pPr>
            <a:r>
              <a:rPr lang="zh-CN" altLang="en-US" b="1" dirty="0">
                <a:solidFill>
                  <a:srgbClr val="000000"/>
                </a:solidFill>
                <a:latin typeface="微软雅黑" panose="020B0503020204020204" pitchFamily="34" charset="-122"/>
                <a:ea typeface="微软雅黑" panose="020B0503020204020204" pitchFamily="34" charset="-122"/>
              </a:rPr>
              <a:t>网络中任务类型经常动态变化，每次有任务发布者加入或离开网络就需要重新调整权重，在网络决策者角度</a:t>
            </a:r>
            <a:r>
              <a:rPr lang="zh-CN" altLang="en-US" b="1" dirty="0">
                <a:solidFill>
                  <a:srgbClr val="C00000"/>
                </a:solidFill>
                <a:latin typeface="微软雅黑" panose="020B0503020204020204" pitchFamily="34" charset="-122"/>
                <a:ea typeface="微软雅黑" panose="020B0503020204020204" pitchFamily="34" charset="-122"/>
              </a:rPr>
              <a:t>人力成本难以接受</a:t>
            </a:r>
            <a:r>
              <a:rPr lang="zh-CN" altLang="en-US" b="1" dirty="0">
                <a:solidFill>
                  <a:srgbClr val="000000"/>
                </a:solidFill>
                <a:latin typeface="微软雅黑" panose="020B0503020204020204" pitchFamily="34" charset="-122"/>
                <a:ea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endParaRPr>
          </a:p>
          <a:p>
            <a:pPr fontAlgn="base">
              <a:lnSpc>
                <a:spcPct val="150000"/>
              </a:lnSpc>
              <a:spcBef>
                <a:spcPct val="0"/>
              </a:spcBef>
              <a:spcAft>
                <a:spcPct val="0"/>
              </a:spcAft>
              <a:defRPr/>
            </a:pPr>
            <a:endParaRPr lang="en-US" altLang="zh-CN" b="1" dirty="0">
              <a:solidFill>
                <a:srgbClr val="0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84754652"/>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a:extLst>
              <a:ext uri="{FF2B5EF4-FFF2-40B4-BE49-F238E27FC236}">
                <a16:creationId xmlns:a16="http://schemas.microsoft.com/office/drawing/2014/main" id="{EE206AC7-4C8B-478F-BA32-0C0EB4310231}"/>
              </a:ext>
            </a:extLst>
          </p:cNvPr>
          <p:cNvSpPr/>
          <p:nvPr/>
        </p:nvSpPr>
        <p:spPr>
          <a:xfrm>
            <a:off x="3085" y="-9212"/>
            <a:ext cx="5962817" cy="6867212"/>
          </a:xfrm>
          <a:prstGeom prst="rect">
            <a:avLst/>
          </a:prstGeom>
          <a:solidFill>
            <a:srgbClr val="22477D"/>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nvGrpSpPr>
          <p:cNvPr id="36" name="组合 35">
            <a:extLst>
              <a:ext uri="{FF2B5EF4-FFF2-40B4-BE49-F238E27FC236}">
                <a16:creationId xmlns:a16="http://schemas.microsoft.com/office/drawing/2014/main" id="{12D762F2-A02C-4F88-B919-68A9768CA16A}"/>
              </a:ext>
            </a:extLst>
          </p:cNvPr>
          <p:cNvGrpSpPr/>
          <p:nvPr/>
        </p:nvGrpSpPr>
        <p:grpSpPr>
          <a:xfrm>
            <a:off x="1330571" y="1915674"/>
            <a:ext cx="2986403" cy="3017439"/>
            <a:chOff x="3327680" y="971340"/>
            <a:chExt cx="1234272" cy="1234273"/>
          </a:xfrm>
          <a:effectLst>
            <a:outerShdw blurRad="50800" dist="38100" dir="2700000" algn="tl" rotWithShape="0">
              <a:prstClr val="black">
                <a:alpha val="40000"/>
              </a:prstClr>
            </a:outerShdw>
          </a:effectLst>
        </p:grpSpPr>
        <p:sp>
          <p:nvSpPr>
            <p:cNvPr id="39" name="椭圆 38">
              <a:extLst>
                <a:ext uri="{FF2B5EF4-FFF2-40B4-BE49-F238E27FC236}">
                  <a16:creationId xmlns:a16="http://schemas.microsoft.com/office/drawing/2014/main" id="{75CFEB2F-32C6-4468-B9B5-B6F3C325E25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0" name="椭圆 39">
              <a:extLst>
                <a:ext uri="{FF2B5EF4-FFF2-40B4-BE49-F238E27FC236}">
                  <a16:creationId xmlns:a16="http://schemas.microsoft.com/office/drawing/2014/main" id="{089E393F-483C-4207-8C73-9007B515E772}"/>
                </a:ext>
              </a:extLst>
            </p:cNvPr>
            <p:cNvSpPr/>
            <p:nvPr/>
          </p:nvSpPr>
          <p:spPr>
            <a:xfrm>
              <a:off x="3432350" y="1091083"/>
              <a:ext cx="1024932" cy="994787"/>
            </a:xfrm>
            <a:prstGeom prst="ellipse">
              <a:avLst/>
            </a:prstGeom>
            <a:solidFill>
              <a:srgbClr val="22477D"/>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30" name="矩形 29">
            <a:extLst>
              <a:ext uri="{FF2B5EF4-FFF2-40B4-BE49-F238E27FC236}">
                <a16:creationId xmlns:a16="http://schemas.microsoft.com/office/drawing/2014/main" id="{D6FB31EA-F03F-4AC2-84D8-2455E8598A9C}"/>
              </a:ext>
            </a:extLst>
          </p:cNvPr>
          <p:cNvSpPr/>
          <p:nvPr/>
        </p:nvSpPr>
        <p:spPr>
          <a:xfrm>
            <a:off x="1732768" y="2916562"/>
            <a:ext cx="2182008"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  录</a:t>
            </a:r>
            <a:endPar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等线"/>
              <a:ea typeface="等线" panose="02010600030101010101" pitchFamily="2" charset="-122"/>
              <a:cs typeface="+mn-cs"/>
            </a:endParaRPr>
          </a:p>
        </p:txBody>
      </p:sp>
      <p:sp>
        <p:nvSpPr>
          <p:cNvPr id="2" name="灯片编号占位符 1">
            <a:extLst>
              <a:ext uri="{FF2B5EF4-FFF2-40B4-BE49-F238E27FC236}">
                <a16:creationId xmlns:a16="http://schemas.microsoft.com/office/drawing/2014/main" id="{6891AEAF-91A3-4B8B-A3AE-31D862BB5A6F}"/>
              </a:ext>
            </a:extLst>
          </p:cNvPr>
          <p:cNvSpPr>
            <a:spLocks noGrp="1"/>
          </p:cNvSpPr>
          <p:nvPr>
            <p:ph type="sldNum" sz="quarter" idx="12"/>
          </p:nvPr>
        </p:nvSpPr>
        <p:spPr/>
        <p:txBody>
          <a:bodyPr/>
          <a:lstStyle/>
          <a:p>
            <a:pPr>
              <a:defRPr/>
            </a:pPr>
            <a:fld id="{08395586-F03A-48D1-94DF-16B239DF4FB5}" type="slidenum">
              <a:rPr lang="en-US" altLang="zh-CN" smtClean="0"/>
              <a:t>8</a:t>
            </a:fld>
            <a:endParaRPr lang="zh-CN"/>
          </a:p>
        </p:txBody>
      </p:sp>
      <p:grpSp>
        <p:nvGrpSpPr>
          <p:cNvPr id="38" name="组合 37">
            <a:extLst>
              <a:ext uri="{FF2B5EF4-FFF2-40B4-BE49-F238E27FC236}">
                <a16:creationId xmlns:a16="http://schemas.microsoft.com/office/drawing/2014/main" id="{64695661-BD09-43BE-B6CC-34784E306878}"/>
              </a:ext>
            </a:extLst>
          </p:cNvPr>
          <p:cNvGrpSpPr/>
          <p:nvPr/>
        </p:nvGrpSpPr>
        <p:grpSpPr>
          <a:xfrm>
            <a:off x="5303912" y="548680"/>
            <a:ext cx="4224753" cy="1236504"/>
            <a:chOff x="3327680" y="971340"/>
            <a:chExt cx="4572655" cy="1338328"/>
          </a:xfrm>
        </p:grpSpPr>
        <p:grpSp>
          <p:nvGrpSpPr>
            <p:cNvPr id="41" name="组合 40">
              <a:extLst>
                <a:ext uri="{FF2B5EF4-FFF2-40B4-BE49-F238E27FC236}">
                  <a16:creationId xmlns:a16="http://schemas.microsoft.com/office/drawing/2014/main" id="{6F714FE6-E8A0-42C2-AA19-0F9F071A43B8}"/>
                </a:ext>
              </a:extLst>
            </p:cNvPr>
            <p:cNvGrpSpPr/>
            <p:nvPr/>
          </p:nvGrpSpPr>
          <p:grpSpPr>
            <a:xfrm>
              <a:off x="3327680" y="971340"/>
              <a:ext cx="1234272" cy="1234273"/>
              <a:chOff x="3327680" y="971340"/>
              <a:chExt cx="1234272" cy="1234273"/>
            </a:xfrm>
          </p:grpSpPr>
          <p:sp>
            <p:nvSpPr>
              <p:cNvPr id="44" name="椭圆 43">
                <a:extLst>
                  <a:ext uri="{FF2B5EF4-FFF2-40B4-BE49-F238E27FC236}">
                    <a16:creationId xmlns:a16="http://schemas.microsoft.com/office/drawing/2014/main" id="{5F2188D6-A93A-4570-B9A7-1BF117A7D99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45" name="椭圆 44">
                <a:extLst>
                  <a:ext uri="{FF2B5EF4-FFF2-40B4-BE49-F238E27FC236}">
                    <a16:creationId xmlns:a16="http://schemas.microsoft.com/office/drawing/2014/main" id="{751F5857-29B6-44BA-815A-8B7618A4ADB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2" name="矩形 41">
              <a:extLst>
                <a:ext uri="{FF2B5EF4-FFF2-40B4-BE49-F238E27FC236}">
                  <a16:creationId xmlns:a16="http://schemas.microsoft.com/office/drawing/2014/main" id="{4B5A5BE3-ACFB-4C30-AF57-509367DCD09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43" name="矩形 42">
              <a:extLst>
                <a:ext uri="{FF2B5EF4-FFF2-40B4-BE49-F238E27FC236}">
                  <a16:creationId xmlns:a16="http://schemas.microsoft.com/office/drawing/2014/main" id="{87FEA4DD-82C3-4C40-9E11-E2DDB8E353B2}"/>
                </a:ext>
              </a:extLst>
            </p:cNvPr>
            <p:cNvSpPr/>
            <p:nvPr/>
          </p:nvSpPr>
          <p:spPr>
            <a:xfrm>
              <a:off x="4924449" y="1234532"/>
              <a:ext cx="2975886" cy="766179"/>
            </a:xfrm>
            <a:prstGeom prst="rect">
              <a:avLst/>
            </a:prstGeom>
          </p:spPr>
          <p:txBody>
            <a:bodyPr wrap="none">
              <a:spAutoFit/>
            </a:bodyPr>
            <a:lstStyle/>
            <a:p>
              <a:pPr lvl="0" rtl="0">
                <a:defRPr/>
              </a:pPr>
              <a:r>
                <a:rPr lang="zh-CN" altLang="en-US" sz="4000" b="1" kern="1200" dirty="0">
                  <a:solidFill>
                    <a:prstClr val="black"/>
                  </a:solidFill>
                  <a:latin typeface="微软雅黑" panose="020B0503020204020204" pitchFamily="34" charset="-122"/>
                  <a:ea typeface="微软雅黑" panose="020B0503020204020204" pitchFamily="34" charset="-122"/>
                </a:rPr>
                <a:t>背景与动机</a:t>
              </a:r>
            </a:p>
          </p:txBody>
        </p:sp>
      </p:grpSp>
      <p:grpSp>
        <p:nvGrpSpPr>
          <p:cNvPr id="46" name="组合 45">
            <a:extLst>
              <a:ext uri="{FF2B5EF4-FFF2-40B4-BE49-F238E27FC236}">
                <a16:creationId xmlns:a16="http://schemas.microsoft.com/office/drawing/2014/main" id="{C3124366-FEEB-4E2F-8901-72FD8CCC1617}"/>
              </a:ext>
            </a:extLst>
          </p:cNvPr>
          <p:cNvGrpSpPr/>
          <p:nvPr/>
        </p:nvGrpSpPr>
        <p:grpSpPr>
          <a:xfrm>
            <a:off x="5303910" y="1765344"/>
            <a:ext cx="5024803" cy="1236504"/>
            <a:chOff x="3327680" y="971340"/>
            <a:chExt cx="5438592" cy="1338328"/>
          </a:xfrm>
        </p:grpSpPr>
        <p:grpSp>
          <p:nvGrpSpPr>
            <p:cNvPr id="47" name="组合 46">
              <a:extLst>
                <a:ext uri="{FF2B5EF4-FFF2-40B4-BE49-F238E27FC236}">
                  <a16:creationId xmlns:a16="http://schemas.microsoft.com/office/drawing/2014/main" id="{B8702F7C-9D9C-4853-9D1F-FB0A69CCB84B}"/>
                </a:ext>
              </a:extLst>
            </p:cNvPr>
            <p:cNvGrpSpPr/>
            <p:nvPr/>
          </p:nvGrpSpPr>
          <p:grpSpPr>
            <a:xfrm>
              <a:off x="3327680" y="971340"/>
              <a:ext cx="1234272" cy="1234273"/>
              <a:chOff x="3327680" y="971340"/>
              <a:chExt cx="1234272" cy="1234273"/>
            </a:xfrm>
          </p:grpSpPr>
          <p:sp>
            <p:nvSpPr>
              <p:cNvPr id="50" name="椭圆 49">
                <a:extLst>
                  <a:ext uri="{FF2B5EF4-FFF2-40B4-BE49-F238E27FC236}">
                    <a16:creationId xmlns:a16="http://schemas.microsoft.com/office/drawing/2014/main" id="{0AA795CD-7DBD-4206-9A16-3A30D1DFB06D}"/>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1" name="椭圆 50">
                <a:extLst>
                  <a:ext uri="{FF2B5EF4-FFF2-40B4-BE49-F238E27FC236}">
                    <a16:creationId xmlns:a16="http://schemas.microsoft.com/office/drawing/2014/main" id="{99AABB7C-5C86-4EB3-BC0E-E82917CEFB3C}"/>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48" name="矩形 47">
              <a:extLst>
                <a:ext uri="{FF2B5EF4-FFF2-40B4-BE49-F238E27FC236}">
                  <a16:creationId xmlns:a16="http://schemas.microsoft.com/office/drawing/2014/main" id="{634A2573-5950-4E4B-921F-3F92D5C63BEF}"/>
                </a:ext>
              </a:extLst>
            </p:cNvPr>
            <p:cNvSpPr/>
            <p:nvPr/>
          </p:nvSpPr>
          <p:spPr>
            <a:xfrm>
              <a:off x="3694587" y="1234533"/>
              <a:ext cx="744085"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a:extLst>
                <a:ext uri="{FF2B5EF4-FFF2-40B4-BE49-F238E27FC236}">
                  <a16:creationId xmlns:a16="http://schemas.microsoft.com/office/drawing/2014/main" id="{AE6732A7-51B6-4AE8-B704-6E11505C833C}"/>
                </a:ext>
              </a:extLst>
            </p:cNvPr>
            <p:cNvSpPr/>
            <p:nvPr/>
          </p:nvSpPr>
          <p:spPr>
            <a:xfrm>
              <a:off x="4924450" y="1234533"/>
              <a:ext cx="3841822" cy="989125"/>
            </a:xfrm>
            <a:prstGeom prst="rect">
              <a:avLst/>
            </a:prstGeom>
          </p:spPr>
          <p:txBody>
            <a:bodyPr wrap="none">
              <a:spAutoFit/>
            </a:bodyPr>
            <a:lstStyle/>
            <a:p>
              <a:pPr>
                <a:defRPr/>
              </a:pPr>
              <a:r>
                <a:rPr lang="zh-CN" altLang="en-US" sz="4000" b="1" kern="1200" dirty="0">
                  <a:solidFill>
                    <a:prstClr val="black"/>
                  </a:solidFill>
                  <a:latin typeface="微软雅黑" panose="020B0503020204020204" pitchFamily="34" charset="-122"/>
                  <a:ea typeface="微软雅黑" panose="020B0503020204020204" pitchFamily="34" charset="-122"/>
                </a:rPr>
                <a:t>问题与挑战</a:t>
              </a:r>
            </a:p>
          </p:txBody>
        </p:sp>
      </p:grpSp>
      <p:grpSp>
        <p:nvGrpSpPr>
          <p:cNvPr id="70" name="组合 69">
            <a:extLst>
              <a:ext uri="{FF2B5EF4-FFF2-40B4-BE49-F238E27FC236}">
                <a16:creationId xmlns:a16="http://schemas.microsoft.com/office/drawing/2014/main" id="{E3DDB30F-BE3B-4D30-A4E7-1400FFA4D67E}"/>
              </a:ext>
            </a:extLst>
          </p:cNvPr>
          <p:cNvGrpSpPr/>
          <p:nvPr/>
        </p:nvGrpSpPr>
        <p:grpSpPr>
          <a:xfrm>
            <a:off x="5303910" y="2982008"/>
            <a:ext cx="3711791" cy="1236504"/>
            <a:chOff x="3327680" y="971340"/>
            <a:chExt cx="4017452" cy="1338328"/>
          </a:xfrm>
        </p:grpSpPr>
        <p:grpSp>
          <p:nvGrpSpPr>
            <p:cNvPr id="71" name="组合 70">
              <a:extLst>
                <a:ext uri="{FF2B5EF4-FFF2-40B4-BE49-F238E27FC236}">
                  <a16:creationId xmlns:a16="http://schemas.microsoft.com/office/drawing/2014/main" id="{2F3C9EBF-DE16-4717-B2FC-92F1E7A21068}"/>
                </a:ext>
              </a:extLst>
            </p:cNvPr>
            <p:cNvGrpSpPr/>
            <p:nvPr/>
          </p:nvGrpSpPr>
          <p:grpSpPr>
            <a:xfrm>
              <a:off x="3327680" y="971340"/>
              <a:ext cx="1234272" cy="1234273"/>
              <a:chOff x="3327680" y="971340"/>
              <a:chExt cx="1234272" cy="1234273"/>
            </a:xfrm>
          </p:grpSpPr>
          <p:sp>
            <p:nvSpPr>
              <p:cNvPr id="74" name="椭圆 73">
                <a:extLst>
                  <a:ext uri="{FF2B5EF4-FFF2-40B4-BE49-F238E27FC236}">
                    <a16:creationId xmlns:a16="http://schemas.microsoft.com/office/drawing/2014/main" id="{001AEAA5-DC68-4D86-B770-ABBBBDEE1FDA}"/>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75" name="椭圆 74">
                <a:extLst>
                  <a:ext uri="{FF2B5EF4-FFF2-40B4-BE49-F238E27FC236}">
                    <a16:creationId xmlns:a16="http://schemas.microsoft.com/office/drawing/2014/main" id="{774C4F7F-D808-494D-815B-A48DAB7FDDAD}"/>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2" name="矩形 71">
              <a:extLst>
                <a:ext uri="{FF2B5EF4-FFF2-40B4-BE49-F238E27FC236}">
                  <a16:creationId xmlns:a16="http://schemas.microsoft.com/office/drawing/2014/main" id="{B25E0DD2-0878-4469-BE16-F333009834B4}"/>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矩形 72">
              <a:extLst>
                <a:ext uri="{FF2B5EF4-FFF2-40B4-BE49-F238E27FC236}">
                  <a16:creationId xmlns:a16="http://schemas.microsoft.com/office/drawing/2014/main" id="{0281ADF2-E5C1-4DE0-A014-6E14611A6A77}"/>
                </a:ext>
              </a:extLst>
            </p:cNvPr>
            <p:cNvSpPr/>
            <p:nvPr/>
          </p:nvSpPr>
          <p:spPr>
            <a:xfrm>
              <a:off x="4924449" y="1234532"/>
              <a:ext cx="2420683" cy="766179"/>
            </a:xfrm>
            <a:prstGeom prst="rect">
              <a:avLst/>
            </a:prstGeom>
          </p:spPr>
          <p:txBody>
            <a:bodyPr wrap="none">
              <a:spAutoFit/>
            </a:bodyPr>
            <a:lstStyle/>
            <a:p>
              <a:pPr rtl="0">
                <a:defRPr/>
              </a:pPr>
              <a:r>
                <a:rPr lang="zh-CN" altLang="en-US" sz="4000" b="1" kern="1200" dirty="0">
                  <a:solidFill>
                    <a:srgbClr val="C00000"/>
                  </a:solidFill>
                  <a:latin typeface="微软雅黑" panose="020B0503020204020204" pitchFamily="34" charset="-122"/>
                  <a:ea typeface="微软雅黑" panose="020B0503020204020204" pitchFamily="34" charset="-122"/>
                </a:rPr>
                <a:t>问题建模</a:t>
              </a:r>
            </a:p>
          </p:txBody>
        </p:sp>
      </p:grpSp>
      <p:grpSp>
        <p:nvGrpSpPr>
          <p:cNvPr id="76" name="组合 75">
            <a:extLst>
              <a:ext uri="{FF2B5EF4-FFF2-40B4-BE49-F238E27FC236}">
                <a16:creationId xmlns:a16="http://schemas.microsoft.com/office/drawing/2014/main" id="{CCEDA5B6-86D4-4DB8-A1EA-C9B62E57D9D1}"/>
              </a:ext>
            </a:extLst>
          </p:cNvPr>
          <p:cNvGrpSpPr/>
          <p:nvPr/>
        </p:nvGrpSpPr>
        <p:grpSpPr>
          <a:xfrm>
            <a:off x="5303914" y="4198672"/>
            <a:ext cx="4362578" cy="1236504"/>
            <a:chOff x="3327680" y="971340"/>
            <a:chExt cx="4721831" cy="1338328"/>
          </a:xfrm>
        </p:grpSpPr>
        <p:grpSp>
          <p:nvGrpSpPr>
            <p:cNvPr id="77" name="组合 76">
              <a:extLst>
                <a:ext uri="{FF2B5EF4-FFF2-40B4-BE49-F238E27FC236}">
                  <a16:creationId xmlns:a16="http://schemas.microsoft.com/office/drawing/2014/main" id="{872A2A69-B245-4B79-AD60-1CF8923DE936}"/>
                </a:ext>
              </a:extLst>
            </p:cNvPr>
            <p:cNvGrpSpPr/>
            <p:nvPr/>
          </p:nvGrpSpPr>
          <p:grpSpPr>
            <a:xfrm>
              <a:off x="3327680" y="971340"/>
              <a:ext cx="1234272" cy="1234273"/>
              <a:chOff x="3327680" y="971340"/>
              <a:chExt cx="1234272" cy="1234273"/>
            </a:xfrm>
          </p:grpSpPr>
          <p:sp>
            <p:nvSpPr>
              <p:cNvPr id="80" name="椭圆 79">
                <a:extLst>
                  <a:ext uri="{FF2B5EF4-FFF2-40B4-BE49-F238E27FC236}">
                    <a16:creationId xmlns:a16="http://schemas.microsoft.com/office/drawing/2014/main" id="{BEA15C48-1BBD-4798-A40B-AC7DE80A36F1}"/>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1" name="椭圆 80">
                <a:extLst>
                  <a:ext uri="{FF2B5EF4-FFF2-40B4-BE49-F238E27FC236}">
                    <a16:creationId xmlns:a16="http://schemas.microsoft.com/office/drawing/2014/main" id="{A93F062E-2F13-4A14-9B28-BC952984B397}"/>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78" name="矩形 77">
              <a:extLst>
                <a:ext uri="{FF2B5EF4-FFF2-40B4-BE49-F238E27FC236}">
                  <a16:creationId xmlns:a16="http://schemas.microsoft.com/office/drawing/2014/main" id="{83841D02-9CBB-499D-B5E9-E1C8830E9FAA}"/>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9" name="矩形 78">
              <a:extLst>
                <a:ext uri="{FF2B5EF4-FFF2-40B4-BE49-F238E27FC236}">
                  <a16:creationId xmlns:a16="http://schemas.microsoft.com/office/drawing/2014/main" id="{DB69181D-58D7-4B99-8605-2E855E4A2497}"/>
                </a:ext>
              </a:extLst>
            </p:cNvPr>
            <p:cNvSpPr/>
            <p:nvPr/>
          </p:nvSpPr>
          <p:spPr>
            <a:xfrm>
              <a:off x="4924448" y="1234533"/>
              <a:ext cx="3125063" cy="98912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解决方案</a:t>
              </a:r>
            </a:p>
          </p:txBody>
        </p:sp>
      </p:grpSp>
      <p:grpSp>
        <p:nvGrpSpPr>
          <p:cNvPr id="82" name="组合 81">
            <a:extLst>
              <a:ext uri="{FF2B5EF4-FFF2-40B4-BE49-F238E27FC236}">
                <a16:creationId xmlns:a16="http://schemas.microsoft.com/office/drawing/2014/main" id="{C8B6718B-0302-4E87-B9CA-5799B77C4B4B}"/>
              </a:ext>
            </a:extLst>
          </p:cNvPr>
          <p:cNvGrpSpPr/>
          <p:nvPr/>
        </p:nvGrpSpPr>
        <p:grpSpPr>
          <a:xfrm>
            <a:off x="5303910" y="5415337"/>
            <a:ext cx="3038130" cy="1236504"/>
            <a:chOff x="3327680" y="971340"/>
            <a:chExt cx="3288314" cy="1338328"/>
          </a:xfrm>
        </p:grpSpPr>
        <p:grpSp>
          <p:nvGrpSpPr>
            <p:cNvPr id="83" name="组合 82">
              <a:extLst>
                <a:ext uri="{FF2B5EF4-FFF2-40B4-BE49-F238E27FC236}">
                  <a16:creationId xmlns:a16="http://schemas.microsoft.com/office/drawing/2014/main" id="{7AAD3A01-3264-4D38-A48A-EFB3CA63ADE4}"/>
                </a:ext>
              </a:extLst>
            </p:cNvPr>
            <p:cNvGrpSpPr/>
            <p:nvPr/>
          </p:nvGrpSpPr>
          <p:grpSpPr>
            <a:xfrm>
              <a:off x="3327680" y="971340"/>
              <a:ext cx="1234272" cy="1234273"/>
              <a:chOff x="3327680" y="971340"/>
              <a:chExt cx="1234272" cy="1234273"/>
            </a:xfrm>
          </p:grpSpPr>
          <p:sp>
            <p:nvSpPr>
              <p:cNvPr id="86" name="椭圆 85">
                <a:extLst>
                  <a:ext uri="{FF2B5EF4-FFF2-40B4-BE49-F238E27FC236}">
                    <a16:creationId xmlns:a16="http://schemas.microsoft.com/office/drawing/2014/main" id="{377C6F4D-5951-43F9-AAD9-83F221C040F5}"/>
                  </a:ext>
                </a:extLst>
              </p:cNvPr>
              <p:cNvSpPr/>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87" name="椭圆 86">
                <a:extLst>
                  <a:ext uri="{FF2B5EF4-FFF2-40B4-BE49-F238E27FC236}">
                    <a16:creationId xmlns:a16="http://schemas.microsoft.com/office/drawing/2014/main" id="{A2982C64-F5FC-4E0D-9EE4-0ABC102E6A56}"/>
                  </a:ext>
                </a:extLst>
              </p:cNvPr>
              <p:cNvSpPr/>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grpSp>
        <p:sp>
          <p:nvSpPr>
            <p:cNvPr id="84" name="矩形 83">
              <a:extLst>
                <a:ext uri="{FF2B5EF4-FFF2-40B4-BE49-F238E27FC236}">
                  <a16:creationId xmlns:a16="http://schemas.microsoft.com/office/drawing/2014/main" id="{B045FA7D-3CAC-43AB-AE5A-DBD78EDF3145}"/>
                </a:ext>
              </a:extLst>
            </p:cNvPr>
            <p:cNvSpPr/>
            <p:nvPr/>
          </p:nvSpPr>
          <p:spPr>
            <a:xfrm>
              <a:off x="3694587" y="1234533"/>
              <a:ext cx="744084" cy="107513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5</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85" name="矩形 84">
              <a:extLst>
                <a:ext uri="{FF2B5EF4-FFF2-40B4-BE49-F238E27FC236}">
                  <a16:creationId xmlns:a16="http://schemas.microsoft.com/office/drawing/2014/main" id="{101CF134-3563-4DBE-9CEA-2AE620931B0C}"/>
                </a:ext>
              </a:extLst>
            </p:cNvPr>
            <p:cNvSpPr/>
            <p:nvPr/>
          </p:nvSpPr>
          <p:spPr>
            <a:xfrm>
              <a:off x="4924447" y="1234533"/>
              <a:ext cx="1691547" cy="989125"/>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总结</a:t>
              </a:r>
            </a:p>
          </p:txBody>
        </p:sp>
      </p:grpSp>
    </p:spTree>
    <p:extLst>
      <p:ext uri="{BB962C8B-B14F-4D97-AF65-F5344CB8AC3E}">
        <p14:creationId xmlns:p14="http://schemas.microsoft.com/office/powerpoint/2010/main" val="4166167830"/>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平行四边形 39"/>
          <p:cNvSpPr/>
          <p:nvPr/>
        </p:nvSpPr>
        <p:spPr>
          <a:xfrm>
            <a:off x="1" y="1"/>
            <a:ext cx="12192001" cy="749300"/>
          </a:xfrm>
          <a:prstGeom prst="rect">
            <a:avLst/>
          </a:prstGeom>
          <a:solidFill>
            <a:srgbClr val="22477D"/>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320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4" name="矩形 3"/>
          <p:cNvSpPr/>
          <p:nvPr/>
        </p:nvSpPr>
        <p:spPr>
          <a:xfrm>
            <a:off x="165100" y="135230"/>
            <a:ext cx="368300" cy="368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5" name="矩形 4"/>
          <p:cNvSpPr/>
          <p:nvPr/>
        </p:nvSpPr>
        <p:spPr>
          <a:xfrm>
            <a:off x="349250" y="245771"/>
            <a:ext cx="368300" cy="3683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sp>
        <p:nvSpPr>
          <p:cNvPr id="24" name="TextBox 8">
            <a:extLst>
              <a:ext uri="{FF2B5EF4-FFF2-40B4-BE49-F238E27FC236}">
                <a16:creationId xmlns:a16="http://schemas.microsoft.com/office/drawing/2014/main" id="{3A46DD53-AD23-448F-B057-971998498234}"/>
              </a:ext>
            </a:extLst>
          </p:cNvPr>
          <p:cNvSpPr txBox="1"/>
          <p:nvPr/>
        </p:nvSpPr>
        <p:spPr>
          <a:xfrm>
            <a:off x="817488" y="65506"/>
            <a:ext cx="7127226"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3200" b="1" i="0"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ea"/>
                <a:sym typeface="+mn-lt"/>
              </a:rPr>
              <a:t>问题建模</a:t>
            </a:r>
          </a:p>
        </p:txBody>
      </p:sp>
      <p:sp>
        <p:nvSpPr>
          <p:cNvPr id="6" name="灯片编号占位符 5">
            <a:extLst>
              <a:ext uri="{FF2B5EF4-FFF2-40B4-BE49-F238E27FC236}">
                <a16:creationId xmlns:a16="http://schemas.microsoft.com/office/drawing/2014/main" id="{A0DD2BB3-4819-4D4A-B29B-FCA838463027}"/>
              </a:ext>
            </a:extLst>
          </p:cNvPr>
          <p:cNvSpPr>
            <a:spLocks noGrp="1"/>
          </p:cNvSpPr>
          <p:nvPr>
            <p:ph type="sldNum" sz="quarter" idx="12"/>
          </p:nvPr>
        </p:nvSpPr>
        <p:spPr/>
        <p:txBody>
          <a:bodyPr/>
          <a:lstStyle/>
          <a:p>
            <a:pPr>
              <a:defRPr/>
            </a:pPr>
            <a:fld id="{08395586-F03A-48D1-94DF-16B239DF4FB5}" type="slidenum">
              <a:rPr lang="en-US" altLang="zh-CN" smtClean="0"/>
              <a:t>9</a:t>
            </a:fld>
            <a:endParaRPr lang="zh-CN" dirty="0"/>
          </a:p>
        </p:txBody>
      </p:sp>
      <p:sp>
        <p:nvSpPr>
          <p:cNvPr id="11" name="矩形 10">
            <a:extLst>
              <a:ext uri="{FF2B5EF4-FFF2-40B4-BE49-F238E27FC236}">
                <a16:creationId xmlns:a16="http://schemas.microsoft.com/office/drawing/2014/main" id="{36A79B8E-EC00-4CAF-9E36-B1ADABBD2326}"/>
              </a:ext>
            </a:extLst>
          </p:cNvPr>
          <p:cNvSpPr/>
          <p:nvPr/>
        </p:nvSpPr>
        <p:spPr>
          <a:xfrm>
            <a:off x="911424" y="1634525"/>
            <a:ext cx="10750797" cy="458908"/>
          </a:xfrm>
          <a:prstGeom prst="rect">
            <a:avLst/>
          </a:prstGeom>
        </p:spPr>
        <p:txBody>
          <a:bodyPr wrap="square">
            <a:spAutoFit/>
          </a:bodyPr>
          <a:lstStyle/>
          <a:p>
            <a:pPr fontAlgn="base">
              <a:lnSpc>
                <a:spcPct val="150000"/>
              </a:lnSpc>
              <a:spcBef>
                <a:spcPct val="0"/>
              </a:spcBef>
              <a:spcAft>
                <a:spcPct val="0"/>
              </a:spcAft>
              <a:defRPr/>
            </a:pPr>
            <a:r>
              <a:rPr lang="zh-CN" altLang="en-US" b="1" dirty="0">
                <a:solidFill>
                  <a:srgbClr val="000000"/>
                </a:solidFill>
                <a:latin typeface="微软雅黑" panose="020B0503020204020204" pitchFamily="34" charset="-122"/>
                <a:ea typeface="微软雅黑" panose="020B0503020204020204" pitchFamily="34" charset="-122"/>
              </a:rPr>
              <a:t>问题的矛盾在于：网络决策者不够“</a:t>
            </a:r>
            <a:r>
              <a:rPr lang="zh-CN" altLang="en-US" b="1" dirty="0">
                <a:solidFill>
                  <a:srgbClr val="C00000"/>
                </a:solidFill>
                <a:latin typeface="微软雅黑" panose="020B0503020204020204" pitchFamily="34" charset="-122"/>
                <a:ea typeface="微软雅黑" panose="020B0503020204020204" pitchFamily="34" charset="-122"/>
              </a:rPr>
              <a:t>全能</a:t>
            </a:r>
            <a:r>
              <a:rPr lang="zh-CN" altLang="en-US" b="1" dirty="0">
                <a:solidFill>
                  <a:srgbClr val="000000"/>
                </a:solidFill>
                <a:latin typeface="微软雅黑" panose="020B0503020204020204" pitchFamily="34" charset="-122"/>
                <a:ea typeface="微软雅黑" panose="020B0503020204020204" pitchFamily="34" charset="-122"/>
              </a:rPr>
              <a:t>”，而任务发布者过于“</a:t>
            </a:r>
            <a:r>
              <a:rPr lang="zh-CN" altLang="en-US" b="1" dirty="0">
                <a:solidFill>
                  <a:srgbClr val="00B050"/>
                </a:solidFill>
                <a:latin typeface="微软雅黑" panose="020B0503020204020204" pitchFamily="34" charset="-122"/>
                <a:ea typeface="微软雅黑" panose="020B0503020204020204" pitchFamily="34" charset="-122"/>
              </a:rPr>
              <a:t>自私</a:t>
            </a:r>
            <a:r>
              <a:rPr lang="zh-CN" altLang="en-US" b="1" dirty="0">
                <a:solidFill>
                  <a:srgbClr val="000000"/>
                </a:solidFill>
                <a:latin typeface="微软雅黑" panose="020B0503020204020204" pitchFamily="34" charset="-122"/>
                <a:ea typeface="微软雅黑" panose="020B0503020204020204" pitchFamily="34" charset="-122"/>
              </a:rPr>
              <a:t>”。</a:t>
            </a:r>
            <a:endParaRPr lang="en-US" altLang="zh-CN" b="1" dirty="0">
              <a:solidFill>
                <a:srgbClr val="000000"/>
              </a:solidFill>
              <a:latin typeface="微软雅黑" panose="020B0503020204020204" pitchFamily="34" charset="-122"/>
              <a:ea typeface="微软雅黑" panose="020B0503020204020204" pitchFamily="34" charset="-122"/>
            </a:endParaRPr>
          </a:p>
        </p:txBody>
      </p:sp>
      <p:sp>
        <p:nvSpPr>
          <p:cNvPr id="14" name="文本框 13">
            <a:extLst>
              <a:ext uri="{FF2B5EF4-FFF2-40B4-BE49-F238E27FC236}">
                <a16:creationId xmlns:a16="http://schemas.microsoft.com/office/drawing/2014/main" id="{699C4AC7-72FF-402D-848B-49FF7ED5197A}"/>
              </a:ext>
            </a:extLst>
          </p:cNvPr>
          <p:cNvSpPr txBox="1"/>
          <p:nvPr/>
        </p:nvSpPr>
        <p:spPr>
          <a:xfrm>
            <a:off x="263352" y="804054"/>
            <a:ext cx="11101589" cy="662554"/>
          </a:xfrm>
          <a:prstGeom prst="rect">
            <a:avLst/>
          </a:prstGeom>
          <a:noFill/>
        </p:spPr>
        <p:txBody>
          <a:bodyPr wrap="square" rtlCol="0">
            <a:spAutoFit/>
          </a:bodyPr>
          <a:lstStyle/>
          <a:p>
            <a:pPr marL="457200" marR="0" lvl="0" indent="-457200" fontAlgn="auto">
              <a:lnSpc>
                <a:spcPct val="150000"/>
              </a:lnSpc>
              <a:spcBef>
                <a:spcPts val="1000"/>
              </a:spcBef>
              <a:spcAft>
                <a:spcPts val="0"/>
              </a:spcAft>
              <a:buClrTx/>
              <a:buSzTx/>
              <a:buFont typeface="Wingdings" pitchFamily="2" charset="2"/>
              <a:buChar char="Ø"/>
              <a:tabLst/>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问题分析</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6" name="文本框 35">
            <a:extLst>
              <a:ext uri="{FF2B5EF4-FFF2-40B4-BE49-F238E27FC236}">
                <a16:creationId xmlns:a16="http://schemas.microsoft.com/office/drawing/2014/main" id="{331CD121-04FC-4B9D-AD47-DE4962C3FA20}"/>
              </a:ext>
            </a:extLst>
          </p:cNvPr>
          <p:cNvSpPr txBox="1"/>
          <p:nvPr/>
        </p:nvSpPr>
        <p:spPr>
          <a:xfrm>
            <a:off x="345841" y="2426064"/>
            <a:ext cx="11101589" cy="662554"/>
          </a:xfrm>
          <a:prstGeom prst="rect">
            <a:avLst/>
          </a:prstGeom>
          <a:noFill/>
        </p:spPr>
        <p:txBody>
          <a:bodyPr wrap="square" rtlCol="0">
            <a:spAutoFit/>
          </a:bodyPr>
          <a:lstStyle/>
          <a:p>
            <a:pPr marL="457200" indent="-457200">
              <a:lnSpc>
                <a:spcPct val="150000"/>
              </a:lnSpc>
              <a:spcBef>
                <a:spcPts val="1000"/>
              </a:spcBef>
              <a:buFont typeface="Wingdings" pitchFamily="2" charset="2"/>
              <a:buChar char="Ø"/>
              <a:defRPr/>
            </a:pPr>
            <a:r>
              <a:rPr lang="zh-CN" altLang="en-US" sz="2800" b="1" dirty="0">
                <a:latin typeface="微软雅黑" panose="020B0503020204020204" pitchFamily="34" charset="-122"/>
                <a:ea typeface="微软雅黑" panose="020B0503020204020204" pitchFamily="34" charset="-122"/>
                <a:cs typeface="Times New Roman" panose="02020603050405020304" pitchFamily="18" charset="0"/>
              </a:rPr>
              <a:t>经济学角度：信息价值博弈 </a:t>
            </a:r>
            <a:endParaRPr lang="zh-CN" altLang="zh-CN" sz="2800" b="1" dirty="0">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3" name="文本框 2">
            <a:extLst>
              <a:ext uri="{FF2B5EF4-FFF2-40B4-BE49-F238E27FC236}">
                <a16:creationId xmlns:a16="http://schemas.microsoft.com/office/drawing/2014/main" id="{884F5A2E-A609-4800-8077-843D890A5FED}"/>
              </a:ext>
            </a:extLst>
          </p:cNvPr>
          <p:cNvSpPr txBox="1"/>
          <p:nvPr/>
        </p:nvSpPr>
        <p:spPr>
          <a:xfrm>
            <a:off x="4511824" y="1327464"/>
            <a:ext cx="936104" cy="369332"/>
          </a:xfrm>
          <a:prstGeom prst="rect">
            <a:avLst/>
          </a:prstGeom>
          <a:noFill/>
        </p:spPr>
        <p:txBody>
          <a:bodyPr wrap="square" rtlCol="0">
            <a:spAutoFit/>
          </a:bodyPr>
          <a:lstStyle/>
          <a:p>
            <a:r>
              <a:rPr lang="zh-CN" altLang="en-US" b="1" dirty="0">
                <a:solidFill>
                  <a:srgbClr val="C00000"/>
                </a:solidFill>
                <a:latin typeface="微软雅黑" panose="020B0503020204020204" pitchFamily="34" charset="-122"/>
                <a:ea typeface="微软雅黑" panose="020B0503020204020204" pitchFamily="34" charset="-122"/>
              </a:rPr>
              <a:t>难解决</a:t>
            </a:r>
          </a:p>
        </p:txBody>
      </p:sp>
      <p:sp>
        <p:nvSpPr>
          <p:cNvPr id="55" name="文本框 54">
            <a:extLst>
              <a:ext uri="{FF2B5EF4-FFF2-40B4-BE49-F238E27FC236}">
                <a16:creationId xmlns:a16="http://schemas.microsoft.com/office/drawing/2014/main" id="{EFCB113F-3A56-4C86-A7CA-D586E514F95F}"/>
              </a:ext>
            </a:extLst>
          </p:cNvPr>
          <p:cNvSpPr txBox="1"/>
          <p:nvPr/>
        </p:nvSpPr>
        <p:spPr>
          <a:xfrm>
            <a:off x="7392144" y="1327464"/>
            <a:ext cx="936104" cy="369332"/>
          </a:xfrm>
          <a:prstGeom prst="rect">
            <a:avLst/>
          </a:prstGeom>
          <a:noFill/>
        </p:spPr>
        <p:txBody>
          <a:bodyPr wrap="square" rtlCol="0">
            <a:spAutoFit/>
          </a:bodyPr>
          <a:lstStyle/>
          <a:p>
            <a:r>
              <a:rPr lang="zh-CN" altLang="en-US" b="1" dirty="0">
                <a:solidFill>
                  <a:srgbClr val="00B050"/>
                </a:solidFill>
                <a:latin typeface="微软雅黑" panose="020B0503020204020204" pitchFamily="34" charset="-122"/>
                <a:ea typeface="微软雅黑" panose="020B0503020204020204" pitchFamily="34" charset="-122"/>
              </a:rPr>
              <a:t>有可能</a:t>
            </a:r>
          </a:p>
        </p:txBody>
      </p:sp>
      <p:grpSp>
        <p:nvGrpSpPr>
          <p:cNvPr id="21" name="组合 20">
            <a:extLst>
              <a:ext uri="{FF2B5EF4-FFF2-40B4-BE49-F238E27FC236}">
                <a16:creationId xmlns:a16="http://schemas.microsoft.com/office/drawing/2014/main" id="{5E72A4A9-2863-4747-B927-CFAF44FECA4B}"/>
              </a:ext>
            </a:extLst>
          </p:cNvPr>
          <p:cNvGrpSpPr/>
          <p:nvPr/>
        </p:nvGrpSpPr>
        <p:grpSpPr>
          <a:xfrm>
            <a:off x="5896635" y="2370863"/>
            <a:ext cx="5891218" cy="4245520"/>
            <a:chOff x="5896232" y="2351832"/>
            <a:chExt cx="5891218" cy="4245520"/>
          </a:xfrm>
        </p:grpSpPr>
        <p:pic>
          <p:nvPicPr>
            <p:cNvPr id="63" name="图片 62">
              <a:extLst>
                <a:ext uri="{FF2B5EF4-FFF2-40B4-BE49-F238E27FC236}">
                  <a16:creationId xmlns:a16="http://schemas.microsoft.com/office/drawing/2014/main" id="{A86FADCD-89F0-4B9F-B2F9-C0C248C174B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03000" y="2736971"/>
              <a:ext cx="824880" cy="824880"/>
            </a:xfrm>
            <a:prstGeom prst="rect">
              <a:avLst/>
            </a:prstGeom>
          </p:spPr>
        </p:pic>
        <p:pic>
          <p:nvPicPr>
            <p:cNvPr id="64" name="图片 63">
              <a:extLst>
                <a:ext uri="{FF2B5EF4-FFF2-40B4-BE49-F238E27FC236}">
                  <a16:creationId xmlns:a16="http://schemas.microsoft.com/office/drawing/2014/main" id="{0081E278-48E6-4296-AF85-6CDF7D4A71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788099" y="4480348"/>
              <a:ext cx="824880" cy="824880"/>
            </a:xfrm>
            <a:prstGeom prst="rect">
              <a:avLst/>
            </a:prstGeom>
          </p:spPr>
        </p:pic>
        <p:pic>
          <p:nvPicPr>
            <p:cNvPr id="66" name="图片 65">
              <a:extLst>
                <a:ext uri="{FF2B5EF4-FFF2-40B4-BE49-F238E27FC236}">
                  <a16:creationId xmlns:a16="http://schemas.microsoft.com/office/drawing/2014/main" id="{AD9AEFEA-F3D9-489E-A6E6-094DE4280D3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42960" y="4480348"/>
              <a:ext cx="824880" cy="824880"/>
            </a:xfrm>
            <a:prstGeom prst="rect">
              <a:avLst/>
            </a:prstGeom>
          </p:spPr>
        </p:pic>
        <p:pic>
          <p:nvPicPr>
            <p:cNvPr id="67" name="图片 66">
              <a:extLst>
                <a:ext uri="{FF2B5EF4-FFF2-40B4-BE49-F238E27FC236}">
                  <a16:creationId xmlns:a16="http://schemas.microsoft.com/office/drawing/2014/main" id="{FBDB83E9-26B1-45CF-8897-FF3418F79F1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216493" y="4480348"/>
              <a:ext cx="824880" cy="824880"/>
            </a:xfrm>
            <a:prstGeom prst="rect">
              <a:avLst/>
            </a:prstGeom>
          </p:spPr>
        </p:pic>
        <p:cxnSp>
          <p:nvCxnSpPr>
            <p:cNvPr id="70" name="直接连接符 69">
              <a:extLst>
                <a:ext uri="{FF2B5EF4-FFF2-40B4-BE49-F238E27FC236}">
                  <a16:creationId xmlns:a16="http://schemas.microsoft.com/office/drawing/2014/main" id="{0A1CC5AF-AF70-4E00-9336-4BD319BC705D}"/>
                </a:ext>
              </a:extLst>
            </p:cNvPr>
            <p:cNvCxnSpPr>
              <a:cxnSpLocks/>
              <a:stCxn id="66" idx="3"/>
              <a:endCxn id="67" idx="1"/>
            </p:cNvCxnSpPr>
            <p:nvPr/>
          </p:nvCxnSpPr>
          <p:spPr>
            <a:xfrm>
              <a:off x="8867840" y="4892788"/>
              <a:ext cx="1348653" cy="0"/>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
          <p:nvSpPr>
            <p:cNvPr id="71" name="矩形 70">
              <a:extLst>
                <a:ext uri="{FF2B5EF4-FFF2-40B4-BE49-F238E27FC236}">
                  <a16:creationId xmlns:a16="http://schemas.microsoft.com/office/drawing/2014/main" id="{24B657A5-C870-42D6-82F8-32BF0B19D6EC}"/>
                </a:ext>
              </a:extLst>
            </p:cNvPr>
            <p:cNvSpPr/>
            <p:nvPr/>
          </p:nvSpPr>
          <p:spPr>
            <a:xfrm>
              <a:off x="6458784" y="4244716"/>
              <a:ext cx="4896544" cy="2352636"/>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3" name="文本框 72">
              <a:extLst>
                <a:ext uri="{FF2B5EF4-FFF2-40B4-BE49-F238E27FC236}">
                  <a16:creationId xmlns:a16="http://schemas.microsoft.com/office/drawing/2014/main" id="{E109B1DA-7A21-44B9-8DBF-CCCD4FD1E38F}"/>
                </a:ext>
              </a:extLst>
            </p:cNvPr>
            <p:cNvSpPr txBox="1"/>
            <p:nvPr/>
          </p:nvSpPr>
          <p:spPr>
            <a:xfrm>
              <a:off x="11447430" y="4365104"/>
              <a:ext cx="340020" cy="1600438"/>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任务发布者集合</a:t>
              </a:r>
            </a:p>
          </p:txBody>
        </p:sp>
        <p:sp>
          <p:nvSpPr>
            <p:cNvPr id="77" name="文本框 76">
              <a:extLst>
                <a:ext uri="{FF2B5EF4-FFF2-40B4-BE49-F238E27FC236}">
                  <a16:creationId xmlns:a16="http://schemas.microsoft.com/office/drawing/2014/main" id="{630C91AF-AE34-48C3-9110-6E6AEB0D88A1}"/>
                </a:ext>
              </a:extLst>
            </p:cNvPr>
            <p:cNvSpPr txBox="1"/>
            <p:nvPr/>
          </p:nvSpPr>
          <p:spPr>
            <a:xfrm>
              <a:off x="8291776" y="2391202"/>
              <a:ext cx="1152128" cy="307777"/>
            </a:xfrm>
            <a:prstGeom prst="rect">
              <a:avLst/>
            </a:prstGeom>
            <a:noFill/>
          </p:spPr>
          <p:txBody>
            <a:bodyPr wrap="square" rtlCol="0">
              <a:spAutoFit/>
            </a:bodyPr>
            <a:lstStyle/>
            <a:p>
              <a:r>
                <a:rPr lang="zh-CN" altLang="en-US" sz="1400" b="1" dirty="0">
                  <a:solidFill>
                    <a:srgbClr val="00B050"/>
                  </a:solidFill>
                  <a:latin typeface="微软雅黑" panose="020B0503020204020204" pitchFamily="34" charset="-122"/>
                  <a:ea typeface="微软雅黑" panose="020B0503020204020204" pitchFamily="34" charset="-122"/>
                </a:rPr>
                <a:t>网络决策者</a:t>
              </a:r>
            </a:p>
          </p:txBody>
        </p:sp>
        <p:cxnSp>
          <p:nvCxnSpPr>
            <p:cNvPr id="78" name="直接连接符 77">
              <a:extLst>
                <a:ext uri="{FF2B5EF4-FFF2-40B4-BE49-F238E27FC236}">
                  <a16:creationId xmlns:a16="http://schemas.microsoft.com/office/drawing/2014/main" id="{89ED36B2-7661-4BEC-8050-AE59264638B5}"/>
                </a:ext>
              </a:extLst>
            </p:cNvPr>
            <p:cNvCxnSpPr>
              <a:cxnSpLocks/>
              <a:stCxn id="64" idx="0"/>
              <a:endCxn id="63" idx="2"/>
            </p:cNvCxnSpPr>
            <p:nvPr/>
          </p:nvCxnSpPr>
          <p:spPr>
            <a:xfrm flipV="1">
              <a:off x="7200539" y="3561851"/>
              <a:ext cx="1614901"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79" name="直接连接符 78">
              <a:extLst>
                <a:ext uri="{FF2B5EF4-FFF2-40B4-BE49-F238E27FC236}">
                  <a16:creationId xmlns:a16="http://schemas.microsoft.com/office/drawing/2014/main" id="{53363F96-816E-4A96-9DF9-4B9859A652CC}"/>
                </a:ext>
              </a:extLst>
            </p:cNvPr>
            <p:cNvCxnSpPr>
              <a:cxnSpLocks/>
              <a:stCxn id="63" idx="2"/>
              <a:endCxn id="66" idx="0"/>
            </p:cNvCxnSpPr>
            <p:nvPr/>
          </p:nvCxnSpPr>
          <p:spPr>
            <a:xfrm flipH="1">
              <a:off x="8455400" y="3561851"/>
              <a:ext cx="360040"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cxnSp>
          <p:nvCxnSpPr>
            <p:cNvPr id="80" name="直接连接符 79">
              <a:extLst>
                <a:ext uri="{FF2B5EF4-FFF2-40B4-BE49-F238E27FC236}">
                  <a16:creationId xmlns:a16="http://schemas.microsoft.com/office/drawing/2014/main" id="{5C8CCEA1-275B-499D-AD67-20AE812A19EE}"/>
                </a:ext>
              </a:extLst>
            </p:cNvPr>
            <p:cNvCxnSpPr>
              <a:cxnSpLocks/>
              <a:stCxn id="63" idx="2"/>
              <a:endCxn id="67" idx="0"/>
            </p:cNvCxnSpPr>
            <p:nvPr/>
          </p:nvCxnSpPr>
          <p:spPr>
            <a:xfrm>
              <a:off x="8815440" y="3561851"/>
              <a:ext cx="1813493" cy="918497"/>
            </a:xfrm>
            <a:prstGeom prst="line">
              <a:avLst/>
            </a:prstGeom>
            <a:ln w="28575">
              <a:prstDash val="dashDot"/>
            </a:ln>
          </p:spPr>
          <p:style>
            <a:lnRef idx="1">
              <a:schemeClr val="accent1"/>
            </a:lnRef>
            <a:fillRef idx="0">
              <a:schemeClr val="accent1"/>
            </a:fillRef>
            <a:effectRef idx="0">
              <a:schemeClr val="accent1"/>
            </a:effectRef>
            <a:fontRef idx="minor">
              <a:schemeClr val="tx1"/>
            </a:fontRef>
          </p:style>
        </p:cxnSp>
        <p:sp>
          <p:nvSpPr>
            <p:cNvPr id="81" name="文本框 80">
              <a:extLst>
                <a:ext uri="{FF2B5EF4-FFF2-40B4-BE49-F238E27FC236}">
                  <a16:creationId xmlns:a16="http://schemas.microsoft.com/office/drawing/2014/main" id="{C0B482E9-DF41-43EB-B369-03E1FB6C99A4}"/>
                </a:ext>
              </a:extLst>
            </p:cNvPr>
            <p:cNvSpPr txBox="1"/>
            <p:nvPr/>
          </p:nvSpPr>
          <p:spPr>
            <a:xfrm>
              <a:off x="6692445" y="2883671"/>
              <a:ext cx="1332644" cy="307777"/>
            </a:xfrm>
            <a:prstGeom prst="rect">
              <a:avLst/>
            </a:prstGeom>
            <a:noFill/>
          </p:spPr>
          <p:txBody>
            <a:bodyPr wrap="square" rtlCol="0">
              <a:spAutoFit/>
            </a:bodyPr>
            <a:lstStyle/>
            <a:p>
              <a:r>
                <a:rPr lang="zh-CN" altLang="en-US" sz="1400" b="1" dirty="0">
                  <a:solidFill>
                    <a:srgbClr val="00B050"/>
                  </a:solidFill>
                  <a:latin typeface="微软雅黑" panose="020B0503020204020204" pitchFamily="34" charset="-122"/>
                  <a:ea typeface="微软雅黑" panose="020B0503020204020204" pitchFamily="34" charset="-122"/>
                </a:rPr>
                <a:t>网络资源调度</a:t>
              </a:r>
            </a:p>
          </p:txBody>
        </p:sp>
        <p:sp>
          <p:nvSpPr>
            <p:cNvPr id="84" name="文本框 83">
              <a:extLst>
                <a:ext uri="{FF2B5EF4-FFF2-40B4-BE49-F238E27FC236}">
                  <a16:creationId xmlns:a16="http://schemas.microsoft.com/office/drawing/2014/main" id="{E95783EF-243A-4640-ACE0-C60CAE84B37B}"/>
                </a:ext>
              </a:extLst>
            </p:cNvPr>
            <p:cNvSpPr txBox="1"/>
            <p:nvPr/>
          </p:nvSpPr>
          <p:spPr>
            <a:xfrm>
              <a:off x="6818824" y="5266261"/>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1</a:t>
              </a:r>
              <a:endParaRPr lang="zh-CN" altLang="en-US" sz="1050" b="1" dirty="0">
                <a:latin typeface="微软雅黑" panose="020B0503020204020204" pitchFamily="34" charset="-122"/>
                <a:ea typeface="微软雅黑" panose="020B0503020204020204" pitchFamily="34" charset="-122"/>
              </a:endParaRPr>
            </a:p>
          </p:txBody>
        </p:sp>
        <p:sp>
          <p:nvSpPr>
            <p:cNvPr id="87" name="文本框 86">
              <a:extLst>
                <a:ext uri="{FF2B5EF4-FFF2-40B4-BE49-F238E27FC236}">
                  <a16:creationId xmlns:a16="http://schemas.microsoft.com/office/drawing/2014/main" id="{351CC317-1974-4441-994B-16C09077FD4D}"/>
                </a:ext>
              </a:extLst>
            </p:cNvPr>
            <p:cNvSpPr txBox="1"/>
            <p:nvPr/>
          </p:nvSpPr>
          <p:spPr>
            <a:xfrm>
              <a:off x="10242416" y="5266261"/>
              <a:ext cx="82488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N</a:t>
              </a:r>
              <a:endParaRPr lang="zh-CN" altLang="en-US" sz="1050" b="1" dirty="0">
                <a:latin typeface="微软雅黑" panose="020B0503020204020204" pitchFamily="34" charset="-122"/>
                <a:ea typeface="微软雅黑" panose="020B0503020204020204" pitchFamily="34" charset="-122"/>
              </a:endParaRPr>
            </a:p>
          </p:txBody>
        </p:sp>
        <p:sp>
          <p:nvSpPr>
            <p:cNvPr id="89" name="文本框 88">
              <a:extLst>
                <a:ext uri="{FF2B5EF4-FFF2-40B4-BE49-F238E27FC236}">
                  <a16:creationId xmlns:a16="http://schemas.microsoft.com/office/drawing/2014/main" id="{DF03EAFA-4336-4857-9974-B12DD3D173C6}"/>
                </a:ext>
              </a:extLst>
            </p:cNvPr>
            <p:cNvSpPr txBox="1"/>
            <p:nvPr/>
          </p:nvSpPr>
          <p:spPr>
            <a:xfrm>
              <a:off x="8108212" y="5266261"/>
              <a:ext cx="726836" cy="261610"/>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智能体 </a:t>
              </a:r>
              <a:r>
                <a:rPr lang="en-US" altLang="zh-CN" sz="1050" b="1" dirty="0">
                  <a:latin typeface="微软雅黑" panose="020B0503020204020204" pitchFamily="34" charset="-122"/>
                  <a:ea typeface="微软雅黑" panose="020B0503020204020204" pitchFamily="34" charset="-122"/>
                </a:rPr>
                <a:t>2</a:t>
              </a:r>
              <a:endParaRPr lang="zh-CN" altLang="en-US" sz="1050" b="1" dirty="0">
                <a:latin typeface="微软雅黑" panose="020B0503020204020204" pitchFamily="34" charset="-122"/>
                <a:ea typeface="微软雅黑" panose="020B0503020204020204" pitchFamily="34" charset="-122"/>
              </a:endParaRPr>
            </a:p>
          </p:txBody>
        </p:sp>
        <p:sp>
          <p:nvSpPr>
            <p:cNvPr id="92" name="文本框 91">
              <a:extLst>
                <a:ext uri="{FF2B5EF4-FFF2-40B4-BE49-F238E27FC236}">
                  <a16:creationId xmlns:a16="http://schemas.microsoft.com/office/drawing/2014/main" id="{09C08954-D24C-4A46-A217-006630A29E10}"/>
                </a:ext>
              </a:extLst>
            </p:cNvPr>
            <p:cNvSpPr txBox="1"/>
            <p:nvPr/>
          </p:nvSpPr>
          <p:spPr>
            <a:xfrm>
              <a:off x="9905304" y="2743655"/>
              <a:ext cx="1499103" cy="400110"/>
            </a:xfrm>
            <a:prstGeom prst="rect">
              <a:avLst/>
            </a:prstGeom>
            <a:noFill/>
          </p:spPr>
          <p:txBody>
            <a:bodyPr wrap="square" rtlCol="0">
              <a:spAutoFit/>
            </a:bodyPr>
            <a:lstStyle/>
            <a:p>
              <a:r>
                <a:rPr lang="zh-CN" altLang="en-US" sz="2000" b="1" dirty="0">
                  <a:latin typeface="微软雅黑" panose="020B0503020204020204" pitchFamily="34" charset="-122"/>
                  <a:ea typeface="微软雅黑" panose="020B0503020204020204" pitchFamily="34" charset="-122"/>
                </a:rPr>
                <a:t>拍卖过程</a:t>
              </a:r>
            </a:p>
          </p:txBody>
        </p:sp>
        <p:sp>
          <p:nvSpPr>
            <p:cNvPr id="93" name="文本框 92">
              <a:extLst>
                <a:ext uri="{FF2B5EF4-FFF2-40B4-BE49-F238E27FC236}">
                  <a16:creationId xmlns:a16="http://schemas.microsoft.com/office/drawing/2014/main" id="{5B0AC7F6-E508-44D5-995A-06DB626468EB}"/>
                </a:ext>
              </a:extLst>
            </p:cNvPr>
            <p:cNvSpPr txBox="1"/>
            <p:nvPr/>
          </p:nvSpPr>
          <p:spPr>
            <a:xfrm>
              <a:off x="9874555" y="3230413"/>
              <a:ext cx="1469374"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货币：信息价值权重</a:t>
              </a:r>
            </a:p>
          </p:txBody>
        </p:sp>
        <p:sp>
          <p:nvSpPr>
            <p:cNvPr id="12" name="矩形: 圆角 11">
              <a:extLst>
                <a:ext uri="{FF2B5EF4-FFF2-40B4-BE49-F238E27FC236}">
                  <a16:creationId xmlns:a16="http://schemas.microsoft.com/office/drawing/2014/main" id="{555E76EE-F110-4655-A8A4-4337541CF7F2}"/>
                </a:ext>
              </a:extLst>
            </p:cNvPr>
            <p:cNvSpPr/>
            <p:nvPr/>
          </p:nvSpPr>
          <p:spPr>
            <a:xfrm>
              <a:off x="6818824" y="5589240"/>
              <a:ext cx="4173720"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050" b="1" dirty="0">
                  <a:solidFill>
                    <a:schemeClr val="tx1"/>
                  </a:solidFill>
                  <a:latin typeface="微软雅黑" panose="020B0503020204020204" pitchFamily="34" charset="-122"/>
                  <a:ea typeface="微软雅黑" panose="020B0503020204020204" pitchFamily="34" charset="-122"/>
                </a:rPr>
                <a:t>各智能体独立的评估自身任务信息价值</a:t>
              </a:r>
            </a:p>
          </p:txBody>
        </p:sp>
        <p:sp>
          <p:nvSpPr>
            <p:cNvPr id="13" name="箭头: 上弧形 12">
              <a:extLst>
                <a:ext uri="{FF2B5EF4-FFF2-40B4-BE49-F238E27FC236}">
                  <a16:creationId xmlns:a16="http://schemas.microsoft.com/office/drawing/2014/main" id="{1C9088E0-7470-49C6-A92A-3A7F1E09138E}"/>
                </a:ext>
              </a:extLst>
            </p:cNvPr>
            <p:cNvSpPr/>
            <p:nvPr/>
          </p:nvSpPr>
          <p:spPr>
            <a:xfrm rot="5400000">
              <a:off x="10861353" y="5391525"/>
              <a:ext cx="648072" cy="298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 name="文本框 14">
              <a:extLst>
                <a:ext uri="{FF2B5EF4-FFF2-40B4-BE49-F238E27FC236}">
                  <a16:creationId xmlns:a16="http://schemas.microsoft.com/office/drawing/2014/main" id="{D52E7A2F-C721-46EF-8141-49EBC7BB1E24}"/>
                </a:ext>
              </a:extLst>
            </p:cNvPr>
            <p:cNvSpPr txBox="1"/>
            <p:nvPr/>
          </p:nvSpPr>
          <p:spPr>
            <a:xfrm>
              <a:off x="7545660" y="3751261"/>
              <a:ext cx="497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1</a:t>
              </a:r>
              <a:endParaRPr lang="zh-CN" altLang="en-US" baseline="-25000" dirty="0">
                <a:latin typeface="Times New Roman" panose="02020603050405020304" pitchFamily="18" charset="0"/>
                <a:cs typeface="Times New Roman" panose="02020603050405020304" pitchFamily="18" charset="0"/>
              </a:endParaRPr>
            </a:p>
          </p:txBody>
        </p:sp>
        <p:sp>
          <p:nvSpPr>
            <p:cNvPr id="94" name="文本框 93">
              <a:extLst>
                <a:ext uri="{FF2B5EF4-FFF2-40B4-BE49-F238E27FC236}">
                  <a16:creationId xmlns:a16="http://schemas.microsoft.com/office/drawing/2014/main" id="{43F62B49-4A46-45A8-9827-CF87B09C560F}"/>
                </a:ext>
              </a:extLst>
            </p:cNvPr>
            <p:cNvSpPr txBox="1"/>
            <p:nvPr/>
          </p:nvSpPr>
          <p:spPr>
            <a:xfrm>
              <a:off x="8272707" y="3751261"/>
              <a:ext cx="497300" cy="369332"/>
            </a:xfrm>
            <a:prstGeom prst="rect">
              <a:avLst/>
            </a:prstGeom>
            <a:noFill/>
          </p:spPr>
          <p:txBody>
            <a:bodyPr wrap="square" rtlCol="0">
              <a:spAutoFit/>
            </a:bodyPr>
            <a:lstStyle/>
            <a:p>
              <a:r>
                <a:rPr lang="en-US" altLang="zh-CN" dirty="0">
                  <a:latin typeface="Times New Roman" panose="02020603050405020304" pitchFamily="18" charset="0"/>
                  <a:cs typeface="Times New Roman" panose="02020603050405020304" pitchFamily="18" charset="0"/>
                </a:rPr>
                <a:t>w</a:t>
              </a:r>
              <a:r>
                <a:rPr lang="en-US" altLang="zh-CN" baseline="-25000" dirty="0">
                  <a:latin typeface="Times New Roman" panose="02020603050405020304" pitchFamily="18" charset="0"/>
                  <a:cs typeface="Times New Roman" panose="02020603050405020304" pitchFamily="18" charset="0"/>
                </a:rPr>
                <a:t>2</a:t>
              </a:r>
              <a:endParaRPr lang="zh-CN" altLang="en-US" baseline="-25000" dirty="0">
                <a:latin typeface="Times New Roman" panose="02020603050405020304" pitchFamily="18" charset="0"/>
                <a:cs typeface="Times New Roman" panose="02020603050405020304" pitchFamily="18" charset="0"/>
              </a:endParaRPr>
            </a:p>
          </p:txBody>
        </p:sp>
        <p:sp>
          <p:nvSpPr>
            <p:cNvPr id="95" name="文本框 94">
              <a:extLst>
                <a:ext uri="{FF2B5EF4-FFF2-40B4-BE49-F238E27FC236}">
                  <a16:creationId xmlns:a16="http://schemas.microsoft.com/office/drawing/2014/main" id="{26AC8C72-B869-4C5F-92A2-D6DE0A8BDCA2}"/>
                </a:ext>
              </a:extLst>
            </p:cNvPr>
            <p:cNvSpPr txBox="1"/>
            <p:nvPr/>
          </p:nvSpPr>
          <p:spPr>
            <a:xfrm>
              <a:off x="9688017" y="3754843"/>
              <a:ext cx="497300" cy="369332"/>
            </a:xfrm>
            <a:prstGeom prst="rect">
              <a:avLst/>
            </a:prstGeom>
            <a:noFill/>
          </p:spPr>
          <p:txBody>
            <a:bodyPr wrap="square" rtlCol="0">
              <a:spAutoFit/>
            </a:bodyPr>
            <a:lstStyle/>
            <a:p>
              <a:r>
                <a:rPr lang="en-US" altLang="zh-CN" dirty="0" err="1">
                  <a:latin typeface="Times New Roman" panose="02020603050405020304" pitchFamily="18" charset="0"/>
                  <a:cs typeface="Times New Roman" panose="02020603050405020304" pitchFamily="18" charset="0"/>
                </a:rPr>
                <a:t>w</a:t>
              </a:r>
              <a:r>
                <a:rPr lang="en-US" altLang="zh-CN" baseline="-25000" dirty="0" err="1">
                  <a:latin typeface="Times New Roman" panose="02020603050405020304" pitchFamily="18" charset="0"/>
                  <a:cs typeface="Times New Roman" panose="02020603050405020304" pitchFamily="18" charset="0"/>
                </a:rPr>
                <a:t>N</a:t>
              </a:r>
              <a:endParaRPr lang="zh-CN" altLang="en-US" baseline="-25000" dirty="0">
                <a:latin typeface="Times New Roman" panose="02020603050405020304" pitchFamily="18" charset="0"/>
                <a:cs typeface="Times New Roman" panose="02020603050405020304" pitchFamily="18" charset="0"/>
              </a:endParaRPr>
            </a:p>
          </p:txBody>
        </p:sp>
        <p:sp>
          <p:nvSpPr>
            <p:cNvPr id="96" name="矩形: 圆角 95">
              <a:extLst>
                <a:ext uri="{FF2B5EF4-FFF2-40B4-BE49-F238E27FC236}">
                  <a16:creationId xmlns:a16="http://schemas.microsoft.com/office/drawing/2014/main" id="{C47C0043-09E0-442C-AE36-AC46E750E926}"/>
                </a:ext>
              </a:extLst>
            </p:cNvPr>
            <p:cNvSpPr/>
            <p:nvPr/>
          </p:nvSpPr>
          <p:spPr>
            <a:xfrm>
              <a:off x="6818823" y="6093296"/>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1</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98" name="矩形: 圆角 97">
              <a:extLst>
                <a:ext uri="{FF2B5EF4-FFF2-40B4-BE49-F238E27FC236}">
                  <a16:creationId xmlns:a16="http://schemas.microsoft.com/office/drawing/2014/main" id="{E9965972-F9FB-4E27-89DD-CE5D223F01B5}"/>
                </a:ext>
              </a:extLst>
            </p:cNvPr>
            <p:cNvSpPr/>
            <p:nvPr/>
          </p:nvSpPr>
          <p:spPr>
            <a:xfrm>
              <a:off x="8058799" y="6093296"/>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2</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99" name="矩形: 圆角 98">
              <a:extLst>
                <a:ext uri="{FF2B5EF4-FFF2-40B4-BE49-F238E27FC236}">
                  <a16:creationId xmlns:a16="http://schemas.microsoft.com/office/drawing/2014/main" id="{CD970332-81BE-4835-A61A-7C05231C4757}"/>
                </a:ext>
              </a:extLst>
            </p:cNvPr>
            <p:cNvSpPr/>
            <p:nvPr/>
          </p:nvSpPr>
          <p:spPr>
            <a:xfrm>
              <a:off x="10216493" y="6113052"/>
              <a:ext cx="824879"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任务</a:t>
              </a:r>
              <a:r>
                <a:rPr lang="en-US" altLang="zh-CN" sz="1050" b="1" dirty="0">
                  <a:solidFill>
                    <a:schemeClr val="tx1"/>
                  </a:solidFill>
                  <a:latin typeface="微软雅黑" panose="020B0503020204020204" pitchFamily="34" charset="-122"/>
                  <a:ea typeface="微软雅黑" panose="020B0503020204020204" pitchFamily="34" charset="-122"/>
                </a:rPr>
                <a:t>N</a:t>
              </a:r>
              <a:r>
                <a:rPr lang="zh-CN" altLang="en-US" sz="1050" b="1" dirty="0">
                  <a:solidFill>
                    <a:schemeClr val="tx1"/>
                  </a:solidFill>
                  <a:latin typeface="微软雅黑" panose="020B0503020204020204" pitchFamily="34" charset="-122"/>
                  <a:ea typeface="微软雅黑" panose="020B0503020204020204" pitchFamily="34" charset="-122"/>
                </a:rPr>
                <a:t>：信息价值</a:t>
              </a:r>
            </a:p>
          </p:txBody>
        </p:sp>
        <p:sp>
          <p:nvSpPr>
            <p:cNvPr id="100" name="矩形: 圆角 99">
              <a:extLst>
                <a:ext uri="{FF2B5EF4-FFF2-40B4-BE49-F238E27FC236}">
                  <a16:creationId xmlns:a16="http://schemas.microsoft.com/office/drawing/2014/main" id="{EA0897C2-5217-4639-98E6-B0078DD0F735}"/>
                </a:ext>
              </a:extLst>
            </p:cNvPr>
            <p:cNvSpPr/>
            <p:nvPr/>
          </p:nvSpPr>
          <p:spPr>
            <a:xfrm>
              <a:off x="6742283" y="3725609"/>
              <a:ext cx="4173720" cy="412286"/>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050" b="1" dirty="0">
                  <a:solidFill>
                    <a:schemeClr val="tx1"/>
                  </a:solidFill>
                  <a:latin typeface="微软雅黑" panose="020B0503020204020204" pitchFamily="34" charset="-122"/>
                  <a:ea typeface="微软雅黑" panose="020B0503020204020204" pitchFamily="34" charset="-122"/>
                </a:rPr>
                <a:t>权重</a:t>
              </a:r>
            </a:p>
          </p:txBody>
        </p:sp>
        <p:sp>
          <p:nvSpPr>
            <p:cNvPr id="101" name="箭头: 上弧形 100">
              <a:extLst>
                <a:ext uri="{FF2B5EF4-FFF2-40B4-BE49-F238E27FC236}">
                  <a16:creationId xmlns:a16="http://schemas.microsoft.com/office/drawing/2014/main" id="{A87E7DF8-A043-4D50-BE2B-1FD40ACA2578}"/>
                </a:ext>
              </a:extLst>
            </p:cNvPr>
            <p:cNvSpPr/>
            <p:nvPr/>
          </p:nvSpPr>
          <p:spPr>
            <a:xfrm rot="16200000">
              <a:off x="4999551" y="4768336"/>
              <a:ext cx="2576411" cy="761094"/>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2" name="文本框 101">
              <a:extLst>
                <a:ext uri="{FF2B5EF4-FFF2-40B4-BE49-F238E27FC236}">
                  <a16:creationId xmlns:a16="http://schemas.microsoft.com/office/drawing/2014/main" id="{3F7B4D43-2512-4438-947D-A047D9822092}"/>
                </a:ext>
              </a:extLst>
            </p:cNvPr>
            <p:cNvSpPr txBox="1"/>
            <p:nvPr/>
          </p:nvSpPr>
          <p:spPr>
            <a:xfrm>
              <a:off x="5896232" y="5089866"/>
              <a:ext cx="470069"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联合</a:t>
              </a:r>
            </a:p>
          </p:txBody>
        </p:sp>
        <p:sp>
          <p:nvSpPr>
            <p:cNvPr id="17" name="箭头: 上弧形 16">
              <a:extLst>
                <a:ext uri="{FF2B5EF4-FFF2-40B4-BE49-F238E27FC236}">
                  <a16:creationId xmlns:a16="http://schemas.microsoft.com/office/drawing/2014/main" id="{AFBDA307-8C5D-4941-BE58-78B5AF2AA09F}"/>
                </a:ext>
              </a:extLst>
            </p:cNvPr>
            <p:cNvSpPr/>
            <p:nvPr/>
          </p:nvSpPr>
          <p:spPr>
            <a:xfrm rot="16200000">
              <a:off x="6282693" y="3326202"/>
              <a:ext cx="527863" cy="205595"/>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3" name="矩形: 圆角 102">
              <a:extLst>
                <a:ext uri="{FF2B5EF4-FFF2-40B4-BE49-F238E27FC236}">
                  <a16:creationId xmlns:a16="http://schemas.microsoft.com/office/drawing/2014/main" id="{9771A5E3-E000-4DC9-B79F-49E0A6C787DB}"/>
                </a:ext>
              </a:extLst>
            </p:cNvPr>
            <p:cNvSpPr/>
            <p:nvPr/>
          </p:nvSpPr>
          <p:spPr>
            <a:xfrm>
              <a:off x="6714380" y="2852894"/>
              <a:ext cx="1230333" cy="426245"/>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50" b="1" dirty="0">
                <a:solidFill>
                  <a:schemeClr val="tx1"/>
                </a:solidFill>
                <a:latin typeface="微软雅黑" panose="020B0503020204020204" pitchFamily="34" charset="-122"/>
                <a:ea typeface="微软雅黑" panose="020B0503020204020204" pitchFamily="34" charset="-122"/>
              </a:endParaRPr>
            </a:p>
          </p:txBody>
        </p:sp>
        <p:sp>
          <p:nvSpPr>
            <p:cNvPr id="104" name="文本框 103">
              <a:extLst>
                <a:ext uri="{FF2B5EF4-FFF2-40B4-BE49-F238E27FC236}">
                  <a16:creationId xmlns:a16="http://schemas.microsoft.com/office/drawing/2014/main" id="{08D512FB-304C-4AFA-B4ED-F7F88631F855}"/>
                </a:ext>
              </a:extLst>
            </p:cNvPr>
            <p:cNvSpPr txBox="1"/>
            <p:nvPr/>
          </p:nvSpPr>
          <p:spPr>
            <a:xfrm>
              <a:off x="6624794" y="3342608"/>
              <a:ext cx="1017000" cy="253916"/>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联合信息价值</a:t>
              </a:r>
            </a:p>
          </p:txBody>
        </p:sp>
        <p:sp>
          <p:nvSpPr>
            <p:cNvPr id="107" name="箭头: 上弧形 106">
              <a:extLst>
                <a:ext uri="{FF2B5EF4-FFF2-40B4-BE49-F238E27FC236}">
                  <a16:creationId xmlns:a16="http://schemas.microsoft.com/office/drawing/2014/main" id="{D513170A-2E93-4557-B9CA-123FED35EAD2}"/>
                </a:ext>
              </a:extLst>
            </p:cNvPr>
            <p:cNvSpPr/>
            <p:nvPr/>
          </p:nvSpPr>
          <p:spPr>
            <a:xfrm rot="5400000">
              <a:off x="8729846" y="3876055"/>
              <a:ext cx="824881" cy="298671"/>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09" name="文本框 108">
              <a:extLst>
                <a:ext uri="{FF2B5EF4-FFF2-40B4-BE49-F238E27FC236}">
                  <a16:creationId xmlns:a16="http://schemas.microsoft.com/office/drawing/2014/main" id="{7BD1E2A6-E190-4873-9718-C22F54CBD8FE}"/>
                </a:ext>
              </a:extLst>
            </p:cNvPr>
            <p:cNvSpPr txBox="1"/>
            <p:nvPr/>
          </p:nvSpPr>
          <p:spPr>
            <a:xfrm>
              <a:off x="8959942" y="4411006"/>
              <a:ext cx="530156" cy="415498"/>
            </a:xfrm>
            <a:prstGeom prst="rect">
              <a:avLst/>
            </a:prstGeom>
            <a:noFill/>
          </p:spPr>
          <p:txBody>
            <a:bodyPr wrap="square" rtlCol="0">
              <a:spAutoFit/>
            </a:bodyPr>
            <a:lstStyle/>
            <a:p>
              <a:r>
                <a:rPr lang="zh-CN" altLang="en-US" sz="1050" b="1" dirty="0">
                  <a:latin typeface="微软雅黑" panose="020B0503020204020204" pitchFamily="34" charset="-122"/>
                  <a:ea typeface="微软雅黑" panose="020B0503020204020204" pitchFamily="34" charset="-122"/>
                </a:rPr>
                <a:t>反馈收益</a:t>
              </a:r>
            </a:p>
          </p:txBody>
        </p:sp>
        <p:sp>
          <p:nvSpPr>
            <p:cNvPr id="111" name="矩形 110">
              <a:extLst>
                <a:ext uri="{FF2B5EF4-FFF2-40B4-BE49-F238E27FC236}">
                  <a16:creationId xmlns:a16="http://schemas.microsoft.com/office/drawing/2014/main" id="{A6C3A5FA-D260-4602-90DB-CD18F46A7757}"/>
                </a:ext>
              </a:extLst>
            </p:cNvPr>
            <p:cNvSpPr/>
            <p:nvPr/>
          </p:nvSpPr>
          <p:spPr>
            <a:xfrm>
              <a:off x="6455003" y="2351832"/>
              <a:ext cx="4949403" cy="1226410"/>
            </a:xfrm>
            <a:prstGeom prst="rect">
              <a:avLst/>
            </a:prstGeom>
            <a:noFill/>
            <a:ln>
              <a:prstDash val="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2" name="文本框 111">
              <a:extLst>
                <a:ext uri="{FF2B5EF4-FFF2-40B4-BE49-F238E27FC236}">
                  <a16:creationId xmlns:a16="http://schemas.microsoft.com/office/drawing/2014/main" id="{62DA40E8-365A-41F6-ADE2-4EB09E861F44}"/>
                </a:ext>
              </a:extLst>
            </p:cNvPr>
            <p:cNvSpPr txBox="1"/>
            <p:nvPr/>
          </p:nvSpPr>
          <p:spPr>
            <a:xfrm>
              <a:off x="6455004" y="2383874"/>
              <a:ext cx="557522" cy="307777"/>
            </a:xfrm>
            <a:prstGeom prst="rect">
              <a:avLst/>
            </a:prstGeom>
            <a:noFill/>
          </p:spPr>
          <p:txBody>
            <a:bodyPr wrap="square" rtlCol="0">
              <a:spAutoFit/>
            </a:bodyPr>
            <a:lstStyle/>
            <a:p>
              <a:r>
                <a:rPr lang="zh-CN" altLang="en-US" sz="1400" b="1" dirty="0">
                  <a:latin typeface="微软雅黑" panose="020B0503020204020204" pitchFamily="34" charset="-122"/>
                  <a:ea typeface="微软雅黑" panose="020B0503020204020204" pitchFamily="34" charset="-122"/>
                </a:rPr>
                <a:t>环境</a:t>
              </a:r>
            </a:p>
          </p:txBody>
        </p:sp>
        <p:sp>
          <p:nvSpPr>
            <p:cNvPr id="18" name="箭头: 右 17">
              <a:extLst>
                <a:ext uri="{FF2B5EF4-FFF2-40B4-BE49-F238E27FC236}">
                  <a16:creationId xmlns:a16="http://schemas.microsoft.com/office/drawing/2014/main" id="{D7879618-D61B-4AD7-B793-7733E396E775}"/>
                </a:ext>
              </a:extLst>
            </p:cNvPr>
            <p:cNvSpPr/>
            <p:nvPr/>
          </p:nvSpPr>
          <p:spPr>
            <a:xfrm rot="10800000">
              <a:off x="7988386" y="2965037"/>
              <a:ext cx="360040" cy="20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4" name="箭头: 右 113">
              <a:extLst>
                <a:ext uri="{FF2B5EF4-FFF2-40B4-BE49-F238E27FC236}">
                  <a16:creationId xmlns:a16="http://schemas.microsoft.com/office/drawing/2014/main" id="{649339DF-5D3A-4385-BCA8-3F642E8EFA87}"/>
                </a:ext>
              </a:extLst>
            </p:cNvPr>
            <p:cNvSpPr/>
            <p:nvPr/>
          </p:nvSpPr>
          <p:spPr>
            <a:xfrm rot="10800000">
              <a:off x="9326127" y="2978657"/>
              <a:ext cx="360040" cy="20774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6" name="矩形: 圆角 115">
              <a:extLst>
                <a:ext uri="{FF2B5EF4-FFF2-40B4-BE49-F238E27FC236}">
                  <a16:creationId xmlns:a16="http://schemas.microsoft.com/office/drawing/2014/main" id="{A9F88E41-2044-44CE-B088-1B65D072D4B5}"/>
                </a:ext>
              </a:extLst>
            </p:cNvPr>
            <p:cNvSpPr/>
            <p:nvPr/>
          </p:nvSpPr>
          <p:spPr>
            <a:xfrm>
              <a:off x="9892710" y="2700177"/>
              <a:ext cx="1387967" cy="800881"/>
            </a:xfrm>
            <a:prstGeom prst="roundRect">
              <a:avLst/>
            </a:prstGeom>
            <a:noFill/>
            <a:ln w="1270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1050" b="1" dirty="0">
                <a:solidFill>
                  <a:schemeClr val="tx1"/>
                </a:solidFill>
                <a:latin typeface="微软雅黑" panose="020B0503020204020204" pitchFamily="34" charset="-122"/>
                <a:ea typeface="微软雅黑" panose="020B0503020204020204" pitchFamily="34" charset="-122"/>
              </a:endParaRPr>
            </a:p>
          </p:txBody>
        </p:sp>
      </p:grpSp>
      <p:sp>
        <p:nvSpPr>
          <p:cNvPr id="118" name="文本框 117">
            <a:extLst>
              <a:ext uri="{FF2B5EF4-FFF2-40B4-BE49-F238E27FC236}">
                <a16:creationId xmlns:a16="http://schemas.microsoft.com/office/drawing/2014/main" id="{F6014183-50C9-48AA-A2F0-B38AD6394230}"/>
              </a:ext>
            </a:extLst>
          </p:cNvPr>
          <p:cNvSpPr txBox="1"/>
          <p:nvPr/>
        </p:nvSpPr>
        <p:spPr>
          <a:xfrm>
            <a:off x="497337" y="5115900"/>
            <a:ext cx="5321981" cy="646331"/>
          </a:xfrm>
          <a:prstGeom prst="rect">
            <a:avLst/>
          </a:prstGeom>
          <a:noFill/>
        </p:spPr>
        <p:txBody>
          <a:bodyPr wrap="square">
            <a:spAutoFit/>
          </a:bodyPr>
          <a:lstStyle/>
          <a:p>
            <a:pPr marL="285750" indent="-285750" algn="just">
              <a:buFont typeface="Wingdings" panose="05000000000000000000" pitchFamily="2" charset="2"/>
              <a:buChar char="p"/>
            </a:pPr>
            <a:r>
              <a:rPr lang="en-US" altLang="zh-CN" b="1" dirty="0">
                <a:solidFill>
                  <a:srgbClr val="000000"/>
                </a:solidFill>
                <a:latin typeface="微软雅黑" panose="020B0503020204020204" pitchFamily="34" charset="-122"/>
                <a:ea typeface="微软雅黑" panose="020B0503020204020204" pitchFamily="34" charset="-122"/>
              </a:rPr>
              <a:t>Nash</a:t>
            </a:r>
            <a:r>
              <a:rPr lang="zh-CN" altLang="zh-CN" b="1" dirty="0">
                <a:solidFill>
                  <a:srgbClr val="000000"/>
                </a:solidFill>
                <a:latin typeface="微软雅黑" panose="020B0503020204020204" pitchFamily="34" charset="-122"/>
                <a:ea typeface="微软雅黑" panose="020B0503020204020204" pitchFamily="34" charset="-122"/>
              </a:rPr>
              <a:t>定理告诉我们，任何有限非合作博弈在混合策略意义下，一定至少存在一个</a:t>
            </a:r>
            <a:r>
              <a:rPr lang="zh-CN" altLang="zh-CN" b="1" dirty="0">
                <a:solidFill>
                  <a:srgbClr val="C00000"/>
                </a:solidFill>
                <a:latin typeface="微软雅黑" panose="020B0503020204020204" pitchFamily="34" charset="-122"/>
                <a:ea typeface="微软雅黑" panose="020B0503020204020204" pitchFamily="34" charset="-122"/>
              </a:rPr>
              <a:t>纳什均衡</a:t>
            </a:r>
            <a:r>
              <a:rPr lang="zh-CN" altLang="en-US" b="1" dirty="0">
                <a:solidFill>
                  <a:srgbClr val="000000"/>
                </a:solidFill>
                <a:latin typeface="微软雅黑" panose="020B0503020204020204" pitchFamily="34" charset="-122"/>
                <a:ea typeface="微软雅黑" panose="020B0503020204020204" pitchFamily="34" charset="-122"/>
              </a:rPr>
              <a:t>。</a:t>
            </a:r>
          </a:p>
        </p:txBody>
      </p:sp>
      <p:sp>
        <p:nvSpPr>
          <p:cNvPr id="137" name="文本框 136">
            <a:extLst>
              <a:ext uri="{FF2B5EF4-FFF2-40B4-BE49-F238E27FC236}">
                <a16:creationId xmlns:a16="http://schemas.microsoft.com/office/drawing/2014/main" id="{84A17BD4-1974-4BE2-9FAF-2D48FF4EAD79}"/>
              </a:ext>
            </a:extLst>
          </p:cNvPr>
          <p:cNvSpPr txBox="1"/>
          <p:nvPr/>
        </p:nvSpPr>
        <p:spPr>
          <a:xfrm>
            <a:off x="741778" y="5930107"/>
            <a:ext cx="5041787" cy="738664"/>
          </a:xfrm>
          <a:prstGeom prst="rect">
            <a:avLst/>
          </a:prstGeom>
          <a:noFill/>
        </p:spPr>
        <p:txBody>
          <a:bodyPr wrap="square">
            <a:spAutoFit/>
          </a:bodyPr>
          <a:lstStyle/>
          <a:p>
            <a:pPr algn="just"/>
            <a:r>
              <a:rPr lang="zh-CN" altLang="en-US" sz="1400" b="1" i="1" dirty="0">
                <a:latin typeface="微软雅黑" panose="020B0503020204020204" pitchFamily="34" charset="-122"/>
                <a:ea typeface="微软雅黑" panose="020B0503020204020204" pitchFamily="34" charset="-122"/>
              </a:rPr>
              <a:t>纳什均衡：</a:t>
            </a:r>
            <a:r>
              <a:rPr lang="zh-CN" altLang="en-US" sz="1400" i="1" dirty="0">
                <a:latin typeface="微软雅黑" panose="020B0503020204020204" pitchFamily="34" charset="-122"/>
                <a:ea typeface="微软雅黑" panose="020B0503020204020204" pitchFamily="34" charset="-122"/>
              </a:rPr>
              <a:t>是博弈论中一种解的概念，它是指满足下面性质的策略组合：任何一位玩家在此策略组合下单方面改变自己的策略（其他玩家策略不变）都不会提高自身的收益。</a:t>
            </a:r>
            <a:endParaRPr lang="zh-CN" altLang="en-US" sz="1400" i="1" dirty="0"/>
          </a:p>
        </p:txBody>
      </p:sp>
      <p:sp>
        <p:nvSpPr>
          <p:cNvPr id="139" name="文本框 138">
            <a:extLst>
              <a:ext uri="{FF2B5EF4-FFF2-40B4-BE49-F238E27FC236}">
                <a16:creationId xmlns:a16="http://schemas.microsoft.com/office/drawing/2014/main" id="{8E772654-8BEA-483F-84C9-3A8DC0C1F272}"/>
              </a:ext>
            </a:extLst>
          </p:cNvPr>
          <p:cNvSpPr txBox="1"/>
          <p:nvPr/>
        </p:nvSpPr>
        <p:spPr>
          <a:xfrm>
            <a:off x="533400" y="3537511"/>
            <a:ext cx="5086739" cy="646331"/>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dirty="0">
                <a:solidFill>
                  <a:srgbClr val="000000"/>
                </a:solidFill>
                <a:latin typeface="微软雅黑" panose="020B0503020204020204" pitchFamily="34" charset="-122"/>
                <a:ea typeface="微软雅黑" panose="020B0503020204020204" pitchFamily="34" charset="-122"/>
              </a:rPr>
              <a:t>信息价值的本质是</a:t>
            </a:r>
            <a:r>
              <a:rPr lang="zh-CN" altLang="en-US" b="1" dirty="0">
                <a:solidFill>
                  <a:srgbClr val="C00000"/>
                </a:solidFill>
                <a:latin typeface="微软雅黑" panose="020B0503020204020204" pitchFamily="34" charset="-122"/>
                <a:ea typeface="微软雅黑" panose="020B0503020204020204" pitchFamily="34" charset="-122"/>
              </a:rPr>
              <a:t>金钱</a:t>
            </a:r>
            <a:r>
              <a:rPr lang="zh-CN" altLang="en-US" b="1" dirty="0">
                <a:solidFill>
                  <a:srgbClr val="000000"/>
                </a:solidFill>
                <a:latin typeface="微软雅黑" panose="020B0503020204020204" pitchFamily="34" charset="-122"/>
                <a:ea typeface="微软雅黑" panose="020B0503020204020204" pitchFamily="34" charset="-122"/>
              </a:rPr>
              <a:t>，因此收益可以作为衡量不同任务信息价值权重的桥梁。</a:t>
            </a:r>
          </a:p>
        </p:txBody>
      </p:sp>
      <p:sp>
        <p:nvSpPr>
          <p:cNvPr id="141" name="文本框 140">
            <a:extLst>
              <a:ext uri="{FF2B5EF4-FFF2-40B4-BE49-F238E27FC236}">
                <a16:creationId xmlns:a16="http://schemas.microsoft.com/office/drawing/2014/main" id="{687E2221-DFD2-4B20-928D-85AB8BEEF8A9}"/>
              </a:ext>
            </a:extLst>
          </p:cNvPr>
          <p:cNvSpPr txBox="1"/>
          <p:nvPr/>
        </p:nvSpPr>
        <p:spPr>
          <a:xfrm>
            <a:off x="527118" y="4302391"/>
            <a:ext cx="5086739" cy="646331"/>
          </a:xfrm>
          <a:prstGeom prst="rect">
            <a:avLst/>
          </a:prstGeom>
          <a:noFill/>
        </p:spPr>
        <p:txBody>
          <a:bodyPr wrap="square">
            <a:spAutoFit/>
          </a:bodyPr>
          <a:lstStyle/>
          <a:p>
            <a:pPr marL="285750" indent="-285750" algn="just">
              <a:buFont typeface="Wingdings" panose="05000000000000000000" pitchFamily="2" charset="2"/>
              <a:buChar char="p"/>
            </a:pPr>
            <a:r>
              <a:rPr lang="zh-CN" altLang="en-US" b="1" dirty="0">
                <a:solidFill>
                  <a:srgbClr val="000000"/>
                </a:solidFill>
                <a:latin typeface="微软雅黑" panose="020B0503020204020204" pitchFamily="34" charset="-122"/>
                <a:ea typeface="微软雅黑" panose="020B0503020204020204" pitchFamily="34" charset="-122"/>
              </a:rPr>
              <a:t>任务发布者通过支付一定的成本赚取任务完成后的收益或者免受惩罚。</a:t>
            </a:r>
          </a:p>
        </p:txBody>
      </p:sp>
    </p:spTree>
    <p:extLst>
      <p:ext uri="{BB962C8B-B14F-4D97-AF65-F5344CB8AC3E}">
        <p14:creationId xmlns:p14="http://schemas.microsoft.com/office/powerpoint/2010/main" val="2973217289"/>
      </p:ext>
    </p:extLst>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5" grpId="0"/>
    </p:bldLst>
  </p:timing>
</p:sld>
</file>

<file path=ppt/theme/theme1.xml><?xml version="1.0" encoding="utf-8"?>
<a:theme xmlns:a="http://schemas.openxmlformats.org/drawingml/2006/main" name="Office Theme">
  <a:themeElements>
    <a:clrScheme name="New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Arial"/>
        <a:ea typeface="Arial"/>
        <a:cs typeface="Arial"/>
      </a:majorFont>
      <a:minorFont>
        <a:latin typeface="Arial"/>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3632</TotalTime>
  <Words>5676</Words>
  <Application>Microsoft Office PowerPoint</Application>
  <DocSecurity>0</DocSecurity>
  <PresentationFormat>宽屏</PresentationFormat>
  <Paragraphs>494</Paragraphs>
  <Slides>24</Slides>
  <Notes>24</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-apple-system</vt:lpstr>
      <vt:lpstr>等线</vt:lpstr>
      <vt:lpstr>微软雅黑</vt:lpstr>
      <vt:lpstr>Arial</vt:lpstr>
      <vt:lpstr>Calibri</vt:lpstr>
      <vt:lpstr>Cambria Math</vt:lpstr>
      <vt:lpstr>Times New Roman</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Yiyang - all-in-one workspace</dc:creator>
  <cp:keywords/>
  <dc:description/>
  <cp:lastModifiedBy>毓真 侯</cp:lastModifiedBy>
  <cp:revision>179</cp:revision>
  <dcterms:created xsi:type="dcterms:W3CDTF">2012-12-03T06:56:55Z</dcterms:created>
  <dcterms:modified xsi:type="dcterms:W3CDTF">2024-03-13T15:08:15Z</dcterms:modified>
  <cp:category/>
  <dc:identifier/>
  <cp:contentStatus/>
  <dc:language/>
  <cp:version/>
</cp:coreProperties>
</file>