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726" r:id="rId3"/>
  </p:sldMasterIdLst>
  <p:notesMasterIdLst>
    <p:notesMasterId r:id="rId29"/>
  </p:notesMasterIdLst>
  <p:sldIdLst>
    <p:sldId id="258" r:id="rId4"/>
    <p:sldId id="257" r:id="rId5"/>
    <p:sldId id="260" r:id="rId6"/>
    <p:sldId id="286" r:id="rId7"/>
    <p:sldId id="284" r:id="rId8"/>
    <p:sldId id="261" r:id="rId9"/>
    <p:sldId id="285" r:id="rId10"/>
    <p:sldId id="296" r:id="rId11"/>
    <p:sldId id="288" r:id="rId12"/>
    <p:sldId id="290" r:id="rId13"/>
    <p:sldId id="291" r:id="rId14"/>
    <p:sldId id="262" r:id="rId15"/>
    <p:sldId id="295" r:id="rId16"/>
    <p:sldId id="270" r:id="rId17"/>
    <p:sldId id="271" r:id="rId18"/>
    <p:sldId id="300" r:id="rId19"/>
    <p:sldId id="301" r:id="rId20"/>
    <p:sldId id="303" r:id="rId21"/>
    <p:sldId id="304" r:id="rId22"/>
    <p:sldId id="263" r:id="rId23"/>
    <p:sldId id="305" r:id="rId24"/>
    <p:sldId id="277" r:id="rId25"/>
    <p:sldId id="306" r:id="rId26"/>
    <p:sldId id="302" r:id="rId27"/>
    <p:sldId id="28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青壮 李" initials="青壮" lastIdx="1" clrIdx="0">
    <p:extLst>
      <p:ext uri="{19B8F6BF-5375-455C-9EA6-DF929625EA0E}">
        <p15:presenceInfo xmlns:p15="http://schemas.microsoft.com/office/powerpoint/2012/main" userId="1f70ee5220cacc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BF3F7"/>
    <a:srgbClr val="ECF3F8"/>
    <a:srgbClr val="E8F1F8"/>
    <a:srgbClr val="CBDBE9"/>
    <a:srgbClr val="E2EBF2"/>
    <a:srgbClr val="778495"/>
    <a:srgbClr val="C6DAEC"/>
    <a:srgbClr val="CCDAE7"/>
    <a:srgbClr val="A8BCD4"/>
    <a:srgbClr val="B8C9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3" autoAdjust="0"/>
    <p:restoredTop sz="86508" autoAdjust="0"/>
  </p:normalViewPr>
  <p:slideViewPr>
    <p:cSldViewPr snapToGrid="0" showGuides="1">
      <p:cViewPr varScale="1">
        <p:scale>
          <a:sx n="54" d="100"/>
          <a:sy n="54" d="100"/>
        </p:scale>
        <p:origin x="366"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commentAuthors" Target="commentAuthor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28585301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06752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到这里，整个卷积原型网络框架和针对这个框架所设计的各种内容就介绍完了，然后我们看一下第三部分，对整个网络框架和各种损失函数以及两种拒绝规则的测试</a:t>
            </a:r>
          </a:p>
          <a:p>
            <a:endParaRPr lang="zh-CN" altLang="en-US" dirty="0"/>
          </a:p>
        </p:txBody>
      </p:sp>
    </p:spTree>
    <p:extLst>
      <p:ext uri="{BB962C8B-B14F-4D97-AF65-F5344CB8AC3E}">
        <p14:creationId xmlns:p14="http://schemas.microsoft.com/office/powerpoint/2010/main" val="3793766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这个是整个实验部分所采用的框架和特征提取器的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模型架构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512426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首先来看在闭集识别下的试验，在这部分实验中，重点是在评估 所设计的网络架构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CPN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能否达到我们所要求的 要和传统卷积神经网络对已知类的分类精度相当，是否比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更加鲁棒，并且要测试所设计的四种判别损失函数</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的性能。</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并且</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所有的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试验</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都对每个类设置了一个原型。</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首先来看第一个表，从这个表中可以看到，这篇工作所设计的框架对已知类的分类精度可以达到与传统卷积神经网络相当的精度。并且当生成损失作为正则项加入损失函数时，其能够进一步提高精度，图二</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可以很明显的表示出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PL</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对于模型鲁棒性的提升</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，当只使用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作为损失函数时，</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他的鲁棒性很差，</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而在加入生成损失后，可以看到类内的间距被约束的很紧凑，而且类间间距也很大。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图是使用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OVA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损失函数进行训练的，因为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OVA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在设计时引入了原型球的建模，并且在最后的损失也是即在约束类内，也在分离类间。所以只是用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OVA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进行训练就已经一定程度上达到我们的要求，加上生成损失后，可以进一步的对类内进行约束。</a:t>
            </a:r>
          </a:p>
          <a:p>
            <a:endParaRPr lang="zh-CN" altLang="en-US" dirty="0"/>
          </a:p>
        </p:txBody>
      </p:sp>
    </p:spTree>
    <p:extLst>
      <p:ext uri="{BB962C8B-B14F-4D97-AF65-F5344CB8AC3E}">
        <p14:creationId xmlns:p14="http://schemas.microsoft.com/office/powerpoint/2010/main" val="2153336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然后看这个表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里主要评估的是所提出的网络框架的通用性，可以看到，在使用不同的模型架构作为特征提取器时，它们在对已知类分类时都能达到很高的精度。也就说明，他是具有很高的通用性的。表三，对比了不同损失函数的影响，但是，感觉这个表意义不是很大，因为这篇文章没有给出收敛图，也没用特别复杂的数据集来测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MCE,MCL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模型收敛性的影响，只使用了一个比较简单的数据集（在线中文手写数字集）进行测试，然后发现这几个损失函数性能都可以。最后这张图是测试了不同原型数量对性能的影响。可以看到，对于这几种架构来说，并不是原型越多越好，而且从整体看，除了最上面这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Resnet56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，其他三个整体上精度是下降的，本篇工作对此给出的解释是，因为深度神经网络本身就具有很强的特征提取能力，原型过多的话，可能会导致模型的过拟合。而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Resnet56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因为它本身模型即使最复杂的，他不会那么容易产生过拟合。</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894771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然后是对开集识别上做的测试。这一部分试验主要是为了对比所提出的框架和其他的一些开集识别算法的性能优劣，同时也评估所提出的两种拒绝规则分别适用于那种情况。</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首先来看表二，这是在标准数据集上进行测试得到的结果。首先是在闭集下的测试结果，其实在这些简单数据集下，所有模型的识别精度都很高，但当数据集难度提高后，他们的精度就会有所下降，除了这个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CROSR,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对比其他的算法来说都是有提升的。然后再看开集识别，同样也是，再简单数据集上性能都大差不差，在数据集难度提高后，其他的开集识别方法下降的非常多，都不到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，而本篇工作所提出的框架还能保持在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左右。最有还有对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DR,PR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的对比，首先看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MNIST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这种简单数据集上的对比，可以看到基于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的精度比基于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的稍微高一点，而在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CIFAR-10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的精度会比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的精度高，这也说明。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这种拒绝规则更适合未知类与已知类差别较大的场景，而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更适合未知类与已知类差别较小的场景。</a:t>
            </a:r>
          </a:p>
          <a:p>
            <a:r>
              <a:rPr lang="zh-CN" altLang="zh-CN" sz="1800" dirty="0">
                <a:effectLst/>
                <a:ea typeface="等线" panose="02010600030101010101" pitchFamily="2" charset="-122"/>
                <a:cs typeface="Times New Roman" panose="02020603050405020304" pitchFamily="18" charset="0"/>
              </a:rPr>
              <a:t>然后再看表</a:t>
            </a:r>
            <a:r>
              <a:rPr lang="en-US" altLang="zh-CN" sz="1800" dirty="0">
                <a:effectLst/>
                <a:ea typeface="等线" panose="02010600030101010101" pitchFamily="2" charset="-122"/>
                <a:cs typeface="Times New Roman" panose="02020603050405020304" pitchFamily="18" charset="0"/>
              </a:rPr>
              <a:t>5</a:t>
            </a:r>
            <a:r>
              <a:rPr lang="zh-CN" altLang="zh-CN" sz="1800" dirty="0">
                <a:effectLst/>
                <a:ea typeface="等线" panose="02010600030101010101" pitchFamily="2" charset="-122"/>
                <a:cs typeface="Times New Roman" panose="02020603050405020304" pitchFamily="18" charset="0"/>
              </a:rPr>
              <a:t>，表五是在扩张集上进行测试的结果。可以看到，卷积原型网络在每个数据集上达到的精度都比其他方法要高，这也说明卷积原姓网络综合来说性能还是比较好的。而且从这张图中也可以更明显的看到</a:t>
            </a:r>
            <a:r>
              <a:rPr lang="en-US" altLang="zh-CN" sz="1800" dirty="0">
                <a:effectLst/>
                <a:ea typeface="等线" panose="02010600030101010101" pitchFamily="2" charset="-122"/>
                <a:cs typeface="Times New Roman" panose="02020603050405020304" pitchFamily="18" charset="0"/>
              </a:rPr>
              <a:t>PR</a:t>
            </a:r>
            <a:r>
              <a:rPr lang="zh-CN" altLang="zh-CN" sz="1800" dirty="0">
                <a:effectLst/>
                <a:ea typeface="等线" panose="02010600030101010101" pitchFamily="2" charset="-122"/>
                <a:cs typeface="Times New Roman" panose="02020603050405020304" pitchFamily="18" charset="0"/>
              </a:rPr>
              <a:t>确实是更适合  在较为复杂的数据集上进行分类的任务的</a:t>
            </a:r>
            <a:endParaRPr lang="zh-CN" altLang="en-US" dirty="0"/>
          </a:p>
        </p:txBody>
      </p:sp>
    </p:spTree>
    <p:extLst>
      <p:ext uri="{BB962C8B-B14F-4D97-AF65-F5344CB8AC3E}">
        <p14:creationId xmlns:p14="http://schemas.microsoft.com/office/powerpoint/2010/main" val="1837764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表六是在另外两个难度更大的数据集上进行的试验。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Image net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共有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个类，</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image net100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选择前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类作为已知类，剩下的类作为</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未知类</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image net 200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选前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类作为已知类，其余类作为未知类，可以看到，作为一种同用性的网络架构，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CPN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的性能确实是比传统卷积神经网络要好的。而且在在难度更大的数据集上，基于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DCE+PL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的损失函数和基于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的拒绝规则是最好的选择。</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表七分别在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MNIST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OLHWDB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上进行的测试，这两个数据集都是选择其中的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类作为已知类，剩余的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类作为未知类。因为这两个数据集都比较简单，可以看到，这四种损失函数都能够实现很高的精度，而且在这种简单数据集上，基于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的判别规则的精度是比基于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的精度要稍高一点的。但是这有一个差别很大的值，这篇文章也没给解释，我感觉应该是写错了。</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通过上述的分析，在面对较为复杂的数据集时，选择</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OVA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作为判别损失函数，使用基于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的拒绝规则所实现的精度更好。而对于简单的数据集，四种判别损失函数都能实现很高的精度，但采用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这种判别规则比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会更好。</a:t>
            </a:r>
          </a:p>
          <a:p>
            <a:pPr algn="just"/>
            <a:endPar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079059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然后是对这篇论文的总结</a:t>
            </a:r>
          </a:p>
        </p:txBody>
      </p:sp>
    </p:spTree>
    <p:extLst>
      <p:ext uri="{BB962C8B-B14F-4D97-AF65-F5344CB8AC3E}">
        <p14:creationId xmlns:p14="http://schemas.microsoft.com/office/powerpoint/2010/main" val="2396351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83092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其实，对使用原型学习进行射频指纹识别的研究很少，我们到目前未知也就找到了去年发的一篇使用卷积原型网络进行</a:t>
            </a:r>
            <a:r>
              <a:rPr lang="en-US" altLang="zh-CN" dirty="0"/>
              <a:t>RFFI</a:t>
            </a:r>
            <a:r>
              <a:rPr lang="zh-CN" altLang="en-US" dirty="0"/>
              <a:t>的一篇文章，而且这篇文章很短，包括参考文献也就只有</a:t>
            </a:r>
            <a:r>
              <a:rPr lang="en-US" altLang="zh-CN" dirty="0"/>
              <a:t>5</a:t>
            </a:r>
            <a:r>
              <a:rPr lang="zh-CN" altLang="en-US" dirty="0"/>
              <a:t>页，他对所有东西介绍的都很笼统。但是这篇文章也提供了一种使用原型学习进行射频指纹识别的思路。我感觉可能会对以后的工作有帮助。然后我简单介绍以下这篇文章</a:t>
            </a:r>
          </a:p>
        </p:txBody>
      </p:sp>
    </p:spTree>
    <p:extLst>
      <p:ext uri="{BB962C8B-B14F-4D97-AF65-F5344CB8AC3E}">
        <p14:creationId xmlns:p14="http://schemas.microsoft.com/office/powerpoint/2010/main" val="36900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工作直接使用了卷积原型网络的架构，而且分类规则也是一样的，但是在使用卷积原形网络对射频指纹的数据集进行测试时，发现，他对训练样本的特征提取能力很强，但是在验证集上提取到的特征分布不是很好，所以就对这个网络做了一点改进</a:t>
            </a:r>
          </a:p>
        </p:txBody>
      </p:sp>
    </p:spTree>
    <p:extLst>
      <p:ext uri="{BB962C8B-B14F-4D97-AF65-F5344CB8AC3E}">
        <p14:creationId xmlns:p14="http://schemas.microsoft.com/office/powerpoint/2010/main" val="4235463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深度神经网络的发展。其中应用最为广泛的卷积神经网络精度很高       但存在不足</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无法应用于开集识别，开机识别的要求</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鲁棒性差</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本篇文章认为，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层的应用</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是对已知类的概率归一化</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、在整个训练空间中，是基于闭集空间训练的，是一个判别式模型</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、提取到的特征类内不紧凑。如图</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解决方法：采用原型学习来改进传统卷积神经网络</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24883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首先是引入了标签平滑方法。标签平滑是通过模糊分类的标签信息。可以一定程度上提高模型的泛化能力。正常的</a:t>
            </a:r>
            <a:r>
              <a:rPr lang="en-US" altLang="zh-CN" dirty="0"/>
              <a:t>one-hot</a:t>
            </a:r>
            <a:r>
              <a:rPr lang="zh-CN" altLang="en-US" dirty="0"/>
              <a:t>编码形似即使这种形式，样本正确类别为</a:t>
            </a:r>
            <a:r>
              <a:rPr lang="en-US" altLang="zh-CN" dirty="0"/>
              <a:t>1</a:t>
            </a:r>
            <a:r>
              <a:rPr lang="zh-CN" altLang="en-US" dirty="0"/>
              <a:t>，其他类别为零，所以模型对于预测就会变得过于自信。</a:t>
            </a:r>
            <a:endParaRPr lang="en-US" altLang="zh-CN" dirty="0"/>
          </a:p>
          <a:p>
            <a:pPr marL="171450" indent="-171450">
              <a:buFont typeface="Arial" panose="020B0604020202020204" pitchFamily="34" charset="0"/>
              <a:buChar char="•"/>
            </a:pPr>
            <a:r>
              <a:rPr lang="zh-CN" altLang="en-US" dirty="0"/>
              <a:t>标签平滑将</a:t>
            </a:r>
            <a:r>
              <a:rPr lang="en-US" altLang="zh-CN" dirty="0"/>
              <a:t>one-hot</a:t>
            </a:r>
            <a:r>
              <a:rPr lang="zh-CN" altLang="en-US" dirty="0"/>
              <a:t>编码替换为其加权值和均匀分布的混合形式，然后对概率进行加权求和，一定程度上缓解了这种自信。但是传统的标签平滑是基于一个固定的</a:t>
            </a:r>
            <a:r>
              <a:rPr lang="en-US" altLang="zh-CN" dirty="0"/>
              <a:t>α</a:t>
            </a:r>
            <a:r>
              <a:rPr lang="zh-CN" altLang="en-US" dirty="0"/>
              <a:t>值，所以并不具有通用性，搜易本篇文章就对标签平滑做了一个升级，让他在训练中学习权值。</a:t>
            </a:r>
            <a:endParaRPr lang="en-US" altLang="zh-CN" dirty="0"/>
          </a:p>
          <a:p>
            <a:pPr marL="171450" indent="-171450">
              <a:buFont typeface="Arial" panose="020B0604020202020204" pitchFamily="34" charset="0"/>
              <a:buChar char="•"/>
            </a:pPr>
            <a:r>
              <a:rPr lang="zh-CN" altLang="en-US" dirty="0"/>
              <a:t>以样本</a:t>
            </a:r>
            <a:r>
              <a:rPr lang="en-US" altLang="zh-CN" dirty="0"/>
              <a:t>x</a:t>
            </a:r>
            <a:r>
              <a:rPr lang="zh-CN" altLang="en-US" dirty="0"/>
              <a:t>为例，记录对其每次预测的</a:t>
            </a:r>
            <a:r>
              <a:rPr lang="en-US" altLang="zh-CN" dirty="0"/>
              <a:t>one-hot</a:t>
            </a:r>
            <a:r>
              <a:rPr lang="zh-CN" altLang="en-US" dirty="0"/>
              <a:t>形式，然后对其进行累加。得到对样本</a:t>
            </a:r>
            <a:r>
              <a:rPr lang="en-US" altLang="zh-CN" dirty="0"/>
              <a:t>x</a:t>
            </a:r>
            <a:r>
              <a:rPr lang="zh-CN" altLang="en-US" dirty="0"/>
              <a:t>的预测分布</a:t>
            </a:r>
            <a:r>
              <a:rPr lang="en-US" altLang="zh-CN" dirty="0"/>
              <a:t>q</a:t>
            </a:r>
            <a:r>
              <a:rPr lang="zh-CN" altLang="en-US" dirty="0"/>
              <a:t>，也成为样本质量信息。并且</a:t>
            </a:r>
            <a:r>
              <a:rPr lang="en-US" altLang="zh-CN" dirty="0"/>
              <a:t>q</a:t>
            </a:r>
            <a:r>
              <a:rPr lang="zh-CN" altLang="en-US" dirty="0"/>
              <a:t>也一定程度上反应了目标类别于其他类别之间的相对关系。比如可以知道，该样本最容易错误分类为哪个类别。得到</a:t>
            </a:r>
            <a:r>
              <a:rPr lang="en-US" altLang="zh-CN" dirty="0"/>
              <a:t>q</a:t>
            </a:r>
            <a:r>
              <a:rPr lang="zh-CN" altLang="en-US" dirty="0"/>
              <a:t>后，然后基于标签质量信息来构建标签形式</a:t>
            </a:r>
            <a:endParaRPr lang="en-US" altLang="zh-CN" dirty="0"/>
          </a:p>
          <a:p>
            <a:endParaRPr lang="zh-CN" altLang="en-US" dirty="0"/>
          </a:p>
        </p:txBody>
      </p:sp>
    </p:spTree>
    <p:extLst>
      <p:ext uri="{BB962C8B-B14F-4D97-AF65-F5344CB8AC3E}">
        <p14:creationId xmlns:p14="http://schemas.microsoft.com/office/powerpoint/2010/main" val="1800920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除了标签平滑外，还引入了基于一致性的正则化项，这个方法主要是利用数据增强技术使模型变得更加鲁棒，具体来说，通过对样本</a:t>
            </a:r>
            <a:r>
              <a:rPr lang="en-US" altLang="zh-CN" dirty="0"/>
              <a:t>x</a:t>
            </a:r>
            <a:r>
              <a:rPr lang="zh-CN" altLang="en-US" dirty="0"/>
              <a:t>添加各种噪声获得数据增强后的信号</a:t>
            </a:r>
            <a:r>
              <a:rPr lang="en-US" altLang="zh-CN" dirty="0"/>
              <a:t>g</a:t>
            </a:r>
            <a:r>
              <a:rPr lang="zh-CN" altLang="en-US" dirty="0"/>
              <a:t>（</a:t>
            </a:r>
            <a:r>
              <a:rPr lang="en-US" altLang="zh-CN" dirty="0"/>
              <a:t>x</a:t>
            </a:r>
            <a:r>
              <a:rPr lang="zh-CN" altLang="en-US" dirty="0"/>
              <a:t>）</a:t>
            </a:r>
            <a:r>
              <a:rPr lang="en-US" altLang="zh-CN" dirty="0"/>
              <a:t>,</a:t>
            </a:r>
            <a:r>
              <a:rPr lang="zh-CN" altLang="en-US" dirty="0"/>
              <a:t>然后通过约束样本</a:t>
            </a:r>
            <a:r>
              <a:rPr lang="en-US" altLang="zh-CN" dirty="0"/>
              <a:t>x</a:t>
            </a:r>
            <a:r>
              <a:rPr lang="zh-CN" altLang="en-US" dirty="0"/>
              <a:t>和增强后的样本</a:t>
            </a:r>
            <a:r>
              <a:rPr lang="en-US" altLang="zh-CN" dirty="0"/>
              <a:t>g(x)</a:t>
            </a:r>
            <a:r>
              <a:rPr lang="zh-CN" altLang="en-US" dirty="0"/>
              <a:t>之间的差距来训练模型。</a:t>
            </a:r>
            <a:endParaRPr lang="en-US" altLang="zh-CN" dirty="0"/>
          </a:p>
          <a:p>
            <a:r>
              <a:rPr lang="zh-CN" altLang="en-US" dirty="0"/>
              <a:t>在开集识别下的拒绝规则使用的使基于概率的拒绝规则，也就是之前介绍的</a:t>
            </a:r>
            <a:r>
              <a:rPr lang="en-US" altLang="zh-CN" dirty="0"/>
              <a:t>PR</a:t>
            </a:r>
            <a:r>
              <a:rPr lang="zh-CN" altLang="en-US" dirty="0"/>
              <a:t>，不过本片文章对阈值</a:t>
            </a:r>
            <a:r>
              <a:rPr lang="en-US" altLang="zh-CN" dirty="0"/>
              <a:t>T</a:t>
            </a:r>
            <a:r>
              <a:rPr lang="zh-CN" altLang="en-US" dirty="0"/>
              <a:t>的设置采用了自适应计算的方法，通过计算在验证集中被正确分类的样本的</a:t>
            </a:r>
            <a:r>
              <a:rPr lang="en-US" altLang="zh-CN" dirty="0" err="1"/>
              <a:t>Ti</a:t>
            </a:r>
            <a:r>
              <a:rPr lang="zh-CN" altLang="en-US" dirty="0"/>
              <a:t>值，然后对所有的</a:t>
            </a:r>
            <a:r>
              <a:rPr lang="en-US" altLang="zh-CN" dirty="0" err="1"/>
              <a:t>Ti</a:t>
            </a:r>
            <a:r>
              <a:rPr lang="zh-CN" altLang="en-US" dirty="0"/>
              <a:t>求平均值和方差</a:t>
            </a:r>
            <a:endParaRPr lang="en-US" altLang="zh-CN" dirty="0"/>
          </a:p>
        </p:txBody>
      </p:sp>
    </p:spTree>
    <p:extLst>
      <p:ext uri="{BB962C8B-B14F-4D97-AF65-F5344CB8AC3E}">
        <p14:creationId xmlns:p14="http://schemas.microsoft.com/office/powerpoint/2010/main" val="2702950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实验更多的还是在说他所做的改进对模型的提升</a:t>
            </a:r>
            <a:endParaRPr lang="en-US" altLang="zh-CN" dirty="0"/>
          </a:p>
          <a:p>
            <a:endParaRPr lang="en-US" altLang="zh-CN" dirty="0"/>
          </a:p>
          <a:p>
            <a:r>
              <a:rPr lang="zh-CN" altLang="en-US" dirty="0"/>
              <a:t>第一张图蓝线： 不使用 本片作者提出的数据增强技术， 具体是哪种没说</a:t>
            </a:r>
          </a:p>
        </p:txBody>
      </p:sp>
    </p:spTree>
    <p:extLst>
      <p:ext uri="{BB962C8B-B14F-4D97-AF65-F5344CB8AC3E}">
        <p14:creationId xmlns:p14="http://schemas.microsoft.com/office/powerpoint/2010/main" val="2332347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原型是一个或</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多个</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从已知数据中（也就是训练集）获得的已知类的类别模板，本质上他就是对已知类的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特征</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概括。</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原型学习就是针对如何提取到有效的原型所设计的机器学习方法。</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dirty="0"/>
              <a:t>为什么要引入原型学习，：左下图分析，特征从中心点向外辐射的，这就导致所提取到的特征是线性分布的，所以它类内间距大，类间间距小。</a:t>
            </a:r>
            <a:endParaRPr lang="en-US" altLang="zh-CN" dirty="0"/>
          </a:p>
          <a:p>
            <a:endParaRPr lang="en-US" altLang="zh-CN" dirty="0"/>
          </a:p>
          <a:p>
            <a:r>
              <a:rPr lang="zh-CN" altLang="en-US" dirty="0"/>
              <a:t>试图找一种使特征非线性分布的方法，</a:t>
            </a:r>
            <a:endParaRPr lang="en-US" altLang="zh-CN" dirty="0"/>
          </a:p>
          <a:p>
            <a:endParaRPr lang="en-US" altLang="zh-CN" dirty="0"/>
          </a:p>
          <a:p>
            <a:r>
              <a:rPr lang="zh-CN" altLang="en-US" dirty="0"/>
              <a:t>原型的概念就很符合这一点要求，  原型本身就代表了类的特定特征，  所以可以通过样本与原型的距离来约束类内特征的分布，使类内特征更加紧凑。</a:t>
            </a:r>
            <a:endParaRPr lang="en-US" altLang="zh-CN" dirty="0"/>
          </a:p>
          <a:p>
            <a:r>
              <a:rPr lang="zh-CN" altLang="en-US" dirty="0"/>
              <a:t>不同类别的特征不同， 所以原型是分离开的， 所以也可以满足使类间间距增大的要求</a:t>
            </a:r>
            <a:endParaRPr lang="en-US" altLang="zh-CN" dirty="0"/>
          </a:p>
          <a:p>
            <a:r>
              <a:rPr lang="zh-CN" altLang="en-US" dirty="0"/>
              <a:t>并且更重要的是运用样本与原型的相似度进行分类，可以很好的运用在开集识别</a:t>
            </a:r>
            <a:endParaRPr lang="en-US" altLang="zh-CN" dirty="0"/>
          </a:p>
        </p:txBody>
      </p:sp>
    </p:spTree>
    <p:extLst>
      <p:ext uri="{BB962C8B-B14F-4D97-AF65-F5344CB8AC3E}">
        <p14:creationId xmlns:p14="http://schemas.microsoft.com/office/powerpoint/2010/main" val="264376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46434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整个网络的前向传播很简单，</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就是通</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过判断</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样本特征距离</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哪一类的原型距离更近来决策属于哪一类</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，具体是这个函数，本篇文章假设每个类别都有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个原型，所以样本到某个类的最小距离就是距离这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个原型的最小距离。</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样本到类的距离越近，属于这个类的概率就越大，所以对距离取负就可以将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gi</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）看作类别样本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属于类别</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的分数。，</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baseline="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其实过去的研究有很多类似的框架，</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因此本篇工作提出使用端到端的方式同时从已知数据中学习特征提取器的参数和各类别的原型。所以在模型训练过程中如何进行反向传播就是一个很重要的问题。本片文章针对此问题设计了</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两类损失函数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这也是本篇工作的重点。</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解释图，判别式损失分离每个类， 生成损失约束类内特征，</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为了设计生成损失，对其建模为混合高斯分布，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表示特征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的维数，</a:t>
                </a:r>
                <a14:m>
                  <m:oMath xmlns:m="http://schemas.openxmlformats.org/officeDocument/2006/math">
                    <m:r>
                      <a:rPr lang="zh-CN" altLang="en-US" sz="1800" i="1" kern="100" smtClean="0">
                        <a:effectLst/>
                        <a:latin typeface="Cambria Math" panose="02040503050406030204" pitchFamily="18" charset="0"/>
                        <a:ea typeface="等线" panose="02010600030101010101" pitchFamily="2" charset="-122"/>
                        <a:cs typeface="Times New Roman" panose="02020603050405020304" pitchFamily="18" charset="0"/>
                      </a:rPr>
                      <m:t>𝜑</m:t>
                    </m:r>
                  </m:oMath>
                </a14:m>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为每个高斯分布的权值</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卷积原型网络的框架主要分为两部分，第一部分是保留了传统卷积神经网络的卷积层和全连接层作为特征提取器。第二部分是使用基于原型匹配的分类器代替</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，整个网络的前向传播很简单，</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就是通</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过判断距离</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样本特征距离</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哪一类的原型距离更近来决策属于哪一类。</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因为一个类会有多个原型，当样本距离其中的一个原型足够近就可以对其分类。</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baseline="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实过去的研究有很多类似的框架，但是它们其中的一部分对原型的提取是人工提取，另一部分虽然使用深度学习的方式来学习原型，但是它们对于特征提取器参数的训练和原型的学习是分成两部分来做的。这就导致性能不太理想。因此本篇工作提出使用端到端的方式同时从已知数据中学习特征提取器的参数和各类别的原型。所以在模型训练过程中如何进行反向传播就是一个很重要的问题。本片文章针对此问题设计了四种判别损失</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函数和一种生成损失函数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这也是本篇工作的重点。</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从这张图中可以看到，</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对于一个输入样本的特征，其所属类别的原型会朝它移动，而其他类别的原型会远离它。所以使用判别损失可以有效让不同的类别分离。</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而从这张图中可以看到，</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原型损失是</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约束的类内的变化。他约束样本特征与其对应类别的原型之间距离不断拉近，以使其类内更加紧凑。</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所以</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为了使模型具有更强的鲁棒性，并且能够使其应用于开集识别。本篇工作基于原型对特征空间进行建模，假设每个类别的特征服从以原型为均值的混合高斯分布。</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其中这个</a:t>
                </a:r>
                <a:r>
                  <a:rPr lang="zh-CN" altLang="en-US" sz="1800" i="0" kern="100">
                    <a:effectLst/>
                    <a:latin typeface="Cambria Math" panose="02040503050406030204" pitchFamily="18" charset="0"/>
                    <a:ea typeface="等线" panose="02010600030101010101" pitchFamily="2" charset="-122"/>
                    <a:cs typeface="Times New Roman" panose="02020603050405020304" pitchFamily="18" charset="0"/>
                  </a:rPr>
                  <a:t>𝜑</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使不同高斯分布的权值，因为一个类可能会有多个原型。</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以此设计了生成损失函数。</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然后</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通过这两种</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损失函数的约束来训练模型</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但是这种建模方式是否合理呢？</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Fallback>
      </mc:AlternateContent>
    </p:spTree>
    <p:extLst>
      <p:ext uri="{BB962C8B-B14F-4D97-AF65-F5344CB8AC3E}">
        <p14:creationId xmlns:p14="http://schemas.microsoft.com/office/powerpoint/2010/main" val="226006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为了能够让整个模型更好的适应于开集识别方法，本篇</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文章</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设计了两种针对未知样本的拒绝规则。</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第一个是基于距离的拒绝规则</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直观上来理解，当样本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属于每个类的分数都很小，就有理由将其拒绝。  </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也可以用似然函数来解释</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这种基于距离的拒绝规则有个问题， 对距离没有约束，所以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的取值很难定义</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基于概率的拒绝规则是在高斯混合密度和等原型先验概率下用后验概率来设计的，通过计算样本对应于每个类的后验概率，看概率是否达到阈值，以此来判断是否为已知类。这里做了一个简化</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4546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然后是对</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损失函数的设计：这是本篇文章的重点，</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首</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先来看基于分类误差的损失函数。对于来自类别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的样本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本篇文章使用这个公式来度量它被错误分类的概率</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其中</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gy</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代表样本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属于类别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y</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的分数，后面一项可以理解为样本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被错误分类的分数。所以差值就可以用来代表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被错误分类的容易程度</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然后做了一个近似假设。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误分类为类</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的概率远大于其他类别。所以</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本篇工作就以此这两个距离的差值来代表误分类误差。为了让损失函数更加平滑，</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最终采用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sigmoid</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的形式来定义</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然后再看基于边界的损失函数，这个其实借鉴了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SVM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中设计分界面的思想。</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这里也同样做了相同的简化，将其化为二分类问题</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从理论分析上来看，这两种损失函数都</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存在</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一个问题，就是它们每次迭代都只更新两个原型和网络参数，而其他原型静止的，这就导致在一个复杂的数据集下，</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采用这两个损失函数的</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模型的收敛效果可能并不是很好。</a:t>
            </a:r>
          </a:p>
          <a:p>
            <a:endParaRPr lang="zh-CN" altLang="en-US" dirty="0"/>
          </a:p>
        </p:txBody>
      </p:sp>
    </p:spTree>
    <p:extLst>
      <p:ext uri="{BB962C8B-B14F-4D97-AF65-F5344CB8AC3E}">
        <p14:creationId xmlns:p14="http://schemas.microsoft.com/office/powerpoint/2010/main" val="4270518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然后是基于距离的交叉熵损失函数，这种损失的定义和传统卷积神经网络</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交叉熵损失</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很像，只不过在传统卷积神经网络中，模型将网络的倒数第二层作为分类分数，然后利用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将不同类的分数进行归一化，</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而这个是使用距离作为分数。并且</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在后面的实验中也可以看到，</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采用这个损失函数来训练模型，对特征的提取结果和传统卷积神经网络很相似。</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最后一个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one-versus-all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，这种损失函数的设计在</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多分类任务的</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研究中应用的很广泛</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，是一种将多分类问题转化为二分类问题的策略</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，本文将其</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改进</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应用于在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CPN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框架</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为了将</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对</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距离</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的判断</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转化为二值分类问题，引入了原型球的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建模</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，以原型为中心，构建半径为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的圆形球，以此来表示</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每个</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原型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的覆盖范围，因为一个类别有多个原型，</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所以每个</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类别的范围就是此类别中所有圆形球的并集，并且要保证不同类别的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覆盖范围</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不重合。当样本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的特征落在正确类别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y</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的范围内</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时，就认为分类正确，否</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则</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就认为分类错误。所以分类的二值</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化</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表示就定义为这个公式，</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如果样本在正确类别的某个原型球内的话，这个值就是正值，就代表分类正确，否则就是负值。代表分类错误。</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同样也是为了让损失更加平滑，采用了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sigmoid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函数，最后的损失函数设计为这个公式，即约束了类内的紧凑，有分离不同的类。</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相比于之前的两个损失函数，这两个损失函数就可以很好的应对复杂数据集的训练，因为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在每一次迭代时，会更新所有的原型和网络参数，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OVA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在每一次迭代时，会更新网络参数和每一个类别中距离样本最近的原型。</a:t>
            </a:r>
          </a:p>
          <a:p>
            <a:endParaRPr lang="zh-CN" altLang="en-US" dirty="0"/>
          </a:p>
        </p:txBody>
      </p:sp>
    </p:spTree>
    <p:extLst>
      <p:ext uri="{BB962C8B-B14F-4D97-AF65-F5344CB8AC3E}">
        <p14:creationId xmlns:p14="http://schemas.microsoft.com/office/powerpoint/2010/main" val="1926240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虽然使用</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前面介绍的这些</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损失函数已经可以训练模型了，但是可以看到。只使用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进行训练，模型提取的特征是和传统卷积神经网络很像的，这也和前面的分析一样，因为</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这个损失函数的构建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使用的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就</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为了能够让模型具有更好的鲁棒性，并能够用于开</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集</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识别，</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所以</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本篇工作基于原型对每个类的特征空间进行建模，假设每个类的特征都服从以此类的原型为均值的高斯混合分布。然后基于这种建模下设计生成损失。生成损失的本质其实是类特定特征（样本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中提取到的其所属类别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的特征）在高斯混合密度下的最大似然正则化。</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因此我们就可以将</a:t>
            </a:r>
            <a:r>
              <a:rPr lang="zh-CN" altLang="en-US" sz="1800" dirty="0">
                <a:latin typeface="黑体" panose="02010609060101010101" pitchFamily="49" charset="-122"/>
                <a:ea typeface="黑体" panose="02010609060101010101" pitchFamily="49" charset="-122"/>
              </a:rPr>
              <a:t>训练样本的最大对数似然作为生成损失。</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通过化简，最大对数似然</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同样</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可以表示为最小样本到原型的距离</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其中</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是正确的类别中距离样本最近的原型的索引。</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因为我</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们对于样本的分类，</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只要</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保证</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样本在它所属类别中任何一个原型的覆盖范围内就认为它属于这个类。</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所以最后的生成损失就定义为这个式子。模型整体的损失函数定义为判别损失和生成损失的加权和。</a:t>
            </a:r>
            <a:endParaRPr lang="zh-CN" altLang="en-US" b="1" dirty="0"/>
          </a:p>
        </p:txBody>
      </p:sp>
    </p:spTree>
    <p:extLst>
      <p:ext uri="{BB962C8B-B14F-4D97-AF65-F5344CB8AC3E}">
        <p14:creationId xmlns:p14="http://schemas.microsoft.com/office/powerpoint/2010/main" val="1861672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113083138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301648636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933242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308553811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118811459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376200508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178773400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397485656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353605142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238050301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3719970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2326310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417366046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197062926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240624121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40313482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3675482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309961958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51015488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11902033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125512461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1934921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427539873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270185439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67177153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255934973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124371995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40285619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1982560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299615253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33637601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129948148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173739620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233273966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406573299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80894953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47288672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83522943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240180995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427604442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355998753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40702848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218066026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415079406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379513952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19015415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344915899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89555458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158715667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352976762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14888186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22645569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4B2ED8-99BA-49FB-9BB5-D5A92DCCA2F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2024/1/29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52369073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2024/1/29</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8010892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87477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369172384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F50CDA7-0184-4349-A5D2-BBF935BBC3FD}"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B2ED8-99BA-49FB-9BB5-D5A92DCCA2F4}" type="slidenum">
              <a:rPr lang="zh-CN" altLang="en-US" smtClean="0"/>
              <a:t>‹#›</a:t>
            </a:fld>
            <a:endParaRPr lang="zh-CN" altLang="en-US"/>
          </a:p>
        </p:txBody>
      </p:sp>
    </p:spTree>
    <p:extLst>
      <p:ext uri="{BB962C8B-B14F-4D97-AF65-F5344CB8AC3E}">
        <p14:creationId xmlns:p14="http://schemas.microsoft.com/office/powerpoint/2010/main" val="231631875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microsoft.com/office/2007/relationships/hdphoto" Target="../media/hdphoto1.wdp"/><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image" Target="../media/image1.png"/><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theme" Target="../theme/theme2.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slideLayout" Target="../slideLayouts/slideLayout78.xml"/><Relationship Id="rId1" Type="http://schemas.openxmlformats.org/officeDocument/2006/relationships/slideLayout" Target="../slideLayouts/slideLayout77.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0CDA7-0184-4349-A5D2-BBF935BBC3FD}" type="datetimeFigureOut">
              <a:rPr lang="zh-CN" altLang="en-US" smtClean="0"/>
              <a:t>2024/1/29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B2ED8-99BA-49FB-9BB5-D5A92DCCA2F4}" type="slidenum">
              <a:rPr lang="zh-CN" altLang="en-US" smtClean="0"/>
              <a:t>‹#›</a:t>
            </a:fld>
            <a:endParaRPr lang="zh-CN" altLang="en-US"/>
          </a:p>
        </p:txBody>
      </p:sp>
      <p:pic>
        <p:nvPicPr>
          <p:cNvPr id="7" name="图片 6"/>
          <p:cNvPicPr>
            <a:picLocks noChangeAspect="1"/>
          </p:cNvPicPr>
          <p:nvPr userDrawn="1"/>
        </p:nvPicPr>
        <p:blipFill rotWithShape="1">
          <a:blip r:embed="rId67" cstate="print">
            <a:extLst>
              <a:ext uri="{BEBA8EAE-BF5A-486C-A8C5-ECC9F3942E4B}">
                <a14:imgProps xmlns:a14="http://schemas.microsoft.com/office/drawing/2010/main">
                  <a14:imgLayer r:embed="rId68">
                    <a14:imgEffect>
                      <a14:brightnessContrast contrast="40000"/>
                    </a14:imgEffect>
                  </a14:imgLayer>
                </a14:imgProps>
              </a:ext>
              <a:ext uri="{28A0092B-C50C-407E-A947-70E740481C1C}">
                <a14:useLocalDpi xmlns:a14="http://schemas.microsoft.com/office/drawing/2010/main" val="0"/>
              </a:ext>
            </a:extLst>
          </a:blip>
          <a:srcRect l="11111"/>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 id="2147483700" r:id="rId34"/>
    <p:sldLayoutId id="2147483701" r:id="rId35"/>
    <p:sldLayoutId id="2147483702" r:id="rId36"/>
    <p:sldLayoutId id="2147483703" r:id="rId37"/>
    <p:sldLayoutId id="2147483704" r:id="rId38"/>
    <p:sldLayoutId id="2147483705" r:id="rId39"/>
    <p:sldLayoutId id="2147483706" r:id="rId40"/>
    <p:sldLayoutId id="2147483707" r:id="rId41"/>
    <p:sldLayoutId id="2147483708" r:id="rId42"/>
    <p:sldLayoutId id="2147483709" r:id="rId43"/>
    <p:sldLayoutId id="2147483710" r:id="rId44"/>
    <p:sldLayoutId id="2147483711" r:id="rId45"/>
    <p:sldLayoutId id="2147483712" r:id="rId46"/>
    <p:sldLayoutId id="2147483713" r:id="rId47"/>
    <p:sldLayoutId id="2147483714" r:id="rId48"/>
    <p:sldLayoutId id="2147483715" r:id="rId49"/>
    <p:sldLayoutId id="2147483716" r:id="rId50"/>
    <p:sldLayoutId id="2147483717" r:id="rId51"/>
    <p:sldLayoutId id="2147483718" r:id="rId52"/>
    <p:sldLayoutId id="2147483719" r:id="rId53"/>
    <p:sldLayoutId id="2147483720" r:id="rId54"/>
    <p:sldLayoutId id="2147483721" r:id="rId55"/>
    <p:sldLayoutId id="2147483722" r:id="rId56"/>
    <p:sldLayoutId id="2147483723" r:id="rId57"/>
    <p:sldLayoutId id="2147483724" r:id="rId58"/>
    <p:sldLayoutId id="2147483725" r:id="rId59"/>
    <p:sldLayoutId id="2147483654" r:id="rId60"/>
    <p:sldLayoutId id="2147483655" r:id="rId61"/>
    <p:sldLayoutId id="2147483656" r:id="rId62"/>
    <p:sldLayoutId id="2147483657" r:id="rId63"/>
    <p:sldLayoutId id="2147483658" r:id="rId64"/>
    <p:sldLayoutId id="2147483659" r:id="rId65"/>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0CDA7-0184-4349-A5D2-BBF935BBC3FD}" type="datetimeFigureOut">
              <a:rPr lang="zh-CN" altLang="en-US" smtClean="0"/>
              <a:t>2024/1/29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4B2ED8-99BA-49FB-9BB5-D5A92DCCA2F4}" type="slidenum">
              <a:rPr lang="zh-CN" altLang="en-US" smtClean="0"/>
              <a:t>‹#›</a:t>
            </a:fld>
            <a:endParaRPr lang="zh-CN" altLang="en-US"/>
          </a:p>
        </p:txBody>
      </p:sp>
      <p:pic>
        <p:nvPicPr>
          <p:cNvPr id="7" name="图片 6"/>
          <p:cNvPicPr>
            <a:picLocks noChangeAspect="1"/>
          </p:cNvPicPr>
          <p:nvPr userDrawn="1"/>
        </p:nvPicPr>
        <p:blipFill rotWithShape="1">
          <a:blip r:embed="rId13" cstate="print">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val="0"/>
              </a:ext>
            </a:extLst>
          </a:blip>
          <a:srcRect l="11111"/>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29184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470.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0.png"/><Relationship Id="rId9" Type="http://schemas.openxmlformats.org/officeDocument/2006/relationships/image" Target="../media/image53.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60.png"/><Relationship Id="rId3" Type="http://schemas.openxmlformats.org/officeDocument/2006/relationships/image" Target="../media/image530.png"/><Relationship Id="rId7" Type="http://schemas.openxmlformats.org/officeDocument/2006/relationships/image" Target="../media/image59.png"/><Relationship Id="rId12"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60.png"/><Relationship Id="rId11" Type="http://schemas.openxmlformats.org/officeDocument/2006/relationships/image" Target="../media/image44.png"/><Relationship Id="rId5" Type="http://schemas.openxmlformats.org/officeDocument/2006/relationships/image" Target="../media/image58.png"/><Relationship Id="rId10" Type="http://schemas.openxmlformats.org/officeDocument/2006/relationships/image" Target="../media/image43.png"/><Relationship Id="rId4" Type="http://schemas.openxmlformats.org/officeDocument/2006/relationships/image" Target="../media/image54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30.png"/><Relationship Id="rId5" Type="http://schemas.openxmlformats.org/officeDocument/2006/relationships/image" Target="../media/image620.png"/><Relationship Id="rId4" Type="http://schemas.openxmlformats.org/officeDocument/2006/relationships/image" Target="../media/image63.png"/></Relationships>
</file>

<file path=ppt/slides/_rels/slide1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66.png"/><Relationship Id="rId4" Type="http://schemas.openxmlformats.org/officeDocument/2006/relationships/image" Target="../media/image65.png"/></Relationships>
</file>

<file path=ppt/slides/_rels/slide1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68.png"/></Relationships>
</file>

<file path=ppt/slides/_rels/slide1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75.png"/><Relationship Id="rId3" Type="http://schemas.openxmlformats.org/officeDocument/2006/relationships/image" Target="../media/image71.png"/><Relationship Id="rId7" Type="http://schemas.openxmlformats.org/officeDocument/2006/relationships/image" Target="../media/image72.png"/><Relationship Id="rId12" Type="http://schemas.openxmlformats.org/officeDocument/2006/relationships/image" Target="../media/image7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7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1.png"/><Relationship Id="rId7" Type="http://schemas.openxmlformats.org/officeDocument/2006/relationships/image" Target="../media/image79.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png"/><Relationship Id="rId10" Type="http://schemas.openxmlformats.org/officeDocument/2006/relationships/image" Target="../media/image82.png"/><Relationship Id="rId4" Type="http://schemas.openxmlformats.org/officeDocument/2006/relationships/image" Target="../media/image76.png"/><Relationship Id="rId9" Type="http://schemas.openxmlformats.org/officeDocument/2006/relationships/image" Target="../media/image81.png"/></Relationships>
</file>

<file path=ppt/slides/_rels/slide23.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s>
</file>

<file path=ppt/slides/_rels/slide2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95.png"/><Relationship Id="rId4" Type="http://schemas.openxmlformats.org/officeDocument/2006/relationships/image" Target="../media/image94.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18" Type="http://schemas.openxmlformats.org/officeDocument/2006/relationships/image" Target="../media/image29.png"/><Relationship Id="rId26" Type="http://schemas.openxmlformats.org/officeDocument/2006/relationships/image" Target="../media/image35.png"/><Relationship Id="rId3" Type="http://schemas.openxmlformats.org/officeDocument/2006/relationships/image" Target="../media/image17.png"/><Relationship Id="rId21" Type="http://schemas.openxmlformats.org/officeDocument/2006/relationships/image" Target="../media/image31.png"/><Relationship Id="rId7" Type="http://schemas.openxmlformats.org/officeDocument/2006/relationships/image" Target="../media/image21.png"/><Relationship Id="rId12" Type="http://schemas.openxmlformats.org/officeDocument/2006/relationships/image" Target="../media/image45.png"/><Relationship Id="rId17" Type="http://schemas.openxmlformats.org/officeDocument/2006/relationships/image" Target="../media/image28.png"/><Relationship Id="rId25" Type="http://schemas.openxmlformats.org/officeDocument/2006/relationships/image" Target="../media/image34.png"/><Relationship Id="rId2" Type="http://schemas.openxmlformats.org/officeDocument/2006/relationships/notesSlide" Target="../notesSlides/notesSlide6.xml"/><Relationship Id="rId16" Type="http://schemas.openxmlformats.org/officeDocument/2006/relationships/image" Target="../media/image27.png"/><Relationship Id="rId20" Type="http://schemas.openxmlformats.org/officeDocument/2006/relationships/image" Target="../media/image280.png"/><Relationship Id="rId29"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44.png"/><Relationship Id="rId24" Type="http://schemas.openxmlformats.org/officeDocument/2006/relationships/image" Target="../media/image330.png"/><Relationship Id="rId5" Type="http://schemas.openxmlformats.org/officeDocument/2006/relationships/image" Target="../media/image19.png"/><Relationship Id="rId15" Type="http://schemas.openxmlformats.org/officeDocument/2006/relationships/image" Target="../media/image26.png"/><Relationship Id="rId23" Type="http://schemas.openxmlformats.org/officeDocument/2006/relationships/image" Target="../media/image33.png"/><Relationship Id="rId28" Type="http://schemas.openxmlformats.org/officeDocument/2006/relationships/image" Target="../media/image37.png"/><Relationship Id="rId10" Type="http://schemas.openxmlformats.org/officeDocument/2006/relationships/image" Target="../media/image43.png"/><Relationship Id="rId19" Type="http://schemas.openxmlformats.org/officeDocument/2006/relationships/image" Target="../media/image30.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5.png"/><Relationship Id="rId22" Type="http://schemas.openxmlformats.org/officeDocument/2006/relationships/image" Target="../media/image32.png"/><Relationship Id="rId27" Type="http://schemas.openxmlformats.org/officeDocument/2006/relationships/image" Target="../media/image36.png"/><Relationship Id="rId30" Type="http://schemas.openxmlformats.org/officeDocument/2006/relationships/image" Target="../media/image39.png"/></Relationships>
</file>

<file path=ppt/slides/_rels/slide9.xml.rels><?xml version="1.0" encoding="UTF-8" standalone="yes"?>
<Relationships xmlns="http://schemas.openxmlformats.org/package/2006/relationships"><Relationship Id="rId13" Type="http://schemas.openxmlformats.org/officeDocument/2006/relationships/image" Target="../media/image47.png"/><Relationship Id="rId3" Type="http://schemas.openxmlformats.org/officeDocument/2006/relationships/image" Target="../media/image390.png"/><Relationship Id="rId7" Type="http://schemas.openxmlformats.org/officeDocument/2006/relationships/image" Target="../media/image421.png"/><Relationship Id="rId12"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20.png"/><Relationship Id="rId5" Type="http://schemas.openxmlformats.org/officeDocument/2006/relationships/image" Target="../media/image41.png"/><Relationship Id="rId10" Type="http://schemas.openxmlformats.org/officeDocument/2006/relationships/image" Target="../media/image410.png"/><Relationship Id="rId4" Type="http://schemas.openxmlformats.org/officeDocument/2006/relationships/image" Target="../media/image40.png"/><Relationship Id="rId9" Type="http://schemas.openxmlformats.org/officeDocument/2006/relationships/image" Target="../media/image400.png"/><Relationship Id="rId1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11111"/>
          <a:stretch>
            <a:fillRect/>
          </a:stretch>
        </p:blipFill>
        <p:spPr>
          <a:xfrm>
            <a:off x="0" y="0"/>
            <a:ext cx="12192000" cy="6858000"/>
          </a:xfrm>
          <a:prstGeom prst="rect">
            <a:avLst/>
          </a:prstGeom>
        </p:spPr>
      </p:pic>
      <p:sp>
        <p:nvSpPr>
          <p:cNvPr id="4" name="iṧlîḋê"/>
          <p:cNvSpPr/>
          <p:nvPr/>
        </p:nvSpPr>
        <p:spPr>
          <a:xfrm>
            <a:off x="1285875" y="1619250"/>
            <a:ext cx="9620250" cy="3696244"/>
          </a:xfrm>
          <a:prstGeom prst="roundRect">
            <a:avLst>
              <a:gd name="adj" fmla="val 4167"/>
            </a:avLst>
          </a:prstGeom>
          <a:solidFill>
            <a:srgbClr val="FFFFFF">
              <a:alpha val="41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Arial"/>
              <a:ea typeface="微软雅黑"/>
              <a:sym typeface="Arial"/>
            </a:endParaRPr>
          </a:p>
        </p:txBody>
      </p:sp>
      <p:sp>
        <p:nvSpPr>
          <p:cNvPr id="5" name="îśḷíḍê"/>
          <p:cNvSpPr txBox="1"/>
          <p:nvPr/>
        </p:nvSpPr>
        <p:spPr>
          <a:xfrm>
            <a:off x="1695861" y="2585997"/>
            <a:ext cx="8870950" cy="1200329"/>
          </a:xfrm>
          <a:prstGeom prst="rect">
            <a:avLst/>
          </a:prstGeom>
        </p:spPr>
        <p:txBody>
          <a:bodyPr vert="horz" wrap="square" lIns="91440" tIns="45720" rIns="91440" bIns="45720" rtlCol="0" anchor="b">
            <a:spAutoFit/>
          </a:bodyPr>
          <a:lstStyle>
            <a:lvl1pPr algn="ctr" defTabSz="914400" rtl="0" eaLnBrk="1" latinLnBrk="0" hangingPunct="1">
              <a:lnSpc>
                <a:spcPct val="90000"/>
              </a:lnSpc>
              <a:spcBef>
                <a:spcPct val="0"/>
              </a:spcBef>
              <a:buNone/>
              <a:defRPr lang="zh-CN" altLang="en-US" sz="6000" b="1" kern="1200" dirty="0">
                <a:solidFill>
                  <a:schemeClr val="tx1"/>
                </a:solidFill>
                <a:latin typeface="+mj-lt"/>
                <a:ea typeface="+mj-ea"/>
                <a:cs typeface="+mj-cs"/>
              </a:defRPr>
            </a:lvl1pPr>
          </a:lstStyle>
          <a:p>
            <a:pPr lvl="0">
              <a:lnSpc>
                <a:spcPct val="100000"/>
              </a:lnSpc>
              <a:defRPr/>
            </a:pPr>
            <a:r>
              <a:rPr lang="en-US" altLang="zh-CN" sz="3600" spc="300" dirty="0">
                <a:latin typeface="Arial"/>
                <a:ea typeface="微软雅黑"/>
                <a:sym typeface="Arial"/>
              </a:rPr>
              <a:t>Convolutional Prototype Network for Open Set Recognition</a:t>
            </a:r>
            <a:endParaRPr kumimoji="0" lang="zh-CN" altLang="en-US" sz="3600" b="1" i="0" u="none" strike="noStrike" kern="1200" cap="none" spc="300" normalizeH="0" baseline="0" noProof="0" dirty="0">
              <a:ln>
                <a:noFill/>
              </a:ln>
              <a:effectLst/>
              <a:uLnTx/>
              <a:uFillTx/>
              <a:latin typeface="Arial"/>
              <a:ea typeface="微软雅黑"/>
              <a:sym typeface="Arial"/>
            </a:endParaRPr>
          </a:p>
        </p:txBody>
      </p:sp>
      <p:sp>
        <p:nvSpPr>
          <p:cNvPr id="8" name="ïśḷîḑê"/>
          <p:cNvSpPr txBox="1"/>
          <p:nvPr/>
        </p:nvSpPr>
        <p:spPr>
          <a:xfrm>
            <a:off x="1364739" y="5874734"/>
            <a:ext cx="9620249" cy="573106"/>
          </a:xfrm>
          <a:prstGeom prst="rect">
            <a:avLst/>
          </a:prstGeom>
          <a:noFill/>
        </p:spPr>
        <p:txBody>
          <a:bodyPr wrap="square" rtlCol="0">
            <a:spAutoFit/>
          </a:bodyPr>
          <a:lstStyle>
            <a:defPPr>
              <a:defRPr lang="zh-CN"/>
            </a:defPPr>
            <a:lvl1pPr>
              <a:lnSpc>
                <a:spcPct val="150000"/>
              </a:lnSpc>
              <a:defRPr kumimoji="0" sz="900" i="0" u="none" strike="noStrike" cap="none" spc="0" normalizeH="0" baseline="0">
                <a:ln>
                  <a:noFill/>
                </a:ln>
                <a:effectLst/>
                <a:uLnTx/>
                <a:uFillTx/>
              </a:defRPr>
            </a:lvl1pPr>
          </a:lstStyle>
          <a:p>
            <a:pPr lvl="0">
              <a:defRPr/>
            </a:pPr>
            <a:r>
              <a:rPr lang="en-US" altLang="zh-CN" sz="1100" dirty="0">
                <a:latin typeface="微软雅黑" panose="020B0503020204020204" pitchFamily="34" charset="-122"/>
                <a:ea typeface="微软雅黑" panose="020B0503020204020204" pitchFamily="34" charset="-122"/>
              </a:rPr>
              <a:t>Yang H M, Zhang X Y, Yin F, et al. Convolutional prototype network for open set recognition[J]. IEEE Transactions on Pattern Analysis and Machine Intelligence, 2020, 44(5): 2358-2370.</a:t>
            </a:r>
            <a:endParaRPr kumimoji="1" lang="en-US" altLang="zh-CN" sz="11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Arial"/>
            </a:endParaRPr>
          </a:p>
        </p:txBody>
      </p:sp>
      <p:sp>
        <p:nvSpPr>
          <p:cNvPr id="9" name="文本框 8"/>
          <p:cNvSpPr txBox="1"/>
          <p:nvPr/>
        </p:nvSpPr>
        <p:spPr>
          <a:xfrm>
            <a:off x="5121913" y="4461458"/>
            <a:ext cx="1948172" cy="374571"/>
          </a:xfrm>
          <a:prstGeom prst="roundRect">
            <a:avLst/>
          </a:prstGeom>
          <a:solidFill>
            <a:srgbClr val="C6DAEC"/>
          </a:solidFill>
        </p:spPr>
        <p:txBody>
          <a:bodyPr wrap="square" rtlCol="0">
            <a:spAutoFit/>
          </a:bodyPr>
          <a:lstStyle/>
          <a:p>
            <a:pPr algn="dist"/>
            <a:r>
              <a:rPr lang="zh-CN" altLang="en-US" sz="1600" dirty="0">
                <a:latin typeface="Arial"/>
                <a:ea typeface="微软雅黑"/>
                <a:sym typeface="Arial"/>
              </a:rPr>
              <a:t>汇报人：李青壮</a:t>
            </a:r>
          </a:p>
        </p:txBody>
      </p:sp>
      <p:sp>
        <p:nvSpPr>
          <p:cNvPr id="2" name="文本框 1">
            <a:extLst>
              <a:ext uri="{FF2B5EF4-FFF2-40B4-BE49-F238E27FC236}">
                <a16:creationId xmlns:a16="http://schemas.microsoft.com/office/drawing/2014/main" id="{63C02529-B3B9-B449-53D1-1D14E2372E6D}"/>
              </a:ext>
            </a:extLst>
          </p:cNvPr>
          <p:cNvSpPr txBox="1"/>
          <p:nvPr/>
        </p:nvSpPr>
        <p:spPr>
          <a:xfrm>
            <a:off x="5403341" y="4887220"/>
            <a:ext cx="1385316" cy="307777"/>
          </a:xfrm>
          <a:prstGeom prst="rect">
            <a:avLst/>
          </a:prstGeom>
          <a:noFill/>
        </p:spPr>
        <p:txBody>
          <a:bodyPr wrap="none" rtlCol="0">
            <a:spAutoFit/>
          </a:bodyPr>
          <a:lstStyle/>
          <a:p>
            <a:r>
              <a:rPr lang="en-US" altLang="zh-CN" sz="1400" dirty="0"/>
              <a:t>2024</a:t>
            </a:r>
            <a:r>
              <a:rPr lang="zh-CN" altLang="en-US" sz="1400" dirty="0"/>
              <a:t>年</a:t>
            </a:r>
            <a:r>
              <a:rPr lang="en-US" altLang="zh-CN" sz="1400" dirty="0"/>
              <a:t>1</a:t>
            </a:r>
            <a:r>
              <a:rPr lang="zh-CN" altLang="en-US" sz="1400" dirty="0"/>
              <a:t>月</a:t>
            </a:r>
            <a:r>
              <a:rPr lang="en-US" altLang="zh-CN" sz="1400" dirty="0"/>
              <a:t>29</a:t>
            </a:r>
            <a:r>
              <a:rPr lang="zh-CN" altLang="en-US" sz="1400" dirty="0"/>
              <a:t>日</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iṧlîḋê"/>
              <p:cNvSpPr/>
              <p:nvPr/>
            </p:nvSpPr>
            <p:spPr>
              <a:xfrm>
                <a:off x="401675" y="327025"/>
                <a:ext cx="11443154" cy="6203950"/>
              </a:xfrm>
              <a:prstGeom prst="roundRect">
                <a:avLst>
                  <a:gd name="adj" fmla="val 4167"/>
                </a:avLst>
              </a:prstGeom>
              <a:solidFill>
                <a:srgbClr val="FFFFFF">
                  <a:alpha val="87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a:fld id="{825F15A7-03F4-43D7-82C5-3E23DA2F108C}" type="mathplaceholder">
                        <a:rPr kumimoji="0" lang="zh-CN" altLang="en-US" sz="1800" b="0" i="1" u="none" strike="noStrike" kern="0" cap="none" spc="0" normalizeH="0" baseline="0" noProof="0" smtClean="0">
                          <a:ln>
                            <a:noFill/>
                          </a:ln>
                          <a:solidFill>
                            <a:srgbClr val="FFFFFF"/>
                          </a:solidFill>
                          <a:effectLst/>
                          <a:uLnTx/>
                          <a:uFillTx/>
                          <a:latin typeface="Cambria Math" panose="02040503050406030204" pitchFamily="18" charset="0"/>
                          <a:ea typeface="微软雅黑"/>
                          <a:sym typeface="Arial"/>
                        </a:rPr>
                        <a:t>在此处键入公式。</a:t>
                      </a:fld>
                    </m:oMath>
                  </m:oMathPara>
                </a14:m>
                <a:endParaRPr kumimoji="0" lang="zh-CN" altLang="en-US" sz="1800" b="0" i="0" u="none" strike="noStrike" kern="0" cap="none" spc="0" normalizeH="0" baseline="0" noProof="0" dirty="0">
                  <a:ln>
                    <a:noFill/>
                  </a:ln>
                  <a:solidFill>
                    <a:srgbClr val="FFFFFF"/>
                  </a:solidFill>
                  <a:effectLst/>
                  <a:uLnTx/>
                  <a:uFillTx/>
                  <a:latin typeface="Arial"/>
                  <a:ea typeface="微软雅黑"/>
                  <a:sym typeface="Arial"/>
                </a:endParaRPr>
              </a:p>
            </p:txBody>
          </p:sp>
        </mc:Choice>
        <mc:Fallback xmlns="">
          <p:sp>
            <p:nvSpPr>
              <p:cNvPr id="5" name="iṧlîḋê"/>
              <p:cNvSpPr>
                <a:spLocks noRot="1" noChangeAspect="1" noMove="1" noResize="1" noEditPoints="1" noAdjustHandles="1" noChangeArrowheads="1" noChangeShapeType="1" noTextEdit="1"/>
              </p:cNvSpPr>
              <p:nvPr/>
            </p:nvSpPr>
            <p:spPr>
              <a:xfrm>
                <a:off x="401675" y="327025"/>
                <a:ext cx="11443154" cy="6203950"/>
              </a:xfrm>
              <a:prstGeom prst="roundRect">
                <a:avLst>
                  <a:gd name="adj" fmla="val 4167"/>
                </a:avLst>
              </a:prstGeom>
              <a:blipFill>
                <a:blip r:embed="rId3"/>
                <a:stretch>
                  <a:fillRect/>
                </a:stretch>
              </a:blipFill>
              <a:ln w="38100" cap="flat" cmpd="sng" algn="ctr">
                <a:solidFill>
                  <a:srgbClr val="FFFFFF"/>
                </a:solidFill>
                <a:prstDash val="solid"/>
                <a:miter lim="800000"/>
              </a:ln>
              <a:effectLst/>
            </p:spPr>
            <p:txBody>
              <a:bodyPr/>
              <a:lstStyle/>
              <a:p>
                <a:r>
                  <a:rPr lang="zh-CN" altLang="en-US">
                    <a:noFill/>
                  </a:rPr>
                  <a:t> </a:t>
                </a:r>
              </a:p>
            </p:txBody>
          </p:sp>
        </mc:Fallback>
      </mc:AlternateContent>
      <p:sp>
        <p:nvSpPr>
          <p:cNvPr id="7" name="íṩľiďè"/>
          <p:cNvSpPr/>
          <p:nvPr/>
        </p:nvSpPr>
        <p:spPr>
          <a:xfrm>
            <a:off x="610272" y="686524"/>
            <a:ext cx="720000" cy="80899"/>
          </a:xfrm>
          <a:prstGeom prst="rect">
            <a:avLst/>
          </a:prstGeom>
          <a:solidFill>
            <a:srgbClr val="C6DAEC"/>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8" name="椭圆 7"/>
          <p:cNvSpPr/>
          <p:nvPr/>
        </p:nvSpPr>
        <p:spPr>
          <a:xfrm>
            <a:off x="10331360" y="5198860"/>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ïṩľïḓé"/>
          <p:cNvSpPr/>
          <p:nvPr/>
        </p:nvSpPr>
        <p:spPr>
          <a:xfrm>
            <a:off x="6951667" y="3600471"/>
            <a:ext cx="813126" cy="813125"/>
          </a:xfrm>
          <a:prstGeom prst="arc">
            <a:avLst>
              <a:gd name="adj1" fmla="val 16200000"/>
              <a:gd name="adj2" fmla="val 10898908"/>
            </a:avLst>
          </a:prstGeom>
          <a:ln w="63500" cap="rnd">
            <a:solidFill>
              <a:srgbClr val="FFFFFF"/>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Arial"/>
              <a:ea typeface="微软雅黑"/>
              <a:cs typeface="+mn-ea"/>
              <a:sym typeface="Arial"/>
            </a:endParaRPr>
          </a:p>
        </p:txBody>
      </p:sp>
      <p:sp>
        <p:nvSpPr>
          <p:cNvPr id="25" name="îśḷiḑe"/>
          <p:cNvSpPr/>
          <p:nvPr/>
        </p:nvSpPr>
        <p:spPr>
          <a:xfrm>
            <a:off x="6951667" y="4927445"/>
            <a:ext cx="813126" cy="813125"/>
          </a:xfrm>
          <a:prstGeom prst="arc">
            <a:avLst>
              <a:gd name="adj1" fmla="val 16200000"/>
              <a:gd name="adj2" fmla="val 14902402"/>
            </a:avLst>
          </a:prstGeom>
          <a:ln w="63500" cap="rnd">
            <a:solidFill>
              <a:srgbClr val="FFFFFF"/>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Arial"/>
              <a:ea typeface="微软雅黑"/>
              <a:cs typeface="+mn-ea"/>
              <a:sym typeface="Arial"/>
            </a:endParaRPr>
          </a:p>
        </p:txBody>
      </p:sp>
      <p:sp>
        <p:nvSpPr>
          <p:cNvPr id="26" name="isḷïdè"/>
          <p:cNvSpPr txBox="1"/>
          <p:nvPr/>
        </p:nvSpPr>
        <p:spPr>
          <a:xfrm>
            <a:off x="7054042" y="5187051"/>
            <a:ext cx="710751" cy="369332"/>
          </a:xfrm>
          <a:prstGeom prst="rect">
            <a:avLst/>
          </a:prstGeom>
          <a:noFill/>
        </p:spPr>
        <p:txBody>
          <a:bodyPr wrap="square" rtlCol="0">
            <a:spAutoFit/>
          </a:bodyPr>
          <a:lstStyle/>
          <a:p>
            <a:pPr>
              <a:buSzPct val="25000"/>
              <a:defRPr/>
            </a:pPr>
            <a:r>
              <a:rPr lang="en-US" altLang="zh-CN" b="1" cap="all" dirty="0">
                <a:solidFill>
                  <a:schemeClr val="bg1"/>
                </a:solidFill>
                <a:latin typeface="Arial"/>
                <a:ea typeface="微软雅黑"/>
                <a:cs typeface="+mn-ea"/>
                <a:sym typeface="Arial"/>
              </a:rPr>
              <a:t>95%</a:t>
            </a:r>
          </a:p>
        </p:txBody>
      </p:sp>
      <p:sp>
        <p:nvSpPr>
          <p:cNvPr id="27" name="íṧliḋê"/>
          <p:cNvSpPr/>
          <p:nvPr/>
        </p:nvSpPr>
        <p:spPr>
          <a:xfrm>
            <a:off x="6951667" y="2273495"/>
            <a:ext cx="813126" cy="813125"/>
          </a:xfrm>
          <a:prstGeom prst="arc">
            <a:avLst>
              <a:gd name="adj1" fmla="val 16200000"/>
              <a:gd name="adj2" fmla="val 5345147"/>
            </a:avLst>
          </a:prstGeom>
          <a:ln w="63500" cap="rnd">
            <a:solidFill>
              <a:srgbClr val="FFFFFF"/>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Arial"/>
              <a:ea typeface="微软雅黑"/>
              <a:cs typeface="+mn-ea"/>
              <a:sym typeface="Arial"/>
            </a:endParaRPr>
          </a:p>
        </p:txBody>
      </p:sp>
      <p:sp>
        <p:nvSpPr>
          <p:cNvPr id="28" name="íS1ïḑe"/>
          <p:cNvSpPr txBox="1"/>
          <p:nvPr/>
        </p:nvSpPr>
        <p:spPr>
          <a:xfrm>
            <a:off x="7054042" y="2533100"/>
            <a:ext cx="710751" cy="369332"/>
          </a:xfrm>
          <a:prstGeom prst="rect">
            <a:avLst/>
          </a:prstGeom>
          <a:noFill/>
        </p:spPr>
        <p:txBody>
          <a:bodyPr wrap="square" rtlCol="0">
            <a:spAutoFit/>
          </a:bodyPr>
          <a:lstStyle/>
          <a:p>
            <a:pPr>
              <a:buSzPct val="25000"/>
              <a:defRPr/>
            </a:pPr>
            <a:r>
              <a:rPr lang="en-US" altLang="zh-CN" b="1" cap="all" dirty="0">
                <a:solidFill>
                  <a:schemeClr val="bg1"/>
                </a:solidFill>
                <a:latin typeface="Arial"/>
                <a:ea typeface="微软雅黑"/>
                <a:cs typeface="+mn-ea"/>
                <a:sym typeface="Arial"/>
              </a:rPr>
              <a:t>50%</a:t>
            </a:r>
          </a:p>
        </p:txBody>
      </p:sp>
      <p:sp>
        <p:nvSpPr>
          <p:cNvPr id="38" name="iconfont-11143-5258356"/>
          <p:cNvSpPr>
            <a:spLocks noChangeAspect="1"/>
          </p:cNvSpPr>
          <p:nvPr/>
        </p:nvSpPr>
        <p:spPr>
          <a:xfrm>
            <a:off x="10849669" y="3963950"/>
            <a:ext cx="295602" cy="295602"/>
          </a:xfrm>
          <a:custGeom>
            <a:avLst/>
            <a:gdLst>
              <a:gd name="T0" fmla="*/ 2400 w 12800"/>
              <a:gd name="T1" fmla="*/ 9973 h 12800"/>
              <a:gd name="T2" fmla="*/ 3040 w 12800"/>
              <a:gd name="T3" fmla="*/ 8533 h 12800"/>
              <a:gd name="T4" fmla="*/ 2613 w 12800"/>
              <a:gd name="T5" fmla="*/ 8373 h 12800"/>
              <a:gd name="T6" fmla="*/ 1973 w 12800"/>
              <a:gd name="T7" fmla="*/ 9813 h 12800"/>
              <a:gd name="T8" fmla="*/ 1547 w 12800"/>
              <a:gd name="T9" fmla="*/ 9760 h 12800"/>
              <a:gd name="T10" fmla="*/ 0 w 12800"/>
              <a:gd name="T11" fmla="*/ 11307 h 12800"/>
              <a:gd name="T12" fmla="*/ 1547 w 12800"/>
              <a:gd name="T13" fmla="*/ 12800 h 12800"/>
              <a:gd name="T14" fmla="*/ 3093 w 12800"/>
              <a:gd name="T15" fmla="*/ 11253 h 12800"/>
              <a:gd name="T16" fmla="*/ 2400 w 12800"/>
              <a:gd name="T17" fmla="*/ 9973 h 12800"/>
              <a:gd name="T18" fmla="*/ 1547 w 12800"/>
              <a:gd name="T19" fmla="*/ 12373 h 12800"/>
              <a:gd name="T20" fmla="*/ 427 w 12800"/>
              <a:gd name="T21" fmla="*/ 11253 h 12800"/>
              <a:gd name="T22" fmla="*/ 1547 w 12800"/>
              <a:gd name="T23" fmla="*/ 10133 h 12800"/>
              <a:gd name="T24" fmla="*/ 2667 w 12800"/>
              <a:gd name="T25" fmla="*/ 11253 h 12800"/>
              <a:gd name="T26" fmla="*/ 1547 w 12800"/>
              <a:gd name="T27" fmla="*/ 12373 h 12800"/>
              <a:gd name="T28" fmla="*/ 11253 w 12800"/>
              <a:gd name="T29" fmla="*/ 0 h 12800"/>
              <a:gd name="T30" fmla="*/ 9707 w 12800"/>
              <a:gd name="T31" fmla="*/ 1547 h 12800"/>
              <a:gd name="T32" fmla="*/ 11253 w 12800"/>
              <a:gd name="T33" fmla="*/ 3093 h 12800"/>
              <a:gd name="T34" fmla="*/ 12800 w 12800"/>
              <a:gd name="T35" fmla="*/ 1547 h 12800"/>
              <a:gd name="T36" fmla="*/ 11253 w 12800"/>
              <a:gd name="T37" fmla="*/ 0 h 12800"/>
              <a:gd name="T38" fmla="*/ 11253 w 12800"/>
              <a:gd name="T39" fmla="*/ 2667 h 12800"/>
              <a:gd name="T40" fmla="*/ 10133 w 12800"/>
              <a:gd name="T41" fmla="*/ 1547 h 12800"/>
              <a:gd name="T42" fmla="*/ 11253 w 12800"/>
              <a:gd name="T43" fmla="*/ 427 h 12800"/>
              <a:gd name="T44" fmla="*/ 12373 w 12800"/>
              <a:gd name="T45" fmla="*/ 1547 h 12800"/>
              <a:gd name="T46" fmla="*/ 11253 w 12800"/>
              <a:gd name="T47" fmla="*/ 2667 h 12800"/>
              <a:gd name="T48" fmla="*/ 3733 w 12800"/>
              <a:gd name="T49" fmla="*/ 4853 h 12800"/>
              <a:gd name="T50" fmla="*/ 2187 w 12800"/>
              <a:gd name="T51" fmla="*/ 6400 h 12800"/>
              <a:gd name="T52" fmla="*/ 3733 w 12800"/>
              <a:gd name="T53" fmla="*/ 7947 h 12800"/>
              <a:gd name="T54" fmla="*/ 5280 w 12800"/>
              <a:gd name="T55" fmla="*/ 6613 h 12800"/>
              <a:gd name="T56" fmla="*/ 6827 w 12800"/>
              <a:gd name="T57" fmla="*/ 6613 h 12800"/>
              <a:gd name="T58" fmla="*/ 6827 w 12800"/>
              <a:gd name="T59" fmla="*/ 6187 h 12800"/>
              <a:gd name="T60" fmla="*/ 5280 w 12800"/>
              <a:gd name="T61" fmla="*/ 6187 h 12800"/>
              <a:gd name="T62" fmla="*/ 3733 w 12800"/>
              <a:gd name="T63" fmla="*/ 4853 h 12800"/>
              <a:gd name="T64" fmla="*/ 3733 w 12800"/>
              <a:gd name="T65" fmla="*/ 7520 h 12800"/>
              <a:gd name="T66" fmla="*/ 2667 w 12800"/>
              <a:gd name="T67" fmla="*/ 6400 h 12800"/>
              <a:gd name="T68" fmla="*/ 3733 w 12800"/>
              <a:gd name="T69" fmla="*/ 5280 h 12800"/>
              <a:gd name="T70" fmla="*/ 4853 w 12800"/>
              <a:gd name="T71" fmla="*/ 6400 h 12800"/>
              <a:gd name="T72" fmla="*/ 3733 w 12800"/>
              <a:gd name="T73" fmla="*/ 7520 h 12800"/>
              <a:gd name="T74" fmla="*/ 9920 w 12800"/>
              <a:gd name="T75" fmla="*/ 5120 h 12800"/>
              <a:gd name="T76" fmla="*/ 10560 w 12800"/>
              <a:gd name="T77" fmla="*/ 3680 h 12800"/>
              <a:gd name="T78" fmla="*/ 10133 w 12800"/>
              <a:gd name="T79" fmla="*/ 3520 h 12800"/>
              <a:gd name="T80" fmla="*/ 9493 w 12800"/>
              <a:gd name="T81" fmla="*/ 4960 h 12800"/>
              <a:gd name="T82" fmla="*/ 9067 w 12800"/>
              <a:gd name="T83" fmla="*/ 4907 h 12800"/>
              <a:gd name="T84" fmla="*/ 7520 w 12800"/>
              <a:gd name="T85" fmla="*/ 6453 h 12800"/>
              <a:gd name="T86" fmla="*/ 9067 w 12800"/>
              <a:gd name="T87" fmla="*/ 8000 h 12800"/>
              <a:gd name="T88" fmla="*/ 10613 w 12800"/>
              <a:gd name="T89" fmla="*/ 6453 h 12800"/>
              <a:gd name="T90" fmla="*/ 9920 w 12800"/>
              <a:gd name="T91" fmla="*/ 5120 h 12800"/>
              <a:gd name="T92" fmla="*/ 9067 w 12800"/>
              <a:gd name="T93" fmla="*/ 7520 h 12800"/>
              <a:gd name="T94" fmla="*/ 7947 w 12800"/>
              <a:gd name="T95" fmla="*/ 6400 h 12800"/>
              <a:gd name="T96" fmla="*/ 9067 w 12800"/>
              <a:gd name="T97" fmla="*/ 5280 h 12800"/>
              <a:gd name="T98" fmla="*/ 10133 w 12800"/>
              <a:gd name="T99" fmla="*/ 6400 h 12800"/>
              <a:gd name="T100" fmla="*/ 9067 w 12800"/>
              <a:gd name="T101" fmla="*/ 752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12800">
                <a:moveTo>
                  <a:pt x="2400" y="9973"/>
                </a:moveTo>
                <a:lnTo>
                  <a:pt x="3040" y="8533"/>
                </a:lnTo>
                <a:lnTo>
                  <a:pt x="2613" y="8373"/>
                </a:lnTo>
                <a:lnTo>
                  <a:pt x="1973" y="9813"/>
                </a:lnTo>
                <a:cubicBezTo>
                  <a:pt x="1813" y="9760"/>
                  <a:pt x="1653" y="9760"/>
                  <a:pt x="1547" y="9760"/>
                </a:cubicBezTo>
                <a:cubicBezTo>
                  <a:pt x="693" y="9760"/>
                  <a:pt x="0" y="10453"/>
                  <a:pt x="0" y="11307"/>
                </a:cubicBezTo>
                <a:cubicBezTo>
                  <a:pt x="0" y="12160"/>
                  <a:pt x="693" y="12800"/>
                  <a:pt x="1547" y="12800"/>
                </a:cubicBezTo>
                <a:cubicBezTo>
                  <a:pt x="2400" y="12800"/>
                  <a:pt x="3093" y="12107"/>
                  <a:pt x="3093" y="11253"/>
                </a:cubicBezTo>
                <a:cubicBezTo>
                  <a:pt x="3093" y="10720"/>
                  <a:pt x="2827" y="10240"/>
                  <a:pt x="2400" y="9973"/>
                </a:cubicBezTo>
                <a:close/>
                <a:moveTo>
                  <a:pt x="1547" y="12373"/>
                </a:moveTo>
                <a:cubicBezTo>
                  <a:pt x="960" y="12373"/>
                  <a:pt x="427" y="11893"/>
                  <a:pt x="427" y="11253"/>
                </a:cubicBezTo>
                <a:cubicBezTo>
                  <a:pt x="427" y="10667"/>
                  <a:pt x="960" y="10133"/>
                  <a:pt x="1547" y="10133"/>
                </a:cubicBezTo>
                <a:cubicBezTo>
                  <a:pt x="2133" y="10133"/>
                  <a:pt x="2667" y="10667"/>
                  <a:pt x="2667" y="11253"/>
                </a:cubicBezTo>
                <a:cubicBezTo>
                  <a:pt x="2667" y="11840"/>
                  <a:pt x="2133" y="12373"/>
                  <a:pt x="1547" y="12373"/>
                </a:cubicBezTo>
                <a:close/>
                <a:moveTo>
                  <a:pt x="11253" y="0"/>
                </a:moveTo>
                <a:cubicBezTo>
                  <a:pt x="10400" y="0"/>
                  <a:pt x="9707" y="693"/>
                  <a:pt x="9707" y="1547"/>
                </a:cubicBezTo>
                <a:cubicBezTo>
                  <a:pt x="9707" y="2400"/>
                  <a:pt x="10400" y="3093"/>
                  <a:pt x="11253" y="3093"/>
                </a:cubicBezTo>
                <a:cubicBezTo>
                  <a:pt x="12107" y="3093"/>
                  <a:pt x="12800" y="2400"/>
                  <a:pt x="12800" y="1547"/>
                </a:cubicBezTo>
                <a:cubicBezTo>
                  <a:pt x="12800" y="693"/>
                  <a:pt x="12107" y="0"/>
                  <a:pt x="11253" y="0"/>
                </a:cubicBezTo>
                <a:close/>
                <a:moveTo>
                  <a:pt x="11253" y="2667"/>
                </a:moveTo>
                <a:cubicBezTo>
                  <a:pt x="10667" y="2667"/>
                  <a:pt x="10133" y="2133"/>
                  <a:pt x="10133" y="1547"/>
                </a:cubicBezTo>
                <a:cubicBezTo>
                  <a:pt x="10133" y="960"/>
                  <a:pt x="10613" y="427"/>
                  <a:pt x="11253" y="427"/>
                </a:cubicBezTo>
                <a:cubicBezTo>
                  <a:pt x="11840" y="427"/>
                  <a:pt x="12373" y="907"/>
                  <a:pt x="12373" y="1547"/>
                </a:cubicBezTo>
                <a:cubicBezTo>
                  <a:pt x="12373" y="2187"/>
                  <a:pt x="11840" y="2667"/>
                  <a:pt x="11253" y="2667"/>
                </a:cubicBezTo>
                <a:close/>
                <a:moveTo>
                  <a:pt x="3733" y="4853"/>
                </a:moveTo>
                <a:cubicBezTo>
                  <a:pt x="2880" y="4853"/>
                  <a:pt x="2187" y="5547"/>
                  <a:pt x="2187" y="6400"/>
                </a:cubicBezTo>
                <a:cubicBezTo>
                  <a:pt x="2187" y="7253"/>
                  <a:pt x="2880" y="7947"/>
                  <a:pt x="3733" y="7947"/>
                </a:cubicBezTo>
                <a:cubicBezTo>
                  <a:pt x="4533" y="7947"/>
                  <a:pt x="5173" y="7360"/>
                  <a:pt x="5280" y="6613"/>
                </a:cubicBezTo>
                <a:lnTo>
                  <a:pt x="6827" y="6613"/>
                </a:lnTo>
                <a:lnTo>
                  <a:pt x="6827" y="6187"/>
                </a:lnTo>
                <a:lnTo>
                  <a:pt x="5280" y="6187"/>
                </a:lnTo>
                <a:cubicBezTo>
                  <a:pt x="5173" y="5440"/>
                  <a:pt x="4533" y="4853"/>
                  <a:pt x="3733" y="4853"/>
                </a:cubicBezTo>
                <a:close/>
                <a:moveTo>
                  <a:pt x="3733" y="7520"/>
                </a:moveTo>
                <a:cubicBezTo>
                  <a:pt x="3147" y="7520"/>
                  <a:pt x="2667" y="6987"/>
                  <a:pt x="2667" y="6400"/>
                </a:cubicBezTo>
                <a:cubicBezTo>
                  <a:pt x="2667" y="5813"/>
                  <a:pt x="3147" y="5280"/>
                  <a:pt x="3733" y="5280"/>
                </a:cubicBezTo>
                <a:cubicBezTo>
                  <a:pt x="4320" y="5280"/>
                  <a:pt x="4853" y="5760"/>
                  <a:pt x="4853" y="6400"/>
                </a:cubicBezTo>
                <a:cubicBezTo>
                  <a:pt x="4853" y="6987"/>
                  <a:pt x="4373" y="7520"/>
                  <a:pt x="3733" y="7520"/>
                </a:cubicBezTo>
                <a:close/>
                <a:moveTo>
                  <a:pt x="9920" y="5120"/>
                </a:moveTo>
                <a:lnTo>
                  <a:pt x="10560" y="3680"/>
                </a:lnTo>
                <a:lnTo>
                  <a:pt x="10133" y="3520"/>
                </a:lnTo>
                <a:lnTo>
                  <a:pt x="9493" y="4960"/>
                </a:lnTo>
                <a:cubicBezTo>
                  <a:pt x="9333" y="4907"/>
                  <a:pt x="9173" y="4907"/>
                  <a:pt x="9067" y="4907"/>
                </a:cubicBezTo>
                <a:cubicBezTo>
                  <a:pt x="8213" y="4907"/>
                  <a:pt x="7520" y="5600"/>
                  <a:pt x="7520" y="6453"/>
                </a:cubicBezTo>
                <a:cubicBezTo>
                  <a:pt x="7520" y="7307"/>
                  <a:pt x="8213" y="8000"/>
                  <a:pt x="9067" y="8000"/>
                </a:cubicBezTo>
                <a:cubicBezTo>
                  <a:pt x="9920" y="8000"/>
                  <a:pt x="10613" y="7307"/>
                  <a:pt x="10613" y="6453"/>
                </a:cubicBezTo>
                <a:cubicBezTo>
                  <a:pt x="10613" y="5867"/>
                  <a:pt x="10293" y="5387"/>
                  <a:pt x="9920" y="5120"/>
                </a:cubicBezTo>
                <a:close/>
                <a:moveTo>
                  <a:pt x="9067" y="7520"/>
                </a:moveTo>
                <a:cubicBezTo>
                  <a:pt x="8480" y="7520"/>
                  <a:pt x="7947" y="7040"/>
                  <a:pt x="7947" y="6400"/>
                </a:cubicBezTo>
                <a:cubicBezTo>
                  <a:pt x="7947" y="5813"/>
                  <a:pt x="8427" y="5280"/>
                  <a:pt x="9067" y="5280"/>
                </a:cubicBezTo>
                <a:cubicBezTo>
                  <a:pt x="9707" y="5280"/>
                  <a:pt x="10133" y="5813"/>
                  <a:pt x="10133" y="6400"/>
                </a:cubicBezTo>
                <a:cubicBezTo>
                  <a:pt x="10133" y="6987"/>
                  <a:pt x="9653" y="7520"/>
                  <a:pt x="9067" y="75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a typeface="微软雅黑"/>
              <a:cs typeface="+mn-ea"/>
              <a:sym typeface="Arial"/>
            </a:endParaRPr>
          </a:p>
        </p:txBody>
      </p:sp>
      <p:sp>
        <p:nvSpPr>
          <p:cNvPr id="40" name="iconfont-10026-4294054"/>
          <p:cNvSpPr>
            <a:spLocks noChangeAspect="1"/>
          </p:cNvSpPr>
          <p:nvPr/>
        </p:nvSpPr>
        <p:spPr>
          <a:xfrm>
            <a:off x="10853584" y="5316213"/>
            <a:ext cx="284654" cy="249092"/>
          </a:xfrm>
          <a:custGeom>
            <a:avLst/>
            <a:gdLst>
              <a:gd name="T0" fmla="*/ 5034 w 11506"/>
              <a:gd name="T1" fmla="*/ 7191 h 10068"/>
              <a:gd name="T2" fmla="*/ 3647 w 11506"/>
              <a:gd name="T3" fmla="*/ 8270 h 10068"/>
              <a:gd name="T4" fmla="*/ 0 w 11506"/>
              <a:gd name="T5" fmla="*/ 8270 h 10068"/>
              <a:gd name="T6" fmla="*/ 0 w 11506"/>
              <a:gd name="T7" fmla="*/ 8989 h 10068"/>
              <a:gd name="T8" fmla="*/ 3647 w 11506"/>
              <a:gd name="T9" fmla="*/ 8989 h 10068"/>
              <a:gd name="T10" fmla="*/ 5034 w 11506"/>
              <a:gd name="T11" fmla="*/ 10068 h 10068"/>
              <a:gd name="T12" fmla="*/ 6421 w 11506"/>
              <a:gd name="T13" fmla="*/ 8989 h 10068"/>
              <a:gd name="T14" fmla="*/ 11506 w 11506"/>
              <a:gd name="T15" fmla="*/ 8989 h 10068"/>
              <a:gd name="T16" fmla="*/ 11506 w 11506"/>
              <a:gd name="T17" fmla="*/ 8270 h 10068"/>
              <a:gd name="T18" fmla="*/ 6421 w 11506"/>
              <a:gd name="T19" fmla="*/ 8270 h 10068"/>
              <a:gd name="T20" fmla="*/ 5034 w 11506"/>
              <a:gd name="T21" fmla="*/ 7191 h 10068"/>
              <a:gd name="T22" fmla="*/ 8629 w 11506"/>
              <a:gd name="T23" fmla="*/ 5753 h 10068"/>
              <a:gd name="T24" fmla="*/ 7910 w 11506"/>
              <a:gd name="T25" fmla="*/ 5034 h 10068"/>
              <a:gd name="T26" fmla="*/ 8629 w 11506"/>
              <a:gd name="T27" fmla="*/ 4315 h 10068"/>
              <a:gd name="T28" fmla="*/ 9348 w 11506"/>
              <a:gd name="T29" fmla="*/ 5034 h 10068"/>
              <a:gd name="T30" fmla="*/ 8629 w 11506"/>
              <a:gd name="T31" fmla="*/ 5753 h 10068"/>
              <a:gd name="T32" fmla="*/ 8629 w 11506"/>
              <a:gd name="T33" fmla="*/ 3596 h 10068"/>
              <a:gd name="T34" fmla="*/ 7242 w 11506"/>
              <a:gd name="T35" fmla="*/ 4674 h 10068"/>
              <a:gd name="T36" fmla="*/ 0 w 11506"/>
              <a:gd name="T37" fmla="*/ 4674 h 10068"/>
              <a:gd name="T38" fmla="*/ 0 w 11506"/>
              <a:gd name="T39" fmla="*/ 5394 h 10068"/>
              <a:gd name="T40" fmla="*/ 7242 w 11506"/>
              <a:gd name="T41" fmla="*/ 5394 h 10068"/>
              <a:gd name="T42" fmla="*/ 8629 w 11506"/>
              <a:gd name="T43" fmla="*/ 6472 h 10068"/>
              <a:gd name="T44" fmla="*/ 10016 w 11506"/>
              <a:gd name="T45" fmla="*/ 5394 h 10068"/>
              <a:gd name="T46" fmla="*/ 11506 w 11506"/>
              <a:gd name="T47" fmla="*/ 5394 h 10068"/>
              <a:gd name="T48" fmla="*/ 11506 w 11506"/>
              <a:gd name="T49" fmla="*/ 4674 h 10068"/>
              <a:gd name="T50" fmla="*/ 10016 w 11506"/>
              <a:gd name="T51" fmla="*/ 4674 h 10068"/>
              <a:gd name="T52" fmla="*/ 8629 w 11506"/>
              <a:gd name="T53" fmla="*/ 3596 h 10068"/>
              <a:gd name="T54" fmla="*/ 4623 w 11506"/>
              <a:gd name="T55" fmla="*/ 1079 h 10068"/>
              <a:gd name="T56" fmla="*/ 3236 w 11506"/>
              <a:gd name="T57" fmla="*/ 0 h 10068"/>
              <a:gd name="T58" fmla="*/ 1849 w 11506"/>
              <a:gd name="T59" fmla="*/ 1079 h 10068"/>
              <a:gd name="T60" fmla="*/ 0 w 11506"/>
              <a:gd name="T61" fmla="*/ 1079 h 10068"/>
              <a:gd name="T62" fmla="*/ 0 w 11506"/>
              <a:gd name="T63" fmla="*/ 1798 h 10068"/>
              <a:gd name="T64" fmla="*/ 1849 w 11506"/>
              <a:gd name="T65" fmla="*/ 1798 h 10068"/>
              <a:gd name="T66" fmla="*/ 3236 w 11506"/>
              <a:gd name="T67" fmla="*/ 2877 h 10068"/>
              <a:gd name="T68" fmla="*/ 4623 w 11506"/>
              <a:gd name="T69" fmla="*/ 1798 h 10068"/>
              <a:gd name="T70" fmla="*/ 11506 w 11506"/>
              <a:gd name="T71" fmla="*/ 1798 h 10068"/>
              <a:gd name="T72" fmla="*/ 11506 w 11506"/>
              <a:gd name="T73" fmla="*/ 1079 h 10068"/>
              <a:gd name="T74" fmla="*/ 4623 w 11506"/>
              <a:gd name="T75" fmla="*/ 1079 h 10068"/>
              <a:gd name="T76" fmla="*/ 5034 w 11506"/>
              <a:gd name="T77" fmla="*/ 9348 h 10068"/>
              <a:gd name="T78" fmla="*/ 4315 w 11506"/>
              <a:gd name="T79" fmla="*/ 8629 h 10068"/>
              <a:gd name="T80" fmla="*/ 5034 w 11506"/>
              <a:gd name="T81" fmla="*/ 7910 h 10068"/>
              <a:gd name="T82" fmla="*/ 5753 w 11506"/>
              <a:gd name="T83" fmla="*/ 8629 h 10068"/>
              <a:gd name="T84" fmla="*/ 5034 w 11506"/>
              <a:gd name="T85" fmla="*/ 9348 h 10068"/>
              <a:gd name="T86" fmla="*/ 3236 w 11506"/>
              <a:gd name="T87" fmla="*/ 2158 h 10068"/>
              <a:gd name="T88" fmla="*/ 2517 w 11506"/>
              <a:gd name="T89" fmla="*/ 1439 h 10068"/>
              <a:gd name="T90" fmla="*/ 3236 w 11506"/>
              <a:gd name="T91" fmla="*/ 720 h 10068"/>
              <a:gd name="T92" fmla="*/ 3955 w 11506"/>
              <a:gd name="T93" fmla="*/ 1439 h 10068"/>
              <a:gd name="T94" fmla="*/ 3236 w 11506"/>
              <a:gd name="T95" fmla="*/ 2158 h 10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06" h="10068">
                <a:moveTo>
                  <a:pt x="5034" y="7191"/>
                </a:moveTo>
                <a:cubicBezTo>
                  <a:pt x="4366" y="7191"/>
                  <a:pt x="3807" y="7651"/>
                  <a:pt x="3647" y="8270"/>
                </a:cubicBezTo>
                <a:lnTo>
                  <a:pt x="0" y="8270"/>
                </a:lnTo>
                <a:lnTo>
                  <a:pt x="0" y="8989"/>
                </a:lnTo>
                <a:lnTo>
                  <a:pt x="3647" y="8989"/>
                </a:lnTo>
                <a:cubicBezTo>
                  <a:pt x="3807" y="9608"/>
                  <a:pt x="4365" y="10068"/>
                  <a:pt x="5034" y="10068"/>
                </a:cubicBezTo>
                <a:cubicBezTo>
                  <a:pt x="5702" y="10068"/>
                  <a:pt x="6260" y="9608"/>
                  <a:pt x="6421" y="8989"/>
                </a:cubicBezTo>
                <a:lnTo>
                  <a:pt x="11506" y="8989"/>
                </a:lnTo>
                <a:lnTo>
                  <a:pt x="11506" y="8270"/>
                </a:lnTo>
                <a:lnTo>
                  <a:pt x="6421" y="8270"/>
                </a:lnTo>
                <a:cubicBezTo>
                  <a:pt x="6260" y="7651"/>
                  <a:pt x="5702" y="7191"/>
                  <a:pt x="5034" y="7191"/>
                </a:cubicBezTo>
                <a:close/>
                <a:moveTo>
                  <a:pt x="8629" y="5753"/>
                </a:moveTo>
                <a:cubicBezTo>
                  <a:pt x="8233" y="5753"/>
                  <a:pt x="7910" y="5430"/>
                  <a:pt x="7910" y="5034"/>
                </a:cubicBezTo>
                <a:cubicBezTo>
                  <a:pt x="7910" y="4637"/>
                  <a:pt x="8233" y="4315"/>
                  <a:pt x="8629" y="4315"/>
                </a:cubicBezTo>
                <a:cubicBezTo>
                  <a:pt x="9026" y="4315"/>
                  <a:pt x="9348" y="4637"/>
                  <a:pt x="9348" y="5034"/>
                </a:cubicBezTo>
                <a:cubicBezTo>
                  <a:pt x="9348" y="5430"/>
                  <a:pt x="9026" y="5753"/>
                  <a:pt x="8629" y="5753"/>
                </a:cubicBezTo>
                <a:close/>
                <a:moveTo>
                  <a:pt x="8629" y="3596"/>
                </a:moveTo>
                <a:cubicBezTo>
                  <a:pt x="7961" y="3596"/>
                  <a:pt x="7403" y="4056"/>
                  <a:pt x="7242" y="4674"/>
                </a:cubicBezTo>
                <a:lnTo>
                  <a:pt x="0" y="4674"/>
                </a:lnTo>
                <a:lnTo>
                  <a:pt x="0" y="5394"/>
                </a:lnTo>
                <a:lnTo>
                  <a:pt x="7242" y="5394"/>
                </a:lnTo>
                <a:cubicBezTo>
                  <a:pt x="7403" y="6012"/>
                  <a:pt x="7961" y="6472"/>
                  <a:pt x="8629" y="6472"/>
                </a:cubicBezTo>
                <a:cubicBezTo>
                  <a:pt x="9298" y="6472"/>
                  <a:pt x="9855" y="6012"/>
                  <a:pt x="10016" y="5394"/>
                </a:cubicBezTo>
                <a:lnTo>
                  <a:pt x="11506" y="5394"/>
                </a:lnTo>
                <a:lnTo>
                  <a:pt x="11506" y="4674"/>
                </a:lnTo>
                <a:lnTo>
                  <a:pt x="10016" y="4674"/>
                </a:lnTo>
                <a:cubicBezTo>
                  <a:pt x="9855" y="4056"/>
                  <a:pt x="9298" y="3596"/>
                  <a:pt x="8629" y="3596"/>
                </a:cubicBezTo>
                <a:close/>
                <a:moveTo>
                  <a:pt x="4623" y="1079"/>
                </a:moveTo>
                <a:cubicBezTo>
                  <a:pt x="4463" y="460"/>
                  <a:pt x="3904" y="0"/>
                  <a:pt x="3236" y="0"/>
                </a:cubicBezTo>
                <a:cubicBezTo>
                  <a:pt x="2568" y="0"/>
                  <a:pt x="2010" y="460"/>
                  <a:pt x="1849" y="1079"/>
                </a:cubicBezTo>
                <a:lnTo>
                  <a:pt x="0" y="1079"/>
                </a:lnTo>
                <a:lnTo>
                  <a:pt x="0" y="1798"/>
                </a:lnTo>
                <a:lnTo>
                  <a:pt x="1849" y="1798"/>
                </a:lnTo>
                <a:cubicBezTo>
                  <a:pt x="2010" y="2417"/>
                  <a:pt x="2568" y="2877"/>
                  <a:pt x="3236" y="2877"/>
                </a:cubicBezTo>
                <a:cubicBezTo>
                  <a:pt x="3904" y="2877"/>
                  <a:pt x="4463" y="2417"/>
                  <a:pt x="4623" y="1798"/>
                </a:cubicBezTo>
                <a:lnTo>
                  <a:pt x="11506" y="1798"/>
                </a:lnTo>
                <a:lnTo>
                  <a:pt x="11506" y="1079"/>
                </a:lnTo>
                <a:lnTo>
                  <a:pt x="4623" y="1079"/>
                </a:lnTo>
                <a:close/>
                <a:moveTo>
                  <a:pt x="5034" y="9348"/>
                </a:moveTo>
                <a:cubicBezTo>
                  <a:pt x="4637" y="9348"/>
                  <a:pt x="4315" y="9026"/>
                  <a:pt x="4315" y="8629"/>
                </a:cubicBezTo>
                <a:cubicBezTo>
                  <a:pt x="4315" y="8233"/>
                  <a:pt x="4637" y="7910"/>
                  <a:pt x="5034" y="7910"/>
                </a:cubicBezTo>
                <a:cubicBezTo>
                  <a:pt x="5430" y="7910"/>
                  <a:pt x="5753" y="8233"/>
                  <a:pt x="5753" y="8629"/>
                </a:cubicBezTo>
                <a:cubicBezTo>
                  <a:pt x="5753" y="9026"/>
                  <a:pt x="5430" y="9348"/>
                  <a:pt x="5034" y="9348"/>
                </a:cubicBezTo>
                <a:close/>
                <a:moveTo>
                  <a:pt x="3236" y="2158"/>
                </a:moveTo>
                <a:cubicBezTo>
                  <a:pt x="2840" y="2158"/>
                  <a:pt x="2517" y="1835"/>
                  <a:pt x="2517" y="1439"/>
                </a:cubicBezTo>
                <a:cubicBezTo>
                  <a:pt x="2517" y="1042"/>
                  <a:pt x="2840" y="720"/>
                  <a:pt x="3236" y="720"/>
                </a:cubicBezTo>
                <a:cubicBezTo>
                  <a:pt x="3633" y="720"/>
                  <a:pt x="3955" y="1042"/>
                  <a:pt x="3955" y="1439"/>
                </a:cubicBezTo>
                <a:cubicBezTo>
                  <a:pt x="3955" y="1835"/>
                  <a:pt x="3633" y="2158"/>
                  <a:pt x="3236" y="215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a typeface="微软雅黑"/>
              <a:cs typeface="+mn-ea"/>
              <a:sym typeface="Arial"/>
            </a:endParaRPr>
          </a:p>
        </p:txBody>
      </p:sp>
      <p:sp>
        <p:nvSpPr>
          <p:cNvPr id="16" name="文本框 15">
            <a:extLst>
              <a:ext uri="{FF2B5EF4-FFF2-40B4-BE49-F238E27FC236}">
                <a16:creationId xmlns:a16="http://schemas.microsoft.com/office/drawing/2014/main" id="{4C5B4CF1-96AE-44F2-899C-BDB864317AAE}"/>
              </a:ext>
            </a:extLst>
          </p:cNvPr>
          <p:cNvSpPr txBox="1"/>
          <p:nvPr/>
        </p:nvSpPr>
        <p:spPr>
          <a:xfrm>
            <a:off x="970272" y="1426096"/>
            <a:ext cx="4229043" cy="369332"/>
          </a:xfrm>
          <a:prstGeom prst="rect">
            <a:avLst/>
          </a:prstGeom>
          <a:noFill/>
        </p:spPr>
        <p:txBody>
          <a:bodyPr wrap="none" rtlCol="0">
            <a:spAutoFit/>
          </a:bodyPr>
          <a:lstStyle/>
          <a:p>
            <a:pPr marL="285750" indent="-285750">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基于最小距离的交叉熵损失（</a:t>
            </a:r>
            <a:r>
              <a:rPr lang="en-US" altLang="zh-CN" b="1" dirty="0">
                <a:latin typeface="微软雅黑" panose="020B0503020204020204" pitchFamily="34" charset="-122"/>
                <a:ea typeface="微软雅黑" panose="020B0503020204020204" pitchFamily="34" charset="-122"/>
              </a:rPr>
              <a:t>DCE</a:t>
            </a:r>
            <a:r>
              <a:rPr lang="zh-CN" altLang="en-US" b="1" dirty="0">
                <a:latin typeface="微软雅黑" panose="020B0503020204020204" pitchFamily="34" charset="-122"/>
                <a:ea typeface="微软雅黑" panose="020B0503020204020204" pitchFamily="34" charset="-122"/>
              </a:rPr>
              <a:t>）</a:t>
            </a:r>
          </a:p>
        </p:txBody>
      </p:sp>
      <p:sp>
        <p:nvSpPr>
          <p:cNvPr id="17" name="文本框 16">
            <a:extLst>
              <a:ext uri="{FF2B5EF4-FFF2-40B4-BE49-F238E27FC236}">
                <a16:creationId xmlns:a16="http://schemas.microsoft.com/office/drawing/2014/main" id="{8C3517A0-E757-4BC2-9630-CAF0EB41ECDA}"/>
              </a:ext>
            </a:extLst>
          </p:cNvPr>
          <p:cNvSpPr txBox="1"/>
          <p:nvPr/>
        </p:nvSpPr>
        <p:spPr>
          <a:xfrm>
            <a:off x="6951667" y="1426096"/>
            <a:ext cx="3135987" cy="369332"/>
          </a:xfrm>
          <a:prstGeom prst="rect">
            <a:avLst/>
          </a:prstGeom>
          <a:noFill/>
        </p:spPr>
        <p:txBody>
          <a:bodyPr wrap="none" rtlCol="0">
            <a:spAutoFit/>
          </a:bodyPr>
          <a:lstStyle/>
          <a:p>
            <a:pPr marL="285750" indent="-285750">
              <a:buFont typeface="Wingdings" panose="05000000000000000000" pitchFamily="2" charset="2"/>
              <a:buChar char="l"/>
            </a:pPr>
            <a:r>
              <a:rPr lang="en-US" altLang="zh-CN" b="1" dirty="0">
                <a:latin typeface="微软雅黑" panose="020B0503020204020204" pitchFamily="34" charset="-122"/>
                <a:ea typeface="微软雅黑" panose="020B0503020204020204" pitchFamily="34" charset="-122"/>
              </a:rPr>
              <a:t>One-versus-all</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OVA</a:t>
            </a:r>
            <a:r>
              <a:rPr lang="zh-CN" altLang="en-US" b="1"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FB4811B-745D-467E-A894-76BC16C122D4}"/>
                  </a:ext>
                </a:extLst>
              </p:cNvPr>
              <p:cNvSpPr txBox="1"/>
              <p:nvPr/>
            </p:nvSpPr>
            <p:spPr>
              <a:xfrm>
                <a:off x="1330272" y="2080095"/>
                <a:ext cx="3982052" cy="7579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m:rPr>
                              <m:sty m:val="p"/>
                            </m:rPr>
                            <a:rPr lang="en-US" altLang="zh-CN" i="1">
                              <a:latin typeface="Cambria Math" panose="02040503050406030204" pitchFamily="18" charset="0"/>
                            </a:rPr>
                            <m:t>x</m:t>
                          </m:r>
                          <m:r>
                            <a:rPr lang="zh-CN" altLang="en-US" i="1" smtClean="0">
                              <a:latin typeface="Cambria Math" panose="02040503050406030204" pitchFamily="18" charset="0"/>
                            </a:rPr>
                            <m:t>𝜖</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𝑖𝑗</m:t>
                              </m:r>
                            </m:sub>
                          </m:sSub>
                        </m:e>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m:rPr>
                                  <m:sty m:val="p"/>
                                </m:rPr>
                                <a:rPr lang="en-US" altLang="zh-CN" i="1">
                                  <a:latin typeface="Cambria Math" panose="02040503050406030204" pitchFamily="18" charset="0"/>
                                </a:rPr>
                                <m:t>γ</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sup>
                          </m:sSup>
                        </m:num>
                        <m:den>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m:rPr>
                                          <m:sty m:val="p"/>
                                        </m:rPr>
                                        <a:rPr lang="en-US" altLang="zh-CN" i="1">
                                          <a:latin typeface="Cambria Math" panose="02040503050406030204" pitchFamily="18" charset="0"/>
                                        </a:rPr>
                                        <m:t>γ</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𝑘𝑙</m:t>
                                          </m:r>
                                        </m:sub>
                                      </m:sSub>
                                      <m:r>
                                        <a:rPr lang="en-US" altLang="zh-CN" b="0" i="1" smtClean="0">
                                          <a:latin typeface="Cambria Math" panose="02040503050406030204" pitchFamily="18" charset="0"/>
                                        </a:rPr>
                                        <m:t>)</m:t>
                                      </m:r>
                                    </m:sup>
                                  </m:sSup>
                                </m:e>
                              </m:nary>
                            </m:e>
                          </m:nary>
                        </m:den>
                      </m:f>
                    </m:oMath>
                  </m:oMathPara>
                </a14:m>
                <a:endParaRPr lang="zh-CN" altLang="en-US" dirty="0"/>
              </a:p>
            </p:txBody>
          </p:sp>
        </mc:Choice>
        <mc:Fallback xmlns="">
          <p:sp>
            <p:nvSpPr>
              <p:cNvPr id="3" name="文本框 2">
                <a:extLst>
                  <a:ext uri="{FF2B5EF4-FFF2-40B4-BE49-F238E27FC236}">
                    <a16:creationId xmlns:a16="http://schemas.microsoft.com/office/drawing/2014/main" id="{7FB4811B-745D-467E-A894-76BC16C122D4}"/>
                  </a:ext>
                </a:extLst>
              </p:cNvPr>
              <p:cNvSpPr txBox="1">
                <a:spLocks noRot="1" noChangeAspect="1" noMove="1" noResize="1" noEditPoints="1" noAdjustHandles="1" noChangeArrowheads="1" noChangeShapeType="1" noTextEdit="1"/>
              </p:cNvSpPr>
              <p:nvPr/>
            </p:nvSpPr>
            <p:spPr>
              <a:xfrm>
                <a:off x="1330272" y="2080095"/>
                <a:ext cx="3982052" cy="75796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538BC57-E743-4959-8538-324F9FE4F84F}"/>
                  </a:ext>
                </a:extLst>
              </p:cNvPr>
              <p:cNvSpPr txBox="1"/>
              <p:nvPr/>
            </p:nvSpPr>
            <p:spPr>
              <a:xfrm>
                <a:off x="1813985" y="3328823"/>
                <a:ext cx="2878673" cy="9025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𝑦𝑗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rPr>
                            <m:t>)</m:t>
                          </m:r>
                        </m:e>
                      </m:nary>
                    </m:oMath>
                  </m:oMathPara>
                </a14:m>
                <a:endParaRPr lang="zh-CN" altLang="en-US" dirty="0"/>
              </a:p>
            </p:txBody>
          </p:sp>
        </mc:Choice>
        <mc:Fallback xmlns="">
          <p:sp>
            <p:nvSpPr>
              <p:cNvPr id="4" name="文本框 3">
                <a:extLst>
                  <a:ext uri="{FF2B5EF4-FFF2-40B4-BE49-F238E27FC236}">
                    <a16:creationId xmlns:a16="http://schemas.microsoft.com/office/drawing/2014/main" id="{E538BC57-E743-4959-8538-324F9FE4F84F}"/>
                  </a:ext>
                </a:extLst>
              </p:cNvPr>
              <p:cNvSpPr txBox="1">
                <a:spLocks noRot="1" noChangeAspect="1" noMove="1" noResize="1" noEditPoints="1" noAdjustHandles="1" noChangeArrowheads="1" noChangeShapeType="1" noTextEdit="1"/>
              </p:cNvSpPr>
              <p:nvPr/>
            </p:nvSpPr>
            <p:spPr>
              <a:xfrm>
                <a:off x="1813985" y="3328823"/>
                <a:ext cx="2878673" cy="90255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D8E1EE5-0F61-4EF7-8891-2BF1E2E6473C}"/>
                  </a:ext>
                </a:extLst>
              </p:cNvPr>
              <p:cNvSpPr txBox="1"/>
              <p:nvPr/>
            </p:nvSpPr>
            <p:spPr>
              <a:xfrm>
                <a:off x="1480741" y="4712909"/>
                <a:ext cx="3444854" cy="5068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𝑙</m:t>
                      </m:r>
                      <m:d>
                        <m:dPr>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m:rPr>
                              <m:sty m:val="p"/>
                            </m:rPr>
                            <a:rPr lang="en-US" altLang="zh-CN" i="1">
                              <a:latin typeface="Cambria Math" panose="02040503050406030204" pitchFamily="18" charset="0"/>
                            </a:rPr>
                            <m:t>θ</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𝑖𝑗</m:t>
                                  </m:r>
                                </m:sub>
                              </m:sSub>
                            </m:e>
                          </m:d>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log</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zh-CN" altLang="en-US" dirty="0"/>
              </a:p>
            </p:txBody>
          </p:sp>
        </mc:Choice>
        <mc:Fallback xmlns="">
          <p:sp>
            <p:nvSpPr>
              <p:cNvPr id="6" name="文本框 5">
                <a:extLst>
                  <a:ext uri="{FF2B5EF4-FFF2-40B4-BE49-F238E27FC236}">
                    <a16:creationId xmlns:a16="http://schemas.microsoft.com/office/drawing/2014/main" id="{4D8E1EE5-0F61-4EF7-8891-2BF1E2E6473C}"/>
                  </a:ext>
                </a:extLst>
              </p:cNvPr>
              <p:cNvSpPr txBox="1">
                <a:spLocks noRot="1" noChangeAspect="1" noMove="1" noResize="1" noEditPoints="1" noAdjustHandles="1" noChangeArrowheads="1" noChangeShapeType="1" noTextEdit="1"/>
              </p:cNvSpPr>
              <p:nvPr/>
            </p:nvSpPr>
            <p:spPr>
              <a:xfrm>
                <a:off x="1480741" y="4712909"/>
                <a:ext cx="3444854" cy="506870"/>
              </a:xfrm>
              <a:prstGeom prst="rect">
                <a:avLst/>
              </a:prstGeom>
              <a:blipFill>
                <a:blip r:embed="rId6"/>
                <a:stretch>
                  <a:fillRect/>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2F1A1069-1A3E-4526-B106-8BF0E646C4F9}"/>
              </a:ext>
            </a:extLst>
          </p:cNvPr>
          <p:cNvGrpSpPr/>
          <p:nvPr/>
        </p:nvGrpSpPr>
        <p:grpSpPr>
          <a:xfrm>
            <a:off x="6258954" y="1896968"/>
            <a:ext cx="5478744" cy="3993168"/>
            <a:chOff x="6258954" y="1626369"/>
            <a:chExt cx="5478744" cy="3993168"/>
          </a:xfrm>
        </p:grpSpPr>
        <p:grpSp>
          <p:nvGrpSpPr>
            <p:cNvPr id="19" name="组合 18">
              <a:extLst>
                <a:ext uri="{FF2B5EF4-FFF2-40B4-BE49-F238E27FC236}">
                  <a16:creationId xmlns:a16="http://schemas.microsoft.com/office/drawing/2014/main" id="{EDB78BEE-3FBF-4BC2-88BE-412A99F389FC}"/>
                </a:ext>
              </a:extLst>
            </p:cNvPr>
            <p:cNvGrpSpPr/>
            <p:nvPr/>
          </p:nvGrpSpPr>
          <p:grpSpPr>
            <a:xfrm>
              <a:off x="6550479" y="1626369"/>
              <a:ext cx="4983989" cy="941604"/>
              <a:chOff x="6527678" y="1835567"/>
              <a:chExt cx="4983989" cy="941604"/>
            </a:xfrm>
          </p:grpSpPr>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99B96774-0CD0-42CD-8BB4-458E99936411}"/>
                      </a:ext>
                    </a:extLst>
                  </p:cNvPr>
                  <p:cNvSpPr txBox="1"/>
                  <p:nvPr/>
                </p:nvSpPr>
                <p:spPr>
                  <a:xfrm>
                    <a:off x="6527678" y="1858259"/>
                    <a:ext cx="3512565" cy="7241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𝐵</m:t>
                              </m:r>
                            </m:e>
                            <m:sub>
                              <m:r>
                                <a:rPr lang="en-US" altLang="zh-CN" sz="1600" b="0" i="1" smtClean="0">
                                  <a:latin typeface="Cambria Math" panose="02040503050406030204" pitchFamily="18" charset="0"/>
                                </a:rPr>
                                <m:t>𝑖𝑗</m:t>
                              </m:r>
                            </m:sub>
                          </m:sSub>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𝑓</m:t>
                              </m:r>
                            </m:e>
                            <m:e>
                              <m:sSubSup>
                                <m:sSubSupPr>
                                  <m:ctrlPr>
                                    <a:rPr lang="en-US" altLang="zh-CN" sz="1600" b="0" i="1" smtClean="0">
                                      <a:latin typeface="Cambria Math" panose="02040503050406030204" pitchFamily="18" charset="0"/>
                                    </a:rPr>
                                  </m:ctrlPr>
                                </m:sSubSupPr>
                                <m:e>
                                  <m:d>
                                    <m:dPr>
                                      <m:begChr m:val="‖"/>
                                      <m:endChr m:val="‖"/>
                                      <m:ctrlPr>
                                        <a:rPr lang="en-US" altLang="zh-CN" sz="1600" i="1">
                                          <a:latin typeface="Cambria Math" panose="02040503050406030204" pitchFamily="18" charset="0"/>
                                        </a:rPr>
                                      </m:ctrlPr>
                                    </m:dPr>
                                    <m:e>
                                      <m:r>
                                        <a:rPr lang="en-US" altLang="zh-CN" sz="1600" i="1">
                                          <a:latin typeface="Cambria Math" panose="02040503050406030204" pitchFamily="18" charset="0"/>
                                        </a:rPr>
                                        <m:t>𝑓</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𝑚</m:t>
                                          </m:r>
                                        </m:e>
                                        <m:sub>
                                          <m:r>
                                            <a:rPr lang="en-US" altLang="zh-CN" sz="1600" i="1">
                                              <a:latin typeface="Cambria Math" panose="02040503050406030204" pitchFamily="18" charset="0"/>
                                            </a:rPr>
                                            <m:t>𝑖𝑗</m:t>
                                          </m:r>
                                        </m:sub>
                                      </m:sSub>
                                    </m:e>
                                  </m:d>
                                </m:e>
                                <m:sub>
                                  <m:r>
                                    <a:rPr lang="en-US" altLang="zh-CN" sz="1600" b="0" i="1" smtClean="0">
                                      <a:latin typeface="Cambria Math" panose="02040503050406030204" pitchFamily="18" charset="0"/>
                                    </a:rPr>
                                    <m:t>2</m:t>
                                  </m:r>
                                </m:sub>
                                <m:sup>
                                  <m:r>
                                    <a:rPr lang="en-US" altLang="zh-CN" sz="1600" b="0" i="1" smtClean="0">
                                      <a:latin typeface="Cambria Math" panose="02040503050406030204" pitchFamily="18" charset="0"/>
                                    </a:rPr>
                                    <m:t>2</m:t>
                                  </m:r>
                                </m:sup>
                              </m:sSubSup>
                              <m:r>
                                <a:rPr lang="en-US" altLang="zh-CN" sz="1600" b="0" i="1" smtClean="0">
                                  <a:latin typeface="Cambria Math" panose="02040503050406030204" pitchFamily="18" charset="0"/>
                                </a:rPr>
                                <m:t>&lt;</m:t>
                              </m:r>
                              <m:r>
                                <a:rPr lang="en-US" altLang="zh-CN" sz="1600" b="0" i="1" smtClean="0">
                                  <a:latin typeface="Cambria Math" panose="02040503050406030204" pitchFamily="18" charset="0"/>
                                </a:rPr>
                                <m:t>𝑟</m:t>
                              </m:r>
                            </m:e>
                          </m:d>
                          <m:r>
                            <a:rPr lang="en-US" altLang="zh-CN" sz="1600" b="0" i="1" smtClean="0">
                              <a:latin typeface="Cambria Math" panose="02040503050406030204" pitchFamily="18" charset="0"/>
                            </a:rPr>
                            <m:t>   </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𝑅</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𝐾</m:t>
                              </m:r>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𝐵</m:t>
                                  </m:r>
                                </m:e>
                                <m:sub>
                                  <m:r>
                                    <a:rPr lang="en-US" altLang="zh-CN" sz="1600" b="0" i="1" smtClean="0">
                                      <a:latin typeface="Cambria Math" panose="02040503050406030204" pitchFamily="18" charset="0"/>
                                    </a:rPr>
                                    <m:t>𝑖𝑗</m:t>
                                  </m:r>
                                </m:sub>
                              </m:sSub>
                            </m:e>
                          </m:nary>
                        </m:oMath>
                      </m:oMathPara>
                    </a14:m>
                    <a:endParaRPr lang="zh-CN" altLang="en-US" dirty="0"/>
                  </a:p>
                </p:txBody>
              </p:sp>
            </mc:Choice>
            <mc:Fallback>
              <p:sp>
                <p:nvSpPr>
                  <p:cNvPr id="9" name="文本框 8">
                    <a:extLst>
                      <a:ext uri="{FF2B5EF4-FFF2-40B4-BE49-F238E27FC236}">
                        <a16:creationId xmlns:a16="http://schemas.microsoft.com/office/drawing/2014/main" id="{99B96774-0CD0-42CD-8BB4-458E99936411}"/>
                      </a:ext>
                    </a:extLst>
                  </p:cNvPr>
                  <p:cNvSpPr txBox="1">
                    <a:spLocks noRot="1" noChangeAspect="1" noMove="1" noResize="1" noEditPoints="1" noAdjustHandles="1" noChangeArrowheads="1" noChangeShapeType="1" noTextEdit="1"/>
                  </p:cNvSpPr>
                  <p:nvPr/>
                </p:nvSpPr>
                <p:spPr>
                  <a:xfrm>
                    <a:off x="6527678" y="1858259"/>
                    <a:ext cx="3512565" cy="72410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B27FEA3-8C74-4B3B-80F4-5366A45F9652}"/>
                      </a:ext>
                    </a:extLst>
                  </p:cNvPr>
                  <p:cNvSpPr txBox="1"/>
                  <p:nvPr/>
                </p:nvSpPr>
                <p:spPr>
                  <a:xfrm>
                    <a:off x="10197791" y="1835567"/>
                    <a:ext cx="1313876" cy="9416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 </m:t>
                              </m:r>
                            </m:e>
                            <m:sub>
                              <m:eqArr>
                                <m:eqArrPr>
                                  <m:ctrlPr>
                                    <a:rPr lang="en-US" altLang="zh-CN" sz="2400" i="1">
                                      <a:latin typeface="Cambria Math" panose="02040503050406030204" pitchFamily="18" charset="0"/>
                                    </a:rPr>
                                  </m:ctrlPr>
                                </m:eqArrPr>
                                <m:e>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r>
                                        <m:rPr>
                                          <m:sty m:val="p"/>
                                        </m:rPr>
                                        <a:rPr lang="en-US" altLang="zh-CN" sz="2400" i="1">
                                          <a:latin typeface="Cambria Math" panose="02040503050406030204" pitchFamily="18" charset="0"/>
                                        </a:rPr>
                                        <m:t>θ</m:t>
                                      </m:r>
                                    </m:e>
                                  </m:d>
                                  <m:r>
                                    <m:rPr>
                                      <m:nor/>
                                    </m:rPr>
                                    <a:rPr lang="zh-CN" altLang="en-US"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b="0" i="1" smtClean="0">
                                          <a:latin typeface="Cambria Math" panose="02040503050406030204" pitchFamily="18" charset="0"/>
                                        </a:rPr>
                                        <m:t>𝑐</m:t>
                                      </m:r>
                                    </m:sub>
                                  </m:sSub>
                                </m:e>
                                <m:e>
                                  <m:r>
                                    <a:rPr lang="en-US" altLang="zh-CN" sz="2400" b="0" i="1" smtClean="0">
                                      <a:latin typeface="Cambria Math" panose="02040503050406030204" pitchFamily="18" charset="0"/>
                                    </a:rPr>
                                    <m:t>              </m:t>
                                  </m:r>
                                  <m:r>
                                    <a:rPr lang="en-US" altLang="zh-CN" sz="2400" i="1">
                                      <a:latin typeface="Cambria Math" panose="02040503050406030204" pitchFamily="18" charset="0"/>
                                    </a:rPr>
                                    <m:t>𝑐</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𝑦</m:t>
                                  </m:r>
                                </m:e>
                              </m:eqArr>
                            </m:sub>
                            <m:sup>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m:rPr>
                                  <m:sty m:val="p"/>
                                </m:rPr>
                                <a:rPr lang="en-US" altLang="zh-CN" sz="2400" i="1">
                                  <a:latin typeface="Cambria Math" panose="02040503050406030204" pitchFamily="18" charset="0"/>
                                </a:rPr>
                                <m:t>θ</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𝑦</m:t>
                                  </m:r>
                                </m:sub>
                              </m:sSub>
                            </m:sup>
                          </m:sSubSup>
                        </m:oMath>
                      </m:oMathPara>
                    </a14:m>
                    <a:endParaRPr lang="zh-CN" altLang="en-US" sz="2400" i="1" dirty="0">
                      <a:latin typeface="Cambria Math" panose="02040503050406030204" pitchFamily="18" charset="0"/>
                    </a:endParaRPr>
                  </a:p>
                </p:txBody>
              </p:sp>
            </mc:Choice>
            <mc:Fallback xmlns="">
              <p:sp>
                <p:nvSpPr>
                  <p:cNvPr id="11" name="文本框 10">
                    <a:extLst>
                      <a:ext uri="{FF2B5EF4-FFF2-40B4-BE49-F238E27FC236}">
                        <a16:creationId xmlns:a16="http://schemas.microsoft.com/office/drawing/2014/main" id="{0B27FEA3-8C74-4B3B-80F4-5366A45F9652}"/>
                      </a:ext>
                    </a:extLst>
                  </p:cNvPr>
                  <p:cNvSpPr txBox="1">
                    <a:spLocks noRot="1" noChangeAspect="1" noMove="1" noResize="1" noEditPoints="1" noAdjustHandles="1" noChangeArrowheads="1" noChangeShapeType="1" noTextEdit="1"/>
                  </p:cNvSpPr>
                  <p:nvPr/>
                </p:nvSpPr>
                <p:spPr>
                  <a:xfrm>
                    <a:off x="10197791" y="1835567"/>
                    <a:ext cx="1313876" cy="941604"/>
                  </a:xfrm>
                  <a:prstGeom prst="rect">
                    <a:avLst/>
                  </a:prstGeom>
                  <a:blipFill>
                    <a:blip r:embed="rId8"/>
                    <a:stretch>
                      <a:fillRect r="-604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C5B5CEE-D4AC-4884-958A-D3855649E9FA}"/>
                    </a:ext>
                  </a:extLst>
                </p:cNvPr>
                <p:cNvSpPr txBox="1"/>
                <p:nvPr/>
              </p:nvSpPr>
              <p:spPr>
                <a:xfrm>
                  <a:off x="7050902" y="2505823"/>
                  <a:ext cx="3894849" cy="55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𝑗</m:t>
                                </m:r>
                                <m:r>
                                  <a:rPr lang="en-US" altLang="zh-CN" b="0" i="1" smtClean="0">
                                    <a:latin typeface="Cambria Math" panose="02040503050406030204" pitchFamily="18" charset="0"/>
                                  </a:rPr>
                                  <m:t>=1</m:t>
                                </m:r>
                              </m:lim>
                            </m:limLow>
                          </m:fName>
                          <m:e>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i="1">
                                            <a:latin typeface="Cambria Math" panose="02040503050406030204" pitchFamily="18" charset="0"/>
                                          </a:rPr>
                                          <m:t>θ</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𝑖𝑗</m:t>
                                        </m:r>
                                      </m:sub>
                                    </m:sSub>
                                  </m:e>
                                </m:d>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e>
                        </m:func>
                      </m:oMath>
                    </m:oMathPara>
                  </a14:m>
                  <a:endParaRPr lang="zh-CN" altLang="en-US" dirty="0"/>
                </a:p>
              </p:txBody>
            </p:sp>
          </mc:Choice>
          <mc:Fallback xmlns="">
            <p:sp>
              <p:nvSpPr>
                <p:cNvPr id="12" name="文本框 11">
                  <a:extLst>
                    <a:ext uri="{FF2B5EF4-FFF2-40B4-BE49-F238E27FC236}">
                      <a16:creationId xmlns:a16="http://schemas.microsoft.com/office/drawing/2014/main" id="{CC5B5CEE-D4AC-4884-958A-D3855649E9FA}"/>
                    </a:ext>
                  </a:extLst>
                </p:cNvPr>
                <p:cNvSpPr txBox="1">
                  <a:spLocks noRot="1" noChangeAspect="1" noMove="1" noResize="1" noEditPoints="1" noAdjustHandles="1" noChangeArrowheads="1" noChangeShapeType="1" noTextEdit="1"/>
                </p:cNvSpPr>
                <p:nvPr/>
              </p:nvSpPr>
              <p:spPr>
                <a:xfrm>
                  <a:off x="7050902" y="2505823"/>
                  <a:ext cx="3894849" cy="558743"/>
                </a:xfrm>
                <a:prstGeom prst="rect">
                  <a:avLst/>
                </a:prstGeom>
                <a:blipFill>
                  <a:blip r:embed="rId9"/>
                  <a:stretch>
                    <a:fillRect b="-5435"/>
                  </a:stretch>
                </a:blipFill>
              </p:spPr>
              <p:txBody>
                <a:bodyPr/>
                <a:lstStyle/>
                <a:p>
                  <a:r>
                    <a:rPr lang="zh-CN" altLang="en-US">
                      <a:noFill/>
                    </a:rPr>
                    <a:t> </a:t>
                  </a:r>
                </a:p>
              </p:txBody>
            </p:sp>
          </mc:Fallback>
        </mc:AlternateContent>
        <p:grpSp>
          <p:nvGrpSpPr>
            <p:cNvPr id="18" name="组合 17">
              <a:extLst>
                <a:ext uri="{FF2B5EF4-FFF2-40B4-BE49-F238E27FC236}">
                  <a16:creationId xmlns:a16="http://schemas.microsoft.com/office/drawing/2014/main" id="{53285176-7D9E-4AFD-B72E-78BD5B47E020}"/>
                </a:ext>
              </a:extLst>
            </p:cNvPr>
            <p:cNvGrpSpPr/>
            <p:nvPr/>
          </p:nvGrpSpPr>
          <p:grpSpPr>
            <a:xfrm>
              <a:off x="7109520" y="3172298"/>
              <a:ext cx="3525631" cy="707886"/>
              <a:chOff x="7434015" y="3448153"/>
              <a:chExt cx="3525631" cy="707886"/>
            </a:xfrm>
          </p:grpSpPr>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9148C363-434F-42F0-AEC7-3AB53D0B287A}"/>
                      </a:ext>
                    </a:extLst>
                  </p:cNvPr>
                  <p:cNvSpPr txBox="1"/>
                  <p:nvPr/>
                </p:nvSpPr>
                <p:spPr>
                  <a:xfrm>
                    <a:off x="9645770" y="3452805"/>
                    <a:ext cx="1313876" cy="6703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m:t>
                              </m:r>
                              <m:r>
                                <a:rPr lang="en-US" altLang="zh-CN" sz="2400" i="1" smtClean="0">
                                  <a:latin typeface="Cambria Math" panose="02040503050406030204" pitchFamily="18" charset="0"/>
                                </a:rPr>
                                <m:t> </m:t>
                              </m:r>
                            </m:e>
                            <m: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h</m:t>
                                  </m:r>
                                </m:e>
                                <m:sub>
                                  <m:r>
                                    <a:rPr lang="en-US" altLang="zh-CN" sz="2400" b="0" i="1" smtClean="0">
                                      <a:latin typeface="Cambria Math" panose="02040503050406030204" pitchFamily="18" charset="0"/>
                                    </a:rPr>
                                    <m:t>𝑐</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&lt;0, </m:t>
                              </m:r>
                              <m:r>
                                <a:rPr lang="en-US" altLang="zh-CN" sz="2400" b="0" i="1" smtClean="0">
                                  <a:latin typeface="Cambria Math" panose="02040503050406030204" pitchFamily="18" charset="0"/>
                                  <a:ea typeface="Cambria Math" panose="02040503050406030204" pitchFamily="18" charset="0"/>
                                </a:rPr>
                                <m:t>∀</m:t>
                              </m:r>
                              <m:r>
                                <m:rPr>
                                  <m:sty m:val="p"/>
                                </m:rPr>
                                <a:rPr lang="en-US" altLang="zh-CN" sz="2400" i="1">
                                  <a:latin typeface="Cambria Math" panose="02040503050406030204" pitchFamily="18" charset="0"/>
                                  <a:ea typeface="Cambria Math" panose="02040503050406030204" pitchFamily="18" charset="0"/>
                                </a:rPr>
                                <m:t>c</m:t>
                              </m:r>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𝑦</m:t>
                              </m:r>
                            </m:sub>
                            <m: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h</m:t>
                                  </m:r>
                                </m:e>
                                <m:sub>
                                  <m:r>
                                    <a:rPr lang="en-US" altLang="zh-CN" sz="2400" b="0" i="1" smtClean="0">
                                      <a:latin typeface="Cambria Math" panose="02040503050406030204" pitchFamily="18" charset="0"/>
                                    </a:rPr>
                                    <m:t>𝑦</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0</m:t>
                              </m:r>
                            </m:sup>
                          </m:sSubSup>
                        </m:oMath>
                      </m:oMathPara>
                    </a14:m>
                    <a:endParaRPr lang="zh-CN" altLang="en-US" sz="2400" i="1" dirty="0">
                      <a:latin typeface="Cambria Math" panose="02040503050406030204" pitchFamily="18" charset="0"/>
                    </a:endParaRPr>
                  </a:p>
                </p:txBody>
              </p:sp>
            </mc:Choice>
            <mc:Fallback xmlns="">
              <p:sp>
                <p:nvSpPr>
                  <p:cNvPr id="29" name="文本框 28">
                    <a:extLst>
                      <a:ext uri="{FF2B5EF4-FFF2-40B4-BE49-F238E27FC236}">
                        <a16:creationId xmlns:a16="http://schemas.microsoft.com/office/drawing/2014/main" id="{9148C363-434F-42F0-AEC7-3AB53D0B287A}"/>
                      </a:ext>
                    </a:extLst>
                  </p:cNvPr>
                  <p:cNvSpPr txBox="1">
                    <a:spLocks noRot="1" noChangeAspect="1" noMove="1" noResize="1" noEditPoints="1" noAdjustHandles="1" noChangeArrowheads="1" noChangeShapeType="1" noTextEdit="1"/>
                  </p:cNvSpPr>
                  <p:nvPr/>
                </p:nvSpPr>
                <p:spPr>
                  <a:xfrm>
                    <a:off x="9645770" y="3452805"/>
                    <a:ext cx="1313876" cy="670312"/>
                  </a:xfrm>
                  <a:prstGeom prst="rect">
                    <a:avLst/>
                  </a:prstGeom>
                  <a:blipFill>
                    <a:blip r:embed="rId10"/>
                    <a:stretch>
                      <a:fillRect r="-324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CC050375-8A49-4887-B754-E6FEE2E93F38}"/>
                      </a:ext>
                    </a:extLst>
                  </p:cNvPr>
                  <p:cNvSpPr txBox="1"/>
                  <p:nvPr/>
                </p:nvSpPr>
                <p:spPr>
                  <a:xfrm>
                    <a:off x="7434015" y="3448153"/>
                    <a:ext cx="1313876"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 </m:t>
                              </m:r>
                            </m:e>
                            <m:sub>
                              <m:r>
                                <a:rPr lang="en-US" altLang="zh-CN" sz="2400" i="1">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r>
                                    <m:rPr>
                                      <m:sty m:val="p"/>
                                    </m:rPr>
                                    <a:rPr lang="en-US" altLang="zh-CN" sz="2400" i="1">
                                      <a:latin typeface="Cambria Math" panose="02040503050406030204" pitchFamily="18" charset="0"/>
                                    </a:rPr>
                                    <m:t>θ</m:t>
                                  </m:r>
                                </m:e>
                              </m:d>
                              <m:r>
                                <m:rPr>
                                  <m:nor/>
                                </m:rPr>
                                <a:rPr lang="zh-CN" altLang="en-US"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b="0" i="1" smtClean="0">
                                      <a:latin typeface="Cambria Math" panose="02040503050406030204" pitchFamily="18" charset="0"/>
                                    </a:rPr>
                                    <m:t>𝑐</m:t>
                                  </m:r>
                                </m:sub>
                              </m:sSub>
                            </m:sub>
                            <m:sup>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m:rPr>
                                  <m:sty m:val="p"/>
                                </m:rPr>
                                <a:rPr lang="en-US" altLang="zh-CN" sz="2400" i="1">
                                  <a:latin typeface="Cambria Math" panose="02040503050406030204" pitchFamily="18" charset="0"/>
                                </a:rPr>
                                <m:t>θ</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𝑦</m:t>
                                  </m:r>
                                </m:sub>
                              </m:sSub>
                            </m:sup>
                          </m:sSubSup>
                        </m:oMath>
                      </m:oMathPara>
                    </a14:m>
                    <a:endParaRPr lang="zh-CN" altLang="en-US" sz="2400" i="1" dirty="0">
                      <a:latin typeface="Cambria Math" panose="02040503050406030204" pitchFamily="18" charset="0"/>
                    </a:endParaRPr>
                  </a:p>
                </p:txBody>
              </p:sp>
            </mc:Choice>
            <mc:Fallback xmlns="">
              <p:sp>
                <p:nvSpPr>
                  <p:cNvPr id="30" name="文本框 29">
                    <a:extLst>
                      <a:ext uri="{FF2B5EF4-FFF2-40B4-BE49-F238E27FC236}">
                        <a16:creationId xmlns:a16="http://schemas.microsoft.com/office/drawing/2014/main" id="{CC050375-8A49-4887-B754-E6FEE2E93F38}"/>
                      </a:ext>
                    </a:extLst>
                  </p:cNvPr>
                  <p:cNvSpPr txBox="1">
                    <a:spLocks noRot="1" noChangeAspect="1" noMove="1" noResize="1" noEditPoints="1" noAdjustHandles="1" noChangeArrowheads="1" noChangeShapeType="1" noTextEdit="1"/>
                  </p:cNvSpPr>
                  <p:nvPr/>
                </p:nvSpPr>
                <p:spPr>
                  <a:xfrm>
                    <a:off x="7434015" y="3448153"/>
                    <a:ext cx="1313876" cy="707886"/>
                  </a:xfrm>
                  <a:prstGeom prst="rect">
                    <a:avLst/>
                  </a:prstGeom>
                  <a:blipFill>
                    <a:blip r:embed="rId11"/>
                    <a:stretch>
                      <a:fillRect r="-3241"/>
                    </a:stretch>
                  </a:blipFill>
                </p:spPr>
                <p:txBody>
                  <a:bodyPr/>
                  <a:lstStyle/>
                  <a:p>
                    <a:r>
                      <a:rPr lang="zh-CN" altLang="en-US">
                        <a:noFill/>
                      </a:rPr>
                      <a:t> </a:t>
                    </a:r>
                  </a:p>
                </p:txBody>
              </p:sp>
            </mc:Fallback>
          </mc:AlternateContent>
          <p:sp>
            <p:nvSpPr>
              <p:cNvPr id="13" name="箭头: 右 12">
                <a:extLst>
                  <a:ext uri="{FF2B5EF4-FFF2-40B4-BE49-F238E27FC236}">
                    <a16:creationId xmlns:a16="http://schemas.microsoft.com/office/drawing/2014/main" id="{526B92C8-ACA3-4570-82F4-1CB9739B842B}"/>
                  </a:ext>
                </a:extLst>
              </p:cNvPr>
              <p:cNvSpPr/>
              <p:nvPr/>
            </p:nvSpPr>
            <p:spPr>
              <a:xfrm>
                <a:off x="9096305" y="3736433"/>
                <a:ext cx="513184" cy="252519"/>
              </a:xfrm>
              <a:prstGeom prst="rightArrow">
                <a:avLst/>
              </a:prstGeom>
              <a:solidFill>
                <a:srgbClr val="E2EBF2"/>
              </a:solidFill>
              <a:ln>
                <a:solidFill>
                  <a:srgbClr val="E2EB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1AC5C51-82B5-42C9-8665-80E4589F49A0}"/>
                    </a:ext>
                  </a:extLst>
                </p:cNvPr>
                <p:cNvSpPr txBox="1"/>
                <p:nvPr/>
              </p:nvSpPr>
              <p:spPr>
                <a:xfrm>
                  <a:off x="6628253" y="4094185"/>
                  <a:ext cx="5006307" cy="6619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𝜎</m:t>
                        </m:r>
                        <m:d>
                          <m:dPr>
                            <m:begChr m:val="["/>
                            <m:endChr m:val="]"/>
                            <m:ctrlPr>
                              <a:rPr lang="en-US" altLang="zh-CN" i="1" smtClean="0">
                                <a:latin typeface="Cambria Math" panose="02040503050406030204" pitchFamily="18" charset="0"/>
                              </a:rPr>
                            </m:ctrlPr>
                          </m:dPr>
                          <m:e>
                            <m:r>
                              <a:rPr lang="en-US" altLang="zh-CN" i="1" smtClean="0">
                                <a:latin typeface="Cambria Math" panose="02040503050406030204" pitchFamily="18" charset="0"/>
                              </a:rPr>
                              <m:t>𝜉</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r>
                              <a:rPr lang="en-US" altLang="zh-CN" i="1">
                                <a:latin typeface="Cambria Math" panose="02040503050406030204" pitchFamily="18" charset="0"/>
                              </a:rPr>
                              <m:t>𝜉</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den>
                        </m:f>
                      </m:oMath>
                    </m:oMathPara>
                  </a14:m>
                  <a:endParaRPr lang="zh-CN" altLang="en-US" dirty="0"/>
                </a:p>
              </p:txBody>
            </p:sp>
          </mc:Choice>
          <mc:Fallback xmlns="">
            <p:sp>
              <p:nvSpPr>
                <p:cNvPr id="20" name="文本框 19">
                  <a:extLst>
                    <a:ext uri="{FF2B5EF4-FFF2-40B4-BE49-F238E27FC236}">
                      <a16:creationId xmlns:a16="http://schemas.microsoft.com/office/drawing/2014/main" id="{91AC5C51-82B5-42C9-8665-80E4589F49A0}"/>
                    </a:ext>
                  </a:extLst>
                </p:cNvPr>
                <p:cNvSpPr txBox="1">
                  <a:spLocks noRot="1" noChangeAspect="1" noMove="1" noResize="1" noEditPoints="1" noAdjustHandles="1" noChangeArrowheads="1" noChangeShapeType="1" noTextEdit="1"/>
                </p:cNvSpPr>
                <p:nvPr/>
              </p:nvSpPr>
              <p:spPr>
                <a:xfrm>
                  <a:off x="6628253" y="4094185"/>
                  <a:ext cx="5006307" cy="66191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F60C3883-F607-4DC0-AC05-EF2075366166}"/>
                    </a:ext>
                  </a:extLst>
                </p:cNvPr>
                <p:cNvSpPr txBox="1"/>
                <p:nvPr/>
              </p:nvSpPr>
              <p:spPr>
                <a:xfrm>
                  <a:off x="6258954" y="4824063"/>
                  <a:ext cx="5478744" cy="7954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𝑙</m:t>
                        </m:r>
                        <m:d>
                          <m:dPr>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m:rPr>
                                <m:sty m:val="p"/>
                              </m:rPr>
                              <a:rPr lang="en-US" altLang="zh-CN" i="1">
                                <a:latin typeface="Cambria Math" panose="02040503050406030204" pitchFamily="18" charset="0"/>
                              </a:rPr>
                              <m:t>θ</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𝑖𝑗</m:t>
                                    </m:r>
                                  </m:sub>
                                </m:sSub>
                              </m:e>
                            </m:d>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𝑦</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𝑐</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sub>
                          <m:sup/>
                          <m:e>
                            <m:r>
                              <m:rPr>
                                <m:sty m:val="p"/>
                              </m:rPr>
                              <a:rPr lang="en-US" altLang="zh-CN" b="0" i="0" smtClean="0">
                                <a:latin typeface="Cambria Math" panose="02040503050406030204" pitchFamily="18" charset="0"/>
                              </a:rPr>
                              <m:t>log</m:t>
                            </m:r>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𝑐</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e>
                        </m:nary>
                      </m:oMath>
                    </m:oMathPara>
                  </a14:m>
                  <a:endParaRPr lang="zh-CN" altLang="en-US" dirty="0"/>
                </a:p>
              </p:txBody>
            </p:sp>
          </mc:Choice>
          <mc:Fallback xmlns="">
            <p:sp>
              <p:nvSpPr>
                <p:cNvPr id="37" name="文本框 36">
                  <a:extLst>
                    <a:ext uri="{FF2B5EF4-FFF2-40B4-BE49-F238E27FC236}">
                      <a16:creationId xmlns:a16="http://schemas.microsoft.com/office/drawing/2014/main" id="{F60C3883-F607-4DC0-AC05-EF2075366166}"/>
                    </a:ext>
                  </a:extLst>
                </p:cNvPr>
                <p:cNvSpPr txBox="1">
                  <a:spLocks noRot="1" noChangeAspect="1" noMove="1" noResize="1" noEditPoints="1" noAdjustHandles="1" noChangeArrowheads="1" noChangeShapeType="1" noTextEdit="1"/>
                </p:cNvSpPr>
                <p:nvPr/>
              </p:nvSpPr>
              <p:spPr>
                <a:xfrm>
                  <a:off x="6258954" y="4824063"/>
                  <a:ext cx="5478744" cy="795474"/>
                </a:xfrm>
                <a:prstGeom prst="rect">
                  <a:avLst/>
                </a:prstGeom>
                <a:blipFill>
                  <a:blip r:embed="rId13"/>
                  <a:stretch>
                    <a:fillRect/>
                  </a:stretch>
                </a:blipFill>
              </p:spPr>
              <p:txBody>
                <a:bodyPr/>
                <a:lstStyle/>
                <a:p>
                  <a:r>
                    <a:rPr lang="zh-CN" altLang="en-US">
                      <a:noFill/>
                    </a:rPr>
                    <a:t> </a:t>
                  </a:r>
                </a:p>
              </p:txBody>
            </p:sp>
          </mc:Fallback>
        </mc:AlternateContent>
      </p:grpSp>
      <p:sp>
        <p:nvSpPr>
          <p:cNvPr id="44" name="îṡľiḓê">
            <a:extLst>
              <a:ext uri="{FF2B5EF4-FFF2-40B4-BE49-F238E27FC236}">
                <a16:creationId xmlns:a16="http://schemas.microsoft.com/office/drawing/2014/main" id="{616C2645-8657-408B-8B72-695E5BA55DC0}"/>
              </a:ext>
            </a:extLst>
          </p:cNvPr>
          <p:cNvSpPr txBox="1"/>
          <p:nvPr/>
        </p:nvSpPr>
        <p:spPr>
          <a:xfrm>
            <a:off x="1525526" y="305707"/>
            <a:ext cx="3268480" cy="661848"/>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pPr marL="0" marR="0" lvl="0" indent="0" defTabSz="914400" eaLnBrk="1" fontAlgn="auto" latinLnBrk="0" hangingPunct="1">
              <a:lnSpc>
                <a:spcPct val="150000"/>
              </a:lnSpc>
              <a:spcBef>
                <a:spcPts val="0"/>
              </a:spcBef>
              <a:spcAft>
                <a:spcPts val="0"/>
              </a:spcAft>
              <a:buClrTx/>
              <a:buSzTx/>
              <a:buFontTx/>
              <a:buNone/>
              <a:defRPr/>
            </a:pPr>
            <a:r>
              <a:rPr kumimoji="1" lang="zh-CN" altLang="en-US" sz="2800" b="1" i="0" u="none" strike="noStrike" kern="0" cap="none" spc="300" normalizeH="0" baseline="0" noProof="0" dirty="0">
                <a:ln>
                  <a:noFill/>
                </a:ln>
                <a:effectLst/>
                <a:uLnTx/>
                <a:uFillTx/>
                <a:latin typeface="Arial"/>
                <a:ea typeface="微软雅黑"/>
                <a:sym typeface="Arial"/>
              </a:rPr>
              <a:t>判别</a:t>
            </a:r>
            <a:r>
              <a:rPr kumimoji="1" lang="zh-CN" altLang="en-US" sz="2800" kern="0" spc="300" dirty="0">
                <a:latin typeface="Arial"/>
                <a:ea typeface="微软雅黑"/>
                <a:sym typeface="Arial"/>
              </a:rPr>
              <a:t>损失</a:t>
            </a:r>
            <a:endParaRPr kumimoji="1" lang="en-US" altLang="zh-CN" sz="2800" b="1" i="0" u="none" strike="noStrike" kern="0" cap="none" spc="300" normalizeH="0" baseline="0" noProof="0" dirty="0">
              <a:ln>
                <a:noFill/>
              </a:ln>
              <a:effectLst/>
              <a:uLnTx/>
              <a:uFillTx/>
              <a:latin typeface="Arial"/>
              <a:ea typeface="微软雅黑"/>
              <a:sym typeface="Arial"/>
            </a:endParaRPr>
          </a:p>
        </p:txBody>
      </p:sp>
    </p:spTree>
    <p:extLst>
      <p:ext uri="{BB962C8B-B14F-4D97-AF65-F5344CB8AC3E}">
        <p14:creationId xmlns:p14="http://schemas.microsoft.com/office/powerpoint/2010/main" val="127792450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ṧlîḋê"/>
          <p:cNvSpPr/>
          <p:nvPr/>
        </p:nvSpPr>
        <p:spPr>
          <a:xfrm>
            <a:off x="415018" y="298450"/>
            <a:ext cx="11443154" cy="6203950"/>
          </a:xfrm>
          <a:prstGeom prst="roundRect">
            <a:avLst>
              <a:gd name="adj" fmla="val 4167"/>
            </a:avLst>
          </a:prstGeom>
          <a:solidFill>
            <a:srgbClr val="FFFFFF">
              <a:alpha val="87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Arial"/>
              <a:ea typeface="微软雅黑"/>
              <a:sym typeface="Arial"/>
            </a:endParaRPr>
          </a:p>
        </p:txBody>
      </p:sp>
      <p:sp>
        <p:nvSpPr>
          <p:cNvPr id="7" name="íṩľiďè"/>
          <p:cNvSpPr/>
          <p:nvPr/>
        </p:nvSpPr>
        <p:spPr>
          <a:xfrm>
            <a:off x="610272" y="686524"/>
            <a:ext cx="720000" cy="80899"/>
          </a:xfrm>
          <a:prstGeom prst="rect">
            <a:avLst/>
          </a:prstGeom>
          <a:solidFill>
            <a:srgbClr val="C6DAEC"/>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23" name="ïṩľïḓé"/>
          <p:cNvSpPr/>
          <p:nvPr/>
        </p:nvSpPr>
        <p:spPr>
          <a:xfrm>
            <a:off x="6951667" y="3329872"/>
            <a:ext cx="813126" cy="813125"/>
          </a:xfrm>
          <a:prstGeom prst="arc">
            <a:avLst>
              <a:gd name="adj1" fmla="val 16200000"/>
              <a:gd name="adj2" fmla="val 10898908"/>
            </a:avLst>
          </a:prstGeom>
          <a:ln w="63500" cap="rnd">
            <a:solidFill>
              <a:srgbClr val="FFFFFF"/>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Arial"/>
              <a:ea typeface="微软雅黑"/>
              <a:cs typeface="+mn-ea"/>
              <a:sym typeface="Arial"/>
            </a:endParaRPr>
          </a:p>
        </p:txBody>
      </p:sp>
      <p:sp>
        <p:nvSpPr>
          <p:cNvPr id="25" name="îśḷiḑe"/>
          <p:cNvSpPr/>
          <p:nvPr/>
        </p:nvSpPr>
        <p:spPr>
          <a:xfrm>
            <a:off x="6951667" y="4656846"/>
            <a:ext cx="813126" cy="813125"/>
          </a:xfrm>
          <a:prstGeom prst="arc">
            <a:avLst>
              <a:gd name="adj1" fmla="val 16200000"/>
              <a:gd name="adj2" fmla="val 14902402"/>
            </a:avLst>
          </a:prstGeom>
          <a:ln w="63500" cap="rnd">
            <a:solidFill>
              <a:srgbClr val="FFFFFF"/>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Arial"/>
              <a:ea typeface="微软雅黑"/>
              <a:cs typeface="+mn-ea"/>
              <a:sym typeface="Arial"/>
            </a:endParaRPr>
          </a:p>
        </p:txBody>
      </p:sp>
      <p:sp>
        <p:nvSpPr>
          <p:cNvPr id="27" name="íṧliḋê"/>
          <p:cNvSpPr/>
          <p:nvPr/>
        </p:nvSpPr>
        <p:spPr>
          <a:xfrm>
            <a:off x="6951667" y="2002896"/>
            <a:ext cx="813126" cy="813125"/>
          </a:xfrm>
          <a:prstGeom prst="arc">
            <a:avLst>
              <a:gd name="adj1" fmla="val 16200000"/>
              <a:gd name="adj2" fmla="val 5345147"/>
            </a:avLst>
          </a:prstGeom>
          <a:ln w="63500" cap="rnd">
            <a:solidFill>
              <a:srgbClr val="FFFFFF"/>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Arial"/>
              <a:ea typeface="微软雅黑"/>
              <a:cs typeface="+mn-ea"/>
              <a:sym typeface="Arial"/>
            </a:endParaRPr>
          </a:p>
        </p:txBody>
      </p:sp>
      <p:sp>
        <p:nvSpPr>
          <p:cNvPr id="28" name="íS1ïḑe"/>
          <p:cNvSpPr txBox="1"/>
          <p:nvPr/>
        </p:nvSpPr>
        <p:spPr>
          <a:xfrm>
            <a:off x="7054042" y="2262501"/>
            <a:ext cx="710751" cy="369332"/>
          </a:xfrm>
          <a:prstGeom prst="rect">
            <a:avLst/>
          </a:prstGeom>
          <a:noFill/>
        </p:spPr>
        <p:txBody>
          <a:bodyPr wrap="square" rtlCol="0">
            <a:spAutoFit/>
          </a:bodyPr>
          <a:lstStyle/>
          <a:p>
            <a:pPr>
              <a:buSzPct val="25000"/>
              <a:defRPr/>
            </a:pPr>
            <a:r>
              <a:rPr lang="en-US" altLang="zh-CN" b="1" cap="all" dirty="0">
                <a:solidFill>
                  <a:schemeClr val="bg1"/>
                </a:solidFill>
                <a:latin typeface="Arial"/>
                <a:ea typeface="微软雅黑"/>
                <a:cs typeface="+mn-ea"/>
                <a:sym typeface="Arial"/>
              </a:rPr>
              <a:t>50%</a:t>
            </a:r>
          </a:p>
        </p:txBody>
      </p:sp>
      <p:sp>
        <p:nvSpPr>
          <p:cNvPr id="38" name="iconfont-11143-5258356"/>
          <p:cNvSpPr>
            <a:spLocks noChangeAspect="1"/>
          </p:cNvSpPr>
          <p:nvPr/>
        </p:nvSpPr>
        <p:spPr>
          <a:xfrm>
            <a:off x="10849669" y="3693351"/>
            <a:ext cx="295602" cy="295602"/>
          </a:xfrm>
          <a:custGeom>
            <a:avLst/>
            <a:gdLst>
              <a:gd name="T0" fmla="*/ 2400 w 12800"/>
              <a:gd name="T1" fmla="*/ 9973 h 12800"/>
              <a:gd name="T2" fmla="*/ 3040 w 12800"/>
              <a:gd name="T3" fmla="*/ 8533 h 12800"/>
              <a:gd name="T4" fmla="*/ 2613 w 12800"/>
              <a:gd name="T5" fmla="*/ 8373 h 12800"/>
              <a:gd name="T6" fmla="*/ 1973 w 12800"/>
              <a:gd name="T7" fmla="*/ 9813 h 12800"/>
              <a:gd name="T8" fmla="*/ 1547 w 12800"/>
              <a:gd name="T9" fmla="*/ 9760 h 12800"/>
              <a:gd name="T10" fmla="*/ 0 w 12800"/>
              <a:gd name="T11" fmla="*/ 11307 h 12800"/>
              <a:gd name="T12" fmla="*/ 1547 w 12800"/>
              <a:gd name="T13" fmla="*/ 12800 h 12800"/>
              <a:gd name="T14" fmla="*/ 3093 w 12800"/>
              <a:gd name="T15" fmla="*/ 11253 h 12800"/>
              <a:gd name="T16" fmla="*/ 2400 w 12800"/>
              <a:gd name="T17" fmla="*/ 9973 h 12800"/>
              <a:gd name="T18" fmla="*/ 1547 w 12800"/>
              <a:gd name="T19" fmla="*/ 12373 h 12800"/>
              <a:gd name="T20" fmla="*/ 427 w 12800"/>
              <a:gd name="T21" fmla="*/ 11253 h 12800"/>
              <a:gd name="T22" fmla="*/ 1547 w 12800"/>
              <a:gd name="T23" fmla="*/ 10133 h 12800"/>
              <a:gd name="T24" fmla="*/ 2667 w 12800"/>
              <a:gd name="T25" fmla="*/ 11253 h 12800"/>
              <a:gd name="T26" fmla="*/ 1547 w 12800"/>
              <a:gd name="T27" fmla="*/ 12373 h 12800"/>
              <a:gd name="T28" fmla="*/ 11253 w 12800"/>
              <a:gd name="T29" fmla="*/ 0 h 12800"/>
              <a:gd name="T30" fmla="*/ 9707 w 12800"/>
              <a:gd name="T31" fmla="*/ 1547 h 12800"/>
              <a:gd name="T32" fmla="*/ 11253 w 12800"/>
              <a:gd name="T33" fmla="*/ 3093 h 12800"/>
              <a:gd name="T34" fmla="*/ 12800 w 12800"/>
              <a:gd name="T35" fmla="*/ 1547 h 12800"/>
              <a:gd name="T36" fmla="*/ 11253 w 12800"/>
              <a:gd name="T37" fmla="*/ 0 h 12800"/>
              <a:gd name="T38" fmla="*/ 11253 w 12800"/>
              <a:gd name="T39" fmla="*/ 2667 h 12800"/>
              <a:gd name="T40" fmla="*/ 10133 w 12800"/>
              <a:gd name="T41" fmla="*/ 1547 h 12800"/>
              <a:gd name="T42" fmla="*/ 11253 w 12800"/>
              <a:gd name="T43" fmla="*/ 427 h 12800"/>
              <a:gd name="T44" fmla="*/ 12373 w 12800"/>
              <a:gd name="T45" fmla="*/ 1547 h 12800"/>
              <a:gd name="T46" fmla="*/ 11253 w 12800"/>
              <a:gd name="T47" fmla="*/ 2667 h 12800"/>
              <a:gd name="T48" fmla="*/ 3733 w 12800"/>
              <a:gd name="T49" fmla="*/ 4853 h 12800"/>
              <a:gd name="T50" fmla="*/ 2187 w 12800"/>
              <a:gd name="T51" fmla="*/ 6400 h 12800"/>
              <a:gd name="T52" fmla="*/ 3733 w 12800"/>
              <a:gd name="T53" fmla="*/ 7947 h 12800"/>
              <a:gd name="T54" fmla="*/ 5280 w 12800"/>
              <a:gd name="T55" fmla="*/ 6613 h 12800"/>
              <a:gd name="T56" fmla="*/ 6827 w 12800"/>
              <a:gd name="T57" fmla="*/ 6613 h 12800"/>
              <a:gd name="T58" fmla="*/ 6827 w 12800"/>
              <a:gd name="T59" fmla="*/ 6187 h 12800"/>
              <a:gd name="T60" fmla="*/ 5280 w 12800"/>
              <a:gd name="T61" fmla="*/ 6187 h 12800"/>
              <a:gd name="T62" fmla="*/ 3733 w 12800"/>
              <a:gd name="T63" fmla="*/ 4853 h 12800"/>
              <a:gd name="T64" fmla="*/ 3733 w 12800"/>
              <a:gd name="T65" fmla="*/ 7520 h 12800"/>
              <a:gd name="T66" fmla="*/ 2667 w 12800"/>
              <a:gd name="T67" fmla="*/ 6400 h 12800"/>
              <a:gd name="T68" fmla="*/ 3733 w 12800"/>
              <a:gd name="T69" fmla="*/ 5280 h 12800"/>
              <a:gd name="T70" fmla="*/ 4853 w 12800"/>
              <a:gd name="T71" fmla="*/ 6400 h 12800"/>
              <a:gd name="T72" fmla="*/ 3733 w 12800"/>
              <a:gd name="T73" fmla="*/ 7520 h 12800"/>
              <a:gd name="T74" fmla="*/ 9920 w 12800"/>
              <a:gd name="T75" fmla="*/ 5120 h 12800"/>
              <a:gd name="T76" fmla="*/ 10560 w 12800"/>
              <a:gd name="T77" fmla="*/ 3680 h 12800"/>
              <a:gd name="T78" fmla="*/ 10133 w 12800"/>
              <a:gd name="T79" fmla="*/ 3520 h 12800"/>
              <a:gd name="T80" fmla="*/ 9493 w 12800"/>
              <a:gd name="T81" fmla="*/ 4960 h 12800"/>
              <a:gd name="T82" fmla="*/ 9067 w 12800"/>
              <a:gd name="T83" fmla="*/ 4907 h 12800"/>
              <a:gd name="T84" fmla="*/ 7520 w 12800"/>
              <a:gd name="T85" fmla="*/ 6453 h 12800"/>
              <a:gd name="T86" fmla="*/ 9067 w 12800"/>
              <a:gd name="T87" fmla="*/ 8000 h 12800"/>
              <a:gd name="T88" fmla="*/ 10613 w 12800"/>
              <a:gd name="T89" fmla="*/ 6453 h 12800"/>
              <a:gd name="T90" fmla="*/ 9920 w 12800"/>
              <a:gd name="T91" fmla="*/ 5120 h 12800"/>
              <a:gd name="T92" fmla="*/ 9067 w 12800"/>
              <a:gd name="T93" fmla="*/ 7520 h 12800"/>
              <a:gd name="T94" fmla="*/ 7947 w 12800"/>
              <a:gd name="T95" fmla="*/ 6400 h 12800"/>
              <a:gd name="T96" fmla="*/ 9067 w 12800"/>
              <a:gd name="T97" fmla="*/ 5280 h 12800"/>
              <a:gd name="T98" fmla="*/ 10133 w 12800"/>
              <a:gd name="T99" fmla="*/ 6400 h 12800"/>
              <a:gd name="T100" fmla="*/ 9067 w 12800"/>
              <a:gd name="T101" fmla="*/ 752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12800">
                <a:moveTo>
                  <a:pt x="2400" y="9973"/>
                </a:moveTo>
                <a:lnTo>
                  <a:pt x="3040" y="8533"/>
                </a:lnTo>
                <a:lnTo>
                  <a:pt x="2613" y="8373"/>
                </a:lnTo>
                <a:lnTo>
                  <a:pt x="1973" y="9813"/>
                </a:lnTo>
                <a:cubicBezTo>
                  <a:pt x="1813" y="9760"/>
                  <a:pt x="1653" y="9760"/>
                  <a:pt x="1547" y="9760"/>
                </a:cubicBezTo>
                <a:cubicBezTo>
                  <a:pt x="693" y="9760"/>
                  <a:pt x="0" y="10453"/>
                  <a:pt x="0" y="11307"/>
                </a:cubicBezTo>
                <a:cubicBezTo>
                  <a:pt x="0" y="12160"/>
                  <a:pt x="693" y="12800"/>
                  <a:pt x="1547" y="12800"/>
                </a:cubicBezTo>
                <a:cubicBezTo>
                  <a:pt x="2400" y="12800"/>
                  <a:pt x="3093" y="12107"/>
                  <a:pt x="3093" y="11253"/>
                </a:cubicBezTo>
                <a:cubicBezTo>
                  <a:pt x="3093" y="10720"/>
                  <a:pt x="2827" y="10240"/>
                  <a:pt x="2400" y="9973"/>
                </a:cubicBezTo>
                <a:close/>
                <a:moveTo>
                  <a:pt x="1547" y="12373"/>
                </a:moveTo>
                <a:cubicBezTo>
                  <a:pt x="960" y="12373"/>
                  <a:pt x="427" y="11893"/>
                  <a:pt x="427" y="11253"/>
                </a:cubicBezTo>
                <a:cubicBezTo>
                  <a:pt x="427" y="10667"/>
                  <a:pt x="960" y="10133"/>
                  <a:pt x="1547" y="10133"/>
                </a:cubicBezTo>
                <a:cubicBezTo>
                  <a:pt x="2133" y="10133"/>
                  <a:pt x="2667" y="10667"/>
                  <a:pt x="2667" y="11253"/>
                </a:cubicBezTo>
                <a:cubicBezTo>
                  <a:pt x="2667" y="11840"/>
                  <a:pt x="2133" y="12373"/>
                  <a:pt x="1547" y="12373"/>
                </a:cubicBezTo>
                <a:close/>
                <a:moveTo>
                  <a:pt x="11253" y="0"/>
                </a:moveTo>
                <a:cubicBezTo>
                  <a:pt x="10400" y="0"/>
                  <a:pt x="9707" y="693"/>
                  <a:pt x="9707" y="1547"/>
                </a:cubicBezTo>
                <a:cubicBezTo>
                  <a:pt x="9707" y="2400"/>
                  <a:pt x="10400" y="3093"/>
                  <a:pt x="11253" y="3093"/>
                </a:cubicBezTo>
                <a:cubicBezTo>
                  <a:pt x="12107" y="3093"/>
                  <a:pt x="12800" y="2400"/>
                  <a:pt x="12800" y="1547"/>
                </a:cubicBezTo>
                <a:cubicBezTo>
                  <a:pt x="12800" y="693"/>
                  <a:pt x="12107" y="0"/>
                  <a:pt x="11253" y="0"/>
                </a:cubicBezTo>
                <a:close/>
                <a:moveTo>
                  <a:pt x="11253" y="2667"/>
                </a:moveTo>
                <a:cubicBezTo>
                  <a:pt x="10667" y="2667"/>
                  <a:pt x="10133" y="2133"/>
                  <a:pt x="10133" y="1547"/>
                </a:cubicBezTo>
                <a:cubicBezTo>
                  <a:pt x="10133" y="960"/>
                  <a:pt x="10613" y="427"/>
                  <a:pt x="11253" y="427"/>
                </a:cubicBezTo>
                <a:cubicBezTo>
                  <a:pt x="11840" y="427"/>
                  <a:pt x="12373" y="907"/>
                  <a:pt x="12373" y="1547"/>
                </a:cubicBezTo>
                <a:cubicBezTo>
                  <a:pt x="12373" y="2187"/>
                  <a:pt x="11840" y="2667"/>
                  <a:pt x="11253" y="2667"/>
                </a:cubicBezTo>
                <a:close/>
                <a:moveTo>
                  <a:pt x="3733" y="4853"/>
                </a:moveTo>
                <a:cubicBezTo>
                  <a:pt x="2880" y="4853"/>
                  <a:pt x="2187" y="5547"/>
                  <a:pt x="2187" y="6400"/>
                </a:cubicBezTo>
                <a:cubicBezTo>
                  <a:pt x="2187" y="7253"/>
                  <a:pt x="2880" y="7947"/>
                  <a:pt x="3733" y="7947"/>
                </a:cubicBezTo>
                <a:cubicBezTo>
                  <a:pt x="4533" y="7947"/>
                  <a:pt x="5173" y="7360"/>
                  <a:pt x="5280" y="6613"/>
                </a:cubicBezTo>
                <a:lnTo>
                  <a:pt x="6827" y="6613"/>
                </a:lnTo>
                <a:lnTo>
                  <a:pt x="6827" y="6187"/>
                </a:lnTo>
                <a:lnTo>
                  <a:pt x="5280" y="6187"/>
                </a:lnTo>
                <a:cubicBezTo>
                  <a:pt x="5173" y="5440"/>
                  <a:pt x="4533" y="4853"/>
                  <a:pt x="3733" y="4853"/>
                </a:cubicBezTo>
                <a:close/>
                <a:moveTo>
                  <a:pt x="3733" y="7520"/>
                </a:moveTo>
                <a:cubicBezTo>
                  <a:pt x="3147" y="7520"/>
                  <a:pt x="2667" y="6987"/>
                  <a:pt x="2667" y="6400"/>
                </a:cubicBezTo>
                <a:cubicBezTo>
                  <a:pt x="2667" y="5813"/>
                  <a:pt x="3147" y="5280"/>
                  <a:pt x="3733" y="5280"/>
                </a:cubicBezTo>
                <a:cubicBezTo>
                  <a:pt x="4320" y="5280"/>
                  <a:pt x="4853" y="5760"/>
                  <a:pt x="4853" y="6400"/>
                </a:cubicBezTo>
                <a:cubicBezTo>
                  <a:pt x="4853" y="6987"/>
                  <a:pt x="4373" y="7520"/>
                  <a:pt x="3733" y="7520"/>
                </a:cubicBezTo>
                <a:close/>
                <a:moveTo>
                  <a:pt x="9920" y="5120"/>
                </a:moveTo>
                <a:lnTo>
                  <a:pt x="10560" y="3680"/>
                </a:lnTo>
                <a:lnTo>
                  <a:pt x="10133" y="3520"/>
                </a:lnTo>
                <a:lnTo>
                  <a:pt x="9493" y="4960"/>
                </a:lnTo>
                <a:cubicBezTo>
                  <a:pt x="9333" y="4907"/>
                  <a:pt x="9173" y="4907"/>
                  <a:pt x="9067" y="4907"/>
                </a:cubicBezTo>
                <a:cubicBezTo>
                  <a:pt x="8213" y="4907"/>
                  <a:pt x="7520" y="5600"/>
                  <a:pt x="7520" y="6453"/>
                </a:cubicBezTo>
                <a:cubicBezTo>
                  <a:pt x="7520" y="7307"/>
                  <a:pt x="8213" y="8000"/>
                  <a:pt x="9067" y="8000"/>
                </a:cubicBezTo>
                <a:cubicBezTo>
                  <a:pt x="9920" y="8000"/>
                  <a:pt x="10613" y="7307"/>
                  <a:pt x="10613" y="6453"/>
                </a:cubicBezTo>
                <a:cubicBezTo>
                  <a:pt x="10613" y="5867"/>
                  <a:pt x="10293" y="5387"/>
                  <a:pt x="9920" y="5120"/>
                </a:cubicBezTo>
                <a:close/>
                <a:moveTo>
                  <a:pt x="9067" y="7520"/>
                </a:moveTo>
                <a:cubicBezTo>
                  <a:pt x="8480" y="7520"/>
                  <a:pt x="7947" y="7040"/>
                  <a:pt x="7947" y="6400"/>
                </a:cubicBezTo>
                <a:cubicBezTo>
                  <a:pt x="7947" y="5813"/>
                  <a:pt x="8427" y="5280"/>
                  <a:pt x="9067" y="5280"/>
                </a:cubicBezTo>
                <a:cubicBezTo>
                  <a:pt x="9707" y="5280"/>
                  <a:pt x="10133" y="5813"/>
                  <a:pt x="10133" y="6400"/>
                </a:cubicBezTo>
                <a:cubicBezTo>
                  <a:pt x="10133" y="6987"/>
                  <a:pt x="9653" y="7520"/>
                  <a:pt x="9067" y="75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a typeface="微软雅黑"/>
              <a:cs typeface="+mn-ea"/>
              <a:sym typeface="Arial"/>
            </a:endParaRPr>
          </a:p>
        </p:txBody>
      </p:sp>
      <p:sp>
        <p:nvSpPr>
          <p:cNvPr id="40" name="iconfont-10026-4294054"/>
          <p:cNvSpPr>
            <a:spLocks noChangeAspect="1"/>
          </p:cNvSpPr>
          <p:nvPr/>
        </p:nvSpPr>
        <p:spPr>
          <a:xfrm>
            <a:off x="10853584" y="5045614"/>
            <a:ext cx="284654" cy="249092"/>
          </a:xfrm>
          <a:custGeom>
            <a:avLst/>
            <a:gdLst>
              <a:gd name="T0" fmla="*/ 5034 w 11506"/>
              <a:gd name="T1" fmla="*/ 7191 h 10068"/>
              <a:gd name="T2" fmla="*/ 3647 w 11506"/>
              <a:gd name="T3" fmla="*/ 8270 h 10068"/>
              <a:gd name="T4" fmla="*/ 0 w 11506"/>
              <a:gd name="T5" fmla="*/ 8270 h 10068"/>
              <a:gd name="T6" fmla="*/ 0 w 11506"/>
              <a:gd name="T7" fmla="*/ 8989 h 10068"/>
              <a:gd name="T8" fmla="*/ 3647 w 11506"/>
              <a:gd name="T9" fmla="*/ 8989 h 10068"/>
              <a:gd name="T10" fmla="*/ 5034 w 11506"/>
              <a:gd name="T11" fmla="*/ 10068 h 10068"/>
              <a:gd name="T12" fmla="*/ 6421 w 11506"/>
              <a:gd name="T13" fmla="*/ 8989 h 10068"/>
              <a:gd name="T14" fmla="*/ 11506 w 11506"/>
              <a:gd name="T15" fmla="*/ 8989 h 10068"/>
              <a:gd name="T16" fmla="*/ 11506 w 11506"/>
              <a:gd name="T17" fmla="*/ 8270 h 10068"/>
              <a:gd name="T18" fmla="*/ 6421 w 11506"/>
              <a:gd name="T19" fmla="*/ 8270 h 10068"/>
              <a:gd name="T20" fmla="*/ 5034 w 11506"/>
              <a:gd name="T21" fmla="*/ 7191 h 10068"/>
              <a:gd name="T22" fmla="*/ 8629 w 11506"/>
              <a:gd name="T23" fmla="*/ 5753 h 10068"/>
              <a:gd name="T24" fmla="*/ 7910 w 11506"/>
              <a:gd name="T25" fmla="*/ 5034 h 10068"/>
              <a:gd name="T26" fmla="*/ 8629 w 11506"/>
              <a:gd name="T27" fmla="*/ 4315 h 10068"/>
              <a:gd name="T28" fmla="*/ 9348 w 11506"/>
              <a:gd name="T29" fmla="*/ 5034 h 10068"/>
              <a:gd name="T30" fmla="*/ 8629 w 11506"/>
              <a:gd name="T31" fmla="*/ 5753 h 10068"/>
              <a:gd name="T32" fmla="*/ 8629 w 11506"/>
              <a:gd name="T33" fmla="*/ 3596 h 10068"/>
              <a:gd name="T34" fmla="*/ 7242 w 11506"/>
              <a:gd name="T35" fmla="*/ 4674 h 10068"/>
              <a:gd name="T36" fmla="*/ 0 w 11506"/>
              <a:gd name="T37" fmla="*/ 4674 h 10068"/>
              <a:gd name="T38" fmla="*/ 0 w 11506"/>
              <a:gd name="T39" fmla="*/ 5394 h 10068"/>
              <a:gd name="T40" fmla="*/ 7242 w 11506"/>
              <a:gd name="T41" fmla="*/ 5394 h 10068"/>
              <a:gd name="T42" fmla="*/ 8629 w 11506"/>
              <a:gd name="T43" fmla="*/ 6472 h 10068"/>
              <a:gd name="T44" fmla="*/ 10016 w 11506"/>
              <a:gd name="T45" fmla="*/ 5394 h 10068"/>
              <a:gd name="T46" fmla="*/ 11506 w 11506"/>
              <a:gd name="T47" fmla="*/ 5394 h 10068"/>
              <a:gd name="T48" fmla="*/ 11506 w 11506"/>
              <a:gd name="T49" fmla="*/ 4674 h 10068"/>
              <a:gd name="T50" fmla="*/ 10016 w 11506"/>
              <a:gd name="T51" fmla="*/ 4674 h 10068"/>
              <a:gd name="T52" fmla="*/ 8629 w 11506"/>
              <a:gd name="T53" fmla="*/ 3596 h 10068"/>
              <a:gd name="T54" fmla="*/ 4623 w 11506"/>
              <a:gd name="T55" fmla="*/ 1079 h 10068"/>
              <a:gd name="T56" fmla="*/ 3236 w 11506"/>
              <a:gd name="T57" fmla="*/ 0 h 10068"/>
              <a:gd name="T58" fmla="*/ 1849 w 11506"/>
              <a:gd name="T59" fmla="*/ 1079 h 10068"/>
              <a:gd name="T60" fmla="*/ 0 w 11506"/>
              <a:gd name="T61" fmla="*/ 1079 h 10068"/>
              <a:gd name="T62" fmla="*/ 0 w 11506"/>
              <a:gd name="T63" fmla="*/ 1798 h 10068"/>
              <a:gd name="T64" fmla="*/ 1849 w 11506"/>
              <a:gd name="T65" fmla="*/ 1798 h 10068"/>
              <a:gd name="T66" fmla="*/ 3236 w 11506"/>
              <a:gd name="T67" fmla="*/ 2877 h 10068"/>
              <a:gd name="T68" fmla="*/ 4623 w 11506"/>
              <a:gd name="T69" fmla="*/ 1798 h 10068"/>
              <a:gd name="T70" fmla="*/ 11506 w 11506"/>
              <a:gd name="T71" fmla="*/ 1798 h 10068"/>
              <a:gd name="T72" fmla="*/ 11506 w 11506"/>
              <a:gd name="T73" fmla="*/ 1079 h 10068"/>
              <a:gd name="T74" fmla="*/ 4623 w 11506"/>
              <a:gd name="T75" fmla="*/ 1079 h 10068"/>
              <a:gd name="T76" fmla="*/ 5034 w 11506"/>
              <a:gd name="T77" fmla="*/ 9348 h 10068"/>
              <a:gd name="T78" fmla="*/ 4315 w 11506"/>
              <a:gd name="T79" fmla="*/ 8629 h 10068"/>
              <a:gd name="T80" fmla="*/ 5034 w 11506"/>
              <a:gd name="T81" fmla="*/ 7910 h 10068"/>
              <a:gd name="T82" fmla="*/ 5753 w 11506"/>
              <a:gd name="T83" fmla="*/ 8629 h 10068"/>
              <a:gd name="T84" fmla="*/ 5034 w 11506"/>
              <a:gd name="T85" fmla="*/ 9348 h 10068"/>
              <a:gd name="T86" fmla="*/ 3236 w 11506"/>
              <a:gd name="T87" fmla="*/ 2158 h 10068"/>
              <a:gd name="T88" fmla="*/ 2517 w 11506"/>
              <a:gd name="T89" fmla="*/ 1439 h 10068"/>
              <a:gd name="T90" fmla="*/ 3236 w 11506"/>
              <a:gd name="T91" fmla="*/ 720 h 10068"/>
              <a:gd name="T92" fmla="*/ 3955 w 11506"/>
              <a:gd name="T93" fmla="*/ 1439 h 10068"/>
              <a:gd name="T94" fmla="*/ 3236 w 11506"/>
              <a:gd name="T95" fmla="*/ 2158 h 10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06" h="10068">
                <a:moveTo>
                  <a:pt x="5034" y="7191"/>
                </a:moveTo>
                <a:cubicBezTo>
                  <a:pt x="4366" y="7191"/>
                  <a:pt x="3807" y="7651"/>
                  <a:pt x="3647" y="8270"/>
                </a:cubicBezTo>
                <a:lnTo>
                  <a:pt x="0" y="8270"/>
                </a:lnTo>
                <a:lnTo>
                  <a:pt x="0" y="8989"/>
                </a:lnTo>
                <a:lnTo>
                  <a:pt x="3647" y="8989"/>
                </a:lnTo>
                <a:cubicBezTo>
                  <a:pt x="3807" y="9608"/>
                  <a:pt x="4365" y="10068"/>
                  <a:pt x="5034" y="10068"/>
                </a:cubicBezTo>
                <a:cubicBezTo>
                  <a:pt x="5702" y="10068"/>
                  <a:pt x="6260" y="9608"/>
                  <a:pt x="6421" y="8989"/>
                </a:cubicBezTo>
                <a:lnTo>
                  <a:pt x="11506" y="8989"/>
                </a:lnTo>
                <a:lnTo>
                  <a:pt x="11506" y="8270"/>
                </a:lnTo>
                <a:lnTo>
                  <a:pt x="6421" y="8270"/>
                </a:lnTo>
                <a:cubicBezTo>
                  <a:pt x="6260" y="7651"/>
                  <a:pt x="5702" y="7191"/>
                  <a:pt x="5034" y="7191"/>
                </a:cubicBezTo>
                <a:close/>
                <a:moveTo>
                  <a:pt x="8629" y="5753"/>
                </a:moveTo>
                <a:cubicBezTo>
                  <a:pt x="8233" y="5753"/>
                  <a:pt x="7910" y="5430"/>
                  <a:pt x="7910" y="5034"/>
                </a:cubicBezTo>
                <a:cubicBezTo>
                  <a:pt x="7910" y="4637"/>
                  <a:pt x="8233" y="4315"/>
                  <a:pt x="8629" y="4315"/>
                </a:cubicBezTo>
                <a:cubicBezTo>
                  <a:pt x="9026" y="4315"/>
                  <a:pt x="9348" y="4637"/>
                  <a:pt x="9348" y="5034"/>
                </a:cubicBezTo>
                <a:cubicBezTo>
                  <a:pt x="9348" y="5430"/>
                  <a:pt x="9026" y="5753"/>
                  <a:pt x="8629" y="5753"/>
                </a:cubicBezTo>
                <a:close/>
                <a:moveTo>
                  <a:pt x="8629" y="3596"/>
                </a:moveTo>
                <a:cubicBezTo>
                  <a:pt x="7961" y="3596"/>
                  <a:pt x="7403" y="4056"/>
                  <a:pt x="7242" y="4674"/>
                </a:cubicBezTo>
                <a:lnTo>
                  <a:pt x="0" y="4674"/>
                </a:lnTo>
                <a:lnTo>
                  <a:pt x="0" y="5394"/>
                </a:lnTo>
                <a:lnTo>
                  <a:pt x="7242" y="5394"/>
                </a:lnTo>
                <a:cubicBezTo>
                  <a:pt x="7403" y="6012"/>
                  <a:pt x="7961" y="6472"/>
                  <a:pt x="8629" y="6472"/>
                </a:cubicBezTo>
                <a:cubicBezTo>
                  <a:pt x="9298" y="6472"/>
                  <a:pt x="9855" y="6012"/>
                  <a:pt x="10016" y="5394"/>
                </a:cubicBezTo>
                <a:lnTo>
                  <a:pt x="11506" y="5394"/>
                </a:lnTo>
                <a:lnTo>
                  <a:pt x="11506" y="4674"/>
                </a:lnTo>
                <a:lnTo>
                  <a:pt x="10016" y="4674"/>
                </a:lnTo>
                <a:cubicBezTo>
                  <a:pt x="9855" y="4056"/>
                  <a:pt x="9298" y="3596"/>
                  <a:pt x="8629" y="3596"/>
                </a:cubicBezTo>
                <a:close/>
                <a:moveTo>
                  <a:pt x="4623" y="1079"/>
                </a:moveTo>
                <a:cubicBezTo>
                  <a:pt x="4463" y="460"/>
                  <a:pt x="3904" y="0"/>
                  <a:pt x="3236" y="0"/>
                </a:cubicBezTo>
                <a:cubicBezTo>
                  <a:pt x="2568" y="0"/>
                  <a:pt x="2010" y="460"/>
                  <a:pt x="1849" y="1079"/>
                </a:cubicBezTo>
                <a:lnTo>
                  <a:pt x="0" y="1079"/>
                </a:lnTo>
                <a:lnTo>
                  <a:pt x="0" y="1798"/>
                </a:lnTo>
                <a:lnTo>
                  <a:pt x="1849" y="1798"/>
                </a:lnTo>
                <a:cubicBezTo>
                  <a:pt x="2010" y="2417"/>
                  <a:pt x="2568" y="2877"/>
                  <a:pt x="3236" y="2877"/>
                </a:cubicBezTo>
                <a:cubicBezTo>
                  <a:pt x="3904" y="2877"/>
                  <a:pt x="4463" y="2417"/>
                  <a:pt x="4623" y="1798"/>
                </a:cubicBezTo>
                <a:lnTo>
                  <a:pt x="11506" y="1798"/>
                </a:lnTo>
                <a:lnTo>
                  <a:pt x="11506" y="1079"/>
                </a:lnTo>
                <a:lnTo>
                  <a:pt x="4623" y="1079"/>
                </a:lnTo>
                <a:close/>
                <a:moveTo>
                  <a:pt x="5034" y="9348"/>
                </a:moveTo>
                <a:cubicBezTo>
                  <a:pt x="4637" y="9348"/>
                  <a:pt x="4315" y="9026"/>
                  <a:pt x="4315" y="8629"/>
                </a:cubicBezTo>
                <a:cubicBezTo>
                  <a:pt x="4315" y="8233"/>
                  <a:pt x="4637" y="7910"/>
                  <a:pt x="5034" y="7910"/>
                </a:cubicBezTo>
                <a:cubicBezTo>
                  <a:pt x="5430" y="7910"/>
                  <a:pt x="5753" y="8233"/>
                  <a:pt x="5753" y="8629"/>
                </a:cubicBezTo>
                <a:cubicBezTo>
                  <a:pt x="5753" y="9026"/>
                  <a:pt x="5430" y="9348"/>
                  <a:pt x="5034" y="9348"/>
                </a:cubicBezTo>
                <a:close/>
                <a:moveTo>
                  <a:pt x="3236" y="2158"/>
                </a:moveTo>
                <a:cubicBezTo>
                  <a:pt x="2840" y="2158"/>
                  <a:pt x="2517" y="1835"/>
                  <a:pt x="2517" y="1439"/>
                </a:cubicBezTo>
                <a:cubicBezTo>
                  <a:pt x="2517" y="1042"/>
                  <a:pt x="2840" y="720"/>
                  <a:pt x="3236" y="720"/>
                </a:cubicBezTo>
                <a:cubicBezTo>
                  <a:pt x="3633" y="720"/>
                  <a:pt x="3955" y="1042"/>
                  <a:pt x="3955" y="1439"/>
                </a:cubicBezTo>
                <a:cubicBezTo>
                  <a:pt x="3955" y="1835"/>
                  <a:pt x="3633" y="2158"/>
                  <a:pt x="3236" y="215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a typeface="微软雅黑"/>
              <a:cs typeface="+mn-ea"/>
              <a:sym typeface="Arial"/>
            </a:endParaRPr>
          </a:p>
        </p:txBody>
      </p:sp>
      <p:sp>
        <p:nvSpPr>
          <p:cNvPr id="20" name="文本框 19">
            <a:extLst>
              <a:ext uri="{FF2B5EF4-FFF2-40B4-BE49-F238E27FC236}">
                <a16:creationId xmlns:a16="http://schemas.microsoft.com/office/drawing/2014/main" id="{BF3D1425-4C51-4EB8-A617-E1B101A8C031}"/>
              </a:ext>
            </a:extLst>
          </p:cNvPr>
          <p:cNvSpPr txBox="1"/>
          <p:nvPr/>
        </p:nvSpPr>
        <p:spPr>
          <a:xfrm>
            <a:off x="719559" y="2196694"/>
            <a:ext cx="2137124" cy="369332"/>
          </a:xfrm>
          <a:prstGeom prst="rect">
            <a:avLst/>
          </a:prstGeom>
          <a:noFill/>
        </p:spPr>
        <p:txBody>
          <a:bodyPr wrap="none" rtlCol="0">
            <a:spAutoFit/>
          </a:bodyPr>
          <a:lstStyle/>
          <a:p>
            <a:pPr marL="285750" indent="-285750">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原型损失（</a:t>
            </a:r>
            <a:r>
              <a:rPr lang="en-US" altLang="zh-CN" b="1" dirty="0">
                <a:latin typeface="微软雅黑" panose="020B0503020204020204" pitchFamily="34" charset="-122"/>
                <a:ea typeface="微软雅黑" panose="020B0503020204020204" pitchFamily="34" charset="-122"/>
              </a:rPr>
              <a:t>PL</a:t>
            </a:r>
            <a:r>
              <a:rPr lang="zh-CN" altLang="en-US" b="1" dirty="0">
                <a:latin typeface="微软雅黑" panose="020B0503020204020204" pitchFamily="34" charset="-122"/>
                <a:ea typeface="微软雅黑" panose="020B0503020204020204" pitchFamily="34" charset="-122"/>
              </a:rPr>
              <a:t>）</a:t>
            </a:r>
          </a:p>
        </p:txBody>
      </p:sp>
      <p:grpSp>
        <p:nvGrpSpPr>
          <p:cNvPr id="44" name="组合 43">
            <a:extLst>
              <a:ext uri="{FF2B5EF4-FFF2-40B4-BE49-F238E27FC236}">
                <a16:creationId xmlns:a16="http://schemas.microsoft.com/office/drawing/2014/main" id="{2F67F6FF-43FE-48F3-BCA5-2060D6414BAB}"/>
              </a:ext>
            </a:extLst>
          </p:cNvPr>
          <p:cNvGrpSpPr/>
          <p:nvPr/>
        </p:nvGrpSpPr>
        <p:grpSpPr>
          <a:xfrm>
            <a:off x="415018" y="2677901"/>
            <a:ext cx="6550570" cy="3591248"/>
            <a:chOff x="761317" y="1002219"/>
            <a:chExt cx="6550570" cy="3591248"/>
          </a:xfrm>
        </p:grpSpPr>
        <p:sp>
          <p:nvSpPr>
            <p:cNvPr id="2" name="文本框 1">
              <a:extLst>
                <a:ext uri="{FF2B5EF4-FFF2-40B4-BE49-F238E27FC236}">
                  <a16:creationId xmlns:a16="http://schemas.microsoft.com/office/drawing/2014/main" id="{6D796BB6-711E-4A8F-9578-EE74D4AE8706}"/>
                </a:ext>
              </a:extLst>
            </p:cNvPr>
            <p:cNvSpPr txBox="1"/>
            <p:nvPr/>
          </p:nvSpPr>
          <p:spPr>
            <a:xfrm>
              <a:off x="1365768" y="1002219"/>
              <a:ext cx="4852610"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近似假设：类的特定特征服从以原型为均值的高斯混合分布</a:t>
              </a:r>
            </a:p>
          </p:txBody>
        </p:sp>
        <p:grpSp>
          <p:nvGrpSpPr>
            <p:cNvPr id="36" name="组合 35">
              <a:extLst>
                <a:ext uri="{FF2B5EF4-FFF2-40B4-BE49-F238E27FC236}">
                  <a16:creationId xmlns:a16="http://schemas.microsoft.com/office/drawing/2014/main" id="{1E997320-A286-48BF-859A-0F79876E498F}"/>
                </a:ext>
              </a:extLst>
            </p:cNvPr>
            <p:cNvGrpSpPr/>
            <p:nvPr/>
          </p:nvGrpSpPr>
          <p:grpSpPr>
            <a:xfrm>
              <a:off x="761317" y="1378415"/>
              <a:ext cx="6550570" cy="1934025"/>
              <a:chOff x="761317" y="1378415"/>
              <a:chExt cx="6550570" cy="1934025"/>
            </a:xfrm>
          </p:grpSpPr>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493D56FF-D8D1-4D04-944E-287C58AD16E7}"/>
                      </a:ext>
                    </a:extLst>
                  </p:cNvPr>
                  <p:cNvSpPr txBox="1"/>
                  <p:nvPr/>
                </p:nvSpPr>
                <p:spPr>
                  <a:xfrm>
                    <a:off x="761317" y="1378415"/>
                    <a:ext cx="4133704" cy="5691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limLow>
                            <m:limLowPr>
                              <m:ctrlPr>
                                <a:rPr lang="zh-CN" altLang="en-US" sz="2000" i="1" smtClean="0">
                                  <a:solidFill>
                                    <a:srgbClr val="836967"/>
                                  </a:solidFill>
                                  <a:latin typeface="Cambria Math" panose="02040503050406030204" pitchFamily="18" charset="0"/>
                                </a:rPr>
                              </m:ctrlPr>
                            </m:limLowPr>
                            <m:e>
                              <m:r>
                                <m:rPr>
                                  <m:sty m:val="p"/>
                                </m:rPr>
                                <a:rPr lang="zh-CN" altLang="en-US" sz="2000" i="1" smtClean="0">
                                  <a:latin typeface="Cambria Math" panose="02040503050406030204" pitchFamily="18" charset="0"/>
                                </a:rPr>
                                <m:t>max</m:t>
                              </m:r>
                            </m:e>
                            <m:lim>
                              <m:d>
                                <m:dPr>
                                  <m:begChr m:val="{"/>
                                  <m:endChr m:val="}"/>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𝜃</m:t>
                                  </m:r>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𝑚</m:t>
                                          </m:r>
                                        </m:e>
                                        <m:sub>
                                          <m:r>
                                            <a:rPr lang="en-US" altLang="zh-CN" sz="2000" b="0" i="1" smtClean="0">
                                              <a:latin typeface="Cambria Math" panose="02040503050406030204" pitchFamily="18" charset="0"/>
                                            </a:rPr>
                                            <m:t>𝑖𝑗</m:t>
                                          </m:r>
                                        </m:sub>
                                      </m:sSub>
                                    </m:e>
                                  </m:d>
                                </m:e>
                              </m:d>
                            </m:lim>
                          </m:limLow>
                          <m:r>
                            <a:rPr lang="en-US" altLang="zh-CN" sz="2000" b="0" i="1" smtClean="0">
                              <a:latin typeface="Cambria Math" panose="02040503050406030204" pitchFamily="18" charset="0"/>
                            </a:rPr>
                            <m:t>𝑙𝑜𝑔𝑝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m:rPr>
                              <m:sty m:val="p"/>
                            </m:rPr>
                            <a:rPr lang="en-US" altLang="zh-CN" sz="2000" i="1">
                              <a:latin typeface="Cambria Math" panose="02040503050406030204" pitchFamily="18" charset="0"/>
                            </a:rPr>
                            <m:t>θ</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48" name="文本框 47">
                    <a:extLst>
                      <a:ext uri="{FF2B5EF4-FFF2-40B4-BE49-F238E27FC236}">
                        <a16:creationId xmlns:a16="http://schemas.microsoft.com/office/drawing/2014/main" id="{493D56FF-D8D1-4D04-944E-287C58AD16E7}"/>
                      </a:ext>
                    </a:extLst>
                  </p:cNvPr>
                  <p:cNvSpPr txBox="1">
                    <a:spLocks noRot="1" noChangeAspect="1" noMove="1" noResize="1" noEditPoints="1" noAdjustHandles="1" noChangeArrowheads="1" noChangeShapeType="1" noTextEdit="1"/>
                  </p:cNvSpPr>
                  <p:nvPr/>
                </p:nvSpPr>
                <p:spPr>
                  <a:xfrm>
                    <a:off x="761317" y="1378415"/>
                    <a:ext cx="4133704" cy="569195"/>
                  </a:xfrm>
                  <a:prstGeom prst="rect">
                    <a:avLst/>
                  </a:prstGeom>
                  <a:blipFill>
                    <a:blip r:embed="rId3"/>
                    <a:stretch>
                      <a:fillRect b="-86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77B957A5-6096-47CC-ADCA-2B694BAC4FD3}"/>
                      </a:ext>
                    </a:extLst>
                  </p:cNvPr>
                  <p:cNvSpPr txBox="1"/>
                  <p:nvPr/>
                </p:nvSpPr>
                <p:spPr>
                  <a:xfrm>
                    <a:off x="840749" y="2038903"/>
                    <a:ext cx="6471138" cy="7035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zh-CN" altLang="en-US" sz="1800" i="1" smtClean="0">
                                  <a:solidFill>
                                    <a:srgbClr val="836967"/>
                                  </a:solidFill>
                                  <a:latin typeface="Cambria Math" panose="02040503050406030204" pitchFamily="18" charset="0"/>
                                </a:rPr>
                              </m:ctrlPr>
                            </m:limLowPr>
                            <m:e>
                              <m:r>
                                <m:rPr>
                                  <m:sty m:val="p"/>
                                </m:rPr>
                                <a:rPr lang="zh-CN" altLang="en-US" sz="1800" i="1" smtClean="0">
                                  <a:latin typeface="Cambria Math" panose="02040503050406030204" pitchFamily="18" charset="0"/>
                                </a:rPr>
                                <m:t>max</m:t>
                              </m:r>
                            </m:e>
                            <m:lim>
                              <m:d>
                                <m:dPr>
                                  <m:begChr m:val="{"/>
                                  <m:endChr m:val="}"/>
                                  <m:ctrlPr>
                                    <a:rPr lang="en-US" altLang="zh-CN" sz="1800" b="0" i="1" smtClean="0">
                                      <a:latin typeface="Cambria Math" panose="02040503050406030204" pitchFamily="18" charset="0"/>
                                    </a:rPr>
                                  </m:ctrlPr>
                                </m:dPr>
                                <m:e>
                                  <m:r>
                                    <a:rPr lang="en-US" altLang="zh-CN" sz="1800" i="1">
                                      <a:latin typeface="Cambria Math" panose="02040503050406030204" pitchFamily="18" charset="0"/>
                                    </a:rPr>
                                    <m:t>𝜃</m:t>
                                  </m:r>
                                  <m:r>
                                    <a:rPr lang="en-US" altLang="zh-CN" sz="1800" b="0" i="1" smtClean="0">
                                      <a:latin typeface="Cambria Math" panose="02040503050406030204" pitchFamily="18" charset="0"/>
                                    </a:rPr>
                                    <m:t>,</m:t>
                                  </m:r>
                                  <m:d>
                                    <m:dPr>
                                      <m:begChr m:val="{"/>
                                      <m:endChr m:val="}"/>
                                      <m:ctrlPr>
                                        <a:rPr lang="en-US" altLang="zh-CN" sz="1800" b="0" i="1" smtClean="0">
                                          <a:latin typeface="Cambria Math" panose="02040503050406030204" pitchFamily="18" charset="0"/>
                                        </a:rPr>
                                      </m:ctrlPr>
                                    </m:dPr>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𝑚</m:t>
                                          </m:r>
                                        </m:e>
                                        <m:sub>
                                          <m:r>
                                            <a:rPr lang="en-US" altLang="zh-CN" sz="1800" b="0" i="1" smtClean="0">
                                              <a:latin typeface="Cambria Math" panose="02040503050406030204" pitchFamily="18" charset="0"/>
                                            </a:rPr>
                                            <m:t>𝑖𝑗</m:t>
                                          </m:r>
                                        </m:sub>
                                      </m:sSub>
                                    </m:e>
                                  </m:d>
                                </m:e>
                              </m:d>
                            </m:lim>
                          </m:limLow>
                          <m:r>
                            <a:rPr lang="en-US" altLang="zh-CN" sz="1800" b="0" i="1" smtClean="0">
                              <a:latin typeface="Cambria Math" panose="02040503050406030204" pitchFamily="18" charset="0"/>
                            </a:rPr>
                            <m:t>𝑙𝑜𝑔𝑝</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𝑥</m:t>
                                  </m:r>
                                  <m:r>
                                    <a:rPr lang="en-US" altLang="zh-CN" sz="1800" b="0" i="1" smtClean="0">
                                      <a:latin typeface="Cambria Math" panose="02040503050406030204" pitchFamily="18" charset="0"/>
                                    </a:rPr>
                                    <m:t>,</m:t>
                                  </m:r>
                                  <m:r>
                                    <m:rPr>
                                      <m:sty m:val="p"/>
                                    </m:rPr>
                                    <a:rPr lang="en-US" altLang="zh-CN" sz="1800" i="1">
                                      <a:latin typeface="Cambria Math" panose="02040503050406030204" pitchFamily="18" charset="0"/>
                                    </a:rPr>
                                    <m:t>θ</m:t>
                                  </m:r>
                                </m:e>
                              </m:d>
                            </m:e>
                            <m:e>
                              <m:r>
                                <a:rPr lang="en-US" altLang="zh-CN" sz="1800" b="0" i="1" smtClean="0">
                                  <a:latin typeface="Cambria Math" panose="02040503050406030204" pitchFamily="18" charset="0"/>
                                </a:rPr>
                                <m:t>𝑦</m:t>
                              </m:r>
                            </m:e>
                          </m:d>
                          <m:r>
                            <a:rPr lang="en-US" altLang="zh-CN" sz="1800" b="0" i="1" smtClean="0">
                              <a:latin typeface="Cambria Math" panose="02040503050406030204" pitchFamily="18" charset="0"/>
                            </a:rPr>
                            <m:t>=</m:t>
                          </m:r>
                          <m:limLow>
                            <m:limLowPr>
                              <m:ctrlPr>
                                <a:rPr lang="zh-CN" altLang="en-US" i="1">
                                  <a:solidFill>
                                    <a:srgbClr val="836967"/>
                                  </a:solidFill>
                                  <a:latin typeface="Cambria Math" panose="02040503050406030204" pitchFamily="18" charset="0"/>
                                </a:rPr>
                              </m:ctrlPr>
                            </m:limLowPr>
                            <m:e>
                              <m:r>
                                <m:rPr>
                                  <m:sty m:val="p"/>
                                </m:rPr>
                                <a:rPr lang="zh-CN" altLang="en-US" i="1">
                                  <a:latin typeface="Cambria Math" panose="02040503050406030204" pitchFamily="18" charset="0"/>
                                </a:rPr>
                                <m:t>m</m:t>
                              </m:r>
                              <m:r>
                                <a:rPr lang="en-US" altLang="zh-CN" b="0" i="1" smtClean="0">
                                  <a:latin typeface="Cambria Math" panose="02040503050406030204" pitchFamily="18" charset="0"/>
                                </a:rPr>
                                <m:t>𝑖𝑛</m:t>
                              </m:r>
                            </m:e>
                            <m:lim>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𝜃</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𝑖𝑗</m:t>
                                          </m:r>
                                        </m:sub>
                                      </m:sSub>
                                    </m:e>
                                  </m:d>
                                </m:e>
                              </m:d>
                            </m:lim>
                          </m:limLow>
                          <m:sSubSup>
                            <m:sSubSupPr>
                              <m:ctrlPr>
                                <a:rPr lang="en-US" altLang="zh-CN" i="1" smtClean="0">
                                  <a:latin typeface="Cambria Math" panose="02040503050406030204" pitchFamily="18" charset="0"/>
                                </a:rPr>
                              </m:ctrlPr>
                            </m:sSubSupPr>
                            <m:e>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θ</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𝑦</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m:t>
                                          </m:r>
                                        </m:sup>
                                      </m:sSup>
                                    </m:sub>
                                  </m:sSub>
                                </m:e>
                              </m:d>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oMath>
                      </m:oMathPara>
                    </a14:m>
                    <a:endParaRPr lang="zh-CN" altLang="en-US" dirty="0"/>
                  </a:p>
                </p:txBody>
              </p:sp>
            </mc:Choice>
            <mc:Fallback xmlns="">
              <p:sp>
                <p:nvSpPr>
                  <p:cNvPr id="42" name="文本框 41">
                    <a:extLst>
                      <a:ext uri="{FF2B5EF4-FFF2-40B4-BE49-F238E27FC236}">
                        <a16:creationId xmlns:a16="http://schemas.microsoft.com/office/drawing/2014/main" id="{77B957A5-6096-47CC-ADCA-2B694BAC4FD3}"/>
                      </a:ext>
                    </a:extLst>
                  </p:cNvPr>
                  <p:cNvSpPr txBox="1">
                    <a:spLocks noRot="1" noChangeAspect="1" noMove="1" noResize="1" noEditPoints="1" noAdjustHandles="1" noChangeArrowheads="1" noChangeShapeType="1" noTextEdit="1"/>
                  </p:cNvSpPr>
                  <p:nvPr/>
                </p:nvSpPr>
                <p:spPr>
                  <a:xfrm>
                    <a:off x="840749" y="2038903"/>
                    <a:ext cx="6471138" cy="70352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E3DB6574-D22A-41F7-859E-DCC3589E0B65}"/>
                      </a:ext>
                    </a:extLst>
                  </p:cNvPr>
                  <p:cNvSpPr txBox="1"/>
                  <p:nvPr/>
                </p:nvSpPr>
                <p:spPr>
                  <a:xfrm>
                    <a:off x="1465333" y="2801851"/>
                    <a:ext cx="4225964" cy="5105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𝑝𝑙</m:t>
                          </m:r>
                          <m:d>
                            <m:dPr>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m:rPr>
                                  <m:sty m:val="p"/>
                                </m:rPr>
                                <a:rPr lang="en-US" altLang="zh-CN" i="1">
                                  <a:latin typeface="Cambria Math" panose="02040503050406030204" pitchFamily="18" charset="0"/>
                                </a:rPr>
                                <m:t>θ</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𝑖𝑗</m:t>
                                      </m:r>
                                    </m:sub>
                                  </m:sSub>
                                </m:e>
                              </m:d>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θ</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𝑦</m:t>
                                      </m:r>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e>
                              </m:d>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oMath>
                      </m:oMathPara>
                    </a14:m>
                    <a:endParaRPr lang="zh-CN" altLang="en-US" dirty="0"/>
                  </a:p>
                </p:txBody>
              </p:sp>
            </mc:Choice>
            <mc:Fallback xmlns="">
              <p:sp>
                <p:nvSpPr>
                  <p:cNvPr id="33" name="文本框 32">
                    <a:extLst>
                      <a:ext uri="{FF2B5EF4-FFF2-40B4-BE49-F238E27FC236}">
                        <a16:creationId xmlns:a16="http://schemas.microsoft.com/office/drawing/2014/main" id="{E3DB6574-D22A-41F7-859E-DCC3589E0B65}"/>
                      </a:ext>
                    </a:extLst>
                  </p:cNvPr>
                  <p:cNvSpPr txBox="1">
                    <a:spLocks noRot="1" noChangeAspect="1" noMove="1" noResize="1" noEditPoints="1" noAdjustHandles="1" noChangeArrowheads="1" noChangeShapeType="1" noTextEdit="1"/>
                  </p:cNvSpPr>
                  <p:nvPr/>
                </p:nvSpPr>
                <p:spPr>
                  <a:xfrm>
                    <a:off x="1465333" y="2801851"/>
                    <a:ext cx="4225964" cy="510589"/>
                  </a:xfrm>
                  <a:prstGeom prst="rect">
                    <a:avLst/>
                  </a:prstGeom>
                  <a:blipFill>
                    <a:blip r:embed="rId5"/>
                    <a:stretch>
                      <a:fillRect b="-1205"/>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079C98E-E5AF-4BBD-A15D-B197026F1F34}"/>
                    </a:ext>
                  </a:extLst>
                </p:cNvPr>
                <p:cNvSpPr txBox="1"/>
                <p:nvPr/>
              </p:nvSpPr>
              <p:spPr>
                <a:xfrm>
                  <a:off x="1147138" y="4193357"/>
                  <a:ext cx="554222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𝑙𝑜𝑠𝑠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𝑑𝑖𝑠𝑐𝑟𝑖𝑚𝑖𝑛𝑎𝑡𝑖𝑣𝑒</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𝑙𝑜𝑠𝑠</m:t>
                        </m:r>
                        <m:r>
                          <a:rPr lang="en-US" altLang="zh-CN" sz="2000" b="0" i="1" smtClean="0">
                            <a:latin typeface="Cambria Math" panose="02040503050406030204" pitchFamily="18" charset="0"/>
                          </a:rPr>
                          <m:t>+</m:t>
                        </m:r>
                        <m:r>
                          <m:rPr>
                            <m:sty m:val="p"/>
                          </m:rPr>
                          <a:rPr lang="en-US" altLang="zh-CN" sz="2000" i="1">
                            <a:latin typeface="Cambria Math" panose="02040503050406030204" pitchFamily="18" charset="0"/>
                          </a:rPr>
                          <m:t>λ</m:t>
                        </m:r>
                        <m:r>
                          <a:rPr lang="en-US" altLang="zh-CN" sz="2000" i="1" smtClean="0">
                            <a:latin typeface="Cambria Math" panose="02040503050406030204" pitchFamily="18" charset="0"/>
                          </a:rPr>
                          <m:t>·</m:t>
                        </m:r>
                        <m:r>
                          <m:rPr>
                            <m:sty m:val="p"/>
                          </m:rPr>
                          <a:rPr lang="en-US" altLang="zh-CN" sz="2000" b="0" i="0" smtClean="0">
                            <a:latin typeface="Cambria Math" panose="02040503050406030204" pitchFamily="18" charset="0"/>
                          </a:rPr>
                          <m:t>generative</m:t>
                        </m:r>
                        <m:r>
                          <a:rPr lang="en-US" altLang="zh-CN" sz="2000" b="0" i="0" smtClean="0">
                            <a:latin typeface="Cambria Math" panose="02040503050406030204" pitchFamily="18" charset="0"/>
                          </a:rPr>
                          <m:t> </m:t>
                        </m:r>
                        <m:r>
                          <m:rPr>
                            <m:sty m:val="p"/>
                          </m:rPr>
                          <a:rPr lang="en-US" altLang="zh-CN" sz="2000" b="0" i="0" smtClean="0">
                            <a:latin typeface="Cambria Math" panose="02040503050406030204" pitchFamily="18" charset="0"/>
                          </a:rPr>
                          <m:t>loss</m:t>
                        </m:r>
                      </m:oMath>
                    </m:oMathPara>
                  </a14:m>
                  <a:endParaRPr lang="zh-CN" altLang="en-US" sz="2000" dirty="0"/>
                </a:p>
              </p:txBody>
            </p:sp>
          </mc:Choice>
          <mc:Fallback xmlns="">
            <p:sp>
              <p:nvSpPr>
                <p:cNvPr id="43" name="文本框 42">
                  <a:extLst>
                    <a:ext uri="{FF2B5EF4-FFF2-40B4-BE49-F238E27FC236}">
                      <a16:creationId xmlns:a16="http://schemas.microsoft.com/office/drawing/2014/main" id="{A079C98E-E5AF-4BBD-A15D-B197026F1F34}"/>
                    </a:ext>
                  </a:extLst>
                </p:cNvPr>
                <p:cNvSpPr txBox="1">
                  <a:spLocks noRot="1" noChangeAspect="1" noMove="1" noResize="1" noEditPoints="1" noAdjustHandles="1" noChangeArrowheads="1" noChangeShapeType="1" noTextEdit="1"/>
                </p:cNvSpPr>
                <p:nvPr/>
              </p:nvSpPr>
              <p:spPr>
                <a:xfrm>
                  <a:off x="1147138" y="4193357"/>
                  <a:ext cx="5542223" cy="400110"/>
                </a:xfrm>
                <a:prstGeom prst="rect">
                  <a:avLst/>
                </a:prstGeom>
                <a:blipFill>
                  <a:blip r:embed="rId6"/>
                  <a:stretch>
                    <a:fillRect b="-13846"/>
                  </a:stretch>
                </a:blipFill>
              </p:spPr>
              <p:txBody>
                <a:bodyPr/>
                <a:lstStyle/>
                <a:p>
                  <a:r>
                    <a:rPr lang="zh-CN" altLang="en-US">
                      <a:noFill/>
                    </a:rPr>
                    <a:t> </a:t>
                  </a:r>
                </a:p>
              </p:txBody>
            </p:sp>
          </mc:Fallback>
        </mc:AlternateContent>
      </p:grpSp>
      <p:pic>
        <p:nvPicPr>
          <p:cNvPr id="46" name="图片 45">
            <a:extLst>
              <a:ext uri="{FF2B5EF4-FFF2-40B4-BE49-F238E27FC236}">
                <a16:creationId xmlns:a16="http://schemas.microsoft.com/office/drawing/2014/main" id="{4DCFD9EF-C898-4BF2-9F80-9DB2B384624B}"/>
              </a:ext>
            </a:extLst>
          </p:cNvPr>
          <p:cNvPicPr>
            <a:picLocks noChangeAspect="1"/>
          </p:cNvPicPr>
          <p:nvPr/>
        </p:nvPicPr>
        <p:blipFill>
          <a:blip r:embed="rId7"/>
          <a:stretch>
            <a:fillRect/>
          </a:stretch>
        </p:blipFill>
        <p:spPr>
          <a:xfrm>
            <a:off x="7780130" y="819844"/>
            <a:ext cx="3188811" cy="2639429"/>
          </a:xfrm>
          <a:prstGeom prst="rect">
            <a:avLst/>
          </a:prstGeom>
        </p:spPr>
      </p:pic>
      <p:sp>
        <p:nvSpPr>
          <p:cNvPr id="51" name="文本框 50">
            <a:extLst>
              <a:ext uri="{FF2B5EF4-FFF2-40B4-BE49-F238E27FC236}">
                <a16:creationId xmlns:a16="http://schemas.microsoft.com/office/drawing/2014/main" id="{0844AB2D-C2A6-47EB-9323-634D8E22C3E1}"/>
              </a:ext>
            </a:extLst>
          </p:cNvPr>
          <p:cNvSpPr txBox="1"/>
          <p:nvPr/>
        </p:nvSpPr>
        <p:spPr>
          <a:xfrm>
            <a:off x="719559" y="1267431"/>
            <a:ext cx="5637875" cy="70057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只使用判别损失</a:t>
            </a:r>
            <a:r>
              <a:rPr lang="en-US" altLang="zh-CN" sz="1400" dirty="0">
                <a:latin typeface="微软雅黑" panose="020B0503020204020204" pitchFamily="34" charset="-122"/>
                <a:ea typeface="微软雅黑" panose="020B0503020204020204" pitchFamily="34" charset="-122"/>
              </a:rPr>
              <a:t>DCE</a:t>
            </a:r>
            <a:r>
              <a:rPr lang="zh-CN" altLang="en-US" sz="1400" dirty="0">
                <a:latin typeface="微软雅黑" panose="020B0503020204020204" pitchFamily="34" charset="-122"/>
                <a:ea typeface="微软雅黑" panose="020B0503020204020204" pitchFamily="34" charset="-122"/>
              </a:rPr>
              <a:t>训练的模型所提取的特征和传统卷积神经网络差别不大，都是线性可分、鲁棒性很差</a:t>
            </a:r>
            <a:endParaRPr lang="en-US" altLang="zh-CN" sz="1400" dirty="0">
              <a:latin typeface="微软雅黑" panose="020B0503020204020204" pitchFamily="34" charset="-122"/>
              <a:ea typeface="微软雅黑" panose="020B0503020204020204" pitchFamily="34" charset="-122"/>
            </a:endParaRPr>
          </a:p>
        </p:txBody>
      </p:sp>
      <p:sp>
        <p:nvSpPr>
          <p:cNvPr id="8" name="椭圆 7"/>
          <p:cNvSpPr/>
          <p:nvPr/>
        </p:nvSpPr>
        <p:spPr>
          <a:xfrm>
            <a:off x="10331360" y="5198860"/>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grpSp>
        <p:nvGrpSpPr>
          <p:cNvPr id="35" name="组合 34">
            <a:extLst>
              <a:ext uri="{FF2B5EF4-FFF2-40B4-BE49-F238E27FC236}">
                <a16:creationId xmlns:a16="http://schemas.microsoft.com/office/drawing/2014/main" id="{9A7BFBCB-02D3-4053-B9AE-D8D7642F79A6}"/>
              </a:ext>
            </a:extLst>
          </p:cNvPr>
          <p:cNvGrpSpPr/>
          <p:nvPr/>
        </p:nvGrpSpPr>
        <p:grpSpPr>
          <a:xfrm>
            <a:off x="7637567" y="3736434"/>
            <a:ext cx="3917357" cy="2672835"/>
            <a:chOff x="7710414" y="1448821"/>
            <a:chExt cx="3314475" cy="2077768"/>
          </a:xfrm>
        </p:grpSpPr>
        <p:pic>
          <p:nvPicPr>
            <p:cNvPr id="1026" name="Picture 2" descr="高斯混合模型(GMM) - 知乎">
              <a:extLst>
                <a:ext uri="{FF2B5EF4-FFF2-40B4-BE49-F238E27FC236}">
                  <a16:creationId xmlns:a16="http://schemas.microsoft.com/office/drawing/2014/main" id="{3214B5C0-EA8E-4F3B-9FA2-63EA1D8730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0414" y="1448821"/>
              <a:ext cx="3314475" cy="201022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直接连接符 15">
              <a:extLst>
                <a:ext uri="{FF2B5EF4-FFF2-40B4-BE49-F238E27FC236}">
                  <a16:creationId xmlns:a16="http://schemas.microsoft.com/office/drawing/2014/main" id="{A9CF201B-3E07-437A-A7F7-D542DCB37DF2}"/>
                </a:ext>
              </a:extLst>
            </p:cNvPr>
            <p:cNvCxnSpPr/>
            <p:nvPr/>
          </p:nvCxnSpPr>
          <p:spPr>
            <a:xfrm>
              <a:off x="8811933" y="2262501"/>
              <a:ext cx="0" cy="926176"/>
            </a:xfrm>
            <a:prstGeom prst="line">
              <a:avLst/>
            </a:prstGeom>
            <a:ln w="190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F3E34503-8A63-42CC-936E-45DA7E0DC3B7}"/>
                </a:ext>
              </a:extLst>
            </p:cNvPr>
            <p:cNvCxnSpPr>
              <a:cxnSpLocks/>
            </p:cNvCxnSpPr>
            <p:nvPr/>
          </p:nvCxnSpPr>
          <p:spPr>
            <a:xfrm>
              <a:off x="9554471" y="2663621"/>
              <a:ext cx="0" cy="525056"/>
            </a:xfrm>
            <a:prstGeom prst="line">
              <a:avLst/>
            </a:prstGeom>
            <a:ln w="190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76383381-D518-4AF3-9589-6D7E67ABF1B7}"/>
                </a:ext>
              </a:extLst>
            </p:cNvPr>
            <p:cNvCxnSpPr>
              <a:cxnSpLocks/>
            </p:cNvCxnSpPr>
            <p:nvPr/>
          </p:nvCxnSpPr>
          <p:spPr>
            <a:xfrm>
              <a:off x="10089748" y="1946370"/>
              <a:ext cx="0" cy="1242307"/>
            </a:xfrm>
            <a:prstGeom prst="line">
              <a:avLst/>
            </a:prstGeom>
            <a:ln w="190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A9F80D2-7A64-4343-AD98-FCB3F17EC822}"/>
                    </a:ext>
                  </a:extLst>
                </p:cNvPr>
                <p:cNvSpPr txBox="1"/>
                <p:nvPr/>
              </p:nvSpPr>
              <p:spPr>
                <a:xfrm>
                  <a:off x="8508035" y="3121431"/>
                  <a:ext cx="6077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m:oMathPara>
                  </a14:m>
                  <a:endParaRPr lang="zh-CN" altLang="en-US" dirty="0"/>
                </a:p>
              </p:txBody>
            </p:sp>
          </mc:Choice>
          <mc:Fallback xmlns="">
            <p:sp>
              <p:nvSpPr>
                <p:cNvPr id="19" name="文本框 18">
                  <a:extLst>
                    <a:ext uri="{FF2B5EF4-FFF2-40B4-BE49-F238E27FC236}">
                      <a16:creationId xmlns:a16="http://schemas.microsoft.com/office/drawing/2014/main" id="{CA9F80D2-7A64-4343-AD98-FCB3F17EC822}"/>
                    </a:ext>
                  </a:extLst>
                </p:cNvPr>
                <p:cNvSpPr txBox="1">
                  <a:spLocks noRot="1" noChangeAspect="1" noMove="1" noResize="1" noEditPoints="1" noAdjustHandles="1" noChangeArrowheads="1" noChangeShapeType="1" noTextEdit="1"/>
                </p:cNvSpPr>
                <p:nvPr/>
              </p:nvSpPr>
              <p:spPr>
                <a:xfrm>
                  <a:off x="8508035" y="3121431"/>
                  <a:ext cx="607795"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55CA22BE-B965-4BAA-8FB1-8D4AFF2DF82E}"/>
                    </a:ext>
                  </a:extLst>
                </p:cNvPr>
                <p:cNvSpPr txBox="1"/>
                <p:nvPr/>
              </p:nvSpPr>
              <p:spPr>
                <a:xfrm>
                  <a:off x="9279502" y="3134813"/>
                  <a:ext cx="6077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2</m:t>
                            </m:r>
                          </m:sub>
                        </m:sSub>
                      </m:oMath>
                    </m:oMathPara>
                  </a14:m>
                  <a:endParaRPr lang="zh-CN" altLang="en-US" dirty="0"/>
                </a:p>
              </p:txBody>
            </p:sp>
          </mc:Choice>
          <mc:Fallback xmlns="">
            <p:sp>
              <p:nvSpPr>
                <p:cNvPr id="37" name="文本框 36">
                  <a:extLst>
                    <a:ext uri="{FF2B5EF4-FFF2-40B4-BE49-F238E27FC236}">
                      <a16:creationId xmlns:a16="http://schemas.microsoft.com/office/drawing/2014/main" id="{55CA22BE-B965-4BAA-8FB1-8D4AFF2DF82E}"/>
                    </a:ext>
                  </a:extLst>
                </p:cNvPr>
                <p:cNvSpPr txBox="1">
                  <a:spLocks noRot="1" noChangeAspect="1" noMove="1" noResize="1" noEditPoints="1" noAdjustHandles="1" noChangeArrowheads="1" noChangeShapeType="1" noTextEdit="1"/>
                </p:cNvSpPr>
                <p:nvPr/>
              </p:nvSpPr>
              <p:spPr>
                <a:xfrm>
                  <a:off x="9279502" y="3134813"/>
                  <a:ext cx="607795"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E65BF82F-B876-4CDF-88E1-EBADA3A636E9}"/>
                    </a:ext>
                  </a:extLst>
                </p:cNvPr>
                <p:cNvSpPr txBox="1"/>
                <p:nvPr/>
              </p:nvSpPr>
              <p:spPr>
                <a:xfrm>
                  <a:off x="9874577" y="3157257"/>
                  <a:ext cx="1011752" cy="369332"/>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3</m:t>
                          </m:r>
                        </m:sub>
                      </m:sSub>
                    </m:oMath>
                  </a14:m>
                  <a:r>
                    <a:rPr lang="zh-CN" altLang="en-US" dirty="0"/>
                    <a:t>   </a:t>
                  </a:r>
                  <a:r>
                    <a:rPr lang="en-US" altLang="zh-CN" dirty="0"/>
                    <a:t>…</a:t>
                  </a:r>
                  <a:r>
                    <a:rPr lang="zh-CN" altLang="en-US" dirty="0"/>
                    <a:t>  </a:t>
                  </a:r>
                </a:p>
              </p:txBody>
            </p:sp>
          </mc:Choice>
          <mc:Fallback xmlns="">
            <p:sp>
              <p:nvSpPr>
                <p:cNvPr id="39" name="文本框 38">
                  <a:extLst>
                    <a:ext uri="{FF2B5EF4-FFF2-40B4-BE49-F238E27FC236}">
                      <a16:creationId xmlns:a16="http://schemas.microsoft.com/office/drawing/2014/main" id="{E65BF82F-B876-4CDF-88E1-EBADA3A636E9}"/>
                    </a:ext>
                  </a:extLst>
                </p:cNvPr>
                <p:cNvSpPr txBox="1">
                  <a:spLocks noRot="1" noChangeAspect="1" noMove="1" noResize="1" noEditPoints="1" noAdjustHandles="1" noChangeArrowheads="1" noChangeShapeType="1" noTextEdit="1"/>
                </p:cNvSpPr>
                <p:nvPr/>
              </p:nvSpPr>
              <p:spPr>
                <a:xfrm>
                  <a:off x="9874577" y="3157257"/>
                  <a:ext cx="1011752" cy="369332"/>
                </a:xfrm>
                <a:prstGeom prst="rect">
                  <a:avLst/>
                </a:prstGeom>
                <a:blipFill>
                  <a:blip r:embed="rId12"/>
                  <a:stretch>
                    <a:fillRect t="-7792"/>
                  </a:stretch>
                </a:blipFill>
              </p:spPr>
              <p:txBody>
                <a:bodyPr/>
                <a:lstStyle/>
                <a:p>
                  <a:r>
                    <a:rPr lang="zh-CN" altLang="en-US">
                      <a:noFill/>
                    </a:rPr>
                    <a:t> </a:t>
                  </a:r>
                </a:p>
              </p:txBody>
            </p:sp>
          </mc:Fallback>
        </mc:AlternateContent>
      </p:grpSp>
      <p:sp>
        <p:nvSpPr>
          <p:cNvPr id="53" name="îṡľiḓê">
            <a:extLst>
              <a:ext uri="{FF2B5EF4-FFF2-40B4-BE49-F238E27FC236}">
                <a16:creationId xmlns:a16="http://schemas.microsoft.com/office/drawing/2014/main" id="{1C582B85-C99E-4299-A9C5-9AE62C3D973F}"/>
              </a:ext>
            </a:extLst>
          </p:cNvPr>
          <p:cNvSpPr txBox="1"/>
          <p:nvPr/>
        </p:nvSpPr>
        <p:spPr>
          <a:xfrm>
            <a:off x="1525526" y="305707"/>
            <a:ext cx="3268480" cy="661848"/>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pPr marL="0" marR="0" lvl="0" indent="0" defTabSz="914400" eaLnBrk="1" fontAlgn="auto" latinLnBrk="0" hangingPunct="1">
              <a:lnSpc>
                <a:spcPct val="150000"/>
              </a:lnSpc>
              <a:spcBef>
                <a:spcPts val="0"/>
              </a:spcBef>
              <a:spcAft>
                <a:spcPts val="0"/>
              </a:spcAft>
              <a:buClrTx/>
              <a:buSzTx/>
              <a:buFontTx/>
              <a:buNone/>
              <a:defRPr/>
            </a:pPr>
            <a:r>
              <a:rPr kumimoji="1" lang="zh-CN" altLang="en-US" sz="2800" kern="0" spc="300" dirty="0">
                <a:latin typeface="Arial"/>
                <a:ea typeface="微软雅黑"/>
                <a:sym typeface="Arial"/>
              </a:rPr>
              <a:t>生成损失</a:t>
            </a:r>
            <a:endParaRPr kumimoji="1" lang="en-US" altLang="zh-CN" sz="2800" b="1" i="0" u="none" strike="noStrike" kern="0" cap="none" spc="300" normalizeH="0" baseline="0" noProof="0" dirty="0">
              <a:ln>
                <a:noFill/>
              </a:ln>
              <a:effectLst/>
              <a:uLnTx/>
              <a:uFillTx/>
              <a:latin typeface="Arial"/>
              <a:ea typeface="微软雅黑"/>
              <a:sym typeface="Arial"/>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283E0B-6EF0-4DAE-ACA1-7E9EEF333941}"/>
                  </a:ext>
                </a:extLst>
              </p:cNvPr>
              <p:cNvSpPr txBox="1"/>
              <p:nvPr/>
            </p:nvSpPr>
            <p:spPr>
              <a:xfrm>
                <a:off x="1251456" y="5099115"/>
                <a:ext cx="5005601" cy="4351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𝑎𝑟𝑔</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𝑖</m:t>
                              </m:r>
                            </m:lim>
                          </m:limLow>
                        </m:fName>
                        <m:e>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θ</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𝑖𝑗</m:t>
                                      </m:r>
                                    </m:sub>
                                  </m:sSub>
                                </m:e>
                              </m:d>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∈{1,2,…,</m:t>
                          </m:r>
                          <m:r>
                            <a:rPr lang="en-US" altLang="zh-CN" b="0" i="1" smtClean="0">
                              <a:latin typeface="Cambria Math" panose="02040503050406030204" pitchFamily="18" charset="0"/>
                              <a:ea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e>
                      </m:func>
                    </m:oMath>
                  </m:oMathPara>
                </a14:m>
                <a:endParaRPr lang="zh-CN" altLang="en-US" dirty="0"/>
              </a:p>
            </p:txBody>
          </p:sp>
        </mc:Choice>
        <mc:Fallback xmlns="">
          <p:sp>
            <p:nvSpPr>
              <p:cNvPr id="3" name="文本框 2">
                <a:extLst>
                  <a:ext uri="{FF2B5EF4-FFF2-40B4-BE49-F238E27FC236}">
                    <a16:creationId xmlns:a16="http://schemas.microsoft.com/office/drawing/2014/main" id="{0B283E0B-6EF0-4DAE-ACA1-7E9EEF333941}"/>
                  </a:ext>
                </a:extLst>
              </p:cNvPr>
              <p:cNvSpPr txBox="1">
                <a:spLocks noRot="1" noChangeAspect="1" noMove="1" noResize="1" noEditPoints="1" noAdjustHandles="1" noChangeArrowheads="1" noChangeShapeType="1" noTextEdit="1"/>
              </p:cNvSpPr>
              <p:nvPr/>
            </p:nvSpPr>
            <p:spPr>
              <a:xfrm>
                <a:off x="1251456" y="5099115"/>
                <a:ext cx="5005601" cy="435119"/>
              </a:xfrm>
              <a:prstGeom prst="rect">
                <a:avLst/>
              </a:prstGeom>
              <a:blipFill>
                <a:blip r:embed="rId13"/>
                <a:stretch>
                  <a:fillRect l="-609" r="-1218" b="-13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297386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11111"/>
          <a:stretch>
            <a:fillRect/>
          </a:stretch>
        </p:blipFill>
        <p:spPr>
          <a:xfrm flipH="1">
            <a:off x="0" y="0"/>
            <a:ext cx="12192000" cy="6858000"/>
          </a:xfrm>
          <a:prstGeom prst="rect">
            <a:avLst/>
          </a:prstGeom>
        </p:spPr>
      </p:pic>
      <p:sp>
        <p:nvSpPr>
          <p:cNvPr id="4" name="iṧlîḋê"/>
          <p:cNvSpPr/>
          <p:nvPr/>
        </p:nvSpPr>
        <p:spPr>
          <a:xfrm>
            <a:off x="1285875" y="1619250"/>
            <a:ext cx="9620250" cy="3696244"/>
          </a:xfrm>
          <a:prstGeom prst="roundRect">
            <a:avLst>
              <a:gd name="adj" fmla="val 4167"/>
            </a:avLst>
          </a:prstGeom>
          <a:solidFill>
            <a:srgbClr val="FFFFFF">
              <a:alpha val="41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5" name="îśḷíḍê"/>
          <p:cNvSpPr txBox="1"/>
          <p:nvPr/>
        </p:nvSpPr>
        <p:spPr>
          <a:xfrm>
            <a:off x="1862365" y="2075070"/>
            <a:ext cx="6178549" cy="1938992"/>
          </a:xfrm>
          <a:prstGeom prst="rect">
            <a:avLst/>
          </a:prstGeom>
        </p:spPr>
        <p:txBody>
          <a:bodyPr vert="horz" wrap="square" lIns="91440" tIns="45720" rIns="91440" bIns="45720" rtlCol="0" anchor="b">
            <a:spAutoFit/>
          </a:bodyPr>
          <a:lstStyle>
            <a:lvl1pPr algn="ctr" defTabSz="914400" rtl="0" eaLnBrk="1" latinLnBrk="0" hangingPunct="1">
              <a:lnSpc>
                <a:spcPct val="90000"/>
              </a:lnSpc>
              <a:spcBef>
                <a:spcPct val="0"/>
              </a:spcBef>
              <a:buNone/>
              <a:defRPr lang="zh-CN" altLang="en-US" sz="6000" b="1" kern="1200" dirty="0">
                <a:solidFill>
                  <a:schemeClr val="tx1"/>
                </a:solidFill>
                <a:latin typeface="+mj-lt"/>
                <a:ea typeface="+mj-ea"/>
                <a:cs typeface="+mj-cs"/>
              </a:defRPr>
            </a:lvl1pPr>
          </a:lstStyle>
          <a:p>
            <a:pPr lvl="0" algn="l">
              <a:lnSpc>
                <a:spcPct val="100000"/>
              </a:lnSpc>
              <a:defRPr/>
            </a:pPr>
            <a:r>
              <a:rPr lang="en-US" altLang="zh-CN" sz="4800" spc="300" dirty="0">
                <a:solidFill>
                  <a:srgbClr val="C6DAEC"/>
                </a:solidFill>
                <a:latin typeface="Arial"/>
                <a:ea typeface="微软雅黑"/>
                <a:sym typeface="Arial"/>
              </a:rPr>
              <a:t>PART 03</a:t>
            </a:r>
            <a:br>
              <a:rPr kumimoji="0" lang="zh-CN" altLang="en-US" sz="4800" b="1" i="0" u="none" strike="noStrike" kern="1200" cap="none" spc="300" normalizeH="0" baseline="0" noProof="0" dirty="0">
                <a:ln>
                  <a:noFill/>
                </a:ln>
                <a:solidFill>
                  <a:srgbClr val="000000"/>
                </a:solidFill>
                <a:effectLst/>
                <a:uLnTx/>
                <a:uFillTx/>
                <a:latin typeface="Arial"/>
                <a:ea typeface="微软雅黑"/>
                <a:sym typeface="Arial"/>
              </a:rPr>
            </a:br>
            <a:r>
              <a:rPr lang="zh-CN" altLang="en-US" sz="7200" spc="300" dirty="0">
                <a:solidFill>
                  <a:srgbClr val="000000"/>
                </a:solidFill>
                <a:latin typeface="Arial"/>
                <a:ea typeface="微软雅黑"/>
                <a:sym typeface="Arial"/>
              </a:rPr>
              <a:t>实</a:t>
            </a:r>
            <a:r>
              <a:rPr kumimoji="0" lang="zh-CN" altLang="en-US" sz="7200" b="1" i="0" u="none" strike="noStrike" kern="1200" cap="none" spc="300" normalizeH="0" baseline="0" noProof="0" dirty="0">
                <a:ln>
                  <a:noFill/>
                </a:ln>
                <a:solidFill>
                  <a:srgbClr val="000000"/>
                </a:solidFill>
                <a:effectLst/>
                <a:uLnTx/>
                <a:uFillTx/>
                <a:latin typeface="Arial"/>
                <a:ea typeface="微软雅黑"/>
                <a:sym typeface="Arial"/>
              </a:rPr>
              <a:t>验评估</a:t>
            </a:r>
            <a:endParaRPr lang="zh-CN" altLang="en-US" sz="7200" spc="300" dirty="0">
              <a:latin typeface="Arial"/>
              <a:ea typeface="微软雅黑"/>
              <a:sym typeface="Arial"/>
            </a:endParaRPr>
          </a:p>
        </p:txBody>
      </p:sp>
      <p:sp>
        <p:nvSpPr>
          <p:cNvPr id="2" name="椭圆 1"/>
          <p:cNvSpPr/>
          <p:nvPr/>
        </p:nvSpPr>
        <p:spPr>
          <a:xfrm>
            <a:off x="8023589" y="689818"/>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ṧlîḋê"/>
          <p:cNvSpPr/>
          <p:nvPr/>
        </p:nvSpPr>
        <p:spPr>
          <a:xfrm>
            <a:off x="186612" y="291215"/>
            <a:ext cx="11818775" cy="6275570"/>
          </a:xfrm>
          <a:prstGeom prst="roundRect">
            <a:avLst>
              <a:gd name="adj" fmla="val 4167"/>
            </a:avLst>
          </a:prstGeom>
          <a:solidFill>
            <a:srgbClr val="FFFFFF"/>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Arial"/>
              <a:ea typeface="微软雅黑"/>
              <a:sym typeface="Arial"/>
            </a:endParaRPr>
          </a:p>
        </p:txBody>
      </p:sp>
      <p:sp>
        <p:nvSpPr>
          <p:cNvPr id="7" name="íṩľiďè"/>
          <p:cNvSpPr/>
          <p:nvPr/>
        </p:nvSpPr>
        <p:spPr>
          <a:xfrm>
            <a:off x="610272" y="686524"/>
            <a:ext cx="720000" cy="80899"/>
          </a:xfrm>
          <a:prstGeom prst="rect">
            <a:avLst/>
          </a:prstGeom>
          <a:solidFill>
            <a:srgbClr val="C6DAEC"/>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8" name="椭圆 7"/>
          <p:cNvSpPr/>
          <p:nvPr/>
        </p:nvSpPr>
        <p:spPr>
          <a:xfrm>
            <a:off x="10331360" y="5198860"/>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139" name="图片 138">
            <a:extLst>
              <a:ext uri="{FF2B5EF4-FFF2-40B4-BE49-F238E27FC236}">
                <a16:creationId xmlns:a16="http://schemas.microsoft.com/office/drawing/2014/main" id="{D8ACBAB1-74FF-4E2F-B2D9-68103033FD17}"/>
              </a:ext>
            </a:extLst>
          </p:cNvPr>
          <p:cNvPicPr>
            <a:picLocks noChangeAspect="1"/>
          </p:cNvPicPr>
          <p:nvPr/>
        </p:nvPicPr>
        <p:blipFill>
          <a:blip r:embed="rId3"/>
          <a:stretch>
            <a:fillRect/>
          </a:stretch>
        </p:blipFill>
        <p:spPr>
          <a:xfrm>
            <a:off x="1037651" y="911945"/>
            <a:ext cx="5601821" cy="3204198"/>
          </a:xfrm>
          <a:prstGeom prst="rect">
            <a:avLst/>
          </a:prstGeom>
        </p:spPr>
      </p:pic>
      <p:sp>
        <p:nvSpPr>
          <p:cNvPr id="140" name="îṡľiḓê">
            <a:extLst>
              <a:ext uri="{FF2B5EF4-FFF2-40B4-BE49-F238E27FC236}">
                <a16:creationId xmlns:a16="http://schemas.microsoft.com/office/drawing/2014/main" id="{8F0C12A0-E56E-4F54-942E-E012FFFCA6F1}"/>
              </a:ext>
            </a:extLst>
          </p:cNvPr>
          <p:cNvSpPr txBox="1"/>
          <p:nvPr/>
        </p:nvSpPr>
        <p:spPr>
          <a:xfrm>
            <a:off x="1525526" y="305707"/>
            <a:ext cx="3268480" cy="661848"/>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pPr marL="0" marR="0" lvl="0" indent="0" defTabSz="914400" eaLnBrk="1" fontAlgn="auto" latinLnBrk="0" hangingPunct="1">
              <a:lnSpc>
                <a:spcPct val="150000"/>
              </a:lnSpc>
              <a:spcBef>
                <a:spcPts val="0"/>
              </a:spcBef>
              <a:spcAft>
                <a:spcPts val="0"/>
              </a:spcAft>
              <a:buClrTx/>
              <a:buSzTx/>
              <a:buFontTx/>
              <a:buNone/>
              <a:defRPr/>
            </a:pPr>
            <a:r>
              <a:rPr kumimoji="1" lang="zh-CN" altLang="en-US" sz="2800" b="1" i="0" u="none" strike="noStrike" kern="0" cap="none" spc="300" normalizeH="0" baseline="0" noProof="0" dirty="0">
                <a:ln>
                  <a:noFill/>
                </a:ln>
                <a:effectLst/>
                <a:uLnTx/>
                <a:uFillTx/>
                <a:latin typeface="Arial"/>
                <a:ea typeface="微软雅黑"/>
                <a:sym typeface="Arial"/>
              </a:rPr>
              <a:t>实验模型</a:t>
            </a:r>
            <a:endParaRPr kumimoji="1" lang="en-US" altLang="zh-CN" sz="2800" b="1" i="0" u="none" strike="noStrike" kern="0" cap="none" spc="300" normalizeH="0" baseline="0" noProof="0" dirty="0">
              <a:ln>
                <a:noFill/>
              </a:ln>
              <a:effectLst/>
              <a:uLnTx/>
              <a:uFillTx/>
              <a:latin typeface="Arial"/>
              <a:ea typeface="微软雅黑"/>
              <a:sym typeface="Arial"/>
            </a:endParaRPr>
          </a:p>
        </p:txBody>
      </p:sp>
      <p:grpSp>
        <p:nvGrpSpPr>
          <p:cNvPr id="6" name="组合 5">
            <a:extLst>
              <a:ext uri="{FF2B5EF4-FFF2-40B4-BE49-F238E27FC236}">
                <a16:creationId xmlns:a16="http://schemas.microsoft.com/office/drawing/2014/main" id="{D0DC2E11-CDE3-453B-BA7B-2A05231CA3D5}"/>
              </a:ext>
            </a:extLst>
          </p:cNvPr>
          <p:cNvGrpSpPr/>
          <p:nvPr/>
        </p:nvGrpSpPr>
        <p:grpSpPr>
          <a:xfrm>
            <a:off x="8080383" y="363140"/>
            <a:ext cx="3218790" cy="5928477"/>
            <a:chOff x="8080383" y="363140"/>
            <a:chExt cx="3218790" cy="5928477"/>
          </a:xfrm>
        </p:grpSpPr>
        <p:grpSp>
          <p:nvGrpSpPr>
            <p:cNvPr id="141" name="组合 140">
              <a:extLst>
                <a:ext uri="{FF2B5EF4-FFF2-40B4-BE49-F238E27FC236}">
                  <a16:creationId xmlns:a16="http://schemas.microsoft.com/office/drawing/2014/main" id="{7611B800-AB2B-4D1A-9471-E7AD2681CB75}"/>
                </a:ext>
              </a:extLst>
            </p:cNvPr>
            <p:cNvGrpSpPr/>
            <p:nvPr/>
          </p:nvGrpSpPr>
          <p:grpSpPr>
            <a:xfrm>
              <a:off x="8080383" y="363140"/>
              <a:ext cx="3218790" cy="5597335"/>
              <a:chOff x="8256229" y="388095"/>
              <a:chExt cx="3218790" cy="5597335"/>
            </a:xfrm>
          </p:grpSpPr>
          <p:grpSp>
            <p:nvGrpSpPr>
              <p:cNvPr id="130" name="组合 129">
                <a:extLst>
                  <a:ext uri="{FF2B5EF4-FFF2-40B4-BE49-F238E27FC236}">
                    <a16:creationId xmlns:a16="http://schemas.microsoft.com/office/drawing/2014/main" id="{10A1D722-C4A9-47E4-9C36-DC75A4BBE318}"/>
                  </a:ext>
                </a:extLst>
              </p:cNvPr>
              <p:cNvGrpSpPr/>
              <p:nvPr/>
            </p:nvGrpSpPr>
            <p:grpSpPr>
              <a:xfrm>
                <a:off x="8256229" y="961639"/>
                <a:ext cx="942396" cy="4412407"/>
                <a:chOff x="8042984" y="686524"/>
                <a:chExt cx="942396" cy="4412407"/>
              </a:xfrm>
            </p:grpSpPr>
            <p:sp>
              <p:nvSpPr>
                <p:cNvPr id="2" name="矩形: 圆角 1">
                  <a:extLst>
                    <a:ext uri="{FF2B5EF4-FFF2-40B4-BE49-F238E27FC236}">
                      <a16:creationId xmlns:a16="http://schemas.microsoft.com/office/drawing/2014/main" id="{5F556DD5-6A62-47BC-9AD0-615D1AEC6CE1}"/>
                    </a:ext>
                  </a:extLst>
                </p:cNvPr>
                <p:cNvSpPr/>
                <p:nvPr/>
              </p:nvSpPr>
              <p:spPr>
                <a:xfrm>
                  <a:off x="8042984" y="686524"/>
                  <a:ext cx="942396" cy="2933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input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3" name="矩形: 圆角 2">
                  <a:extLst>
                    <a:ext uri="{FF2B5EF4-FFF2-40B4-BE49-F238E27FC236}">
                      <a16:creationId xmlns:a16="http://schemas.microsoft.com/office/drawing/2014/main" id="{C2B60C98-8C56-4843-A677-D2A3E39D648B}"/>
                    </a:ext>
                  </a:extLst>
                </p:cNvPr>
                <p:cNvSpPr/>
                <p:nvPr/>
              </p:nvSpPr>
              <p:spPr>
                <a:xfrm>
                  <a:off x="8042984" y="1098432"/>
                  <a:ext cx="942396" cy="293331"/>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3x3 conv</a:t>
                  </a:r>
                </a:p>
                <a:p>
                  <a:pPr algn="ctr"/>
                  <a:r>
                    <a:rPr lang="en-US" altLang="zh-CN" sz="900" dirty="0">
                      <a:solidFill>
                        <a:schemeClr val="tx1"/>
                      </a:solidFill>
                    </a:rPr>
                    <a:t>96 </a:t>
                  </a:r>
                  <a:r>
                    <a:rPr lang="en-US" altLang="zh-CN" sz="900" dirty="0" err="1">
                      <a:solidFill>
                        <a:schemeClr val="tx1"/>
                      </a:solidFill>
                    </a:rPr>
                    <a:t>ReLU</a:t>
                  </a:r>
                  <a:endParaRPr lang="zh-CN" altLang="en-US" sz="900" dirty="0">
                    <a:solidFill>
                      <a:schemeClr val="tx1"/>
                    </a:solidFill>
                  </a:endParaRPr>
                </a:p>
              </p:txBody>
            </p:sp>
            <p:sp>
              <p:nvSpPr>
                <p:cNvPr id="11" name="矩形: 圆角 10">
                  <a:extLst>
                    <a:ext uri="{FF2B5EF4-FFF2-40B4-BE49-F238E27FC236}">
                      <a16:creationId xmlns:a16="http://schemas.microsoft.com/office/drawing/2014/main" id="{2438470A-C3DB-454C-84B9-AEEB78D506A8}"/>
                    </a:ext>
                  </a:extLst>
                </p:cNvPr>
                <p:cNvSpPr/>
                <p:nvPr/>
              </p:nvSpPr>
              <p:spPr>
                <a:xfrm>
                  <a:off x="8042984" y="1510339"/>
                  <a:ext cx="942396" cy="293331"/>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3x3 conv</a:t>
                  </a:r>
                </a:p>
                <a:p>
                  <a:pPr algn="ctr"/>
                  <a:r>
                    <a:rPr lang="en-US" altLang="zh-CN" sz="900" dirty="0">
                      <a:solidFill>
                        <a:schemeClr val="tx1"/>
                      </a:solidFill>
                      <a:latin typeface="微软雅黑" panose="020B0503020204020204" pitchFamily="34" charset="-122"/>
                      <a:ea typeface="微软雅黑" panose="020B0503020204020204" pitchFamily="34" charset="-122"/>
                    </a:rPr>
                    <a:t>96 </a:t>
                  </a:r>
                  <a:r>
                    <a:rPr lang="en-US" altLang="zh-CN" sz="900" dirty="0" err="1">
                      <a:solidFill>
                        <a:schemeClr val="tx1"/>
                      </a:solidFill>
                      <a:latin typeface="微软雅黑" panose="020B0503020204020204" pitchFamily="34" charset="-122"/>
                      <a:ea typeface="微软雅黑" panose="020B0503020204020204" pitchFamily="34" charset="-122"/>
                    </a:rPr>
                    <a:t>ReLU</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2" name="矩形: 圆角 11">
                  <a:extLst>
                    <a:ext uri="{FF2B5EF4-FFF2-40B4-BE49-F238E27FC236}">
                      <a16:creationId xmlns:a16="http://schemas.microsoft.com/office/drawing/2014/main" id="{7FEAEB72-5F44-4AB7-A77A-F9298A5F3FF7}"/>
                    </a:ext>
                  </a:extLst>
                </p:cNvPr>
                <p:cNvSpPr/>
                <p:nvPr/>
              </p:nvSpPr>
              <p:spPr>
                <a:xfrm>
                  <a:off x="8042984" y="1922247"/>
                  <a:ext cx="942396" cy="293331"/>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3x3 max</a:t>
                  </a:r>
                </a:p>
                <a:p>
                  <a:pPr algn="ctr"/>
                  <a:r>
                    <a:rPr lang="en-US" altLang="zh-CN" sz="900" dirty="0">
                      <a:solidFill>
                        <a:schemeClr val="tx1"/>
                      </a:solidFill>
                      <a:latin typeface="微软雅黑" panose="020B0503020204020204" pitchFamily="34" charset="-122"/>
                      <a:ea typeface="微软雅黑" panose="020B0503020204020204" pitchFamily="34" charset="-122"/>
                    </a:rPr>
                    <a:t>pooling</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 name="矩形: 圆角 12">
                  <a:extLst>
                    <a:ext uri="{FF2B5EF4-FFF2-40B4-BE49-F238E27FC236}">
                      <a16:creationId xmlns:a16="http://schemas.microsoft.com/office/drawing/2014/main" id="{DD262E58-EBD2-4864-90C8-9B56AF64A9A1}"/>
                    </a:ext>
                  </a:extLst>
                </p:cNvPr>
                <p:cNvSpPr/>
                <p:nvPr/>
              </p:nvSpPr>
              <p:spPr>
                <a:xfrm>
                  <a:off x="8042984" y="2334154"/>
                  <a:ext cx="942396" cy="293331"/>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3x3 conv</a:t>
                  </a:r>
                </a:p>
                <a:p>
                  <a:pPr algn="ctr"/>
                  <a:r>
                    <a:rPr lang="en-US" altLang="zh-CN" sz="900" dirty="0">
                      <a:solidFill>
                        <a:schemeClr val="tx1"/>
                      </a:solidFill>
                      <a:latin typeface="微软雅黑" panose="020B0503020204020204" pitchFamily="34" charset="-122"/>
                      <a:ea typeface="微软雅黑" panose="020B0503020204020204" pitchFamily="34" charset="-122"/>
                    </a:rPr>
                    <a:t>192 </a:t>
                  </a:r>
                  <a:r>
                    <a:rPr lang="en-US" altLang="zh-CN" sz="900" dirty="0" err="1">
                      <a:solidFill>
                        <a:schemeClr val="tx1"/>
                      </a:solidFill>
                      <a:latin typeface="微软雅黑" panose="020B0503020204020204" pitchFamily="34" charset="-122"/>
                      <a:ea typeface="微软雅黑" panose="020B0503020204020204" pitchFamily="34" charset="-122"/>
                    </a:rPr>
                    <a:t>ReLU</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5" name="矩形: 圆角 14">
                  <a:extLst>
                    <a:ext uri="{FF2B5EF4-FFF2-40B4-BE49-F238E27FC236}">
                      <a16:creationId xmlns:a16="http://schemas.microsoft.com/office/drawing/2014/main" id="{094A0A61-B6AF-44B1-88CA-B4E4B1612877}"/>
                    </a:ext>
                  </a:extLst>
                </p:cNvPr>
                <p:cNvSpPr/>
                <p:nvPr/>
              </p:nvSpPr>
              <p:spPr>
                <a:xfrm>
                  <a:off x="8042984" y="2746062"/>
                  <a:ext cx="942396" cy="293331"/>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3x3 conv</a:t>
                  </a:r>
                </a:p>
                <a:p>
                  <a:pPr algn="ctr"/>
                  <a:r>
                    <a:rPr lang="en-US" altLang="zh-CN" sz="900" dirty="0">
                      <a:solidFill>
                        <a:schemeClr val="tx1"/>
                      </a:solidFill>
                      <a:latin typeface="微软雅黑" panose="020B0503020204020204" pitchFamily="34" charset="-122"/>
                      <a:ea typeface="微软雅黑" panose="020B0503020204020204" pitchFamily="34" charset="-122"/>
                    </a:rPr>
                    <a:t>192  </a:t>
                  </a:r>
                  <a:r>
                    <a:rPr lang="en-US" altLang="zh-CN" sz="900" dirty="0" err="1">
                      <a:solidFill>
                        <a:schemeClr val="tx1"/>
                      </a:solidFill>
                      <a:latin typeface="微软雅黑" panose="020B0503020204020204" pitchFamily="34" charset="-122"/>
                      <a:ea typeface="微软雅黑" panose="020B0503020204020204" pitchFamily="34" charset="-122"/>
                    </a:rPr>
                    <a:t>ReLU</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6" name="矩形: 圆角 15">
                  <a:extLst>
                    <a:ext uri="{FF2B5EF4-FFF2-40B4-BE49-F238E27FC236}">
                      <a16:creationId xmlns:a16="http://schemas.microsoft.com/office/drawing/2014/main" id="{C3C31021-9572-4E05-9289-8751BA7036F0}"/>
                    </a:ext>
                  </a:extLst>
                </p:cNvPr>
                <p:cNvSpPr/>
                <p:nvPr/>
              </p:nvSpPr>
              <p:spPr>
                <a:xfrm>
                  <a:off x="8042984" y="3569877"/>
                  <a:ext cx="942396" cy="293331"/>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3x3 conv</a:t>
                  </a:r>
                </a:p>
                <a:p>
                  <a:pPr algn="ctr"/>
                  <a:r>
                    <a:rPr lang="en-US" altLang="zh-CN" sz="900" dirty="0">
                      <a:solidFill>
                        <a:schemeClr val="tx1"/>
                      </a:solidFill>
                      <a:latin typeface="微软雅黑" panose="020B0503020204020204" pitchFamily="34" charset="-122"/>
                      <a:ea typeface="微软雅黑" panose="020B0503020204020204" pitchFamily="34" charset="-122"/>
                    </a:rPr>
                    <a:t>192 </a:t>
                  </a:r>
                  <a:r>
                    <a:rPr lang="en-US" altLang="zh-CN" sz="900" dirty="0" err="1">
                      <a:solidFill>
                        <a:schemeClr val="tx1"/>
                      </a:solidFill>
                      <a:latin typeface="微软雅黑" panose="020B0503020204020204" pitchFamily="34" charset="-122"/>
                      <a:ea typeface="微软雅黑" panose="020B0503020204020204" pitchFamily="34" charset="-122"/>
                    </a:rPr>
                    <a:t>ReLU</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7" name="矩形: 圆角 16">
                  <a:extLst>
                    <a:ext uri="{FF2B5EF4-FFF2-40B4-BE49-F238E27FC236}">
                      <a16:creationId xmlns:a16="http://schemas.microsoft.com/office/drawing/2014/main" id="{6C234394-7E6F-4161-87A2-EDF620FC9A85}"/>
                    </a:ext>
                  </a:extLst>
                </p:cNvPr>
                <p:cNvSpPr/>
                <p:nvPr/>
              </p:nvSpPr>
              <p:spPr>
                <a:xfrm>
                  <a:off x="8042984" y="3981785"/>
                  <a:ext cx="942396" cy="293331"/>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1x1 conv</a:t>
                  </a:r>
                </a:p>
                <a:p>
                  <a:pPr algn="ctr"/>
                  <a:r>
                    <a:rPr lang="en-US" altLang="zh-CN" sz="900" dirty="0">
                      <a:solidFill>
                        <a:schemeClr val="tx1"/>
                      </a:solidFill>
                      <a:latin typeface="微软雅黑" panose="020B0503020204020204" pitchFamily="34" charset="-122"/>
                      <a:ea typeface="微软雅黑" panose="020B0503020204020204" pitchFamily="34" charset="-122"/>
                    </a:rPr>
                    <a:t>192 </a:t>
                  </a:r>
                  <a:r>
                    <a:rPr lang="en-US" altLang="zh-CN" sz="900" dirty="0" err="1">
                      <a:solidFill>
                        <a:schemeClr val="tx1"/>
                      </a:solidFill>
                      <a:latin typeface="微软雅黑" panose="020B0503020204020204" pitchFamily="34" charset="-122"/>
                      <a:ea typeface="微软雅黑" panose="020B0503020204020204" pitchFamily="34" charset="-122"/>
                    </a:rPr>
                    <a:t>ReLU</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9" name="矩形: 圆角 18">
                  <a:extLst>
                    <a:ext uri="{FF2B5EF4-FFF2-40B4-BE49-F238E27FC236}">
                      <a16:creationId xmlns:a16="http://schemas.microsoft.com/office/drawing/2014/main" id="{A2B99716-7086-4261-8AD9-E4449DE0AB0E}"/>
                    </a:ext>
                  </a:extLst>
                </p:cNvPr>
                <p:cNvSpPr/>
                <p:nvPr/>
              </p:nvSpPr>
              <p:spPr>
                <a:xfrm>
                  <a:off x="8042984" y="3157970"/>
                  <a:ext cx="942396" cy="293331"/>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3x3 max</a:t>
                  </a:r>
                </a:p>
                <a:p>
                  <a:pPr algn="ctr"/>
                  <a:r>
                    <a:rPr lang="en-US" altLang="zh-CN" sz="900" dirty="0">
                      <a:solidFill>
                        <a:schemeClr val="tx1"/>
                      </a:solidFill>
                      <a:latin typeface="微软雅黑" panose="020B0503020204020204" pitchFamily="34" charset="-122"/>
                      <a:ea typeface="微软雅黑" panose="020B0503020204020204" pitchFamily="34" charset="-122"/>
                    </a:rPr>
                    <a:t>pooling</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20" name="矩形: 圆角 19">
                  <a:extLst>
                    <a:ext uri="{FF2B5EF4-FFF2-40B4-BE49-F238E27FC236}">
                      <a16:creationId xmlns:a16="http://schemas.microsoft.com/office/drawing/2014/main" id="{8F1E10D9-F2DA-4CDE-BBD7-286089B16678}"/>
                    </a:ext>
                  </a:extLst>
                </p:cNvPr>
                <p:cNvSpPr/>
                <p:nvPr/>
              </p:nvSpPr>
              <p:spPr>
                <a:xfrm>
                  <a:off x="8042984" y="4393693"/>
                  <a:ext cx="942396" cy="293331"/>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1x1 conv</a:t>
                  </a:r>
                </a:p>
                <a:p>
                  <a:pPr algn="ctr"/>
                  <a:r>
                    <a:rPr lang="en-US" altLang="zh-CN" sz="900" dirty="0">
                      <a:solidFill>
                        <a:schemeClr val="tx1"/>
                      </a:solidFill>
                      <a:latin typeface="微软雅黑" panose="020B0503020204020204" pitchFamily="34" charset="-122"/>
                      <a:ea typeface="微软雅黑" panose="020B0503020204020204" pitchFamily="34" charset="-122"/>
                    </a:rPr>
                    <a:t>10 </a:t>
                  </a:r>
                  <a:r>
                    <a:rPr lang="en-US" altLang="zh-CN" sz="900" dirty="0" err="1">
                      <a:solidFill>
                        <a:schemeClr val="tx1"/>
                      </a:solidFill>
                      <a:latin typeface="微软雅黑" panose="020B0503020204020204" pitchFamily="34" charset="-122"/>
                      <a:ea typeface="微软雅黑" panose="020B0503020204020204" pitchFamily="34" charset="-122"/>
                    </a:rPr>
                    <a:t>ReLU</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21" name="矩形: 圆角 20">
                  <a:extLst>
                    <a:ext uri="{FF2B5EF4-FFF2-40B4-BE49-F238E27FC236}">
                      <a16:creationId xmlns:a16="http://schemas.microsoft.com/office/drawing/2014/main" id="{F78774EC-7F1A-4BD2-93B0-AEB183E47B87}"/>
                    </a:ext>
                  </a:extLst>
                </p:cNvPr>
                <p:cNvSpPr/>
                <p:nvPr/>
              </p:nvSpPr>
              <p:spPr>
                <a:xfrm>
                  <a:off x="8042984" y="4805600"/>
                  <a:ext cx="942396" cy="293331"/>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6x6 global</a:t>
                  </a:r>
                </a:p>
                <a:p>
                  <a:pPr algn="ctr"/>
                  <a:r>
                    <a:rPr lang="en-US" altLang="zh-CN" sz="800" dirty="0">
                      <a:solidFill>
                        <a:schemeClr val="tx1"/>
                      </a:solidFill>
                      <a:latin typeface="微软雅黑" panose="020B0503020204020204" pitchFamily="34" charset="-122"/>
                      <a:ea typeface="微软雅黑" panose="020B0503020204020204" pitchFamily="34" charset="-122"/>
                    </a:rPr>
                    <a:t>averaging</a:t>
                  </a:r>
                </a:p>
              </p:txBody>
            </p:sp>
            <p:sp>
              <p:nvSpPr>
                <p:cNvPr id="4" name="箭头: 下 3">
                  <a:extLst>
                    <a:ext uri="{FF2B5EF4-FFF2-40B4-BE49-F238E27FC236}">
                      <a16:creationId xmlns:a16="http://schemas.microsoft.com/office/drawing/2014/main" id="{9A1FC7D4-BFF7-419E-BF90-2DAB0AA5359E}"/>
                    </a:ext>
                  </a:extLst>
                </p:cNvPr>
                <p:cNvSpPr/>
                <p:nvPr/>
              </p:nvSpPr>
              <p:spPr>
                <a:xfrm>
                  <a:off x="8428510" y="995884"/>
                  <a:ext cx="171344" cy="10254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下 23">
                  <a:extLst>
                    <a:ext uri="{FF2B5EF4-FFF2-40B4-BE49-F238E27FC236}">
                      <a16:creationId xmlns:a16="http://schemas.microsoft.com/office/drawing/2014/main" id="{CBA51336-A855-4027-91AA-BBA3B58D6B9F}"/>
                    </a:ext>
                  </a:extLst>
                </p:cNvPr>
                <p:cNvSpPr/>
                <p:nvPr/>
              </p:nvSpPr>
              <p:spPr>
                <a:xfrm>
                  <a:off x="8428510" y="1408260"/>
                  <a:ext cx="171344" cy="10254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下 24">
                  <a:extLst>
                    <a:ext uri="{FF2B5EF4-FFF2-40B4-BE49-F238E27FC236}">
                      <a16:creationId xmlns:a16="http://schemas.microsoft.com/office/drawing/2014/main" id="{6AC4C309-7016-48F2-BBF8-8EC9E5C60D28}"/>
                    </a:ext>
                  </a:extLst>
                </p:cNvPr>
                <p:cNvSpPr/>
                <p:nvPr/>
              </p:nvSpPr>
              <p:spPr>
                <a:xfrm>
                  <a:off x="8428510" y="1820637"/>
                  <a:ext cx="171344" cy="10254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下 25">
                  <a:extLst>
                    <a:ext uri="{FF2B5EF4-FFF2-40B4-BE49-F238E27FC236}">
                      <a16:creationId xmlns:a16="http://schemas.microsoft.com/office/drawing/2014/main" id="{028363BC-A930-476D-9D16-3B9E95420202}"/>
                    </a:ext>
                  </a:extLst>
                </p:cNvPr>
                <p:cNvSpPr/>
                <p:nvPr/>
              </p:nvSpPr>
              <p:spPr>
                <a:xfrm>
                  <a:off x="8428510" y="2233013"/>
                  <a:ext cx="171344" cy="10254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下 26">
                  <a:extLst>
                    <a:ext uri="{FF2B5EF4-FFF2-40B4-BE49-F238E27FC236}">
                      <a16:creationId xmlns:a16="http://schemas.microsoft.com/office/drawing/2014/main" id="{3C6BB404-5D6F-47E8-9430-69DDC05C0BA3}"/>
                    </a:ext>
                  </a:extLst>
                </p:cNvPr>
                <p:cNvSpPr/>
                <p:nvPr/>
              </p:nvSpPr>
              <p:spPr>
                <a:xfrm>
                  <a:off x="8428510" y="2645390"/>
                  <a:ext cx="171344" cy="10254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下 27">
                  <a:extLst>
                    <a:ext uri="{FF2B5EF4-FFF2-40B4-BE49-F238E27FC236}">
                      <a16:creationId xmlns:a16="http://schemas.microsoft.com/office/drawing/2014/main" id="{BFF6DA2D-BB66-49EC-BCA1-B9E548EB2022}"/>
                    </a:ext>
                  </a:extLst>
                </p:cNvPr>
                <p:cNvSpPr/>
                <p:nvPr/>
              </p:nvSpPr>
              <p:spPr>
                <a:xfrm>
                  <a:off x="8428510" y="3057766"/>
                  <a:ext cx="171344" cy="10254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下 28">
                  <a:extLst>
                    <a:ext uri="{FF2B5EF4-FFF2-40B4-BE49-F238E27FC236}">
                      <a16:creationId xmlns:a16="http://schemas.microsoft.com/office/drawing/2014/main" id="{10F474A7-7F98-44B6-B0F4-D21A790481DD}"/>
                    </a:ext>
                  </a:extLst>
                </p:cNvPr>
                <p:cNvSpPr/>
                <p:nvPr/>
              </p:nvSpPr>
              <p:spPr>
                <a:xfrm>
                  <a:off x="8428510" y="3470143"/>
                  <a:ext cx="171344" cy="10254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下 29">
                  <a:extLst>
                    <a:ext uri="{FF2B5EF4-FFF2-40B4-BE49-F238E27FC236}">
                      <a16:creationId xmlns:a16="http://schemas.microsoft.com/office/drawing/2014/main" id="{470E14B5-B07A-4D65-A688-568D08411278}"/>
                    </a:ext>
                  </a:extLst>
                </p:cNvPr>
                <p:cNvSpPr/>
                <p:nvPr/>
              </p:nvSpPr>
              <p:spPr>
                <a:xfrm>
                  <a:off x="8428510" y="3882519"/>
                  <a:ext cx="171344" cy="10254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下 30">
                  <a:extLst>
                    <a:ext uri="{FF2B5EF4-FFF2-40B4-BE49-F238E27FC236}">
                      <a16:creationId xmlns:a16="http://schemas.microsoft.com/office/drawing/2014/main" id="{55719B4B-C04D-4D17-ACA3-AAACAF3C90BA}"/>
                    </a:ext>
                  </a:extLst>
                </p:cNvPr>
                <p:cNvSpPr/>
                <p:nvPr/>
              </p:nvSpPr>
              <p:spPr>
                <a:xfrm>
                  <a:off x="8428510" y="4294896"/>
                  <a:ext cx="171344" cy="10254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下 31">
                  <a:extLst>
                    <a:ext uri="{FF2B5EF4-FFF2-40B4-BE49-F238E27FC236}">
                      <a16:creationId xmlns:a16="http://schemas.microsoft.com/office/drawing/2014/main" id="{D235492C-D3E3-46FB-AA08-7F118CF64ECE}"/>
                    </a:ext>
                  </a:extLst>
                </p:cNvPr>
                <p:cNvSpPr/>
                <p:nvPr/>
              </p:nvSpPr>
              <p:spPr>
                <a:xfrm>
                  <a:off x="8428510" y="4707272"/>
                  <a:ext cx="171344" cy="10254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a:extLst>
                  <a:ext uri="{FF2B5EF4-FFF2-40B4-BE49-F238E27FC236}">
                    <a16:creationId xmlns:a16="http://schemas.microsoft.com/office/drawing/2014/main" id="{1B53EA46-67A0-4F52-9C55-381357A429BB}"/>
                  </a:ext>
                </a:extLst>
              </p:cNvPr>
              <p:cNvGrpSpPr/>
              <p:nvPr/>
            </p:nvGrpSpPr>
            <p:grpSpPr>
              <a:xfrm>
                <a:off x="9729604" y="388095"/>
                <a:ext cx="1745415" cy="5597335"/>
                <a:chOff x="9729605" y="16569"/>
                <a:chExt cx="1551216" cy="5947184"/>
              </a:xfrm>
            </p:grpSpPr>
            <p:sp>
              <p:nvSpPr>
                <p:cNvPr id="38" name="iconfont-11143-5258356"/>
                <p:cNvSpPr>
                  <a:spLocks noChangeAspect="1"/>
                </p:cNvSpPr>
                <p:nvPr/>
              </p:nvSpPr>
              <p:spPr>
                <a:xfrm>
                  <a:off x="10933261" y="3396547"/>
                  <a:ext cx="295602" cy="295602"/>
                </a:xfrm>
                <a:custGeom>
                  <a:avLst/>
                  <a:gdLst>
                    <a:gd name="T0" fmla="*/ 2400 w 12800"/>
                    <a:gd name="T1" fmla="*/ 9973 h 12800"/>
                    <a:gd name="T2" fmla="*/ 3040 w 12800"/>
                    <a:gd name="T3" fmla="*/ 8533 h 12800"/>
                    <a:gd name="T4" fmla="*/ 2613 w 12800"/>
                    <a:gd name="T5" fmla="*/ 8373 h 12800"/>
                    <a:gd name="T6" fmla="*/ 1973 w 12800"/>
                    <a:gd name="T7" fmla="*/ 9813 h 12800"/>
                    <a:gd name="T8" fmla="*/ 1547 w 12800"/>
                    <a:gd name="T9" fmla="*/ 9760 h 12800"/>
                    <a:gd name="T10" fmla="*/ 0 w 12800"/>
                    <a:gd name="T11" fmla="*/ 11307 h 12800"/>
                    <a:gd name="T12" fmla="*/ 1547 w 12800"/>
                    <a:gd name="T13" fmla="*/ 12800 h 12800"/>
                    <a:gd name="T14" fmla="*/ 3093 w 12800"/>
                    <a:gd name="T15" fmla="*/ 11253 h 12800"/>
                    <a:gd name="T16" fmla="*/ 2400 w 12800"/>
                    <a:gd name="T17" fmla="*/ 9973 h 12800"/>
                    <a:gd name="T18" fmla="*/ 1547 w 12800"/>
                    <a:gd name="T19" fmla="*/ 12373 h 12800"/>
                    <a:gd name="T20" fmla="*/ 427 w 12800"/>
                    <a:gd name="T21" fmla="*/ 11253 h 12800"/>
                    <a:gd name="T22" fmla="*/ 1547 w 12800"/>
                    <a:gd name="T23" fmla="*/ 10133 h 12800"/>
                    <a:gd name="T24" fmla="*/ 2667 w 12800"/>
                    <a:gd name="T25" fmla="*/ 11253 h 12800"/>
                    <a:gd name="T26" fmla="*/ 1547 w 12800"/>
                    <a:gd name="T27" fmla="*/ 12373 h 12800"/>
                    <a:gd name="T28" fmla="*/ 11253 w 12800"/>
                    <a:gd name="T29" fmla="*/ 0 h 12800"/>
                    <a:gd name="T30" fmla="*/ 9707 w 12800"/>
                    <a:gd name="T31" fmla="*/ 1547 h 12800"/>
                    <a:gd name="T32" fmla="*/ 11253 w 12800"/>
                    <a:gd name="T33" fmla="*/ 3093 h 12800"/>
                    <a:gd name="T34" fmla="*/ 12800 w 12800"/>
                    <a:gd name="T35" fmla="*/ 1547 h 12800"/>
                    <a:gd name="T36" fmla="*/ 11253 w 12800"/>
                    <a:gd name="T37" fmla="*/ 0 h 12800"/>
                    <a:gd name="T38" fmla="*/ 11253 w 12800"/>
                    <a:gd name="T39" fmla="*/ 2667 h 12800"/>
                    <a:gd name="T40" fmla="*/ 10133 w 12800"/>
                    <a:gd name="T41" fmla="*/ 1547 h 12800"/>
                    <a:gd name="T42" fmla="*/ 11253 w 12800"/>
                    <a:gd name="T43" fmla="*/ 427 h 12800"/>
                    <a:gd name="T44" fmla="*/ 12373 w 12800"/>
                    <a:gd name="T45" fmla="*/ 1547 h 12800"/>
                    <a:gd name="T46" fmla="*/ 11253 w 12800"/>
                    <a:gd name="T47" fmla="*/ 2667 h 12800"/>
                    <a:gd name="T48" fmla="*/ 3733 w 12800"/>
                    <a:gd name="T49" fmla="*/ 4853 h 12800"/>
                    <a:gd name="T50" fmla="*/ 2187 w 12800"/>
                    <a:gd name="T51" fmla="*/ 6400 h 12800"/>
                    <a:gd name="T52" fmla="*/ 3733 w 12800"/>
                    <a:gd name="T53" fmla="*/ 7947 h 12800"/>
                    <a:gd name="T54" fmla="*/ 5280 w 12800"/>
                    <a:gd name="T55" fmla="*/ 6613 h 12800"/>
                    <a:gd name="T56" fmla="*/ 6827 w 12800"/>
                    <a:gd name="T57" fmla="*/ 6613 h 12800"/>
                    <a:gd name="T58" fmla="*/ 6827 w 12800"/>
                    <a:gd name="T59" fmla="*/ 6187 h 12800"/>
                    <a:gd name="T60" fmla="*/ 5280 w 12800"/>
                    <a:gd name="T61" fmla="*/ 6187 h 12800"/>
                    <a:gd name="T62" fmla="*/ 3733 w 12800"/>
                    <a:gd name="T63" fmla="*/ 4853 h 12800"/>
                    <a:gd name="T64" fmla="*/ 3733 w 12800"/>
                    <a:gd name="T65" fmla="*/ 7520 h 12800"/>
                    <a:gd name="T66" fmla="*/ 2667 w 12800"/>
                    <a:gd name="T67" fmla="*/ 6400 h 12800"/>
                    <a:gd name="T68" fmla="*/ 3733 w 12800"/>
                    <a:gd name="T69" fmla="*/ 5280 h 12800"/>
                    <a:gd name="T70" fmla="*/ 4853 w 12800"/>
                    <a:gd name="T71" fmla="*/ 6400 h 12800"/>
                    <a:gd name="T72" fmla="*/ 3733 w 12800"/>
                    <a:gd name="T73" fmla="*/ 7520 h 12800"/>
                    <a:gd name="T74" fmla="*/ 9920 w 12800"/>
                    <a:gd name="T75" fmla="*/ 5120 h 12800"/>
                    <a:gd name="T76" fmla="*/ 10560 w 12800"/>
                    <a:gd name="T77" fmla="*/ 3680 h 12800"/>
                    <a:gd name="T78" fmla="*/ 10133 w 12800"/>
                    <a:gd name="T79" fmla="*/ 3520 h 12800"/>
                    <a:gd name="T80" fmla="*/ 9493 w 12800"/>
                    <a:gd name="T81" fmla="*/ 4960 h 12800"/>
                    <a:gd name="T82" fmla="*/ 9067 w 12800"/>
                    <a:gd name="T83" fmla="*/ 4907 h 12800"/>
                    <a:gd name="T84" fmla="*/ 7520 w 12800"/>
                    <a:gd name="T85" fmla="*/ 6453 h 12800"/>
                    <a:gd name="T86" fmla="*/ 9067 w 12800"/>
                    <a:gd name="T87" fmla="*/ 8000 h 12800"/>
                    <a:gd name="T88" fmla="*/ 10613 w 12800"/>
                    <a:gd name="T89" fmla="*/ 6453 h 12800"/>
                    <a:gd name="T90" fmla="*/ 9920 w 12800"/>
                    <a:gd name="T91" fmla="*/ 5120 h 12800"/>
                    <a:gd name="T92" fmla="*/ 9067 w 12800"/>
                    <a:gd name="T93" fmla="*/ 7520 h 12800"/>
                    <a:gd name="T94" fmla="*/ 7947 w 12800"/>
                    <a:gd name="T95" fmla="*/ 6400 h 12800"/>
                    <a:gd name="T96" fmla="*/ 9067 w 12800"/>
                    <a:gd name="T97" fmla="*/ 5280 h 12800"/>
                    <a:gd name="T98" fmla="*/ 10133 w 12800"/>
                    <a:gd name="T99" fmla="*/ 6400 h 12800"/>
                    <a:gd name="T100" fmla="*/ 9067 w 12800"/>
                    <a:gd name="T101" fmla="*/ 752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12800">
                      <a:moveTo>
                        <a:pt x="2400" y="9973"/>
                      </a:moveTo>
                      <a:lnTo>
                        <a:pt x="3040" y="8533"/>
                      </a:lnTo>
                      <a:lnTo>
                        <a:pt x="2613" y="8373"/>
                      </a:lnTo>
                      <a:lnTo>
                        <a:pt x="1973" y="9813"/>
                      </a:lnTo>
                      <a:cubicBezTo>
                        <a:pt x="1813" y="9760"/>
                        <a:pt x="1653" y="9760"/>
                        <a:pt x="1547" y="9760"/>
                      </a:cubicBezTo>
                      <a:cubicBezTo>
                        <a:pt x="693" y="9760"/>
                        <a:pt x="0" y="10453"/>
                        <a:pt x="0" y="11307"/>
                      </a:cubicBezTo>
                      <a:cubicBezTo>
                        <a:pt x="0" y="12160"/>
                        <a:pt x="693" y="12800"/>
                        <a:pt x="1547" y="12800"/>
                      </a:cubicBezTo>
                      <a:cubicBezTo>
                        <a:pt x="2400" y="12800"/>
                        <a:pt x="3093" y="12107"/>
                        <a:pt x="3093" y="11253"/>
                      </a:cubicBezTo>
                      <a:cubicBezTo>
                        <a:pt x="3093" y="10720"/>
                        <a:pt x="2827" y="10240"/>
                        <a:pt x="2400" y="9973"/>
                      </a:cubicBezTo>
                      <a:close/>
                      <a:moveTo>
                        <a:pt x="1547" y="12373"/>
                      </a:moveTo>
                      <a:cubicBezTo>
                        <a:pt x="960" y="12373"/>
                        <a:pt x="427" y="11893"/>
                        <a:pt x="427" y="11253"/>
                      </a:cubicBezTo>
                      <a:cubicBezTo>
                        <a:pt x="427" y="10667"/>
                        <a:pt x="960" y="10133"/>
                        <a:pt x="1547" y="10133"/>
                      </a:cubicBezTo>
                      <a:cubicBezTo>
                        <a:pt x="2133" y="10133"/>
                        <a:pt x="2667" y="10667"/>
                        <a:pt x="2667" y="11253"/>
                      </a:cubicBezTo>
                      <a:cubicBezTo>
                        <a:pt x="2667" y="11840"/>
                        <a:pt x="2133" y="12373"/>
                        <a:pt x="1547" y="12373"/>
                      </a:cubicBezTo>
                      <a:close/>
                      <a:moveTo>
                        <a:pt x="11253" y="0"/>
                      </a:moveTo>
                      <a:cubicBezTo>
                        <a:pt x="10400" y="0"/>
                        <a:pt x="9707" y="693"/>
                        <a:pt x="9707" y="1547"/>
                      </a:cubicBezTo>
                      <a:cubicBezTo>
                        <a:pt x="9707" y="2400"/>
                        <a:pt x="10400" y="3093"/>
                        <a:pt x="11253" y="3093"/>
                      </a:cubicBezTo>
                      <a:cubicBezTo>
                        <a:pt x="12107" y="3093"/>
                        <a:pt x="12800" y="2400"/>
                        <a:pt x="12800" y="1547"/>
                      </a:cubicBezTo>
                      <a:cubicBezTo>
                        <a:pt x="12800" y="693"/>
                        <a:pt x="12107" y="0"/>
                        <a:pt x="11253" y="0"/>
                      </a:cubicBezTo>
                      <a:close/>
                      <a:moveTo>
                        <a:pt x="11253" y="2667"/>
                      </a:moveTo>
                      <a:cubicBezTo>
                        <a:pt x="10667" y="2667"/>
                        <a:pt x="10133" y="2133"/>
                        <a:pt x="10133" y="1547"/>
                      </a:cubicBezTo>
                      <a:cubicBezTo>
                        <a:pt x="10133" y="960"/>
                        <a:pt x="10613" y="427"/>
                        <a:pt x="11253" y="427"/>
                      </a:cubicBezTo>
                      <a:cubicBezTo>
                        <a:pt x="11840" y="427"/>
                        <a:pt x="12373" y="907"/>
                        <a:pt x="12373" y="1547"/>
                      </a:cubicBezTo>
                      <a:cubicBezTo>
                        <a:pt x="12373" y="2187"/>
                        <a:pt x="11840" y="2667"/>
                        <a:pt x="11253" y="2667"/>
                      </a:cubicBezTo>
                      <a:close/>
                      <a:moveTo>
                        <a:pt x="3733" y="4853"/>
                      </a:moveTo>
                      <a:cubicBezTo>
                        <a:pt x="2880" y="4853"/>
                        <a:pt x="2187" y="5547"/>
                        <a:pt x="2187" y="6400"/>
                      </a:cubicBezTo>
                      <a:cubicBezTo>
                        <a:pt x="2187" y="7253"/>
                        <a:pt x="2880" y="7947"/>
                        <a:pt x="3733" y="7947"/>
                      </a:cubicBezTo>
                      <a:cubicBezTo>
                        <a:pt x="4533" y="7947"/>
                        <a:pt x="5173" y="7360"/>
                        <a:pt x="5280" y="6613"/>
                      </a:cubicBezTo>
                      <a:lnTo>
                        <a:pt x="6827" y="6613"/>
                      </a:lnTo>
                      <a:lnTo>
                        <a:pt x="6827" y="6187"/>
                      </a:lnTo>
                      <a:lnTo>
                        <a:pt x="5280" y="6187"/>
                      </a:lnTo>
                      <a:cubicBezTo>
                        <a:pt x="5173" y="5440"/>
                        <a:pt x="4533" y="4853"/>
                        <a:pt x="3733" y="4853"/>
                      </a:cubicBezTo>
                      <a:close/>
                      <a:moveTo>
                        <a:pt x="3733" y="7520"/>
                      </a:moveTo>
                      <a:cubicBezTo>
                        <a:pt x="3147" y="7520"/>
                        <a:pt x="2667" y="6987"/>
                        <a:pt x="2667" y="6400"/>
                      </a:cubicBezTo>
                      <a:cubicBezTo>
                        <a:pt x="2667" y="5813"/>
                        <a:pt x="3147" y="5280"/>
                        <a:pt x="3733" y="5280"/>
                      </a:cubicBezTo>
                      <a:cubicBezTo>
                        <a:pt x="4320" y="5280"/>
                        <a:pt x="4853" y="5760"/>
                        <a:pt x="4853" y="6400"/>
                      </a:cubicBezTo>
                      <a:cubicBezTo>
                        <a:pt x="4853" y="6987"/>
                        <a:pt x="4373" y="7520"/>
                        <a:pt x="3733" y="7520"/>
                      </a:cubicBezTo>
                      <a:close/>
                      <a:moveTo>
                        <a:pt x="9920" y="5120"/>
                      </a:moveTo>
                      <a:lnTo>
                        <a:pt x="10560" y="3680"/>
                      </a:lnTo>
                      <a:lnTo>
                        <a:pt x="10133" y="3520"/>
                      </a:lnTo>
                      <a:lnTo>
                        <a:pt x="9493" y="4960"/>
                      </a:lnTo>
                      <a:cubicBezTo>
                        <a:pt x="9333" y="4907"/>
                        <a:pt x="9173" y="4907"/>
                        <a:pt x="9067" y="4907"/>
                      </a:cubicBezTo>
                      <a:cubicBezTo>
                        <a:pt x="8213" y="4907"/>
                        <a:pt x="7520" y="5600"/>
                        <a:pt x="7520" y="6453"/>
                      </a:cubicBezTo>
                      <a:cubicBezTo>
                        <a:pt x="7520" y="7307"/>
                        <a:pt x="8213" y="8000"/>
                        <a:pt x="9067" y="8000"/>
                      </a:cubicBezTo>
                      <a:cubicBezTo>
                        <a:pt x="9920" y="8000"/>
                        <a:pt x="10613" y="7307"/>
                        <a:pt x="10613" y="6453"/>
                      </a:cubicBezTo>
                      <a:cubicBezTo>
                        <a:pt x="10613" y="5867"/>
                        <a:pt x="10293" y="5387"/>
                        <a:pt x="9920" y="5120"/>
                      </a:cubicBezTo>
                      <a:close/>
                      <a:moveTo>
                        <a:pt x="9067" y="7520"/>
                      </a:moveTo>
                      <a:cubicBezTo>
                        <a:pt x="8480" y="7520"/>
                        <a:pt x="7947" y="7040"/>
                        <a:pt x="7947" y="6400"/>
                      </a:cubicBezTo>
                      <a:cubicBezTo>
                        <a:pt x="7947" y="5813"/>
                        <a:pt x="8427" y="5280"/>
                        <a:pt x="9067" y="5280"/>
                      </a:cubicBezTo>
                      <a:cubicBezTo>
                        <a:pt x="9707" y="5280"/>
                        <a:pt x="10133" y="5813"/>
                        <a:pt x="10133" y="6400"/>
                      </a:cubicBezTo>
                      <a:cubicBezTo>
                        <a:pt x="10133" y="6987"/>
                        <a:pt x="9653" y="7520"/>
                        <a:pt x="9067" y="75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a:ea typeface="微软雅黑"/>
                    <a:cs typeface="+mn-ea"/>
                    <a:sym typeface="Arial"/>
                  </a:endParaRPr>
                </a:p>
              </p:txBody>
            </p:sp>
            <p:sp>
              <p:nvSpPr>
                <p:cNvPr id="40" name="iconfont-10026-4294054"/>
                <p:cNvSpPr>
                  <a:spLocks noChangeAspect="1"/>
                </p:cNvSpPr>
                <p:nvPr/>
              </p:nvSpPr>
              <p:spPr>
                <a:xfrm>
                  <a:off x="10937176" y="4748810"/>
                  <a:ext cx="284654" cy="249092"/>
                </a:xfrm>
                <a:custGeom>
                  <a:avLst/>
                  <a:gdLst>
                    <a:gd name="T0" fmla="*/ 5034 w 11506"/>
                    <a:gd name="T1" fmla="*/ 7191 h 10068"/>
                    <a:gd name="T2" fmla="*/ 3647 w 11506"/>
                    <a:gd name="T3" fmla="*/ 8270 h 10068"/>
                    <a:gd name="T4" fmla="*/ 0 w 11506"/>
                    <a:gd name="T5" fmla="*/ 8270 h 10068"/>
                    <a:gd name="T6" fmla="*/ 0 w 11506"/>
                    <a:gd name="T7" fmla="*/ 8989 h 10068"/>
                    <a:gd name="T8" fmla="*/ 3647 w 11506"/>
                    <a:gd name="T9" fmla="*/ 8989 h 10068"/>
                    <a:gd name="T10" fmla="*/ 5034 w 11506"/>
                    <a:gd name="T11" fmla="*/ 10068 h 10068"/>
                    <a:gd name="T12" fmla="*/ 6421 w 11506"/>
                    <a:gd name="T13" fmla="*/ 8989 h 10068"/>
                    <a:gd name="T14" fmla="*/ 11506 w 11506"/>
                    <a:gd name="T15" fmla="*/ 8989 h 10068"/>
                    <a:gd name="T16" fmla="*/ 11506 w 11506"/>
                    <a:gd name="T17" fmla="*/ 8270 h 10068"/>
                    <a:gd name="T18" fmla="*/ 6421 w 11506"/>
                    <a:gd name="T19" fmla="*/ 8270 h 10068"/>
                    <a:gd name="T20" fmla="*/ 5034 w 11506"/>
                    <a:gd name="T21" fmla="*/ 7191 h 10068"/>
                    <a:gd name="T22" fmla="*/ 8629 w 11506"/>
                    <a:gd name="T23" fmla="*/ 5753 h 10068"/>
                    <a:gd name="T24" fmla="*/ 7910 w 11506"/>
                    <a:gd name="T25" fmla="*/ 5034 h 10068"/>
                    <a:gd name="T26" fmla="*/ 8629 w 11506"/>
                    <a:gd name="T27" fmla="*/ 4315 h 10068"/>
                    <a:gd name="T28" fmla="*/ 9348 w 11506"/>
                    <a:gd name="T29" fmla="*/ 5034 h 10068"/>
                    <a:gd name="T30" fmla="*/ 8629 w 11506"/>
                    <a:gd name="T31" fmla="*/ 5753 h 10068"/>
                    <a:gd name="T32" fmla="*/ 8629 w 11506"/>
                    <a:gd name="T33" fmla="*/ 3596 h 10068"/>
                    <a:gd name="T34" fmla="*/ 7242 w 11506"/>
                    <a:gd name="T35" fmla="*/ 4674 h 10068"/>
                    <a:gd name="T36" fmla="*/ 0 w 11506"/>
                    <a:gd name="T37" fmla="*/ 4674 h 10068"/>
                    <a:gd name="T38" fmla="*/ 0 w 11506"/>
                    <a:gd name="T39" fmla="*/ 5394 h 10068"/>
                    <a:gd name="T40" fmla="*/ 7242 w 11506"/>
                    <a:gd name="T41" fmla="*/ 5394 h 10068"/>
                    <a:gd name="T42" fmla="*/ 8629 w 11506"/>
                    <a:gd name="T43" fmla="*/ 6472 h 10068"/>
                    <a:gd name="T44" fmla="*/ 10016 w 11506"/>
                    <a:gd name="T45" fmla="*/ 5394 h 10068"/>
                    <a:gd name="T46" fmla="*/ 11506 w 11506"/>
                    <a:gd name="T47" fmla="*/ 5394 h 10068"/>
                    <a:gd name="T48" fmla="*/ 11506 w 11506"/>
                    <a:gd name="T49" fmla="*/ 4674 h 10068"/>
                    <a:gd name="T50" fmla="*/ 10016 w 11506"/>
                    <a:gd name="T51" fmla="*/ 4674 h 10068"/>
                    <a:gd name="T52" fmla="*/ 8629 w 11506"/>
                    <a:gd name="T53" fmla="*/ 3596 h 10068"/>
                    <a:gd name="T54" fmla="*/ 4623 w 11506"/>
                    <a:gd name="T55" fmla="*/ 1079 h 10068"/>
                    <a:gd name="T56" fmla="*/ 3236 w 11506"/>
                    <a:gd name="T57" fmla="*/ 0 h 10068"/>
                    <a:gd name="T58" fmla="*/ 1849 w 11506"/>
                    <a:gd name="T59" fmla="*/ 1079 h 10068"/>
                    <a:gd name="T60" fmla="*/ 0 w 11506"/>
                    <a:gd name="T61" fmla="*/ 1079 h 10068"/>
                    <a:gd name="T62" fmla="*/ 0 w 11506"/>
                    <a:gd name="T63" fmla="*/ 1798 h 10068"/>
                    <a:gd name="T64" fmla="*/ 1849 w 11506"/>
                    <a:gd name="T65" fmla="*/ 1798 h 10068"/>
                    <a:gd name="T66" fmla="*/ 3236 w 11506"/>
                    <a:gd name="T67" fmla="*/ 2877 h 10068"/>
                    <a:gd name="T68" fmla="*/ 4623 w 11506"/>
                    <a:gd name="T69" fmla="*/ 1798 h 10068"/>
                    <a:gd name="T70" fmla="*/ 11506 w 11506"/>
                    <a:gd name="T71" fmla="*/ 1798 h 10068"/>
                    <a:gd name="T72" fmla="*/ 11506 w 11506"/>
                    <a:gd name="T73" fmla="*/ 1079 h 10068"/>
                    <a:gd name="T74" fmla="*/ 4623 w 11506"/>
                    <a:gd name="T75" fmla="*/ 1079 h 10068"/>
                    <a:gd name="T76" fmla="*/ 5034 w 11506"/>
                    <a:gd name="T77" fmla="*/ 9348 h 10068"/>
                    <a:gd name="T78" fmla="*/ 4315 w 11506"/>
                    <a:gd name="T79" fmla="*/ 8629 h 10068"/>
                    <a:gd name="T80" fmla="*/ 5034 w 11506"/>
                    <a:gd name="T81" fmla="*/ 7910 h 10068"/>
                    <a:gd name="T82" fmla="*/ 5753 w 11506"/>
                    <a:gd name="T83" fmla="*/ 8629 h 10068"/>
                    <a:gd name="T84" fmla="*/ 5034 w 11506"/>
                    <a:gd name="T85" fmla="*/ 9348 h 10068"/>
                    <a:gd name="T86" fmla="*/ 3236 w 11506"/>
                    <a:gd name="T87" fmla="*/ 2158 h 10068"/>
                    <a:gd name="T88" fmla="*/ 2517 w 11506"/>
                    <a:gd name="T89" fmla="*/ 1439 h 10068"/>
                    <a:gd name="T90" fmla="*/ 3236 w 11506"/>
                    <a:gd name="T91" fmla="*/ 720 h 10068"/>
                    <a:gd name="T92" fmla="*/ 3955 w 11506"/>
                    <a:gd name="T93" fmla="*/ 1439 h 10068"/>
                    <a:gd name="T94" fmla="*/ 3236 w 11506"/>
                    <a:gd name="T95" fmla="*/ 2158 h 10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06" h="10068">
                      <a:moveTo>
                        <a:pt x="5034" y="7191"/>
                      </a:moveTo>
                      <a:cubicBezTo>
                        <a:pt x="4366" y="7191"/>
                        <a:pt x="3807" y="7651"/>
                        <a:pt x="3647" y="8270"/>
                      </a:cubicBezTo>
                      <a:lnTo>
                        <a:pt x="0" y="8270"/>
                      </a:lnTo>
                      <a:lnTo>
                        <a:pt x="0" y="8989"/>
                      </a:lnTo>
                      <a:lnTo>
                        <a:pt x="3647" y="8989"/>
                      </a:lnTo>
                      <a:cubicBezTo>
                        <a:pt x="3807" y="9608"/>
                        <a:pt x="4365" y="10068"/>
                        <a:pt x="5034" y="10068"/>
                      </a:cubicBezTo>
                      <a:cubicBezTo>
                        <a:pt x="5702" y="10068"/>
                        <a:pt x="6260" y="9608"/>
                        <a:pt x="6421" y="8989"/>
                      </a:cubicBezTo>
                      <a:lnTo>
                        <a:pt x="11506" y="8989"/>
                      </a:lnTo>
                      <a:lnTo>
                        <a:pt x="11506" y="8270"/>
                      </a:lnTo>
                      <a:lnTo>
                        <a:pt x="6421" y="8270"/>
                      </a:lnTo>
                      <a:cubicBezTo>
                        <a:pt x="6260" y="7651"/>
                        <a:pt x="5702" y="7191"/>
                        <a:pt x="5034" y="7191"/>
                      </a:cubicBezTo>
                      <a:close/>
                      <a:moveTo>
                        <a:pt x="8629" y="5753"/>
                      </a:moveTo>
                      <a:cubicBezTo>
                        <a:pt x="8233" y="5753"/>
                        <a:pt x="7910" y="5430"/>
                        <a:pt x="7910" y="5034"/>
                      </a:cubicBezTo>
                      <a:cubicBezTo>
                        <a:pt x="7910" y="4637"/>
                        <a:pt x="8233" y="4315"/>
                        <a:pt x="8629" y="4315"/>
                      </a:cubicBezTo>
                      <a:cubicBezTo>
                        <a:pt x="9026" y="4315"/>
                        <a:pt x="9348" y="4637"/>
                        <a:pt x="9348" y="5034"/>
                      </a:cubicBezTo>
                      <a:cubicBezTo>
                        <a:pt x="9348" y="5430"/>
                        <a:pt x="9026" y="5753"/>
                        <a:pt x="8629" y="5753"/>
                      </a:cubicBezTo>
                      <a:close/>
                      <a:moveTo>
                        <a:pt x="8629" y="3596"/>
                      </a:moveTo>
                      <a:cubicBezTo>
                        <a:pt x="7961" y="3596"/>
                        <a:pt x="7403" y="4056"/>
                        <a:pt x="7242" y="4674"/>
                      </a:cubicBezTo>
                      <a:lnTo>
                        <a:pt x="0" y="4674"/>
                      </a:lnTo>
                      <a:lnTo>
                        <a:pt x="0" y="5394"/>
                      </a:lnTo>
                      <a:lnTo>
                        <a:pt x="7242" y="5394"/>
                      </a:lnTo>
                      <a:cubicBezTo>
                        <a:pt x="7403" y="6012"/>
                        <a:pt x="7961" y="6472"/>
                        <a:pt x="8629" y="6472"/>
                      </a:cubicBezTo>
                      <a:cubicBezTo>
                        <a:pt x="9298" y="6472"/>
                        <a:pt x="9855" y="6012"/>
                        <a:pt x="10016" y="5394"/>
                      </a:cubicBezTo>
                      <a:lnTo>
                        <a:pt x="11506" y="5394"/>
                      </a:lnTo>
                      <a:lnTo>
                        <a:pt x="11506" y="4674"/>
                      </a:lnTo>
                      <a:lnTo>
                        <a:pt x="10016" y="4674"/>
                      </a:lnTo>
                      <a:cubicBezTo>
                        <a:pt x="9855" y="4056"/>
                        <a:pt x="9298" y="3596"/>
                        <a:pt x="8629" y="3596"/>
                      </a:cubicBezTo>
                      <a:close/>
                      <a:moveTo>
                        <a:pt x="4623" y="1079"/>
                      </a:moveTo>
                      <a:cubicBezTo>
                        <a:pt x="4463" y="460"/>
                        <a:pt x="3904" y="0"/>
                        <a:pt x="3236" y="0"/>
                      </a:cubicBezTo>
                      <a:cubicBezTo>
                        <a:pt x="2568" y="0"/>
                        <a:pt x="2010" y="460"/>
                        <a:pt x="1849" y="1079"/>
                      </a:cubicBezTo>
                      <a:lnTo>
                        <a:pt x="0" y="1079"/>
                      </a:lnTo>
                      <a:lnTo>
                        <a:pt x="0" y="1798"/>
                      </a:lnTo>
                      <a:lnTo>
                        <a:pt x="1849" y="1798"/>
                      </a:lnTo>
                      <a:cubicBezTo>
                        <a:pt x="2010" y="2417"/>
                        <a:pt x="2568" y="2877"/>
                        <a:pt x="3236" y="2877"/>
                      </a:cubicBezTo>
                      <a:cubicBezTo>
                        <a:pt x="3904" y="2877"/>
                        <a:pt x="4463" y="2417"/>
                        <a:pt x="4623" y="1798"/>
                      </a:cubicBezTo>
                      <a:lnTo>
                        <a:pt x="11506" y="1798"/>
                      </a:lnTo>
                      <a:lnTo>
                        <a:pt x="11506" y="1079"/>
                      </a:lnTo>
                      <a:lnTo>
                        <a:pt x="4623" y="1079"/>
                      </a:lnTo>
                      <a:close/>
                      <a:moveTo>
                        <a:pt x="5034" y="9348"/>
                      </a:moveTo>
                      <a:cubicBezTo>
                        <a:pt x="4637" y="9348"/>
                        <a:pt x="4315" y="9026"/>
                        <a:pt x="4315" y="8629"/>
                      </a:cubicBezTo>
                      <a:cubicBezTo>
                        <a:pt x="4315" y="8233"/>
                        <a:pt x="4637" y="7910"/>
                        <a:pt x="5034" y="7910"/>
                      </a:cubicBezTo>
                      <a:cubicBezTo>
                        <a:pt x="5430" y="7910"/>
                        <a:pt x="5753" y="8233"/>
                        <a:pt x="5753" y="8629"/>
                      </a:cubicBezTo>
                      <a:cubicBezTo>
                        <a:pt x="5753" y="9026"/>
                        <a:pt x="5430" y="9348"/>
                        <a:pt x="5034" y="9348"/>
                      </a:cubicBezTo>
                      <a:close/>
                      <a:moveTo>
                        <a:pt x="3236" y="2158"/>
                      </a:moveTo>
                      <a:cubicBezTo>
                        <a:pt x="2840" y="2158"/>
                        <a:pt x="2517" y="1835"/>
                        <a:pt x="2517" y="1439"/>
                      </a:cubicBezTo>
                      <a:cubicBezTo>
                        <a:pt x="2517" y="1042"/>
                        <a:pt x="2840" y="720"/>
                        <a:pt x="3236" y="720"/>
                      </a:cubicBezTo>
                      <a:cubicBezTo>
                        <a:pt x="3633" y="720"/>
                        <a:pt x="3955" y="1042"/>
                        <a:pt x="3955" y="1439"/>
                      </a:cubicBezTo>
                      <a:cubicBezTo>
                        <a:pt x="3955" y="1835"/>
                        <a:pt x="3633" y="2158"/>
                        <a:pt x="3236" y="215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latin typeface="Arial"/>
                    <a:ea typeface="微软雅黑"/>
                    <a:cs typeface="+mn-ea"/>
                    <a:sym typeface="Arial"/>
                  </a:endParaRPr>
                </a:p>
              </p:txBody>
            </p:sp>
            <p:sp>
              <p:nvSpPr>
                <p:cNvPr id="63" name="文本框 62">
                  <a:extLst>
                    <a:ext uri="{FF2B5EF4-FFF2-40B4-BE49-F238E27FC236}">
                      <a16:creationId xmlns:a16="http://schemas.microsoft.com/office/drawing/2014/main" id="{DDB808C4-ACA7-4004-8D46-4F2B9C684A1B}"/>
                    </a:ext>
                  </a:extLst>
                </p:cNvPr>
                <p:cNvSpPr txBox="1"/>
                <p:nvPr/>
              </p:nvSpPr>
              <p:spPr>
                <a:xfrm>
                  <a:off x="10913732" y="889898"/>
                  <a:ext cx="252448" cy="228910"/>
                </a:xfrm>
                <a:prstGeom prst="rect">
                  <a:avLst/>
                </a:prstGeom>
                <a:noFill/>
              </p:spPr>
              <p:txBody>
                <a:bodyPr wrap="none" rtlCol="0">
                  <a:spAutoFit/>
                </a:bodyPr>
                <a:lstStyle/>
                <a:p>
                  <a:r>
                    <a:rPr lang="en-US" altLang="zh-CN" sz="800" dirty="0"/>
                    <a:t>x3</a:t>
                  </a:r>
                  <a:endParaRPr lang="zh-CN" altLang="en-US" sz="800" dirty="0"/>
                </a:p>
              </p:txBody>
            </p:sp>
            <p:sp>
              <p:nvSpPr>
                <p:cNvPr id="90" name="文本框 89">
                  <a:extLst>
                    <a:ext uri="{FF2B5EF4-FFF2-40B4-BE49-F238E27FC236}">
                      <a16:creationId xmlns:a16="http://schemas.microsoft.com/office/drawing/2014/main" id="{47E89EF2-5984-4239-ABE1-52CB065DB7C1}"/>
                    </a:ext>
                  </a:extLst>
                </p:cNvPr>
                <p:cNvSpPr txBox="1"/>
                <p:nvPr/>
              </p:nvSpPr>
              <p:spPr>
                <a:xfrm>
                  <a:off x="10930470" y="2301910"/>
                  <a:ext cx="308098" cy="228910"/>
                </a:xfrm>
                <a:prstGeom prst="rect">
                  <a:avLst/>
                </a:prstGeom>
                <a:noFill/>
              </p:spPr>
              <p:txBody>
                <a:bodyPr wrap="square" rtlCol="0">
                  <a:spAutoFit/>
                </a:bodyPr>
                <a:lstStyle/>
                <a:p>
                  <a:r>
                    <a:rPr lang="en-US" altLang="zh-CN" sz="800" dirty="0"/>
                    <a:t>x3</a:t>
                  </a:r>
                  <a:endParaRPr lang="zh-CN" altLang="en-US" sz="800" dirty="0"/>
                </a:p>
              </p:txBody>
            </p:sp>
            <p:sp>
              <p:nvSpPr>
                <p:cNvPr id="107" name="文本框 106">
                  <a:extLst>
                    <a:ext uri="{FF2B5EF4-FFF2-40B4-BE49-F238E27FC236}">
                      <a16:creationId xmlns:a16="http://schemas.microsoft.com/office/drawing/2014/main" id="{59A7637A-CCF0-4D16-8C2E-ED6D0D4F5DCB}"/>
                    </a:ext>
                  </a:extLst>
                </p:cNvPr>
                <p:cNvSpPr txBox="1"/>
                <p:nvPr/>
              </p:nvSpPr>
              <p:spPr>
                <a:xfrm>
                  <a:off x="10953062" y="3708535"/>
                  <a:ext cx="308098" cy="228910"/>
                </a:xfrm>
                <a:prstGeom prst="rect">
                  <a:avLst/>
                </a:prstGeom>
                <a:noFill/>
              </p:spPr>
              <p:txBody>
                <a:bodyPr wrap="square" rtlCol="0">
                  <a:spAutoFit/>
                </a:bodyPr>
                <a:lstStyle/>
                <a:p>
                  <a:r>
                    <a:rPr lang="en-US" altLang="zh-CN" sz="800" dirty="0"/>
                    <a:t>x5</a:t>
                  </a:r>
                  <a:endParaRPr lang="zh-CN" altLang="en-US" sz="800" dirty="0"/>
                </a:p>
              </p:txBody>
            </p:sp>
            <p:sp>
              <p:nvSpPr>
                <p:cNvPr id="34" name="矩形: 圆角 33">
                  <a:extLst>
                    <a:ext uri="{FF2B5EF4-FFF2-40B4-BE49-F238E27FC236}">
                      <a16:creationId xmlns:a16="http://schemas.microsoft.com/office/drawing/2014/main" id="{D8D31FFF-25D2-4AEC-846F-7854D8B4EE31}"/>
                    </a:ext>
                  </a:extLst>
                </p:cNvPr>
                <p:cNvSpPr/>
                <p:nvPr/>
              </p:nvSpPr>
              <p:spPr>
                <a:xfrm>
                  <a:off x="9729606" y="16569"/>
                  <a:ext cx="865065" cy="2489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input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5" name="矩形: 圆角 34">
                  <a:extLst>
                    <a:ext uri="{FF2B5EF4-FFF2-40B4-BE49-F238E27FC236}">
                      <a16:creationId xmlns:a16="http://schemas.microsoft.com/office/drawing/2014/main" id="{C2521E93-AC60-4C5D-8B1B-E452105870F8}"/>
                    </a:ext>
                  </a:extLst>
                </p:cNvPr>
                <p:cNvSpPr/>
                <p:nvPr/>
              </p:nvSpPr>
              <p:spPr>
                <a:xfrm>
                  <a:off x="9729606" y="366109"/>
                  <a:ext cx="865065" cy="248917"/>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7x7 conv, </a:t>
                  </a:r>
                </a:p>
                <a:p>
                  <a:pPr algn="ctr"/>
                  <a:r>
                    <a:rPr lang="en-US" altLang="zh-CN" sz="800" dirty="0">
                      <a:solidFill>
                        <a:schemeClr val="tx1"/>
                      </a:solidFill>
                      <a:latin typeface="微软雅黑" panose="020B0503020204020204" pitchFamily="34" charset="-122"/>
                      <a:ea typeface="微软雅黑" panose="020B0503020204020204" pitchFamily="34" charset="-122"/>
                    </a:rPr>
                    <a:t>64, /2</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6" name="矩形: 圆角 35">
                  <a:extLst>
                    <a:ext uri="{FF2B5EF4-FFF2-40B4-BE49-F238E27FC236}">
                      <a16:creationId xmlns:a16="http://schemas.microsoft.com/office/drawing/2014/main" id="{54E67ED1-2D64-4DC9-9FDB-56282E88B6D3}"/>
                    </a:ext>
                  </a:extLst>
                </p:cNvPr>
                <p:cNvSpPr/>
                <p:nvPr/>
              </p:nvSpPr>
              <p:spPr>
                <a:xfrm>
                  <a:off x="9729606" y="1088864"/>
                  <a:ext cx="865065" cy="248917"/>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3x3 conv</a:t>
                  </a:r>
                </a:p>
                <a:p>
                  <a:pPr algn="ctr"/>
                  <a:r>
                    <a:rPr lang="en-US" altLang="zh-CN" sz="800" dirty="0">
                      <a:solidFill>
                        <a:schemeClr val="tx1"/>
                      </a:solidFill>
                      <a:latin typeface="微软雅黑" panose="020B0503020204020204" pitchFamily="34" charset="-122"/>
                      <a:ea typeface="微软雅黑" panose="020B0503020204020204" pitchFamily="34" charset="-122"/>
                    </a:rPr>
                    <a:t>64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7" name="矩形: 圆角 36">
                  <a:extLst>
                    <a:ext uri="{FF2B5EF4-FFF2-40B4-BE49-F238E27FC236}">
                      <a16:creationId xmlns:a16="http://schemas.microsoft.com/office/drawing/2014/main" id="{3B298A81-661F-44A1-AB65-E5C891E64753}"/>
                    </a:ext>
                  </a:extLst>
                </p:cNvPr>
                <p:cNvSpPr/>
                <p:nvPr/>
              </p:nvSpPr>
              <p:spPr>
                <a:xfrm>
                  <a:off x="9729606" y="1438403"/>
                  <a:ext cx="865065" cy="248917"/>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3x3 conv</a:t>
                  </a:r>
                </a:p>
                <a:p>
                  <a:pPr algn="ctr"/>
                  <a:r>
                    <a:rPr lang="en-US" altLang="zh-CN" sz="800" dirty="0">
                      <a:solidFill>
                        <a:schemeClr val="tx1"/>
                      </a:solidFill>
                      <a:latin typeface="微软雅黑" panose="020B0503020204020204" pitchFamily="34" charset="-122"/>
                      <a:ea typeface="微软雅黑" panose="020B0503020204020204" pitchFamily="34" charset="-122"/>
                    </a:rPr>
                    <a:t>128, /2</a:t>
                  </a:r>
                </a:p>
              </p:txBody>
            </p:sp>
            <p:sp>
              <p:nvSpPr>
                <p:cNvPr id="45" name="矩形: 圆角 44">
                  <a:extLst>
                    <a:ext uri="{FF2B5EF4-FFF2-40B4-BE49-F238E27FC236}">
                      <a16:creationId xmlns:a16="http://schemas.microsoft.com/office/drawing/2014/main" id="{93D8FCC7-782C-4805-B3F5-8A314EE1C5D0}"/>
                    </a:ext>
                  </a:extLst>
                </p:cNvPr>
                <p:cNvSpPr/>
                <p:nvPr/>
              </p:nvSpPr>
              <p:spPr>
                <a:xfrm>
                  <a:off x="9729606" y="2487022"/>
                  <a:ext cx="865065" cy="248917"/>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3x3 conv</a:t>
                  </a:r>
                </a:p>
                <a:p>
                  <a:pPr algn="ctr"/>
                  <a:r>
                    <a:rPr lang="en-US" altLang="zh-CN" sz="800" dirty="0">
                      <a:solidFill>
                        <a:schemeClr val="tx1"/>
                      </a:solidFill>
                      <a:latin typeface="微软雅黑" panose="020B0503020204020204" pitchFamily="34" charset="-122"/>
                      <a:ea typeface="微软雅黑" panose="020B0503020204020204" pitchFamily="34" charset="-122"/>
                    </a:rPr>
                    <a:t>128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49" name="箭头: 下 48">
                  <a:extLst>
                    <a:ext uri="{FF2B5EF4-FFF2-40B4-BE49-F238E27FC236}">
                      <a16:creationId xmlns:a16="http://schemas.microsoft.com/office/drawing/2014/main" id="{3426A26D-A60D-4971-81D8-1BA7A1C5983E}"/>
                    </a:ext>
                  </a:extLst>
                </p:cNvPr>
                <p:cNvSpPr/>
                <p:nvPr/>
              </p:nvSpPr>
              <p:spPr>
                <a:xfrm>
                  <a:off x="10083497" y="279088"/>
                  <a:ext cx="157284" cy="8702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50" name="箭头: 下 49">
                  <a:extLst>
                    <a:ext uri="{FF2B5EF4-FFF2-40B4-BE49-F238E27FC236}">
                      <a16:creationId xmlns:a16="http://schemas.microsoft.com/office/drawing/2014/main" id="{A8CA3DA8-238D-469E-B488-2F3B085A57D4}"/>
                    </a:ext>
                  </a:extLst>
                </p:cNvPr>
                <p:cNvSpPr/>
                <p:nvPr/>
              </p:nvSpPr>
              <p:spPr>
                <a:xfrm>
                  <a:off x="10083497" y="4151673"/>
                  <a:ext cx="157284" cy="8702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51" name="箭头: 下 50">
                  <a:extLst>
                    <a:ext uri="{FF2B5EF4-FFF2-40B4-BE49-F238E27FC236}">
                      <a16:creationId xmlns:a16="http://schemas.microsoft.com/office/drawing/2014/main" id="{B16E7925-92B6-44B3-8F0B-851B362CC7F7}"/>
                    </a:ext>
                  </a:extLst>
                </p:cNvPr>
                <p:cNvSpPr/>
                <p:nvPr/>
              </p:nvSpPr>
              <p:spPr>
                <a:xfrm>
                  <a:off x="10083497" y="1002241"/>
                  <a:ext cx="157284" cy="8702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52" name="箭头: 下 51">
                  <a:extLst>
                    <a:ext uri="{FF2B5EF4-FFF2-40B4-BE49-F238E27FC236}">
                      <a16:creationId xmlns:a16="http://schemas.microsoft.com/office/drawing/2014/main" id="{9F0F8CCB-3885-48F2-A5BC-9899E5D30DF9}"/>
                    </a:ext>
                  </a:extLst>
                </p:cNvPr>
                <p:cNvSpPr/>
                <p:nvPr/>
              </p:nvSpPr>
              <p:spPr>
                <a:xfrm>
                  <a:off x="10083497" y="1352178"/>
                  <a:ext cx="157284" cy="8702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53" name="箭头: 下 52">
                  <a:extLst>
                    <a:ext uri="{FF2B5EF4-FFF2-40B4-BE49-F238E27FC236}">
                      <a16:creationId xmlns:a16="http://schemas.microsoft.com/office/drawing/2014/main" id="{2A33B6AA-8FDC-4E13-BCE9-C2AA7A5A9A7C}"/>
                    </a:ext>
                  </a:extLst>
                </p:cNvPr>
                <p:cNvSpPr/>
                <p:nvPr/>
              </p:nvSpPr>
              <p:spPr>
                <a:xfrm>
                  <a:off x="10083497" y="1702115"/>
                  <a:ext cx="157284" cy="8702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54" name="箭头: 下 53">
                  <a:extLst>
                    <a:ext uri="{FF2B5EF4-FFF2-40B4-BE49-F238E27FC236}">
                      <a16:creationId xmlns:a16="http://schemas.microsoft.com/office/drawing/2014/main" id="{78F22517-0D73-487E-A884-B1C786D3462F}"/>
                    </a:ext>
                  </a:extLst>
                </p:cNvPr>
                <p:cNvSpPr/>
                <p:nvPr/>
              </p:nvSpPr>
              <p:spPr>
                <a:xfrm>
                  <a:off x="10083497" y="2052053"/>
                  <a:ext cx="157284" cy="8702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55" name="箭头: 下 54">
                  <a:extLst>
                    <a:ext uri="{FF2B5EF4-FFF2-40B4-BE49-F238E27FC236}">
                      <a16:creationId xmlns:a16="http://schemas.microsoft.com/office/drawing/2014/main" id="{C18AFDAE-7810-4129-A99B-8F9094C94A00}"/>
                    </a:ext>
                  </a:extLst>
                </p:cNvPr>
                <p:cNvSpPr/>
                <p:nvPr/>
              </p:nvSpPr>
              <p:spPr>
                <a:xfrm>
                  <a:off x="10083497" y="2401990"/>
                  <a:ext cx="157284" cy="8702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56" name="箭头: 下 55">
                  <a:extLst>
                    <a:ext uri="{FF2B5EF4-FFF2-40B4-BE49-F238E27FC236}">
                      <a16:creationId xmlns:a16="http://schemas.microsoft.com/office/drawing/2014/main" id="{480B5792-1FB3-47EF-AD99-708AD76EFF2D}"/>
                    </a:ext>
                  </a:extLst>
                </p:cNvPr>
                <p:cNvSpPr/>
                <p:nvPr/>
              </p:nvSpPr>
              <p:spPr>
                <a:xfrm>
                  <a:off x="10083497" y="2751928"/>
                  <a:ext cx="157284" cy="8702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57" name="箭头: 下 56">
                  <a:extLst>
                    <a:ext uri="{FF2B5EF4-FFF2-40B4-BE49-F238E27FC236}">
                      <a16:creationId xmlns:a16="http://schemas.microsoft.com/office/drawing/2014/main" id="{60B0F405-E576-49DA-868A-4B77A12AA54C}"/>
                    </a:ext>
                  </a:extLst>
                </p:cNvPr>
                <p:cNvSpPr/>
                <p:nvPr/>
              </p:nvSpPr>
              <p:spPr>
                <a:xfrm>
                  <a:off x="10083497" y="3101865"/>
                  <a:ext cx="157284" cy="8702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58" name="箭头: 下 57">
                  <a:extLst>
                    <a:ext uri="{FF2B5EF4-FFF2-40B4-BE49-F238E27FC236}">
                      <a16:creationId xmlns:a16="http://schemas.microsoft.com/office/drawing/2014/main" id="{991B436A-0BFE-462F-964A-B6C4F68535E3}"/>
                    </a:ext>
                  </a:extLst>
                </p:cNvPr>
                <p:cNvSpPr/>
                <p:nvPr/>
              </p:nvSpPr>
              <p:spPr>
                <a:xfrm>
                  <a:off x="10083497" y="3451802"/>
                  <a:ext cx="157284" cy="8702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59" name="箭头: 下 58">
                  <a:extLst>
                    <a:ext uri="{FF2B5EF4-FFF2-40B4-BE49-F238E27FC236}">
                      <a16:creationId xmlns:a16="http://schemas.microsoft.com/office/drawing/2014/main" id="{EA3CECDF-0193-4BFF-A236-633C7B5EB280}"/>
                    </a:ext>
                  </a:extLst>
                </p:cNvPr>
                <p:cNvSpPr/>
                <p:nvPr/>
              </p:nvSpPr>
              <p:spPr>
                <a:xfrm>
                  <a:off x="10083497" y="3801739"/>
                  <a:ext cx="157284" cy="8702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cxnSp>
              <p:nvCxnSpPr>
                <p:cNvPr id="10" name="连接符: 曲线 9">
                  <a:extLst>
                    <a:ext uri="{FF2B5EF4-FFF2-40B4-BE49-F238E27FC236}">
                      <a16:creationId xmlns:a16="http://schemas.microsoft.com/office/drawing/2014/main" id="{69BBE3B3-6EBD-4922-B479-852C7F62DD73}"/>
                    </a:ext>
                  </a:extLst>
                </p:cNvPr>
                <p:cNvCxnSpPr>
                  <a:cxnSpLocks/>
                  <a:stCxn id="133" idx="3"/>
                  <a:endCxn id="52" idx="3"/>
                </p:cNvCxnSpPr>
                <p:nvPr/>
              </p:nvCxnSpPr>
              <p:spPr>
                <a:xfrm>
                  <a:off x="10229087" y="672887"/>
                  <a:ext cx="11694" cy="722802"/>
                </a:xfrm>
                <a:prstGeom prst="curvedConnector3">
                  <a:avLst>
                    <a:gd name="adj1" fmla="val 6044339"/>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D59D18C7-0126-4C34-83C2-00BD95975ED2}"/>
                    </a:ext>
                  </a:extLst>
                </p:cNvPr>
                <p:cNvCxnSpPr>
                  <a:cxnSpLocks/>
                </p:cNvCxnSpPr>
                <p:nvPr/>
              </p:nvCxnSpPr>
              <p:spPr>
                <a:xfrm>
                  <a:off x="10929966" y="1002241"/>
                  <a:ext cx="0" cy="866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1" name="矩形: 圆角 80">
                  <a:extLst>
                    <a:ext uri="{FF2B5EF4-FFF2-40B4-BE49-F238E27FC236}">
                      <a16:creationId xmlns:a16="http://schemas.microsoft.com/office/drawing/2014/main" id="{EBD7C4A9-C7BB-4503-A2B7-EA5D164769A2}"/>
                    </a:ext>
                  </a:extLst>
                </p:cNvPr>
                <p:cNvSpPr/>
                <p:nvPr/>
              </p:nvSpPr>
              <p:spPr>
                <a:xfrm>
                  <a:off x="9730592" y="1798540"/>
                  <a:ext cx="865065" cy="248917"/>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3x3 conv</a:t>
                  </a:r>
                </a:p>
                <a:p>
                  <a:pPr algn="ctr"/>
                  <a:r>
                    <a:rPr lang="en-US" altLang="zh-CN" sz="800" dirty="0">
                      <a:solidFill>
                        <a:schemeClr val="tx1"/>
                      </a:solidFill>
                      <a:latin typeface="微软雅黑" panose="020B0503020204020204" pitchFamily="34" charset="-122"/>
                      <a:ea typeface="微软雅黑" panose="020B0503020204020204" pitchFamily="34" charset="-122"/>
                    </a:rPr>
                    <a:t>128</a:t>
                  </a:r>
                </a:p>
              </p:txBody>
            </p:sp>
            <p:sp>
              <p:nvSpPr>
                <p:cNvPr id="82" name="矩形: 圆角 81">
                  <a:extLst>
                    <a:ext uri="{FF2B5EF4-FFF2-40B4-BE49-F238E27FC236}">
                      <a16:creationId xmlns:a16="http://schemas.microsoft.com/office/drawing/2014/main" id="{6718B78F-0396-4114-8C7A-4F195FB065AD}"/>
                    </a:ext>
                  </a:extLst>
                </p:cNvPr>
                <p:cNvSpPr/>
                <p:nvPr/>
              </p:nvSpPr>
              <p:spPr>
                <a:xfrm>
                  <a:off x="9729606" y="2157683"/>
                  <a:ext cx="865065" cy="248917"/>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3x3 conv</a:t>
                  </a:r>
                </a:p>
                <a:p>
                  <a:pPr algn="ctr"/>
                  <a:r>
                    <a:rPr lang="en-US" altLang="zh-CN" sz="800" dirty="0">
                      <a:solidFill>
                        <a:schemeClr val="tx1"/>
                      </a:solidFill>
                      <a:latin typeface="微软雅黑" panose="020B0503020204020204" pitchFamily="34" charset="-122"/>
                      <a:ea typeface="微软雅黑" panose="020B0503020204020204" pitchFamily="34" charset="-122"/>
                    </a:rPr>
                    <a:t>128</a:t>
                  </a:r>
                </a:p>
              </p:txBody>
            </p:sp>
            <p:cxnSp>
              <p:nvCxnSpPr>
                <p:cNvPr id="83" name="连接符: 曲线 82">
                  <a:extLst>
                    <a:ext uri="{FF2B5EF4-FFF2-40B4-BE49-F238E27FC236}">
                      <a16:creationId xmlns:a16="http://schemas.microsoft.com/office/drawing/2014/main" id="{7283C8C8-0EDA-4E84-A4D9-C7419825BA9A}"/>
                    </a:ext>
                  </a:extLst>
                </p:cNvPr>
                <p:cNvCxnSpPr>
                  <a:cxnSpLocks/>
                </p:cNvCxnSpPr>
                <p:nvPr/>
              </p:nvCxnSpPr>
              <p:spPr>
                <a:xfrm>
                  <a:off x="10252438" y="1402695"/>
                  <a:ext cx="11658" cy="699875"/>
                </a:xfrm>
                <a:prstGeom prst="curvedConnector3">
                  <a:avLst>
                    <a:gd name="adj1" fmla="val 5914276"/>
                  </a:avLst>
                </a:prstGeom>
                <a:ln w="1905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669F75C1-B1C1-46A3-AE49-F949CA7E0F45}"/>
                    </a:ext>
                  </a:extLst>
                </p:cNvPr>
                <p:cNvCxnSpPr>
                  <a:cxnSpLocks/>
                </p:cNvCxnSpPr>
                <p:nvPr/>
              </p:nvCxnSpPr>
              <p:spPr>
                <a:xfrm>
                  <a:off x="10938531" y="1702115"/>
                  <a:ext cx="0" cy="96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连接符: 曲线 87">
                  <a:extLst>
                    <a:ext uri="{FF2B5EF4-FFF2-40B4-BE49-F238E27FC236}">
                      <a16:creationId xmlns:a16="http://schemas.microsoft.com/office/drawing/2014/main" id="{0315FD79-F34F-4BEA-B99E-ECA6CFD3851D}"/>
                    </a:ext>
                  </a:extLst>
                </p:cNvPr>
                <p:cNvCxnSpPr>
                  <a:cxnSpLocks/>
                </p:cNvCxnSpPr>
                <p:nvPr/>
              </p:nvCxnSpPr>
              <p:spPr>
                <a:xfrm>
                  <a:off x="10246609" y="2094171"/>
                  <a:ext cx="11658" cy="699875"/>
                </a:xfrm>
                <a:prstGeom prst="curvedConnector3">
                  <a:avLst>
                    <a:gd name="adj1" fmla="val 5914276"/>
                  </a:avLst>
                </a:prstGeom>
                <a:ln w="19050">
                  <a:solidFill>
                    <a:schemeClr val="tx1">
                      <a:lumMod val="95000"/>
                      <a:lumOff val="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E8CEC9B8-B791-4686-9B1E-C16B87CCD075}"/>
                    </a:ext>
                  </a:extLst>
                </p:cNvPr>
                <p:cNvCxnSpPr>
                  <a:cxnSpLocks/>
                </p:cNvCxnSpPr>
                <p:nvPr/>
              </p:nvCxnSpPr>
              <p:spPr>
                <a:xfrm>
                  <a:off x="10932702" y="2393592"/>
                  <a:ext cx="0" cy="96425"/>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99" name="矩形: 圆角 98">
                  <a:extLst>
                    <a:ext uri="{FF2B5EF4-FFF2-40B4-BE49-F238E27FC236}">
                      <a16:creationId xmlns:a16="http://schemas.microsoft.com/office/drawing/2014/main" id="{43B7AA18-9787-4E78-BEA4-132D36FB2FD3}"/>
                    </a:ext>
                  </a:extLst>
                </p:cNvPr>
                <p:cNvSpPr/>
                <p:nvPr/>
              </p:nvSpPr>
              <p:spPr>
                <a:xfrm>
                  <a:off x="9741777" y="2833945"/>
                  <a:ext cx="865065" cy="24891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3x3 conv</a:t>
                  </a:r>
                </a:p>
                <a:p>
                  <a:pPr algn="ctr"/>
                  <a:r>
                    <a:rPr lang="en-US" altLang="zh-CN" sz="800" dirty="0">
                      <a:solidFill>
                        <a:schemeClr val="tx1"/>
                      </a:solidFill>
                      <a:latin typeface="微软雅黑" panose="020B0503020204020204" pitchFamily="34" charset="-122"/>
                      <a:ea typeface="微软雅黑" panose="020B0503020204020204" pitchFamily="34" charset="-122"/>
                    </a:rPr>
                    <a:t>256, /2</a:t>
                  </a:r>
                </a:p>
              </p:txBody>
            </p:sp>
            <p:sp>
              <p:nvSpPr>
                <p:cNvPr id="100" name="矩形: 圆角 99">
                  <a:extLst>
                    <a:ext uri="{FF2B5EF4-FFF2-40B4-BE49-F238E27FC236}">
                      <a16:creationId xmlns:a16="http://schemas.microsoft.com/office/drawing/2014/main" id="{9863D310-B270-48D4-B98C-884001AAD59E}"/>
                    </a:ext>
                  </a:extLst>
                </p:cNvPr>
                <p:cNvSpPr/>
                <p:nvPr/>
              </p:nvSpPr>
              <p:spPr>
                <a:xfrm>
                  <a:off x="9741777" y="3882564"/>
                  <a:ext cx="865065" cy="24891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3x3 conv</a:t>
                  </a:r>
                </a:p>
                <a:p>
                  <a:pPr algn="ctr"/>
                  <a:r>
                    <a:rPr lang="en-US" altLang="zh-CN" sz="800" dirty="0">
                      <a:solidFill>
                        <a:schemeClr val="tx1"/>
                      </a:solidFill>
                      <a:latin typeface="微软雅黑" panose="020B0503020204020204" pitchFamily="34" charset="-122"/>
                      <a:ea typeface="微软雅黑" panose="020B0503020204020204" pitchFamily="34" charset="-122"/>
                    </a:rPr>
                    <a:t>256</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01" name="矩形: 圆角 100">
                  <a:extLst>
                    <a:ext uri="{FF2B5EF4-FFF2-40B4-BE49-F238E27FC236}">
                      <a16:creationId xmlns:a16="http://schemas.microsoft.com/office/drawing/2014/main" id="{E364B06E-E7E7-40FB-85A1-340C045023DA}"/>
                    </a:ext>
                  </a:extLst>
                </p:cNvPr>
                <p:cNvSpPr/>
                <p:nvPr/>
              </p:nvSpPr>
              <p:spPr>
                <a:xfrm>
                  <a:off x="9742763" y="3194082"/>
                  <a:ext cx="865065" cy="24891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3x3 conv</a:t>
                  </a:r>
                </a:p>
                <a:p>
                  <a:pPr algn="ctr"/>
                  <a:r>
                    <a:rPr lang="en-US" altLang="zh-CN" sz="800" dirty="0">
                      <a:solidFill>
                        <a:schemeClr val="tx1"/>
                      </a:solidFill>
                      <a:latin typeface="微软雅黑" panose="020B0503020204020204" pitchFamily="34" charset="-122"/>
                      <a:ea typeface="微软雅黑" panose="020B0503020204020204" pitchFamily="34" charset="-122"/>
                    </a:rPr>
                    <a:t>256</a:t>
                  </a:r>
                </a:p>
              </p:txBody>
            </p:sp>
            <p:sp>
              <p:nvSpPr>
                <p:cNvPr id="102" name="矩形: 圆角 101">
                  <a:extLst>
                    <a:ext uri="{FF2B5EF4-FFF2-40B4-BE49-F238E27FC236}">
                      <a16:creationId xmlns:a16="http://schemas.microsoft.com/office/drawing/2014/main" id="{8C4E067B-AE0E-48E6-817A-495D8950C2D3}"/>
                    </a:ext>
                  </a:extLst>
                </p:cNvPr>
                <p:cNvSpPr/>
                <p:nvPr/>
              </p:nvSpPr>
              <p:spPr>
                <a:xfrm>
                  <a:off x="9741777" y="3553225"/>
                  <a:ext cx="865065" cy="24891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3x3 conv</a:t>
                  </a:r>
                </a:p>
                <a:p>
                  <a:pPr algn="ctr"/>
                  <a:r>
                    <a:rPr lang="en-US" altLang="zh-CN" sz="800" dirty="0">
                      <a:solidFill>
                        <a:schemeClr val="tx1"/>
                      </a:solidFill>
                      <a:latin typeface="微软雅黑" panose="020B0503020204020204" pitchFamily="34" charset="-122"/>
                      <a:ea typeface="微软雅黑" panose="020B0503020204020204" pitchFamily="34" charset="-122"/>
                    </a:rPr>
                    <a:t>256</a:t>
                  </a:r>
                </a:p>
              </p:txBody>
            </p:sp>
            <p:cxnSp>
              <p:nvCxnSpPr>
                <p:cNvPr id="103" name="连接符: 曲线 102">
                  <a:extLst>
                    <a:ext uri="{FF2B5EF4-FFF2-40B4-BE49-F238E27FC236}">
                      <a16:creationId xmlns:a16="http://schemas.microsoft.com/office/drawing/2014/main" id="{75B3D19C-8A86-4B4A-8780-B4A411F8864A}"/>
                    </a:ext>
                  </a:extLst>
                </p:cNvPr>
                <p:cNvCxnSpPr>
                  <a:cxnSpLocks/>
                </p:cNvCxnSpPr>
                <p:nvPr/>
              </p:nvCxnSpPr>
              <p:spPr>
                <a:xfrm>
                  <a:off x="10264609" y="2798237"/>
                  <a:ext cx="11658" cy="699875"/>
                </a:xfrm>
                <a:prstGeom prst="curvedConnector3">
                  <a:avLst>
                    <a:gd name="adj1" fmla="val 5914276"/>
                  </a:avLst>
                </a:prstGeom>
                <a:ln w="1905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CD0AC4E4-9A01-4697-B8C2-2DB97798F757}"/>
                    </a:ext>
                  </a:extLst>
                </p:cNvPr>
                <p:cNvCxnSpPr>
                  <a:cxnSpLocks/>
                </p:cNvCxnSpPr>
                <p:nvPr/>
              </p:nvCxnSpPr>
              <p:spPr>
                <a:xfrm>
                  <a:off x="10950702" y="3097657"/>
                  <a:ext cx="0" cy="96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连接符: 曲线 104">
                  <a:extLst>
                    <a:ext uri="{FF2B5EF4-FFF2-40B4-BE49-F238E27FC236}">
                      <a16:creationId xmlns:a16="http://schemas.microsoft.com/office/drawing/2014/main" id="{BDF40CB6-D563-4C65-943D-14D502C6B91A}"/>
                    </a:ext>
                  </a:extLst>
                </p:cNvPr>
                <p:cNvCxnSpPr>
                  <a:cxnSpLocks/>
                </p:cNvCxnSpPr>
                <p:nvPr/>
              </p:nvCxnSpPr>
              <p:spPr>
                <a:xfrm>
                  <a:off x="10258780" y="3489713"/>
                  <a:ext cx="11658" cy="699875"/>
                </a:xfrm>
                <a:prstGeom prst="curvedConnector3">
                  <a:avLst>
                    <a:gd name="adj1" fmla="val 5914276"/>
                  </a:avLst>
                </a:prstGeom>
                <a:ln w="19050">
                  <a:solidFill>
                    <a:schemeClr val="tx1">
                      <a:lumMod val="95000"/>
                      <a:lumOff val="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E2AF041F-FA9F-4F5A-BE94-E08C92092BC6}"/>
                    </a:ext>
                  </a:extLst>
                </p:cNvPr>
                <p:cNvCxnSpPr>
                  <a:cxnSpLocks/>
                </p:cNvCxnSpPr>
                <p:nvPr/>
              </p:nvCxnSpPr>
              <p:spPr>
                <a:xfrm>
                  <a:off x="10944873" y="3789134"/>
                  <a:ext cx="0" cy="96425"/>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108" name="矩形: 圆角 107">
                  <a:extLst>
                    <a:ext uri="{FF2B5EF4-FFF2-40B4-BE49-F238E27FC236}">
                      <a16:creationId xmlns:a16="http://schemas.microsoft.com/office/drawing/2014/main" id="{B88FBCBD-51D5-413C-A3B4-71D14503987E}"/>
                    </a:ext>
                  </a:extLst>
                </p:cNvPr>
                <p:cNvSpPr/>
                <p:nvPr/>
              </p:nvSpPr>
              <p:spPr>
                <a:xfrm>
                  <a:off x="9741777" y="4256011"/>
                  <a:ext cx="865065" cy="248917"/>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3x3 conv</a:t>
                  </a:r>
                </a:p>
                <a:p>
                  <a:pPr algn="ctr"/>
                  <a:r>
                    <a:rPr lang="en-US" altLang="zh-CN" sz="800" dirty="0">
                      <a:solidFill>
                        <a:schemeClr val="tx1"/>
                      </a:solidFill>
                      <a:latin typeface="微软雅黑" panose="020B0503020204020204" pitchFamily="34" charset="-122"/>
                      <a:ea typeface="微软雅黑" panose="020B0503020204020204" pitchFamily="34" charset="-122"/>
                    </a:rPr>
                    <a:t>512, /2</a:t>
                  </a:r>
                </a:p>
              </p:txBody>
            </p:sp>
            <p:sp>
              <p:nvSpPr>
                <p:cNvPr id="109" name="矩形: 圆角 108">
                  <a:extLst>
                    <a:ext uri="{FF2B5EF4-FFF2-40B4-BE49-F238E27FC236}">
                      <a16:creationId xmlns:a16="http://schemas.microsoft.com/office/drawing/2014/main" id="{EDE545A9-91E3-45D4-89AE-96FDE6F188AC}"/>
                    </a:ext>
                  </a:extLst>
                </p:cNvPr>
                <p:cNvSpPr/>
                <p:nvPr/>
              </p:nvSpPr>
              <p:spPr>
                <a:xfrm>
                  <a:off x="9741777" y="5323291"/>
                  <a:ext cx="865065" cy="248917"/>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3x3 conv</a:t>
                  </a:r>
                </a:p>
                <a:p>
                  <a:pPr algn="ctr"/>
                  <a:r>
                    <a:rPr lang="en-US" altLang="zh-CN" sz="800" dirty="0">
                      <a:solidFill>
                        <a:schemeClr val="tx1"/>
                      </a:solidFill>
                      <a:latin typeface="微软雅黑" panose="020B0503020204020204" pitchFamily="34" charset="-122"/>
                      <a:ea typeface="微软雅黑" panose="020B0503020204020204" pitchFamily="34" charset="-122"/>
                    </a:rPr>
                    <a:t>512</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0" name="矩形: 圆角 109">
                  <a:extLst>
                    <a:ext uri="{FF2B5EF4-FFF2-40B4-BE49-F238E27FC236}">
                      <a16:creationId xmlns:a16="http://schemas.microsoft.com/office/drawing/2014/main" id="{66D62BE4-D8EA-47B0-A330-837C28D28E78}"/>
                    </a:ext>
                  </a:extLst>
                </p:cNvPr>
                <p:cNvSpPr/>
                <p:nvPr/>
              </p:nvSpPr>
              <p:spPr>
                <a:xfrm>
                  <a:off x="9742763" y="4616148"/>
                  <a:ext cx="865065" cy="248917"/>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3x3 conv</a:t>
                  </a:r>
                </a:p>
                <a:p>
                  <a:pPr algn="ctr"/>
                  <a:r>
                    <a:rPr lang="en-US" altLang="zh-CN" sz="800" dirty="0">
                      <a:solidFill>
                        <a:schemeClr val="tx1"/>
                      </a:solidFill>
                      <a:latin typeface="微软雅黑" panose="020B0503020204020204" pitchFamily="34" charset="-122"/>
                      <a:ea typeface="微软雅黑" panose="020B0503020204020204" pitchFamily="34" charset="-122"/>
                    </a:rPr>
                    <a:t>512</a:t>
                  </a:r>
                </a:p>
              </p:txBody>
            </p:sp>
            <p:sp>
              <p:nvSpPr>
                <p:cNvPr id="111" name="矩形: 圆角 110">
                  <a:extLst>
                    <a:ext uri="{FF2B5EF4-FFF2-40B4-BE49-F238E27FC236}">
                      <a16:creationId xmlns:a16="http://schemas.microsoft.com/office/drawing/2014/main" id="{47041937-ECC3-4786-9E7D-13ECD4615A1F}"/>
                    </a:ext>
                  </a:extLst>
                </p:cNvPr>
                <p:cNvSpPr/>
                <p:nvPr/>
              </p:nvSpPr>
              <p:spPr>
                <a:xfrm>
                  <a:off x="9741777" y="4975290"/>
                  <a:ext cx="865065" cy="248917"/>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3x3 conv</a:t>
                  </a:r>
                </a:p>
                <a:p>
                  <a:pPr algn="ctr"/>
                  <a:r>
                    <a:rPr lang="en-US" altLang="zh-CN" sz="800" dirty="0">
                      <a:solidFill>
                        <a:schemeClr val="tx1"/>
                      </a:solidFill>
                      <a:latin typeface="微软雅黑" panose="020B0503020204020204" pitchFamily="34" charset="-122"/>
                      <a:ea typeface="微软雅黑" panose="020B0503020204020204" pitchFamily="34" charset="-122"/>
                    </a:rPr>
                    <a:t>512</a:t>
                  </a:r>
                </a:p>
              </p:txBody>
            </p:sp>
            <p:cxnSp>
              <p:nvCxnSpPr>
                <p:cNvPr id="112" name="连接符: 曲线 111">
                  <a:extLst>
                    <a:ext uri="{FF2B5EF4-FFF2-40B4-BE49-F238E27FC236}">
                      <a16:creationId xmlns:a16="http://schemas.microsoft.com/office/drawing/2014/main" id="{D23D09F3-AA67-41BB-B26F-45436539AC12}"/>
                    </a:ext>
                  </a:extLst>
                </p:cNvPr>
                <p:cNvCxnSpPr>
                  <a:cxnSpLocks/>
                </p:cNvCxnSpPr>
                <p:nvPr/>
              </p:nvCxnSpPr>
              <p:spPr>
                <a:xfrm>
                  <a:off x="10264609" y="4220302"/>
                  <a:ext cx="11658" cy="699875"/>
                </a:xfrm>
                <a:prstGeom prst="curvedConnector3">
                  <a:avLst>
                    <a:gd name="adj1" fmla="val 5914276"/>
                  </a:avLst>
                </a:prstGeom>
                <a:ln w="1905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AD5B3FD6-FCA6-49B8-9FC4-B065C8D16A9D}"/>
                    </a:ext>
                  </a:extLst>
                </p:cNvPr>
                <p:cNvCxnSpPr>
                  <a:cxnSpLocks/>
                </p:cNvCxnSpPr>
                <p:nvPr/>
              </p:nvCxnSpPr>
              <p:spPr>
                <a:xfrm>
                  <a:off x="10950702" y="4519723"/>
                  <a:ext cx="0" cy="964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5" name="文本框 114">
                  <a:extLst>
                    <a:ext uri="{FF2B5EF4-FFF2-40B4-BE49-F238E27FC236}">
                      <a16:creationId xmlns:a16="http://schemas.microsoft.com/office/drawing/2014/main" id="{6D06D091-9981-474D-AC31-E85B889F7622}"/>
                    </a:ext>
                  </a:extLst>
                </p:cNvPr>
                <p:cNvSpPr txBox="1"/>
                <p:nvPr/>
              </p:nvSpPr>
              <p:spPr>
                <a:xfrm>
                  <a:off x="10972723" y="5112095"/>
                  <a:ext cx="308098" cy="228910"/>
                </a:xfrm>
                <a:prstGeom prst="rect">
                  <a:avLst/>
                </a:prstGeom>
                <a:noFill/>
              </p:spPr>
              <p:txBody>
                <a:bodyPr wrap="square" rtlCol="0">
                  <a:spAutoFit/>
                </a:bodyPr>
                <a:lstStyle/>
                <a:p>
                  <a:r>
                    <a:rPr lang="en-US" altLang="zh-CN" sz="800" dirty="0"/>
                    <a:t>x2</a:t>
                  </a:r>
                  <a:endParaRPr lang="zh-CN" altLang="en-US" sz="800" dirty="0"/>
                </a:p>
              </p:txBody>
            </p:sp>
            <p:sp>
              <p:nvSpPr>
                <p:cNvPr id="117" name="箭头: 下 116">
                  <a:extLst>
                    <a:ext uri="{FF2B5EF4-FFF2-40B4-BE49-F238E27FC236}">
                      <a16:creationId xmlns:a16="http://schemas.microsoft.com/office/drawing/2014/main" id="{C95B1B9E-F401-4BDE-A55B-ABAB52209843}"/>
                    </a:ext>
                  </a:extLst>
                </p:cNvPr>
                <p:cNvSpPr/>
                <p:nvPr/>
              </p:nvSpPr>
              <p:spPr>
                <a:xfrm>
                  <a:off x="10095411" y="4532631"/>
                  <a:ext cx="157284" cy="8702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118" name="箭头: 下 117">
                  <a:extLst>
                    <a:ext uri="{FF2B5EF4-FFF2-40B4-BE49-F238E27FC236}">
                      <a16:creationId xmlns:a16="http://schemas.microsoft.com/office/drawing/2014/main" id="{5CE2A706-FE8D-4D9F-862F-A8727F5FB990}"/>
                    </a:ext>
                  </a:extLst>
                </p:cNvPr>
                <p:cNvSpPr/>
                <p:nvPr/>
              </p:nvSpPr>
              <p:spPr>
                <a:xfrm>
                  <a:off x="10092501" y="4863416"/>
                  <a:ext cx="157284" cy="8702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119" name="箭头: 下 118">
                  <a:extLst>
                    <a:ext uri="{FF2B5EF4-FFF2-40B4-BE49-F238E27FC236}">
                      <a16:creationId xmlns:a16="http://schemas.microsoft.com/office/drawing/2014/main" id="{3125DE09-9321-40CB-B412-60FD97063581}"/>
                    </a:ext>
                  </a:extLst>
                </p:cNvPr>
                <p:cNvSpPr/>
                <p:nvPr/>
              </p:nvSpPr>
              <p:spPr>
                <a:xfrm>
                  <a:off x="10100983" y="5220908"/>
                  <a:ext cx="157284" cy="8702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122" name="箭头: 下 121">
                  <a:extLst>
                    <a:ext uri="{FF2B5EF4-FFF2-40B4-BE49-F238E27FC236}">
                      <a16:creationId xmlns:a16="http://schemas.microsoft.com/office/drawing/2014/main" id="{2B7F80BA-423A-4F2E-924B-2044152AD0E4}"/>
                    </a:ext>
                  </a:extLst>
                </p:cNvPr>
                <p:cNvSpPr/>
                <p:nvPr/>
              </p:nvSpPr>
              <p:spPr>
                <a:xfrm>
                  <a:off x="10104149" y="5606271"/>
                  <a:ext cx="157284" cy="8702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cxnSp>
              <p:nvCxnSpPr>
                <p:cNvPr id="124" name="连接符: 曲线 123">
                  <a:extLst>
                    <a:ext uri="{FF2B5EF4-FFF2-40B4-BE49-F238E27FC236}">
                      <a16:creationId xmlns:a16="http://schemas.microsoft.com/office/drawing/2014/main" id="{AD396CBD-25C0-46E7-BFE7-8297FDCC5AF9}"/>
                    </a:ext>
                  </a:extLst>
                </p:cNvPr>
                <p:cNvCxnSpPr>
                  <a:cxnSpLocks/>
                </p:cNvCxnSpPr>
                <p:nvPr/>
              </p:nvCxnSpPr>
              <p:spPr>
                <a:xfrm>
                  <a:off x="10279433" y="4920177"/>
                  <a:ext cx="11658" cy="699875"/>
                </a:xfrm>
                <a:prstGeom prst="curvedConnector3">
                  <a:avLst>
                    <a:gd name="adj1" fmla="val 5914276"/>
                  </a:avLst>
                </a:prstGeom>
                <a:ln w="19050">
                  <a:solidFill>
                    <a:schemeClr val="tx1">
                      <a:lumMod val="95000"/>
                      <a:lumOff val="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26D0F069-1402-4FEE-BC74-29827160CACF}"/>
                    </a:ext>
                  </a:extLst>
                </p:cNvPr>
                <p:cNvCxnSpPr>
                  <a:cxnSpLocks/>
                </p:cNvCxnSpPr>
                <p:nvPr/>
              </p:nvCxnSpPr>
              <p:spPr>
                <a:xfrm>
                  <a:off x="10965526" y="5219598"/>
                  <a:ext cx="0" cy="96425"/>
                </a:xfrm>
                <a:prstGeom prst="straightConnector1">
                  <a:avLst/>
                </a:prstGeom>
                <a:ln>
                  <a:prstDash val="solid"/>
                  <a:tailEnd type="triangle"/>
                </a:ln>
              </p:spPr>
              <p:style>
                <a:lnRef idx="1">
                  <a:schemeClr val="dk1"/>
                </a:lnRef>
                <a:fillRef idx="0">
                  <a:schemeClr val="dk1"/>
                </a:fillRef>
                <a:effectRef idx="0">
                  <a:schemeClr val="dk1"/>
                </a:effectRef>
                <a:fontRef idx="minor">
                  <a:schemeClr val="tx1"/>
                </a:fontRef>
              </p:style>
            </p:cxnSp>
            <p:sp>
              <p:nvSpPr>
                <p:cNvPr id="126" name="矩形: 圆角 125">
                  <a:extLst>
                    <a:ext uri="{FF2B5EF4-FFF2-40B4-BE49-F238E27FC236}">
                      <a16:creationId xmlns:a16="http://schemas.microsoft.com/office/drawing/2014/main" id="{19C19D1C-BDEE-48F3-80FA-FFCA9BD00EF5}"/>
                    </a:ext>
                  </a:extLst>
                </p:cNvPr>
                <p:cNvSpPr/>
                <p:nvPr/>
              </p:nvSpPr>
              <p:spPr>
                <a:xfrm>
                  <a:off x="9741777" y="5714835"/>
                  <a:ext cx="852894" cy="248918"/>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Avg pool</a:t>
                  </a:r>
                </a:p>
              </p:txBody>
            </p:sp>
            <p:sp>
              <p:nvSpPr>
                <p:cNvPr id="131" name="矩形: 圆角 130">
                  <a:extLst>
                    <a:ext uri="{FF2B5EF4-FFF2-40B4-BE49-F238E27FC236}">
                      <a16:creationId xmlns:a16="http://schemas.microsoft.com/office/drawing/2014/main" id="{8872DEF8-75A4-4AEB-BD13-DE15CE12392D}"/>
                    </a:ext>
                  </a:extLst>
                </p:cNvPr>
                <p:cNvSpPr/>
                <p:nvPr/>
              </p:nvSpPr>
              <p:spPr>
                <a:xfrm>
                  <a:off x="9729605" y="729224"/>
                  <a:ext cx="865065" cy="248917"/>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3x3 conv</a:t>
                  </a:r>
                </a:p>
                <a:p>
                  <a:pPr algn="ctr"/>
                  <a:r>
                    <a:rPr lang="en-US" altLang="zh-CN" sz="800" dirty="0">
                      <a:solidFill>
                        <a:schemeClr val="tx1"/>
                      </a:solidFill>
                      <a:latin typeface="微软雅黑" panose="020B0503020204020204" pitchFamily="34" charset="-122"/>
                      <a:ea typeface="微软雅黑" panose="020B0503020204020204" pitchFamily="34" charset="-122"/>
                    </a:rPr>
                    <a:t>64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33" name="箭头: 下 132">
                  <a:extLst>
                    <a:ext uri="{FF2B5EF4-FFF2-40B4-BE49-F238E27FC236}">
                      <a16:creationId xmlns:a16="http://schemas.microsoft.com/office/drawing/2014/main" id="{7766C92C-FFDB-4999-ABEF-0B137FE5CC08}"/>
                    </a:ext>
                  </a:extLst>
                </p:cNvPr>
                <p:cNvSpPr/>
                <p:nvPr/>
              </p:nvSpPr>
              <p:spPr>
                <a:xfrm>
                  <a:off x="10071803" y="629376"/>
                  <a:ext cx="157284" cy="8702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grpSp>
        </p:grpSp>
        <p:grpSp>
          <p:nvGrpSpPr>
            <p:cNvPr id="145" name="组合 144">
              <a:extLst>
                <a:ext uri="{FF2B5EF4-FFF2-40B4-BE49-F238E27FC236}">
                  <a16:creationId xmlns:a16="http://schemas.microsoft.com/office/drawing/2014/main" id="{ECAC4556-3CB6-4377-B4F1-94686C3A7E9F}"/>
                </a:ext>
              </a:extLst>
            </p:cNvPr>
            <p:cNvGrpSpPr/>
            <p:nvPr/>
          </p:nvGrpSpPr>
          <p:grpSpPr>
            <a:xfrm>
              <a:off x="8190106" y="6013119"/>
              <a:ext cx="2337016" cy="278498"/>
              <a:chOff x="8167499" y="6307291"/>
              <a:chExt cx="2337016" cy="278498"/>
            </a:xfrm>
          </p:grpSpPr>
          <p:sp>
            <p:nvSpPr>
              <p:cNvPr id="142" name="文本框 141">
                <a:extLst>
                  <a:ext uri="{FF2B5EF4-FFF2-40B4-BE49-F238E27FC236}">
                    <a16:creationId xmlns:a16="http://schemas.microsoft.com/office/drawing/2014/main" id="{1058B665-F71D-4036-A384-D135EEDED997}"/>
                  </a:ext>
                </a:extLst>
              </p:cNvPr>
              <p:cNvSpPr txBox="1"/>
              <p:nvPr/>
            </p:nvSpPr>
            <p:spPr>
              <a:xfrm>
                <a:off x="8167499" y="6307291"/>
                <a:ext cx="806631" cy="276999"/>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rPr>
                  <a:t>Model C</a:t>
                </a:r>
                <a:endParaRPr lang="zh-CN" altLang="en-US" sz="1200" dirty="0">
                  <a:latin typeface="微软雅黑" panose="020B0503020204020204" pitchFamily="34" charset="-122"/>
                  <a:ea typeface="微软雅黑" panose="020B0503020204020204" pitchFamily="34" charset="-122"/>
                </a:endParaRPr>
              </a:p>
            </p:txBody>
          </p:sp>
          <p:sp>
            <p:nvSpPr>
              <p:cNvPr id="143" name="文本框 142">
                <a:extLst>
                  <a:ext uri="{FF2B5EF4-FFF2-40B4-BE49-F238E27FC236}">
                    <a16:creationId xmlns:a16="http://schemas.microsoft.com/office/drawing/2014/main" id="{4AC2D1C2-0E89-417C-A23C-5F571A119AE9}"/>
                  </a:ext>
                </a:extLst>
              </p:cNvPr>
              <p:cNvSpPr txBox="1"/>
              <p:nvPr/>
            </p:nvSpPr>
            <p:spPr>
              <a:xfrm>
                <a:off x="9603178" y="6308790"/>
                <a:ext cx="901337" cy="276999"/>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rPr>
                  <a:t>Resnet 32</a:t>
                </a:r>
                <a:endParaRPr lang="zh-CN" altLang="en-US" sz="1200" dirty="0">
                  <a:latin typeface="微软雅黑" panose="020B0503020204020204" pitchFamily="34" charset="-122"/>
                  <a:ea typeface="微软雅黑" panose="020B0503020204020204" pitchFamily="34" charset="-122"/>
                </a:endParaRPr>
              </a:p>
            </p:txBody>
          </p:sp>
        </p:grpSp>
      </p:grpSp>
      <p:grpSp>
        <p:nvGrpSpPr>
          <p:cNvPr id="147" name="组合 146">
            <a:extLst>
              <a:ext uri="{FF2B5EF4-FFF2-40B4-BE49-F238E27FC236}">
                <a16:creationId xmlns:a16="http://schemas.microsoft.com/office/drawing/2014/main" id="{A8128C47-5ADE-44BF-A505-2CCCC2B21F70}"/>
              </a:ext>
            </a:extLst>
          </p:cNvPr>
          <p:cNvGrpSpPr/>
          <p:nvPr/>
        </p:nvGrpSpPr>
        <p:grpSpPr>
          <a:xfrm>
            <a:off x="1446577" y="4378610"/>
            <a:ext cx="3716259" cy="1531591"/>
            <a:chOff x="1086944" y="4162913"/>
            <a:chExt cx="3716259" cy="1531591"/>
          </a:xfrm>
        </p:grpSpPr>
        <p:sp>
          <p:nvSpPr>
            <p:cNvPr id="144" name="文本框 143">
              <a:extLst>
                <a:ext uri="{FF2B5EF4-FFF2-40B4-BE49-F238E27FC236}">
                  <a16:creationId xmlns:a16="http://schemas.microsoft.com/office/drawing/2014/main" id="{2C262FB0-212E-469F-BFBF-D70CCC1A0F5B}"/>
                </a:ext>
              </a:extLst>
            </p:cNvPr>
            <p:cNvSpPr txBox="1"/>
            <p:nvPr/>
          </p:nvSpPr>
          <p:spPr>
            <a:xfrm>
              <a:off x="1086944" y="4162913"/>
              <a:ext cx="3140603" cy="152618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测试中共使用了六种模型架构</a:t>
              </a: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Model C	</a:t>
              </a:r>
            </a:p>
            <a:p>
              <a:pPr marL="742950" lvl="1"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ResNet20</a:t>
              </a:r>
            </a:p>
            <a:p>
              <a:pPr marL="742950" lvl="1"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ResNet44</a:t>
              </a:r>
            </a:p>
          </p:txBody>
        </p:sp>
        <p:sp>
          <p:nvSpPr>
            <p:cNvPr id="146" name="文本框 145">
              <a:extLst>
                <a:ext uri="{FF2B5EF4-FFF2-40B4-BE49-F238E27FC236}">
                  <a16:creationId xmlns:a16="http://schemas.microsoft.com/office/drawing/2014/main" id="{3A033492-4A24-4C65-B3D5-8E8AC54A2ECB}"/>
                </a:ext>
              </a:extLst>
            </p:cNvPr>
            <p:cNvSpPr txBox="1"/>
            <p:nvPr/>
          </p:nvSpPr>
          <p:spPr>
            <a:xfrm>
              <a:off x="2928972" y="4537649"/>
              <a:ext cx="1874231" cy="115685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Model C + BN</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ResNet32</a:t>
              </a: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ResNet56</a:t>
              </a:r>
              <a:endParaRPr lang="zh-CN" altLang="en-US" sz="16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6255786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ṧlîḋê"/>
          <p:cNvSpPr/>
          <p:nvPr/>
        </p:nvSpPr>
        <p:spPr>
          <a:xfrm>
            <a:off x="415018" y="298450"/>
            <a:ext cx="11443154" cy="6203950"/>
          </a:xfrm>
          <a:prstGeom prst="roundRect">
            <a:avLst>
              <a:gd name="adj" fmla="val 4167"/>
            </a:avLst>
          </a:prstGeom>
          <a:solidFill>
            <a:srgbClr val="FFFFFF">
              <a:alpha val="87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Arial"/>
              <a:ea typeface="微软雅黑"/>
              <a:sym typeface="Arial"/>
            </a:endParaRPr>
          </a:p>
        </p:txBody>
      </p:sp>
      <p:sp>
        <p:nvSpPr>
          <p:cNvPr id="7" name="íṩľiďè"/>
          <p:cNvSpPr/>
          <p:nvPr/>
        </p:nvSpPr>
        <p:spPr>
          <a:xfrm>
            <a:off x="610272" y="686524"/>
            <a:ext cx="720000" cy="80899"/>
          </a:xfrm>
          <a:prstGeom prst="rect">
            <a:avLst/>
          </a:prstGeom>
          <a:solidFill>
            <a:srgbClr val="C6DAEC"/>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8" name="椭圆 7"/>
          <p:cNvSpPr/>
          <p:nvPr/>
        </p:nvSpPr>
        <p:spPr>
          <a:xfrm>
            <a:off x="10331360" y="5198860"/>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ïṩľïḓé"/>
          <p:cNvSpPr/>
          <p:nvPr/>
        </p:nvSpPr>
        <p:spPr>
          <a:xfrm>
            <a:off x="6951667" y="3329872"/>
            <a:ext cx="813126" cy="813125"/>
          </a:xfrm>
          <a:prstGeom prst="arc">
            <a:avLst>
              <a:gd name="adj1" fmla="val 16200000"/>
              <a:gd name="adj2" fmla="val 10898908"/>
            </a:avLst>
          </a:prstGeom>
          <a:ln w="63500" cap="rnd">
            <a:solidFill>
              <a:srgbClr val="FFFFFF"/>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Arial"/>
              <a:ea typeface="微软雅黑"/>
              <a:cs typeface="+mn-ea"/>
              <a:sym typeface="Arial"/>
            </a:endParaRPr>
          </a:p>
        </p:txBody>
      </p:sp>
      <p:sp>
        <p:nvSpPr>
          <p:cNvPr id="25" name="îśḷiḑe"/>
          <p:cNvSpPr/>
          <p:nvPr/>
        </p:nvSpPr>
        <p:spPr>
          <a:xfrm>
            <a:off x="6951667" y="4656846"/>
            <a:ext cx="813126" cy="813125"/>
          </a:xfrm>
          <a:prstGeom prst="arc">
            <a:avLst>
              <a:gd name="adj1" fmla="val 16200000"/>
              <a:gd name="adj2" fmla="val 14902402"/>
            </a:avLst>
          </a:prstGeom>
          <a:ln w="63500" cap="rnd">
            <a:solidFill>
              <a:srgbClr val="FFFFFF"/>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Arial"/>
              <a:ea typeface="微软雅黑"/>
              <a:cs typeface="+mn-ea"/>
              <a:sym typeface="Arial"/>
            </a:endParaRPr>
          </a:p>
        </p:txBody>
      </p:sp>
      <p:sp>
        <p:nvSpPr>
          <p:cNvPr id="26" name="isḷïdè"/>
          <p:cNvSpPr txBox="1"/>
          <p:nvPr/>
        </p:nvSpPr>
        <p:spPr>
          <a:xfrm>
            <a:off x="7054042" y="4916452"/>
            <a:ext cx="710751" cy="369332"/>
          </a:xfrm>
          <a:prstGeom prst="rect">
            <a:avLst/>
          </a:prstGeom>
          <a:noFill/>
        </p:spPr>
        <p:txBody>
          <a:bodyPr wrap="square" rtlCol="0">
            <a:spAutoFit/>
          </a:bodyPr>
          <a:lstStyle/>
          <a:p>
            <a:pPr>
              <a:buSzPct val="25000"/>
              <a:defRPr/>
            </a:pPr>
            <a:r>
              <a:rPr lang="en-US" altLang="zh-CN" b="1" cap="all" dirty="0">
                <a:solidFill>
                  <a:schemeClr val="bg1"/>
                </a:solidFill>
                <a:latin typeface="Arial"/>
                <a:ea typeface="微软雅黑"/>
                <a:cs typeface="+mn-ea"/>
                <a:sym typeface="Arial"/>
              </a:rPr>
              <a:t>95%</a:t>
            </a:r>
          </a:p>
        </p:txBody>
      </p:sp>
      <p:sp>
        <p:nvSpPr>
          <p:cNvPr id="27" name="íṧliḋê"/>
          <p:cNvSpPr/>
          <p:nvPr/>
        </p:nvSpPr>
        <p:spPr>
          <a:xfrm>
            <a:off x="6951667" y="2002896"/>
            <a:ext cx="813126" cy="813125"/>
          </a:xfrm>
          <a:prstGeom prst="arc">
            <a:avLst>
              <a:gd name="adj1" fmla="val 16200000"/>
              <a:gd name="adj2" fmla="val 5345147"/>
            </a:avLst>
          </a:prstGeom>
          <a:ln w="63500" cap="rnd">
            <a:solidFill>
              <a:srgbClr val="FFFFFF"/>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Arial"/>
              <a:ea typeface="微软雅黑"/>
              <a:cs typeface="+mn-ea"/>
              <a:sym typeface="Arial"/>
            </a:endParaRPr>
          </a:p>
        </p:txBody>
      </p:sp>
      <p:sp>
        <p:nvSpPr>
          <p:cNvPr id="28" name="íS1ïḑe"/>
          <p:cNvSpPr txBox="1"/>
          <p:nvPr/>
        </p:nvSpPr>
        <p:spPr>
          <a:xfrm>
            <a:off x="7054042" y="2262501"/>
            <a:ext cx="710751" cy="369332"/>
          </a:xfrm>
          <a:prstGeom prst="rect">
            <a:avLst/>
          </a:prstGeom>
          <a:noFill/>
        </p:spPr>
        <p:txBody>
          <a:bodyPr wrap="square" rtlCol="0">
            <a:spAutoFit/>
          </a:bodyPr>
          <a:lstStyle/>
          <a:p>
            <a:pPr>
              <a:buSzPct val="25000"/>
              <a:defRPr/>
            </a:pPr>
            <a:r>
              <a:rPr lang="en-US" altLang="zh-CN" b="1" cap="all" dirty="0">
                <a:solidFill>
                  <a:schemeClr val="bg1"/>
                </a:solidFill>
                <a:latin typeface="Arial"/>
                <a:ea typeface="微软雅黑"/>
                <a:cs typeface="+mn-ea"/>
                <a:sym typeface="Arial"/>
              </a:rPr>
              <a:t>50%</a:t>
            </a:r>
          </a:p>
        </p:txBody>
      </p:sp>
      <p:sp>
        <p:nvSpPr>
          <p:cNvPr id="38" name="iconfont-11143-5258356"/>
          <p:cNvSpPr>
            <a:spLocks noChangeAspect="1"/>
          </p:cNvSpPr>
          <p:nvPr/>
        </p:nvSpPr>
        <p:spPr>
          <a:xfrm>
            <a:off x="10849669" y="3693351"/>
            <a:ext cx="295602" cy="295602"/>
          </a:xfrm>
          <a:custGeom>
            <a:avLst/>
            <a:gdLst>
              <a:gd name="T0" fmla="*/ 2400 w 12800"/>
              <a:gd name="T1" fmla="*/ 9973 h 12800"/>
              <a:gd name="T2" fmla="*/ 3040 w 12800"/>
              <a:gd name="T3" fmla="*/ 8533 h 12800"/>
              <a:gd name="T4" fmla="*/ 2613 w 12800"/>
              <a:gd name="T5" fmla="*/ 8373 h 12800"/>
              <a:gd name="T6" fmla="*/ 1973 w 12800"/>
              <a:gd name="T7" fmla="*/ 9813 h 12800"/>
              <a:gd name="T8" fmla="*/ 1547 w 12800"/>
              <a:gd name="T9" fmla="*/ 9760 h 12800"/>
              <a:gd name="T10" fmla="*/ 0 w 12800"/>
              <a:gd name="T11" fmla="*/ 11307 h 12800"/>
              <a:gd name="T12" fmla="*/ 1547 w 12800"/>
              <a:gd name="T13" fmla="*/ 12800 h 12800"/>
              <a:gd name="T14" fmla="*/ 3093 w 12800"/>
              <a:gd name="T15" fmla="*/ 11253 h 12800"/>
              <a:gd name="T16" fmla="*/ 2400 w 12800"/>
              <a:gd name="T17" fmla="*/ 9973 h 12800"/>
              <a:gd name="T18" fmla="*/ 1547 w 12800"/>
              <a:gd name="T19" fmla="*/ 12373 h 12800"/>
              <a:gd name="T20" fmla="*/ 427 w 12800"/>
              <a:gd name="T21" fmla="*/ 11253 h 12800"/>
              <a:gd name="T22" fmla="*/ 1547 w 12800"/>
              <a:gd name="T23" fmla="*/ 10133 h 12800"/>
              <a:gd name="T24" fmla="*/ 2667 w 12800"/>
              <a:gd name="T25" fmla="*/ 11253 h 12800"/>
              <a:gd name="T26" fmla="*/ 1547 w 12800"/>
              <a:gd name="T27" fmla="*/ 12373 h 12800"/>
              <a:gd name="T28" fmla="*/ 11253 w 12800"/>
              <a:gd name="T29" fmla="*/ 0 h 12800"/>
              <a:gd name="T30" fmla="*/ 9707 w 12800"/>
              <a:gd name="T31" fmla="*/ 1547 h 12800"/>
              <a:gd name="T32" fmla="*/ 11253 w 12800"/>
              <a:gd name="T33" fmla="*/ 3093 h 12800"/>
              <a:gd name="T34" fmla="*/ 12800 w 12800"/>
              <a:gd name="T35" fmla="*/ 1547 h 12800"/>
              <a:gd name="T36" fmla="*/ 11253 w 12800"/>
              <a:gd name="T37" fmla="*/ 0 h 12800"/>
              <a:gd name="T38" fmla="*/ 11253 w 12800"/>
              <a:gd name="T39" fmla="*/ 2667 h 12800"/>
              <a:gd name="T40" fmla="*/ 10133 w 12800"/>
              <a:gd name="T41" fmla="*/ 1547 h 12800"/>
              <a:gd name="T42" fmla="*/ 11253 w 12800"/>
              <a:gd name="T43" fmla="*/ 427 h 12800"/>
              <a:gd name="T44" fmla="*/ 12373 w 12800"/>
              <a:gd name="T45" fmla="*/ 1547 h 12800"/>
              <a:gd name="T46" fmla="*/ 11253 w 12800"/>
              <a:gd name="T47" fmla="*/ 2667 h 12800"/>
              <a:gd name="T48" fmla="*/ 3733 w 12800"/>
              <a:gd name="T49" fmla="*/ 4853 h 12800"/>
              <a:gd name="T50" fmla="*/ 2187 w 12800"/>
              <a:gd name="T51" fmla="*/ 6400 h 12800"/>
              <a:gd name="T52" fmla="*/ 3733 w 12800"/>
              <a:gd name="T53" fmla="*/ 7947 h 12800"/>
              <a:gd name="T54" fmla="*/ 5280 w 12800"/>
              <a:gd name="T55" fmla="*/ 6613 h 12800"/>
              <a:gd name="T56" fmla="*/ 6827 w 12800"/>
              <a:gd name="T57" fmla="*/ 6613 h 12800"/>
              <a:gd name="T58" fmla="*/ 6827 w 12800"/>
              <a:gd name="T59" fmla="*/ 6187 h 12800"/>
              <a:gd name="T60" fmla="*/ 5280 w 12800"/>
              <a:gd name="T61" fmla="*/ 6187 h 12800"/>
              <a:gd name="T62" fmla="*/ 3733 w 12800"/>
              <a:gd name="T63" fmla="*/ 4853 h 12800"/>
              <a:gd name="T64" fmla="*/ 3733 w 12800"/>
              <a:gd name="T65" fmla="*/ 7520 h 12800"/>
              <a:gd name="T66" fmla="*/ 2667 w 12800"/>
              <a:gd name="T67" fmla="*/ 6400 h 12800"/>
              <a:gd name="T68" fmla="*/ 3733 w 12800"/>
              <a:gd name="T69" fmla="*/ 5280 h 12800"/>
              <a:gd name="T70" fmla="*/ 4853 w 12800"/>
              <a:gd name="T71" fmla="*/ 6400 h 12800"/>
              <a:gd name="T72" fmla="*/ 3733 w 12800"/>
              <a:gd name="T73" fmla="*/ 7520 h 12800"/>
              <a:gd name="T74" fmla="*/ 9920 w 12800"/>
              <a:gd name="T75" fmla="*/ 5120 h 12800"/>
              <a:gd name="T76" fmla="*/ 10560 w 12800"/>
              <a:gd name="T77" fmla="*/ 3680 h 12800"/>
              <a:gd name="T78" fmla="*/ 10133 w 12800"/>
              <a:gd name="T79" fmla="*/ 3520 h 12800"/>
              <a:gd name="T80" fmla="*/ 9493 w 12800"/>
              <a:gd name="T81" fmla="*/ 4960 h 12800"/>
              <a:gd name="T82" fmla="*/ 9067 w 12800"/>
              <a:gd name="T83" fmla="*/ 4907 h 12800"/>
              <a:gd name="T84" fmla="*/ 7520 w 12800"/>
              <a:gd name="T85" fmla="*/ 6453 h 12800"/>
              <a:gd name="T86" fmla="*/ 9067 w 12800"/>
              <a:gd name="T87" fmla="*/ 8000 h 12800"/>
              <a:gd name="T88" fmla="*/ 10613 w 12800"/>
              <a:gd name="T89" fmla="*/ 6453 h 12800"/>
              <a:gd name="T90" fmla="*/ 9920 w 12800"/>
              <a:gd name="T91" fmla="*/ 5120 h 12800"/>
              <a:gd name="T92" fmla="*/ 9067 w 12800"/>
              <a:gd name="T93" fmla="*/ 7520 h 12800"/>
              <a:gd name="T94" fmla="*/ 7947 w 12800"/>
              <a:gd name="T95" fmla="*/ 6400 h 12800"/>
              <a:gd name="T96" fmla="*/ 9067 w 12800"/>
              <a:gd name="T97" fmla="*/ 5280 h 12800"/>
              <a:gd name="T98" fmla="*/ 10133 w 12800"/>
              <a:gd name="T99" fmla="*/ 6400 h 12800"/>
              <a:gd name="T100" fmla="*/ 9067 w 12800"/>
              <a:gd name="T101" fmla="*/ 752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12800">
                <a:moveTo>
                  <a:pt x="2400" y="9973"/>
                </a:moveTo>
                <a:lnTo>
                  <a:pt x="3040" y="8533"/>
                </a:lnTo>
                <a:lnTo>
                  <a:pt x="2613" y="8373"/>
                </a:lnTo>
                <a:lnTo>
                  <a:pt x="1973" y="9813"/>
                </a:lnTo>
                <a:cubicBezTo>
                  <a:pt x="1813" y="9760"/>
                  <a:pt x="1653" y="9760"/>
                  <a:pt x="1547" y="9760"/>
                </a:cubicBezTo>
                <a:cubicBezTo>
                  <a:pt x="693" y="9760"/>
                  <a:pt x="0" y="10453"/>
                  <a:pt x="0" y="11307"/>
                </a:cubicBezTo>
                <a:cubicBezTo>
                  <a:pt x="0" y="12160"/>
                  <a:pt x="693" y="12800"/>
                  <a:pt x="1547" y="12800"/>
                </a:cubicBezTo>
                <a:cubicBezTo>
                  <a:pt x="2400" y="12800"/>
                  <a:pt x="3093" y="12107"/>
                  <a:pt x="3093" y="11253"/>
                </a:cubicBezTo>
                <a:cubicBezTo>
                  <a:pt x="3093" y="10720"/>
                  <a:pt x="2827" y="10240"/>
                  <a:pt x="2400" y="9973"/>
                </a:cubicBezTo>
                <a:close/>
                <a:moveTo>
                  <a:pt x="1547" y="12373"/>
                </a:moveTo>
                <a:cubicBezTo>
                  <a:pt x="960" y="12373"/>
                  <a:pt x="427" y="11893"/>
                  <a:pt x="427" y="11253"/>
                </a:cubicBezTo>
                <a:cubicBezTo>
                  <a:pt x="427" y="10667"/>
                  <a:pt x="960" y="10133"/>
                  <a:pt x="1547" y="10133"/>
                </a:cubicBezTo>
                <a:cubicBezTo>
                  <a:pt x="2133" y="10133"/>
                  <a:pt x="2667" y="10667"/>
                  <a:pt x="2667" y="11253"/>
                </a:cubicBezTo>
                <a:cubicBezTo>
                  <a:pt x="2667" y="11840"/>
                  <a:pt x="2133" y="12373"/>
                  <a:pt x="1547" y="12373"/>
                </a:cubicBezTo>
                <a:close/>
                <a:moveTo>
                  <a:pt x="11253" y="0"/>
                </a:moveTo>
                <a:cubicBezTo>
                  <a:pt x="10400" y="0"/>
                  <a:pt x="9707" y="693"/>
                  <a:pt x="9707" y="1547"/>
                </a:cubicBezTo>
                <a:cubicBezTo>
                  <a:pt x="9707" y="2400"/>
                  <a:pt x="10400" y="3093"/>
                  <a:pt x="11253" y="3093"/>
                </a:cubicBezTo>
                <a:cubicBezTo>
                  <a:pt x="12107" y="3093"/>
                  <a:pt x="12800" y="2400"/>
                  <a:pt x="12800" y="1547"/>
                </a:cubicBezTo>
                <a:cubicBezTo>
                  <a:pt x="12800" y="693"/>
                  <a:pt x="12107" y="0"/>
                  <a:pt x="11253" y="0"/>
                </a:cubicBezTo>
                <a:close/>
                <a:moveTo>
                  <a:pt x="11253" y="2667"/>
                </a:moveTo>
                <a:cubicBezTo>
                  <a:pt x="10667" y="2667"/>
                  <a:pt x="10133" y="2133"/>
                  <a:pt x="10133" y="1547"/>
                </a:cubicBezTo>
                <a:cubicBezTo>
                  <a:pt x="10133" y="960"/>
                  <a:pt x="10613" y="427"/>
                  <a:pt x="11253" y="427"/>
                </a:cubicBezTo>
                <a:cubicBezTo>
                  <a:pt x="11840" y="427"/>
                  <a:pt x="12373" y="907"/>
                  <a:pt x="12373" y="1547"/>
                </a:cubicBezTo>
                <a:cubicBezTo>
                  <a:pt x="12373" y="2187"/>
                  <a:pt x="11840" y="2667"/>
                  <a:pt x="11253" y="2667"/>
                </a:cubicBezTo>
                <a:close/>
                <a:moveTo>
                  <a:pt x="3733" y="4853"/>
                </a:moveTo>
                <a:cubicBezTo>
                  <a:pt x="2880" y="4853"/>
                  <a:pt x="2187" y="5547"/>
                  <a:pt x="2187" y="6400"/>
                </a:cubicBezTo>
                <a:cubicBezTo>
                  <a:pt x="2187" y="7253"/>
                  <a:pt x="2880" y="7947"/>
                  <a:pt x="3733" y="7947"/>
                </a:cubicBezTo>
                <a:cubicBezTo>
                  <a:pt x="4533" y="7947"/>
                  <a:pt x="5173" y="7360"/>
                  <a:pt x="5280" y="6613"/>
                </a:cubicBezTo>
                <a:lnTo>
                  <a:pt x="6827" y="6613"/>
                </a:lnTo>
                <a:lnTo>
                  <a:pt x="6827" y="6187"/>
                </a:lnTo>
                <a:lnTo>
                  <a:pt x="5280" y="6187"/>
                </a:lnTo>
                <a:cubicBezTo>
                  <a:pt x="5173" y="5440"/>
                  <a:pt x="4533" y="4853"/>
                  <a:pt x="3733" y="4853"/>
                </a:cubicBezTo>
                <a:close/>
                <a:moveTo>
                  <a:pt x="3733" y="7520"/>
                </a:moveTo>
                <a:cubicBezTo>
                  <a:pt x="3147" y="7520"/>
                  <a:pt x="2667" y="6987"/>
                  <a:pt x="2667" y="6400"/>
                </a:cubicBezTo>
                <a:cubicBezTo>
                  <a:pt x="2667" y="5813"/>
                  <a:pt x="3147" y="5280"/>
                  <a:pt x="3733" y="5280"/>
                </a:cubicBezTo>
                <a:cubicBezTo>
                  <a:pt x="4320" y="5280"/>
                  <a:pt x="4853" y="5760"/>
                  <a:pt x="4853" y="6400"/>
                </a:cubicBezTo>
                <a:cubicBezTo>
                  <a:pt x="4853" y="6987"/>
                  <a:pt x="4373" y="7520"/>
                  <a:pt x="3733" y="7520"/>
                </a:cubicBezTo>
                <a:close/>
                <a:moveTo>
                  <a:pt x="9920" y="5120"/>
                </a:moveTo>
                <a:lnTo>
                  <a:pt x="10560" y="3680"/>
                </a:lnTo>
                <a:lnTo>
                  <a:pt x="10133" y="3520"/>
                </a:lnTo>
                <a:lnTo>
                  <a:pt x="9493" y="4960"/>
                </a:lnTo>
                <a:cubicBezTo>
                  <a:pt x="9333" y="4907"/>
                  <a:pt x="9173" y="4907"/>
                  <a:pt x="9067" y="4907"/>
                </a:cubicBezTo>
                <a:cubicBezTo>
                  <a:pt x="8213" y="4907"/>
                  <a:pt x="7520" y="5600"/>
                  <a:pt x="7520" y="6453"/>
                </a:cubicBezTo>
                <a:cubicBezTo>
                  <a:pt x="7520" y="7307"/>
                  <a:pt x="8213" y="8000"/>
                  <a:pt x="9067" y="8000"/>
                </a:cubicBezTo>
                <a:cubicBezTo>
                  <a:pt x="9920" y="8000"/>
                  <a:pt x="10613" y="7307"/>
                  <a:pt x="10613" y="6453"/>
                </a:cubicBezTo>
                <a:cubicBezTo>
                  <a:pt x="10613" y="5867"/>
                  <a:pt x="10293" y="5387"/>
                  <a:pt x="9920" y="5120"/>
                </a:cubicBezTo>
                <a:close/>
                <a:moveTo>
                  <a:pt x="9067" y="7520"/>
                </a:moveTo>
                <a:cubicBezTo>
                  <a:pt x="8480" y="7520"/>
                  <a:pt x="7947" y="7040"/>
                  <a:pt x="7947" y="6400"/>
                </a:cubicBezTo>
                <a:cubicBezTo>
                  <a:pt x="7947" y="5813"/>
                  <a:pt x="8427" y="5280"/>
                  <a:pt x="9067" y="5280"/>
                </a:cubicBezTo>
                <a:cubicBezTo>
                  <a:pt x="9707" y="5280"/>
                  <a:pt x="10133" y="5813"/>
                  <a:pt x="10133" y="6400"/>
                </a:cubicBezTo>
                <a:cubicBezTo>
                  <a:pt x="10133" y="6987"/>
                  <a:pt x="9653" y="7520"/>
                  <a:pt x="9067" y="75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a typeface="微软雅黑"/>
              <a:cs typeface="+mn-ea"/>
              <a:sym typeface="Arial"/>
            </a:endParaRPr>
          </a:p>
        </p:txBody>
      </p:sp>
      <p:sp>
        <p:nvSpPr>
          <p:cNvPr id="40" name="iconfont-10026-4294054"/>
          <p:cNvSpPr>
            <a:spLocks noChangeAspect="1"/>
          </p:cNvSpPr>
          <p:nvPr/>
        </p:nvSpPr>
        <p:spPr>
          <a:xfrm>
            <a:off x="10853584" y="5045614"/>
            <a:ext cx="284654" cy="249092"/>
          </a:xfrm>
          <a:custGeom>
            <a:avLst/>
            <a:gdLst>
              <a:gd name="T0" fmla="*/ 5034 w 11506"/>
              <a:gd name="T1" fmla="*/ 7191 h 10068"/>
              <a:gd name="T2" fmla="*/ 3647 w 11506"/>
              <a:gd name="T3" fmla="*/ 8270 h 10068"/>
              <a:gd name="T4" fmla="*/ 0 w 11506"/>
              <a:gd name="T5" fmla="*/ 8270 h 10068"/>
              <a:gd name="T6" fmla="*/ 0 w 11506"/>
              <a:gd name="T7" fmla="*/ 8989 h 10068"/>
              <a:gd name="T8" fmla="*/ 3647 w 11506"/>
              <a:gd name="T9" fmla="*/ 8989 h 10068"/>
              <a:gd name="T10" fmla="*/ 5034 w 11506"/>
              <a:gd name="T11" fmla="*/ 10068 h 10068"/>
              <a:gd name="T12" fmla="*/ 6421 w 11506"/>
              <a:gd name="T13" fmla="*/ 8989 h 10068"/>
              <a:gd name="T14" fmla="*/ 11506 w 11506"/>
              <a:gd name="T15" fmla="*/ 8989 h 10068"/>
              <a:gd name="T16" fmla="*/ 11506 w 11506"/>
              <a:gd name="T17" fmla="*/ 8270 h 10068"/>
              <a:gd name="T18" fmla="*/ 6421 w 11506"/>
              <a:gd name="T19" fmla="*/ 8270 h 10068"/>
              <a:gd name="T20" fmla="*/ 5034 w 11506"/>
              <a:gd name="T21" fmla="*/ 7191 h 10068"/>
              <a:gd name="T22" fmla="*/ 8629 w 11506"/>
              <a:gd name="T23" fmla="*/ 5753 h 10068"/>
              <a:gd name="T24" fmla="*/ 7910 w 11506"/>
              <a:gd name="T25" fmla="*/ 5034 h 10068"/>
              <a:gd name="T26" fmla="*/ 8629 w 11506"/>
              <a:gd name="T27" fmla="*/ 4315 h 10068"/>
              <a:gd name="T28" fmla="*/ 9348 w 11506"/>
              <a:gd name="T29" fmla="*/ 5034 h 10068"/>
              <a:gd name="T30" fmla="*/ 8629 w 11506"/>
              <a:gd name="T31" fmla="*/ 5753 h 10068"/>
              <a:gd name="T32" fmla="*/ 8629 w 11506"/>
              <a:gd name="T33" fmla="*/ 3596 h 10068"/>
              <a:gd name="T34" fmla="*/ 7242 w 11506"/>
              <a:gd name="T35" fmla="*/ 4674 h 10068"/>
              <a:gd name="T36" fmla="*/ 0 w 11506"/>
              <a:gd name="T37" fmla="*/ 4674 h 10068"/>
              <a:gd name="T38" fmla="*/ 0 w 11506"/>
              <a:gd name="T39" fmla="*/ 5394 h 10068"/>
              <a:gd name="T40" fmla="*/ 7242 w 11506"/>
              <a:gd name="T41" fmla="*/ 5394 h 10068"/>
              <a:gd name="T42" fmla="*/ 8629 w 11506"/>
              <a:gd name="T43" fmla="*/ 6472 h 10068"/>
              <a:gd name="T44" fmla="*/ 10016 w 11506"/>
              <a:gd name="T45" fmla="*/ 5394 h 10068"/>
              <a:gd name="T46" fmla="*/ 11506 w 11506"/>
              <a:gd name="T47" fmla="*/ 5394 h 10068"/>
              <a:gd name="T48" fmla="*/ 11506 w 11506"/>
              <a:gd name="T49" fmla="*/ 4674 h 10068"/>
              <a:gd name="T50" fmla="*/ 10016 w 11506"/>
              <a:gd name="T51" fmla="*/ 4674 h 10068"/>
              <a:gd name="T52" fmla="*/ 8629 w 11506"/>
              <a:gd name="T53" fmla="*/ 3596 h 10068"/>
              <a:gd name="T54" fmla="*/ 4623 w 11506"/>
              <a:gd name="T55" fmla="*/ 1079 h 10068"/>
              <a:gd name="T56" fmla="*/ 3236 w 11506"/>
              <a:gd name="T57" fmla="*/ 0 h 10068"/>
              <a:gd name="T58" fmla="*/ 1849 w 11506"/>
              <a:gd name="T59" fmla="*/ 1079 h 10068"/>
              <a:gd name="T60" fmla="*/ 0 w 11506"/>
              <a:gd name="T61" fmla="*/ 1079 h 10068"/>
              <a:gd name="T62" fmla="*/ 0 w 11506"/>
              <a:gd name="T63" fmla="*/ 1798 h 10068"/>
              <a:gd name="T64" fmla="*/ 1849 w 11506"/>
              <a:gd name="T65" fmla="*/ 1798 h 10068"/>
              <a:gd name="T66" fmla="*/ 3236 w 11506"/>
              <a:gd name="T67" fmla="*/ 2877 h 10068"/>
              <a:gd name="T68" fmla="*/ 4623 w 11506"/>
              <a:gd name="T69" fmla="*/ 1798 h 10068"/>
              <a:gd name="T70" fmla="*/ 11506 w 11506"/>
              <a:gd name="T71" fmla="*/ 1798 h 10068"/>
              <a:gd name="T72" fmla="*/ 11506 w 11506"/>
              <a:gd name="T73" fmla="*/ 1079 h 10068"/>
              <a:gd name="T74" fmla="*/ 4623 w 11506"/>
              <a:gd name="T75" fmla="*/ 1079 h 10068"/>
              <a:gd name="T76" fmla="*/ 5034 w 11506"/>
              <a:gd name="T77" fmla="*/ 9348 h 10068"/>
              <a:gd name="T78" fmla="*/ 4315 w 11506"/>
              <a:gd name="T79" fmla="*/ 8629 h 10068"/>
              <a:gd name="T80" fmla="*/ 5034 w 11506"/>
              <a:gd name="T81" fmla="*/ 7910 h 10068"/>
              <a:gd name="T82" fmla="*/ 5753 w 11506"/>
              <a:gd name="T83" fmla="*/ 8629 h 10068"/>
              <a:gd name="T84" fmla="*/ 5034 w 11506"/>
              <a:gd name="T85" fmla="*/ 9348 h 10068"/>
              <a:gd name="T86" fmla="*/ 3236 w 11506"/>
              <a:gd name="T87" fmla="*/ 2158 h 10068"/>
              <a:gd name="T88" fmla="*/ 2517 w 11506"/>
              <a:gd name="T89" fmla="*/ 1439 h 10068"/>
              <a:gd name="T90" fmla="*/ 3236 w 11506"/>
              <a:gd name="T91" fmla="*/ 720 h 10068"/>
              <a:gd name="T92" fmla="*/ 3955 w 11506"/>
              <a:gd name="T93" fmla="*/ 1439 h 10068"/>
              <a:gd name="T94" fmla="*/ 3236 w 11506"/>
              <a:gd name="T95" fmla="*/ 2158 h 10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06" h="10068">
                <a:moveTo>
                  <a:pt x="5034" y="7191"/>
                </a:moveTo>
                <a:cubicBezTo>
                  <a:pt x="4366" y="7191"/>
                  <a:pt x="3807" y="7651"/>
                  <a:pt x="3647" y="8270"/>
                </a:cubicBezTo>
                <a:lnTo>
                  <a:pt x="0" y="8270"/>
                </a:lnTo>
                <a:lnTo>
                  <a:pt x="0" y="8989"/>
                </a:lnTo>
                <a:lnTo>
                  <a:pt x="3647" y="8989"/>
                </a:lnTo>
                <a:cubicBezTo>
                  <a:pt x="3807" y="9608"/>
                  <a:pt x="4365" y="10068"/>
                  <a:pt x="5034" y="10068"/>
                </a:cubicBezTo>
                <a:cubicBezTo>
                  <a:pt x="5702" y="10068"/>
                  <a:pt x="6260" y="9608"/>
                  <a:pt x="6421" y="8989"/>
                </a:cubicBezTo>
                <a:lnTo>
                  <a:pt x="11506" y="8989"/>
                </a:lnTo>
                <a:lnTo>
                  <a:pt x="11506" y="8270"/>
                </a:lnTo>
                <a:lnTo>
                  <a:pt x="6421" y="8270"/>
                </a:lnTo>
                <a:cubicBezTo>
                  <a:pt x="6260" y="7651"/>
                  <a:pt x="5702" y="7191"/>
                  <a:pt x="5034" y="7191"/>
                </a:cubicBezTo>
                <a:close/>
                <a:moveTo>
                  <a:pt x="8629" y="5753"/>
                </a:moveTo>
                <a:cubicBezTo>
                  <a:pt x="8233" y="5753"/>
                  <a:pt x="7910" y="5430"/>
                  <a:pt x="7910" y="5034"/>
                </a:cubicBezTo>
                <a:cubicBezTo>
                  <a:pt x="7910" y="4637"/>
                  <a:pt x="8233" y="4315"/>
                  <a:pt x="8629" y="4315"/>
                </a:cubicBezTo>
                <a:cubicBezTo>
                  <a:pt x="9026" y="4315"/>
                  <a:pt x="9348" y="4637"/>
                  <a:pt x="9348" y="5034"/>
                </a:cubicBezTo>
                <a:cubicBezTo>
                  <a:pt x="9348" y="5430"/>
                  <a:pt x="9026" y="5753"/>
                  <a:pt x="8629" y="5753"/>
                </a:cubicBezTo>
                <a:close/>
                <a:moveTo>
                  <a:pt x="8629" y="3596"/>
                </a:moveTo>
                <a:cubicBezTo>
                  <a:pt x="7961" y="3596"/>
                  <a:pt x="7403" y="4056"/>
                  <a:pt x="7242" y="4674"/>
                </a:cubicBezTo>
                <a:lnTo>
                  <a:pt x="0" y="4674"/>
                </a:lnTo>
                <a:lnTo>
                  <a:pt x="0" y="5394"/>
                </a:lnTo>
                <a:lnTo>
                  <a:pt x="7242" y="5394"/>
                </a:lnTo>
                <a:cubicBezTo>
                  <a:pt x="7403" y="6012"/>
                  <a:pt x="7961" y="6472"/>
                  <a:pt x="8629" y="6472"/>
                </a:cubicBezTo>
                <a:cubicBezTo>
                  <a:pt x="9298" y="6472"/>
                  <a:pt x="9855" y="6012"/>
                  <a:pt x="10016" y="5394"/>
                </a:cubicBezTo>
                <a:lnTo>
                  <a:pt x="11506" y="5394"/>
                </a:lnTo>
                <a:lnTo>
                  <a:pt x="11506" y="4674"/>
                </a:lnTo>
                <a:lnTo>
                  <a:pt x="10016" y="4674"/>
                </a:lnTo>
                <a:cubicBezTo>
                  <a:pt x="9855" y="4056"/>
                  <a:pt x="9298" y="3596"/>
                  <a:pt x="8629" y="3596"/>
                </a:cubicBezTo>
                <a:close/>
                <a:moveTo>
                  <a:pt x="4623" y="1079"/>
                </a:moveTo>
                <a:cubicBezTo>
                  <a:pt x="4463" y="460"/>
                  <a:pt x="3904" y="0"/>
                  <a:pt x="3236" y="0"/>
                </a:cubicBezTo>
                <a:cubicBezTo>
                  <a:pt x="2568" y="0"/>
                  <a:pt x="2010" y="460"/>
                  <a:pt x="1849" y="1079"/>
                </a:cubicBezTo>
                <a:lnTo>
                  <a:pt x="0" y="1079"/>
                </a:lnTo>
                <a:lnTo>
                  <a:pt x="0" y="1798"/>
                </a:lnTo>
                <a:lnTo>
                  <a:pt x="1849" y="1798"/>
                </a:lnTo>
                <a:cubicBezTo>
                  <a:pt x="2010" y="2417"/>
                  <a:pt x="2568" y="2877"/>
                  <a:pt x="3236" y="2877"/>
                </a:cubicBezTo>
                <a:cubicBezTo>
                  <a:pt x="3904" y="2877"/>
                  <a:pt x="4463" y="2417"/>
                  <a:pt x="4623" y="1798"/>
                </a:cubicBezTo>
                <a:lnTo>
                  <a:pt x="11506" y="1798"/>
                </a:lnTo>
                <a:lnTo>
                  <a:pt x="11506" y="1079"/>
                </a:lnTo>
                <a:lnTo>
                  <a:pt x="4623" y="1079"/>
                </a:lnTo>
                <a:close/>
                <a:moveTo>
                  <a:pt x="5034" y="9348"/>
                </a:moveTo>
                <a:cubicBezTo>
                  <a:pt x="4637" y="9348"/>
                  <a:pt x="4315" y="9026"/>
                  <a:pt x="4315" y="8629"/>
                </a:cubicBezTo>
                <a:cubicBezTo>
                  <a:pt x="4315" y="8233"/>
                  <a:pt x="4637" y="7910"/>
                  <a:pt x="5034" y="7910"/>
                </a:cubicBezTo>
                <a:cubicBezTo>
                  <a:pt x="5430" y="7910"/>
                  <a:pt x="5753" y="8233"/>
                  <a:pt x="5753" y="8629"/>
                </a:cubicBezTo>
                <a:cubicBezTo>
                  <a:pt x="5753" y="9026"/>
                  <a:pt x="5430" y="9348"/>
                  <a:pt x="5034" y="9348"/>
                </a:cubicBezTo>
                <a:close/>
                <a:moveTo>
                  <a:pt x="3236" y="2158"/>
                </a:moveTo>
                <a:cubicBezTo>
                  <a:pt x="2840" y="2158"/>
                  <a:pt x="2517" y="1835"/>
                  <a:pt x="2517" y="1439"/>
                </a:cubicBezTo>
                <a:cubicBezTo>
                  <a:pt x="2517" y="1042"/>
                  <a:pt x="2840" y="720"/>
                  <a:pt x="3236" y="720"/>
                </a:cubicBezTo>
                <a:cubicBezTo>
                  <a:pt x="3633" y="720"/>
                  <a:pt x="3955" y="1042"/>
                  <a:pt x="3955" y="1439"/>
                </a:cubicBezTo>
                <a:cubicBezTo>
                  <a:pt x="3955" y="1835"/>
                  <a:pt x="3633" y="2158"/>
                  <a:pt x="3236" y="215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a typeface="微软雅黑"/>
              <a:cs typeface="+mn-ea"/>
              <a:sym typeface="Arial"/>
            </a:endParaRPr>
          </a:p>
        </p:txBody>
      </p:sp>
      <p:sp>
        <p:nvSpPr>
          <p:cNvPr id="13" name="îṡľiḓê">
            <a:extLst>
              <a:ext uri="{FF2B5EF4-FFF2-40B4-BE49-F238E27FC236}">
                <a16:creationId xmlns:a16="http://schemas.microsoft.com/office/drawing/2014/main" id="{63CF5031-6AA1-4A08-8A2D-C6F236433A28}"/>
              </a:ext>
            </a:extLst>
          </p:cNvPr>
          <p:cNvSpPr txBox="1"/>
          <p:nvPr/>
        </p:nvSpPr>
        <p:spPr>
          <a:xfrm>
            <a:off x="1525526" y="305707"/>
            <a:ext cx="3268480" cy="661848"/>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pPr marL="0" marR="0" lvl="0" indent="0" defTabSz="914400" eaLnBrk="1" fontAlgn="auto" latinLnBrk="0" hangingPunct="1">
              <a:lnSpc>
                <a:spcPct val="150000"/>
              </a:lnSpc>
              <a:spcBef>
                <a:spcPts val="0"/>
              </a:spcBef>
              <a:spcAft>
                <a:spcPts val="0"/>
              </a:spcAft>
              <a:buClrTx/>
              <a:buSzTx/>
              <a:buFontTx/>
              <a:buNone/>
              <a:defRPr/>
            </a:pPr>
            <a:r>
              <a:rPr kumimoji="1" lang="zh-CN" altLang="en-US" sz="2800" kern="0" spc="300" dirty="0">
                <a:latin typeface="Arial"/>
                <a:ea typeface="微软雅黑"/>
                <a:sym typeface="Arial"/>
              </a:rPr>
              <a:t>闭集实验评估</a:t>
            </a:r>
            <a:endParaRPr kumimoji="1" lang="en-US" altLang="zh-CN" sz="2800" b="1" i="0" u="none" strike="noStrike" kern="0" cap="none" spc="300" normalizeH="0" baseline="0" noProof="0" dirty="0">
              <a:ln>
                <a:noFill/>
              </a:ln>
              <a:effectLst/>
              <a:uLnTx/>
              <a:uFillTx/>
              <a:latin typeface="Arial"/>
              <a:ea typeface="微软雅黑"/>
              <a:sym typeface="Arial"/>
            </a:endParaRPr>
          </a:p>
        </p:txBody>
      </p:sp>
      <p:sp>
        <p:nvSpPr>
          <p:cNvPr id="10" name="文本框 9">
            <a:extLst>
              <a:ext uri="{FF2B5EF4-FFF2-40B4-BE49-F238E27FC236}">
                <a16:creationId xmlns:a16="http://schemas.microsoft.com/office/drawing/2014/main" id="{AB36D54A-8042-4072-AEF2-748E6ADDE5BE}"/>
              </a:ext>
            </a:extLst>
          </p:cNvPr>
          <p:cNvSpPr txBox="1"/>
          <p:nvPr/>
        </p:nvSpPr>
        <p:spPr>
          <a:xfrm>
            <a:off x="1330272" y="4821857"/>
            <a:ext cx="5957129" cy="1142236"/>
          </a:xfrm>
          <a:prstGeom prst="rect">
            <a:avLst/>
          </a:prstGeom>
          <a:noFill/>
        </p:spPr>
        <p:txBody>
          <a:bodyPr wrap="square" rtlCol="0">
            <a:spAutoFit/>
          </a:bodyPr>
          <a:lstStyle/>
          <a:p>
            <a:pPr marL="285750" indent="-285750">
              <a:lnSpc>
                <a:spcPct val="170000"/>
              </a:lnSpc>
              <a:buFont typeface="Wingdings" panose="05000000000000000000" pitchFamily="2" charset="2"/>
              <a:buChar char="Ø"/>
            </a:pPr>
            <a:r>
              <a:rPr lang="zh-CN" altLang="en-US" sz="1400" spc="70" dirty="0">
                <a:latin typeface="微软雅黑" panose="020B0503020204020204" pitchFamily="34" charset="-122"/>
                <a:ea typeface="微软雅黑" panose="020B0503020204020204" pitchFamily="34" charset="-122"/>
              </a:rPr>
              <a:t>相比于传统卷积神经网络具有相当的精度，并且稍有提升。</a:t>
            </a:r>
            <a:endParaRPr lang="en-US" altLang="zh-CN" sz="1400" spc="70" dirty="0">
              <a:latin typeface="微软雅黑" panose="020B0503020204020204" pitchFamily="34" charset="-122"/>
              <a:ea typeface="微软雅黑" panose="020B0503020204020204" pitchFamily="34" charset="-122"/>
            </a:endParaRPr>
          </a:p>
          <a:p>
            <a:pPr marL="285750" indent="-285750">
              <a:lnSpc>
                <a:spcPct val="170000"/>
              </a:lnSpc>
              <a:buFont typeface="Wingdings" panose="05000000000000000000" pitchFamily="2" charset="2"/>
              <a:buChar char="Ø"/>
            </a:pPr>
            <a:r>
              <a:rPr lang="zh-CN" altLang="en-US" sz="1400" spc="70" dirty="0">
                <a:latin typeface="微软雅黑" panose="020B0503020204020204" pitchFamily="34" charset="-122"/>
                <a:ea typeface="微软雅黑" panose="020B0503020204020204" pitchFamily="34" charset="-122"/>
              </a:rPr>
              <a:t>生成损失有效增强模型鲁棒行</a:t>
            </a:r>
            <a:endParaRPr lang="en-US" altLang="zh-CN" sz="1400" spc="70" dirty="0">
              <a:latin typeface="微软雅黑" panose="020B0503020204020204" pitchFamily="34" charset="-122"/>
              <a:ea typeface="微软雅黑" panose="020B0503020204020204" pitchFamily="34" charset="-122"/>
            </a:endParaRPr>
          </a:p>
          <a:p>
            <a:pPr marL="285750" indent="-285750">
              <a:lnSpc>
                <a:spcPct val="170000"/>
              </a:lnSpc>
              <a:buFont typeface="Wingdings" panose="05000000000000000000" pitchFamily="2" charset="2"/>
              <a:buChar char="Ø"/>
            </a:pPr>
            <a:r>
              <a:rPr lang="zh-CN" altLang="en-US" sz="1400" spc="70" dirty="0">
                <a:latin typeface="微软雅黑" panose="020B0503020204020204" pitchFamily="34" charset="-122"/>
                <a:ea typeface="微软雅黑" panose="020B0503020204020204" pitchFamily="34" charset="-122"/>
              </a:rPr>
              <a:t>纯判别损失鲁棒性仍然较差</a:t>
            </a:r>
            <a:endParaRPr lang="en-US" altLang="zh-CN" sz="1400" spc="70"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F668303F-D1DC-43BC-B03B-96B170DA1AD3}"/>
              </a:ext>
            </a:extLst>
          </p:cNvPr>
          <p:cNvPicPr>
            <a:picLocks noChangeAspect="1"/>
          </p:cNvPicPr>
          <p:nvPr/>
        </p:nvPicPr>
        <p:blipFill>
          <a:blip r:embed="rId3"/>
          <a:stretch>
            <a:fillRect/>
          </a:stretch>
        </p:blipFill>
        <p:spPr>
          <a:xfrm>
            <a:off x="7042565" y="1236730"/>
            <a:ext cx="4591995" cy="4126327"/>
          </a:xfrm>
          <a:prstGeom prst="rect">
            <a:avLst/>
          </a:prstGeom>
        </p:spPr>
      </p:pic>
      <p:pic>
        <p:nvPicPr>
          <p:cNvPr id="15" name="图片 14">
            <a:extLst>
              <a:ext uri="{FF2B5EF4-FFF2-40B4-BE49-F238E27FC236}">
                <a16:creationId xmlns:a16="http://schemas.microsoft.com/office/drawing/2014/main" id="{885DD14E-5BB6-42D8-B2B2-41909D7C90DC}"/>
              </a:ext>
            </a:extLst>
          </p:cNvPr>
          <p:cNvPicPr>
            <a:picLocks noChangeAspect="1"/>
          </p:cNvPicPr>
          <p:nvPr/>
        </p:nvPicPr>
        <p:blipFill>
          <a:blip r:embed="rId4"/>
          <a:stretch>
            <a:fillRect/>
          </a:stretch>
        </p:blipFill>
        <p:spPr>
          <a:xfrm>
            <a:off x="1046729" y="1236730"/>
            <a:ext cx="5957129" cy="2604422"/>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0B08560-7D42-4EE9-ACE7-8B0F0CB96907}"/>
                  </a:ext>
                </a:extLst>
              </p:cNvPr>
              <p:cNvSpPr txBox="1"/>
              <p:nvPr/>
            </p:nvSpPr>
            <p:spPr>
              <a:xfrm>
                <a:off x="1298969" y="4092811"/>
                <a:ext cx="554222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𝑙𝑜𝑠𝑠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𝑑𝑖𝑠𝑐𝑟𝑖𝑚𝑖𝑛𝑎𝑡𝑖𝑣𝑒</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𝑙𝑜𝑠𝑠</m:t>
                      </m:r>
                      <m:r>
                        <a:rPr lang="en-US" altLang="zh-CN" sz="2000" b="0" i="1" smtClean="0">
                          <a:latin typeface="Cambria Math" panose="02040503050406030204" pitchFamily="18" charset="0"/>
                        </a:rPr>
                        <m:t>+</m:t>
                      </m:r>
                      <m:r>
                        <m:rPr>
                          <m:sty m:val="p"/>
                        </m:rPr>
                        <a:rPr lang="en-US" altLang="zh-CN" sz="2000" i="1">
                          <a:latin typeface="Cambria Math" panose="02040503050406030204" pitchFamily="18" charset="0"/>
                        </a:rPr>
                        <m:t>λ</m:t>
                      </m:r>
                      <m:r>
                        <a:rPr lang="en-US" altLang="zh-CN" sz="2000" i="1" smtClean="0">
                          <a:latin typeface="Cambria Math" panose="02040503050406030204" pitchFamily="18" charset="0"/>
                        </a:rPr>
                        <m:t>·</m:t>
                      </m:r>
                      <m:r>
                        <m:rPr>
                          <m:sty m:val="p"/>
                        </m:rPr>
                        <a:rPr lang="en-US" altLang="zh-CN" sz="2000" b="0" i="0" smtClean="0">
                          <a:latin typeface="Cambria Math" panose="02040503050406030204" pitchFamily="18" charset="0"/>
                        </a:rPr>
                        <m:t>generative</m:t>
                      </m:r>
                      <m:r>
                        <a:rPr lang="en-US" altLang="zh-CN" sz="2000" b="0" i="0" smtClean="0">
                          <a:latin typeface="Cambria Math" panose="02040503050406030204" pitchFamily="18" charset="0"/>
                        </a:rPr>
                        <m:t> </m:t>
                      </m:r>
                      <m:r>
                        <m:rPr>
                          <m:sty m:val="p"/>
                        </m:rPr>
                        <a:rPr lang="en-US" altLang="zh-CN" sz="2000" b="0" i="0" smtClean="0">
                          <a:latin typeface="Cambria Math" panose="02040503050406030204" pitchFamily="18" charset="0"/>
                        </a:rPr>
                        <m:t>loss</m:t>
                      </m:r>
                    </m:oMath>
                  </m:oMathPara>
                </a14:m>
                <a:endParaRPr lang="zh-CN" altLang="en-US" sz="2000" dirty="0"/>
              </a:p>
            </p:txBody>
          </p:sp>
        </mc:Choice>
        <mc:Fallback xmlns="">
          <p:sp>
            <p:nvSpPr>
              <p:cNvPr id="18" name="文本框 17">
                <a:extLst>
                  <a:ext uri="{FF2B5EF4-FFF2-40B4-BE49-F238E27FC236}">
                    <a16:creationId xmlns:a16="http://schemas.microsoft.com/office/drawing/2014/main" id="{70B08560-7D42-4EE9-ACE7-8B0F0CB96907}"/>
                  </a:ext>
                </a:extLst>
              </p:cNvPr>
              <p:cNvSpPr txBox="1">
                <a:spLocks noRot="1" noChangeAspect="1" noMove="1" noResize="1" noEditPoints="1" noAdjustHandles="1" noChangeArrowheads="1" noChangeShapeType="1" noTextEdit="1"/>
              </p:cNvSpPr>
              <p:nvPr/>
            </p:nvSpPr>
            <p:spPr>
              <a:xfrm>
                <a:off x="1298969" y="4092811"/>
                <a:ext cx="5542223" cy="400110"/>
              </a:xfrm>
              <a:prstGeom prst="rect">
                <a:avLst/>
              </a:prstGeom>
              <a:blipFill>
                <a:blip r:embed="rId5"/>
                <a:stretch>
                  <a:fillRect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808FDEF2-1788-44D8-8F46-8228D2DC8383}"/>
                  </a:ext>
                </a:extLst>
              </p:cNvPr>
              <p:cNvSpPr txBox="1"/>
              <p:nvPr/>
            </p:nvSpPr>
            <p:spPr>
              <a:xfrm>
                <a:off x="6215089" y="5507956"/>
                <a:ext cx="5457520" cy="7954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𝑙</m:t>
                      </m:r>
                      <m:d>
                        <m:dPr>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m:rPr>
                              <m:sty m:val="p"/>
                            </m:rPr>
                            <a:rPr lang="en-US" altLang="zh-CN" i="1">
                              <a:latin typeface="Cambria Math" panose="02040503050406030204" pitchFamily="18" charset="0"/>
                            </a:rPr>
                            <m:t>θ</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𝑖𝑗</m:t>
                                  </m:r>
                                </m:sub>
                              </m:sSub>
                            </m:e>
                          </m:d>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𝑦</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𝑐</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sub>
                        <m:sup/>
                        <m:e>
                          <m:r>
                            <m:rPr>
                              <m:sty m:val="p"/>
                            </m:rPr>
                            <a:rPr lang="en-US" altLang="zh-CN" b="0" i="0" smtClean="0">
                              <a:latin typeface="Cambria Math" panose="02040503050406030204" pitchFamily="18" charset="0"/>
                            </a:rPr>
                            <m:t>log</m:t>
                          </m:r>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𝑐</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e>
                      </m:nary>
                    </m:oMath>
                  </m:oMathPara>
                </a14:m>
                <a:endParaRPr lang="zh-CN" altLang="en-US" dirty="0"/>
              </a:p>
            </p:txBody>
          </p:sp>
        </mc:Choice>
        <mc:Fallback xmlns="">
          <p:sp>
            <p:nvSpPr>
              <p:cNvPr id="19" name="文本框 18">
                <a:extLst>
                  <a:ext uri="{FF2B5EF4-FFF2-40B4-BE49-F238E27FC236}">
                    <a16:creationId xmlns:a16="http://schemas.microsoft.com/office/drawing/2014/main" id="{808FDEF2-1788-44D8-8F46-8228D2DC8383}"/>
                  </a:ext>
                </a:extLst>
              </p:cNvPr>
              <p:cNvSpPr txBox="1">
                <a:spLocks noRot="1" noChangeAspect="1" noMove="1" noResize="1" noEditPoints="1" noAdjustHandles="1" noChangeArrowheads="1" noChangeShapeType="1" noTextEdit="1"/>
              </p:cNvSpPr>
              <p:nvPr/>
            </p:nvSpPr>
            <p:spPr>
              <a:xfrm>
                <a:off x="6215089" y="5507956"/>
                <a:ext cx="5457520" cy="795474"/>
              </a:xfrm>
              <a:prstGeom prst="rect">
                <a:avLst/>
              </a:prstGeom>
              <a:blipFill>
                <a:blip r:embed="rId6"/>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ṧlîḋê"/>
          <p:cNvSpPr/>
          <p:nvPr/>
        </p:nvSpPr>
        <p:spPr>
          <a:xfrm>
            <a:off x="415018" y="298450"/>
            <a:ext cx="11443154" cy="6203950"/>
          </a:xfrm>
          <a:prstGeom prst="roundRect">
            <a:avLst>
              <a:gd name="adj" fmla="val 4167"/>
            </a:avLst>
          </a:prstGeom>
          <a:solidFill>
            <a:srgbClr val="FFFFFF">
              <a:alpha val="87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6" name="îṡľiḓê"/>
          <p:cNvSpPr txBox="1"/>
          <p:nvPr/>
        </p:nvSpPr>
        <p:spPr>
          <a:xfrm>
            <a:off x="1525526" y="305707"/>
            <a:ext cx="3268480" cy="661848"/>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pPr lvl="0">
              <a:defRPr/>
            </a:pPr>
            <a:r>
              <a:rPr kumimoji="1" lang="zh-CN" altLang="en-US" sz="2800" b="1" i="0" u="none" strike="noStrike" kern="0" cap="none" spc="300" normalizeH="0" baseline="0" noProof="0" dirty="0">
                <a:ln>
                  <a:noFill/>
                </a:ln>
                <a:effectLst/>
                <a:uLnTx/>
                <a:uFillTx/>
                <a:latin typeface="Arial"/>
                <a:ea typeface="微软雅黑"/>
                <a:sym typeface="Arial"/>
              </a:rPr>
              <a:t>闭集实验评估</a:t>
            </a:r>
            <a:endParaRPr kumimoji="1" lang="en-US" altLang="zh-CN" sz="2800" b="1" i="0" u="none" strike="noStrike" kern="0" cap="none" spc="300" normalizeH="0" baseline="0" noProof="0" dirty="0">
              <a:ln>
                <a:noFill/>
              </a:ln>
              <a:effectLst/>
              <a:uLnTx/>
              <a:uFillTx/>
              <a:latin typeface="Arial"/>
              <a:ea typeface="微软雅黑"/>
              <a:sym typeface="Arial"/>
            </a:endParaRPr>
          </a:p>
        </p:txBody>
      </p:sp>
      <p:sp>
        <p:nvSpPr>
          <p:cNvPr id="7" name="íṩľiďè"/>
          <p:cNvSpPr/>
          <p:nvPr/>
        </p:nvSpPr>
        <p:spPr>
          <a:xfrm>
            <a:off x="610272" y="686524"/>
            <a:ext cx="720000" cy="80899"/>
          </a:xfrm>
          <a:prstGeom prst="rect">
            <a:avLst/>
          </a:prstGeom>
          <a:solidFill>
            <a:srgbClr val="C6DAEC"/>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8" name="椭圆 7"/>
          <p:cNvSpPr/>
          <p:nvPr/>
        </p:nvSpPr>
        <p:spPr>
          <a:xfrm>
            <a:off x="10331360" y="5198860"/>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29" name="图片 28">
            <a:extLst>
              <a:ext uri="{FF2B5EF4-FFF2-40B4-BE49-F238E27FC236}">
                <a16:creationId xmlns:a16="http://schemas.microsoft.com/office/drawing/2014/main" id="{33DD7C12-61BB-4522-98F9-D442C28D98C4}"/>
              </a:ext>
            </a:extLst>
          </p:cNvPr>
          <p:cNvPicPr>
            <a:picLocks noChangeAspect="1"/>
          </p:cNvPicPr>
          <p:nvPr/>
        </p:nvPicPr>
        <p:blipFill>
          <a:blip r:embed="rId3"/>
          <a:stretch>
            <a:fillRect/>
          </a:stretch>
        </p:blipFill>
        <p:spPr>
          <a:xfrm>
            <a:off x="1330272" y="1351994"/>
            <a:ext cx="5361844" cy="2372025"/>
          </a:xfrm>
          <a:prstGeom prst="rect">
            <a:avLst/>
          </a:prstGeom>
        </p:spPr>
      </p:pic>
      <p:pic>
        <p:nvPicPr>
          <p:cNvPr id="31" name="图片 30">
            <a:extLst>
              <a:ext uri="{FF2B5EF4-FFF2-40B4-BE49-F238E27FC236}">
                <a16:creationId xmlns:a16="http://schemas.microsoft.com/office/drawing/2014/main" id="{7BBBB03F-B6F1-45E0-95AE-4F42B0862327}"/>
              </a:ext>
            </a:extLst>
          </p:cNvPr>
          <p:cNvPicPr>
            <a:picLocks noChangeAspect="1"/>
          </p:cNvPicPr>
          <p:nvPr/>
        </p:nvPicPr>
        <p:blipFill>
          <a:blip r:embed="rId4"/>
          <a:stretch>
            <a:fillRect/>
          </a:stretch>
        </p:blipFill>
        <p:spPr>
          <a:xfrm>
            <a:off x="1330272" y="3958109"/>
            <a:ext cx="5473760" cy="2083761"/>
          </a:xfrm>
          <a:prstGeom prst="rect">
            <a:avLst/>
          </a:prstGeom>
        </p:spPr>
      </p:pic>
      <p:pic>
        <p:nvPicPr>
          <p:cNvPr id="33" name="图片 32">
            <a:extLst>
              <a:ext uri="{FF2B5EF4-FFF2-40B4-BE49-F238E27FC236}">
                <a16:creationId xmlns:a16="http://schemas.microsoft.com/office/drawing/2014/main" id="{DC7A7420-0ED8-4F33-B0E0-B941EECFA0C7}"/>
              </a:ext>
            </a:extLst>
          </p:cNvPr>
          <p:cNvPicPr>
            <a:picLocks noChangeAspect="1"/>
          </p:cNvPicPr>
          <p:nvPr/>
        </p:nvPicPr>
        <p:blipFill>
          <a:blip r:embed="rId5"/>
          <a:stretch>
            <a:fillRect/>
          </a:stretch>
        </p:blipFill>
        <p:spPr>
          <a:xfrm>
            <a:off x="6973070" y="1906301"/>
            <a:ext cx="4716063" cy="3058295"/>
          </a:xfrm>
          <a:prstGeom prst="rect">
            <a:avLst/>
          </a:prstGeom>
        </p:spPr>
      </p:pic>
      <p:sp>
        <p:nvSpPr>
          <p:cNvPr id="34" name="文本框 33">
            <a:extLst>
              <a:ext uri="{FF2B5EF4-FFF2-40B4-BE49-F238E27FC236}">
                <a16:creationId xmlns:a16="http://schemas.microsoft.com/office/drawing/2014/main" id="{6D913689-DC12-4C89-99C3-B4F4DDC0AFC8}"/>
              </a:ext>
            </a:extLst>
          </p:cNvPr>
          <p:cNvSpPr txBox="1"/>
          <p:nvPr/>
        </p:nvSpPr>
        <p:spPr>
          <a:xfrm>
            <a:off x="7225340" y="5198860"/>
            <a:ext cx="4409220" cy="369332"/>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OLHWDB</a:t>
            </a:r>
            <a:r>
              <a:rPr lang="zh-CN" altLang="en-US" dirty="0"/>
              <a:t>：</a:t>
            </a:r>
            <a:r>
              <a:rPr lang="en-US" altLang="zh-CN" sz="1400" dirty="0">
                <a:latin typeface="微软雅黑" panose="020B0503020204020204" pitchFamily="34" charset="-122"/>
                <a:ea typeface="微软雅黑" panose="020B0503020204020204" pitchFamily="34" charset="-122"/>
              </a:rPr>
              <a:t>online Chinese handwriting database</a:t>
            </a:r>
            <a:endParaRPr lang="zh-CN" altLang="en-US"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ṧlîḋê"/>
          <p:cNvSpPr/>
          <p:nvPr/>
        </p:nvSpPr>
        <p:spPr>
          <a:xfrm>
            <a:off x="415018" y="298450"/>
            <a:ext cx="11443154" cy="6203950"/>
          </a:xfrm>
          <a:prstGeom prst="roundRect">
            <a:avLst>
              <a:gd name="adj" fmla="val 4167"/>
            </a:avLst>
          </a:prstGeom>
          <a:solidFill>
            <a:srgbClr val="FFFFFF">
              <a:alpha val="87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6" name="îṡľiḓê"/>
          <p:cNvSpPr txBox="1"/>
          <p:nvPr/>
        </p:nvSpPr>
        <p:spPr>
          <a:xfrm>
            <a:off x="1525526" y="305707"/>
            <a:ext cx="3268480" cy="661848"/>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pPr lvl="0">
              <a:defRPr/>
            </a:pPr>
            <a:r>
              <a:rPr kumimoji="1" lang="zh-CN" altLang="en-US" sz="2800" kern="0" spc="300" dirty="0">
                <a:latin typeface="Arial"/>
                <a:ea typeface="微软雅黑"/>
                <a:sym typeface="Arial"/>
              </a:rPr>
              <a:t>开集实验评估</a:t>
            </a:r>
            <a:endParaRPr kumimoji="1" lang="en-US" altLang="zh-CN" sz="2800" b="1" i="0" u="none" strike="noStrike" kern="0" cap="none" spc="300" normalizeH="0" baseline="0" noProof="0" dirty="0">
              <a:ln>
                <a:noFill/>
              </a:ln>
              <a:effectLst/>
              <a:uLnTx/>
              <a:uFillTx/>
              <a:latin typeface="Arial"/>
              <a:ea typeface="微软雅黑"/>
              <a:sym typeface="Arial"/>
            </a:endParaRPr>
          </a:p>
        </p:txBody>
      </p:sp>
      <p:sp>
        <p:nvSpPr>
          <p:cNvPr id="7" name="íṩľiďè"/>
          <p:cNvSpPr/>
          <p:nvPr/>
        </p:nvSpPr>
        <p:spPr>
          <a:xfrm>
            <a:off x="610272" y="686524"/>
            <a:ext cx="720000" cy="80899"/>
          </a:xfrm>
          <a:prstGeom prst="rect">
            <a:avLst/>
          </a:prstGeom>
          <a:solidFill>
            <a:srgbClr val="C6DAEC"/>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8" name="椭圆 7"/>
          <p:cNvSpPr/>
          <p:nvPr/>
        </p:nvSpPr>
        <p:spPr>
          <a:xfrm>
            <a:off x="10331360" y="5198860"/>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3" name="图片 2">
            <a:extLst>
              <a:ext uri="{FF2B5EF4-FFF2-40B4-BE49-F238E27FC236}">
                <a16:creationId xmlns:a16="http://schemas.microsoft.com/office/drawing/2014/main" id="{AD992A05-4CF7-464F-9469-96B2E32844CC}"/>
              </a:ext>
            </a:extLst>
          </p:cNvPr>
          <p:cNvPicPr>
            <a:picLocks noChangeAspect="1"/>
          </p:cNvPicPr>
          <p:nvPr/>
        </p:nvPicPr>
        <p:blipFill>
          <a:blip r:embed="rId3"/>
          <a:stretch>
            <a:fillRect/>
          </a:stretch>
        </p:blipFill>
        <p:spPr>
          <a:xfrm>
            <a:off x="1988576" y="1004567"/>
            <a:ext cx="8214847" cy="2666325"/>
          </a:xfrm>
          <a:prstGeom prst="rect">
            <a:avLst/>
          </a:prstGeom>
        </p:spPr>
      </p:pic>
      <p:pic>
        <p:nvPicPr>
          <p:cNvPr id="9" name="图片 8">
            <a:extLst>
              <a:ext uri="{FF2B5EF4-FFF2-40B4-BE49-F238E27FC236}">
                <a16:creationId xmlns:a16="http://schemas.microsoft.com/office/drawing/2014/main" id="{E271A5AC-E138-4138-9725-BC566231BC2B}"/>
              </a:ext>
            </a:extLst>
          </p:cNvPr>
          <p:cNvPicPr>
            <a:picLocks noChangeAspect="1"/>
          </p:cNvPicPr>
          <p:nvPr/>
        </p:nvPicPr>
        <p:blipFill>
          <a:blip r:embed="rId4"/>
          <a:stretch>
            <a:fillRect/>
          </a:stretch>
        </p:blipFill>
        <p:spPr>
          <a:xfrm>
            <a:off x="6121699" y="3653203"/>
            <a:ext cx="4347809" cy="2730599"/>
          </a:xfrm>
          <a:prstGeom prst="rect">
            <a:avLst/>
          </a:prstGeom>
        </p:spPr>
      </p:pic>
      <p:sp>
        <p:nvSpPr>
          <p:cNvPr id="10" name="文本框 9">
            <a:extLst>
              <a:ext uri="{FF2B5EF4-FFF2-40B4-BE49-F238E27FC236}">
                <a16:creationId xmlns:a16="http://schemas.microsoft.com/office/drawing/2014/main" id="{5FEA5B8C-B97D-432B-B79D-70D87AED8F7A}"/>
              </a:ext>
            </a:extLst>
          </p:cNvPr>
          <p:cNvSpPr txBox="1"/>
          <p:nvPr/>
        </p:nvSpPr>
        <p:spPr>
          <a:xfrm>
            <a:off x="1553795" y="3961044"/>
            <a:ext cx="3304110" cy="923330"/>
          </a:xfrm>
          <a:prstGeom prst="rect">
            <a:avLst/>
          </a:prstGeom>
          <a:noFill/>
        </p:spPr>
        <p:txBody>
          <a:bodyPr wrap="none" rtlCol="0">
            <a:spAutoFit/>
          </a:bodyPr>
          <a:lstStyle/>
          <a:p>
            <a:pPr marL="285750" indent="-285750">
              <a:buFont typeface="Arial" panose="020B0604020202020204" pitchFamily="34" charset="0"/>
              <a:buChar char="•"/>
            </a:pPr>
            <a:r>
              <a:rPr lang="en-US" altLang="zh-CN" dirty="0"/>
              <a:t>CNN</a:t>
            </a:r>
            <a:r>
              <a:rPr lang="zh-CN" altLang="en-US" dirty="0"/>
              <a:t> 特征提取器： </a:t>
            </a:r>
            <a:r>
              <a:rPr lang="en-US" altLang="zh-CN" dirty="0"/>
              <a:t>Model C</a:t>
            </a:r>
          </a:p>
          <a:p>
            <a:endParaRPr lang="en-US" altLang="zh-CN" dirty="0"/>
          </a:p>
          <a:p>
            <a:endParaRPr lang="zh-CN" altLang="en-US" dirty="0"/>
          </a:p>
        </p:txBody>
      </p:sp>
      <p:cxnSp>
        <p:nvCxnSpPr>
          <p:cNvPr id="24" name="直接连接符 23">
            <a:extLst>
              <a:ext uri="{FF2B5EF4-FFF2-40B4-BE49-F238E27FC236}">
                <a16:creationId xmlns:a16="http://schemas.microsoft.com/office/drawing/2014/main" id="{8E02DC54-A8B2-4DB5-800D-EB097EF447C0}"/>
              </a:ext>
            </a:extLst>
          </p:cNvPr>
          <p:cNvCxnSpPr/>
          <p:nvPr/>
        </p:nvCxnSpPr>
        <p:spPr>
          <a:xfrm>
            <a:off x="1231641" y="4422709"/>
            <a:ext cx="4465958"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FC262138-6FA7-4CD6-B5CA-B900A033790F}"/>
              </a:ext>
            </a:extLst>
          </p:cNvPr>
          <p:cNvCxnSpPr/>
          <p:nvPr/>
        </p:nvCxnSpPr>
        <p:spPr>
          <a:xfrm>
            <a:off x="1231641" y="4761722"/>
            <a:ext cx="4465958"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68203388-2F0D-4CF3-9267-1663D0FA7B0E}"/>
              </a:ext>
            </a:extLst>
          </p:cNvPr>
          <p:cNvCxnSpPr/>
          <p:nvPr/>
        </p:nvCxnSpPr>
        <p:spPr>
          <a:xfrm>
            <a:off x="1231641" y="6305012"/>
            <a:ext cx="4465958"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D40A4346-0DA0-41D6-B512-037C80BAF7F1}"/>
              </a:ext>
            </a:extLst>
          </p:cNvPr>
          <p:cNvSpPr txBox="1"/>
          <p:nvPr/>
        </p:nvSpPr>
        <p:spPr>
          <a:xfrm>
            <a:off x="1416928" y="4462217"/>
            <a:ext cx="723275"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数据集</a:t>
            </a:r>
          </a:p>
        </p:txBody>
      </p:sp>
      <p:sp>
        <p:nvSpPr>
          <p:cNvPr id="26" name="文本框 25">
            <a:extLst>
              <a:ext uri="{FF2B5EF4-FFF2-40B4-BE49-F238E27FC236}">
                <a16:creationId xmlns:a16="http://schemas.microsoft.com/office/drawing/2014/main" id="{041F6F5E-1971-4FE1-89BE-9D521BD3B157}"/>
              </a:ext>
            </a:extLst>
          </p:cNvPr>
          <p:cNvSpPr txBox="1"/>
          <p:nvPr/>
        </p:nvSpPr>
        <p:spPr>
          <a:xfrm>
            <a:off x="2534683" y="4462217"/>
            <a:ext cx="723275"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类别数</a:t>
            </a:r>
          </a:p>
        </p:txBody>
      </p:sp>
      <p:sp>
        <p:nvSpPr>
          <p:cNvPr id="27" name="文本框 26">
            <a:extLst>
              <a:ext uri="{FF2B5EF4-FFF2-40B4-BE49-F238E27FC236}">
                <a16:creationId xmlns:a16="http://schemas.microsoft.com/office/drawing/2014/main" id="{38BF97E5-E5EE-4C4F-8D49-65CA1E1E8357}"/>
              </a:ext>
            </a:extLst>
          </p:cNvPr>
          <p:cNvSpPr txBox="1"/>
          <p:nvPr/>
        </p:nvSpPr>
        <p:spPr>
          <a:xfrm>
            <a:off x="3521800" y="4462217"/>
            <a:ext cx="723275"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已知类</a:t>
            </a:r>
          </a:p>
        </p:txBody>
      </p:sp>
      <p:sp>
        <p:nvSpPr>
          <p:cNvPr id="34" name="文本框 33">
            <a:extLst>
              <a:ext uri="{FF2B5EF4-FFF2-40B4-BE49-F238E27FC236}">
                <a16:creationId xmlns:a16="http://schemas.microsoft.com/office/drawing/2014/main" id="{A82568BA-AD4C-44A4-B8F6-D6F4D942D7E7}"/>
              </a:ext>
            </a:extLst>
          </p:cNvPr>
          <p:cNvSpPr txBox="1"/>
          <p:nvPr/>
        </p:nvSpPr>
        <p:spPr>
          <a:xfrm>
            <a:off x="4630221" y="4462217"/>
            <a:ext cx="723275"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未知类</a:t>
            </a:r>
          </a:p>
        </p:txBody>
      </p:sp>
      <p:sp>
        <p:nvSpPr>
          <p:cNvPr id="32" name="文本框 31">
            <a:extLst>
              <a:ext uri="{FF2B5EF4-FFF2-40B4-BE49-F238E27FC236}">
                <a16:creationId xmlns:a16="http://schemas.microsoft.com/office/drawing/2014/main" id="{61A475E5-6CDE-4736-BC5E-D77C660472D0}"/>
              </a:ext>
            </a:extLst>
          </p:cNvPr>
          <p:cNvSpPr txBox="1"/>
          <p:nvPr/>
        </p:nvSpPr>
        <p:spPr>
          <a:xfrm>
            <a:off x="1160989" y="4852793"/>
            <a:ext cx="1394934" cy="1384995"/>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     MNIST</a:t>
            </a:r>
          </a:p>
          <a:p>
            <a:r>
              <a:rPr lang="en-US" altLang="zh-CN" sz="1400" dirty="0">
                <a:latin typeface="微软雅黑" panose="020B0503020204020204" pitchFamily="34" charset="-122"/>
                <a:ea typeface="微软雅黑" panose="020B0503020204020204" pitchFamily="34" charset="-122"/>
              </a:rPr>
              <a:t>      SVHN</a:t>
            </a:r>
          </a:p>
          <a:p>
            <a:r>
              <a:rPr lang="en-US" altLang="zh-CN" sz="1400" dirty="0">
                <a:latin typeface="微软雅黑" panose="020B0503020204020204" pitchFamily="34" charset="-122"/>
                <a:ea typeface="微软雅黑" panose="020B0503020204020204" pitchFamily="34" charset="-122"/>
              </a:rPr>
              <a:t>   CIFAR- 10</a:t>
            </a:r>
          </a:p>
          <a:p>
            <a:r>
              <a:rPr lang="en-US" altLang="zh-CN" sz="1400" dirty="0">
                <a:latin typeface="微软雅黑" panose="020B0503020204020204" pitchFamily="34" charset="-122"/>
                <a:ea typeface="微软雅黑" panose="020B0503020204020204" pitchFamily="34" charset="-122"/>
              </a:rPr>
              <a:t>   CIFAR+10</a:t>
            </a:r>
          </a:p>
          <a:p>
            <a:r>
              <a:rPr lang="en-US" altLang="zh-CN" sz="1400" dirty="0">
                <a:latin typeface="微软雅黑" panose="020B0503020204020204" pitchFamily="34" charset="-122"/>
                <a:ea typeface="微软雅黑" panose="020B0503020204020204" pitchFamily="34" charset="-122"/>
              </a:rPr>
              <a:t>   CIFAR+50</a:t>
            </a:r>
          </a:p>
          <a:p>
            <a:r>
              <a:rPr lang="en-US" altLang="zh-CN" sz="1400" dirty="0" err="1">
                <a:latin typeface="微软雅黑" panose="020B0503020204020204" pitchFamily="34" charset="-122"/>
                <a:ea typeface="微软雅黑" panose="020B0503020204020204" pitchFamily="34" charset="-122"/>
              </a:rPr>
              <a:t>TinyImageNet</a:t>
            </a:r>
            <a:endParaRPr lang="zh-CN" altLang="en-US" sz="1400"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87B2DF0D-A547-42DA-9208-FCA03FA40D77}"/>
              </a:ext>
            </a:extLst>
          </p:cNvPr>
          <p:cNvSpPr txBox="1"/>
          <p:nvPr/>
        </p:nvSpPr>
        <p:spPr>
          <a:xfrm>
            <a:off x="2635757" y="4840751"/>
            <a:ext cx="502061" cy="1384995"/>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 10</a:t>
            </a:r>
          </a:p>
          <a:p>
            <a:r>
              <a:rPr lang="en-US" altLang="zh-CN" sz="1400" dirty="0">
                <a:latin typeface="微软雅黑" panose="020B0503020204020204" pitchFamily="34" charset="-122"/>
                <a:ea typeface="微软雅黑" panose="020B0503020204020204" pitchFamily="34" charset="-122"/>
              </a:rPr>
              <a:t> 10</a:t>
            </a:r>
          </a:p>
          <a:p>
            <a:r>
              <a:rPr lang="en-US" altLang="zh-CN" sz="1400" dirty="0">
                <a:latin typeface="微软雅黑" panose="020B0503020204020204" pitchFamily="34" charset="-122"/>
                <a:ea typeface="微软雅黑" panose="020B0503020204020204" pitchFamily="34" charset="-122"/>
              </a:rPr>
              <a:t> 10</a:t>
            </a:r>
          </a:p>
          <a:p>
            <a:r>
              <a:rPr lang="en-US" altLang="zh-CN" sz="1400" dirty="0">
                <a:latin typeface="微软雅黑" panose="020B0503020204020204" pitchFamily="34" charset="-122"/>
                <a:ea typeface="微软雅黑" panose="020B0503020204020204" pitchFamily="34" charset="-122"/>
              </a:rPr>
              <a:t> 14</a:t>
            </a:r>
          </a:p>
          <a:p>
            <a:r>
              <a:rPr lang="en-US" altLang="zh-CN" sz="1400" dirty="0">
                <a:latin typeface="微软雅黑" panose="020B0503020204020204" pitchFamily="34" charset="-122"/>
                <a:ea typeface="微软雅黑" panose="020B0503020204020204" pitchFamily="34" charset="-122"/>
              </a:rPr>
              <a:t> 54</a:t>
            </a:r>
          </a:p>
          <a:p>
            <a:r>
              <a:rPr lang="en-US" altLang="zh-CN" sz="1400" dirty="0">
                <a:latin typeface="微软雅黑" panose="020B0503020204020204" pitchFamily="34" charset="-122"/>
                <a:ea typeface="微软雅黑" panose="020B0503020204020204" pitchFamily="34" charset="-122"/>
              </a:rPr>
              <a:t>200</a:t>
            </a:r>
            <a:endParaRPr lang="zh-CN" altLang="en-US" sz="1400"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793CAD4B-2AD6-43B8-9E91-B9870C2A87D2}"/>
              </a:ext>
            </a:extLst>
          </p:cNvPr>
          <p:cNvSpPr txBox="1"/>
          <p:nvPr/>
        </p:nvSpPr>
        <p:spPr>
          <a:xfrm>
            <a:off x="3666585" y="4846825"/>
            <a:ext cx="449162" cy="1384995"/>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 4</a:t>
            </a:r>
          </a:p>
          <a:p>
            <a:r>
              <a:rPr lang="en-US" altLang="zh-CN" sz="1400" dirty="0">
                <a:latin typeface="微软雅黑" panose="020B0503020204020204" pitchFamily="34" charset="-122"/>
                <a:ea typeface="微软雅黑" panose="020B0503020204020204" pitchFamily="34" charset="-122"/>
              </a:rPr>
              <a:t> 4</a:t>
            </a:r>
          </a:p>
          <a:p>
            <a:r>
              <a:rPr lang="en-US" altLang="zh-CN" sz="1400" dirty="0">
                <a:latin typeface="微软雅黑" panose="020B0503020204020204" pitchFamily="34" charset="-122"/>
                <a:ea typeface="微软雅黑" panose="020B0503020204020204" pitchFamily="34" charset="-122"/>
              </a:rPr>
              <a:t> 4</a:t>
            </a:r>
          </a:p>
          <a:p>
            <a:r>
              <a:rPr lang="en-US" altLang="zh-CN" sz="1400" dirty="0">
                <a:latin typeface="微软雅黑" panose="020B0503020204020204" pitchFamily="34" charset="-122"/>
                <a:ea typeface="微软雅黑" panose="020B0503020204020204" pitchFamily="34" charset="-122"/>
              </a:rPr>
              <a:t> 4</a:t>
            </a:r>
          </a:p>
          <a:p>
            <a:r>
              <a:rPr lang="en-US" altLang="zh-CN" sz="1400" dirty="0">
                <a:latin typeface="微软雅黑" panose="020B0503020204020204" pitchFamily="34" charset="-122"/>
                <a:ea typeface="微软雅黑" panose="020B0503020204020204" pitchFamily="34" charset="-122"/>
              </a:rPr>
              <a:t> 4</a:t>
            </a:r>
          </a:p>
          <a:p>
            <a:r>
              <a:rPr lang="en-US" altLang="zh-CN" sz="1400" dirty="0">
                <a:latin typeface="微软雅黑" panose="020B0503020204020204" pitchFamily="34" charset="-122"/>
                <a:ea typeface="微软雅黑" panose="020B0503020204020204" pitchFamily="34" charset="-122"/>
              </a:rPr>
              <a:t>20 </a:t>
            </a:r>
            <a:endParaRPr lang="zh-CN" altLang="en-US" sz="1400" dirty="0">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2E375080-4814-4F5E-B59E-39FA34091916}"/>
              </a:ext>
            </a:extLst>
          </p:cNvPr>
          <p:cNvSpPr txBox="1"/>
          <p:nvPr/>
        </p:nvSpPr>
        <p:spPr>
          <a:xfrm>
            <a:off x="4765674" y="4870707"/>
            <a:ext cx="502061" cy="1384995"/>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  6</a:t>
            </a:r>
          </a:p>
          <a:p>
            <a:r>
              <a:rPr lang="en-US" altLang="zh-CN" sz="1400" dirty="0">
                <a:latin typeface="微软雅黑" panose="020B0503020204020204" pitchFamily="34" charset="-122"/>
                <a:ea typeface="微软雅黑" panose="020B0503020204020204" pitchFamily="34" charset="-122"/>
              </a:rPr>
              <a:t>  6</a:t>
            </a:r>
          </a:p>
          <a:p>
            <a:r>
              <a:rPr lang="en-US" altLang="zh-CN" sz="1400" dirty="0">
                <a:latin typeface="微软雅黑" panose="020B0503020204020204" pitchFamily="34" charset="-122"/>
                <a:ea typeface="微软雅黑" panose="020B0503020204020204" pitchFamily="34" charset="-122"/>
              </a:rPr>
              <a:t>  6</a:t>
            </a:r>
          </a:p>
          <a:p>
            <a:r>
              <a:rPr lang="en-US" altLang="zh-CN" sz="1400" dirty="0">
                <a:latin typeface="微软雅黑" panose="020B0503020204020204" pitchFamily="34" charset="-122"/>
                <a:ea typeface="微软雅黑" panose="020B0503020204020204" pitchFamily="34" charset="-122"/>
              </a:rPr>
              <a:t> 10</a:t>
            </a:r>
          </a:p>
          <a:p>
            <a:r>
              <a:rPr lang="en-US" altLang="zh-CN" sz="1400" dirty="0">
                <a:latin typeface="微软雅黑" panose="020B0503020204020204" pitchFamily="34" charset="-122"/>
                <a:ea typeface="微软雅黑" panose="020B0503020204020204" pitchFamily="34" charset="-122"/>
              </a:rPr>
              <a:t> 50</a:t>
            </a:r>
          </a:p>
          <a:p>
            <a:r>
              <a:rPr lang="en-US" altLang="zh-CN" sz="1400" dirty="0">
                <a:latin typeface="微软雅黑" panose="020B0503020204020204" pitchFamily="34" charset="-122"/>
                <a:ea typeface="微软雅黑" panose="020B0503020204020204" pitchFamily="34" charset="-122"/>
              </a:rPr>
              <a:t>180</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380490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ṧlîḋê"/>
          <p:cNvSpPr/>
          <p:nvPr/>
        </p:nvSpPr>
        <p:spPr>
          <a:xfrm>
            <a:off x="415018" y="298450"/>
            <a:ext cx="11443154" cy="6203950"/>
          </a:xfrm>
          <a:prstGeom prst="roundRect">
            <a:avLst>
              <a:gd name="adj" fmla="val 4167"/>
            </a:avLst>
          </a:prstGeom>
          <a:solidFill>
            <a:srgbClr val="FFFFFF">
              <a:alpha val="87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6" name="îṡľiḓê"/>
          <p:cNvSpPr txBox="1"/>
          <p:nvPr/>
        </p:nvSpPr>
        <p:spPr>
          <a:xfrm>
            <a:off x="1525526" y="305707"/>
            <a:ext cx="3268480" cy="661848"/>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pPr lvl="0">
              <a:defRPr/>
            </a:pPr>
            <a:r>
              <a:rPr kumimoji="1" lang="zh-CN" altLang="en-US" sz="2800" kern="0" spc="300" dirty="0">
                <a:latin typeface="Arial"/>
                <a:ea typeface="微软雅黑"/>
                <a:sym typeface="Arial"/>
              </a:rPr>
              <a:t>开集实验评估</a:t>
            </a:r>
            <a:endParaRPr kumimoji="1" lang="en-US" altLang="zh-CN" sz="2800" b="1" i="0" u="none" strike="noStrike" kern="0" cap="none" spc="300" normalizeH="0" baseline="0" noProof="0" dirty="0">
              <a:ln>
                <a:noFill/>
              </a:ln>
              <a:effectLst/>
              <a:uLnTx/>
              <a:uFillTx/>
              <a:latin typeface="Arial"/>
              <a:ea typeface="微软雅黑"/>
              <a:sym typeface="Arial"/>
            </a:endParaRPr>
          </a:p>
        </p:txBody>
      </p:sp>
      <p:sp>
        <p:nvSpPr>
          <p:cNvPr id="7" name="íṩľiďè"/>
          <p:cNvSpPr/>
          <p:nvPr/>
        </p:nvSpPr>
        <p:spPr>
          <a:xfrm>
            <a:off x="610272" y="686524"/>
            <a:ext cx="720000" cy="80899"/>
          </a:xfrm>
          <a:prstGeom prst="rect">
            <a:avLst/>
          </a:prstGeom>
          <a:solidFill>
            <a:srgbClr val="C6DAEC"/>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8" name="椭圆 7"/>
          <p:cNvSpPr/>
          <p:nvPr/>
        </p:nvSpPr>
        <p:spPr>
          <a:xfrm>
            <a:off x="10331360" y="5198860"/>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4" name="图片 3">
            <a:extLst>
              <a:ext uri="{FF2B5EF4-FFF2-40B4-BE49-F238E27FC236}">
                <a16:creationId xmlns:a16="http://schemas.microsoft.com/office/drawing/2014/main" id="{ADF9EB8B-EC82-4D84-A526-9159D149F898}"/>
              </a:ext>
            </a:extLst>
          </p:cNvPr>
          <p:cNvPicPr>
            <a:picLocks noChangeAspect="1"/>
          </p:cNvPicPr>
          <p:nvPr/>
        </p:nvPicPr>
        <p:blipFill>
          <a:blip r:embed="rId3"/>
          <a:stretch>
            <a:fillRect/>
          </a:stretch>
        </p:blipFill>
        <p:spPr>
          <a:xfrm>
            <a:off x="3483335" y="967555"/>
            <a:ext cx="5306520" cy="2164597"/>
          </a:xfrm>
          <a:prstGeom prst="rect">
            <a:avLst/>
          </a:prstGeom>
        </p:spPr>
      </p:pic>
      <p:pic>
        <p:nvPicPr>
          <p:cNvPr id="14" name="图片 13">
            <a:extLst>
              <a:ext uri="{FF2B5EF4-FFF2-40B4-BE49-F238E27FC236}">
                <a16:creationId xmlns:a16="http://schemas.microsoft.com/office/drawing/2014/main" id="{0E09E2C1-65EC-488E-A0F9-C43ACC151FF7}"/>
              </a:ext>
            </a:extLst>
          </p:cNvPr>
          <p:cNvPicPr>
            <a:picLocks noChangeAspect="1"/>
          </p:cNvPicPr>
          <p:nvPr/>
        </p:nvPicPr>
        <p:blipFill>
          <a:blip r:embed="rId4"/>
          <a:stretch>
            <a:fillRect/>
          </a:stretch>
        </p:blipFill>
        <p:spPr>
          <a:xfrm>
            <a:off x="1159594" y="3266170"/>
            <a:ext cx="10163519" cy="2695613"/>
          </a:xfrm>
          <a:prstGeom prst="rect">
            <a:avLst/>
          </a:prstGeom>
        </p:spPr>
      </p:pic>
      <p:sp>
        <p:nvSpPr>
          <p:cNvPr id="2" name="矩形 1">
            <a:extLst>
              <a:ext uri="{FF2B5EF4-FFF2-40B4-BE49-F238E27FC236}">
                <a16:creationId xmlns:a16="http://schemas.microsoft.com/office/drawing/2014/main" id="{264CC2D4-F9CF-4582-B24C-0A7099AFB69E}"/>
              </a:ext>
            </a:extLst>
          </p:cNvPr>
          <p:cNvSpPr/>
          <p:nvPr/>
        </p:nvSpPr>
        <p:spPr>
          <a:xfrm>
            <a:off x="10077061" y="5495731"/>
            <a:ext cx="709127" cy="2332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7240507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11111"/>
          <a:stretch>
            <a:fillRect/>
          </a:stretch>
        </p:blipFill>
        <p:spPr>
          <a:xfrm flipH="1">
            <a:off x="83976" y="0"/>
            <a:ext cx="12192000" cy="6858000"/>
          </a:xfrm>
          <a:prstGeom prst="rect">
            <a:avLst/>
          </a:prstGeom>
        </p:spPr>
      </p:pic>
      <p:sp>
        <p:nvSpPr>
          <p:cNvPr id="4" name="iṧlîḋê"/>
          <p:cNvSpPr/>
          <p:nvPr/>
        </p:nvSpPr>
        <p:spPr>
          <a:xfrm>
            <a:off x="1285875" y="1619250"/>
            <a:ext cx="9620250" cy="3696244"/>
          </a:xfrm>
          <a:prstGeom prst="roundRect">
            <a:avLst>
              <a:gd name="adj" fmla="val 4167"/>
            </a:avLst>
          </a:prstGeom>
          <a:solidFill>
            <a:srgbClr val="FFFFFF">
              <a:alpha val="41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5" name="îśḷíḍê"/>
          <p:cNvSpPr txBox="1"/>
          <p:nvPr/>
        </p:nvSpPr>
        <p:spPr>
          <a:xfrm>
            <a:off x="1862365" y="2444402"/>
            <a:ext cx="7038748" cy="1569660"/>
          </a:xfrm>
          <a:prstGeom prst="rect">
            <a:avLst/>
          </a:prstGeom>
        </p:spPr>
        <p:txBody>
          <a:bodyPr vert="horz" wrap="square" lIns="91440" tIns="45720" rIns="91440" bIns="45720" rtlCol="0" anchor="b">
            <a:spAutoFit/>
          </a:bodyPr>
          <a:lstStyle>
            <a:lvl1pPr algn="ctr" defTabSz="914400" rtl="0" eaLnBrk="1" latinLnBrk="0" hangingPunct="1">
              <a:lnSpc>
                <a:spcPct val="90000"/>
              </a:lnSpc>
              <a:spcBef>
                <a:spcPct val="0"/>
              </a:spcBef>
              <a:buNone/>
              <a:defRPr lang="zh-CN" altLang="en-US" sz="6000" b="1" kern="1200" dirty="0">
                <a:solidFill>
                  <a:schemeClr val="tx1"/>
                </a:solidFill>
                <a:latin typeface="+mj-lt"/>
                <a:ea typeface="+mj-ea"/>
                <a:cs typeface="+mj-cs"/>
              </a:defRPr>
            </a:lvl1pPr>
          </a:lstStyle>
          <a:p>
            <a:pPr lvl="0" algn="l">
              <a:lnSpc>
                <a:spcPct val="100000"/>
              </a:lnSpc>
              <a:defRPr/>
            </a:pPr>
            <a:r>
              <a:rPr lang="en-US" altLang="zh-CN" sz="4800" spc="300" dirty="0">
                <a:solidFill>
                  <a:srgbClr val="C6DAEC"/>
                </a:solidFill>
                <a:latin typeface="Arial"/>
                <a:ea typeface="微软雅黑"/>
                <a:sym typeface="Arial"/>
              </a:rPr>
              <a:t>PART 04</a:t>
            </a:r>
            <a:br>
              <a:rPr kumimoji="0" lang="zh-CN" altLang="en-US" sz="4800" b="1" i="0" u="none" strike="noStrike" kern="1200" cap="none" spc="300" normalizeH="0" baseline="0" noProof="0" dirty="0">
                <a:ln>
                  <a:noFill/>
                </a:ln>
                <a:solidFill>
                  <a:srgbClr val="000000"/>
                </a:solidFill>
                <a:effectLst/>
                <a:uLnTx/>
                <a:uFillTx/>
                <a:latin typeface="Arial"/>
                <a:ea typeface="微软雅黑"/>
                <a:sym typeface="Arial"/>
              </a:rPr>
            </a:br>
            <a:r>
              <a:rPr kumimoji="0" lang="zh-CN" altLang="en-US" sz="4800" b="1" i="0" u="none" strike="noStrike" kern="1200" cap="none" spc="300" normalizeH="0" baseline="0" noProof="0" dirty="0">
                <a:ln>
                  <a:noFill/>
                </a:ln>
                <a:solidFill>
                  <a:srgbClr val="000000"/>
                </a:solidFill>
                <a:effectLst/>
                <a:uLnTx/>
                <a:uFillTx/>
                <a:latin typeface="Arial"/>
                <a:ea typeface="微软雅黑"/>
                <a:sym typeface="Arial"/>
              </a:rPr>
              <a:t>总结</a:t>
            </a:r>
            <a:endParaRPr lang="zh-CN" altLang="en-US" sz="7200" spc="300" dirty="0">
              <a:latin typeface="Arial"/>
              <a:ea typeface="微软雅黑"/>
              <a:sym typeface="Arial"/>
            </a:endParaRPr>
          </a:p>
        </p:txBody>
      </p:sp>
      <p:sp>
        <p:nvSpPr>
          <p:cNvPr id="2" name="椭圆 1"/>
          <p:cNvSpPr/>
          <p:nvPr/>
        </p:nvSpPr>
        <p:spPr>
          <a:xfrm>
            <a:off x="8023589" y="689818"/>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extLst>
      <p:ext uri="{BB962C8B-B14F-4D97-AF65-F5344CB8AC3E}">
        <p14:creationId xmlns:p14="http://schemas.microsoft.com/office/powerpoint/2010/main" val="423630311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ṧlîḋê"/>
          <p:cNvSpPr/>
          <p:nvPr/>
        </p:nvSpPr>
        <p:spPr>
          <a:xfrm>
            <a:off x="415018" y="298450"/>
            <a:ext cx="11443154" cy="6203950"/>
          </a:xfrm>
          <a:prstGeom prst="roundRect">
            <a:avLst>
              <a:gd name="adj" fmla="val 4167"/>
            </a:avLst>
          </a:prstGeom>
          <a:solidFill>
            <a:srgbClr val="FFFFFF">
              <a:alpha val="87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6" name="îṡľiḓê"/>
          <p:cNvSpPr txBox="1"/>
          <p:nvPr/>
        </p:nvSpPr>
        <p:spPr>
          <a:xfrm>
            <a:off x="1525526" y="305707"/>
            <a:ext cx="3268480" cy="661848"/>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pPr lvl="0">
              <a:defRPr/>
            </a:pPr>
            <a:r>
              <a:rPr kumimoji="1" lang="zh-CN" altLang="en-US" sz="2800" kern="0" spc="300" dirty="0">
                <a:latin typeface="Arial"/>
                <a:ea typeface="微软雅黑"/>
                <a:sym typeface="Arial"/>
              </a:rPr>
              <a:t>总结</a:t>
            </a:r>
            <a:endParaRPr kumimoji="1" lang="en-US" altLang="zh-CN" sz="2800" b="1" i="0" u="none" strike="noStrike" kern="0" cap="none" spc="300" normalizeH="0" baseline="0" noProof="0" dirty="0">
              <a:ln>
                <a:noFill/>
              </a:ln>
              <a:effectLst/>
              <a:uLnTx/>
              <a:uFillTx/>
              <a:latin typeface="Arial"/>
              <a:ea typeface="微软雅黑"/>
              <a:sym typeface="Arial"/>
            </a:endParaRPr>
          </a:p>
        </p:txBody>
      </p:sp>
      <p:sp>
        <p:nvSpPr>
          <p:cNvPr id="7" name="íṩľiďè"/>
          <p:cNvSpPr/>
          <p:nvPr/>
        </p:nvSpPr>
        <p:spPr>
          <a:xfrm>
            <a:off x="610272" y="686524"/>
            <a:ext cx="720000" cy="80899"/>
          </a:xfrm>
          <a:prstGeom prst="rect">
            <a:avLst/>
          </a:prstGeom>
          <a:solidFill>
            <a:srgbClr val="C6DAEC"/>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8" name="椭圆 7"/>
          <p:cNvSpPr/>
          <p:nvPr/>
        </p:nvSpPr>
        <p:spPr>
          <a:xfrm>
            <a:off x="10331360" y="5198860"/>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 name="文本框 1">
            <a:extLst>
              <a:ext uri="{FF2B5EF4-FFF2-40B4-BE49-F238E27FC236}">
                <a16:creationId xmlns:a16="http://schemas.microsoft.com/office/drawing/2014/main" id="{A36E157A-C17C-4654-9589-5144C851B89E}"/>
              </a:ext>
            </a:extLst>
          </p:cNvPr>
          <p:cNvSpPr txBox="1"/>
          <p:nvPr/>
        </p:nvSpPr>
        <p:spPr>
          <a:xfrm>
            <a:off x="2173651" y="2679298"/>
            <a:ext cx="7167347" cy="1442254"/>
          </a:xfrm>
          <a:prstGeom prst="rect">
            <a:avLst/>
          </a:prstGeom>
          <a:noFill/>
        </p:spPr>
        <p:txBody>
          <a:bodyPr wrap="none" rtlCol="0">
            <a:spAutoFit/>
          </a:bodyPr>
          <a:lstStyle/>
          <a:p>
            <a:pPr marL="285750" indent="-285750">
              <a:lnSpc>
                <a:spcPct val="170000"/>
              </a:lnSpc>
              <a:buFont typeface="Arial" panose="020B0604020202020204" pitchFamily="34" charset="0"/>
              <a:buChar char="•"/>
            </a:pPr>
            <a:r>
              <a:rPr lang="zh-CN" altLang="en-US" spc="70" dirty="0">
                <a:latin typeface="微软雅黑" panose="020B0503020204020204" pitchFamily="34" charset="-122"/>
                <a:ea typeface="微软雅黑" panose="020B0503020204020204" pitchFamily="34" charset="-122"/>
              </a:rPr>
              <a:t>提出了一种新的分类框架</a:t>
            </a:r>
            <a:r>
              <a:rPr lang="en-US" altLang="zh-CN" spc="70" dirty="0">
                <a:latin typeface="微软雅黑" panose="020B0503020204020204" pitchFamily="34" charset="-122"/>
                <a:ea typeface="微软雅黑" panose="020B0503020204020204" pitchFamily="34" charset="-122"/>
              </a:rPr>
              <a:t>—</a:t>
            </a:r>
            <a:r>
              <a:rPr lang="zh-CN" altLang="en-US" spc="70" dirty="0">
                <a:latin typeface="微软雅黑" panose="020B0503020204020204" pitchFamily="34" charset="-122"/>
                <a:ea typeface="微软雅黑" panose="020B0503020204020204" pitchFamily="34" charset="-122"/>
              </a:rPr>
              <a:t>卷积原型神经网络</a:t>
            </a:r>
            <a:endParaRPr lang="en-US" altLang="zh-CN" spc="70" dirty="0">
              <a:latin typeface="微软雅黑" panose="020B0503020204020204" pitchFamily="34" charset="-122"/>
              <a:ea typeface="微软雅黑" panose="020B0503020204020204" pitchFamily="34" charset="-122"/>
            </a:endParaRPr>
          </a:p>
          <a:p>
            <a:pPr marL="285750" indent="-285750">
              <a:lnSpc>
                <a:spcPct val="170000"/>
              </a:lnSpc>
              <a:buFont typeface="Arial" panose="020B0604020202020204" pitchFamily="34" charset="0"/>
              <a:buChar char="•"/>
            </a:pPr>
            <a:r>
              <a:rPr lang="zh-CN" altLang="en-US" spc="70" dirty="0">
                <a:latin typeface="微软雅黑" panose="020B0503020204020204" pitchFamily="34" charset="-122"/>
                <a:ea typeface="微软雅黑" panose="020B0503020204020204" pitchFamily="34" charset="-122"/>
              </a:rPr>
              <a:t>介绍了包括其基本结构、损失函数、以及其在</a:t>
            </a:r>
            <a:r>
              <a:rPr lang="en-US" altLang="zh-CN" spc="70" dirty="0">
                <a:latin typeface="微软雅黑" panose="020B0503020204020204" pitchFamily="34" charset="-122"/>
                <a:ea typeface="微软雅黑" panose="020B0503020204020204" pitchFamily="34" charset="-122"/>
              </a:rPr>
              <a:t>OSR</a:t>
            </a:r>
            <a:r>
              <a:rPr lang="zh-CN" altLang="en-US" spc="70" dirty="0">
                <a:latin typeface="微软雅黑" panose="020B0503020204020204" pitchFamily="34" charset="-122"/>
                <a:ea typeface="微软雅黑" panose="020B0503020204020204" pitchFamily="34" charset="-122"/>
              </a:rPr>
              <a:t>中的应用。</a:t>
            </a:r>
            <a:endParaRPr lang="en-US" altLang="zh-CN" spc="70" dirty="0">
              <a:latin typeface="微软雅黑" panose="020B0503020204020204" pitchFamily="34" charset="-122"/>
              <a:ea typeface="微软雅黑" panose="020B0503020204020204" pitchFamily="34" charset="-122"/>
            </a:endParaRPr>
          </a:p>
          <a:p>
            <a:pPr marL="285750" indent="-285750">
              <a:lnSpc>
                <a:spcPct val="170000"/>
              </a:lnSpc>
              <a:buFont typeface="Arial" panose="020B0604020202020204" pitchFamily="34" charset="0"/>
              <a:buChar char="•"/>
            </a:pPr>
            <a:r>
              <a:rPr lang="zh-CN" altLang="en-US" spc="70" dirty="0">
                <a:latin typeface="微软雅黑" panose="020B0503020204020204" pitchFamily="34" charset="-122"/>
                <a:ea typeface="微软雅黑" panose="020B0503020204020204" pitchFamily="34" charset="-122"/>
              </a:rPr>
              <a:t>综合实验证明了所提出的</a:t>
            </a:r>
            <a:r>
              <a:rPr lang="en-US" altLang="zh-CN" spc="70" dirty="0">
                <a:latin typeface="微软雅黑" panose="020B0503020204020204" pitchFamily="34" charset="-122"/>
                <a:ea typeface="微软雅黑" panose="020B0503020204020204" pitchFamily="34" charset="-122"/>
              </a:rPr>
              <a:t>CPN</a:t>
            </a:r>
            <a:r>
              <a:rPr lang="zh-CN" altLang="en-US" spc="70" dirty="0">
                <a:latin typeface="微软雅黑" panose="020B0503020204020204" pitchFamily="34" charset="-122"/>
                <a:ea typeface="微软雅黑" panose="020B0503020204020204" pitchFamily="34" charset="-122"/>
              </a:rPr>
              <a:t>框架以及损失函数设计的有效性</a:t>
            </a:r>
          </a:p>
        </p:txBody>
      </p:sp>
    </p:spTree>
    <p:extLst>
      <p:ext uri="{BB962C8B-B14F-4D97-AF65-F5344CB8AC3E}">
        <p14:creationId xmlns:p14="http://schemas.microsoft.com/office/powerpoint/2010/main" val="232469528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11111"/>
          <a:stretch>
            <a:fillRect/>
          </a:stretch>
        </p:blipFill>
        <p:spPr>
          <a:xfrm flipV="1">
            <a:off x="0" y="0"/>
            <a:ext cx="12192000" cy="6858000"/>
          </a:xfrm>
          <a:prstGeom prst="rect">
            <a:avLst/>
          </a:prstGeom>
        </p:spPr>
      </p:pic>
      <p:sp>
        <p:nvSpPr>
          <p:cNvPr id="31" name="ïšlîḍé"/>
          <p:cNvSpPr/>
          <p:nvPr/>
        </p:nvSpPr>
        <p:spPr>
          <a:xfrm>
            <a:off x="647700" y="514350"/>
            <a:ext cx="10883900" cy="5721350"/>
          </a:xfrm>
          <a:prstGeom prst="roundRect">
            <a:avLst>
              <a:gd name="adj" fmla="val 1180"/>
            </a:avLst>
          </a:prstGeom>
          <a:solidFill>
            <a:srgbClr val="FFFFFF">
              <a:alpha val="64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3" name="íṧļïdè"/>
          <p:cNvSpPr txBox="1"/>
          <p:nvPr/>
        </p:nvSpPr>
        <p:spPr>
          <a:xfrm>
            <a:off x="6646403" y="899224"/>
            <a:ext cx="4620041" cy="1200329"/>
          </a:xfrm>
          <a:prstGeom prst="rect">
            <a:avLst/>
          </a:prstGeom>
          <a:noFill/>
        </p:spPr>
        <p:txBody>
          <a:bodyPr wrap="square">
            <a:spAutoFit/>
          </a:bodyPr>
          <a:lstStyle/>
          <a:p>
            <a:pPr marL="0" marR="0" lvl="0" indent="0" algn="r" defTabSz="913765" eaLnBrk="1" fontAlgn="auto" latinLnBrk="0" hangingPunct="1">
              <a:lnSpc>
                <a:spcPct val="100000"/>
              </a:lnSpc>
              <a:spcBef>
                <a:spcPts val="0"/>
              </a:spcBef>
              <a:spcAft>
                <a:spcPts val="0"/>
              </a:spcAft>
              <a:buClrTx/>
              <a:buSzPct val="25000"/>
              <a:buFontTx/>
              <a:buNone/>
              <a:defRPr/>
            </a:pPr>
            <a:r>
              <a:rPr lang="en-US" altLang="zh-CN" sz="7200" b="1" spc="300" dirty="0">
                <a:latin typeface="Arial"/>
                <a:ea typeface="微软雅黑"/>
                <a:cs typeface="+mj-cs"/>
                <a:sym typeface="Arial"/>
              </a:rPr>
              <a:t>Contents</a:t>
            </a:r>
          </a:p>
        </p:txBody>
      </p:sp>
      <p:sp>
        <p:nvSpPr>
          <p:cNvPr id="5" name="íṩľiďè"/>
          <p:cNvSpPr/>
          <p:nvPr/>
        </p:nvSpPr>
        <p:spPr>
          <a:xfrm>
            <a:off x="9681700" y="2428041"/>
            <a:ext cx="1485900" cy="80899"/>
          </a:xfrm>
          <a:prstGeom prst="rect">
            <a:avLst/>
          </a:prstGeom>
          <a:solidFill>
            <a:srgbClr val="A8BCD4"/>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grpSp>
        <p:nvGrpSpPr>
          <p:cNvPr id="7" name="í$ḷîḓê"/>
          <p:cNvGrpSpPr/>
          <p:nvPr/>
        </p:nvGrpSpPr>
        <p:grpSpPr>
          <a:xfrm>
            <a:off x="1292636" y="1063037"/>
            <a:ext cx="5096783" cy="953542"/>
            <a:chOff x="1155701" y="1124380"/>
            <a:chExt cx="5096783" cy="1105616"/>
          </a:xfrm>
        </p:grpSpPr>
        <p:sp>
          <p:nvSpPr>
            <p:cNvPr id="29" name="îṡľiḓê"/>
            <p:cNvSpPr txBox="1"/>
            <p:nvPr/>
          </p:nvSpPr>
          <p:spPr>
            <a:xfrm>
              <a:off x="2984004" y="1124380"/>
              <a:ext cx="3268480" cy="662554"/>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pPr marL="0" marR="0" lvl="0" indent="0" defTabSz="914400" eaLnBrk="1" fontAlgn="auto" latinLnBrk="0" hangingPunct="1">
                <a:lnSpc>
                  <a:spcPct val="150000"/>
                </a:lnSpc>
                <a:spcBef>
                  <a:spcPts val="0"/>
                </a:spcBef>
                <a:spcAft>
                  <a:spcPts val="0"/>
                </a:spcAft>
                <a:buClrTx/>
                <a:buSzTx/>
                <a:buFontTx/>
                <a:buNone/>
                <a:defRPr/>
              </a:pPr>
              <a:r>
                <a:rPr kumimoji="1" lang="zh-CN" altLang="en-US" sz="2800" b="1" i="0" u="none" strike="noStrike" kern="0" cap="none" spc="300" normalizeH="0" baseline="0" noProof="0" dirty="0">
                  <a:ln>
                    <a:noFill/>
                  </a:ln>
                  <a:effectLst/>
                  <a:uLnTx/>
                  <a:uFillTx/>
                  <a:latin typeface="Arial"/>
                  <a:ea typeface="微软雅黑"/>
                  <a:sym typeface="Arial"/>
                </a:rPr>
                <a:t>背景介绍</a:t>
              </a:r>
              <a:endParaRPr kumimoji="1" lang="en-US" altLang="zh-CN" sz="2800" b="1" i="0" u="none" strike="noStrike" kern="0" cap="none" spc="300" normalizeH="0" baseline="0" noProof="0" dirty="0">
                <a:ln>
                  <a:noFill/>
                </a:ln>
                <a:effectLst/>
                <a:uLnTx/>
                <a:uFillTx/>
                <a:latin typeface="Arial"/>
                <a:ea typeface="微软雅黑"/>
                <a:sym typeface="Arial"/>
              </a:endParaRPr>
            </a:p>
          </p:txBody>
        </p:sp>
        <p:sp>
          <p:nvSpPr>
            <p:cNvPr id="27" name="iŝľîḓe"/>
            <p:cNvSpPr/>
            <p:nvPr/>
          </p:nvSpPr>
          <p:spPr>
            <a:xfrm>
              <a:off x="2768918" y="1386600"/>
              <a:ext cx="45719" cy="671129"/>
            </a:xfrm>
            <a:prstGeom prst="rect">
              <a:avLst/>
            </a:prstGeom>
            <a:solidFill>
              <a:srgbClr val="C6DAEC"/>
            </a:solidFill>
            <a:ln w="12700" cap="rnd" cmpd="sng" algn="ctr">
              <a:noFill/>
              <a:prstDash val="solid"/>
              <a:round/>
            </a:ln>
            <a:effectLst>
              <a:outerShdw blurRad="254000" dist="127000" algn="ctr" rotWithShape="0">
                <a:srgbClr val="778495">
                  <a:alpha val="32000"/>
                </a:srgbClr>
              </a:outerShdw>
            </a:effectLst>
          </p:spPr>
          <p:txBody>
            <a:bodyPr rot="0" spcFirstLastPara="0" vert="horz" wrap="square" lIns="91440" tIns="45720" rIns="91440" bIns="45720" numCol="1" spcCol="0" rtlCol="0" fromWordArt="0" anchor="ctr" anchorCtr="0" forceAA="0" compatLnSpc="1">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FFFFFF"/>
                </a:solidFill>
                <a:effectLst/>
                <a:uLnTx/>
                <a:uFillTx/>
                <a:latin typeface="Arial"/>
                <a:ea typeface="微软雅黑"/>
                <a:sym typeface="Arial"/>
              </a:endParaRPr>
            </a:p>
          </p:txBody>
        </p:sp>
        <p:sp>
          <p:nvSpPr>
            <p:cNvPr id="28" name="ïṥ1íḑê"/>
            <p:cNvSpPr txBox="1"/>
            <p:nvPr/>
          </p:nvSpPr>
          <p:spPr>
            <a:xfrm>
              <a:off x="1155701" y="1214333"/>
              <a:ext cx="1040670" cy="1015663"/>
            </a:xfrm>
            <a:prstGeom prst="rect">
              <a:avLst/>
            </a:prstGeom>
            <a:noFill/>
          </p:spPr>
          <p:txBody>
            <a:bodyPr wrap="none" lIns="91440" tIns="45720" rIns="91440" bIns="45720" rtlCol="0" anchor="ctr" anchorCtr="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6000" b="1" i="1" u="none" strike="noStrike" kern="0" cap="none" spc="0" normalizeH="0" baseline="0" noProof="0" dirty="0">
                  <a:ln>
                    <a:noFill/>
                  </a:ln>
                  <a:effectLst>
                    <a:outerShdw blurRad="127000" dist="63500" dir="2700000" algn="ctr" rotWithShape="0">
                      <a:srgbClr val="778495">
                        <a:alpha val="40000"/>
                      </a:srgbClr>
                    </a:outerShdw>
                  </a:effectLst>
                  <a:uLnTx/>
                  <a:uFillTx/>
                  <a:latin typeface="Arial"/>
                  <a:ea typeface="微软雅黑"/>
                  <a:sym typeface="Arial"/>
                </a:rPr>
                <a:t>01</a:t>
              </a:r>
              <a:endParaRPr kumimoji="1" lang="zh-CN" altLang="en-US" sz="6000" b="1" i="1" u="none" strike="noStrike" kern="0" cap="none" spc="0" normalizeH="0" baseline="0" noProof="0" dirty="0">
                <a:ln>
                  <a:noFill/>
                </a:ln>
                <a:effectLst>
                  <a:outerShdw blurRad="127000" dist="63500" dir="2700000" algn="ctr" rotWithShape="0">
                    <a:srgbClr val="778495">
                      <a:alpha val="40000"/>
                    </a:srgbClr>
                  </a:outerShdw>
                </a:effectLst>
                <a:uLnTx/>
                <a:uFillTx/>
                <a:latin typeface="Arial"/>
                <a:ea typeface="微软雅黑"/>
                <a:sym typeface="Arial"/>
              </a:endParaRPr>
            </a:p>
          </p:txBody>
        </p:sp>
      </p:grpSp>
      <p:grpSp>
        <p:nvGrpSpPr>
          <p:cNvPr id="8" name="î$ļïḑé"/>
          <p:cNvGrpSpPr/>
          <p:nvPr/>
        </p:nvGrpSpPr>
        <p:grpSpPr>
          <a:xfrm>
            <a:off x="1292637" y="2100145"/>
            <a:ext cx="5092697" cy="937306"/>
            <a:chOff x="1155702" y="2326889"/>
            <a:chExt cx="5092697" cy="1086791"/>
          </a:xfrm>
        </p:grpSpPr>
        <p:sp>
          <p:nvSpPr>
            <p:cNvPr id="24" name="ïSļïďe"/>
            <p:cNvSpPr txBox="1"/>
            <p:nvPr/>
          </p:nvSpPr>
          <p:spPr>
            <a:xfrm>
              <a:off x="2979919" y="2326889"/>
              <a:ext cx="3268480" cy="661847"/>
            </a:xfrm>
            <a:prstGeom prst="rect">
              <a:avLst/>
            </a:prstGeom>
            <a:noFill/>
          </p:spPr>
          <p:txBody>
            <a:bodyPr wrap="square" rtlCol="0">
              <a:spAutoFit/>
            </a:bodyPr>
            <a:lstStyle>
              <a:defPPr>
                <a:defRPr lang="zh-CN"/>
              </a:defPPr>
              <a:lvl1pPr marR="0" lvl="0" indent="0" fontAlgn="auto">
                <a:lnSpc>
                  <a:spcPct val="150000"/>
                </a:lnSpc>
                <a:spcBef>
                  <a:spcPts val="0"/>
                </a:spcBef>
                <a:spcAft>
                  <a:spcPts val="0"/>
                </a:spcAft>
                <a:buClrTx/>
                <a:buSzTx/>
                <a:buFontTx/>
                <a:buNone/>
                <a:defRPr kumimoji="1" sz="2800" b="1" i="0" u="none" strike="noStrike" kern="0" cap="none" spc="300" normalizeH="0" baseline="0">
                  <a:ln>
                    <a:noFill/>
                  </a:ln>
                  <a:solidFill>
                    <a:srgbClr val="778495"/>
                  </a:solidFill>
                  <a:effectLst/>
                  <a:uLnTx/>
                  <a:uFillTx/>
                  <a:latin typeface="三极信黑简体" panose="00000500000000000000" pitchFamily="2" charset="-122"/>
                  <a:ea typeface="三极信黑简体" panose="00000500000000000000" pitchFamily="2" charset="-122"/>
                </a:defRPr>
              </a:lvl1pPr>
            </a:lstStyle>
            <a:p>
              <a:r>
                <a:rPr lang="zh-CN" altLang="en-US" dirty="0">
                  <a:solidFill>
                    <a:schemeClr val="tx1"/>
                  </a:solidFill>
                  <a:latin typeface="Arial"/>
                  <a:ea typeface="微软雅黑"/>
                  <a:sym typeface="Arial"/>
                </a:rPr>
                <a:t>研究内容</a:t>
              </a:r>
              <a:endParaRPr lang="en-US" altLang="zh-CN" dirty="0">
                <a:solidFill>
                  <a:schemeClr val="tx1"/>
                </a:solidFill>
                <a:latin typeface="Arial"/>
                <a:ea typeface="微软雅黑"/>
                <a:sym typeface="Arial"/>
              </a:endParaRPr>
            </a:p>
          </p:txBody>
        </p:sp>
        <p:sp>
          <p:nvSpPr>
            <p:cNvPr id="22" name="î$1ídè"/>
            <p:cNvSpPr/>
            <p:nvPr/>
          </p:nvSpPr>
          <p:spPr>
            <a:xfrm>
              <a:off x="2768918" y="2570284"/>
              <a:ext cx="45719" cy="671129"/>
            </a:xfrm>
            <a:prstGeom prst="rect">
              <a:avLst/>
            </a:prstGeom>
            <a:solidFill>
              <a:srgbClr val="C6DAEC"/>
            </a:solidFill>
            <a:ln w="12700" cap="rnd" cmpd="sng" algn="ctr">
              <a:noFill/>
              <a:prstDash val="solid"/>
              <a:round/>
            </a:ln>
            <a:effectLst>
              <a:outerShdw blurRad="254000" dist="127000" algn="ctr" rotWithShape="0">
                <a:srgbClr val="313BD0">
                  <a:alpha val="32000"/>
                </a:srgbClr>
              </a:outerShdw>
            </a:effectLst>
          </p:spPr>
          <p:txBody>
            <a:bodyPr rot="0" spcFirstLastPara="0" vert="horz" wrap="square" lIns="91440" tIns="45720" rIns="91440" bIns="45720" numCol="1" spcCol="0" rtlCol="0" fromWordArt="0" anchor="ctr" anchorCtr="0" forceAA="0" compatLnSpc="1">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FFFFFF"/>
                </a:solidFill>
                <a:effectLst/>
                <a:uLnTx/>
                <a:uFillTx/>
                <a:latin typeface="Arial"/>
                <a:ea typeface="微软雅黑"/>
                <a:sym typeface="Arial"/>
              </a:endParaRPr>
            </a:p>
          </p:txBody>
        </p:sp>
        <p:sp>
          <p:nvSpPr>
            <p:cNvPr id="23" name="ï$ḷíḓè"/>
            <p:cNvSpPr txBox="1"/>
            <p:nvPr/>
          </p:nvSpPr>
          <p:spPr>
            <a:xfrm>
              <a:off x="1155702" y="2398017"/>
              <a:ext cx="1040670" cy="1015663"/>
            </a:xfrm>
            <a:prstGeom prst="rect">
              <a:avLst/>
            </a:prstGeom>
            <a:noFill/>
          </p:spPr>
          <p:txBody>
            <a:bodyPr wrap="none" lIns="91440" tIns="45720" rIns="91440" bIns="45720" rtlCol="0" anchor="ctr" anchorCtr="0">
              <a:spAutoFit/>
            </a:bodyPr>
            <a:lstStyle>
              <a:defPPr>
                <a:defRPr lang="zh-CN"/>
              </a:defPPr>
              <a:lvl1pPr marR="0" lvl="0" indent="0" algn="ctr" fontAlgn="auto">
                <a:lnSpc>
                  <a:spcPct val="100000"/>
                </a:lnSpc>
                <a:spcBef>
                  <a:spcPts val="0"/>
                </a:spcBef>
                <a:spcAft>
                  <a:spcPts val="0"/>
                </a:spcAft>
                <a:buClrTx/>
                <a:buSzTx/>
                <a:buFontTx/>
                <a:buNone/>
                <a:defRPr kumimoji="1" sz="6000" b="1" i="1" u="none" strike="noStrike" kern="0" cap="none" spc="0" normalizeH="0" baseline="0">
                  <a:ln>
                    <a:noFill/>
                  </a:ln>
                  <a:solidFill>
                    <a:srgbClr val="778495"/>
                  </a:solidFill>
                  <a:effectLst>
                    <a:outerShdw blurRad="127000" dist="63500" dir="2700000" algn="ctr" rotWithShape="0">
                      <a:srgbClr val="778495">
                        <a:alpha val="40000"/>
                      </a:srgbClr>
                    </a:outerShdw>
                  </a:effectLst>
                  <a:uLnTx/>
                  <a:uFillTx/>
                  <a:latin typeface="三极信黑简体" panose="00000500000000000000" pitchFamily="2" charset="-122"/>
                  <a:ea typeface="三极信黑简体" panose="00000500000000000000" pitchFamily="2" charset="-122"/>
                </a:defRPr>
              </a:lvl1pPr>
            </a:lstStyle>
            <a:p>
              <a:r>
                <a:rPr lang="en-US" altLang="zh-CN" dirty="0">
                  <a:solidFill>
                    <a:schemeClr val="tx1"/>
                  </a:solidFill>
                  <a:latin typeface="Arial"/>
                  <a:ea typeface="微软雅黑"/>
                  <a:sym typeface="Arial"/>
                </a:rPr>
                <a:t>02</a:t>
              </a:r>
              <a:endParaRPr lang="zh-CN" altLang="en-US" dirty="0">
                <a:solidFill>
                  <a:schemeClr val="tx1"/>
                </a:solidFill>
                <a:latin typeface="Arial"/>
                <a:ea typeface="微软雅黑"/>
                <a:sym typeface="Arial"/>
              </a:endParaRPr>
            </a:p>
          </p:txBody>
        </p:sp>
      </p:grpSp>
      <p:grpSp>
        <p:nvGrpSpPr>
          <p:cNvPr id="9" name="íSḷíďê"/>
          <p:cNvGrpSpPr/>
          <p:nvPr/>
        </p:nvGrpSpPr>
        <p:grpSpPr>
          <a:xfrm>
            <a:off x="1292636" y="3078439"/>
            <a:ext cx="5092699" cy="967212"/>
            <a:chOff x="1155701" y="3461205"/>
            <a:chExt cx="5092699" cy="1121466"/>
          </a:xfrm>
        </p:grpSpPr>
        <p:sp>
          <p:nvSpPr>
            <p:cNvPr id="19" name="íSļïdé"/>
            <p:cNvSpPr txBox="1"/>
            <p:nvPr/>
          </p:nvSpPr>
          <p:spPr>
            <a:xfrm>
              <a:off x="2979920" y="3461205"/>
              <a:ext cx="3268480" cy="657872"/>
            </a:xfrm>
            <a:prstGeom prst="rect">
              <a:avLst/>
            </a:prstGeom>
            <a:noFill/>
          </p:spPr>
          <p:txBody>
            <a:bodyPr wrap="square" rtlCol="0">
              <a:spAutoFit/>
            </a:bodyPr>
            <a:lstStyle>
              <a:defPPr>
                <a:defRPr lang="zh-CN"/>
              </a:defPPr>
              <a:lvl1pPr marR="0" lvl="0" indent="0" fontAlgn="auto">
                <a:lnSpc>
                  <a:spcPct val="150000"/>
                </a:lnSpc>
                <a:spcBef>
                  <a:spcPts val="0"/>
                </a:spcBef>
                <a:spcAft>
                  <a:spcPts val="0"/>
                </a:spcAft>
                <a:buClrTx/>
                <a:buSzTx/>
                <a:buFontTx/>
                <a:buNone/>
                <a:defRPr kumimoji="1" sz="2800" b="1" i="0" u="none" strike="noStrike" kern="0" cap="none" spc="300" normalizeH="0" baseline="0">
                  <a:ln>
                    <a:noFill/>
                  </a:ln>
                  <a:solidFill>
                    <a:srgbClr val="778495"/>
                  </a:solidFill>
                  <a:effectLst/>
                  <a:uLnTx/>
                  <a:uFillTx/>
                  <a:latin typeface="三极信黑简体" panose="00000500000000000000" pitchFamily="2" charset="-122"/>
                  <a:ea typeface="三极信黑简体" panose="00000500000000000000" pitchFamily="2" charset="-122"/>
                </a:defRPr>
              </a:lvl1pPr>
            </a:lstStyle>
            <a:p>
              <a:r>
                <a:rPr lang="zh-CN" altLang="en-US" dirty="0">
                  <a:solidFill>
                    <a:schemeClr val="tx1"/>
                  </a:solidFill>
                  <a:latin typeface="Arial"/>
                  <a:ea typeface="微软雅黑"/>
                  <a:sym typeface="Arial"/>
                </a:rPr>
                <a:t>实验分析</a:t>
              </a:r>
              <a:endParaRPr lang="en-US" altLang="zh-CN" dirty="0">
                <a:solidFill>
                  <a:schemeClr val="tx1"/>
                </a:solidFill>
                <a:latin typeface="Arial"/>
                <a:ea typeface="微软雅黑"/>
                <a:sym typeface="Arial"/>
              </a:endParaRPr>
            </a:p>
          </p:txBody>
        </p:sp>
        <p:sp>
          <p:nvSpPr>
            <p:cNvPr id="17" name="ísliḍè"/>
            <p:cNvSpPr/>
            <p:nvPr/>
          </p:nvSpPr>
          <p:spPr>
            <a:xfrm>
              <a:off x="2768918" y="3739275"/>
              <a:ext cx="45719" cy="671129"/>
            </a:xfrm>
            <a:prstGeom prst="rect">
              <a:avLst/>
            </a:prstGeom>
            <a:solidFill>
              <a:srgbClr val="C6DAEC"/>
            </a:solidFill>
            <a:ln w="12700" cap="rnd" cmpd="sng" algn="ctr">
              <a:noFill/>
              <a:prstDash val="solid"/>
              <a:round/>
            </a:ln>
            <a:effectLst>
              <a:outerShdw blurRad="254000" dist="127000" algn="ctr" rotWithShape="0">
                <a:srgbClr val="778495">
                  <a:alpha val="32000"/>
                </a:srgbClr>
              </a:outerShdw>
            </a:effectLst>
          </p:spPr>
          <p:txBody>
            <a:bodyPr rot="0" spcFirstLastPara="0" vert="horz" wrap="square" lIns="91440" tIns="45720" rIns="91440" bIns="45720" numCol="1" spcCol="0" rtlCol="0" fromWordArt="0" anchor="ctr" anchorCtr="0" forceAA="0" compatLnSpc="1">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FFFFFF"/>
                </a:solidFill>
                <a:effectLst/>
                <a:uLnTx/>
                <a:uFillTx/>
                <a:latin typeface="Arial"/>
                <a:ea typeface="微软雅黑"/>
                <a:sym typeface="Arial"/>
              </a:endParaRPr>
            </a:p>
          </p:txBody>
        </p:sp>
        <p:sp>
          <p:nvSpPr>
            <p:cNvPr id="18" name="îṡliḑê"/>
            <p:cNvSpPr txBox="1"/>
            <p:nvPr/>
          </p:nvSpPr>
          <p:spPr>
            <a:xfrm>
              <a:off x="1155701" y="3567008"/>
              <a:ext cx="1040670" cy="1015663"/>
            </a:xfrm>
            <a:prstGeom prst="rect">
              <a:avLst/>
            </a:prstGeom>
            <a:noFill/>
          </p:spPr>
          <p:txBody>
            <a:bodyPr wrap="none" lIns="91440" tIns="45720" rIns="91440" bIns="45720" rtlCol="0" anchor="ctr" anchorCtr="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6000" b="1" i="1" u="none" strike="noStrike" kern="0" cap="none" spc="0" normalizeH="0" baseline="0" noProof="0" dirty="0">
                  <a:ln>
                    <a:noFill/>
                  </a:ln>
                  <a:effectLst>
                    <a:outerShdw blurRad="127000" dist="63500" dir="2700000" algn="ctr" rotWithShape="0">
                      <a:srgbClr val="778495">
                        <a:alpha val="40000"/>
                      </a:srgbClr>
                    </a:outerShdw>
                  </a:effectLst>
                  <a:uLnTx/>
                  <a:uFillTx/>
                  <a:latin typeface="Arial"/>
                  <a:ea typeface="微软雅黑"/>
                  <a:sym typeface="Arial"/>
                </a:rPr>
                <a:t>03</a:t>
              </a:r>
              <a:endParaRPr kumimoji="1" lang="zh-CN" altLang="en-US" sz="6000" b="1" i="1" u="none" strike="noStrike" kern="0" cap="none" spc="0" normalizeH="0" baseline="0" noProof="0" dirty="0">
                <a:ln>
                  <a:noFill/>
                </a:ln>
                <a:effectLst>
                  <a:outerShdw blurRad="127000" dist="63500" dir="2700000" algn="ctr" rotWithShape="0">
                    <a:srgbClr val="778495">
                      <a:alpha val="40000"/>
                    </a:srgbClr>
                  </a:outerShdw>
                </a:effectLst>
                <a:uLnTx/>
                <a:uFillTx/>
                <a:latin typeface="Arial"/>
                <a:ea typeface="微软雅黑"/>
                <a:sym typeface="Arial"/>
              </a:endParaRPr>
            </a:p>
          </p:txBody>
        </p:sp>
      </p:grpSp>
      <p:grpSp>
        <p:nvGrpSpPr>
          <p:cNvPr id="10" name="íšḻídé"/>
          <p:cNvGrpSpPr/>
          <p:nvPr/>
        </p:nvGrpSpPr>
        <p:grpSpPr>
          <a:xfrm>
            <a:off x="1292636" y="4129217"/>
            <a:ext cx="5092698" cy="937306"/>
            <a:chOff x="1155701" y="4679564"/>
            <a:chExt cx="5092698" cy="1086791"/>
          </a:xfrm>
        </p:grpSpPr>
        <p:sp>
          <p:nvSpPr>
            <p:cNvPr id="14" name="ïš1iḑê"/>
            <p:cNvSpPr txBox="1"/>
            <p:nvPr/>
          </p:nvSpPr>
          <p:spPr>
            <a:xfrm>
              <a:off x="2979919" y="4679564"/>
              <a:ext cx="3268480" cy="657871"/>
            </a:xfrm>
            <a:prstGeom prst="rect">
              <a:avLst/>
            </a:prstGeom>
            <a:noFill/>
          </p:spPr>
          <p:txBody>
            <a:bodyPr wrap="square" rtlCol="0">
              <a:spAutoFit/>
            </a:bodyPr>
            <a:lstStyle>
              <a:defPPr>
                <a:defRPr lang="zh-CN"/>
              </a:defPPr>
              <a:lvl1pPr marR="0" lvl="0" indent="0" fontAlgn="auto">
                <a:lnSpc>
                  <a:spcPct val="150000"/>
                </a:lnSpc>
                <a:spcBef>
                  <a:spcPts val="0"/>
                </a:spcBef>
                <a:spcAft>
                  <a:spcPts val="0"/>
                </a:spcAft>
                <a:buClrTx/>
                <a:buSzTx/>
                <a:buFontTx/>
                <a:buNone/>
                <a:defRPr kumimoji="1" sz="2800" b="1" i="0" u="none" strike="noStrike" kern="0" cap="none" spc="300" normalizeH="0" baseline="0">
                  <a:ln>
                    <a:noFill/>
                  </a:ln>
                  <a:solidFill>
                    <a:srgbClr val="778495"/>
                  </a:solidFill>
                  <a:effectLst/>
                  <a:uLnTx/>
                  <a:uFillTx/>
                  <a:latin typeface="三极信黑简体" panose="00000500000000000000" pitchFamily="2" charset="-122"/>
                  <a:ea typeface="三极信黑简体" panose="00000500000000000000" pitchFamily="2" charset="-122"/>
                </a:defRPr>
              </a:lvl1pPr>
            </a:lstStyle>
            <a:p>
              <a:r>
                <a:rPr lang="zh-CN" altLang="en-US" dirty="0">
                  <a:solidFill>
                    <a:schemeClr val="tx1"/>
                  </a:solidFill>
                  <a:latin typeface="Arial"/>
                  <a:ea typeface="微软雅黑"/>
                  <a:sym typeface="Arial"/>
                </a:rPr>
                <a:t>总结</a:t>
              </a:r>
              <a:endParaRPr lang="en-US" altLang="zh-CN" dirty="0">
                <a:solidFill>
                  <a:schemeClr val="tx1"/>
                </a:solidFill>
                <a:latin typeface="Arial"/>
                <a:ea typeface="微软雅黑"/>
                <a:sym typeface="Arial"/>
              </a:endParaRPr>
            </a:p>
          </p:txBody>
        </p:sp>
        <p:sp>
          <p:nvSpPr>
            <p:cNvPr id="12" name="íṡľïḋè"/>
            <p:cNvSpPr/>
            <p:nvPr/>
          </p:nvSpPr>
          <p:spPr>
            <a:xfrm>
              <a:off x="2768918" y="4922959"/>
              <a:ext cx="45719" cy="671129"/>
            </a:xfrm>
            <a:prstGeom prst="rect">
              <a:avLst/>
            </a:prstGeom>
            <a:solidFill>
              <a:srgbClr val="C6DAEC"/>
            </a:solidFill>
            <a:ln w="12700" cap="rnd" cmpd="sng" algn="ctr">
              <a:noFill/>
              <a:prstDash val="solid"/>
              <a:round/>
            </a:ln>
            <a:effectLst>
              <a:outerShdw blurRad="254000" dist="127000" algn="ctr" rotWithShape="0">
                <a:srgbClr val="778495">
                  <a:alpha val="32000"/>
                </a:srgbClr>
              </a:outerShdw>
            </a:effectLst>
          </p:spPr>
          <p:txBody>
            <a:bodyPr rot="0" spcFirstLastPara="0" vert="horz" wrap="square" lIns="91440" tIns="45720" rIns="91440" bIns="45720" numCol="1" spcCol="0" rtlCol="0" fromWordArt="0" anchor="ctr" anchorCtr="0" forceAA="0" compatLnSpc="1">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FFFFFF"/>
                </a:solidFill>
                <a:effectLst/>
                <a:uLnTx/>
                <a:uFillTx/>
                <a:latin typeface="Arial"/>
                <a:ea typeface="微软雅黑"/>
                <a:sym typeface="Arial"/>
              </a:endParaRPr>
            </a:p>
          </p:txBody>
        </p:sp>
        <p:sp>
          <p:nvSpPr>
            <p:cNvPr id="13" name="îṡľîḑè"/>
            <p:cNvSpPr txBox="1"/>
            <p:nvPr/>
          </p:nvSpPr>
          <p:spPr>
            <a:xfrm>
              <a:off x="1155701" y="4750692"/>
              <a:ext cx="1040670" cy="1015663"/>
            </a:xfrm>
            <a:prstGeom prst="rect">
              <a:avLst/>
            </a:prstGeom>
            <a:noFill/>
          </p:spPr>
          <p:txBody>
            <a:bodyPr wrap="none" lIns="91440" tIns="45720" rIns="91440" bIns="45720" rtlCol="0" anchor="ctr" anchorCtr="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6000" b="1" i="1" u="none" strike="noStrike" kern="0" cap="none" spc="0" normalizeH="0" baseline="0" noProof="0" dirty="0">
                  <a:ln>
                    <a:noFill/>
                  </a:ln>
                  <a:effectLst>
                    <a:outerShdw blurRad="127000" dist="63500" dir="2700000" algn="ctr" rotWithShape="0">
                      <a:srgbClr val="778495">
                        <a:alpha val="40000"/>
                      </a:srgbClr>
                    </a:outerShdw>
                  </a:effectLst>
                  <a:uLnTx/>
                  <a:uFillTx/>
                  <a:latin typeface="Arial"/>
                  <a:ea typeface="微软雅黑"/>
                  <a:sym typeface="Arial"/>
                </a:rPr>
                <a:t>04</a:t>
              </a:r>
              <a:endParaRPr kumimoji="1" lang="zh-CN" altLang="en-US" sz="6000" b="1" i="1" u="none" strike="noStrike" kern="0" cap="none" spc="0" normalizeH="0" baseline="0" noProof="0" dirty="0">
                <a:ln>
                  <a:noFill/>
                </a:ln>
                <a:effectLst>
                  <a:outerShdw blurRad="127000" dist="63500" dir="2700000" algn="ctr" rotWithShape="0">
                    <a:srgbClr val="778495">
                      <a:alpha val="40000"/>
                    </a:srgbClr>
                  </a:outerShdw>
                </a:effectLst>
                <a:uLnTx/>
                <a:uFillTx/>
                <a:latin typeface="Arial"/>
                <a:ea typeface="微软雅黑"/>
                <a:sym typeface="Arial"/>
              </a:endParaRPr>
            </a:p>
          </p:txBody>
        </p:sp>
      </p:grpSp>
      <p:sp>
        <p:nvSpPr>
          <p:cNvPr id="33" name="椭圆 32"/>
          <p:cNvSpPr/>
          <p:nvPr/>
        </p:nvSpPr>
        <p:spPr>
          <a:xfrm>
            <a:off x="8282401" y="4084232"/>
            <a:ext cx="2606400" cy="2607079"/>
          </a:xfrm>
          <a:prstGeom prst="ellipse">
            <a:avLst/>
          </a:prstGeom>
          <a:solidFill>
            <a:srgbClr val="C6DAEC">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4"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grpSp>
        <p:nvGrpSpPr>
          <p:cNvPr id="59" name="íšḻídé">
            <a:extLst>
              <a:ext uri="{FF2B5EF4-FFF2-40B4-BE49-F238E27FC236}">
                <a16:creationId xmlns:a16="http://schemas.microsoft.com/office/drawing/2014/main" id="{40D0DDA1-0883-4D85-B3D8-CB2A353725E3}"/>
              </a:ext>
            </a:extLst>
          </p:cNvPr>
          <p:cNvGrpSpPr/>
          <p:nvPr/>
        </p:nvGrpSpPr>
        <p:grpSpPr>
          <a:xfrm>
            <a:off x="1292636" y="5182811"/>
            <a:ext cx="5092698" cy="1015663"/>
            <a:chOff x="1155701" y="4669701"/>
            <a:chExt cx="5092698" cy="1177645"/>
          </a:xfrm>
        </p:grpSpPr>
        <p:sp>
          <p:nvSpPr>
            <p:cNvPr id="63" name="ïš1iḑê">
              <a:extLst>
                <a:ext uri="{FF2B5EF4-FFF2-40B4-BE49-F238E27FC236}">
                  <a16:creationId xmlns:a16="http://schemas.microsoft.com/office/drawing/2014/main" id="{CCF68A36-3CF3-4C92-B917-E5DF9719D0E8}"/>
                </a:ext>
              </a:extLst>
            </p:cNvPr>
            <p:cNvSpPr txBox="1"/>
            <p:nvPr/>
          </p:nvSpPr>
          <p:spPr>
            <a:xfrm>
              <a:off x="2979919" y="4679564"/>
              <a:ext cx="3268480" cy="767402"/>
            </a:xfrm>
            <a:prstGeom prst="rect">
              <a:avLst/>
            </a:prstGeom>
            <a:noFill/>
          </p:spPr>
          <p:txBody>
            <a:bodyPr wrap="square" rtlCol="0">
              <a:spAutoFit/>
            </a:bodyPr>
            <a:lstStyle>
              <a:defPPr>
                <a:defRPr lang="zh-CN"/>
              </a:defPPr>
              <a:lvl1pPr marR="0" lvl="0" indent="0" fontAlgn="auto">
                <a:lnSpc>
                  <a:spcPct val="150000"/>
                </a:lnSpc>
                <a:spcBef>
                  <a:spcPts val="0"/>
                </a:spcBef>
                <a:spcAft>
                  <a:spcPts val="0"/>
                </a:spcAft>
                <a:buClrTx/>
                <a:buSzTx/>
                <a:buFontTx/>
                <a:buNone/>
                <a:defRPr kumimoji="1" sz="2800" b="1" i="0" u="none" strike="noStrike" kern="0" cap="none" spc="300" normalizeH="0" baseline="0">
                  <a:ln>
                    <a:noFill/>
                  </a:ln>
                  <a:solidFill>
                    <a:srgbClr val="778495"/>
                  </a:solidFill>
                  <a:effectLst/>
                  <a:uLnTx/>
                  <a:uFillTx/>
                  <a:latin typeface="三极信黑简体" panose="00000500000000000000" pitchFamily="2" charset="-122"/>
                  <a:ea typeface="三极信黑简体" panose="00000500000000000000" pitchFamily="2" charset="-122"/>
                </a:defRPr>
              </a:lvl1pPr>
            </a:lstStyle>
            <a:p>
              <a:r>
                <a:rPr lang="en-US" altLang="zh-CN" dirty="0">
                  <a:solidFill>
                    <a:schemeClr val="tx1"/>
                  </a:solidFill>
                  <a:latin typeface="Arial"/>
                  <a:ea typeface="微软雅黑"/>
                  <a:sym typeface="Arial"/>
                </a:rPr>
                <a:t>RFFI</a:t>
              </a:r>
            </a:p>
          </p:txBody>
        </p:sp>
        <p:sp>
          <p:nvSpPr>
            <p:cNvPr id="61" name="íṡľïḋè">
              <a:extLst>
                <a:ext uri="{FF2B5EF4-FFF2-40B4-BE49-F238E27FC236}">
                  <a16:creationId xmlns:a16="http://schemas.microsoft.com/office/drawing/2014/main" id="{167ECC5B-4BF4-442A-ABF6-0097C9D99368}"/>
                </a:ext>
              </a:extLst>
            </p:cNvPr>
            <p:cNvSpPr/>
            <p:nvPr/>
          </p:nvSpPr>
          <p:spPr>
            <a:xfrm>
              <a:off x="2768918" y="4922959"/>
              <a:ext cx="45719" cy="671129"/>
            </a:xfrm>
            <a:prstGeom prst="rect">
              <a:avLst/>
            </a:prstGeom>
            <a:solidFill>
              <a:srgbClr val="C6DAEC"/>
            </a:solidFill>
            <a:ln w="12700" cap="rnd" cmpd="sng" algn="ctr">
              <a:noFill/>
              <a:prstDash val="solid"/>
              <a:round/>
            </a:ln>
            <a:effectLst>
              <a:outerShdw blurRad="254000" dist="127000" algn="ctr" rotWithShape="0">
                <a:srgbClr val="778495">
                  <a:alpha val="32000"/>
                </a:srgbClr>
              </a:outerShdw>
            </a:effectLst>
          </p:spPr>
          <p:txBody>
            <a:bodyPr rot="0" spcFirstLastPara="0" vert="horz" wrap="square" lIns="91440" tIns="45720" rIns="91440" bIns="45720" numCol="1" spcCol="0" rtlCol="0" fromWordArt="0" anchor="ctr" anchorCtr="0" forceAA="0" compatLnSpc="1">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1" i="0" u="none" strike="noStrike" kern="0" cap="none" spc="0" normalizeH="0" baseline="0" noProof="0">
                <a:ln>
                  <a:noFill/>
                </a:ln>
                <a:solidFill>
                  <a:srgbClr val="FFFFFF"/>
                </a:solidFill>
                <a:effectLst/>
                <a:uLnTx/>
                <a:uFillTx/>
                <a:latin typeface="Arial"/>
                <a:ea typeface="微软雅黑"/>
                <a:sym typeface="Arial"/>
              </a:endParaRPr>
            </a:p>
          </p:txBody>
        </p:sp>
        <p:sp>
          <p:nvSpPr>
            <p:cNvPr id="62" name="îṡľîḑè">
              <a:extLst>
                <a:ext uri="{FF2B5EF4-FFF2-40B4-BE49-F238E27FC236}">
                  <a16:creationId xmlns:a16="http://schemas.microsoft.com/office/drawing/2014/main" id="{18968769-C22A-4752-9A31-82489A3ED098}"/>
                </a:ext>
              </a:extLst>
            </p:cNvPr>
            <p:cNvSpPr txBox="1"/>
            <p:nvPr/>
          </p:nvSpPr>
          <p:spPr>
            <a:xfrm>
              <a:off x="1155701" y="4669701"/>
              <a:ext cx="1040670" cy="1177645"/>
            </a:xfrm>
            <a:prstGeom prst="rect">
              <a:avLst/>
            </a:prstGeom>
            <a:noFill/>
          </p:spPr>
          <p:txBody>
            <a:bodyPr wrap="none" lIns="91440" tIns="45720" rIns="91440" bIns="45720" rtlCol="0" anchor="ctr" anchorCtr="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1" lang="en-US" altLang="zh-CN" sz="6000" b="1" i="1" u="none" strike="noStrike" kern="0" cap="none" spc="0" normalizeH="0" baseline="0" noProof="0" dirty="0">
                  <a:ln>
                    <a:noFill/>
                  </a:ln>
                  <a:effectLst>
                    <a:outerShdw blurRad="127000" dist="63500" dir="2700000" algn="ctr" rotWithShape="0">
                      <a:srgbClr val="778495">
                        <a:alpha val="40000"/>
                      </a:srgbClr>
                    </a:outerShdw>
                  </a:effectLst>
                  <a:uLnTx/>
                  <a:uFillTx/>
                  <a:latin typeface="Arial"/>
                  <a:ea typeface="微软雅黑"/>
                  <a:sym typeface="Arial"/>
                </a:rPr>
                <a:t>05</a:t>
              </a:r>
              <a:endParaRPr kumimoji="1" lang="zh-CN" altLang="en-US" sz="6000" b="1" i="1" u="none" strike="noStrike" kern="0" cap="none" spc="0" normalizeH="0" baseline="0" noProof="0" dirty="0">
                <a:ln>
                  <a:noFill/>
                </a:ln>
                <a:effectLst>
                  <a:outerShdw blurRad="127000" dist="63500" dir="2700000" algn="ctr" rotWithShape="0">
                    <a:srgbClr val="778495">
                      <a:alpha val="40000"/>
                    </a:srgbClr>
                  </a:outerShdw>
                </a:effectLst>
                <a:uLnTx/>
                <a:uFillTx/>
                <a:latin typeface="Arial"/>
                <a:ea typeface="微软雅黑"/>
                <a:sym typeface="Arial"/>
              </a:endParaRPr>
            </a:p>
          </p:txBody>
        </p:sp>
      </p:gr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11111"/>
          <a:stretch>
            <a:fillRect/>
          </a:stretch>
        </p:blipFill>
        <p:spPr>
          <a:xfrm flipH="1">
            <a:off x="83976" y="0"/>
            <a:ext cx="12192000" cy="6858000"/>
          </a:xfrm>
          <a:prstGeom prst="rect">
            <a:avLst/>
          </a:prstGeom>
        </p:spPr>
      </p:pic>
      <p:sp>
        <p:nvSpPr>
          <p:cNvPr id="4" name="iṧlîḋê"/>
          <p:cNvSpPr/>
          <p:nvPr/>
        </p:nvSpPr>
        <p:spPr>
          <a:xfrm>
            <a:off x="1285875" y="1619250"/>
            <a:ext cx="9620250" cy="3696244"/>
          </a:xfrm>
          <a:prstGeom prst="roundRect">
            <a:avLst>
              <a:gd name="adj" fmla="val 4167"/>
            </a:avLst>
          </a:prstGeom>
          <a:solidFill>
            <a:srgbClr val="FFFFFF">
              <a:alpha val="41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5" name="îśḷíḍê"/>
          <p:cNvSpPr txBox="1"/>
          <p:nvPr/>
        </p:nvSpPr>
        <p:spPr>
          <a:xfrm>
            <a:off x="1862365" y="2444402"/>
            <a:ext cx="7038748" cy="1569660"/>
          </a:xfrm>
          <a:prstGeom prst="rect">
            <a:avLst/>
          </a:prstGeom>
        </p:spPr>
        <p:txBody>
          <a:bodyPr vert="horz" wrap="square" lIns="91440" tIns="45720" rIns="91440" bIns="45720" rtlCol="0" anchor="b">
            <a:spAutoFit/>
          </a:bodyPr>
          <a:lstStyle>
            <a:lvl1pPr algn="ctr" defTabSz="914400" rtl="0" eaLnBrk="1" latinLnBrk="0" hangingPunct="1">
              <a:lnSpc>
                <a:spcPct val="90000"/>
              </a:lnSpc>
              <a:spcBef>
                <a:spcPct val="0"/>
              </a:spcBef>
              <a:buNone/>
              <a:defRPr lang="zh-CN" altLang="en-US" sz="6000" b="1" kern="1200" dirty="0">
                <a:solidFill>
                  <a:schemeClr val="tx1"/>
                </a:solidFill>
                <a:latin typeface="+mj-lt"/>
                <a:ea typeface="+mj-ea"/>
                <a:cs typeface="+mj-cs"/>
              </a:defRPr>
            </a:lvl1pPr>
          </a:lstStyle>
          <a:p>
            <a:pPr lvl="0" algn="l">
              <a:lnSpc>
                <a:spcPct val="100000"/>
              </a:lnSpc>
              <a:defRPr/>
            </a:pPr>
            <a:r>
              <a:rPr lang="en-US" altLang="zh-CN" sz="4800" spc="300" dirty="0">
                <a:solidFill>
                  <a:srgbClr val="C6DAEC"/>
                </a:solidFill>
                <a:latin typeface="Arial"/>
                <a:ea typeface="微软雅黑"/>
                <a:sym typeface="Arial"/>
              </a:rPr>
              <a:t>PART 05</a:t>
            </a:r>
            <a:br>
              <a:rPr kumimoji="0" lang="zh-CN" altLang="en-US" sz="4800" b="1" i="0" u="none" strike="noStrike" kern="1200" cap="none" spc="300" normalizeH="0" baseline="0" noProof="0" dirty="0">
                <a:ln>
                  <a:noFill/>
                </a:ln>
                <a:solidFill>
                  <a:srgbClr val="000000"/>
                </a:solidFill>
                <a:effectLst/>
                <a:uLnTx/>
                <a:uFillTx/>
                <a:latin typeface="Arial"/>
                <a:ea typeface="微软雅黑"/>
                <a:sym typeface="Arial"/>
              </a:rPr>
            </a:br>
            <a:r>
              <a:rPr kumimoji="0" lang="en-US" altLang="zh-CN" sz="4800" b="1" i="0" u="none" strike="noStrike" kern="1200" cap="none" spc="300" normalizeH="0" baseline="0" noProof="0" dirty="0">
                <a:ln>
                  <a:noFill/>
                </a:ln>
                <a:solidFill>
                  <a:srgbClr val="000000"/>
                </a:solidFill>
                <a:effectLst/>
                <a:uLnTx/>
                <a:uFillTx/>
                <a:latin typeface="Arial"/>
                <a:ea typeface="微软雅黑"/>
                <a:sym typeface="Arial"/>
              </a:rPr>
              <a:t>RFFI</a:t>
            </a:r>
            <a:endParaRPr lang="zh-CN" altLang="en-US" sz="7200" spc="300" dirty="0">
              <a:latin typeface="Arial"/>
              <a:ea typeface="微软雅黑"/>
              <a:sym typeface="Arial"/>
            </a:endParaRPr>
          </a:p>
        </p:txBody>
      </p:sp>
      <p:sp>
        <p:nvSpPr>
          <p:cNvPr id="2" name="椭圆 1"/>
          <p:cNvSpPr/>
          <p:nvPr/>
        </p:nvSpPr>
        <p:spPr>
          <a:xfrm>
            <a:off x="8023589" y="689818"/>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 name="文本框 8">
            <a:extLst>
              <a:ext uri="{FF2B5EF4-FFF2-40B4-BE49-F238E27FC236}">
                <a16:creationId xmlns:a16="http://schemas.microsoft.com/office/drawing/2014/main" id="{0ECE0C0C-E547-4F22-A245-93FA6BB7C389}"/>
              </a:ext>
            </a:extLst>
          </p:cNvPr>
          <p:cNvSpPr txBox="1"/>
          <p:nvPr/>
        </p:nvSpPr>
        <p:spPr>
          <a:xfrm>
            <a:off x="1639278" y="6361747"/>
            <a:ext cx="8782815" cy="276999"/>
          </a:xfrm>
          <a:prstGeom prst="rect">
            <a:avLst/>
          </a:prstGeom>
          <a:noFill/>
        </p:spPr>
        <p:txBody>
          <a:bodyPr wrap="square">
            <a:spAutoFit/>
          </a:bodyPr>
          <a:lstStyle/>
          <a:p>
            <a:r>
              <a:rPr lang="en-US" altLang="zh-CN" sz="1200" b="0" i="0" dirty="0">
                <a:solidFill>
                  <a:srgbClr val="222222"/>
                </a:solidFill>
                <a:effectLst/>
                <a:latin typeface="Arial" panose="020B0604020202020204" pitchFamily="34" charset="0"/>
              </a:rPr>
              <a:t>Wang W, Liao H, Gan L. Open-Set RF Fingerprinting via Improved Prototype Learning[J]. </a:t>
            </a:r>
            <a:r>
              <a:rPr lang="en-US" altLang="zh-CN" sz="1200" b="0" i="0" dirty="0" err="1">
                <a:solidFill>
                  <a:srgbClr val="222222"/>
                </a:solidFill>
                <a:effectLst/>
                <a:latin typeface="Arial" panose="020B0604020202020204" pitchFamily="34" charset="0"/>
              </a:rPr>
              <a:t>arXiv</a:t>
            </a:r>
            <a:r>
              <a:rPr lang="en-US" altLang="zh-CN" sz="1200" b="0" i="0" dirty="0">
                <a:solidFill>
                  <a:srgbClr val="222222"/>
                </a:solidFill>
                <a:effectLst/>
                <a:latin typeface="Arial" panose="020B0604020202020204" pitchFamily="34" charset="0"/>
              </a:rPr>
              <a:t> preprint arXiv:2306.13895, 2023.</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iṧlîḋê"/>
              <p:cNvSpPr/>
              <p:nvPr/>
            </p:nvSpPr>
            <p:spPr>
              <a:xfrm>
                <a:off x="415018" y="298450"/>
                <a:ext cx="11443154" cy="6203950"/>
              </a:xfrm>
              <a:prstGeom prst="roundRect">
                <a:avLst>
                  <a:gd name="adj" fmla="val 4167"/>
                </a:avLst>
              </a:prstGeom>
              <a:solidFill>
                <a:srgbClr val="FFFFFF">
                  <a:alpha val="87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tab pos="7175500" algn="l"/>
                  </a:tabLst>
                  <a:defRPr/>
                </a:pPr>
                <a14:m>
                  <m:oMathPara xmlns:m="http://schemas.openxmlformats.org/officeDocument/2006/math">
                    <m:oMathParaPr>
                      <m:jc m:val="centerGroup"/>
                    </m:oMathParaPr>
                    <m:oMath xmlns:m="http://schemas.openxmlformats.org/officeDocument/2006/math">
                      <a:fld id="{825F15A7-03F4-43D7-82C5-3E23DA2F108C}" type="mathplaceholder">
                        <a:rPr kumimoji="0" lang="zh-CN" altLang="en-US" sz="1800" b="0" i="1" u="none" strike="noStrike" kern="0" cap="none" spc="0" normalizeH="0" baseline="0" noProof="0" smtClean="0">
                          <a:ln>
                            <a:noFill/>
                          </a:ln>
                          <a:solidFill>
                            <a:srgbClr val="FFFFFF"/>
                          </a:solidFill>
                          <a:effectLst/>
                          <a:uLnTx/>
                          <a:uFillTx/>
                          <a:latin typeface="Cambria Math" panose="02040503050406030204" pitchFamily="18" charset="0"/>
                          <a:ea typeface="微软雅黑"/>
                          <a:sym typeface="Arial"/>
                        </a:rPr>
                        <a:t>在此处键入公式。</a:t>
                      </a:fld>
                    </m:oMath>
                  </m:oMathPara>
                </a14:m>
                <a:endParaRPr kumimoji="0" lang="zh-CN" altLang="en-US" sz="1800" b="0" i="0" u="none" strike="noStrike" kern="0" cap="none" spc="0" normalizeH="0" baseline="0" noProof="0" dirty="0">
                  <a:ln>
                    <a:noFill/>
                  </a:ln>
                  <a:solidFill>
                    <a:srgbClr val="FFFFFF"/>
                  </a:solidFill>
                  <a:effectLst/>
                  <a:uLnTx/>
                  <a:uFillTx/>
                  <a:latin typeface="Arial"/>
                  <a:ea typeface="微软雅黑"/>
                  <a:sym typeface="Arial"/>
                </a:endParaRPr>
              </a:p>
            </p:txBody>
          </p:sp>
        </mc:Choice>
        <mc:Fallback xmlns="">
          <p:sp>
            <p:nvSpPr>
              <p:cNvPr id="5" name="iṧlîḋê"/>
              <p:cNvSpPr>
                <a:spLocks noRot="1" noChangeAspect="1" noMove="1" noResize="1" noEditPoints="1" noAdjustHandles="1" noChangeArrowheads="1" noChangeShapeType="1" noTextEdit="1"/>
              </p:cNvSpPr>
              <p:nvPr/>
            </p:nvSpPr>
            <p:spPr>
              <a:xfrm>
                <a:off x="415018" y="298450"/>
                <a:ext cx="11443154" cy="6203950"/>
              </a:xfrm>
              <a:prstGeom prst="roundRect">
                <a:avLst>
                  <a:gd name="adj" fmla="val 4167"/>
                </a:avLst>
              </a:prstGeom>
              <a:blipFill>
                <a:blip r:embed="rId3"/>
                <a:stretch>
                  <a:fillRect/>
                </a:stretch>
              </a:blipFill>
              <a:ln w="38100" cap="flat" cmpd="sng" algn="ctr">
                <a:solidFill>
                  <a:srgbClr val="FFFFFF"/>
                </a:solidFill>
                <a:prstDash val="solid"/>
                <a:miter lim="800000"/>
              </a:ln>
              <a:effectLst/>
            </p:spPr>
            <p:txBody>
              <a:bodyPr/>
              <a:lstStyle/>
              <a:p>
                <a:r>
                  <a:rPr lang="zh-CN" altLang="en-US">
                    <a:noFill/>
                  </a:rPr>
                  <a:t> </a:t>
                </a:r>
              </a:p>
            </p:txBody>
          </p:sp>
        </mc:Fallback>
      </mc:AlternateContent>
      <p:sp>
        <p:nvSpPr>
          <p:cNvPr id="7" name="íṩľiďè"/>
          <p:cNvSpPr/>
          <p:nvPr/>
        </p:nvSpPr>
        <p:spPr>
          <a:xfrm>
            <a:off x="610272" y="686524"/>
            <a:ext cx="720000" cy="80899"/>
          </a:xfrm>
          <a:prstGeom prst="rect">
            <a:avLst/>
          </a:prstGeom>
          <a:solidFill>
            <a:srgbClr val="C6DAEC"/>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8" name="椭圆 7"/>
          <p:cNvSpPr/>
          <p:nvPr/>
        </p:nvSpPr>
        <p:spPr>
          <a:xfrm>
            <a:off x="10331360" y="5198860"/>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7" name="îṡľiḓê">
            <a:extLst>
              <a:ext uri="{FF2B5EF4-FFF2-40B4-BE49-F238E27FC236}">
                <a16:creationId xmlns:a16="http://schemas.microsoft.com/office/drawing/2014/main" id="{DF77C89B-04A7-4890-B325-75587BC41A71}"/>
              </a:ext>
            </a:extLst>
          </p:cNvPr>
          <p:cNvSpPr txBox="1"/>
          <p:nvPr/>
        </p:nvSpPr>
        <p:spPr>
          <a:xfrm>
            <a:off x="1525526" y="305707"/>
            <a:ext cx="3268480" cy="661848"/>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pPr lvl="0">
              <a:defRPr/>
            </a:pPr>
            <a:r>
              <a:rPr kumimoji="1" lang="en-US" altLang="zh-CN" sz="2800" b="1" i="0" u="none" strike="noStrike" kern="0" cap="none" spc="300" normalizeH="0" baseline="0" noProof="0" dirty="0">
                <a:ln>
                  <a:noFill/>
                </a:ln>
                <a:effectLst/>
                <a:uLnTx/>
                <a:uFillTx/>
                <a:latin typeface="Arial"/>
                <a:ea typeface="微软雅黑"/>
                <a:sym typeface="Arial"/>
              </a:rPr>
              <a:t>RFFI</a:t>
            </a:r>
          </a:p>
        </p:txBody>
      </p:sp>
      <p:grpSp>
        <p:nvGrpSpPr>
          <p:cNvPr id="18" name="组合 17">
            <a:extLst>
              <a:ext uri="{FF2B5EF4-FFF2-40B4-BE49-F238E27FC236}">
                <a16:creationId xmlns:a16="http://schemas.microsoft.com/office/drawing/2014/main" id="{278EDBE2-F903-4EF7-BE92-03518C333F8A}"/>
              </a:ext>
            </a:extLst>
          </p:cNvPr>
          <p:cNvGrpSpPr/>
          <p:nvPr/>
        </p:nvGrpSpPr>
        <p:grpSpPr>
          <a:xfrm>
            <a:off x="960995" y="1451684"/>
            <a:ext cx="4913317" cy="3954632"/>
            <a:chOff x="5590469" y="1355891"/>
            <a:chExt cx="4913317" cy="3954632"/>
          </a:xfrm>
        </p:grpSpPr>
        <p:sp>
          <p:nvSpPr>
            <p:cNvPr id="19" name="立方体 18">
              <a:extLst>
                <a:ext uri="{FF2B5EF4-FFF2-40B4-BE49-F238E27FC236}">
                  <a16:creationId xmlns:a16="http://schemas.microsoft.com/office/drawing/2014/main" id="{4C2A8704-819C-41EB-9635-8B629D744048}"/>
                </a:ext>
              </a:extLst>
            </p:cNvPr>
            <p:cNvSpPr/>
            <p:nvPr/>
          </p:nvSpPr>
          <p:spPr>
            <a:xfrm>
              <a:off x="5788061" y="1355891"/>
              <a:ext cx="517111" cy="1560582"/>
            </a:xfrm>
            <a:prstGeom prst="cube">
              <a:avLst>
                <a:gd name="adj" fmla="val 63461"/>
              </a:avLst>
            </a:prstGeom>
            <a:solidFill>
              <a:srgbClr val="77849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立方体 19">
              <a:extLst>
                <a:ext uri="{FF2B5EF4-FFF2-40B4-BE49-F238E27FC236}">
                  <a16:creationId xmlns:a16="http://schemas.microsoft.com/office/drawing/2014/main" id="{77B8B0EB-BDCD-42AE-AE9C-D3565E23D95C}"/>
                </a:ext>
              </a:extLst>
            </p:cNvPr>
            <p:cNvSpPr/>
            <p:nvPr/>
          </p:nvSpPr>
          <p:spPr>
            <a:xfrm>
              <a:off x="6470345" y="1511988"/>
              <a:ext cx="449718" cy="1309746"/>
            </a:xfrm>
            <a:prstGeom prst="cube">
              <a:avLst>
                <a:gd name="adj" fmla="val 63461"/>
              </a:avLst>
            </a:prstGeom>
            <a:solidFill>
              <a:srgbClr val="A8BC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立方体 20">
              <a:extLst>
                <a:ext uri="{FF2B5EF4-FFF2-40B4-BE49-F238E27FC236}">
                  <a16:creationId xmlns:a16="http://schemas.microsoft.com/office/drawing/2014/main" id="{0B348DCE-8F1E-465E-A929-2CE08D0F44E1}"/>
                </a:ext>
              </a:extLst>
            </p:cNvPr>
            <p:cNvSpPr/>
            <p:nvPr/>
          </p:nvSpPr>
          <p:spPr>
            <a:xfrm>
              <a:off x="6816731" y="1511988"/>
              <a:ext cx="449718" cy="1309746"/>
            </a:xfrm>
            <a:prstGeom prst="cube">
              <a:avLst>
                <a:gd name="adj" fmla="val 63461"/>
              </a:avLst>
            </a:prstGeom>
            <a:solidFill>
              <a:srgbClr val="A8BC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立方体 21">
              <a:extLst>
                <a:ext uri="{FF2B5EF4-FFF2-40B4-BE49-F238E27FC236}">
                  <a16:creationId xmlns:a16="http://schemas.microsoft.com/office/drawing/2014/main" id="{57A1CF4D-548C-4310-8810-C1B29BC81616}"/>
                </a:ext>
              </a:extLst>
            </p:cNvPr>
            <p:cNvSpPr/>
            <p:nvPr/>
          </p:nvSpPr>
          <p:spPr>
            <a:xfrm>
              <a:off x="7163118" y="1508463"/>
              <a:ext cx="449718" cy="1313272"/>
            </a:xfrm>
            <a:prstGeom prst="cube">
              <a:avLst>
                <a:gd name="adj" fmla="val 63461"/>
              </a:avLst>
            </a:prstGeom>
            <a:solidFill>
              <a:srgbClr val="A8BC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2CFE2AF8-1E4E-44DA-8905-0ACE1DFD639D}"/>
                </a:ext>
              </a:extLst>
            </p:cNvPr>
            <p:cNvSpPr/>
            <p:nvPr/>
          </p:nvSpPr>
          <p:spPr>
            <a:xfrm>
              <a:off x="7999202" y="1355891"/>
              <a:ext cx="168179" cy="14658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0073A2A9-1CA6-4B95-8588-2D38371AC647}"/>
                </a:ext>
              </a:extLst>
            </p:cNvPr>
            <p:cNvSpPr/>
            <p:nvPr/>
          </p:nvSpPr>
          <p:spPr>
            <a:xfrm>
              <a:off x="8313359" y="1508050"/>
              <a:ext cx="157422" cy="116152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a:extLst>
                <a:ext uri="{FF2B5EF4-FFF2-40B4-BE49-F238E27FC236}">
                  <a16:creationId xmlns:a16="http://schemas.microsoft.com/office/drawing/2014/main" id="{180B87E1-7E5E-4C27-B706-61952848D435}"/>
                </a:ext>
              </a:extLst>
            </p:cNvPr>
            <p:cNvSpPr/>
            <p:nvPr/>
          </p:nvSpPr>
          <p:spPr>
            <a:xfrm>
              <a:off x="6093045" y="2075077"/>
              <a:ext cx="337320" cy="6400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0E05479A-828A-4B2B-9F99-7AC12786C343}"/>
                </a:ext>
              </a:extLst>
            </p:cNvPr>
            <p:cNvSpPr/>
            <p:nvPr/>
          </p:nvSpPr>
          <p:spPr>
            <a:xfrm>
              <a:off x="7588892" y="2081081"/>
              <a:ext cx="337320" cy="6400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76BDCC38-4EE5-4C08-A510-62EE293CBE60}"/>
                </a:ext>
              </a:extLst>
            </p:cNvPr>
            <p:cNvSpPr/>
            <p:nvPr/>
          </p:nvSpPr>
          <p:spPr>
            <a:xfrm>
              <a:off x="8183288" y="2089217"/>
              <a:ext cx="114163" cy="5586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A05F4709-1331-466C-86EF-99538214E0F5}"/>
                </a:ext>
              </a:extLst>
            </p:cNvPr>
            <p:cNvSpPr txBox="1"/>
            <p:nvPr/>
          </p:nvSpPr>
          <p:spPr>
            <a:xfrm>
              <a:off x="5590469" y="2949707"/>
              <a:ext cx="550632" cy="300873"/>
            </a:xfrm>
            <a:prstGeom prst="rect">
              <a:avLst/>
            </a:prstGeom>
            <a:noFill/>
          </p:spPr>
          <p:txBody>
            <a:bodyPr wrap="none" rtlCol="0">
              <a:spAutoFit/>
            </a:bodyPr>
            <a:lstStyle/>
            <a:p>
              <a:r>
                <a:rPr lang="en-US" altLang="zh-CN" sz="1000" dirty="0">
                  <a:latin typeface="+mn-ea"/>
                </a:rPr>
                <a:t>input</a:t>
              </a:r>
              <a:endParaRPr lang="zh-CN" altLang="en-US" sz="1000" dirty="0">
                <a:latin typeface="+mn-ea"/>
              </a:endParaRPr>
            </a:p>
          </p:txBody>
        </p:sp>
        <p:sp>
          <p:nvSpPr>
            <p:cNvPr id="32" name="文本框 31">
              <a:extLst>
                <a:ext uri="{FF2B5EF4-FFF2-40B4-BE49-F238E27FC236}">
                  <a16:creationId xmlns:a16="http://schemas.microsoft.com/office/drawing/2014/main" id="{E0A339D3-C790-48C0-B89C-6842E825A28D}"/>
                </a:ext>
              </a:extLst>
            </p:cNvPr>
            <p:cNvSpPr txBox="1"/>
            <p:nvPr/>
          </p:nvSpPr>
          <p:spPr>
            <a:xfrm>
              <a:off x="6604299" y="2949707"/>
              <a:ext cx="669351" cy="300873"/>
            </a:xfrm>
            <a:prstGeom prst="rect">
              <a:avLst/>
            </a:prstGeom>
            <a:noFill/>
          </p:spPr>
          <p:txBody>
            <a:bodyPr wrap="none" rtlCol="0">
              <a:spAutoFit/>
            </a:bodyPr>
            <a:lstStyle/>
            <a:p>
              <a:r>
                <a:rPr lang="zh-CN" altLang="en-US" sz="1000" dirty="0">
                  <a:latin typeface="+mn-ea"/>
                </a:rPr>
                <a:t>卷积层</a:t>
              </a:r>
            </a:p>
          </p:txBody>
        </p:sp>
        <p:sp>
          <p:nvSpPr>
            <p:cNvPr id="39" name="文本框 38">
              <a:extLst>
                <a:ext uri="{FF2B5EF4-FFF2-40B4-BE49-F238E27FC236}">
                  <a16:creationId xmlns:a16="http://schemas.microsoft.com/office/drawing/2014/main" id="{2BA2B01B-8F3D-4BD0-982D-3E41A4496A06}"/>
                </a:ext>
              </a:extLst>
            </p:cNvPr>
            <p:cNvSpPr txBox="1"/>
            <p:nvPr/>
          </p:nvSpPr>
          <p:spPr>
            <a:xfrm>
              <a:off x="7712933" y="2949707"/>
              <a:ext cx="820106" cy="300873"/>
            </a:xfrm>
            <a:prstGeom prst="rect">
              <a:avLst/>
            </a:prstGeom>
            <a:noFill/>
          </p:spPr>
          <p:txBody>
            <a:bodyPr wrap="none" rtlCol="0">
              <a:spAutoFit/>
            </a:bodyPr>
            <a:lstStyle/>
            <a:p>
              <a:r>
                <a:rPr lang="zh-CN" altLang="en-US" sz="1000" dirty="0">
                  <a:latin typeface="+mn-ea"/>
                </a:rPr>
                <a:t>全连接层</a:t>
              </a:r>
            </a:p>
          </p:txBody>
        </p:sp>
        <p:grpSp>
          <p:nvGrpSpPr>
            <p:cNvPr id="41" name="组合 40">
              <a:extLst>
                <a:ext uri="{FF2B5EF4-FFF2-40B4-BE49-F238E27FC236}">
                  <a16:creationId xmlns:a16="http://schemas.microsoft.com/office/drawing/2014/main" id="{2537ADFC-EE31-4C9D-9A9A-0EB569DE29AB}"/>
                </a:ext>
              </a:extLst>
            </p:cNvPr>
            <p:cNvGrpSpPr/>
            <p:nvPr/>
          </p:nvGrpSpPr>
          <p:grpSpPr>
            <a:xfrm>
              <a:off x="5713500" y="3324952"/>
              <a:ext cx="2743572" cy="1985571"/>
              <a:chOff x="6024079" y="3500228"/>
              <a:chExt cx="3071103" cy="2396658"/>
            </a:xfrm>
          </p:grpSpPr>
          <p:sp>
            <p:nvSpPr>
              <p:cNvPr id="51" name="流程图: 接点 50">
                <a:extLst>
                  <a:ext uri="{FF2B5EF4-FFF2-40B4-BE49-F238E27FC236}">
                    <a16:creationId xmlns:a16="http://schemas.microsoft.com/office/drawing/2014/main" id="{3F4DC57A-8221-4C97-BEB9-2B6B7FB340A4}"/>
                  </a:ext>
                </a:extLst>
              </p:cNvPr>
              <p:cNvSpPr/>
              <p:nvPr/>
            </p:nvSpPr>
            <p:spPr>
              <a:xfrm>
                <a:off x="6313302" y="4513059"/>
                <a:ext cx="103332" cy="103332"/>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a:extLst>
                  <a:ext uri="{FF2B5EF4-FFF2-40B4-BE49-F238E27FC236}">
                    <a16:creationId xmlns:a16="http://schemas.microsoft.com/office/drawing/2014/main" id="{E0AF8AB5-0FB8-40B5-84D2-DA626C0B4B94}"/>
                  </a:ext>
                </a:extLst>
              </p:cNvPr>
              <p:cNvSpPr/>
              <p:nvPr/>
            </p:nvSpPr>
            <p:spPr>
              <a:xfrm>
                <a:off x="6643538" y="4913067"/>
                <a:ext cx="103332" cy="103332"/>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接点 52">
                <a:extLst>
                  <a:ext uri="{FF2B5EF4-FFF2-40B4-BE49-F238E27FC236}">
                    <a16:creationId xmlns:a16="http://schemas.microsoft.com/office/drawing/2014/main" id="{76FD4F6C-7349-4D89-8F5A-B80138F32608}"/>
                  </a:ext>
                </a:extLst>
              </p:cNvPr>
              <p:cNvSpPr/>
              <p:nvPr/>
            </p:nvSpPr>
            <p:spPr>
              <a:xfrm>
                <a:off x="7041590" y="3763055"/>
                <a:ext cx="103332" cy="103332"/>
              </a:xfrm>
              <a:prstGeom prst="flowChartConnector">
                <a:avLst/>
              </a:prstGeom>
              <a:solidFill>
                <a:schemeClr val="tx1"/>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接点 53">
                <a:extLst>
                  <a:ext uri="{FF2B5EF4-FFF2-40B4-BE49-F238E27FC236}">
                    <a16:creationId xmlns:a16="http://schemas.microsoft.com/office/drawing/2014/main" id="{AAB5EA0F-28D9-4159-84E1-2E1611781DC1}"/>
                  </a:ext>
                </a:extLst>
              </p:cNvPr>
              <p:cNvSpPr/>
              <p:nvPr/>
            </p:nvSpPr>
            <p:spPr>
              <a:xfrm>
                <a:off x="7537226" y="3927715"/>
                <a:ext cx="103332" cy="103332"/>
              </a:xfrm>
              <a:prstGeom prst="flowChartConnector">
                <a:avLst/>
              </a:prstGeom>
              <a:solidFill>
                <a:schemeClr val="tx1"/>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接点 54">
                <a:extLst>
                  <a:ext uri="{FF2B5EF4-FFF2-40B4-BE49-F238E27FC236}">
                    <a16:creationId xmlns:a16="http://schemas.microsoft.com/office/drawing/2014/main" id="{F80ACF24-A110-41BC-90F1-B7BE3CC0986E}"/>
                  </a:ext>
                </a:extLst>
              </p:cNvPr>
              <p:cNvSpPr/>
              <p:nvPr/>
            </p:nvSpPr>
            <p:spPr>
              <a:xfrm>
                <a:off x="8137037" y="4560836"/>
                <a:ext cx="103332" cy="103332"/>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流程图: 接点 55">
                <a:extLst>
                  <a:ext uri="{FF2B5EF4-FFF2-40B4-BE49-F238E27FC236}">
                    <a16:creationId xmlns:a16="http://schemas.microsoft.com/office/drawing/2014/main" id="{FD724521-24EE-42EA-87E3-FA91EB8FCEC0}"/>
                  </a:ext>
                </a:extLst>
              </p:cNvPr>
              <p:cNvSpPr/>
              <p:nvPr/>
            </p:nvSpPr>
            <p:spPr>
              <a:xfrm>
                <a:off x="7979959" y="5095528"/>
                <a:ext cx="103332" cy="103332"/>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流程图: 接点 56">
                <a:extLst>
                  <a:ext uri="{FF2B5EF4-FFF2-40B4-BE49-F238E27FC236}">
                    <a16:creationId xmlns:a16="http://schemas.microsoft.com/office/drawing/2014/main" id="{CCC33F55-0785-44E0-BB05-CDEC4C50C8C6}"/>
                  </a:ext>
                </a:extLst>
              </p:cNvPr>
              <p:cNvSpPr/>
              <p:nvPr/>
            </p:nvSpPr>
            <p:spPr>
              <a:xfrm>
                <a:off x="6024079" y="4226160"/>
                <a:ext cx="669351" cy="669351"/>
              </a:xfrm>
              <a:prstGeom prst="flowChartConnector">
                <a:avLst/>
              </a:prstGeom>
              <a:noFill/>
              <a:ln w="190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接点 57">
                <a:extLst>
                  <a:ext uri="{FF2B5EF4-FFF2-40B4-BE49-F238E27FC236}">
                    <a16:creationId xmlns:a16="http://schemas.microsoft.com/office/drawing/2014/main" id="{2C70939F-7D46-4E23-B183-D7CE061C7F49}"/>
                  </a:ext>
                </a:extLst>
              </p:cNvPr>
              <p:cNvSpPr/>
              <p:nvPr/>
            </p:nvSpPr>
            <p:spPr>
              <a:xfrm>
                <a:off x="6358754" y="4651367"/>
                <a:ext cx="669351" cy="669351"/>
              </a:xfrm>
              <a:prstGeom prst="flowChartConnector">
                <a:avLst/>
              </a:prstGeom>
              <a:noFill/>
              <a:ln w="190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流程图: 接点 58">
                <a:extLst>
                  <a:ext uri="{FF2B5EF4-FFF2-40B4-BE49-F238E27FC236}">
                    <a16:creationId xmlns:a16="http://schemas.microsoft.com/office/drawing/2014/main" id="{65DC1F10-70E6-4907-8C4F-F182B12A8E57}"/>
                  </a:ext>
                </a:extLst>
              </p:cNvPr>
              <p:cNvSpPr/>
              <p:nvPr/>
            </p:nvSpPr>
            <p:spPr>
              <a:xfrm>
                <a:off x="7266449" y="3637609"/>
                <a:ext cx="669351" cy="669351"/>
              </a:xfrm>
              <a:prstGeom prst="flowChartConnector">
                <a:avLst/>
              </a:prstGeom>
              <a:noFill/>
              <a:ln w="190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接点 59">
                <a:extLst>
                  <a:ext uri="{FF2B5EF4-FFF2-40B4-BE49-F238E27FC236}">
                    <a16:creationId xmlns:a16="http://schemas.microsoft.com/office/drawing/2014/main" id="{B359C887-048F-4002-9342-402332432A3B}"/>
                  </a:ext>
                </a:extLst>
              </p:cNvPr>
              <p:cNvSpPr/>
              <p:nvPr/>
            </p:nvSpPr>
            <p:spPr>
              <a:xfrm>
                <a:off x="6769637" y="3500228"/>
                <a:ext cx="669351" cy="669351"/>
              </a:xfrm>
              <a:prstGeom prst="flowChartConnector">
                <a:avLst/>
              </a:prstGeom>
              <a:noFill/>
              <a:ln w="190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接点 60">
                <a:extLst>
                  <a:ext uri="{FF2B5EF4-FFF2-40B4-BE49-F238E27FC236}">
                    <a16:creationId xmlns:a16="http://schemas.microsoft.com/office/drawing/2014/main" id="{EF9847F6-34CE-4FE6-94AF-5F8C993E06B8}"/>
                  </a:ext>
                </a:extLst>
              </p:cNvPr>
              <p:cNvSpPr/>
              <p:nvPr/>
            </p:nvSpPr>
            <p:spPr>
              <a:xfrm>
                <a:off x="7863688" y="4277826"/>
                <a:ext cx="669351" cy="669351"/>
              </a:xfrm>
              <a:prstGeom prst="flowChartConnector">
                <a:avLst/>
              </a:prstGeom>
              <a:noFill/>
              <a:ln w="190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接点 61">
                <a:extLst>
                  <a:ext uri="{FF2B5EF4-FFF2-40B4-BE49-F238E27FC236}">
                    <a16:creationId xmlns:a16="http://schemas.microsoft.com/office/drawing/2014/main" id="{4B6903E9-06F7-4582-A6D5-43B802969504}"/>
                  </a:ext>
                </a:extLst>
              </p:cNvPr>
              <p:cNvSpPr/>
              <p:nvPr/>
            </p:nvSpPr>
            <p:spPr>
              <a:xfrm>
                <a:off x="7686645" y="4812518"/>
                <a:ext cx="669351" cy="669351"/>
              </a:xfrm>
              <a:prstGeom prst="flowChartConnector">
                <a:avLst/>
              </a:prstGeom>
              <a:noFill/>
              <a:ln w="190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 name="直接连接符 62">
                <a:extLst>
                  <a:ext uri="{FF2B5EF4-FFF2-40B4-BE49-F238E27FC236}">
                    <a16:creationId xmlns:a16="http://schemas.microsoft.com/office/drawing/2014/main" id="{57EF617A-EC99-4DEA-9299-DF8840EA0AA2}"/>
                  </a:ext>
                </a:extLst>
              </p:cNvPr>
              <p:cNvCxnSpPr>
                <a:cxnSpLocks/>
              </p:cNvCxnSpPr>
              <p:nvPr/>
            </p:nvCxnSpPr>
            <p:spPr>
              <a:xfrm>
                <a:off x="6272825" y="3763055"/>
                <a:ext cx="1045837" cy="97452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5A6EA2FF-86E4-461C-A843-667D105234F2}"/>
                  </a:ext>
                </a:extLst>
              </p:cNvPr>
              <p:cNvCxnSpPr>
                <a:cxnSpLocks/>
              </p:cNvCxnSpPr>
              <p:nvPr/>
            </p:nvCxnSpPr>
            <p:spPr>
              <a:xfrm flipH="1">
                <a:off x="7317831" y="3927715"/>
                <a:ext cx="1152950" cy="818312"/>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24A65E3F-F7C6-43DA-9F0B-BFAEF9ED542E}"/>
                  </a:ext>
                </a:extLst>
              </p:cNvPr>
              <p:cNvCxnSpPr>
                <a:cxnSpLocks/>
              </p:cNvCxnSpPr>
              <p:nvPr/>
            </p:nvCxnSpPr>
            <p:spPr>
              <a:xfrm flipH="1">
                <a:off x="7311389" y="4718921"/>
                <a:ext cx="6443" cy="117796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6" name="流程图: 接点 65">
                <a:extLst>
                  <a:ext uri="{FF2B5EF4-FFF2-40B4-BE49-F238E27FC236}">
                    <a16:creationId xmlns:a16="http://schemas.microsoft.com/office/drawing/2014/main" id="{9CCD1099-CC25-4495-9A6E-F1B8812C4BEA}"/>
                  </a:ext>
                </a:extLst>
              </p:cNvPr>
              <p:cNvSpPr/>
              <p:nvPr/>
            </p:nvSpPr>
            <p:spPr>
              <a:xfrm>
                <a:off x="8671823" y="3593039"/>
                <a:ext cx="423359" cy="423359"/>
              </a:xfrm>
              <a:prstGeom prst="flowChartConnector">
                <a:avLst/>
              </a:prstGeom>
              <a:noFill/>
              <a:ln w="190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乘号 66">
                <a:extLst>
                  <a:ext uri="{FF2B5EF4-FFF2-40B4-BE49-F238E27FC236}">
                    <a16:creationId xmlns:a16="http://schemas.microsoft.com/office/drawing/2014/main" id="{36C67314-F737-420A-AF5F-56FBE24CC305}"/>
                  </a:ext>
                </a:extLst>
              </p:cNvPr>
              <p:cNvSpPr/>
              <p:nvPr/>
            </p:nvSpPr>
            <p:spPr>
              <a:xfrm>
                <a:off x="8770906" y="3694234"/>
                <a:ext cx="220968" cy="220968"/>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2" name="直接连接符 41">
              <a:extLst>
                <a:ext uri="{FF2B5EF4-FFF2-40B4-BE49-F238E27FC236}">
                  <a16:creationId xmlns:a16="http://schemas.microsoft.com/office/drawing/2014/main" id="{871148B3-5222-4E43-9E9F-BB4F67E42312}"/>
                </a:ext>
              </a:extLst>
            </p:cNvPr>
            <p:cNvCxnSpPr/>
            <p:nvPr/>
          </p:nvCxnSpPr>
          <p:spPr>
            <a:xfrm>
              <a:off x="8470781" y="2107078"/>
              <a:ext cx="607905"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5ACDA8EB-901A-4422-8406-8707F3715F9B}"/>
                </a:ext>
              </a:extLst>
            </p:cNvPr>
            <p:cNvCxnSpPr/>
            <p:nvPr/>
          </p:nvCxnSpPr>
          <p:spPr>
            <a:xfrm>
              <a:off x="8470781" y="4248925"/>
              <a:ext cx="607905"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28D3EACB-1BED-4593-8809-C126A5188E0C}"/>
                </a:ext>
              </a:extLst>
            </p:cNvPr>
            <p:cNvCxnSpPr>
              <a:cxnSpLocks/>
            </p:cNvCxnSpPr>
            <p:nvPr/>
          </p:nvCxnSpPr>
          <p:spPr>
            <a:xfrm flipV="1">
              <a:off x="9078686" y="2117150"/>
              <a:ext cx="0" cy="2129292"/>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9CB9E91C-3A1D-419B-8FEE-2C8B2AF25C52}"/>
                </a:ext>
              </a:extLst>
            </p:cNvPr>
            <p:cNvCxnSpPr>
              <a:cxnSpLocks/>
            </p:cNvCxnSpPr>
            <p:nvPr/>
          </p:nvCxnSpPr>
          <p:spPr>
            <a:xfrm>
              <a:off x="9078686" y="3153337"/>
              <a:ext cx="681134" cy="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8E692BEF-10E9-4DB1-83C0-7252BBB51070}"/>
                    </a:ext>
                  </a:extLst>
                </p:cNvPr>
                <p:cNvSpPr txBox="1"/>
                <p:nvPr/>
              </p:nvSpPr>
              <p:spPr>
                <a:xfrm>
                  <a:off x="8967680" y="2730811"/>
                  <a:ext cx="95405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m:oMathPara>
                  </a14:m>
                  <a:endParaRPr lang="zh-CN" altLang="en-US" dirty="0"/>
                </a:p>
              </p:txBody>
            </p:sp>
          </mc:Choice>
          <mc:Fallback xmlns="">
            <p:sp>
              <p:nvSpPr>
                <p:cNvPr id="90" name="文本框 89">
                  <a:extLst>
                    <a:ext uri="{FF2B5EF4-FFF2-40B4-BE49-F238E27FC236}">
                      <a16:creationId xmlns:a16="http://schemas.microsoft.com/office/drawing/2014/main" id="{772E6EBF-2A38-4D3B-9BED-8BC2672B3552}"/>
                    </a:ext>
                  </a:extLst>
                </p:cNvPr>
                <p:cNvSpPr txBox="1">
                  <a:spLocks noRot="1" noChangeAspect="1" noMove="1" noResize="1" noEditPoints="1" noAdjustHandles="1" noChangeArrowheads="1" noChangeShapeType="1" noTextEdit="1"/>
                </p:cNvSpPr>
                <p:nvPr/>
              </p:nvSpPr>
              <p:spPr>
                <a:xfrm>
                  <a:off x="8967680" y="2730811"/>
                  <a:ext cx="954053" cy="369332"/>
                </a:xfrm>
                <a:prstGeom prst="rect">
                  <a:avLst/>
                </a:prstGeom>
                <a:blipFill>
                  <a:blip r:embed="rId4"/>
                  <a:stretch>
                    <a:fillRect b="-6557"/>
                  </a:stretch>
                </a:blipFill>
              </p:spPr>
              <p:txBody>
                <a:bodyPr/>
                <a:lstStyle/>
                <a:p>
                  <a:r>
                    <a:rPr lang="zh-CN" altLang="en-US">
                      <a:noFill/>
                    </a:rPr>
                    <a:t> </a:t>
                  </a:r>
                </a:p>
              </p:txBody>
            </p:sp>
          </mc:Fallback>
        </mc:AlternateContent>
        <p:sp>
          <p:nvSpPr>
            <p:cNvPr id="48" name="文本框 47">
              <a:extLst>
                <a:ext uri="{FF2B5EF4-FFF2-40B4-BE49-F238E27FC236}">
                  <a16:creationId xmlns:a16="http://schemas.microsoft.com/office/drawing/2014/main" id="{68000E64-DA58-4263-95A0-1805B224D39C}"/>
                </a:ext>
              </a:extLst>
            </p:cNvPr>
            <p:cNvSpPr txBox="1"/>
            <p:nvPr/>
          </p:nvSpPr>
          <p:spPr>
            <a:xfrm>
              <a:off x="9857455" y="2968671"/>
              <a:ext cx="64633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分类</a:t>
              </a:r>
            </a:p>
          </p:txBody>
        </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585452BB-24A7-493B-8A75-68F50E009330}"/>
                    </a:ext>
                  </a:extLst>
                </p:cNvPr>
                <p:cNvSpPr txBox="1"/>
                <p:nvPr/>
              </p:nvSpPr>
              <p:spPr>
                <a:xfrm>
                  <a:off x="8433876" y="1678544"/>
                  <a:ext cx="95405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rPr>
                          <m:t>𝑓</m:t>
                        </m:r>
                        <m:r>
                          <a:rPr lang="en-US" altLang="zh-CN" sz="1800" i="1" smtClean="0">
                            <a:latin typeface="Cambria Math" panose="02040503050406030204" pitchFamily="18" charset="0"/>
                          </a:rPr>
                          <m:t>(</m:t>
                        </m:r>
                        <m:r>
                          <a:rPr lang="en-US" altLang="zh-CN" sz="1800" i="1" smtClean="0">
                            <a:latin typeface="Cambria Math" panose="02040503050406030204" pitchFamily="18" charset="0"/>
                          </a:rPr>
                          <m:t>𝑥</m:t>
                        </m:r>
                        <m:r>
                          <a:rPr lang="en-US" altLang="zh-CN" sz="1800" i="1" smtClean="0">
                            <a:latin typeface="Cambria Math" panose="02040503050406030204" pitchFamily="18" charset="0"/>
                          </a:rPr>
                          <m:t>;</m:t>
                        </m:r>
                        <m:r>
                          <m:rPr>
                            <m:sty m:val="p"/>
                          </m:rPr>
                          <a:rPr lang="en-US" altLang="zh-CN" sz="1800" i="1" smtClean="0">
                            <a:latin typeface="Cambria Math" panose="02040503050406030204" pitchFamily="18" charset="0"/>
                          </a:rPr>
                          <m:t>θ</m:t>
                        </m:r>
                        <m:r>
                          <a:rPr lang="en-US" altLang="zh-CN" sz="1800" i="1" smtClean="0">
                            <a:latin typeface="Cambria Math" panose="02040503050406030204" pitchFamily="18" charset="0"/>
                          </a:rPr>
                          <m:t>)</m:t>
                        </m:r>
                      </m:oMath>
                    </m:oMathPara>
                  </a14:m>
                  <a:endParaRPr lang="zh-CN" altLang="en-US" dirty="0"/>
                </a:p>
              </p:txBody>
            </p:sp>
          </mc:Choice>
          <mc:Fallback xmlns="">
            <p:sp>
              <p:nvSpPr>
                <p:cNvPr id="93" name="文本框 92">
                  <a:extLst>
                    <a:ext uri="{FF2B5EF4-FFF2-40B4-BE49-F238E27FC236}">
                      <a16:creationId xmlns:a16="http://schemas.microsoft.com/office/drawing/2014/main" id="{CCCCEC2E-8D0F-48BD-B43A-122E611182ED}"/>
                    </a:ext>
                  </a:extLst>
                </p:cNvPr>
                <p:cNvSpPr txBox="1">
                  <a:spLocks noRot="1" noChangeAspect="1" noMove="1" noResize="1" noEditPoints="1" noAdjustHandles="1" noChangeArrowheads="1" noChangeShapeType="1" noTextEdit="1"/>
                </p:cNvSpPr>
                <p:nvPr/>
              </p:nvSpPr>
              <p:spPr>
                <a:xfrm>
                  <a:off x="8433876" y="1678544"/>
                  <a:ext cx="954053" cy="369332"/>
                </a:xfrm>
                <a:prstGeom prst="rect">
                  <a:avLst/>
                </a:prstGeom>
                <a:blipFill>
                  <a:blip r:embed="rId5"/>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B287EB71-F06E-42E5-A8B5-F86C6DD7AE88}"/>
                    </a:ext>
                  </a:extLst>
                </p:cNvPr>
                <p:cNvSpPr txBox="1"/>
                <p:nvPr/>
              </p:nvSpPr>
              <p:spPr>
                <a:xfrm>
                  <a:off x="8577714" y="3862475"/>
                  <a:ext cx="409664"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𝑖𝑗</m:t>
                            </m:r>
                          </m:sub>
                        </m:sSub>
                      </m:oMath>
                    </m:oMathPara>
                  </a14:m>
                  <a:endParaRPr lang="zh-CN" altLang="en-US" dirty="0"/>
                </a:p>
              </p:txBody>
            </p:sp>
          </mc:Choice>
          <mc:Fallback xmlns="">
            <p:sp>
              <p:nvSpPr>
                <p:cNvPr id="94" name="文本框 93">
                  <a:extLst>
                    <a:ext uri="{FF2B5EF4-FFF2-40B4-BE49-F238E27FC236}">
                      <a16:creationId xmlns:a16="http://schemas.microsoft.com/office/drawing/2014/main" id="{FCCD0DEB-B072-49A6-85BD-82EBF3F9E759}"/>
                    </a:ext>
                  </a:extLst>
                </p:cNvPr>
                <p:cNvSpPr txBox="1">
                  <a:spLocks noRot="1" noChangeAspect="1" noMove="1" noResize="1" noEditPoints="1" noAdjustHandles="1" noChangeArrowheads="1" noChangeShapeType="1" noTextEdit="1"/>
                </p:cNvSpPr>
                <p:nvPr/>
              </p:nvSpPr>
              <p:spPr>
                <a:xfrm>
                  <a:off x="8577714" y="3862475"/>
                  <a:ext cx="409664" cy="299313"/>
                </a:xfrm>
                <a:prstGeom prst="rect">
                  <a:avLst/>
                </a:prstGeom>
                <a:blipFill>
                  <a:blip r:embed="rId6"/>
                  <a:stretch>
                    <a:fillRect l="-7463" r="-8955" b="-26531"/>
                  </a:stretch>
                </a:blipFill>
              </p:spPr>
              <p:txBody>
                <a:bodyPr/>
                <a:lstStyle/>
                <a:p>
                  <a:r>
                    <a:rPr lang="zh-CN" altLang="en-US">
                      <a:noFill/>
                    </a:rPr>
                    <a:t> </a:t>
                  </a:r>
                </a:p>
              </p:txBody>
            </p:sp>
          </mc:Fallback>
        </mc:AlternateContent>
      </p:grpSp>
      <p:pic>
        <p:nvPicPr>
          <p:cNvPr id="3" name="图片 2">
            <a:extLst>
              <a:ext uri="{FF2B5EF4-FFF2-40B4-BE49-F238E27FC236}">
                <a16:creationId xmlns:a16="http://schemas.microsoft.com/office/drawing/2014/main" id="{3827F733-DB54-473A-8B8A-466FFFC6FCF3}"/>
              </a:ext>
            </a:extLst>
          </p:cNvPr>
          <p:cNvPicPr>
            <a:picLocks noChangeAspect="1"/>
          </p:cNvPicPr>
          <p:nvPr/>
        </p:nvPicPr>
        <p:blipFill>
          <a:blip r:embed="rId7"/>
          <a:stretch>
            <a:fillRect/>
          </a:stretch>
        </p:blipFill>
        <p:spPr>
          <a:xfrm>
            <a:off x="6611695" y="1238345"/>
            <a:ext cx="4913653" cy="2607079"/>
          </a:xfrm>
          <a:prstGeom prst="rect">
            <a:avLst/>
          </a:prstGeom>
        </p:spPr>
      </p:pic>
      <p:grpSp>
        <p:nvGrpSpPr>
          <p:cNvPr id="68" name="组合 67">
            <a:extLst>
              <a:ext uri="{FF2B5EF4-FFF2-40B4-BE49-F238E27FC236}">
                <a16:creationId xmlns:a16="http://schemas.microsoft.com/office/drawing/2014/main" id="{FF4CC306-63A5-437F-B078-025BA865DE6E}"/>
              </a:ext>
            </a:extLst>
          </p:cNvPr>
          <p:cNvGrpSpPr/>
          <p:nvPr/>
        </p:nvGrpSpPr>
        <p:grpSpPr>
          <a:xfrm>
            <a:off x="6931813" y="4454450"/>
            <a:ext cx="3556936" cy="1617296"/>
            <a:chOff x="6861994" y="4580725"/>
            <a:chExt cx="3556936" cy="1617296"/>
          </a:xfrm>
        </p:grpSpPr>
        <p:grpSp>
          <p:nvGrpSpPr>
            <p:cNvPr id="69" name="组合 68">
              <a:extLst>
                <a:ext uri="{FF2B5EF4-FFF2-40B4-BE49-F238E27FC236}">
                  <a16:creationId xmlns:a16="http://schemas.microsoft.com/office/drawing/2014/main" id="{A716A97E-C5CC-4DF9-9949-562A82E8EAB1}"/>
                </a:ext>
              </a:extLst>
            </p:cNvPr>
            <p:cNvGrpSpPr/>
            <p:nvPr/>
          </p:nvGrpSpPr>
          <p:grpSpPr>
            <a:xfrm>
              <a:off x="6861994" y="4580725"/>
              <a:ext cx="3556936" cy="617241"/>
              <a:chOff x="1231600" y="1788777"/>
              <a:chExt cx="3556936" cy="617241"/>
            </a:xfrm>
          </p:grpSpPr>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55431549-2159-4F72-85C8-082F179F74FD}"/>
                      </a:ext>
                    </a:extLst>
                  </p:cNvPr>
                  <p:cNvSpPr txBox="1"/>
                  <p:nvPr/>
                </p:nvSpPr>
                <p:spPr>
                  <a:xfrm>
                    <a:off x="1231600" y="1908441"/>
                    <a:ext cx="3556936" cy="4098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𝑚𝑖𝑛</m:t>
                          </m:r>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θ</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𝑖𝑗</m:t>
                                      </m:r>
                                    </m:sub>
                                  </m:sSub>
                                </m:e>
                              </m:d>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&lt;0</m:t>
                          </m:r>
                        </m:oMath>
                      </m:oMathPara>
                    </a14:m>
                    <a:endParaRPr lang="zh-CN" altLang="en-US" dirty="0"/>
                  </a:p>
                </p:txBody>
              </p:sp>
            </mc:Choice>
            <mc:Fallback xmlns="">
              <p:sp>
                <p:nvSpPr>
                  <p:cNvPr id="88" name="文本框 87">
                    <a:extLst>
                      <a:ext uri="{FF2B5EF4-FFF2-40B4-BE49-F238E27FC236}">
                        <a16:creationId xmlns:a16="http://schemas.microsoft.com/office/drawing/2014/main" id="{7479DE78-2784-4C73-B98A-7AEF73C2571C}"/>
                      </a:ext>
                    </a:extLst>
                  </p:cNvPr>
                  <p:cNvSpPr txBox="1">
                    <a:spLocks noRot="1" noChangeAspect="1" noMove="1" noResize="1" noEditPoints="1" noAdjustHandles="1" noChangeArrowheads="1" noChangeShapeType="1" noTextEdit="1"/>
                  </p:cNvSpPr>
                  <p:nvPr/>
                </p:nvSpPr>
                <p:spPr>
                  <a:xfrm>
                    <a:off x="1231600" y="1908441"/>
                    <a:ext cx="3556936" cy="409856"/>
                  </a:xfrm>
                  <a:prstGeom prst="rect">
                    <a:avLst/>
                  </a:prstGeom>
                  <a:blipFill>
                    <a:blip r:embed="rId8"/>
                    <a:stretch>
                      <a:fillRect l="-1029" r="-1029" b="-134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DB95830A-D960-4C00-B849-8896F03D24A4}"/>
                      </a:ext>
                    </a:extLst>
                  </p:cNvPr>
                  <p:cNvSpPr txBox="1"/>
                  <p:nvPr/>
                </p:nvSpPr>
                <p:spPr>
                  <a:xfrm>
                    <a:off x="2409603" y="1788777"/>
                    <a:ext cx="2314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oMath>
                      </m:oMathPara>
                    </a14:m>
                    <a:endParaRPr lang="zh-CN" altLang="en-US" dirty="0"/>
                  </a:p>
                </p:txBody>
              </p:sp>
            </mc:Choice>
            <mc:Fallback xmlns="">
              <p:sp>
                <p:nvSpPr>
                  <p:cNvPr id="96" name="文本框 95">
                    <a:extLst>
                      <a:ext uri="{FF2B5EF4-FFF2-40B4-BE49-F238E27FC236}">
                        <a16:creationId xmlns:a16="http://schemas.microsoft.com/office/drawing/2014/main" id="{7AB3F08B-F727-4D5F-A539-E9B6ECCBB624}"/>
                      </a:ext>
                    </a:extLst>
                  </p:cNvPr>
                  <p:cNvSpPr txBox="1">
                    <a:spLocks noRot="1" noChangeAspect="1" noMove="1" noResize="1" noEditPoints="1" noAdjustHandles="1" noChangeArrowheads="1" noChangeShapeType="1" noTextEdit="1"/>
                  </p:cNvSpPr>
                  <p:nvPr/>
                </p:nvSpPr>
                <p:spPr>
                  <a:xfrm>
                    <a:off x="2409603" y="1788777"/>
                    <a:ext cx="231410" cy="276999"/>
                  </a:xfrm>
                  <a:prstGeom prst="rect">
                    <a:avLst/>
                  </a:prstGeom>
                  <a:blipFill>
                    <a:blip r:embed="rId9"/>
                    <a:stretch>
                      <a:fillRect l="-23684" r="-18421"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5A871478-B108-4990-AB73-275CD79EEE7C}"/>
                      </a:ext>
                    </a:extLst>
                  </p:cNvPr>
                  <p:cNvSpPr txBox="1"/>
                  <p:nvPr/>
                </p:nvSpPr>
                <p:spPr>
                  <a:xfrm>
                    <a:off x="2212760" y="2190574"/>
                    <a:ext cx="57945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oMath>
                      </m:oMathPara>
                    </a14:m>
                    <a:endParaRPr lang="zh-CN" altLang="en-US" sz="1400" dirty="0"/>
                  </a:p>
                </p:txBody>
              </p:sp>
            </mc:Choice>
            <mc:Fallback xmlns="">
              <p:sp>
                <p:nvSpPr>
                  <p:cNvPr id="97" name="文本框 96">
                    <a:extLst>
                      <a:ext uri="{FF2B5EF4-FFF2-40B4-BE49-F238E27FC236}">
                        <a16:creationId xmlns:a16="http://schemas.microsoft.com/office/drawing/2014/main" id="{193852B0-33EA-4B67-B36F-08C8C50CE907}"/>
                      </a:ext>
                    </a:extLst>
                  </p:cNvPr>
                  <p:cNvSpPr txBox="1">
                    <a:spLocks noRot="1" noChangeAspect="1" noMove="1" noResize="1" noEditPoints="1" noAdjustHandles="1" noChangeArrowheads="1" noChangeShapeType="1" noTextEdit="1"/>
                  </p:cNvSpPr>
                  <p:nvPr/>
                </p:nvSpPr>
                <p:spPr>
                  <a:xfrm>
                    <a:off x="2212760" y="2190574"/>
                    <a:ext cx="579454" cy="215444"/>
                  </a:xfrm>
                  <a:prstGeom prst="rect">
                    <a:avLst/>
                  </a:prstGeom>
                  <a:blipFill>
                    <a:blip r:embed="rId10"/>
                    <a:stretch>
                      <a:fillRect b="-31429"/>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9AB9B28A-CD30-4CC1-A39B-B2BB87E0B2F7}"/>
                    </a:ext>
                  </a:extLst>
                </p:cNvPr>
                <p:cNvSpPr txBox="1"/>
                <p:nvPr/>
              </p:nvSpPr>
              <p:spPr>
                <a:xfrm>
                  <a:off x="7042978" y="5651602"/>
                  <a:ext cx="28836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𝑐𝑙𝑎𝑠𝑠</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𝑎𝑟𝑔𝑚𝑎𝑥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70" name="文本框 69">
                  <a:extLst>
                    <a:ext uri="{FF2B5EF4-FFF2-40B4-BE49-F238E27FC236}">
                      <a16:creationId xmlns:a16="http://schemas.microsoft.com/office/drawing/2014/main" id="{9AB9B28A-CD30-4CC1-A39B-B2BB87E0B2F7}"/>
                    </a:ext>
                  </a:extLst>
                </p:cNvPr>
                <p:cNvSpPr txBox="1">
                  <a:spLocks noRot="1" noChangeAspect="1" noMove="1" noResize="1" noEditPoints="1" noAdjustHandles="1" noChangeArrowheads="1" noChangeShapeType="1" noTextEdit="1"/>
                </p:cNvSpPr>
                <p:nvPr/>
              </p:nvSpPr>
              <p:spPr>
                <a:xfrm>
                  <a:off x="7042978" y="5651602"/>
                  <a:ext cx="2883610" cy="369332"/>
                </a:xfrm>
                <a:prstGeom prst="rect">
                  <a:avLst/>
                </a:prstGeom>
                <a:blipFill>
                  <a:blip r:embed="rId11"/>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1F9434B4-5256-4F13-9E82-6F94BB0A243F}"/>
                    </a:ext>
                  </a:extLst>
                </p:cNvPr>
                <p:cNvSpPr txBox="1"/>
                <p:nvPr/>
              </p:nvSpPr>
              <p:spPr>
                <a:xfrm>
                  <a:off x="8487773" y="5890244"/>
                  <a:ext cx="629981"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oMath>
                    </m:oMathPara>
                  </a14:m>
                  <a:endParaRPr lang="zh-CN" altLang="en-US" sz="1400" dirty="0"/>
                </a:p>
              </p:txBody>
            </p:sp>
          </mc:Choice>
          <mc:Fallback xmlns="">
            <p:sp>
              <p:nvSpPr>
                <p:cNvPr id="71" name="文本框 70">
                  <a:extLst>
                    <a:ext uri="{FF2B5EF4-FFF2-40B4-BE49-F238E27FC236}">
                      <a16:creationId xmlns:a16="http://schemas.microsoft.com/office/drawing/2014/main" id="{1F9434B4-5256-4F13-9E82-6F94BB0A243F}"/>
                    </a:ext>
                  </a:extLst>
                </p:cNvPr>
                <p:cNvSpPr txBox="1">
                  <a:spLocks noRot="1" noChangeAspect="1" noMove="1" noResize="1" noEditPoints="1" noAdjustHandles="1" noChangeArrowheads="1" noChangeShapeType="1" noTextEdit="1"/>
                </p:cNvSpPr>
                <p:nvPr/>
              </p:nvSpPr>
              <p:spPr>
                <a:xfrm>
                  <a:off x="8487773" y="5890244"/>
                  <a:ext cx="629981" cy="307777"/>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7E132020-FB02-4ADC-AB41-F56D61E0B986}"/>
                    </a:ext>
                  </a:extLst>
                </p:cNvPr>
                <p:cNvSpPr txBox="1"/>
                <p:nvPr/>
              </p:nvSpPr>
              <p:spPr>
                <a:xfrm>
                  <a:off x="8605059" y="5542206"/>
                  <a:ext cx="34964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𝐶</m:t>
                        </m:r>
                      </m:oMath>
                    </m:oMathPara>
                  </a14:m>
                  <a:endParaRPr lang="zh-CN" altLang="en-US" sz="1400" dirty="0"/>
                </a:p>
              </p:txBody>
            </p:sp>
          </mc:Choice>
          <mc:Fallback xmlns="">
            <p:sp>
              <p:nvSpPr>
                <p:cNvPr id="72" name="文本框 71">
                  <a:extLst>
                    <a:ext uri="{FF2B5EF4-FFF2-40B4-BE49-F238E27FC236}">
                      <a16:creationId xmlns:a16="http://schemas.microsoft.com/office/drawing/2014/main" id="{7E132020-FB02-4ADC-AB41-F56D61E0B986}"/>
                    </a:ext>
                  </a:extLst>
                </p:cNvPr>
                <p:cNvSpPr txBox="1">
                  <a:spLocks noRot="1" noChangeAspect="1" noMove="1" noResize="1" noEditPoints="1" noAdjustHandles="1" noChangeArrowheads="1" noChangeShapeType="1" noTextEdit="1"/>
                </p:cNvSpPr>
                <p:nvPr/>
              </p:nvSpPr>
              <p:spPr>
                <a:xfrm>
                  <a:off x="8605059" y="5542206"/>
                  <a:ext cx="349646" cy="307777"/>
                </a:xfrm>
                <a:prstGeom prst="rect">
                  <a:avLst/>
                </a:prstGeom>
                <a:blipFill>
                  <a:blip r:embed="rId13"/>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63020759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iṧlîḋê"/>
              <p:cNvSpPr/>
              <p:nvPr/>
            </p:nvSpPr>
            <p:spPr>
              <a:xfrm>
                <a:off x="415018" y="298450"/>
                <a:ext cx="11443154" cy="6203950"/>
              </a:xfrm>
              <a:prstGeom prst="roundRect">
                <a:avLst>
                  <a:gd name="adj" fmla="val 4167"/>
                </a:avLst>
              </a:prstGeom>
              <a:solidFill>
                <a:srgbClr val="FFFFFF">
                  <a:alpha val="87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tab pos="7175500" algn="l"/>
                  </a:tabLst>
                  <a:defRPr/>
                </a:pPr>
                <a14:m>
                  <m:oMathPara xmlns:m="http://schemas.openxmlformats.org/officeDocument/2006/math">
                    <m:oMathParaPr>
                      <m:jc m:val="centerGroup"/>
                    </m:oMathParaPr>
                    <m:oMath xmlns:m="http://schemas.openxmlformats.org/officeDocument/2006/math">
                      <a:fld id="{825F15A7-03F4-43D7-82C5-3E23DA2F108C}" type="mathplaceholder">
                        <a:rPr kumimoji="0" lang="zh-CN" altLang="en-US" sz="1800" b="0" i="1" u="none" strike="noStrike" kern="0" cap="none" spc="0" normalizeH="0" baseline="0" noProof="0" smtClean="0">
                          <a:ln>
                            <a:noFill/>
                          </a:ln>
                          <a:solidFill>
                            <a:srgbClr val="FFFFFF"/>
                          </a:solidFill>
                          <a:effectLst/>
                          <a:uLnTx/>
                          <a:uFillTx/>
                          <a:latin typeface="Cambria Math" panose="02040503050406030204" pitchFamily="18" charset="0"/>
                          <a:ea typeface="微软雅黑"/>
                          <a:sym typeface="Arial"/>
                        </a:rPr>
                        <a:t>在此处键入公式。</a:t>
                      </a:fld>
                    </m:oMath>
                  </m:oMathPara>
                </a14:m>
                <a:endParaRPr kumimoji="0" lang="zh-CN" altLang="en-US" sz="1800" b="0" i="0" u="none" strike="noStrike" kern="0" cap="none" spc="0" normalizeH="0" baseline="0" noProof="0" dirty="0">
                  <a:ln>
                    <a:noFill/>
                  </a:ln>
                  <a:solidFill>
                    <a:srgbClr val="FFFFFF"/>
                  </a:solidFill>
                  <a:effectLst/>
                  <a:uLnTx/>
                  <a:uFillTx/>
                  <a:latin typeface="Arial"/>
                  <a:ea typeface="微软雅黑"/>
                  <a:sym typeface="Arial"/>
                </a:endParaRPr>
              </a:p>
            </p:txBody>
          </p:sp>
        </mc:Choice>
        <mc:Fallback xmlns="">
          <p:sp>
            <p:nvSpPr>
              <p:cNvPr id="5" name="iṧlîḋê"/>
              <p:cNvSpPr>
                <a:spLocks noRot="1" noChangeAspect="1" noMove="1" noResize="1" noEditPoints="1" noAdjustHandles="1" noChangeArrowheads="1" noChangeShapeType="1" noTextEdit="1"/>
              </p:cNvSpPr>
              <p:nvPr/>
            </p:nvSpPr>
            <p:spPr>
              <a:xfrm>
                <a:off x="415018" y="298450"/>
                <a:ext cx="11443154" cy="6203950"/>
              </a:xfrm>
              <a:prstGeom prst="roundRect">
                <a:avLst>
                  <a:gd name="adj" fmla="val 4167"/>
                </a:avLst>
              </a:prstGeom>
              <a:blipFill>
                <a:blip r:embed="rId3"/>
                <a:stretch>
                  <a:fillRect/>
                </a:stretch>
              </a:blipFill>
              <a:ln w="38100" cap="flat" cmpd="sng" algn="ctr">
                <a:solidFill>
                  <a:srgbClr val="FFFFFF"/>
                </a:solidFill>
                <a:prstDash val="solid"/>
                <a:miter lim="800000"/>
              </a:ln>
              <a:effectLst/>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FD53D01F-E01E-4F15-9F08-564AAF3444AC}"/>
              </a:ext>
            </a:extLst>
          </p:cNvPr>
          <p:cNvSpPr/>
          <p:nvPr/>
        </p:nvSpPr>
        <p:spPr>
          <a:xfrm>
            <a:off x="1259537" y="4544590"/>
            <a:ext cx="3823734" cy="1846880"/>
          </a:xfrm>
          <a:prstGeom prst="rect">
            <a:avLst/>
          </a:prstGeom>
          <a:solidFill>
            <a:srgbClr val="ECF3F8"/>
          </a:solidFill>
          <a:ln>
            <a:solidFill>
              <a:srgbClr val="EBF3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09140321-284B-4AE7-87E7-42790D253D37}"/>
              </a:ext>
            </a:extLst>
          </p:cNvPr>
          <p:cNvSpPr/>
          <p:nvPr/>
        </p:nvSpPr>
        <p:spPr>
          <a:xfrm>
            <a:off x="1259537" y="2892714"/>
            <a:ext cx="3823734" cy="1515292"/>
          </a:xfrm>
          <a:prstGeom prst="rect">
            <a:avLst/>
          </a:prstGeom>
          <a:solidFill>
            <a:srgbClr val="ECF3F8"/>
          </a:solidFill>
          <a:ln>
            <a:solidFill>
              <a:srgbClr val="EBF3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íṩľiďè"/>
          <p:cNvSpPr/>
          <p:nvPr/>
        </p:nvSpPr>
        <p:spPr>
          <a:xfrm>
            <a:off x="610272" y="686524"/>
            <a:ext cx="720000" cy="80899"/>
          </a:xfrm>
          <a:prstGeom prst="rect">
            <a:avLst/>
          </a:prstGeom>
          <a:solidFill>
            <a:srgbClr val="C6DAEC"/>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8" name="椭圆 7"/>
          <p:cNvSpPr/>
          <p:nvPr/>
        </p:nvSpPr>
        <p:spPr>
          <a:xfrm>
            <a:off x="10331360" y="5198860"/>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33" name="图片 32">
            <a:extLst>
              <a:ext uri="{FF2B5EF4-FFF2-40B4-BE49-F238E27FC236}">
                <a16:creationId xmlns:a16="http://schemas.microsoft.com/office/drawing/2014/main" id="{3B9E1F4C-D8AA-4BEF-A42B-526244935E81}"/>
              </a:ext>
            </a:extLst>
          </p:cNvPr>
          <p:cNvPicPr>
            <a:picLocks noChangeAspect="1"/>
          </p:cNvPicPr>
          <p:nvPr/>
        </p:nvPicPr>
        <p:blipFill>
          <a:blip r:embed="rId4"/>
          <a:stretch>
            <a:fillRect/>
          </a:stretch>
        </p:blipFill>
        <p:spPr>
          <a:xfrm>
            <a:off x="6081103" y="1607127"/>
            <a:ext cx="5030774" cy="2758029"/>
          </a:xfrm>
          <a:prstGeom prst="rect">
            <a:avLst/>
          </a:prstGeom>
        </p:spPr>
      </p:pic>
      <p:sp>
        <p:nvSpPr>
          <p:cNvPr id="34" name="文本框 33">
            <a:extLst>
              <a:ext uri="{FF2B5EF4-FFF2-40B4-BE49-F238E27FC236}">
                <a16:creationId xmlns:a16="http://schemas.microsoft.com/office/drawing/2014/main" id="{D4B5B241-5A13-4F75-B865-04948242FF38}"/>
              </a:ext>
            </a:extLst>
          </p:cNvPr>
          <p:cNvSpPr txBox="1"/>
          <p:nvPr/>
        </p:nvSpPr>
        <p:spPr>
          <a:xfrm>
            <a:off x="959724" y="1155497"/>
            <a:ext cx="1704313" cy="338554"/>
          </a:xfrm>
          <a:prstGeom prst="rect">
            <a:avLst/>
          </a:prstGeom>
          <a:noFill/>
        </p:spPr>
        <p:txBody>
          <a:bodyPr wrap="none" rtlCol="0">
            <a:spAutoFit/>
          </a:bodyPr>
          <a:lstStyle/>
          <a:p>
            <a:pPr marL="285750" indent="-285750">
              <a:buFont typeface="Arial" panose="020B0604020202020204" pitchFamily="34" charset="0"/>
              <a:buChar char="•"/>
            </a:pPr>
            <a:r>
              <a:rPr lang="zh-CN" altLang="en-US" sz="1600" b="1" dirty="0"/>
              <a:t>在线标签平滑</a:t>
            </a:r>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5AFC1815-6E25-4E3A-8654-42AFB48E5920}"/>
                  </a:ext>
                </a:extLst>
              </p:cNvPr>
              <p:cNvSpPr txBox="1"/>
              <p:nvPr/>
            </p:nvSpPr>
            <p:spPr>
              <a:xfrm>
                <a:off x="1347423" y="2893795"/>
                <a:ext cx="3311419" cy="7801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acc>
                            <m:accPr>
                              <m:chr m:val="̃"/>
                              <m:ctrlPr>
                                <a:rPr lang="en-US" altLang="zh-CN" sz="1400" i="1" smtClean="0">
                                  <a:latin typeface="Cambria Math" panose="02040503050406030204" pitchFamily="18" charset="0"/>
                                </a:rPr>
                              </m:ctrlPr>
                            </m:accPr>
                            <m:e>
                              <m:r>
                                <a:rPr lang="en-US" altLang="zh-CN" sz="1400" b="0" i="1" smtClean="0">
                                  <a:latin typeface="Cambria Math" panose="02040503050406030204" pitchFamily="18" charset="0"/>
                                </a:rPr>
                                <m:t>𝑦</m:t>
                              </m:r>
                            </m:e>
                          </m:acc>
                        </m:e>
                        <m:sub>
                          <m:r>
                            <a:rPr lang="en-US" altLang="zh-CN" sz="1400" b="0" i="1" smtClean="0">
                              <a:latin typeface="Cambria Math" panose="02040503050406030204" pitchFamily="18" charset="0"/>
                            </a:rPr>
                            <m:t>𝑘</m:t>
                          </m:r>
                        </m:sub>
                      </m:sSub>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eqArr>
                            <m:eqArrPr>
                              <m:ctrlPr>
                                <a:rPr lang="en-US" altLang="zh-CN" sz="1400" b="0" i="1" smtClean="0">
                                  <a:latin typeface="Cambria Math" panose="02040503050406030204" pitchFamily="18" charset="0"/>
                                </a:rPr>
                              </m:ctrlPr>
                            </m:eqArrPr>
                            <m:e>
                              <m:r>
                                <a:rPr lang="en-US" altLang="zh-CN" sz="1400" b="0" i="1" smtClean="0">
                                  <a:latin typeface="Cambria Math" panose="02040503050406030204" pitchFamily="18" charset="0"/>
                                </a:rPr>
                                <m:t>1−</m:t>
                              </m:r>
                              <m:r>
                                <m:rPr>
                                  <m:sty m:val="p"/>
                                </m:rPr>
                                <a:rPr lang="en-US" altLang="zh-CN" sz="1400" i="1" smtClean="0">
                                  <a:latin typeface="Cambria Math" panose="02040503050406030204" pitchFamily="18" charset="0"/>
                                </a:rPr>
                                <m:t>α</m:t>
                              </m:r>
                              <m:r>
                                <a:rPr lang="en-US" altLang="zh-CN" sz="1400" b="0" i="1" smtClean="0">
                                  <a:latin typeface="Cambria Math" panose="02040503050406030204" pitchFamily="18" charset="0"/>
                                </a:rPr>
                                <m:t> </m:t>
                              </m:r>
                            </m:e>
                            <m:e>
                              <m:f>
                                <m:fPr>
                                  <m:ctrlPr>
                                    <a:rPr lang="en-US" altLang="zh-CN" sz="1400" b="0" i="1" smtClean="0">
                                      <a:latin typeface="Cambria Math" panose="02040503050406030204" pitchFamily="18" charset="0"/>
                                    </a:rPr>
                                  </m:ctrlPr>
                                </m:fPr>
                                <m:num>
                                  <m:r>
                                    <m:rPr>
                                      <m:sty m:val="p"/>
                                    </m:rPr>
                                    <a:rPr lang="en-US" altLang="zh-CN" sz="1400" i="1">
                                      <a:latin typeface="Cambria Math" panose="02040503050406030204" pitchFamily="18" charset="0"/>
                                    </a:rPr>
                                    <m:t>α</m:t>
                                  </m:r>
                                </m:num>
                                <m:den>
                                  <m:r>
                                    <a:rPr lang="en-US" altLang="zh-CN" sz="1400" b="0" i="1" smtClean="0">
                                      <a:latin typeface="Cambria Math" panose="02040503050406030204" pitchFamily="18" charset="0"/>
                                    </a:rPr>
                                    <m:t>𝐶</m:t>
                                  </m:r>
                                  <m:r>
                                    <a:rPr lang="en-US" altLang="zh-CN" sz="1400" b="0" i="1" smtClean="0">
                                      <a:latin typeface="Cambria Math" panose="02040503050406030204" pitchFamily="18" charset="0"/>
                                    </a:rPr>
                                    <m:t>−1 </m:t>
                                  </m:r>
                                </m:den>
                              </m:f>
                              <m:r>
                                <a:rPr lang="en-US" altLang="zh-CN" sz="1400" b="0" i="1" smtClean="0">
                                  <a:latin typeface="Cambria Math" panose="02040503050406030204" pitchFamily="18" charset="0"/>
                                </a:rPr>
                                <m:t>   </m:t>
                              </m:r>
                            </m:e>
                          </m:eqArr>
                        </m:e>
                      </m:d>
                      <m:f>
                        <m:fPr>
                          <m:type m:val="noBa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    </m:t>
                          </m:r>
                          <m:r>
                            <a:rPr lang="en-US" altLang="zh-CN" sz="1400" i="1">
                              <a:latin typeface="Cambria Math" panose="02040503050406030204" pitchFamily="18" charset="0"/>
                            </a:rPr>
                            <m:t>𝑖𝑓</m:t>
                          </m:r>
                          <m:r>
                            <a:rPr lang="en-US" altLang="zh-CN" sz="1400" i="1">
                              <a:latin typeface="Cambria Math" panose="02040503050406030204" pitchFamily="18" charset="0"/>
                            </a:rPr>
                            <m:t> </m:t>
                          </m:r>
                          <m:r>
                            <a:rPr lang="en-US" altLang="zh-CN" sz="1400" i="1">
                              <a:latin typeface="Cambria Math" panose="02040503050406030204" pitchFamily="18" charset="0"/>
                            </a:rPr>
                            <m:t>𝑘</m:t>
                          </m:r>
                          <m:r>
                            <a:rPr lang="en-US" altLang="zh-CN" sz="1400" i="1">
                              <a:latin typeface="Cambria Math" panose="02040503050406030204" pitchFamily="18" charset="0"/>
                            </a:rPr>
                            <m:t>=</m:t>
                          </m:r>
                          <m:r>
                            <a:rPr lang="en-US" altLang="zh-CN" sz="1400" i="1">
                              <a:latin typeface="Cambria Math" panose="02040503050406030204" pitchFamily="18" charset="0"/>
                            </a:rPr>
                            <m:t>𝑦</m:t>
                          </m:r>
                          <m:r>
                            <a:rPr lang="en-US" altLang="zh-CN" sz="1400" i="1">
                              <a:latin typeface="Cambria Math" panose="02040503050406030204" pitchFamily="18" charset="0"/>
                            </a:rPr>
                            <m:t>(</m:t>
                          </m:r>
                          <m:r>
                            <a:rPr lang="en-US" altLang="zh-CN" sz="1400" i="1">
                              <a:latin typeface="Cambria Math" panose="02040503050406030204" pitchFamily="18" charset="0"/>
                            </a:rPr>
                            <m:t>𝑡𝑎𝑟𝑔𝑒𝑡</m:t>
                          </m:r>
                          <m:r>
                            <a:rPr lang="en-US" altLang="zh-CN" sz="1400" i="1">
                              <a:latin typeface="Cambria Math" panose="02040503050406030204" pitchFamily="18" charset="0"/>
                            </a:rPr>
                            <m:t> </m:t>
                          </m:r>
                          <m:r>
                            <a:rPr lang="en-US" altLang="zh-CN" sz="1400" i="1">
                              <a:latin typeface="Cambria Math" panose="02040503050406030204" pitchFamily="18" charset="0"/>
                            </a:rPr>
                            <m:t>𝑐𝑙𝑎𝑠𝑠</m:t>
                          </m:r>
                          <m:r>
                            <a:rPr lang="en-US" altLang="zh-CN" sz="1400" i="1">
                              <a:latin typeface="Cambria Math" panose="02040503050406030204" pitchFamily="18" charset="0"/>
                            </a:rPr>
                            <m:t>)</m:t>
                          </m:r>
                        </m:num>
                        <m:den>
                          <m:r>
                            <a:rPr lang="en-US" altLang="zh-CN" sz="1400" b="0" i="1" smtClean="0">
                              <a:latin typeface="Cambria Math" panose="02040503050406030204" pitchFamily="18" charset="0"/>
                            </a:rPr>
                            <m:t>𝑜𝑡h𝑒𝑟𝑤𝑖𝑠𝑒</m:t>
                          </m:r>
                        </m:den>
                      </m:f>
                    </m:oMath>
                  </m:oMathPara>
                </a14:m>
                <a:endParaRPr lang="zh-CN" altLang="en-US" sz="1400" dirty="0"/>
              </a:p>
            </p:txBody>
          </p:sp>
        </mc:Choice>
        <mc:Fallback xmlns="">
          <p:sp>
            <p:nvSpPr>
              <p:cNvPr id="35" name="文本框 34">
                <a:extLst>
                  <a:ext uri="{FF2B5EF4-FFF2-40B4-BE49-F238E27FC236}">
                    <a16:creationId xmlns:a16="http://schemas.microsoft.com/office/drawing/2014/main" id="{5AFC1815-6E25-4E3A-8654-42AFB48E5920}"/>
                  </a:ext>
                </a:extLst>
              </p:cNvPr>
              <p:cNvSpPr txBox="1">
                <a:spLocks noRot="1" noChangeAspect="1" noMove="1" noResize="1" noEditPoints="1" noAdjustHandles="1" noChangeArrowheads="1" noChangeShapeType="1" noTextEdit="1"/>
              </p:cNvSpPr>
              <p:nvPr/>
            </p:nvSpPr>
            <p:spPr>
              <a:xfrm>
                <a:off x="1347423" y="2893795"/>
                <a:ext cx="3311419" cy="78015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741C9CA5-CECE-420C-A70F-8DFDAD8DB0F0}"/>
                  </a:ext>
                </a:extLst>
              </p:cNvPr>
              <p:cNvSpPr txBox="1"/>
              <p:nvPr/>
            </p:nvSpPr>
            <p:spPr>
              <a:xfrm>
                <a:off x="1347423" y="3606468"/>
                <a:ext cx="3067250" cy="7860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𝐿</m:t>
                          </m:r>
                        </m:e>
                        <m:sub>
                          <m:r>
                            <a:rPr lang="en-US" altLang="zh-CN" sz="1600" b="0" i="1" smtClean="0">
                              <a:latin typeface="Cambria Math" panose="02040503050406030204" pitchFamily="18" charset="0"/>
                            </a:rPr>
                            <m:t>𝐷𝐶𝐸</m:t>
                          </m:r>
                        </m:sub>
                      </m:sSub>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𝑦</m:t>
                              </m:r>
                            </m:e>
                          </m:acc>
                        </m:e>
                      </m:d>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sub>
                        <m:sup>
                          <m:r>
                            <a:rPr lang="en-US" altLang="zh-CN" sz="1600" b="0" i="1" smtClean="0">
                              <a:latin typeface="Cambria Math" panose="02040503050406030204" pitchFamily="18" charset="0"/>
                            </a:rPr>
                            <m:t>𝐶</m:t>
                          </m:r>
                        </m:sup>
                        <m:e>
                          <m:sSub>
                            <m:sSubPr>
                              <m:ctrlPr>
                                <a:rPr lang="en-US" altLang="zh-CN" sz="1600" b="0" i="1" smtClean="0">
                                  <a:latin typeface="Cambria Math" panose="02040503050406030204" pitchFamily="18" charset="0"/>
                                </a:rPr>
                              </m:ctrlPr>
                            </m:sSubPr>
                            <m:e>
                              <m:acc>
                                <m:accPr>
                                  <m:chr m:val="̃"/>
                                  <m:ctrlPr>
                                    <a:rPr lang="en-US" altLang="zh-CN" sz="1600" b="0" i="1" smtClean="0">
                                      <a:latin typeface="Cambria Math" panose="02040503050406030204" pitchFamily="18" charset="0"/>
                                    </a:rPr>
                                  </m:ctrlPr>
                                </m:accPr>
                                <m:e>
                                  <m:r>
                                    <a:rPr lang="en-US" altLang="zh-CN" sz="1600" b="0" i="1" smtClean="0">
                                      <a:latin typeface="Cambria Math" panose="02040503050406030204" pitchFamily="18" charset="0"/>
                                    </a:rPr>
                                    <m:t>𝑦</m:t>
                                  </m:r>
                                </m:e>
                              </m:acc>
                            </m:e>
                            <m:sub>
                              <m:r>
                                <a:rPr lang="en-US" altLang="zh-CN" sz="1600" b="0" i="1" smtClean="0">
                                  <a:latin typeface="Cambria Math" panose="02040503050406030204" pitchFamily="18" charset="0"/>
                                </a:rPr>
                                <m:t>𝑘</m:t>
                              </m:r>
                            </m:sub>
                          </m:sSub>
                          <m:r>
                            <a:rPr lang="en-US" altLang="zh-CN" sz="1600" b="0" i="1" smtClean="0">
                              <a:latin typeface="Cambria Math" panose="02040503050406030204" pitchFamily="18" charset="0"/>
                            </a:rPr>
                            <m:t>𝑙𝑜𝑔</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𝑘</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𝑥</m:t>
                          </m:r>
                          <m:r>
                            <a:rPr lang="en-US" altLang="zh-CN" sz="1600" b="0" i="1" smtClean="0">
                              <a:latin typeface="Cambria Math" panose="02040503050406030204" pitchFamily="18" charset="0"/>
                            </a:rPr>
                            <m:t>)</m:t>
                          </m:r>
                        </m:e>
                      </m:nary>
                    </m:oMath>
                  </m:oMathPara>
                </a14:m>
                <a:endParaRPr lang="zh-CN" altLang="en-US" sz="1600" dirty="0"/>
              </a:p>
            </p:txBody>
          </p:sp>
        </mc:Choice>
        <mc:Fallback xmlns="">
          <p:sp>
            <p:nvSpPr>
              <p:cNvPr id="36" name="文本框 35">
                <a:extLst>
                  <a:ext uri="{FF2B5EF4-FFF2-40B4-BE49-F238E27FC236}">
                    <a16:creationId xmlns:a16="http://schemas.microsoft.com/office/drawing/2014/main" id="{741C9CA5-CECE-420C-A70F-8DFDAD8DB0F0}"/>
                  </a:ext>
                </a:extLst>
              </p:cNvPr>
              <p:cNvSpPr txBox="1">
                <a:spLocks noRot="1" noChangeAspect="1" noMove="1" noResize="1" noEditPoints="1" noAdjustHandles="1" noChangeArrowheads="1" noChangeShapeType="1" noTextEdit="1"/>
              </p:cNvSpPr>
              <p:nvPr/>
            </p:nvSpPr>
            <p:spPr>
              <a:xfrm>
                <a:off x="1347423" y="3606468"/>
                <a:ext cx="3067250" cy="78604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200F1912-7780-4C4B-AA32-AF1EBCC4FC2D}"/>
                  </a:ext>
                </a:extLst>
              </p:cNvPr>
              <p:cNvSpPr txBox="1"/>
              <p:nvPr/>
            </p:nvSpPr>
            <p:spPr>
              <a:xfrm>
                <a:off x="1514382" y="4729871"/>
                <a:ext cx="117352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𝑞</m:t>
                          </m:r>
                        </m:e>
                        <m:sup>
                          <m:r>
                            <a:rPr lang="en-US" altLang="zh-CN" sz="1600" b="0" i="1" smtClean="0">
                              <a:latin typeface="Cambria Math" panose="02040503050406030204" pitchFamily="18" charset="0"/>
                            </a:rPr>
                            <m:t>𝑡</m:t>
                          </m:r>
                        </m:sup>
                      </m:sSup>
                      <m:r>
                        <a:rPr lang="en-US" altLang="zh-CN" sz="1600" i="1">
                          <a:latin typeface="Cambria Math" panose="02040503050406030204" pitchFamily="18" charset="0"/>
                          <a:ea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𝑞</m:t>
                          </m:r>
                        </m:e>
                        <m:sup>
                          <m:r>
                            <a:rPr lang="en-US" altLang="zh-CN" sz="1600" b="0" i="1" smtClean="0">
                              <a:latin typeface="Cambria Math" panose="02040503050406030204" pitchFamily="18" charset="0"/>
                            </a:rPr>
                            <m:t>𝑡</m:t>
                          </m:r>
                        </m:sup>
                      </m:sSup>
                      <m:r>
                        <a:rPr lang="en-US" altLang="zh-CN" sz="1600" b="0" i="1" smtClean="0">
                          <a:latin typeface="Cambria Math" panose="02040503050406030204" pitchFamily="18" charset="0"/>
                        </a:rPr>
                        <m:t>+</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𝑝</m:t>
                          </m:r>
                        </m:e>
                        <m:sup>
                          <m:r>
                            <a:rPr lang="en-US" altLang="zh-CN" sz="1600" b="0" i="1" smtClean="0">
                              <a:latin typeface="Cambria Math" panose="02040503050406030204" pitchFamily="18" charset="0"/>
                            </a:rPr>
                            <m:t>𝑡</m:t>
                          </m:r>
                        </m:sup>
                      </m:sSup>
                    </m:oMath>
                  </m:oMathPara>
                </a14:m>
                <a:endParaRPr lang="zh-CN" altLang="en-US" sz="1600" dirty="0"/>
              </a:p>
            </p:txBody>
          </p:sp>
        </mc:Choice>
        <mc:Fallback xmlns="">
          <p:sp>
            <p:nvSpPr>
              <p:cNvPr id="37" name="文本框 36">
                <a:extLst>
                  <a:ext uri="{FF2B5EF4-FFF2-40B4-BE49-F238E27FC236}">
                    <a16:creationId xmlns:a16="http://schemas.microsoft.com/office/drawing/2014/main" id="{200F1912-7780-4C4B-AA32-AF1EBCC4FC2D}"/>
                  </a:ext>
                </a:extLst>
              </p:cNvPr>
              <p:cNvSpPr txBox="1">
                <a:spLocks noRot="1" noChangeAspect="1" noMove="1" noResize="1" noEditPoints="1" noAdjustHandles="1" noChangeArrowheads="1" noChangeShapeType="1" noTextEdit="1"/>
              </p:cNvSpPr>
              <p:nvPr/>
            </p:nvSpPr>
            <p:spPr>
              <a:xfrm>
                <a:off x="1514382" y="4729871"/>
                <a:ext cx="1173526" cy="246221"/>
              </a:xfrm>
              <a:prstGeom prst="rect">
                <a:avLst/>
              </a:prstGeom>
              <a:blipFill>
                <a:blip r:embed="rId7"/>
                <a:stretch>
                  <a:fillRect l="-3627"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F5F1DC45-0211-4EB7-9221-B00A7BC8D29C}"/>
                  </a:ext>
                </a:extLst>
              </p:cNvPr>
              <p:cNvSpPr txBox="1"/>
              <p:nvPr/>
            </p:nvSpPr>
            <p:spPr>
              <a:xfrm>
                <a:off x="1383819" y="4975438"/>
                <a:ext cx="3739101" cy="4612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acc>
                            <m:accPr>
                              <m:chr m:val="̃"/>
                              <m:ctrlPr>
                                <a:rPr lang="en-US" altLang="zh-CN" sz="1400" i="1" smtClean="0">
                                  <a:latin typeface="Cambria Math" panose="02040503050406030204" pitchFamily="18" charset="0"/>
                                </a:rPr>
                              </m:ctrlPr>
                            </m:accPr>
                            <m:e>
                              <m:r>
                                <a:rPr lang="en-US" altLang="zh-CN" sz="1400" b="0" i="1" smtClean="0">
                                  <a:latin typeface="Cambria Math" panose="02040503050406030204" pitchFamily="18" charset="0"/>
                                </a:rPr>
                                <m:t>𝑦</m:t>
                              </m:r>
                            </m:e>
                          </m:acc>
                        </m:e>
                        <m:sub>
                          <m:r>
                            <a:rPr lang="en-US" altLang="zh-CN" sz="1400" b="0" i="1" smtClean="0">
                              <a:latin typeface="Cambria Math" panose="02040503050406030204" pitchFamily="18" charset="0"/>
                            </a:rPr>
                            <m:t>𝑘</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𝑣</m:t>
                          </m:r>
                        </m:sub>
                      </m:sSub>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𝑚𝑎𝑥</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𝑚𝑖𝑛</m:t>
                              </m:r>
                            </m:sub>
                          </m:sSub>
                        </m:e>
                      </m:d>
                      <m:f>
                        <m:fPr>
                          <m:ctrlPr>
                            <a:rPr lang="en-US" altLang="zh-CN" sz="1400" b="0" i="1" smtClean="0">
                              <a:latin typeface="Cambria Math" panose="02040503050406030204" pitchFamily="18" charset="0"/>
                            </a:rPr>
                          </m:ctrlPr>
                        </m:fPr>
                        <m:num>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𝑞</m:t>
                              </m:r>
                            </m:e>
                            <m:sub>
                              <m:r>
                                <a:rPr lang="en-US" altLang="zh-CN" sz="1400" b="0" i="1" smtClean="0">
                                  <a:latin typeface="Cambria Math" panose="02040503050406030204" pitchFamily="18" charset="0"/>
                                </a:rPr>
                                <m:t>𝑘</m:t>
                              </m:r>
                            </m:sub>
                          </m:sSub>
                        </m:num>
                        <m:den>
                          <m:r>
                            <a:rPr lang="zh-CN" altLang="en-US" sz="1400" b="0" i="1" smtClean="0">
                              <a:latin typeface="Cambria Math" panose="02040503050406030204" pitchFamily="18" charset="0"/>
                            </a:rPr>
                            <m:t>𝛿</m:t>
                          </m:r>
                        </m:den>
                      </m:f>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𝑘</m:t>
                      </m:r>
                      <m:r>
                        <a:rPr lang="en-US" altLang="zh-CN" sz="1400" b="0" i="1" smtClean="0">
                          <a:latin typeface="Cambria Math" panose="02040503050406030204" pitchFamily="18" charset="0"/>
                        </a:rPr>
                        <m:t>=1,2…,</m:t>
                      </m:r>
                      <m:r>
                        <a:rPr lang="en-US" altLang="zh-CN" sz="1400" b="0" i="1" smtClean="0">
                          <a:latin typeface="Cambria Math" panose="02040503050406030204" pitchFamily="18" charset="0"/>
                        </a:rPr>
                        <m:t>𝐶</m:t>
                      </m:r>
                    </m:oMath>
                  </m:oMathPara>
                </a14:m>
                <a:endParaRPr lang="zh-CN" altLang="en-US" sz="1400" dirty="0"/>
              </a:p>
            </p:txBody>
          </p:sp>
        </mc:Choice>
        <mc:Fallback xmlns="">
          <p:sp>
            <p:nvSpPr>
              <p:cNvPr id="38" name="文本框 37">
                <a:extLst>
                  <a:ext uri="{FF2B5EF4-FFF2-40B4-BE49-F238E27FC236}">
                    <a16:creationId xmlns:a16="http://schemas.microsoft.com/office/drawing/2014/main" id="{F5F1DC45-0211-4EB7-9221-B00A7BC8D29C}"/>
                  </a:ext>
                </a:extLst>
              </p:cNvPr>
              <p:cNvSpPr txBox="1">
                <a:spLocks noRot="1" noChangeAspect="1" noMove="1" noResize="1" noEditPoints="1" noAdjustHandles="1" noChangeArrowheads="1" noChangeShapeType="1" noTextEdit="1"/>
              </p:cNvSpPr>
              <p:nvPr/>
            </p:nvSpPr>
            <p:spPr>
              <a:xfrm>
                <a:off x="1383819" y="4975438"/>
                <a:ext cx="3739101" cy="461280"/>
              </a:xfrm>
              <a:prstGeom prst="rect">
                <a:avLst/>
              </a:prstGeom>
              <a:blipFill>
                <a:blip r:embed="rId8"/>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B891A5C9-DBA2-4550-852E-492BE8CC9B85}"/>
                  </a:ext>
                </a:extLst>
              </p:cNvPr>
              <p:cNvSpPr txBox="1"/>
              <p:nvPr/>
            </p:nvSpPr>
            <p:spPr>
              <a:xfrm>
                <a:off x="1394459" y="5347902"/>
                <a:ext cx="3543342" cy="970074"/>
              </a:xfrm>
              <a:prstGeom prst="rect">
                <a:avLst/>
              </a:prstGeom>
              <a:noFill/>
            </p:spPr>
            <p:txBody>
              <a:bodyPr wrap="none" rtlCol="0">
                <a:spAutoFit/>
              </a:bodyPr>
              <a:lstStyle/>
              <a:p>
                <a:r>
                  <a:rPr lang="zh-CN" altLang="en-US" sz="1400" dirty="0"/>
                  <a:t>其中</a:t>
                </a:r>
                <a14:m>
                  <m:oMath xmlns:m="http://schemas.openxmlformats.org/officeDocument/2006/math">
                    <m:r>
                      <a:rPr lang="zh-CN" altLang="en-US" sz="1400" i="1">
                        <a:latin typeface="Cambria Math" panose="02040503050406030204" pitchFamily="18" charset="0"/>
                      </a:rPr>
                      <m:t>：</m:t>
                    </m:r>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𝑣</m:t>
                        </m:r>
                      </m:sub>
                    </m:sSub>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eqArr>
                          <m:eqArrPr>
                            <m:ctrlPr>
                              <a:rPr lang="en-US" altLang="zh-CN" sz="1400" b="0" i="1" smtClean="0">
                                <a:latin typeface="Cambria Math" panose="02040503050406030204" pitchFamily="18" charset="0"/>
                              </a:rPr>
                            </m:ctrlPr>
                          </m:eqArrPr>
                          <m:e>
                            <m:r>
                              <a:rPr lang="en-US" altLang="zh-CN" sz="1400" b="0" i="1" smtClean="0">
                                <a:latin typeface="Cambria Math" panose="02040503050406030204" pitchFamily="18" charset="0"/>
                              </a:rPr>
                              <m:t>0.6</m:t>
                            </m:r>
                          </m:e>
                          <m:e>
                            <m:r>
                              <m:rPr>
                                <m:sty m:val="p"/>
                              </m:rPr>
                              <a:rPr lang="en-US" altLang="zh-CN" sz="1400" i="1">
                                <a:latin typeface="Cambria Math" panose="02040503050406030204" pitchFamily="18" charset="0"/>
                              </a:rPr>
                              <m:t>α</m:t>
                            </m:r>
                            <m:r>
                              <a:rPr lang="en-US" altLang="zh-CN" sz="1400" b="0" i="1" smtClean="0">
                                <a:latin typeface="Cambria Math" panose="02040503050406030204" pitchFamily="18" charset="0"/>
                              </a:rPr>
                              <m:t>/</m:t>
                            </m:r>
                            <m:r>
                              <a:rPr lang="zh-CN" altLang="en-US" sz="1400" i="1">
                                <a:latin typeface="Cambria Math" panose="02040503050406030204" pitchFamily="18" charset="0"/>
                              </a:rPr>
                              <m:t>（</m:t>
                            </m:r>
                            <m:r>
                              <a:rPr lang="en-US" altLang="zh-CN" sz="1400" b="0" i="1" smtClean="0">
                                <a:latin typeface="Cambria Math" panose="02040503050406030204" pitchFamily="18" charset="0"/>
                              </a:rPr>
                              <m:t>𝐶</m:t>
                            </m:r>
                            <m:r>
                              <a:rPr lang="en-US" altLang="zh-CN" sz="1400" b="0" i="1" smtClean="0">
                                <a:latin typeface="Cambria Math" panose="02040503050406030204" pitchFamily="18" charset="0"/>
                              </a:rPr>
                              <m:t>−1</m:t>
                            </m:r>
                            <m:r>
                              <a:rPr lang="zh-CN" altLang="en-US" sz="1400" i="1" smtClean="0">
                                <a:latin typeface="Cambria Math" panose="02040503050406030204" pitchFamily="18" charset="0"/>
                              </a:rPr>
                              <m:t>）</m:t>
                            </m:r>
                          </m:e>
                        </m:eqArr>
                        <m:f>
                          <m:fPr>
                            <m:type m:val="noBa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𝑖𝑓</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𝑘</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𝑦</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𝑡𝑎𝑟𝑔𝑒𝑡</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𝑐𝑙𝑎𝑠𝑠</m:t>
                            </m:r>
                            <m:r>
                              <a:rPr lang="en-US" altLang="zh-CN" sz="1400" b="0" i="1" smtClean="0">
                                <a:latin typeface="Cambria Math" panose="02040503050406030204" pitchFamily="18" charset="0"/>
                              </a:rPr>
                              <m:t>)</m:t>
                            </m:r>
                          </m:num>
                          <m:den>
                            <m:r>
                              <a:rPr lang="en-US" altLang="zh-CN" sz="1400" b="0" i="1" smtClean="0">
                                <a:latin typeface="Cambria Math" panose="02040503050406030204" pitchFamily="18" charset="0"/>
                              </a:rPr>
                              <m:t>𝑜𝑡h𝑒𝑟𝑤𝑖𝑠𝑒</m:t>
                            </m:r>
                          </m:den>
                        </m:f>
                      </m:e>
                    </m:d>
                  </m:oMath>
                </a14:m>
                <a:endParaRPr lang="en-US" altLang="zh-CN" sz="1400" b="0" dirty="0"/>
              </a:p>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𝑚𝑖𝑛</m:t>
                          </m:r>
                        </m:sub>
                      </m:sSub>
                      <m:r>
                        <a:rPr lang="en-US" altLang="zh-CN" sz="1400" b="0" i="1" smtClean="0">
                          <a:latin typeface="Cambria Math" panose="02040503050406030204" pitchFamily="18" charset="0"/>
                        </a:rPr>
                        <m:t>=0.6,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𝑚𝑎𝑥</m:t>
                          </m:r>
                        </m:sub>
                      </m:sSub>
                      <m:r>
                        <a:rPr lang="en-US" altLang="zh-CN" sz="1400" b="0" i="1" smtClean="0">
                          <a:latin typeface="Cambria Math" panose="02040503050406030204" pitchFamily="18" charset="0"/>
                        </a:rPr>
                        <m:t>=1−</m:t>
                      </m:r>
                      <m:r>
                        <m:rPr>
                          <m:sty m:val="p"/>
                        </m:rPr>
                        <a:rPr lang="en-US" altLang="zh-CN" sz="1400" i="1">
                          <a:latin typeface="Cambria Math" panose="02040503050406030204" pitchFamily="18" charset="0"/>
                        </a:rPr>
                        <m:t>α</m:t>
                      </m:r>
                      <m:r>
                        <a:rPr lang="en-US" altLang="zh-CN" sz="1400" b="0" i="1" smtClean="0">
                          <a:latin typeface="Cambria Math" panose="02040503050406030204" pitchFamily="18" charset="0"/>
                        </a:rPr>
                        <m:t>    </m:t>
                      </m:r>
                      <m:r>
                        <a:rPr lang="zh-CN" altLang="en-US" sz="1400" b="0" i="1" smtClean="0">
                          <a:latin typeface="Cambria Math" panose="02040503050406030204" pitchFamily="18" charset="0"/>
                        </a:rPr>
                        <m:t>𝛿</m:t>
                      </m:r>
                      <m:r>
                        <a:rPr lang="en-US" altLang="zh-CN" sz="1400" b="0" i="1" smtClean="0">
                          <a:latin typeface="Cambria Math" panose="02040503050406030204" pitchFamily="18" charset="0"/>
                        </a:rPr>
                        <m:t>=</m:t>
                      </m:r>
                      <m:nary>
                        <m:naryPr>
                          <m:chr m:val="∑"/>
                          <m:limLoc m:val="subSup"/>
                          <m:supHide m:val="on"/>
                          <m:ctrlPr>
                            <a:rPr lang="en-US" altLang="zh-CN" sz="1400" b="0" i="1" smtClean="0">
                              <a:latin typeface="Cambria Math" panose="02040503050406030204" pitchFamily="18" charset="0"/>
                            </a:rPr>
                          </m:ctrlPr>
                        </m:naryPr>
                        <m:sub>
                          <m:r>
                            <m:rPr>
                              <m:brk m:alnAt="9"/>
                            </m:rPr>
                            <a:rPr lang="en-US" altLang="zh-CN" sz="1400" b="0" i="1" smtClean="0">
                              <a:latin typeface="Cambria Math" panose="02040503050406030204" pitchFamily="18" charset="0"/>
                            </a:rPr>
                            <m:t>𝑖</m:t>
                          </m:r>
                        </m:sub>
                        <m:sup/>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𝑝</m:t>
                              </m:r>
                            </m:e>
                            <m:sub>
                              <m:r>
                                <a:rPr lang="en-US" altLang="zh-CN" sz="1400" b="0" i="1" smtClean="0">
                                  <a:latin typeface="Cambria Math" panose="02040503050406030204" pitchFamily="18" charset="0"/>
                                </a:rPr>
                                <m:t>𝑖</m:t>
                              </m:r>
                            </m:sub>
                          </m:sSub>
                        </m:e>
                      </m:nary>
                    </m:oMath>
                  </m:oMathPara>
                </a14:m>
                <a:endParaRPr lang="zh-CN" altLang="en-US" sz="1400" dirty="0"/>
              </a:p>
            </p:txBody>
          </p:sp>
        </mc:Choice>
        <mc:Fallback xmlns="">
          <p:sp>
            <p:nvSpPr>
              <p:cNvPr id="40" name="文本框 39">
                <a:extLst>
                  <a:ext uri="{FF2B5EF4-FFF2-40B4-BE49-F238E27FC236}">
                    <a16:creationId xmlns:a16="http://schemas.microsoft.com/office/drawing/2014/main" id="{B891A5C9-DBA2-4550-852E-492BE8CC9B85}"/>
                  </a:ext>
                </a:extLst>
              </p:cNvPr>
              <p:cNvSpPr txBox="1">
                <a:spLocks noRot="1" noChangeAspect="1" noMove="1" noResize="1" noEditPoints="1" noAdjustHandles="1" noChangeArrowheads="1" noChangeShapeType="1" noTextEdit="1"/>
              </p:cNvSpPr>
              <p:nvPr/>
            </p:nvSpPr>
            <p:spPr>
              <a:xfrm>
                <a:off x="1394459" y="5347902"/>
                <a:ext cx="3543342" cy="970074"/>
              </a:xfrm>
              <a:prstGeom prst="rect">
                <a:avLst/>
              </a:prstGeom>
              <a:blipFill>
                <a:blip r:embed="rId9"/>
                <a:stretch>
                  <a:fillRect l="-516" t="-106289" r="-21515" b="-115723"/>
                </a:stretch>
              </a:blipFill>
            </p:spPr>
            <p:txBody>
              <a:bodyPr/>
              <a:lstStyle/>
              <a:p>
                <a:r>
                  <a:rPr lang="zh-CN" altLang="en-US">
                    <a:noFill/>
                  </a:rPr>
                  <a:t> </a:t>
                </a:r>
              </a:p>
            </p:txBody>
          </p:sp>
        </mc:Fallback>
      </mc:AlternateContent>
      <p:sp>
        <p:nvSpPr>
          <p:cNvPr id="47" name="îṡľiḓê">
            <a:extLst>
              <a:ext uri="{FF2B5EF4-FFF2-40B4-BE49-F238E27FC236}">
                <a16:creationId xmlns:a16="http://schemas.microsoft.com/office/drawing/2014/main" id="{DF77C89B-04A7-4890-B325-75587BC41A71}"/>
              </a:ext>
            </a:extLst>
          </p:cNvPr>
          <p:cNvSpPr txBox="1"/>
          <p:nvPr/>
        </p:nvSpPr>
        <p:spPr>
          <a:xfrm>
            <a:off x="1525526" y="305707"/>
            <a:ext cx="3268480" cy="661848"/>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pPr lvl="0">
              <a:defRPr/>
            </a:pPr>
            <a:r>
              <a:rPr kumimoji="1" lang="en-US" altLang="zh-CN" sz="2800" kern="0" spc="300" dirty="0">
                <a:latin typeface="Arial"/>
                <a:ea typeface="微软雅黑"/>
                <a:sym typeface="Arial"/>
              </a:rPr>
              <a:t>RFFI</a:t>
            </a:r>
            <a:endParaRPr kumimoji="1" lang="en-US" altLang="zh-CN" sz="2800" b="1" i="0" u="none" strike="noStrike" kern="0" cap="none" spc="300" normalizeH="0" baseline="0" noProof="0" dirty="0">
              <a:ln>
                <a:noFill/>
              </a:ln>
              <a:effectLst/>
              <a:uLnTx/>
              <a:uFillTx/>
              <a:latin typeface="Arial"/>
              <a:ea typeface="微软雅黑"/>
              <a:sym typeface="Arial"/>
            </a:endParaRPr>
          </a:p>
        </p:txBody>
      </p:sp>
      <p:sp>
        <p:nvSpPr>
          <p:cNvPr id="3" name="矩形 2">
            <a:extLst>
              <a:ext uri="{FF2B5EF4-FFF2-40B4-BE49-F238E27FC236}">
                <a16:creationId xmlns:a16="http://schemas.microsoft.com/office/drawing/2014/main" id="{B05395CC-B551-4C62-846E-2CA2FA2DC78E}"/>
              </a:ext>
            </a:extLst>
          </p:cNvPr>
          <p:cNvSpPr/>
          <p:nvPr/>
        </p:nvSpPr>
        <p:spPr>
          <a:xfrm>
            <a:off x="1248989" y="1607127"/>
            <a:ext cx="3834282" cy="1149004"/>
          </a:xfrm>
          <a:prstGeom prst="rect">
            <a:avLst/>
          </a:prstGeom>
          <a:solidFill>
            <a:srgbClr val="ECF3F8"/>
          </a:solidFill>
          <a:ln>
            <a:solidFill>
              <a:srgbClr val="EBF3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E7E11B8E-DDEB-4948-B4A2-7BD29BCD81AB}"/>
              </a:ext>
            </a:extLst>
          </p:cNvPr>
          <p:cNvSpPr txBox="1"/>
          <p:nvPr/>
        </p:nvSpPr>
        <p:spPr>
          <a:xfrm>
            <a:off x="6081103" y="4766713"/>
            <a:ext cx="3645550" cy="830997"/>
          </a:xfrm>
          <a:prstGeom prst="rect">
            <a:avLst/>
          </a:prstGeom>
          <a:noFill/>
        </p:spPr>
        <p:txBody>
          <a:bodyPr wrap="none" rtlCol="0">
            <a:spAutoFit/>
          </a:bodyPr>
          <a:lstStyle/>
          <a:p>
            <a:r>
              <a:rPr lang="en-US" altLang="zh-CN" sz="1600" spc="70" dirty="0">
                <a:latin typeface="微软雅黑" panose="020B0503020204020204" pitchFamily="34" charset="-122"/>
                <a:ea typeface="微软雅黑" panose="020B0503020204020204" pitchFamily="34" charset="-122"/>
              </a:rPr>
              <a:t>P</a:t>
            </a:r>
            <a:r>
              <a:rPr lang="zh-CN" altLang="en-US" sz="1600" spc="70" dirty="0">
                <a:latin typeface="微软雅黑" panose="020B0503020204020204" pitchFamily="34" charset="-122"/>
                <a:ea typeface="微软雅黑" panose="020B0503020204020204" pitchFamily="34" charset="-122"/>
              </a:rPr>
              <a:t>：对样本</a:t>
            </a:r>
            <a:r>
              <a:rPr lang="en-US" altLang="zh-CN" sz="1600" spc="70" dirty="0">
                <a:latin typeface="微软雅黑" panose="020B0503020204020204" pitchFamily="34" charset="-122"/>
                <a:ea typeface="微软雅黑" panose="020B0503020204020204" pitchFamily="34" charset="-122"/>
              </a:rPr>
              <a:t>x</a:t>
            </a:r>
            <a:r>
              <a:rPr lang="zh-CN" altLang="en-US" sz="1600" spc="70" dirty="0">
                <a:latin typeface="微软雅黑" panose="020B0503020204020204" pitchFamily="34" charset="-122"/>
                <a:ea typeface="微软雅黑" panose="020B0503020204020204" pitchFamily="34" charset="-122"/>
              </a:rPr>
              <a:t>每次预测的</a:t>
            </a:r>
            <a:r>
              <a:rPr lang="en-US" altLang="zh-CN" sz="1600" spc="70" dirty="0">
                <a:latin typeface="微软雅黑" panose="020B0503020204020204" pitchFamily="34" charset="-122"/>
                <a:ea typeface="微软雅黑" panose="020B0503020204020204" pitchFamily="34" charset="-122"/>
              </a:rPr>
              <a:t>one-hot</a:t>
            </a:r>
            <a:r>
              <a:rPr lang="zh-CN" altLang="en-US" sz="1600" spc="70" dirty="0">
                <a:latin typeface="微软雅黑" panose="020B0503020204020204" pitchFamily="34" charset="-122"/>
                <a:ea typeface="微软雅黑" panose="020B0503020204020204" pitchFamily="34" charset="-122"/>
              </a:rPr>
              <a:t>形式</a:t>
            </a:r>
          </a:p>
          <a:p>
            <a:endParaRPr lang="en-US" altLang="zh-CN" sz="1600" spc="70" dirty="0">
              <a:latin typeface="微软雅黑" panose="020B0503020204020204" pitchFamily="34" charset="-122"/>
              <a:ea typeface="微软雅黑" panose="020B0503020204020204" pitchFamily="34" charset="-122"/>
            </a:endParaRPr>
          </a:p>
          <a:p>
            <a:r>
              <a:rPr lang="en-US" altLang="zh-CN" sz="1600" spc="70" dirty="0">
                <a:latin typeface="微软雅黑" panose="020B0503020204020204" pitchFamily="34" charset="-122"/>
                <a:ea typeface="微软雅黑" panose="020B0503020204020204" pitchFamily="34" charset="-122"/>
              </a:rPr>
              <a:t>q</a:t>
            </a:r>
            <a:r>
              <a:rPr lang="zh-CN" altLang="en-US" sz="1600" spc="70" dirty="0">
                <a:latin typeface="微软雅黑" panose="020B0503020204020204" pitchFamily="34" charset="-122"/>
                <a:ea typeface="微软雅黑" panose="020B0503020204020204" pitchFamily="34" charset="-122"/>
              </a:rPr>
              <a:t>：模型对于预测的累计记录</a:t>
            </a:r>
            <a:endParaRPr lang="en-US" altLang="zh-CN" sz="1600" spc="7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52C2575-AA60-4432-B6EE-7D2A2664FB23}"/>
                  </a:ext>
                </a:extLst>
              </p:cNvPr>
              <p:cNvSpPr txBox="1"/>
              <p:nvPr/>
            </p:nvSpPr>
            <p:spPr>
              <a:xfrm>
                <a:off x="1369388" y="2302929"/>
                <a:ext cx="2716064" cy="4147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𝑙</m:t>
                      </m:r>
                      <m:d>
                        <m:dPr>
                          <m:ctrlPr>
                            <a:rPr lang="en-US" altLang="zh-CN" sz="1400" b="0" i="1" smtClean="0">
                              <a:latin typeface="Cambria Math" panose="02040503050406030204" pitchFamily="18" charset="0"/>
                            </a:rPr>
                          </m:ctrlPr>
                        </m:dPr>
                        <m:e>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𝑦</m:t>
                              </m:r>
                            </m:e>
                          </m:d>
                          <m:r>
                            <a:rPr lang="en-US" altLang="zh-CN" sz="1400" b="0" i="1" smtClean="0">
                              <a:latin typeface="Cambria Math" panose="02040503050406030204" pitchFamily="18" charset="0"/>
                            </a:rPr>
                            <m:t>;</m:t>
                          </m:r>
                          <m:r>
                            <m:rPr>
                              <m:sty m:val="p"/>
                            </m:rPr>
                            <a:rPr lang="en-US" altLang="zh-CN" sz="1400" i="1">
                              <a:latin typeface="Cambria Math" panose="02040503050406030204" pitchFamily="18" charset="0"/>
                            </a:rPr>
                            <m:t>θ</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𝑚</m:t>
                                  </m:r>
                                </m:e>
                                <m:sub>
                                  <m:r>
                                    <a:rPr lang="en-US" altLang="zh-CN" sz="1400" b="0" i="1" smtClean="0">
                                      <a:latin typeface="Cambria Math" panose="02040503050406030204" pitchFamily="18" charset="0"/>
                                    </a:rPr>
                                    <m:t>𝑖𝑗</m:t>
                                  </m:r>
                                </m:sub>
                              </m:sSub>
                            </m:e>
                          </m:d>
                        </m:e>
                      </m:d>
                      <m:r>
                        <a:rPr lang="en-US" altLang="zh-CN" sz="1400" b="0" i="1" smtClean="0">
                          <a:latin typeface="Cambria Math" panose="02040503050406030204" pitchFamily="18" charset="0"/>
                        </a:rPr>
                        <m:t>=−</m:t>
                      </m:r>
                      <m:r>
                        <m:rPr>
                          <m:sty m:val="p"/>
                        </m:rPr>
                        <a:rPr lang="en-US" altLang="zh-CN" sz="1400" b="0" i="0" smtClean="0">
                          <a:latin typeface="Cambria Math" panose="02040503050406030204" pitchFamily="18" charset="0"/>
                        </a:rPr>
                        <m:t>log</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𝑝</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𝑦</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m:t>
                      </m:r>
                    </m:oMath>
                  </m:oMathPara>
                </a14:m>
                <a:endParaRPr lang="zh-CN" altLang="en-US" sz="1400" dirty="0"/>
              </a:p>
            </p:txBody>
          </p:sp>
        </mc:Choice>
        <mc:Fallback xmlns="">
          <p:sp>
            <p:nvSpPr>
              <p:cNvPr id="19" name="文本框 18">
                <a:extLst>
                  <a:ext uri="{FF2B5EF4-FFF2-40B4-BE49-F238E27FC236}">
                    <a16:creationId xmlns:a16="http://schemas.microsoft.com/office/drawing/2014/main" id="{C52C2575-AA60-4432-B6EE-7D2A2664FB23}"/>
                  </a:ext>
                </a:extLst>
              </p:cNvPr>
              <p:cNvSpPr txBox="1">
                <a:spLocks noRot="1" noChangeAspect="1" noMove="1" noResize="1" noEditPoints="1" noAdjustHandles="1" noChangeArrowheads="1" noChangeShapeType="1" noTextEdit="1"/>
              </p:cNvSpPr>
              <p:nvPr/>
            </p:nvSpPr>
            <p:spPr>
              <a:xfrm>
                <a:off x="1369388" y="2302929"/>
                <a:ext cx="2716064" cy="414729"/>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6CB1B704-6C58-4E9D-A970-1DE2EBC01633}"/>
                  </a:ext>
                </a:extLst>
              </p:cNvPr>
              <p:cNvSpPr txBox="1"/>
              <p:nvPr/>
            </p:nvSpPr>
            <p:spPr>
              <a:xfrm>
                <a:off x="1369388" y="1607127"/>
                <a:ext cx="2869824" cy="5729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acc>
                            <m:accPr>
                              <m:chr m:val="̃"/>
                              <m:ctrlPr>
                                <a:rPr lang="en-US" altLang="zh-CN" sz="1400" i="1" smtClean="0">
                                  <a:latin typeface="Cambria Math" panose="02040503050406030204" pitchFamily="18" charset="0"/>
                                </a:rPr>
                              </m:ctrlPr>
                            </m:accPr>
                            <m:e>
                              <m:r>
                                <a:rPr lang="en-US" altLang="zh-CN" sz="1400" b="0" i="1" smtClean="0">
                                  <a:latin typeface="Cambria Math" panose="02040503050406030204" pitchFamily="18" charset="0"/>
                                </a:rPr>
                                <m:t>𝑦</m:t>
                              </m:r>
                            </m:e>
                          </m:acc>
                        </m:e>
                        <m:sub>
                          <m:r>
                            <a:rPr lang="en-US" altLang="zh-CN" sz="1400" b="0" i="1" smtClean="0">
                              <a:latin typeface="Cambria Math" panose="02040503050406030204" pitchFamily="18" charset="0"/>
                            </a:rPr>
                            <m:t>𝑘</m:t>
                          </m:r>
                        </m:sub>
                      </m:sSub>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f>
                            <m:fPr>
                              <m:type m:val="noBa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0</m:t>
                              </m:r>
                            </m:den>
                          </m:f>
                        </m:e>
                      </m:d>
                      <m:f>
                        <m:fPr>
                          <m:type m:val="noBa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    </m:t>
                          </m:r>
                          <m:r>
                            <a:rPr lang="en-US" altLang="zh-CN" sz="1400" i="1">
                              <a:latin typeface="Cambria Math" panose="02040503050406030204" pitchFamily="18" charset="0"/>
                            </a:rPr>
                            <m:t>𝑖𝑓</m:t>
                          </m:r>
                          <m:r>
                            <a:rPr lang="en-US" altLang="zh-CN" sz="1400" i="1">
                              <a:latin typeface="Cambria Math" panose="02040503050406030204" pitchFamily="18" charset="0"/>
                            </a:rPr>
                            <m:t> </m:t>
                          </m:r>
                          <m:r>
                            <a:rPr lang="en-US" altLang="zh-CN" sz="1400" i="1">
                              <a:latin typeface="Cambria Math" panose="02040503050406030204" pitchFamily="18" charset="0"/>
                            </a:rPr>
                            <m:t>𝑘</m:t>
                          </m:r>
                          <m:r>
                            <a:rPr lang="en-US" altLang="zh-CN" sz="1400" i="1">
                              <a:latin typeface="Cambria Math" panose="02040503050406030204" pitchFamily="18" charset="0"/>
                            </a:rPr>
                            <m:t>=</m:t>
                          </m:r>
                          <m:r>
                            <a:rPr lang="en-US" altLang="zh-CN" sz="1400" i="1">
                              <a:latin typeface="Cambria Math" panose="02040503050406030204" pitchFamily="18" charset="0"/>
                            </a:rPr>
                            <m:t>𝑦</m:t>
                          </m:r>
                          <m:r>
                            <a:rPr lang="en-US" altLang="zh-CN" sz="1400" i="1">
                              <a:latin typeface="Cambria Math" panose="02040503050406030204" pitchFamily="18" charset="0"/>
                            </a:rPr>
                            <m:t>(</m:t>
                          </m:r>
                          <m:r>
                            <a:rPr lang="en-US" altLang="zh-CN" sz="1400" i="1">
                              <a:latin typeface="Cambria Math" panose="02040503050406030204" pitchFamily="18" charset="0"/>
                            </a:rPr>
                            <m:t>𝑡𝑎𝑟𝑔𝑒𝑡</m:t>
                          </m:r>
                          <m:r>
                            <a:rPr lang="en-US" altLang="zh-CN" sz="1400" i="1">
                              <a:latin typeface="Cambria Math" panose="02040503050406030204" pitchFamily="18" charset="0"/>
                            </a:rPr>
                            <m:t> </m:t>
                          </m:r>
                          <m:r>
                            <a:rPr lang="en-US" altLang="zh-CN" sz="1400" i="1">
                              <a:latin typeface="Cambria Math" panose="02040503050406030204" pitchFamily="18" charset="0"/>
                            </a:rPr>
                            <m:t>𝑐𝑙𝑎𝑠𝑠</m:t>
                          </m:r>
                          <m:r>
                            <a:rPr lang="en-US" altLang="zh-CN" sz="1400" i="1">
                              <a:latin typeface="Cambria Math" panose="02040503050406030204" pitchFamily="18" charset="0"/>
                            </a:rPr>
                            <m:t>)</m:t>
                          </m:r>
                        </m:num>
                        <m:den>
                          <m:r>
                            <a:rPr lang="en-US" altLang="zh-CN" sz="1400" b="0" i="1" smtClean="0">
                              <a:latin typeface="Cambria Math" panose="02040503050406030204" pitchFamily="18" charset="0"/>
                            </a:rPr>
                            <m:t>𝑜𝑡h𝑒𝑟𝑤𝑖𝑠𝑒</m:t>
                          </m:r>
                        </m:den>
                      </m:f>
                    </m:oMath>
                  </m:oMathPara>
                </a14:m>
                <a:endParaRPr lang="zh-CN" altLang="en-US" sz="1400" dirty="0"/>
              </a:p>
            </p:txBody>
          </p:sp>
        </mc:Choice>
        <mc:Fallback xmlns="">
          <p:sp>
            <p:nvSpPr>
              <p:cNvPr id="20" name="文本框 19">
                <a:extLst>
                  <a:ext uri="{FF2B5EF4-FFF2-40B4-BE49-F238E27FC236}">
                    <a16:creationId xmlns:a16="http://schemas.microsoft.com/office/drawing/2014/main" id="{6CB1B704-6C58-4E9D-A970-1DE2EBC01633}"/>
                  </a:ext>
                </a:extLst>
              </p:cNvPr>
              <p:cNvSpPr txBox="1">
                <a:spLocks noRot="1" noChangeAspect="1" noMove="1" noResize="1" noEditPoints="1" noAdjustHandles="1" noChangeArrowheads="1" noChangeShapeType="1" noTextEdit="1"/>
              </p:cNvSpPr>
              <p:nvPr/>
            </p:nvSpPr>
            <p:spPr>
              <a:xfrm>
                <a:off x="1369388" y="1607127"/>
                <a:ext cx="2869824" cy="572914"/>
              </a:xfrm>
              <a:prstGeom prst="rect">
                <a:avLst/>
              </a:prstGeom>
              <a:blipFill>
                <a:blip r:embed="rId11"/>
                <a:stretch>
                  <a:fillRect l="-11064" t="-179787" b="-264894"/>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ṧlîḋê"/>
          <p:cNvSpPr/>
          <p:nvPr/>
        </p:nvSpPr>
        <p:spPr>
          <a:xfrm>
            <a:off x="471002" y="305707"/>
            <a:ext cx="11443154" cy="6203950"/>
          </a:xfrm>
          <a:prstGeom prst="roundRect">
            <a:avLst>
              <a:gd name="adj" fmla="val 4167"/>
            </a:avLst>
          </a:prstGeom>
          <a:solidFill>
            <a:srgbClr val="FFFFFF">
              <a:alpha val="87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6" name="îṡľiḓê"/>
          <p:cNvSpPr txBox="1"/>
          <p:nvPr/>
        </p:nvSpPr>
        <p:spPr>
          <a:xfrm>
            <a:off x="1525526" y="305707"/>
            <a:ext cx="3268480" cy="661848"/>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pPr lvl="0">
              <a:defRPr/>
            </a:pPr>
            <a:r>
              <a:rPr kumimoji="1" lang="en-US" altLang="zh-CN" sz="2800" b="1" i="0" u="none" strike="noStrike" kern="0" cap="none" spc="300" normalizeH="0" baseline="0" noProof="0" dirty="0">
                <a:ln>
                  <a:noFill/>
                </a:ln>
                <a:effectLst/>
                <a:uLnTx/>
                <a:uFillTx/>
                <a:latin typeface="Arial"/>
                <a:ea typeface="微软雅黑"/>
                <a:sym typeface="Arial"/>
              </a:rPr>
              <a:t>RFFI</a:t>
            </a:r>
          </a:p>
        </p:txBody>
      </p:sp>
      <p:sp>
        <p:nvSpPr>
          <p:cNvPr id="7" name="íṩľiďè"/>
          <p:cNvSpPr/>
          <p:nvPr/>
        </p:nvSpPr>
        <p:spPr>
          <a:xfrm>
            <a:off x="610272" y="686524"/>
            <a:ext cx="720000" cy="80899"/>
          </a:xfrm>
          <a:prstGeom prst="rect">
            <a:avLst/>
          </a:prstGeom>
          <a:solidFill>
            <a:srgbClr val="C6DAEC"/>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8" name="椭圆 7"/>
          <p:cNvSpPr/>
          <p:nvPr/>
        </p:nvSpPr>
        <p:spPr>
          <a:xfrm>
            <a:off x="10331360" y="5198860"/>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9" name="文本框 8">
            <a:extLst>
              <a:ext uri="{FF2B5EF4-FFF2-40B4-BE49-F238E27FC236}">
                <a16:creationId xmlns:a16="http://schemas.microsoft.com/office/drawing/2014/main" id="{9946077B-C2F0-4CE4-873C-F91CAF9D9DE1}"/>
              </a:ext>
            </a:extLst>
          </p:cNvPr>
          <p:cNvSpPr txBox="1"/>
          <p:nvPr/>
        </p:nvSpPr>
        <p:spPr>
          <a:xfrm>
            <a:off x="1325475" y="1352802"/>
            <a:ext cx="2319866" cy="338554"/>
          </a:xfrm>
          <a:prstGeom prst="rect">
            <a:avLst/>
          </a:prstGeom>
          <a:noFill/>
        </p:spPr>
        <p:txBody>
          <a:bodyPr wrap="none" rtlCol="0">
            <a:spAutoFit/>
          </a:bodyPr>
          <a:lstStyle/>
          <a:p>
            <a:pPr marL="285750" indent="-285750">
              <a:buFont typeface="Arial" panose="020B0604020202020204" pitchFamily="34" charset="0"/>
              <a:buChar char="•"/>
            </a:pPr>
            <a:r>
              <a:rPr lang="zh-CN" altLang="en-US" sz="1600" b="1" dirty="0"/>
              <a:t>基于一致性的正则化</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B56C264-AF9A-4F91-8D5A-F37645CFA754}"/>
                  </a:ext>
                </a:extLst>
              </p:cNvPr>
              <p:cNvSpPr txBox="1"/>
              <p:nvPr/>
            </p:nvSpPr>
            <p:spPr>
              <a:xfrm>
                <a:off x="1523106" y="1964067"/>
                <a:ext cx="4007636" cy="396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𝑐𝑜𝑛𝑠𝑖𝑠𝑡𝑒𝑛𝑐𝑦</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m:rPr>
                                      <m:sty m:val="p"/>
                                    </m:rPr>
                                    <a:rPr lang="en-US" altLang="zh-CN" i="1">
                                      <a:latin typeface="Cambria Math" panose="02040503050406030204" pitchFamily="18" charset="0"/>
                                    </a:rPr>
                                    <m:t>θ</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m:rPr>
                                      <m:sty m:val="p"/>
                                    </m:rPr>
                                    <a:rPr lang="en-US" altLang="zh-CN" i="1">
                                      <a:latin typeface="Cambria Math" panose="02040503050406030204" pitchFamily="18" charset="0"/>
                                    </a:rPr>
                                    <m:t>θ</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d>
                            </m:e>
                          </m:d>
                        </m:e>
                        <m:sup>
                          <m:r>
                            <a:rPr lang="en-US" altLang="zh-CN" b="0" i="1" smtClean="0">
                              <a:latin typeface="Cambria Math" panose="02040503050406030204" pitchFamily="18" charset="0"/>
                            </a:rPr>
                            <m:t>2</m:t>
                          </m:r>
                        </m:sup>
                      </m:sSup>
                    </m:oMath>
                  </m:oMathPara>
                </a14:m>
                <a:endParaRPr lang="zh-CN" altLang="en-US" sz="1600" dirty="0"/>
              </a:p>
            </p:txBody>
          </p:sp>
        </mc:Choice>
        <mc:Fallback xmlns="">
          <p:sp>
            <p:nvSpPr>
              <p:cNvPr id="11" name="文本框 10">
                <a:extLst>
                  <a:ext uri="{FF2B5EF4-FFF2-40B4-BE49-F238E27FC236}">
                    <a16:creationId xmlns:a16="http://schemas.microsoft.com/office/drawing/2014/main" id="{1B56C264-AF9A-4F91-8D5A-F37645CFA754}"/>
                  </a:ext>
                </a:extLst>
              </p:cNvPr>
              <p:cNvSpPr txBox="1">
                <a:spLocks noRot="1" noChangeAspect="1" noMove="1" noResize="1" noEditPoints="1" noAdjustHandles="1" noChangeArrowheads="1" noChangeShapeType="1" noTextEdit="1"/>
              </p:cNvSpPr>
              <p:nvPr/>
            </p:nvSpPr>
            <p:spPr>
              <a:xfrm>
                <a:off x="1523106" y="1964067"/>
                <a:ext cx="4007636" cy="396775"/>
              </a:xfrm>
              <a:prstGeom prst="rect">
                <a:avLst/>
              </a:prstGeom>
              <a:blipFill>
                <a:blip r:embed="rId3"/>
                <a:stretch>
                  <a:fillRect b="-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11E6F35-9ED8-4278-A744-41D94FDF2794}"/>
                  </a:ext>
                </a:extLst>
              </p:cNvPr>
              <p:cNvSpPr txBox="1"/>
              <p:nvPr/>
            </p:nvSpPr>
            <p:spPr>
              <a:xfrm>
                <a:off x="1586072" y="2758597"/>
                <a:ext cx="4051174"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𝐷𝐶𝐸</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λ</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𝑝𝑟𝑜𝑡𝑜𝑡𝑦𝑝𝑒</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λ</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𝑐𝑜𝑛𝑠𝑖𝑠𝑡𝑒𝑛𝑐𝑦</m:t>
                          </m:r>
                        </m:sub>
                      </m:sSub>
                    </m:oMath>
                  </m:oMathPara>
                </a14:m>
                <a:endParaRPr lang="zh-CN" altLang="en-US" dirty="0"/>
              </a:p>
            </p:txBody>
          </p:sp>
        </mc:Choice>
        <mc:Fallback xmlns="">
          <p:sp>
            <p:nvSpPr>
              <p:cNvPr id="13" name="文本框 12">
                <a:extLst>
                  <a:ext uri="{FF2B5EF4-FFF2-40B4-BE49-F238E27FC236}">
                    <a16:creationId xmlns:a16="http://schemas.microsoft.com/office/drawing/2014/main" id="{A11E6F35-9ED8-4278-A744-41D94FDF2794}"/>
                  </a:ext>
                </a:extLst>
              </p:cNvPr>
              <p:cNvSpPr txBox="1">
                <a:spLocks noRot="1" noChangeAspect="1" noMove="1" noResize="1" noEditPoints="1" noAdjustHandles="1" noChangeArrowheads="1" noChangeShapeType="1" noTextEdit="1"/>
              </p:cNvSpPr>
              <p:nvPr/>
            </p:nvSpPr>
            <p:spPr>
              <a:xfrm>
                <a:off x="1586072" y="2758597"/>
                <a:ext cx="4051174" cy="298928"/>
              </a:xfrm>
              <a:prstGeom prst="rect">
                <a:avLst/>
              </a:prstGeom>
              <a:blipFill>
                <a:blip r:embed="rId4"/>
                <a:stretch>
                  <a:fillRect l="-752" r="-451" b="-26531"/>
                </a:stretch>
              </a:blipFill>
            </p:spPr>
            <p:txBody>
              <a:bodyPr/>
              <a:lstStyle/>
              <a:p>
                <a:r>
                  <a:rPr lang="zh-CN" altLang="en-US">
                    <a:noFill/>
                  </a:rPr>
                  <a:t> </a:t>
                </a:r>
              </a:p>
            </p:txBody>
          </p:sp>
        </mc:Fallback>
      </mc:AlternateContent>
      <p:pic>
        <p:nvPicPr>
          <p:cNvPr id="14" name="Picture 4" descr="[CV - Image Classification]图像分类之数据增强CutMix方法 - 正则化策略 - 知乎">
            <a:extLst>
              <a:ext uri="{FF2B5EF4-FFF2-40B4-BE49-F238E27FC236}">
                <a16:creationId xmlns:a16="http://schemas.microsoft.com/office/drawing/2014/main" id="{739A1F36-C1BD-4B0B-B07F-6D59515E71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6013" y="1277423"/>
            <a:ext cx="4007635" cy="2014949"/>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63004FA1-6F80-4D42-8600-6584B1CD0CA6}"/>
              </a:ext>
            </a:extLst>
          </p:cNvPr>
          <p:cNvSpPr txBox="1"/>
          <p:nvPr/>
        </p:nvSpPr>
        <p:spPr>
          <a:xfrm>
            <a:off x="1325475" y="3738348"/>
            <a:ext cx="2319866" cy="338554"/>
          </a:xfrm>
          <a:prstGeom prst="rect">
            <a:avLst/>
          </a:prstGeom>
          <a:noFill/>
        </p:spPr>
        <p:txBody>
          <a:bodyPr wrap="none" rtlCol="0">
            <a:spAutoFit/>
          </a:bodyPr>
          <a:lstStyle/>
          <a:p>
            <a:pPr marL="285750" indent="-285750">
              <a:buFont typeface="Arial" panose="020B0604020202020204" pitchFamily="34" charset="0"/>
              <a:buChar char="•"/>
            </a:pPr>
            <a:r>
              <a:rPr lang="zh-CN" altLang="en-US" sz="1600" b="1" dirty="0"/>
              <a:t>未知样本的拒绝规则</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8E94662-7D33-4C69-83D7-E66564A1E54E}"/>
                  </a:ext>
                </a:extLst>
              </p:cNvPr>
              <p:cNvSpPr txBox="1"/>
              <p:nvPr/>
            </p:nvSpPr>
            <p:spPr>
              <a:xfrm>
                <a:off x="1586072" y="4398381"/>
                <a:ext cx="1479636" cy="362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max</m:t>
                              </m:r>
                            </m:e>
                            <m:lim>
                              <m:r>
                                <a:rPr lang="en-US" altLang="zh-CN" b="0" i="1" smtClean="0">
                                  <a:latin typeface="Cambria Math" panose="02040503050406030204" pitchFamily="18" charset="0"/>
                                </a:rPr>
                                <m:t>𝑖</m:t>
                              </m:r>
                              <m:r>
                                <a:rPr lang="en-US" altLang="zh-CN" b="0" i="1" smtClean="0">
                                  <a:latin typeface="Cambria Math" panose="02040503050406030204" pitchFamily="18" charset="0"/>
                                </a:rPr>
                                <m:t>=1</m:t>
                              </m:r>
                            </m:lim>
                          </m:limLow>
                        </m:fNa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𝑇</m:t>
                          </m:r>
                        </m:e>
                      </m:func>
                    </m:oMath>
                  </m:oMathPara>
                </a14:m>
                <a:endParaRPr lang="zh-CN" altLang="en-US" sz="1400" dirty="0"/>
              </a:p>
            </p:txBody>
          </p:sp>
        </mc:Choice>
        <mc:Fallback xmlns="">
          <p:sp>
            <p:nvSpPr>
              <p:cNvPr id="16" name="文本框 15">
                <a:extLst>
                  <a:ext uri="{FF2B5EF4-FFF2-40B4-BE49-F238E27FC236}">
                    <a16:creationId xmlns:a16="http://schemas.microsoft.com/office/drawing/2014/main" id="{B8E94662-7D33-4C69-83D7-E66564A1E54E}"/>
                  </a:ext>
                </a:extLst>
              </p:cNvPr>
              <p:cNvSpPr txBox="1">
                <a:spLocks noRot="1" noChangeAspect="1" noMove="1" noResize="1" noEditPoints="1" noAdjustHandles="1" noChangeArrowheads="1" noChangeShapeType="1" noTextEdit="1"/>
              </p:cNvSpPr>
              <p:nvPr/>
            </p:nvSpPr>
            <p:spPr>
              <a:xfrm>
                <a:off x="1586072" y="4398381"/>
                <a:ext cx="1479636" cy="362472"/>
              </a:xfrm>
              <a:prstGeom prst="rect">
                <a:avLst/>
              </a:prstGeom>
              <a:blipFill>
                <a:blip r:embed="rId6"/>
                <a:stretch>
                  <a:fillRect l="-1646" r="-2881" b="-169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849FBB93-A3EC-452A-AD83-4425434F8AEB}"/>
                  </a:ext>
                </a:extLst>
              </p:cNvPr>
              <p:cNvSpPr txBox="1"/>
              <p:nvPr/>
            </p:nvSpPr>
            <p:spPr>
              <a:xfrm>
                <a:off x="1586072" y="4969517"/>
                <a:ext cx="3881704" cy="367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max</m:t>
                              </m:r>
                            </m:e>
                            <m:lim>
                              <m:r>
                                <a:rPr lang="en-US" altLang="zh-CN" b="0" i="1" smtClean="0">
                                  <a:latin typeface="Cambria Math" panose="02040503050406030204" pitchFamily="18" charset="0"/>
                                </a:rPr>
                                <m:t>𝑖</m:t>
                              </m:r>
                              <m:r>
                                <a:rPr lang="en-US" altLang="zh-CN" b="0" i="1" smtClean="0">
                                  <a:latin typeface="Cambria Math" panose="02040503050406030204" pitchFamily="18" charset="0"/>
                                </a:rPr>
                                <m:t>=1</m:t>
                              </m:r>
                            </m:lim>
                          </m:limLow>
                        </m:fNa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))&lt;</m:t>
                          </m:r>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𝑇</m:t>
                              </m:r>
                            </m:e>
                          </m:acc>
                        </m:e>
                      </m:func>
                    </m:oMath>
                  </m:oMathPara>
                </a14:m>
                <a:endParaRPr lang="zh-CN" altLang="en-US" sz="1400" dirty="0"/>
              </a:p>
            </p:txBody>
          </p:sp>
        </mc:Choice>
        <mc:Fallback xmlns="">
          <p:sp>
            <p:nvSpPr>
              <p:cNvPr id="17" name="文本框 16">
                <a:extLst>
                  <a:ext uri="{FF2B5EF4-FFF2-40B4-BE49-F238E27FC236}">
                    <a16:creationId xmlns:a16="http://schemas.microsoft.com/office/drawing/2014/main" id="{849FBB93-A3EC-452A-AD83-4425434F8AEB}"/>
                  </a:ext>
                </a:extLst>
              </p:cNvPr>
              <p:cNvSpPr txBox="1">
                <a:spLocks noRot="1" noChangeAspect="1" noMove="1" noResize="1" noEditPoints="1" noAdjustHandles="1" noChangeArrowheads="1" noChangeShapeType="1" noTextEdit="1"/>
              </p:cNvSpPr>
              <p:nvPr/>
            </p:nvSpPr>
            <p:spPr>
              <a:xfrm>
                <a:off x="1586072" y="4969517"/>
                <a:ext cx="3881704" cy="367537"/>
              </a:xfrm>
              <a:prstGeom prst="rect">
                <a:avLst/>
              </a:prstGeom>
              <a:blipFill>
                <a:blip r:embed="rId7"/>
                <a:stretch>
                  <a:fillRect l="-314" t="-1639" r="-7221" b="-14754"/>
                </a:stretch>
              </a:blipFill>
            </p:spPr>
            <p:txBody>
              <a:bodyPr/>
              <a:lstStyle/>
              <a:p>
                <a:r>
                  <a:rPr lang="zh-CN" altLang="en-US">
                    <a:noFill/>
                  </a:rPr>
                  <a:t> </a:t>
                </a:r>
              </a:p>
            </p:txBody>
          </p:sp>
        </mc:Fallback>
      </mc:AlternateContent>
      <p:grpSp>
        <p:nvGrpSpPr>
          <p:cNvPr id="23" name="组合 22">
            <a:extLst>
              <a:ext uri="{FF2B5EF4-FFF2-40B4-BE49-F238E27FC236}">
                <a16:creationId xmlns:a16="http://schemas.microsoft.com/office/drawing/2014/main" id="{A30D8C40-9A5D-4B8E-A5F5-52682B194A0C}"/>
              </a:ext>
            </a:extLst>
          </p:cNvPr>
          <p:cNvGrpSpPr/>
          <p:nvPr/>
        </p:nvGrpSpPr>
        <p:grpSpPr>
          <a:xfrm>
            <a:off x="6861367" y="4277955"/>
            <a:ext cx="3268699" cy="1684191"/>
            <a:chOff x="7380381" y="3791668"/>
            <a:chExt cx="3268699" cy="1684191"/>
          </a:xfrm>
        </p:grpSpPr>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0CFE098-B945-4A53-9394-954A058FDBB3}"/>
                    </a:ext>
                  </a:extLst>
                </p:cNvPr>
                <p:cNvSpPr txBox="1"/>
                <p:nvPr/>
              </p:nvSpPr>
              <p:spPr>
                <a:xfrm>
                  <a:off x="7380381" y="3791668"/>
                  <a:ext cx="2808648" cy="369332"/>
                </a:xfrm>
                <a:prstGeom prst="rect">
                  <a:avLst/>
                </a:prstGeom>
                <a:noFill/>
              </p:spPr>
              <p:txBody>
                <a:bodyPr wrap="square">
                  <a:spAutoFit/>
                </a:bodyPr>
                <a:lstStyle/>
                <a:p>
                  <a:r>
                    <a:rPr lang="zh-CN" altLang="en-US" dirty="0"/>
                    <a:t>令</a:t>
                  </a:r>
                  <a14:m>
                    <m:oMath xmlns:m="http://schemas.openxmlformats.org/officeDocument/2006/math">
                      <m:r>
                        <a:rPr lang="zh-CN" altLang="en-US" i="1">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oMath>
                  </a14:m>
                  <a:endParaRPr lang="zh-CN" altLang="en-US" dirty="0"/>
                </a:p>
              </p:txBody>
            </p:sp>
          </mc:Choice>
          <mc:Fallback xmlns="">
            <p:sp>
              <p:nvSpPr>
                <p:cNvPr id="19" name="文本框 18">
                  <a:extLst>
                    <a:ext uri="{FF2B5EF4-FFF2-40B4-BE49-F238E27FC236}">
                      <a16:creationId xmlns:a16="http://schemas.microsoft.com/office/drawing/2014/main" id="{20CFE098-B945-4A53-9394-954A058FDBB3}"/>
                    </a:ext>
                  </a:extLst>
                </p:cNvPr>
                <p:cNvSpPr txBox="1">
                  <a:spLocks noRot="1" noChangeAspect="1" noMove="1" noResize="1" noEditPoints="1" noAdjustHandles="1" noChangeArrowheads="1" noChangeShapeType="1" noTextEdit="1"/>
                </p:cNvSpPr>
                <p:nvPr/>
              </p:nvSpPr>
              <p:spPr>
                <a:xfrm>
                  <a:off x="7380381" y="3791668"/>
                  <a:ext cx="2808648" cy="369332"/>
                </a:xfrm>
                <a:prstGeom prst="rect">
                  <a:avLst/>
                </a:prstGeom>
                <a:blipFill>
                  <a:blip r:embed="rId8"/>
                  <a:stretch>
                    <a:fillRect l="-1957"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674062E-A80D-4601-8FF8-3282AC4C9079}"/>
                    </a:ext>
                  </a:extLst>
                </p:cNvPr>
                <p:cNvSpPr txBox="1"/>
                <p:nvPr/>
              </p:nvSpPr>
              <p:spPr>
                <a:xfrm>
                  <a:off x="7482988" y="4387496"/>
                  <a:ext cx="937757" cy="5336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𝜇</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nary>
                              <m:naryPr>
                                <m:chr m:val="∑"/>
                                <m:subHide m:val="on"/>
                                <m:supHide m:val="on"/>
                                <m:ctrlPr>
                                  <a:rPr lang="en-US" altLang="zh-CN" b="0" i="1" smtClean="0">
                                    <a:latin typeface="Cambria Math" panose="02040503050406030204" pitchFamily="18" charset="0"/>
                                  </a:rPr>
                                </m:ctrlPr>
                              </m:naryP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𝑖</m:t>
                                    </m:r>
                                  </m:sub>
                                </m:sSub>
                              </m:e>
                            </m:nary>
                          </m:num>
                          <m:den>
                            <m:r>
                              <a:rPr lang="en-US" altLang="zh-CN" b="0" i="1" smtClean="0">
                                <a:latin typeface="Cambria Math" panose="02040503050406030204" pitchFamily="18" charset="0"/>
                              </a:rPr>
                              <m:t>𝑁</m:t>
                            </m:r>
                          </m:den>
                        </m:f>
                      </m:oMath>
                    </m:oMathPara>
                  </a14:m>
                  <a:endParaRPr lang="zh-CN" altLang="en-US" dirty="0"/>
                </a:p>
              </p:txBody>
            </p:sp>
          </mc:Choice>
          <mc:Fallback xmlns="">
            <p:sp>
              <p:nvSpPr>
                <p:cNvPr id="20" name="文本框 19">
                  <a:extLst>
                    <a:ext uri="{FF2B5EF4-FFF2-40B4-BE49-F238E27FC236}">
                      <a16:creationId xmlns:a16="http://schemas.microsoft.com/office/drawing/2014/main" id="{F674062E-A80D-4601-8FF8-3282AC4C9079}"/>
                    </a:ext>
                  </a:extLst>
                </p:cNvPr>
                <p:cNvSpPr txBox="1">
                  <a:spLocks noRot="1" noChangeAspect="1" noMove="1" noResize="1" noEditPoints="1" noAdjustHandles="1" noChangeArrowheads="1" noChangeShapeType="1" noTextEdit="1"/>
                </p:cNvSpPr>
                <p:nvPr/>
              </p:nvSpPr>
              <p:spPr>
                <a:xfrm>
                  <a:off x="7482988" y="4387496"/>
                  <a:ext cx="937757" cy="53367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EED6E13-8E5E-4A0D-8B18-67C4FAFF1286}"/>
                    </a:ext>
                  </a:extLst>
                </p:cNvPr>
                <p:cNvSpPr txBox="1"/>
                <p:nvPr/>
              </p:nvSpPr>
              <p:spPr>
                <a:xfrm>
                  <a:off x="8939831" y="4387496"/>
                  <a:ext cx="170924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nary>
                              <m:naryPr>
                                <m:chr m:val="∑"/>
                                <m:subHide m:val="on"/>
                                <m:supHide m:val="on"/>
                                <m:ctrlPr>
                                  <a:rPr lang="en-US" altLang="zh-CN" b="0" i="1" smtClean="0">
                                    <a:latin typeface="Cambria Math" panose="02040503050406030204" pitchFamily="18" charset="0"/>
                                  </a:rPr>
                                </m:ctrlPr>
                              </m:naryPr>
                              <m:sub/>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𝜇</m:t>
                                        </m:r>
                                      </m:e>
                                    </m:d>
                                  </m:e>
                                  <m:sup>
                                    <m:r>
                                      <a:rPr lang="en-US" altLang="zh-CN" b="0" i="1" smtClean="0">
                                        <a:latin typeface="Cambria Math" panose="02040503050406030204" pitchFamily="18" charset="0"/>
                                      </a:rPr>
                                      <m:t>2</m:t>
                                    </m:r>
                                  </m:sup>
                                </m:sSup>
                              </m:e>
                            </m:nary>
                          </m:num>
                          <m:den>
                            <m:r>
                              <a:rPr lang="en-US" altLang="zh-CN" b="0" i="1" smtClean="0">
                                <a:latin typeface="Cambria Math" panose="02040503050406030204" pitchFamily="18" charset="0"/>
                              </a:rPr>
                              <m:t>𝑁</m:t>
                            </m:r>
                          </m:den>
                        </m:f>
                      </m:oMath>
                    </m:oMathPara>
                  </a14:m>
                  <a:endParaRPr lang="zh-CN" altLang="en-US" dirty="0"/>
                </a:p>
              </p:txBody>
            </p:sp>
          </mc:Choice>
          <mc:Fallback xmlns="">
            <p:sp>
              <p:nvSpPr>
                <p:cNvPr id="21" name="文本框 20">
                  <a:extLst>
                    <a:ext uri="{FF2B5EF4-FFF2-40B4-BE49-F238E27FC236}">
                      <a16:creationId xmlns:a16="http://schemas.microsoft.com/office/drawing/2014/main" id="{FEED6E13-8E5E-4A0D-8B18-67C4FAFF1286}"/>
                    </a:ext>
                  </a:extLst>
                </p:cNvPr>
                <p:cNvSpPr txBox="1">
                  <a:spLocks noRot="1" noChangeAspect="1" noMove="1" noResize="1" noEditPoints="1" noAdjustHandles="1" noChangeArrowheads="1" noChangeShapeType="1" noTextEdit="1"/>
                </p:cNvSpPr>
                <p:nvPr/>
              </p:nvSpPr>
              <p:spPr>
                <a:xfrm>
                  <a:off x="8939831" y="4387496"/>
                  <a:ext cx="1709249" cy="553998"/>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C531510-912F-464D-8297-EFFFE9869E22}"/>
                    </a:ext>
                  </a:extLst>
                </p:cNvPr>
                <p:cNvSpPr txBox="1"/>
                <p:nvPr/>
              </p:nvSpPr>
              <p:spPr>
                <a:xfrm>
                  <a:off x="7492319" y="5198860"/>
                  <a:ext cx="10494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zh-CN" altLang="en-US" b="0" i="1" smtClean="0">
                            <a:latin typeface="Cambria Math" panose="02040503050406030204" pitchFamily="18" charset="0"/>
                          </a:rPr>
                          <m:t>𝜇</m:t>
                        </m:r>
                        <m:r>
                          <a:rPr lang="en-US" altLang="zh-CN" b="0" i="1" smtClean="0">
                            <a:latin typeface="Cambria Math" panose="02040503050406030204" pitchFamily="18" charset="0"/>
                          </a:rPr>
                          <m:t>−</m:t>
                        </m:r>
                        <m:r>
                          <a:rPr lang="zh-CN" altLang="en-US" b="0" i="1" smtClean="0">
                            <a:latin typeface="Cambria Math" panose="02040503050406030204" pitchFamily="18" charset="0"/>
                          </a:rPr>
                          <m:t>𝜕</m:t>
                        </m:r>
                      </m:oMath>
                    </m:oMathPara>
                  </a14:m>
                  <a:endParaRPr lang="zh-CN" altLang="en-US" dirty="0"/>
                </a:p>
              </p:txBody>
            </p:sp>
          </mc:Choice>
          <mc:Fallback xmlns="">
            <p:sp>
              <p:nvSpPr>
                <p:cNvPr id="22" name="文本框 21">
                  <a:extLst>
                    <a:ext uri="{FF2B5EF4-FFF2-40B4-BE49-F238E27FC236}">
                      <a16:creationId xmlns:a16="http://schemas.microsoft.com/office/drawing/2014/main" id="{9C531510-912F-464D-8297-EFFFE9869E22}"/>
                    </a:ext>
                  </a:extLst>
                </p:cNvPr>
                <p:cNvSpPr txBox="1">
                  <a:spLocks noRot="1" noChangeAspect="1" noMove="1" noResize="1" noEditPoints="1" noAdjustHandles="1" noChangeArrowheads="1" noChangeShapeType="1" noTextEdit="1"/>
                </p:cNvSpPr>
                <p:nvPr/>
              </p:nvSpPr>
              <p:spPr>
                <a:xfrm>
                  <a:off x="7492319" y="5198860"/>
                  <a:ext cx="1049454" cy="276999"/>
                </a:xfrm>
                <a:prstGeom prst="rect">
                  <a:avLst/>
                </a:prstGeom>
                <a:blipFill>
                  <a:blip r:embed="rId11"/>
                  <a:stretch>
                    <a:fillRect l="-4651" r="-4070" b="-22222"/>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47764264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ṧlîḋê"/>
          <p:cNvSpPr/>
          <p:nvPr/>
        </p:nvSpPr>
        <p:spPr>
          <a:xfrm>
            <a:off x="415018" y="298450"/>
            <a:ext cx="11443154" cy="6203950"/>
          </a:xfrm>
          <a:prstGeom prst="roundRect">
            <a:avLst>
              <a:gd name="adj" fmla="val 4167"/>
            </a:avLst>
          </a:prstGeom>
          <a:solidFill>
            <a:srgbClr val="FFFFFF">
              <a:alpha val="87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6" name="îṡľiḓê"/>
          <p:cNvSpPr txBox="1"/>
          <p:nvPr/>
        </p:nvSpPr>
        <p:spPr>
          <a:xfrm>
            <a:off x="1525526" y="305707"/>
            <a:ext cx="3268480" cy="661848"/>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pPr lvl="0">
              <a:defRPr/>
            </a:pPr>
            <a:r>
              <a:rPr kumimoji="1" lang="en-US" altLang="zh-CN" sz="2800" kern="0" spc="300" dirty="0">
                <a:latin typeface="Arial"/>
                <a:ea typeface="微软雅黑"/>
                <a:sym typeface="Arial"/>
              </a:rPr>
              <a:t>RFFI</a:t>
            </a:r>
            <a:endParaRPr kumimoji="1" lang="en-US" altLang="zh-CN" sz="2800" b="1" i="0" u="none" strike="noStrike" kern="0" cap="none" spc="300" normalizeH="0" baseline="0" noProof="0" dirty="0">
              <a:ln>
                <a:noFill/>
              </a:ln>
              <a:effectLst/>
              <a:uLnTx/>
              <a:uFillTx/>
              <a:latin typeface="Arial"/>
              <a:ea typeface="微软雅黑"/>
              <a:sym typeface="Arial"/>
            </a:endParaRPr>
          </a:p>
        </p:txBody>
      </p:sp>
      <p:sp>
        <p:nvSpPr>
          <p:cNvPr id="7" name="íṩľiďè"/>
          <p:cNvSpPr/>
          <p:nvPr/>
        </p:nvSpPr>
        <p:spPr>
          <a:xfrm>
            <a:off x="610272" y="686524"/>
            <a:ext cx="720000" cy="80899"/>
          </a:xfrm>
          <a:prstGeom prst="rect">
            <a:avLst/>
          </a:prstGeom>
          <a:solidFill>
            <a:srgbClr val="C6DAEC"/>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8" name="椭圆 7"/>
          <p:cNvSpPr/>
          <p:nvPr/>
        </p:nvSpPr>
        <p:spPr>
          <a:xfrm>
            <a:off x="10331360" y="5198860"/>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3" name="图片 2">
            <a:extLst>
              <a:ext uri="{FF2B5EF4-FFF2-40B4-BE49-F238E27FC236}">
                <a16:creationId xmlns:a16="http://schemas.microsoft.com/office/drawing/2014/main" id="{6B855D46-22DA-4FD1-9D37-4A811158C97F}"/>
              </a:ext>
            </a:extLst>
          </p:cNvPr>
          <p:cNvPicPr>
            <a:picLocks noChangeAspect="1"/>
          </p:cNvPicPr>
          <p:nvPr/>
        </p:nvPicPr>
        <p:blipFill>
          <a:blip r:embed="rId3"/>
          <a:stretch>
            <a:fillRect/>
          </a:stretch>
        </p:blipFill>
        <p:spPr>
          <a:xfrm>
            <a:off x="1330272" y="1155497"/>
            <a:ext cx="4378401" cy="2795017"/>
          </a:xfrm>
          <a:prstGeom prst="rect">
            <a:avLst/>
          </a:prstGeom>
        </p:spPr>
      </p:pic>
      <p:pic>
        <p:nvPicPr>
          <p:cNvPr id="10" name="图片 9">
            <a:extLst>
              <a:ext uri="{FF2B5EF4-FFF2-40B4-BE49-F238E27FC236}">
                <a16:creationId xmlns:a16="http://schemas.microsoft.com/office/drawing/2014/main" id="{6B6E6986-BF4E-483D-8972-201879B86A6E}"/>
              </a:ext>
            </a:extLst>
          </p:cNvPr>
          <p:cNvPicPr>
            <a:picLocks noChangeAspect="1"/>
          </p:cNvPicPr>
          <p:nvPr/>
        </p:nvPicPr>
        <p:blipFill>
          <a:blip r:embed="rId4"/>
          <a:stretch>
            <a:fillRect/>
          </a:stretch>
        </p:blipFill>
        <p:spPr>
          <a:xfrm>
            <a:off x="6459474" y="1188674"/>
            <a:ext cx="4028145" cy="2724516"/>
          </a:xfrm>
          <a:prstGeom prst="rect">
            <a:avLst/>
          </a:prstGeom>
        </p:spPr>
      </p:pic>
      <p:pic>
        <p:nvPicPr>
          <p:cNvPr id="12" name="图片 11">
            <a:extLst>
              <a:ext uri="{FF2B5EF4-FFF2-40B4-BE49-F238E27FC236}">
                <a16:creationId xmlns:a16="http://schemas.microsoft.com/office/drawing/2014/main" id="{82FBFBA1-881B-48D0-A28E-C2DA2D43FDCE}"/>
              </a:ext>
            </a:extLst>
          </p:cNvPr>
          <p:cNvPicPr>
            <a:picLocks noChangeAspect="1"/>
          </p:cNvPicPr>
          <p:nvPr/>
        </p:nvPicPr>
        <p:blipFill>
          <a:blip r:embed="rId5"/>
          <a:stretch>
            <a:fillRect/>
          </a:stretch>
        </p:blipFill>
        <p:spPr>
          <a:xfrm>
            <a:off x="3184214" y="4049881"/>
            <a:ext cx="5904762" cy="2390476"/>
          </a:xfrm>
          <a:prstGeom prst="rect">
            <a:avLst/>
          </a:prstGeom>
        </p:spPr>
      </p:pic>
    </p:spTree>
    <p:extLst>
      <p:ext uri="{BB962C8B-B14F-4D97-AF65-F5344CB8AC3E}">
        <p14:creationId xmlns:p14="http://schemas.microsoft.com/office/powerpoint/2010/main" val="13092457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11111"/>
          <a:stretch>
            <a:fillRect/>
          </a:stretch>
        </p:blipFill>
        <p:spPr>
          <a:xfrm>
            <a:off x="0" y="0"/>
            <a:ext cx="12192000" cy="6858000"/>
          </a:xfrm>
          <a:prstGeom prst="rect">
            <a:avLst/>
          </a:prstGeom>
        </p:spPr>
      </p:pic>
      <p:sp>
        <p:nvSpPr>
          <p:cNvPr id="4" name="iṧlîḋê"/>
          <p:cNvSpPr/>
          <p:nvPr/>
        </p:nvSpPr>
        <p:spPr>
          <a:xfrm>
            <a:off x="1285875" y="1619250"/>
            <a:ext cx="9620250" cy="3696244"/>
          </a:xfrm>
          <a:prstGeom prst="roundRect">
            <a:avLst>
              <a:gd name="adj" fmla="val 4167"/>
            </a:avLst>
          </a:prstGeom>
          <a:solidFill>
            <a:srgbClr val="FFFFFF">
              <a:alpha val="41000"/>
            </a:srgbClr>
          </a:solidFill>
          <a:ln w="38100" cap="flat" cmpd="sng" algn="ctr">
            <a:solidFill>
              <a:srgbClr val="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5" name="îśḷíḍê"/>
          <p:cNvSpPr txBox="1"/>
          <p:nvPr/>
        </p:nvSpPr>
        <p:spPr>
          <a:xfrm>
            <a:off x="1695861" y="1847334"/>
            <a:ext cx="8870950" cy="1938992"/>
          </a:xfrm>
          <a:prstGeom prst="rect">
            <a:avLst/>
          </a:prstGeom>
        </p:spPr>
        <p:txBody>
          <a:bodyPr vert="horz" wrap="square" lIns="91440" tIns="45720" rIns="91440" bIns="45720" rtlCol="0" anchor="b">
            <a:spAutoFit/>
          </a:bodyPr>
          <a:lstStyle>
            <a:lvl1pPr algn="ctr" defTabSz="914400" rtl="0" eaLnBrk="1" latinLnBrk="0" hangingPunct="1">
              <a:lnSpc>
                <a:spcPct val="90000"/>
              </a:lnSpc>
              <a:spcBef>
                <a:spcPct val="0"/>
              </a:spcBef>
              <a:buNone/>
              <a:defRPr lang="zh-CN" altLang="en-US" sz="6000" b="1" kern="1200" dirty="0">
                <a:solidFill>
                  <a:schemeClr val="tx1"/>
                </a:solidFill>
                <a:latin typeface="+mj-lt"/>
                <a:ea typeface="+mj-ea"/>
                <a:cs typeface="+mj-cs"/>
              </a:defRPr>
            </a:lvl1pPr>
          </a:lstStyle>
          <a:p>
            <a:pPr lvl="0">
              <a:lnSpc>
                <a:spcPct val="100000"/>
              </a:lnSpc>
              <a:defRPr/>
            </a:pPr>
            <a:br>
              <a:rPr kumimoji="0" lang="zh-CN" altLang="en-US" sz="4800" b="1" i="0" u="none" strike="noStrike" kern="1200" cap="none" spc="300" normalizeH="0" baseline="0" noProof="0" dirty="0">
                <a:ln>
                  <a:noFill/>
                </a:ln>
                <a:solidFill>
                  <a:srgbClr val="000000"/>
                </a:solidFill>
                <a:effectLst/>
                <a:uLnTx/>
                <a:uFillTx/>
                <a:latin typeface="Arial"/>
                <a:ea typeface="微软雅黑"/>
                <a:sym typeface="Arial"/>
              </a:rPr>
            </a:br>
            <a:r>
              <a:rPr lang="en-US" altLang="zh-CN" sz="7200" spc="300" dirty="0">
                <a:solidFill>
                  <a:prstClr val="black"/>
                </a:solidFill>
                <a:latin typeface="Arial"/>
                <a:ea typeface="微软雅黑"/>
                <a:sym typeface="Arial"/>
              </a:rPr>
              <a:t>THANKS</a:t>
            </a:r>
            <a:endParaRPr kumimoji="0" lang="zh-CN" altLang="en-US" sz="4800" b="1" i="0" u="none" strike="noStrike" kern="1200" cap="none" spc="300" normalizeH="0" baseline="0" noProof="0" dirty="0">
              <a:ln>
                <a:noFill/>
              </a:ln>
              <a:solidFill>
                <a:prstClr val="black"/>
              </a:solidFill>
              <a:effectLst/>
              <a:uLnTx/>
              <a:uFillTx/>
              <a:latin typeface="Arial"/>
              <a:ea typeface="微软雅黑"/>
              <a:sym typeface="Arial"/>
            </a:endParaRPr>
          </a:p>
        </p:txBody>
      </p:sp>
      <p:sp>
        <p:nvSpPr>
          <p:cNvPr id="9" name="文本框 8"/>
          <p:cNvSpPr txBox="1"/>
          <p:nvPr/>
        </p:nvSpPr>
        <p:spPr>
          <a:xfrm>
            <a:off x="5120553" y="4452627"/>
            <a:ext cx="1950893" cy="374571"/>
          </a:xfrm>
          <a:prstGeom prst="roundRect">
            <a:avLst/>
          </a:prstGeom>
          <a:solidFill>
            <a:srgbClr val="C6DAEC"/>
          </a:solid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black"/>
                </a:solidFill>
                <a:effectLst/>
                <a:uLnTx/>
                <a:uFillTx/>
                <a:latin typeface="Arial"/>
                <a:ea typeface="微软雅黑"/>
                <a:sym typeface="Arial"/>
              </a:rPr>
              <a:t>汇报人：</a:t>
            </a:r>
            <a:r>
              <a:rPr lang="zh-CN" altLang="en-US" sz="1600" dirty="0">
                <a:solidFill>
                  <a:prstClr val="black"/>
                </a:solidFill>
                <a:latin typeface="Arial"/>
                <a:ea typeface="微软雅黑"/>
                <a:sym typeface="Arial"/>
              </a:rPr>
              <a:t>李青壮</a:t>
            </a:r>
            <a:endParaRPr kumimoji="0" lang="zh-CN" altLang="en-US" sz="1600" b="0" i="0" u="none" strike="noStrike" kern="1200" cap="none" spc="0" normalizeH="0" baseline="0" noProof="0" dirty="0">
              <a:ln>
                <a:noFill/>
              </a:ln>
              <a:solidFill>
                <a:prstClr val="black"/>
              </a:solidFill>
              <a:effectLst/>
              <a:uLnTx/>
              <a:uFillTx/>
              <a:latin typeface="Arial"/>
              <a:ea typeface="微软雅黑"/>
              <a:sym typeface="Arial"/>
            </a:endParaRPr>
          </a:p>
        </p:txBody>
      </p:sp>
      <p:sp>
        <p:nvSpPr>
          <p:cNvPr id="2" name="文本框 1">
            <a:extLst>
              <a:ext uri="{FF2B5EF4-FFF2-40B4-BE49-F238E27FC236}">
                <a16:creationId xmlns:a16="http://schemas.microsoft.com/office/drawing/2014/main" id="{4BFDF102-272C-A814-5CA9-99BF8E434BD7}"/>
              </a:ext>
            </a:extLst>
          </p:cNvPr>
          <p:cNvSpPr txBox="1"/>
          <p:nvPr/>
        </p:nvSpPr>
        <p:spPr>
          <a:xfrm>
            <a:off x="5266355" y="4886680"/>
            <a:ext cx="1729961" cy="369332"/>
          </a:xfrm>
          <a:prstGeom prst="rect">
            <a:avLst/>
          </a:prstGeom>
          <a:noFill/>
        </p:spPr>
        <p:txBody>
          <a:bodyPr wrap="none" rtlCol="0">
            <a:spAutoFit/>
          </a:bodyPr>
          <a:lstStyle/>
          <a:p>
            <a:r>
              <a:rPr lang="en-US" altLang="zh-CN" dirty="0"/>
              <a:t>2024</a:t>
            </a:r>
            <a:r>
              <a:rPr lang="zh-CN" altLang="en-US" dirty="0"/>
              <a:t>年</a:t>
            </a:r>
            <a:r>
              <a:rPr lang="en-US" altLang="zh-CN" dirty="0"/>
              <a:t>1</a:t>
            </a:r>
            <a:r>
              <a:rPr lang="zh-CN" altLang="en-US" dirty="0"/>
              <a:t>月</a:t>
            </a:r>
            <a:r>
              <a:rPr lang="en-US" altLang="zh-CN" dirty="0"/>
              <a:t>29</a:t>
            </a:r>
            <a:r>
              <a:rPr lang="zh-CN" altLang="en-US" dirty="0"/>
              <a:t>日</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11111"/>
          <a:stretch>
            <a:fillRect/>
          </a:stretch>
        </p:blipFill>
        <p:spPr>
          <a:xfrm flipH="1">
            <a:off x="0" y="0"/>
            <a:ext cx="12192000" cy="6858000"/>
          </a:xfrm>
          <a:prstGeom prst="rect">
            <a:avLst/>
          </a:prstGeom>
        </p:spPr>
      </p:pic>
      <p:sp>
        <p:nvSpPr>
          <p:cNvPr id="4" name="iṧlîḋê"/>
          <p:cNvSpPr/>
          <p:nvPr/>
        </p:nvSpPr>
        <p:spPr>
          <a:xfrm>
            <a:off x="1285875" y="1619250"/>
            <a:ext cx="9620250" cy="3696244"/>
          </a:xfrm>
          <a:prstGeom prst="roundRect">
            <a:avLst>
              <a:gd name="adj" fmla="val 4167"/>
            </a:avLst>
          </a:prstGeom>
          <a:solidFill>
            <a:srgbClr val="FFFFFF">
              <a:alpha val="41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5" name="îśḷíḍê"/>
          <p:cNvSpPr txBox="1"/>
          <p:nvPr/>
        </p:nvSpPr>
        <p:spPr>
          <a:xfrm>
            <a:off x="1500234" y="1762818"/>
            <a:ext cx="6178549" cy="1938992"/>
          </a:xfrm>
          <a:prstGeom prst="rect">
            <a:avLst/>
          </a:prstGeom>
        </p:spPr>
        <p:txBody>
          <a:bodyPr vert="horz" wrap="square" lIns="91440" tIns="45720" rIns="91440" bIns="45720" rtlCol="0" anchor="b">
            <a:spAutoFit/>
          </a:bodyPr>
          <a:lstStyle>
            <a:lvl1pPr algn="ctr" defTabSz="914400" rtl="0" eaLnBrk="1" latinLnBrk="0" hangingPunct="1">
              <a:lnSpc>
                <a:spcPct val="90000"/>
              </a:lnSpc>
              <a:spcBef>
                <a:spcPct val="0"/>
              </a:spcBef>
              <a:buNone/>
              <a:defRPr lang="zh-CN" altLang="en-US" sz="6000" b="1" kern="1200" dirty="0">
                <a:solidFill>
                  <a:schemeClr val="tx1"/>
                </a:solidFill>
                <a:latin typeface="+mj-lt"/>
                <a:ea typeface="+mj-ea"/>
                <a:cs typeface="+mj-cs"/>
              </a:defRPr>
            </a:lvl1pPr>
          </a:lstStyle>
          <a:p>
            <a:pPr marR="0" lvl="0" algn="l" defTabSz="914400" rtl="0" eaLnBrk="1" fontAlgn="auto" latinLnBrk="0" hangingPunct="1">
              <a:lnSpc>
                <a:spcPct val="100000"/>
              </a:lnSpc>
              <a:spcBef>
                <a:spcPct val="0"/>
              </a:spcBef>
              <a:spcAft>
                <a:spcPts val="0"/>
              </a:spcAft>
              <a:buClrTx/>
              <a:buSzTx/>
              <a:buFontTx/>
              <a:buNone/>
              <a:defRPr/>
            </a:pPr>
            <a:r>
              <a:rPr lang="en-US" altLang="zh-CN" sz="4800" spc="300" dirty="0">
                <a:solidFill>
                  <a:srgbClr val="C6DAEC"/>
                </a:solidFill>
                <a:latin typeface="Arial"/>
                <a:ea typeface="微软雅黑"/>
                <a:sym typeface="Arial"/>
              </a:rPr>
              <a:t>PART 01</a:t>
            </a:r>
            <a:br>
              <a:rPr kumimoji="0" lang="zh-CN" altLang="en-US" sz="4800" b="1" i="0" u="none" strike="noStrike" kern="1200" cap="none" spc="300" normalizeH="0" baseline="0" noProof="0" dirty="0">
                <a:ln>
                  <a:noFill/>
                </a:ln>
                <a:solidFill>
                  <a:srgbClr val="000000"/>
                </a:solidFill>
                <a:effectLst/>
                <a:uLnTx/>
                <a:uFillTx/>
                <a:latin typeface="Arial"/>
                <a:ea typeface="微软雅黑"/>
                <a:sym typeface="Arial"/>
              </a:rPr>
            </a:br>
            <a:r>
              <a:rPr kumimoji="0" lang="zh-CN" altLang="en-US" sz="7200" b="1" i="0" u="none" strike="noStrike" kern="1200" cap="none" spc="300" normalizeH="0" baseline="0" noProof="0" dirty="0">
                <a:ln>
                  <a:noFill/>
                </a:ln>
                <a:effectLst/>
                <a:uLnTx/>
                <a:uFillTx/>
                <a:latin typeface="Arial"/>
                <a:ea typeface="微软雅黑"/>
                <a:sym typeface="Arial"/>
              </a:rPr>
              <a:t>背景介绍</a:t>
            </a:r>
          </a:p>
        </p:txBody>
      </p:sp>
      <p:sp>
        <p:nvSpPr>
          <p:cNvPr id="2" name="椭圆 1"/>
          <p:cNvSpPr/>
          <p:nvPr/>
        </p:nvSpPr>
        <p:spPr>
          <a:xfrm>
            <a:off x="8023589" y="689818"/>
            <a:ext cx="2606400" cy="2607079"/>
          </a:xfrm>
          <a:prstGeom prst="ellipse">
            <a:avLst/>
          </a:prstGeom>
          <a:solidFill>
            <a:srgbClr val="C6DAEC">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ṧlîḋê"/>
          <p:cNvSpPr/>
          <p:nvPr/>
        </p:nvSpPr>
        <p:spPr>
          <a:xfrm>
            <a:off x="374423" y="305708"/>
            <a:ext cx="11493728" cy="6246585"/>
          </a:xfrm>
          <a:prstGeom prst="roundRect">
            <a:avLst>
              <a:gd name="adj" fmla="val 4167"/>
            </a:avLst>
          </a:prstGeom>
          <a:solidFill>
            <a:srgbClr val="FFFFFF">
              <a:alpha val="87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6" name="îṡľiḓê"/>
          <p:cNvSpPr txBox="1"/>
          <p:nvPr/>
        </p:nvSpPr>
        <p:spPr>
          <a:xfrm>
            <a:off x="1525526" y="305707"/>
            <a:ext cx="3268480" cy="661848"/>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pPr marL="0" marR="0" lvl="0" indent="0" defTabSz="914400" eaLnBrk="1" fontAlgn="auto" latinLnBrk="0" hangingPunct="1">
              <a:lnSpc>
                <a:spcPct val="150000"/>
              </a:lnSpc>
              <a:spcBef>
                <a:spcPts val="0"/>
              </a:spcBef>
              <a:spcAft>
                <a:spcPts val="0"/>
              </a:spcAft>
              <a:buClrTx/>
              <a:buSzTx/>
              <a:buFontTx/>
              <a:buNone/>
              <a:defRPr/>
            </a:pPr>
            <a:r>
              <a:rPr kumimoji="1" lang="zh-CN" altLang="en-US" sz="2800" kern="0" spc="300" dirty="0">
                <a:latin typeface="Arial"/>
                <a:ea typeface="微软雅黑"/>
                <a:sym typeface="Arial"/>
              </a:rPr>
              <a:t>背景介绍</a:t>
            </a:r>
            <a:endParaRPr kumimoji="1" lang="en-US" altLang="zh-CN" sz="2800" b="1" i="0" u="none" strike="noStrike" kern="0" cap="none" spc="300" normalizeH="0" baseline="0" noProof="0" dirty="0">
              <a:ln>
                <a:noFill/>
              </a:ln>
              <a:effectLst/>
              <a:uLnTx/>
              <a:uFillTx/>
              <a:latin typeface="Arial"/>
              <a:ea typeface="微软雅黑"/>
              <a:sym typeface="Arial"/>
            </a:endParaRPr>
          </a:p>
        </p:txBody>
      </p:sp>
      <p:sp>
        <p:nvSpPr>
          <p:cNvPr id="7" name="íṩľiďè"/>
          <p:cNvSpPr/>
          <p:nvPr/>
        </p:nvSpPr>
        <p:spPr>
          <a:xfrm>
            <a:off x="610272" y="686524"/>
            <a:ext cx="720000" cy="80899"/>
          </a:xfrm>
          <a:prstGeom prst="rect">
            <a:avLst/>
          </a:prstGeom>
          <a:solidFill>
            <a:srgbClr val="C6DAEC"/>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8" name="椭圆 7"/>
          <p:cNvSpPr/>
          <p:nvPr/>
        </p:nvSpPr>
        <p:spPr>
          <a:xfrm>
            <a:off x="10331360" y="5198860"/>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 name="iconfont-1033-859673"/>
          <p:cNvSpPr>
            <a:spLocks noChangeAspect="1"/>
          </p:cNvSpPr>
          <p:nvPr/>
        </p:nvSpPr>
        <p:spPr>
          <a:xfrm>
            <a:off x="2347459" y="4580725"/>
            <a:ext cx="355698" cy="406339"/>
          </a:xfrm>
          <a:custGeom>
            <a:avLst/>
            <a:gdLst>
              <a:gd name="T0" fmla="*/ 2374 w 9715"/>
              <a:gd name="T1" fmla="*/ 7982 h 11099"/>
              <a:gd name="T2" fmla="*/ 2374 w 9715"/>
              <a:gd name="T3" fmla="*/ 8491 h 11099"/>
              <a:gd name="T4" fmla="*/ 7595 w 9715"/>
              <a:gd name="T5" fmla="*/ 8240 h 11099"/>
              <a:gd name="T6" fmla="*/ 2374 w 9715"/>
              <a:gd name="T7" fmla="*/ 2843 h 11099"/>
              <a:gd name="T8" fmla="*/ 3111 w 9715"/>
              <a:gd name="T9" fmla="*/ 2843 h 11099"/>
              <a:gd name="T10" fmla="*/ 3365 w 9715"/>
              <a:gd name="T11" fmla="*/ 3831 h 11099"/>
              <a:gd name="T12" fmla="*/ 3625 w 9715"/>
              <a:gd name="T13" fmla="*/ 2843 h 11099"/>
              <a:gd name="T14" fmla="*/ 4613 w 9715"/>
              <a:gd name="T15" fmla="*/ 2585 h 11099"/>
              <a:gd name="T16" fmla="*/ 3625 w 9715"/>
              <a:gd name="T17" fmla="*/ 2327 h 11099"/>
              <a:gd name="T18" fmla="*/ 3365 w 9715"/>
              <a:gd name="T19" fmla="*/ 1337 h 11099"/>
              <a:gd name="T20" fmla="*/ 3111 w 9715"/>
              <a:gd name="T21" fmla="*/ 2327 h 11099"/>
              <a:gd name="T22" fmla="*/ 2122 w 9715"/>
              <a:gd name="T23" fmla="*/ 2585 h 11099"/>
              <a:gd name="T24" fmla="*/ 2122 w 9715"/>
              <a:gd name="T25" fmla="*/ 4633 h 11099"/>
              <a:gd name="T26" fmla="*/ 2374 w 9715"/>
              <a:gd name="T27" fmla="*/ 4890 h 11099"/>
              <a:gd name="T28" fmla="*/ 7595 w 9715"/>
              <a:gd name="T29" fmla="*/ 4633 h 11099"/>
              <a:gd name="T30" fmla="*/ 2374 w 9715"/>
              <a:gd name="T31" fmla="*/ 4375 h 11099"/>
              <a:gd name="T32" fmla="*/ 9586 w 9715"/>
              <a:gd name="T33" fmla="*/ 3212 h 11099"/>
              <a:gd name="T34" fmla="*/ 6506 w 9715"/>
              <a:gd name="T35" fmla="*/ 127 h 11099"/>
              <a:gd name="T36" fmla="*/ 1142 w 9715"/>
              <a:gd name="T37" fmla="*/ 0 h 11099"/>
              <a:gd name="T38" fmla="*/ 0 w 9715"/>
              <a:gd name="T39" fmla="*/ 1146 h 11099"/>
              <a:gd name="T40" fmla="*/ 336 w 9715"/>
              <a:gd name="T41" fmla="*/ 10763 h 11099"/>
              <a:gd name="T42" fmla="*/ 336 w 9715"/>
              <a:gd name="T43" fmla="*/ 10763 h 11099"/>
              <a:gd name="T44" fmla="*/ 8568 w 9715"/>
              <a:gd name="T45" fmla="*/ 11099 h 11099"/>
              <a:gd name="T46" fmla="*/ 9376 w 9715"/>
              <a:gd name="T47" fmla="*/ 10763 h 11099"/>
              <a:gd name="T48" fmla="*/ 9715 w 9715"/>
              <a:gd name="T49" fmla="*/ 3515 h 11099"/>
              <a:gd name="T50" fmla="*/ 6454 w 9715"/>
              <a:gd name="T51" fmla="*/ 1288 h 11099"/>
              <a:gd name="T52" fmla="*/ 8426 w 9715"/>
              <a:gd name="T53" fmla="*/ 3261 h 11099"/>
              <a:gd name="T54" fmla="*/ 6588 w 9715"/>
              <a:gd name="T55" fmla="*/ 3127 h 11099"/>
              <a:gd name="T56" fmla="*/ 6454 w 9715"/>
              <a:gd name="T57" fmla="*/ 2800 h 11099"/>
              <a:gd name="T58" fmla="*/ 8860 w 9715"/>
              <a:gd name="T59" fmla="*/ 9958 h 11099"/>
              <a:gd name="T60" fmla="*/ 8775 w 9715"/>
              <a:gd name="T61" fmla="*/ 10160 h 11099"/>
              <a:gd name="T62" fmla="*/ 8568 w 9715"/>
              <a:gd name="T63" fmla="*/ 10242 h 11099"/>
              <a:gd name="T64" fmla="*/ 940 w 9715"/>
              <a:gd name="T65" fmla="*/ 10160 h 11099"/>
              <a:gd name="T66" fmla="*/ 855 w 9715"/>
              <a:gd name="T67" fmla="*/ 9958 h 11099"/>
              <a:gd name="T68" fmla="*/ 940 w 9715"/>
              <a:gd name="T69" fmla="*/ 940 h 11099"/>
              <a:gd name="T70" fmla="*/ 5940 w 9715"/>
              <a:gd name="T71" fmla="*/ 855 h 11099"/>
              <a:gd name="T72" fmla="*/ 6213 w 9715"/>
              <a:gd name="T73" fmla="*/ 3470 h 11099"/>
              <a:gd name="T74" fmla="*/ 6918 w 9715"/>
              <a:gd name="T75" fmla="*/ 3769 h 11099"/>
              <a:gd name="T76" fmla="*/ 8860 w 9715"/>
              <a:gd name="T77" fmla="*/ 9958 h 11099"/>
              <a:gd name="T78" fmla="*/ 7339 w 9715"/>
              <a:gd name="T79" fmla="*/ 6182 h 11099"/>
              <a:gd name="T80" fmla="*/ 2122 w 9715"/>
              <a:gd name="T81" fmla="*/ 6436 h 11099"/>
              <a:gd name="T82" fmla="*/ 7339 w 9715"/>
              <a:gd name="T83" fmla="*/ 6691 h 11099"/>
              <a:gd name="T84" fmla="*/ 7339 w 9715"/>
              <a:gd name="T85" fmla="*/ 6182 h 1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15" h="11099">
                <a:moveTo>
                  <a:pt x="7339" y="7982"/>
                </a:moveTo>
                <a:lnTo>
                  <a:pt x="2374" y="7982"/>
                </a:lnTo>
                <a:cubicBezTo>
                  <a:pt x="2232" y="7982"/>
                  <a:pt x="2122" y="8096"/>
                  <a:pt x="2122" y="8240"/>
                </a:cubicBezTo>
                <a:cubicBezTo>
                  <a:pt x="2122" y="8382"/>
                  <a:pt x="2232" y="8491"/>
                  <a:pt x="2374" y="8491"/>
                </a:cubicBezTo>
                <a:lnTo>
                  <a:pt x="7339" y="8491"/>
                </a:lnTo>
                <a:cubicBezTo>
                  <a:pt x="7478" y="8491"/>
                  <a:pt x="7595" y="8382"/>
                  <a:pt x="7595" y="8240"/>
                </a:cubicBezTo>
                <a:cubicBezTo>
                  <a:pt x="7595" y="8096"/>
                  <a:pt x="7478" y="7982"/>
                  <a:pt x="7339" y="7982"/>
                </a:cubicBezTo>
                <a:close/>
                <a:moveTo>
                  <a:pt x="2374" y="2843"/>
                </a:moveTo>
                <a:lnTo>
                  <a:pt x="2374" y="2843"/>
                </a:lnTo>
                <a:lnTo>
                  <a:pt x="3111" y="2843"/>
                </a:lnTo>
                <a:lnTo>
                  <a:pt x="3111" y="3577"/>
                </a:lnTo>
                <a:cubicBezTo>
                  <a:pt x="3111" y="3721"/>
                  <a:pt x="3226" y="3831"/>
                  <a:pt x="3365" y="3831"/>
                </a:cubicBezTo>
                <a:cubicBezTo>
                  <a:pt x="3513" y="3831"/>
                  <a:pt x="3625" y="3721"/>
                  <a:pt x="3625" y="3577"/>
                </a:cubicBezTo>
                <a:lnTo>
                  <a:pt x="3625" y="2843"/>
                </a:lnTo>
                <a:lnTo>
                  <a:pt x="4356" y="2843"/>
                </a:lnTo>
                <a:cubicBezTo>
                  <a:pt x="4499" y="2843"/>
                  <a:pt x="4613" y="2724"/>
                  <a:pt x="4613" y="2585"/>
                </a:cubicBezTo>
                <a:cubicBezTo>
                  <a:pt x="4613" y="2443"/>
                  <a:pt x="4499" y="2327"/>
                  <a:pt x="4356" y="2327"/>
                </a:cubicBezTo>
                <a:lnTo>
                  <a:pt x="3625" y="2327"/>
                </a:lnTo>
                <a:lnTo>
                  <a:pt x="3625" y="1594"/>
                </a:lnTo>
                <a:cubicBezTo>
                  <a:pt x="3625" y="1455"/>
                  <a:pt x="3513" y="1337"/>
                  <a:pt x="3365" y="1337"/>
                </a:cubicBezTo>
                <a:cubicBezTo>
                  <a:pt x="3226" y="1337"/>
                  <a:pt x="3111" y="1455"/>
                  <a:pt x="3111" y="1594"/>
                </a:cubicBezTo>
                <a:lnTo>
                  <a:pt x="3111" y="2327"/>
                </a:lnTo>
                <a:lnTo>
                  <a:pt x="2374" y="2327"/>
                </a:lnTo>
                <a:cubicBezTo>
                  <a:pt x="2232" y="2327"/>
                  <a:pt x="2122" y="2443"/>
                  <a:pt x="2122" y="2585"/>
                </a:cubicBezTo>
                <a:cubicBezTo>
                  <a:pt x="2122" y="2724"/>
                  <a:pt x="2232" y="2843"/>
                  <a:pt x="2374" y="2843"/>
                </a:cubicBezTo>
                <a:close/>
                <a:moveTo>
                  <a:pt x="2122" y="4633"/>
                </a:moveTo>
                <a:lnTo>
                  <a:pt x="2122" y="4633"/>
                </a:lnTo>
                <a:cubicBezTo>
                  <a:pt x="2122" y="4775"/>
                  <a:pt x="2232" y="4890"/>
                  <a:pt x="2374" y="4890"/>
                </a:cubicBezTo>
                <a:lnTo>
                  <a:pt x="7339" y="4890"/>
                </a:lnTo>
                <a:cubicBezTo>
                  <a:pt x="7478" y="4890"/>
                  <a:pt x="7595" y="4775"/>
                  <a:pt x="7595" y="4633"/>
                </a:cubicBezTo>
                <a:cubicBezTo>
                  <a:pt x="7595" y="4490"/>
                  <a:pt x="7478" y="4375"/>
                  <a:pt x="7339" y="4375"/>
                </a:cubicBezTo>
                <a:lnTo>
                  <a:pt x="2374" y="4375"/>
                </a:lnTo>
                <a:cubicBezTo>
                  <a:pt x="2232" y="4375"/>
                  <a:pt x="2122" y="4490"/>
                  <a:pt x="2122" y="4633"/>
                </a:cubicBezTo>
                <a:close/>
                <a:moveTo>
                  <a:pt x="9586" y="3212"/>
                </a:moveTo>
                <a:lnTo>
                  <a:pt x="9586" y="3212"/>
                </a:lnTo>
                <a:lnTo>
                  <a:pt x="6506" y="127"/>
                </a:lnTo>
                <a:cubicBezTo>
                  <a:pt x="6427" y="49"/>
                  <a:pt x="6315" y="0"/>
                  <a:pt x="6203" y="0"/>
                </a:cubicBezTo>
                <a:lnTo>
                  <a:pt x="1142" y="0"/>
                </a:lnTo>
                <a:cubicBezTo>
                  <a:pt x="833" y="0"/>
                  <a:pt x="541" y="127"/>
                  <a:pt x="336" y="338"/>
                </a:cubicBezTo>
                <a:cubicBezTo>
                  <a:pt x="126" y="544"/>
                  <a:pt x="0" y="830"/>
                  <a:pt x="0" y="1146"/>
                </a:cubicBezTo>
                <a:lnTo>
                  <a:pt x="0" y="9958"/>
                </a:lnTo>
                <a:cubicBezTo>
                  <a:pt x="0" y="10272"/>
                  <a:pt x="126" y="10557"/>
                  <a:pt x="336" y="10763"/>
                </a:cubicBezTo>
                <a:lnTo>
                  <a:pt x="336" y="10763"/>
                </a:lnTo>
                <a:lnTo>
                  <a:pt x="336" y="10763"/>
                </a:lnTo>
                <a:cubicBezTo>
                  <a:pt x="547" y="10969"/>
                  <a:pt x="833" y="11099"/>
                  <a:pt x="1142" y="11099"/>
                </a:cubicBezTo>
                <a:lnTo>
                  <a:pt x="8568" y="11099"/>
                </a:lnTo>
                <a:cubicBezTo>
                  <a:pt x="8882" y="11099"/>
                  <a:pt x="9160" y="10975"/>
                  <a:pt x="9365" y="10775"/>
                </a:cubicBezTo>
                <a:lnTo>
                  <a:pt x="9376" y="10763"/>
                </a:lnTo>
                <a:cubicBezTo>
                  <a:pt x="9584" y="10557"/>
                  <a:pt x="9715" y="10272"/>
                  <a:pt x="9715" y="9958"/>
                </a:cubicBezTo>
                <a:lnTo>
                  <a:pt x="9715" y="3515"/>
                </a:lnTo>
                <a:cubicBezTo>
                  <a:pt x="9715" y="3406"/>
                  <a:pt x="9671" y="3297"/>
                  <a:pt x="9586" y="3212"/>
                </a:cubicBezTo>
                <a:close/>
                <a:moveTo>
                  <a:pt x="6454" y="1288"/>
                </a:moveTo>
                <a:lnTo>
                  <a:pt x="6454" y="1288"/>
                </a:lnTo>
                <a:lnTo>
                  <a:pt x="8426" y="3261"/>
                </a:lnTo>
                <a:lnTo>
                  <a:pt x="6918" y="3261"/>
                </a:lnTo>
                <a:cubicBezTo>
                  <a:pt x="6790" y="3261"/>
                  <a:pt x="6672" y="3207"/>
                  <a:pt x="6588" y="3127"/>
                </a:cubicBezTo>
                <a:lnTo>
                  <a:pt x="6577" y="3110"/>
                </a:lnTo>
                <a:cubicBezTo>
                  <a:pt x="6506" y="3030"/>
                  <a:pt x="6454" y="2921"/>
                  <a:pt x="6454" y="2800"/>
                </a:cubicBezTo>
                <a:lnTo>
                  <a:pt x="6454" y="1288"/>
                </a:lnTo>
                <a:close/>
                <a:moveTo>
                  <a:pt x="8860" y="9958"/>
                </a:moveTo>
                <a:lnTo>
                  <a:pt x="8860" y="9958"/>
                </a:lnTo>
                <a:cubicBezTo>
                  <a:pt x="8860" y="10035"/>
                  <a:pt x="8833" y="10108"/>
                  <a:pt x="8775" y="10160"/>
                </a:cubicBezTo>
                <a:lnTo>
                  <a:pt x="8775" y="10162"/>
                </a:lnTo>
                <a:cubicBezTo>
                  <a:pt x="8721" y="10211"/>
                  <a:pt x="8647" y="10242"/>
                  <a:pt x="8568" y="10242"/>
                </a:cubicBezTo>
                <a:lnTo>
                  <a:pt x="1142" y="10242"/>
                </a:lnTo>
                <a:cubicBezTo>
                  <a:pt x="1066" y="10242"/>
                  <a:pt x="989" y="10211"/>
                  <a:pt x="940" y="10160"/>
                </a:cubicBezTo>
                <a:lnTo>
                  <a:pt x="940" y="10160"/>
                </a:lnTo>
                <a:cubicBezTo>
                  <a:pt x="888" y="10108"/>
                  <a:pt x="855" y="10035"/>
                  <a:pt x="855" y="9958"/>
                </a:cubicBezTo>
                <a:lnTo>
                  <a:pt x="855" y="1146"/>
                </a:lnTo>
                <a:cubicBezTo>
                  <a:pt x="855" y="1064"/>
                  <a:pt x="888" y="994"/>
                  <a:pt x="940" y="940"/>
                </a:cubicBezTo>
                <a:cubicBezTo>
                  <a:pt x="989" y="892"/>
                  <a:pt x="1066" y="855"/>
                  <a:pt x="1142" y="855"/>
                </a:cubicBezTo>
                <a:lnTo>
                  <a:pt x="5940" y="855"/>
                </a:lnTo>
                <a:lnTo>
                  <a:pt x="5940" y="2800"/>
                </a:lnTo>
                <a:cubicBezTo>
                  <a:pt x="5940" y="3060"/>
                  <a:pt x="6044" y="3297"/>
                  <a:pt x="6213" y="3470"/>
                </a:cubicBezTo>
                <a:lnTo>
                  <a:pt x="6227" y="3485"/>
                </a:lnTo>
                <a:cubicBezTo>
                  <a:pt x="6407" y="3664"/>
                  <a:pt x="6650" y="3769"/>
                  <a:pt x="6918" y="3769"/>
                </a:cubicBezTo>
                <a:lnTo>
                  <a:pt x="8860" y="3769"/>
                </a:lnTo>
                <a:lnTo>
                  <a:pt x="8860" y="9958"/>
                </a:lnTo>
                <a:close/>
                <a:moveTo>
                  <a:pt x="7339" y="6182"/>
                </a:moveTo>
                <a:lnTo>
                  <a:pt x="7339" y="6182"/>
                </a:lnTo>
                <a:lnTo>
                  <a:pt x="2374" y="6182"/>
                </a:lnTo>
                <a:cubicBezTo>
                  <a:pt x="2232" y="6182"/>
                  <a:pt x="2122" y="6294"/>
                  <a:pt x="2122" y="6436"/>
                </a:cubicBezTo>
                <a:cubicBezTo>
                  <a:pt x="2122" y="6579"/>
                  <a:pt x="2232" y="6691"/>
                  <a:pt x="2374" y="6691"/>
                </a:cubicBezTo>
                <a:lnTo>
                  <a:pt x="7339" y="6691"/>
                </a:lnTo>
                <a:cubicBezTo>
                  <a:pt x="7478" y="6691"/>
                  <a:pt x="7595" y="6579"/>
                  <a:pt x="7595" y="6436"/>
                </a:cubicBezTo>
                <a:cubicBezTo>
                  <a:pt x="7595" y="6294"/>
                  <a:pt x="7478" y="6182"/>
                  <a:pt x="7339" y="61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a typeface="微软雅黑"/>
              <a:cs typeface="+mn-ea"/>
              <a:sym typeface="Arial"/>
            </a:endParaRPr>
          </a:p>
        </p:txBody>
      </p:sp>
      <p:sp>
        <p:nvSpPr>
          <p:cNvPr id="11" name="two-books-sizes-outlined-symbol_57105"/>
          <p:cNvSpPr>
            <a:spLocks noChangeAspect="1"/>
          </p:cNvSpPr>
          <p:nvPr/>
        </p:nvSpPr>
        <p:spPr>
          <a:xfrm>
            <a:off x="3438352" y="3042702"/>
            <a:ext cx="517345" cy="498569"/>
          </a:xfrm>
          <a:custGeom>
            <a:avLst/>
            <a:gdLst>
              <a:gd name="connsiteX0" fmla="*/ 62032 w 596327"/>
              <a:gd name="connsiteY0" fmla="*/ 471572 h 574685"/>
              <a:gd name="connsiteX1" fmla="*/ 47689 w 596327"/>
              <a:gd name="connsiteY1" fmla="*/ 485893 h 574685"/>
              <a:gd name="connsiteX2" fmla="*/ 47689 w 596327"/>
              <a:gd name="connsiteY2" fmla="*/ 512746 h 574685"/>
              <a:gd name="connsiteX3" fmla="*/ 62032 w 596327"/>
              <a:gd name="connsiteY3" fmla="*/ 527067 h 574685"/>
              <a:gd name="connsiteX4" fmla="*/ 422752 w 596327"/>
              <a:gd name="connsiteY4" fmla="*/ 527067 h 574685"/>
              <a:gd name="connsiteX5" fmla="*/ 421676 w 596327"/>
              <a:gd name="connsiteY5" fmla="*/ 471572 h 574685"/>
              <a:gd name="connsiteX6" fmla="*/ 146647 w 596327"/>
              <a:gd name="connsiteY6" fmla="*/ 334057 h 574685"/>
              <a:gd name="connsiteX7" fmla="*/ 176754 w 596327"/>
              <a:gd name="connsiteY7" fmla="*/ 334057 h 574685"/>
              <a:gd name="connsiteX8" fmla="*/ 191091 w 596327"/>
              <a:gd name="connsiteY8" fmla="*/ 349090 h 574685"/>
              <a:gd name="connsiteX9" fmla="*/ 191091 w 596327"/>
              <a:gd name="connsiteY9" fmla="*/ 379156 h 574685"/>
              <a:gd name="connsiteX10" fmla="*/ 176754 w 596327"/>
              <a:gd name="connsiteY10" fmla="*/ 393473 h 574685"/>
              <a:gd name="connsiteX11" fmla="*/ 146647 w 596327"/>
              <a:gd name="connsiteY11" fmla="*/ 393473 h 574685"/>
              <a:gd name="connsiteX12" fmla="*/ 132310 w 596327"/>
              <a:gd name="connsiteY12" fmla="*/ 379156 h 574685"/>
              <a:gd name="connsiteX13" fmla="*/ 132310 w 596327"/>
              <a:gd name="connsiteY13" fmla="*/ 348374 h 574685"/>
              <a:gd name="connsiteX14" fmla="*/ 146647 w 596327"/>
              <a:gd name="connsiteY14" fmla="*/ 334057 h 574685"/>
              <a:gd name="connsiteX15" fmla="*/ 371842 w 596327"/>
              <a:gd name="connsiteY15" fmla="*/ 269241 h 574685"/>
              <a:gd name="connsiteX16" fmla="*/ 364671 w 596327"/>
              <a:gd name="connsiteY16" fmla="*/ 276401 h 574685"/>
              <a:gd name="connsiteX17" fmla="*/ 364671 w 596327"/>
              <a:gd name="connsiteY17" fmla="*/ 284994 h 574685"/>
              <a:gd name="connsiteX18" fmla="*/ 371842 w 596327"/>
              <a:gd name="connsiteY18" fmla="*/ 292155 h 574685"/>
              <a:gd name="connsiteX19" fmla="*/ 434953 w 596327"/>
              <a:gd name="connsiteY19" fmla="*/ 292155 h 574685"/>
              <a:gd name="connsiteX20" fmla="*/ 483003 w 596327"/>
              <a:gd name="connsiteY20" fmla="*/ 292155 h 574685"/>
              <a:gd name="connsiteX21" fmla="*/ 536431 w 596327"/>
              <a:gd name="connsiteY21" fmla="*/ 292155 h 574685"/>
              <a:gd name="connsiteX22" fmla="*/ 536072 w 596327"/>
              <a:gd name="connsiteY22" fmla="*/ 269241 h 574685"/>
              <a:gd name="connsiteX23" fmla="*/ 483003 w 596327"/>
              <a:gd name="connsiteY23" fmla="*/ 269241 h 574685"/>
              <a:gd name="connsiteX24" fmla="*/ 434953 w 596327"/>
              <a:gd name="connsiteY24" fmla="*/ 269241 h 574685"/>
              <a:gd name="connsiteX25" fmla="*/ 146647 w 596327"/>
              <a:gd name="connsiteY25" fmla="*/ 230961 h 574685"/>
              <a:gd name="connsiteX26" fmla="*/ 176754 w 596327"/>
              <a:gd name="connsiteY26" fmla="*/ 230961 h 574685"/>
              <a:gd name="connsiteX27" fmla="*/ 191091 w 596327"/>
              <a:gd name="connsiteY27" fmla="*/ 245281 h 574685"/>
              <a:gd name="connsiteX28" fmla="*/ 191091 w 596327"/>
              <a:gd name="connsiteY28" fmla="*/ 275352 h 574685"/>
              <a:gd name="connsiteX29" fmla="*/ 176754 w 596327"/>
              <a:gd name="connsiteY29" fmla="*/ 289671 h 574685"/>
              <a:gd name="connsiteX30" fmla="*/ 146647 w 596327"/>
              <a:gd name="connsiteY30" fmla="*/ 289671 h 574685"/>
              <a:gd name="connsiteX31" fmla="*/ 132310 w 596327"/>
              <a:gd name="connsiteY31" fmla="*/ 275352 h 574685"/>
              <a:gd name="connsiteX32" fmla="*/ 132310 w 596327"/>
              <a:gd name="connsiteY32" fmla="*/ 245281 h 574685"/>
              <a:gd name="connsiteX33" fmla="*/ 146647 w 596327"/>
              <a:gd name="connsiteY33" fmla="*/ 230961 h 574685"/>
              <a:gd name="connsiteX34" fmla="*/ 420248 w 596327"/>
              <a:gd name="connsiteY34" fmla="*/ 175073 h 574685"/>
              <a:gd name="connsiteX35" fmla="*/ 434920 w 596327"/>
              <a:gd name="connsiteY35" fmla="*/ 175073 h 574685"/>
              <a:gd name="connsiteX36" fmla="*/ 435636 w 596327"/>
              <a:gd name="connsiteY36" fmla="*/ 175073 h 574685"/>
              <a:gd name="connsiteX37" fmla="*/ 443151 w 596327"/>
              <a:gd name="connsiteY37" fmla="*/ 182232 h 574685"/>
              <a:gd name="connsiteX38" fmla="*/ 443151 w 596327"/>
              <a:gd name="connsiteY38" fmla="*/ 197623 h 574685"/>
              <a:gd name="connsiteX39" fmla="*/ 435994 w 596327"/>
              <a:gd name="connsiteY39" fmla="*/ 204781 h 574685"/>
              <a:gd name="connsiteX40" fmla="*/ 434920 w 596327"/>
              <a:gd name="connsiteY40" fmla="*/ 204781 h 574685"/>
              <a:gd name="connsiteX41" fmla="*/ 420248 w 596327"/>
              <a:gd name="connsiteY41" fmla="*/ 204781 h 574685"/>
              <a:gd name="connsiteX42" fmla="*/ 413090 w 596327"/>
              <a:gd name="connsiteY42" fmla="*/ 197623 h 574685"/>
              <a:gd name="connsiteX43" fmla="*/ 413090 w 596327"/>
              <a:gd name="connsiteY43" fmla="*/ 182232 h 574685"/>
              <a:gd name="connsiteX44" fmla="*/ 420248 w 596327"/>
              <a:gd name="connsiteY44" fmla="*/ 175073 h 574685"/>
              <a:gd name="connsiteX45" fmla="*/ 146647 w 596327"/>
              <a:gd name="connsiteY45" fmla="*/ 127441 h 574685"/>
              <a:gd name="connsiteX46" fmla="*/ 176754 w 596327"/>
              <a:gd name="connsiteY46" fmla="*/ 127441 h 574685"/>
              <a:gd name="connsiteX47" fmla="*/ 191091 w 596327"/>
              <a:gd name="connsiteY47" fmla="*/ 141778 h 574685"/>
              <a:gd name="connsiteX48" fmla="*/ 191091 w 596327"/>
              <a:gd name="connsiteY48" fmla="*/ 171885 h 574685"/>
              <a:gd name="connsiteX49" fmla="*/ 176754 w 596327"/>
              <a:gd name="connsiteY49" fmla="*/ 186222 h 574685"/>
              <a:gd name="connsiteX50" fmla="*/ 146647 w 596327"/>
              <a:gd name="connsiteY50" fmla="*/ 186222 h 574685"/>
              <a:gd name="connsiteX51" fmla="*/ 132310 w 596327"/>
              <a:gd name="connsiteY51" fmla="*/ 171885 h 574685"/>
              <a:gd name="connsiteX52" fmla="*/ 132310 w 596327"/>
              <a:gd name="connsiteY52" fmla="*/ 141778 h 574685"/>
              <a:gd name="connsiteX53" fmla="*/ 146647 w 596327"/>
              <a:gd name="connsiteY53" fmla="*/ 127441 h 574685"/>
              <a:gd name="connsiteX54" fmla="*/ 420248 w 596327"/>
              <a:gd name="connsiteY54" fmla="*/ 117421 h 574685"/>
              <a:gd name="connsiteX55" fmla="*/ 431699 w 596327"/>
              <a:gd name="connsiteY55" fmla="*/ 117421 h 574685"/>
              <a:gd name="connsiteX56" fmla="*/ 434920 w 596327"/>
              <a:gd name="connsiteY56" fmla="*/ 117421 h 574685"/>
              <a:gd name="connsiteX57" fmla="*/ 435636 w 596327"/>
              <a:gd name="connsiteY57" fmla="*/ 117421 h 574685"/>
              <a:gd name="connsiteX58" fmla="*/ 443151 w 596327"/>
              <a:gd name="connsiteY58" fmla="*/ 124954 h 574685"/>
              <a:gd name="connsiteX59" fmla="*/ 443151 w 596327"/>
              <a:gd name="connsiteY59" fmla="*/ 140378 h 574685"/>
              <a:gd name="connsiteX60" fmla="*/ 435994 w 596327"/>
              <a:gd name="connsiteY60" fmla="*/ 147552 h 574685"/>
              <a:gd name="connsiteX61" fmla="*/ 434920 w 596327"/>
              <a:gd name="connsiteY61" fmla="*/ 147552 h 574685"/>
              <a:gd name="connsiteX62" fmla="*/ 431699 w 596327"/>
              <a:gd name="connsiteY62" fmla="*/ 147552 h 574685"/>
              <a:gd name="connsiteX63" fmla="*/ 420248 w 596327"/>
              <a:gd name="connsiteY63" fmla="*/ 147552 h 574685"/>
              <a:gd name="connsiteX64" fmla="*/ 413090 w 596327"/>
              <a:gd name="connsiteY64" fmla="*/ 140378 h 574685"/>
              <a:gd name="connsiteX65" fmla="*/ 413090 w 596327"/>
              <a:gd name="connsiteY65" fmla="*/ 124595 h 574685"/>
              <a:gd name="connsiteX66" fmla="*/ 420248 w 596327"/>
              <a:gd name="connsiteY66" fmla="*/ 117421 h 574685"/>
              <a:gd name="connsiteX67" fmla="*/ 420249 w 596327"/>
              <a:gd name="connsiteY67" fmla="*/ 60192 h 574685"/>
              <a:gd name="connsiteX68" fmla="*/ 435640 w 596327"/>
              <a:gd name="connsiteY68" fmla="*/ 60192 h 574685"/>
              <a:gd name="connsiteX69" fmla="*/ 442798 w 596327"/>
              <a:gd name="connsiteY69" fmla="*/ 67349 h 574685"/>
              <a:gd name="connsiteX70" fmla="*/ 442798 w 596327"/>
              <a:gd name="connsiteY70" fmla="*/ 71644 h 574685"/>
              <a:gd name="connsiteX71" fmla="*/ 442798 w 596327"/>
              <a:gd name="connsiteY71" fmla="*/ 83096 h 574685"/>
              <a:gd name="connsiteX72" fmla="*/ 435640 w 596327"/>
              <a:gd name="connsiteY72" fmla="*/ 90253 h 574685"/>
              <a:gd name="connsiteX73" fmla="*/ 420249 w 596327"/>
              <a:gd name="connsiteY73" fmla="*/ 90253 h 574685"/>
              <a:gd name="connsiteX74" fmla="*/ 413090 w 596327"/>
              <a:gd name="connsiteY74" fmla="*/ 83096 h 574685"/>
              <a:gd name="connsiteX75" fmla="*/ 413090 w 596327"/>
              <a:gd name="connsiteY75" fmla="*/ 71644 h 574685"/>
              <a:gd name="connsiteX76" fmla="*/ 413090 w 596327"/>
              <a:gd name="connsiteY76" fmla="*/ 67349 h 574685"/>
              <a:gd name="connsiteX77" fmla="*/ 420249 w 596327"/>
              <a:gd name="connsiteY77" fmla="*/ 60192 h 574685"/>
              <a:gd name="connsiteX78" fmla="*/ 391206 w 596327"/>
              <a:gd name="connsiteY78" fmla="*/ 47618 h 574685"/>
              <a:gd name="connsiteX79" fmla="*/ 384034 w 596327"/>
              <a:gd name="connsiteY79" fmla="*/ 54779 h 574685"/>
              <a:gd name="connsiteX80" fmla="*/ 384034 w 596327"/>
              <a:gd name="connsiteY80" fmla="*/ 93088 h 574685"/>
              <a:gd name="connsiteX81" fmla="*/ 384034 w 596327"/>
              <a:gd name="connsiteY81" fmla="*/ 214462 h 574685"/>
              <a:gd name="connsiteX82" fmla="*/ 391206 w 596327"/>
              <a:gd name="connsiteY82" fmla="*/ 221622 h 574685"/>
              <a:gd name="connsiteX83" fmla="*/ 434953 w 596327"/>
              <a:gd name="connsiteY83" fmla="*/ 221622 h 574685"/>
              <a:gd name="connsiteX84" fmla="*/ 483003 w 596327"/>
              <a:gd name="connsiteY84" fmla="*/ 221622 h 574685"/>
              <a:gd name="connsiteX85" fmla="*/ 541093 w 596327"/>
              <a:gd name="connsiteY85" fmla="*/ 221622 h 574685"/>
              <a:gd name="connsiteX86" fmla="*/ 548264 w 596327"/>
              <a:gd name="connsiteY86" fmla="*/ 214462 h 574685"/>
              <a:gd name="connsiteX87" fmla="*/ 548264 w 596327"/>
              <a:gd name="connsiteY87" fmla="*/ 54779 h 574685"/>
              <a:gd name="connsiteX88" fmla="*/ 541093 w 596327"/>
              <a:gd name="connsiteY88" fmla="*/ 47618 h 574685"/>
              <a:gd name="connsiteX89" fmla="*/ 465074 w 596327"/>
              <a:gd name="connsiteY89" fmla="*/ 47618 h 574685"/>
              <a:gd name="connsiteX90" fmla="*/ 28685 w 596327"/>
              <a:gd name="connsiteY90" fmla="*/ 45515 h 574685"/>
              <a:gd name="connsiteX91" fmla="*/ 269643 w 596327"/>
              <a:gd name="connsiteY91" fmla="*/ 45515 h 574685"/>
              <a:gd name="connsiteX92" fmla="*/ 269643 w 596327"/>
              <a:gd name="connsiteY92" fmla="*/ 93133 h 574685"/>
              <a:gd name="connsiteX93" fmla="*/ 110080 w 596327"/>
              <a:gd name="connsiteY93" fmla="*/ 93133 h 574685"/>
              <a:gd name="connsiteX94" fmla="*/ 95737 w 596327"/>
              <a:gd name="connsiteY94" fmla="*/ 107454 h 574685"/>
              <a:gd name="connsiteX95" fmla="*/ 95737 w 596327"/>
              <a:gd name="connsiteY95" fmla="*/ 409991 h 574685"/>
              <a:gd name="connsiteX96" fmla="*/ 110080 w 596327"/>
              <a:gd name="connsiteY96" fmla="*/ 424312 h 574685"/>
              <a:gd name="connsiteX97" fmla="*/ 420601 w 596327"/>
              <a:gd name="connsiteY97" fmla="*/ 424312 h 574685"/>
              <a:gd name="connsiteX98" fmla="*/ 434943 w 596327"/>
              <a:gd name="connsiteY98" fmla="*/ 409991 h 574685"/>
              <a:gd name="connsiteX99" fmla="*/ 434943 w 596327"/>
              <a:gd name="connsiteY99" fmla="*/ 388151 h 574685"/>
              <a:gd name="connsiteX100" fmla="*/ 483350 w 596327"/>
              <a:gd name="connsiteY100" fmla="*/ 388151 h 574685"/>
              <a:gd name="connsiteX101" fmla="*/ 483350 w 596327"/>
              <a:gd name="connsiteY101" fmla="*/ 420016 h 574685"/>
              <a:gd name="connsiteX102" fmla="*/ 483350 w 596327"/>
              <a:gd name="connsiteY102" fmla="*/ 442930 h 574685"/>
              <a:gd name="connsiteX103" fmla="*/ 482991 w 596327"/>
              <a:gd name="connsiteY103" fmla="*/ 452596 h 574685"/>
              <a:gd name="connsiteX104" fmla="*/ 474386 w 596327"/>
              <a:gd name="connsiteY104" fmla="*/ 469424 h 574685"/>
              <a:gd name="connsiteX105" fmla="*/ 467214 w 596327"/>
              <a:gd name="connsiteY105" fmla="*/ 491622 h 574685"/>
              <a:gd name="connsiteX106" fmla="*/ 478689 w 596327"/>
              <a:gd name="connsiteY106" fmla="*/ 537092 h 574685"/>
              <a:gd name="connsiteX107" fmla="*/ 476537 w 596327"/>
              <a:gd name="connsiteY107" fmla="*/ 567166 h 574685"/>
              <a:gd name="connsiteX108" fmla="*/ 457892 w 596327"/>
              <a:gd name="connsiteY108" fmla="*/ 574685 h 574685"/>
              <a:gd name="connsiteX109" fmla="*/ 28685 w 596327"/>
              <a:gd name="connsiteY109" fmla="*/ 574685 h 574685"/>
              <a:gd name="connsiteX110" fmla="*/ 0 w 596327"/>
              <a:gd name="connsiteY110" fmla="*/ 546043 h 574685"/>
              <a:gd name="connsiteX111" fmla="*/ 0 w 596327"/>
              <a:gd name="connsiteY111" fmla="*/ 447226 h 574685"/>
              <a:gd name="connsiteX112" fmla="*/ 0 w 596327"/>
              <a:gd name="connsiteY112" fmla="*/ 74157 h 574685"/>
              <a:gd name="connsiteX113" fmla="*/ 28685 w 596327"/>
              <a:gd name="connsiteY113" fmla="*/ 45515 h 574685"/>
              <a:gd name="connsiteX114" fmla="*/ 331323 w 596327"/>
              <a:gd name="connsiteY114" fmla="*/ 0 h 574685"/>
              <a:gd name="connsiteX115" fmla="*/ 581971 w 596327"/>
              <a:gd name="connsiteY115" fmla="*/ 0 h 574685"/>
              <a:gd name="connsiteX116" fmla="*/ 596314 w 596327"/>
              <a:gd name="connsiteY116" fmla="*/ 14321 h 574685"/>
              <a:gd name="connsiteX117" fmla="*/ 596314 w 596327"/>
              <a:gd name="connsiteY117" fmla="*/ 245969 h 574685"/>
              <a:gd name="connsiteX118" fmla="*/ 591294 w 596327"/>
              <a:gd name="connsiteY118" fmla="*/ 259216 h 574685"/>
              <a:gd name="connsiteX119" fmla="*/ 588066 w 596327"/>
              <a:gd name="connsiteY119" fmla="*/ 263870 h 574685"/>
              <a:gd name="connsiteX120" fmla="*/ 582688 w 596327"/>
              <a:gd name="connsiteY120" fmla="*/ 281056 h 574685"/>
              <a:gd name="connsiteX121" fmla="*/ 590576 w 596327"/>
              <a:gd name="connsiteY121" fmla="*/ 300389 h 574685"/>
              <a:gd name="connsiteX122" fmla="*/ 591294 w 596327"/>
              <a:gd name="connsiteY122" fmla="*/ 330464 h 574685"/>
              <a:gd name="connsiteX123" fmla="*/ 571213 w 596327"/>
              <a:gd name="connsiteY123" fmla="*/ 339773 h 574685"/>
              <a:gd name="connsiteX124" fmla="*/ 483003 w 596327"/>
              <a:gd name="connsiteY124" fmla="*/ 339773 h 574685"/>
              <a:gd name="connsiteX125" fmla="*/ 434953 w 596327"/>
              <a:gd name="connsiteY125" fmla="*/ 339773 h 574685"/>
              <a:gd name="connsiteX126" fmla="*/ 331323 w 596327"/>
              <a:gd name="connsiteY126" fmla="*/ 339773 h 574685"/>
              <a:gd name="connsiteX127" fmla="*/ 316980 w 596327"/>
              <a:gd name="connsiteY127" fmla="*/ 325452 h 574685"/>
              <a:gd name="connsiteX128" fmla="*/ 316980 w 596327"/>
              <a:gd name="connsiteY128" fmla="*/ 245252 h 574685"/>
              <a:gd name="connsiteX129" fmla="*/ 316980 w 596327"/>
              <a:gd name="connsiteY129" fmla="*/ 93088 h 574685"/>
              <a:gd name="connsiteX130" fmla="*/ 316980 w 596327"/>
              <a:gd name="connsiteY130" fmla="*/ 45470 h 574685"/>
              <a:gd name="connsiteX131" fmla="*/ 316980 w 596327"/>
              <a:gd name="connsiteY131" fmla="*/ 14321 h 574685"/>
              <a:gd name="connsiteX132" fmla="*/ 331323 w 596327"/>
              <a:gd name="connsiteY132" fmla="*/ 0 h 57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96327" h="574685">
                <a:moveTo>
                  <a:pt x="62032" y="471572"/>
                </a:moveTo>
                <a:cubicBezTo>
                  <a:pt x="54144" y="471572"/>
                  <a:pt x="47689" y="478017"/>
                  <a:pt x="47689" y="485893"/>
                </a:cubicBezTo>
                <a:lnTo>
                  <a:pt x="47689" y="512746"/>
                </a:lnTo>
                <a:cubicBezTo>
                  <a:pt x="47689" y="520980"/>
                  <a:pt x="54144" y="527067"/>
                  <a:pt x="62032" y="527067"/>
                </a:cubicBezTo>
                <a:lnTo>
                  <a:pt x="422752" y="527067"/>
                </a:lnTo>
                <a:cubicBezTo>
                  <a:pt x="418449" y="511672"/>
                  <a:pt x="416298" y="492338"/>
                  <a:pt x="421676" y="471572"/>
                </a:cubicBezTo>
                <a:close/>
                <a:moveTo>
                  <a:pt x="146647" y="334057"/>
                </a:moveTo>
                <a:lnTo>
                  <a:pt x="176754" y="334057"/>
                </a:lnTo>
                <a:cubicBezTo>
                  <a:pt x="184639" y="334057"/>
                  <a:pt x="191091" y="340500"/>
                  <a:pt x="191091" y="349090"/>
                </a:cubicBezTo>
                <a:lnTo>
                  <a:pt x="191091" y="379156"/>
                </a:lnTo>
                <a:cubicBezTo>
                  <a:pt x="191091" y="387030"/>
                  <a:pt x="184998" y="393473"/>
                  <a:pt x="176754" y="393473"/>
                </a:cubicBezTo>
                <a:lnTo>
                  <a:pt x="146647" y="393473"/>
                </a:lnTo>
                <a:cubicBezTo>
                  <a:pt x="138761" y="393473"/>
                  <a:pt x="132310" y="387030"/>
                  <a:pt x="132310" y="379156"/>
                </a:cubicBezTo>
                <a:lnTo>
                  <a:pt x="132310" y="348374"/>
                </a:lnTo>
                <a:cubicBezTo>
                  <a:pt x="132310" y="340500"/>
                  <a:pt x="138761" y="334057"/>
                  <a:pt x="146647" y="334057"/>
                </a:cubicBezTo>
                <a:close/>
                <a:moveTo>
                  <a:pt x="371842" y="269241"/>
                </a:moveTo>
                <a:cubicBezTo>
                  <a:pt x="368257" y="269241"/>
                  <a:pt x="364671" y="272463"/>
                  <a:pt x="364671" y="276401"/>
                </a:cubicBezTo>
                <a:lnTo>
                  <a:pt x="364671" y="284994"/>
                </a:lnTo>
                <a:cubicBezTo>
                  <a:pt x="364671" y="288932"/>
                  <a:pt x="368257" y="292155"/>
                  <a:pt x="371842" y="292155"/>
                </a:cubicBezTo>
                <a:lnTo>
                  <a:pt x="434953" y="292155"/>
                </a:lnTo>
                <a:lnTo>
                  <a:pt x="483003" y="292155"/>
                </a:lnTo>
                <a:lnTo>
                  <a:pt x="536431" y="292155"/>
                </a:lnTo>
                <a:cubicBezTo>
                  <a:pt x="534997" y="284994"/>
                  <a:pt x="534997" y="277475"/>
                  <a:pt x="536072" y="269241"/>
                </a:cubicBezTo>
                <a:lnTo>
                  <a:pt x="483003" y="269241"/>
                </a:lnTo>
                <a:lnTo>
                  <a:pt x="434953" y="269241"/>
                </a:lnTo>
                <a:close/>
                <a:moveTo>
                  <a:pt x="146647" y="230961"/>
                </a:moveTo>
                <a:lnTo>
                  <a:pt x="176754" y="230961"/>
                </a:lnTo>
                <a:cubicBezTo>
                  <a:pt x="184998" y="230961"/>
                  <a:pt x="191091" y="237405"/>
                  <a:pt x="191091" y="245281"/>
                </a:cubicBezTo>
                <a:lnTo>
                  <a:pt x="191091" y="275352"/>
                </a:lnTo>
                <a:cubicBezTo>
                  <a:pt x="191091" y="283585"/>
                  <a:pt x="184998" y="289671"/>
                  <a:pt x="176754" y="289671"/>
                </a:cubicBezTo>
                <a:lnTo>
                  <a:pt x="146647" y="289671"/>
                </a:lnTo>
                <a:cubicBezTo>
                  <a:pt x="138761" y="289671"/>
                  <a:pt x="132310" y="283585"/>
                  <a:pt x="132310" y="275352"/>
                </a:cubicBezTo>
                <a:lnTo>
                  <a:pt x="132310" y="245281"/>
                </a:lnTo>
                <a:cubicBezTo>
                  <a:pt x="132310" y="237405"/>
                  <a:pt x="138761" y="230961"/>
                  <a:pt x="146647" y="230961"/>
                </a:cubicBezTo>
                <a:close/>
                <a:moveTo>
                  <a:pt x="420248" y="175073"/>
                </a:moveTo>
                <a:lnTo>
                  <a:pt x="434920" y="175073"/>
                </a:lnTo>
                <a:lnTo>
                  <a:pt x="435636" y="175073"/>
                </a:lnTo>
                <a:cubicBezTo>
                  <a:pt x="439930" y="175073"/>
                  <a:pt x="442793" y="177936"/>
                  <a:pt x="443151" y="182232"/>
                </a:cubicBezTo>
                <a:lnTo>
                  <a:pt x="443151" y="197623"/>
                </a:lnTo>
                <a:cubicBezTo>
                  <a:pt x="443151" y="201560"/>
                  <a:pt x="439930" y="204781"/>
                  <a:pt x="435994" y="204781"/>
                </a:cubicBezTo>
                <a:lnTo>
                  <a:pt x="434920" y="204781"/>
                </a:lnTo>
                <a:lnTo>
                  <a:pt x="420248" y="204781"/>
                </a:lnTo>
                <a:cubicBezTo>
                  <a:pt x="416311" y="204781"/>
                  <a:pt x="413090" y="201560"/>
                  <a:pt x="413090" y="197623"/>
                </a:cubicBezTo>
                <a:lnTo>
                  <a:pt x="413090" y="182232"/>
                </a:lnTo>
                <a:cubicBezTo>
                  <a:pt x="413090" y="178652"/>
                  <a:pt x="416311" y="175073"/>
                  <a:pt x="420248" y="175073"/>
                </a:cubicBezTo>
                <a:close/>
                <a:moveTo>
                  <a:pt x="146647" y="127441"/>
                </a:moveTo>
                <a:lnTo>
                  <a:pt x="176754" y="127441"/>
                </a:lnTo>
                <a:cubicBezTo>
                  <a:pt x="184998" y="127441"/>
                  <a:pt x="191091" y="133534"/>
                  <a:pt x="191091" y="141778"/>
                </a:cubicBezTo>
                <a:lnTo>
                  <a:pt x="191091" y="171885"/>
                </a:lnTo>
                <a:cubicBezTo>
                  <a:pt x="191091" y="180129"/>
                  <a:pt x="184998" y="186222"/>
                  <a:pt x="176754" y="186222"/>
                </a:cubicBezTo>
                <a:lnTo>
                  <a:pt x="146647" y="186222"/>
                </a:lnTo>
                <a:cubicBezTo>
                  <a:pt x="138761" y="186222"/>
                  <a:pt x="132310" y="180129"/>
                  <a:pt x="132310" y="171885"/>
                </a:cubicBezTo>
                <a:lnTo>
                  <a:pt x="132310" y="141778"/>
                </a:lnTo>
                <a:cubicBezTo>
                  <a:pt x="132310" y="133534"/>
                  <a:pt x="138761" y="127441"/>
                  <a:pt x="146647" y="127441"/>
                </a:cubicBezTo>
                <a:close/>
                <a:moveTo>
                  <a:pt x="420248" y="117421"/>
                </a:moveTo>
                <a:lnTo>
                  <a:pt x="431699" y="117421"/>
                </a:lnTo>
                <a:lnTo>
                  <a:pt x="434920" y="117421"/>
                </a:lnTo>
                <a:lnTo>
                  <a:pt x="435636" y="117421"/>
                </a:lnTo>
                <a:cubicBezTo>
                  <a:pt x="439930" y="117421"/>
                  <a:pt x="442793" y="120649"/>
                  <a:pt x="443151" y="124954"/>
                </a:cubicBezTo>
                <a:lnTo>
                  <a:pt x="443151" y="140378"/>
                </a:lnTo>
                <a:cubicBezTo>
                  <a:pt x="443151" y="144324"/>
                  <a:pt x="439930" y="147552"/>
                  <a:pt x="435994" y="147552"/>
                </a:cubicBezTo>
                <a:lnTo>
                  <a:pt x="434920" y="147552"/>
                </a:lnTo>
                <a:lnTo>
                  <a:pt x="431699" y="147552"/>
                </a:lnTo>
                <a:lnTo>
                  <a:pt x="420248" y="147552"/>
                </a:lnTo>
                <a:cubicBezTo>
                  <a:pt x="416311" y="147552"/>
                  <a:pt x="413090" y="144324"/>
                  <a:pt x="413090" y="140378"/>
                </a:cubicBezTo>
                <a:lnTo>
                  <a:pt x="413090" y="124595"/>
                </a:lnTo>
                <a:cubicBezTo>
                  <a:pt x="413090" y="120649"/>
                  <a:pt x="416311" y="117421"/>
                  <a:pt x="420248" y="117421"/>
                </a:cubicBezTo>
                <a:close/>
                <a:moveTo>
                  <a:pt x="420249" y="60192"/>
                </a:moveTo>
                <a:lnTo>
                  <a:pt x="435640" y="60192"/>
                </a:lnTo>
                <a:cubicBezTo>
                  <a:pt x="439935" y="60192"/>
                  <a:pt x="442798" y="63413"/>
                  <a:pt x="442798" y="67349"/>
                </a:cubicBezTo>
                <a:lnTo>
                  <a:pt x="442798" y="71644"/>
                </a:lnTo>
                <a:lnTo>
                  <a:pt x="442798" y="83096"/>
                </a:lnTo>
                <a:cubicBezTo>
                  <a:pt x="442798" y="87032"/>
                  <a:pt x="439219" y="90253"/>
                  <a:pt x="435640" y="90253"/>
                </a:cubicBezTo>
                <a:lnTo>
                  <a:pt x="420249" y="90253"/>
                </a:lnTo>
                <a:cubicBezTo>
                  <a:pt x="416312" y="90253"/>
                  <a:pt x="413090" y="87032"/>
                  <a:pt x="413090" y="83096"/>
                </a:cubicBezTo>
                <a:lnTo>
                  <a:pt x="413090" y="71644"/>
                </a:lnTo>
                <a:lnTo>
                  <a:pt x="413090" y="67349"/>
                </a:lnTo>
                <a:cubicBezTo>
                  <a:pt x="413090" y="63413"/>
                  <a:pt x="416312" y="60192"/>
                  <a:pt x="420249" y="60192"/>
                </a:cubicBezTo>
                <a:close/>
                <a:moveTo>
                  <a:pt x="391206" y="47618"/>
                </a:moveTo>
                <a:cubicBezTo>
                  <a:pt x="387261" y="47618"/>
                  <a:pt x="384034" y="51199"/>
                  <a:pt x="384034" y="54779"/>
                </a:cubicBezTo>
                <a:lnTo>
                  <a:pt x="384034" y="93088"/>
                </a:lnTo>
                <a:lnTo>
                  <a:pt x="384034" y="214462"/>
                </a:lnTo>
                <a:cubicBezTo>
                  <a:pt x="384034" y="218042"/>
                  <a:pt x="387261" y="221622"/>
                  <a:pt x="391206" y="221622"/>
                </a:cubicBezTo>
                <a:lnTo>
                  <a:pt x="434953" y="221622"/>
                </a:lnTo>
                <a:lnTo>
                  <a:pt x="483003" y="221622"/>
                </a:lnTo>
                <a:lnTo>
                  <a:pt x="541093" y="221622"/>
                </a:lnTo>
                <a:cubicBezTo>
                  <a:pt x="545037" y="221622"/>
                  <a:pt x="548264" y="218042"/>
                  <a:pt x="548264" y="214462"/>
                </a:cubicBezTo>
                <a:lnTo>
                  <a:pt x="548264" y="54779"/>
                </a:lnTo>
                <a:cubicBezTo>
                  <a:pt x="548264" y="51199"/>
                  <a:pt x="545037" y="47618"/>
                  <a:pt x="541093" y="47618"/>
                </a:cubicBezTo>
                <a:lnTo>
                  <a:pt x="465074" y="47618"/>
                </a:lnTo>
                <a:close/>
                <a:moveTo>
                  <a:pt x="28685" y="45515"/>
                </a:moveTo>
                <a:lnTo>
                  <a:pt x="269643" y="45515"/>
                </a:lnTo>
                <a:lnTo>
                  <a:pt x="269643" y="93133"/>
                </a:lnTo>
                <a:lnTo>
                  <a:pt x="110080" y="93133"/>
                </a:lnTo>
                <a:cubicBezTo>
                  <a:pt x="101833" y="93133"/>
                  <a:pt x="95737" y="99220"/>
                  <a:pt x="95737" y="107454"/>
                </a:cubicBezTo>
                <a:lnTo>
                  <a:pt x="95737" y="409991"/>
                </a:lnTo>
                <a:cubicBezTo>
                  <a:pt x="95737" y="418225"/>
                  <a:pt x="101833" y="424312"/>
                  <a:pt x="110080" y="424312"/>
                </a:cubicBezTo>
                <a:lnTo>
                  <a:pt x="420601" y="424312"/>
                </a:lnTo>
                <a:cubicBezTo>
                  <a:pt x="428848" y="424312"/>
                  <a:pt x="434943" y="418225"/>
                  <a:pt x="434943" y="409991"/>
                </a:cubicBezTo>
                <a:lnTo>
                  <a:pt x="434943" y="388151"/>
                </a:lnTo>
                <a:lnTo>
                  <a:pt x="483350" y="388151"/>
                </a:lnTo>
                <a:lnTo>
                  <a:pt x="483350" y="420016"/>
                </a:lnTo>
                <a:lnTo>
                  <a:pt x="483350" y="442930"/>
                </a:lnTo>
                <a:cubicBezTo>
                  <a:pt x="483350" y="446510"/>
                  <a:pt x="483709" y="449374"/>
                  <a:pt x="482991" y="452596"/>
                </a:cubicBezTo>
                <a:cubicBezTo>
                  <a:pt x="481557" y="458683"/>
                  <a:pt x="477254" y="463695"/>
                  <a:pt x="474386" y="469424"/>
                </a:cubicBezTo>
                <a:cubicBezTo>
                  <a:pt x="470442" y="475868"/>
                  <a:pt x="467932" y="483745"/>
                  <a:pt x="467214" y="491622"/>
                </a:cubicBezTo>
                <a:cubicBezTo>
                  <a:pt x="465063" y="507017"/>
                  <a:pt x="469366" y="524561"/>
                  <a:pt x="478689" y="537092"/>
                </a:cubicBezTo>
                <a:cubicBezTo>
                  <a:pt x="484784" y="546043"/>
                  <a:pt x="484426" y="558574"/>
                  <a:pt x="476537" y="567166"/>
                </a:cubicBezTo>
                <a:cubicBezTo>
                  <a:pt x="471876" y="572537"/>
                  <a:pt x="464704" y="574685"/>
                  <a:pt x="457892" y="574685"/>
                </a:cubicBezTo>
                <a:lnTo>
                  <a:pt x="28685" y="574685"/>
                </a:lnTo>
                <a:cubicBezTo>
                  <a:pt x="12908" y="574685"/>
                  <a:pt x="0" y="561796"/>
                  <a:pt x="0" y="546043"/>
                </a:cubicBezTo>
                <a:lnTo>
                  <a:pt x="0" y="447226"/>
                </a:lnTo>
                <a:lnTo>
                  <a:pt x="0" y="74157"/>
                </a:lnTo>
                <a:cubicBezTo>
                  <a:pt x="0" y="58404"/>
                  <a:pt x="12908" y="45515"/>
                  <a:pt x="28685" y="45515"/>
                </a:cubicBezTo>
                <a:close/>
                <a:moveTo>
                  <a:pt x="331323" y="0"/>
                </a:moveTo>
                <a:lnTo>
                  <a:pt x="581971" y="0"/>
                </a:lnTo>
                <a:cubicBezTo>
                  <a:pt x="589859" y="0"/>
                  <a:pt x="596314" y="6086"/>
                  <a:pt x="596314" y="14321"/>
                </a:cubicBezTo>
                <a:lnTo>
                  <a:pt x="596314" y="245969"/>
                </a:lnTo>
                <a:cubicBezTo>
                  <a:pt x="596314" y="250623"/>
                  <a:pt x="593804" y="254919"/>
                  <a:pt x="591294" y="259216"/>
                </a:cubicBezTo>
                <a:cubicBezTo>
                  <a:pt x="589859" y="261006"/>
                  <a:pt x="589142" y="262438"/>
                  <a:pt x="588066" y="263870"/>
                </a:cubicBezTo>
                <a:cubicBezTo>
                  <a:pt x="584122" y="269241"/>
                  <a:pt x="582688" y="275327"/>
                  <a:pt x="582688" y="281056"/>
                </a:cubicBezTo>
                <a:cubicBezTo>
                  <a:pt x="583405" y="287858"/>
                  <a:pt x="586274" y="295019"/>
                  <a:pt x="590576" y="300389"/>
                </a:cubicBezTo>
                <a:cubicBezTo>
                  <a:pt x="597748" y="308982"/>
                  <a:pt x="598465" y="321155"/>
                  <a:pt x="591294" y="330464"/>
                </a:cubicBezTo>
                <a:cubicBezTo>
                  <a:pt x="586632" y="336551"/>
                  <a:pt x="579102" y="339773"/>
                  <a:pt x="571213" y="339773"/>
                </a:cubicBezTo>
                <a:lnTo>
                  <a:pt x="483003" y="339773"/>
                </a:lnTo>
                <a:lnTo>
                  <a:pt x="434953" y="339773"/>
                </a:lnTo>
                <a:lnTo>
                  <a:pt x="331323" y="339773"/>
                </a:lnTo>
                <a:cubicBezTo>
                  <a:pt x="323076" y="339773"/>
                  <a:pt x="316980" y="333687"/>
                  <a:pt x="316980" y="325452"/>
                </a:cubicBezTo>
                <a:lnTo>
                  <a:pt x="316980" y="245252"/>
                </a:lnTo>
                <a:lnTo>
                  <a:pt x="316980" y="93088"/>
                </a:lnTo>
                <a:lnTo>
                  <a:pt x="316980" y="45470"/>
                </a:lnTo>
                <a:lnTo>
                  <a:pt x="316980" y="14321"/>
                </a:lnTo>
                <a:cubicBezTo>
                  <a:pt x="316980" y="6086"/>
                  <a:pt x="323076" y="0"/>
                  <a:pt x="3313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a typeface="微软雅黑"/>
              <a:cs typeface="+mn-ea"/>
              <a:sym typeface="Arial"/>
            </a:endParaRPr>
          </a:p>
        </p:txBody>
      </p:sp>
      <p:sp>
        <p:nvSpPr>
          <p:cNvPr id="12" name="wrench-and-bolt-tool-with-hammer_28491"/>
          <p:cNvSpPr>
            <a:spLocks noChangeAspect="1"/>
          </p:cNvSpPr>
          <p:nvPr/>
        </p:nvSpPr>
        <p:spPr>
          <a:xfrm>
            <a:off x="1679988" y="2434107"/>
            <a:ext cx="663417" cy="687495"/>
          </a:xfrm>
          <a:custGeom>
            <a:avLst/>
            <a:gdLst>
              <a:gd name="connsiteX0" fmla="*/ 447790 w 584385"/>
              <a:gd name="connsiteY0" fmla="*/ 469190 h 605593"/>
              <a:gd name="connsiteX1" fmla="*/ 477338 w 584385"/>
              <a:gd name="connsiteY1" fmla="*/ 498570 h 605593"/>
              <a:gd name="connsiteX2" fmla="*/ 466490 w 584385"/>
              <a:gd name="connsiteY2" fmla="*/ 538773 h 605593"/>
              <a:gd name="connsiteX3" fmla="*/ 426300 w 584385"/>
              <a:gd name="connsiteY3" fmla="*/ 549494 h 605593"/>
              <a:gd name="connsiteX4" fmla="*/ 396752 w 584385"/>
              <a:gd name="connsiteY4" fmla="*/ 520114 h 605593"/>
              <a:gd name="connsiteX5" fmla="*/ 407600 w 584385"/>
              <a:gd name="connsiteY5" fmla="*/ 479911 h 605593"/>
              <a:gd name="connsiteX6" fmla="*/ 448054 w 584385"/>
              <a:gd name="connsiteY6" fmla="*/ 453715 h 605593"/>
              <a:gd name="connsiteX7" fmla="*/ 399530 w 584385"/>
              <a:gd name="connsiteY7" fmla="*/ 466706 h 605593"/>
              <a:gd name="connsiteX8" fmla="*/ 394367 w 584385"/>
              <a:gd name="connsiteY8" fmla="*/ 471965 h 605593"/>
              <a:gd name="connsiteX9" fmla="*/ 381359 w 584385"/>
              <a:gd name="connsiteY9" fmla="*/ 520426 h 605593"/>
              <a:gd name="connsiteX10" fmla="*/ 383217 w 584385"/>
              <a:gd name="connsiteY10" fmla="*/ 527540 h 605593"/>
              <a:gd name="connsiteX11" fmla="*/ 418733 w 584385"/>
              <a:gd name="connsiteY11" fmla="*/ 563009 h 605593"/>
              <a:gd name="connsiteX12" fmla="*/ 423998 w 584385"/>
              <a:gd name="connsiteY12" fmla="*/ 565175 h 605593"/>
              <a:gd name="connsiteX13" fmla="*/ 425960 w 584385"/>
              <a:gd name="connsiteY13" fmla="*/ 564865 h 605593"/>
              <a:gd name="connsiteX14" fmla="*/ 474381 w 584385"/>
              <a:gd name="connsiteY14" fmla="*/ 551977 h 605593"/>
              <a:gd name="connsiteX15" fmla="*/ 479647 w 584385"/>
              <a:gd name="connsiteY15" fmla="*/ 546718 h 605593"/>
              <a:gd name="connsiteX16" fmla="*/ 492655 w 584385"/>
              <a:gd name="connsiteY16" fmla="*/ 498257 h 605593"/>
              <a:gd name="connsiteX17" fmla="*/ 490694 w 584385"/>
              <a:gd name="connsiteY17" fmla="*/ 491143 h 605593"/>
              <a:gd name="connsiteX18" fmla="*/ 455178 w 584385"/>
              <a:gd name="connsiteY18" fmla="*/ 455674 h 605593"/>
              <a:gd name="connsiteX19" fmla="*/ 448054 w 584385"/>
              <a:gd name="connsiteY19" fmla="*/ 453715 h 605593"/>
              <a:gd name="connsiteX20" fmla="*/ 437007 w 584385"/>
              <a:gd name="connsiteY20" fmla="*/ 413090 h 605593"/>
              <a:gd name="connsiteX21" fmla="*/ 505148 w 584385"/>
              <a:gd name="connsiteY21" fmla="*/ 441239 h 605593"/>
              <a:gd name="connsiteX22" fmla="*/ 533436 w 584385"/>
              <a:gd name="connsiteY22" fmla="*/ 509290 h 605593"/>
              <a:gd name="connsiteX23" fmla="*/ 505148 w 584385"/>
              <a:gd name="connsiteY23" fmla="*/ 577444 h 605593"/>
              <a:gd name="connsiteX24" fmla="*/ 437007 w 584385"/>
              <a:gd name="connsiteY24" fmla="*/ 605593 h 605593"/>
              <a:gd name="connsiteX25" fmla="*/ 368866 w 584385"/>
              <a:gd name="connsiteY25" fmla="*/ 577444 h 605593"/>
              <a:gd name="connsiteX26" fmla="*/ 346979 w 584385"/>
              <a:gd name="connsiteY26" fmla="*/ 475161 h 605593"/>
              <a:gd name="connsiteX27" fmla="*/ 347598 w 584385"/>
              <a:gd name="connsiteY27" fmla="*/ 473821 h 605593"/>
              <a:gd name="connsiteX28" fmla="*/ 348424 w 584385"/>
              <a:gd name="connsiteY28" fmla="*/ 471552 h 605593"/>
              <a:gd name="connsiteX29" fmla="*/ 349043 w 584385"/>
              <a:gd name="connsiteY29" fmla="*/ 470109 h 605593"/>
              <a:gd name="connsiteX30" fmla="*/ 368866 w 584385"/>
              <a:gd name="connsiteY30" fmla="*/ 441239 h 605593"/>
              <a:gd name="connsiteX31" fmla="*/ 437007 w 584385"/>
              <a:gd name="connsiteY31" fmla="*/ 413090 h 605593"/>
              <a:gd name="connsiteX32" fmla="*/ 332446 w 584385"/>
              <a:gd name="connsiteY32" fmla="*/ 356991 h 605593"/>
              <a:gd name="connsiteX33" fmla="*/ 384402 w 584385"/>
              <a:gd name="connsiteY33" fmla="*/ 408842 h 605593"/>
              <a:gd name="connsiteX34" fmla="*/ 359715 w 584385"/>
              <a:gd name="connsiteY34" fmla="*/ 427295 h 605593"/>
              <a:gd name="connsiteX35" fmla="*/ 338127 w 584385"/>
              <a:gd name="connsiteY35" fmla="*/ 458323 h 605593"/>
              <a:gd name="connsiteX36" fmla="*/ 284623 w 584385"/>
              <a:gd name="connsiteY36" fmla="*/ 404925 h 605593"/>
              <a:gd name="connsiteX37" fmla="*/ 332446 w 584385"/>
              <a:gd name="connsiteY37" fmla="*/ 356991 h 605593"/>
              <a:gd name="connsiteX38" fmla="*/ 195145 w 584385"/>
              <a:gd name="connsiteY38" fmla="*/ 219882 h 605593"/>
              <a:gd name="connsiteX39" fmla="*/ 274038 w 584385"/>
              <a:gd name="connsiteY39" fmla="*/ 298642 h 605593"/>
              <a:gd name="connsiteX40" fmla="*/ 226124 w 584385"/>
              <a:gd name="connsiteY40" fmla="*/ 346476 h 605593"/>
              <a:gd name="connsiteX41" fmla="*/ 147232 w 584385"/>
              <a:gd name="connsiteY41" fmla="*/ 267819 h 605593"/>
              <a:gd name="connsiteX42" fmla="*/ 148987 w 584385"/>
              <a:gd name="connsiteY42" fmla="*/ 266891 h 605593"/>
              <a:gd name="connsiteX43" fmla="*/ 151982 w 584385"/>
              <a:gd name="connsiteY43" fmla="*/ 265138 h 605593"/>
              <a:gd name="connsiteX44" fmla="*/ 157351 w 584385"/>
              <a:gd name="connsiteY44" fmla="*/ 261839 h 605593"/>
              <a:gd name="connsiteX45" fmla="*/ 160243 w 584385"/>
              <a:gd name="connsiteY45" fmla="*/ 259881 h 605593"/>
              <a:gd name="connsiteX46" fmla="*/ 165509 w 584385"/>
              <a:gd name="connsiteY46" fmla="*/ 255963 h 605593"/>
              <a:gd name="connsiteX47" fmla="*/ 167987 w 584385"/>
              <a:gd name="connsiteY47" fmla="*/ 254108 h 605593"/>
              <a:gd name="connsiteX48" fmla="*/ 175009 w 584385"/>
              <a:gd name="connsiteY48" fmla="*/ 247613 h 605593"/>
              <a:gd name="connsiteX49" fmla="*/ 181825 w 584385"/>
              <a:gd name="connsiteY49" fmla="*/ 240088 h 605593"/>
              <a:gd name="connsiteX50" fmla="*/ 183683 w 584385"/>
              <a:gd name="connsiteY50" fmla="*/ 237716 h 605593"/>
              <a:gd name="connsiteX51" fmla="*/ 188124 w 584385"/>
              <a:gd name="connsiteY51" fmla="*/ 231737 h 605593"/>
              <a:gd name="connsiteX52" fmla="*/ 189879 w 584385"/>
              <a:gd name="connsiteY52" fmla="*/ 229057 h 605593"/>
              <a:gd name="connsiteX53" fmla="*/ 194319 w 584385"/>
              <a:gd name="connsiteY53" fmla="*/ 221222 h 605593"/>
              <a:gd name="connsiteX54" fmla="*/ 195042 w 584385"/>
              <a:gd name="connsiteY54" fmla="*/ 220088 h 605593"/>
              <a:gd name="connsiteX55" fmla="*/ 195145 w 584385"/>
              <a:gd name="connsiteY55" fmla="*/ 219882 h 605593"/>
              <a:gd name="connsiteX56" fmla="*/ 382962 w 584385"/>
              <a:gd name="connsiteY56" fmla="*/ 211555 h 605593"/>
              <a:gd name="connsiteX57" fmla="*/ 419615 w 584385"/>
              <a:gd name="connsiteY57" fmla="*/ 248152 h 605593"/>
              <a:gd name="connsiteX58" fmla="*/ 115242 w 584385"/>
              <a:gd name="connsiteY58" fmla="*/ 552884 h 605593"/>
              <a:gd name="connsiteX59" fmla="*/ 114932 w 584385"/>
              <a:gd name="connsiteY59" fmla="*/ 553193 h 605593"/>
              <a:gd name="connsiteX60" fmla="*/ 112351 w 584385"/>
              <a:gd name="connsiteY60" fmla="*/ 555771 h 605593"/>
              <a:gd name="connsiteX61" fmla="*/ 110905 w 584385"/>
              <a:gd name="connsiteY61" fmla="*/ 556492 h 605593"/>
              <a:gd name="connsiteX62" fmla="*/ 98206 w 584385"/>
              <a:gd name="connsiteY62" fmla="*/ 560616 h 605593"/>
              <a:gd name="connsiteX63" fmla="*/ 78382 w 584385"/>
              <a:gd name="connsiteY63" fmla="*/ 553090 h 605593"/>
              <a:gd name="connsiteX64" fmla="*/ 74872 w 584385"/>
              <a:gd name="connsiteY64" fmla="*/ 519999 h 605593"/>
              <a:gd name="connsiteX65" fmla="*/ 75698 w 584385"/>
              <a:gd name="connsiteY65" fmla="*/ 518452 h 605593"/>
              <a:gd name="connsiteX66" fmla="*/ 96419 w 584385"/>
              <a:gd name="connsiteY66" fmla="*/ 72965 h 605593"/>
              <a:gd name="connsiteX67" fmla="*/ 164556 w 584385"/>
              <a:gd name="connsiteY67" fmla="*/ 101113 h 605593"/>
              <a:gd name="connsiteX68" fmla="*/ 187165 w 584385"/>
              <a:gd name="connsiteY68" fmla="*/ 201228 h 605593"/>
              <a:gd name="connsiteX69" fmla="*/ 186546 w 584385"/>
              <a:gd name="connsiteY69" fmla="*/ 202671 h 605593"/>
              <a:gd name="connsiteX70" fmla="*/ 185823 w 584385"/>
              <a:gd name="connsiteY70" fmla="*/ 204321 h 605593"/>
              <a:gd name="connsiteX71" fmla="*/ 164453 w 584385"/>
              <a:gd name="connsiteY71" fmla="*/ 237211 h 605593"/>
              <a:gd name="connsiteX72" fmla="*/ 134824 w 584385"/>
              <a:gd name="connsiteY72" fmla="*/ 257317 h 605593"/>
              <a:gd name="connsiteX73" fmla="*/ 133069 w 584385"/>
              <a:gd name="connsiteY73" fmla="*/ 258039 h 605593"/>
              <a:gd name="connsiteX74" fmla="*/ 131623 w 584385"/>
              <a:gd name="connsiteY74" fmla="*/ 258554 h 605593"/>
              <a:gd name="connsiteX75" fmla="*/ 96109 w 584385"/>
              <a:gd name="connsiteY75" fmla="*/ 265256 h 605593"/>
              <a:gd name="connsiteX76" fmla="*/ 28282 w 584385"/>
              <a:gd name="connsiteY76" fmla="*/ 237211 h 605593"/>
              <a:gd name="connsiteX77" fmla="*/ 3505 w 584385"/>
              <a:gd name="connsiteY77" fmla="*/ 143592 h 605593"/>
              <a:gd name="connsiteX78" fmla="*/ 49962 w 584385"/>
              <a:gd name="connsiteY78" fmla="*/ 189989 h 605593"/>
              <a:gd name="connsiteX79" fmla="*/ 55640 w 584385"/>
              <a:gd name="connsiteY79" fmla="*/ 192154 h 605593"/>
              <a:gd name="connsiteX80" fmla="*/ 109530 w 584385"/>
              <a:gd name="connsiteY80" fmla="*/ 189268 h 605593"/>
              <a:gd name="connsiteX81" fmla="*/ 116551 w 584385"/>
              <a:gd name="connsiteY81" fmla="*/ 182256 h 605593"/>
              <a:gd name="connsiteX82" fmla="*/ 119441 w 584385"/>
              <a:gd name="connsiteY82" fmla="*/ 128436 h 605593"/>
              <a:gd name="connsiteX83" fmla="*/ 117273 w 584385"/>
              <a:gd name="connsiteY83" fmla="*/ 122868 h 605593"/>
              <a:gd name="connsiteX84" fmla="*/ 70713 w 584385"/>
              <a:gd name="connsiteY84" fmla="*/ 76367 h 605593"/>
              <a:gd name="connsiteX85" fmla="*/ 96419 w 584385"/>
              <a:gd name="connsiteY85" fmla="*/ 72965 h 605593"/>
              <a:gd name="connsiteX86" fmla="*/ 408632 w 584385"/>
              <a:gd name="connsiteY86" fmla="*/ 0 h 605593"/>
              <a:gd name="connsiteX87" fmla="*/ 413898 w 584385"/>
              <a:gd name="connsiteY87" fmla="*/ 2165 h 605593"/>
              <a:gd name="connsiteX88" fmla="*/ 584385 w 584385"/>
              <a:gd name="connsiteY88" fmla="*/ 172357 h 605593"/>
              <a:gd name="connsiteX89" fmla="*/ 584385 w 584385"/>
              <a:gd name="connsiteY89" fmla="*/ 307913 h 605593"/>
              <a:gd name="connsiteX90" fmla="*/ 547624 w 584385"/>
              <a:gd name="connsiteY90" fmla="*/ 344611 h 605593"/>
              <a:gd name="connsiteX91" fmla="*/ 537091 w 584385"/>
              <a:gd name="connsiteY91" fmla="*/ 344611 h 605593"/>
              <a:gd name="connsiteX92" fmla="*/ 439404 w 584385"/>
              <a:gd name="connsiteY92" fmla="*/ 246990 h 605593"/>
              <a:gd name="connsiteX93" fmla="*/ 437236 w 584385"/>
              <a:gd name="connsiteY93" fmla="*/ 241630 h 605593"/>
              <a:gd name="connsiteX94" fmla="*/ 389734 w 584385"/>
              <a:gd name="connsiteY94" fmla="*/ 194314 h 605593"/>
              <a:gd name="connsiteX95" fmla="*/ 384468 w 584385"/>
              <a:gd name="connsiteY95" fmla="*/ 192252 h 605593"/>
              <a:gd name="connsiteX96" fmla="*/ 304026 w 584385"/>
              <a:gd name="connsiteY96" fmla="*/ 111846 h 605593"/>
              <a:gd name="connsiteX97" fmla="*/ 304026 w 584385"/>
              <a:gd name="connsiteY97" fmla="*/ 101435 h 605593"/>
              <a:gd name="connsiteX98" fmla="*/ 403365 w 584385"/>
              <a:gd name="connsiteY98" fmla="*/ 2165 h 605593"/>
              <a:gd name="connsiteX99" fmla="*/ 408632 w 584385"/>
              <a:gd name="connsiteY99" fmla="*/ 0 h 6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84385" h="605593">
                <a:moveTo>
                  <a:pt x="447790" y="469190"/>
                </a:moveTo>
                <a:lnTo>
                  <a:pt x="477338" y="498570"/>
                </a:lnTo>
                <a:lnTo>
                  <a:pt x="466490" y="538773"/>
                </a:lnTo>
                <a:lnTo>
                  <a:pt x="426300" y="549494"/>
                </a:lnTo>
                <a:lnTo>
                  <a:pt x="396752" y="520114"/>
                </a:lnTo>
                <a:lnTo>
                  <a:pt x="407600" y="479911"/>
                </a:lnTo>
                <a:close/>
                <a:moveTo>
                  <a:pt x="448054" y="453715"/>
                </a:moveTo>
                <a:lnTo>
                  <a:pt x="399530" y="466706"/>
                </a:lnTo>
                <a:cubicBezTo>
                  <a:pt x="397052" y="467428"/>
                  <a:pt x="394987" y="469387"/>
                  <a:pt x="394367" y="471965"/>
                </a:cubicBezTo>
                <a:lnTo>
                  <a:pt x="381359" y="520426"/>
                </a:lnTo>
                <a:cubicBezTo>
                  <a:pt x="380636" y="522900"/>
                  <a:pt x="381359" y="525684"/>
                  <a:pt x="383217" y="527540"/>
                </a:cubicBezTo>
                <a:lnTo>
                  <a:pt x="418733" y="563009"/>
                </a:lnTo>
                <a:cubicBezTo>
                  <a:pt x="420179" y="564453"/>
                  <a:pt x="422037" y="565175"/>
                  <a:pt x="423998" y="565175"/>
                </a:cubicBezTo>
                <a:cubicBezTo>
                  <a:pt x="424618" y="565175"/>
                  <a:pt x="425341" y="565071"/>
                  <a:pt x="425960" y="564865"/>
                </a:cubicBezTo>
                <a:lnTo>
                  <a:pt x="474381" y="551977"/>
                </a:lnTo>
                <a:cubicBezTo>
                  <a:pt x="476962" y="551255"/>
                  <a:pt x="479027" y="549296"/>
                  <a:pt x="479647" y="546718"/>
                </a:cubicBezTo>
                <a:lnTo>
                  <a:pt x="492655" y="498257"/>
                </a:lnTo>
                <a:cubicBezTo>
                  <a:pt x="493378" y="495680"/>
                  <a:pt x="492655" y="492999"/>
                  <a:pt x="490694" y="491143"/>
                </a:cubicBezTo>
                <a:lnTo>
                  <a:pt x="455178" y="455674"/>
                </a:lnTo>
                <a:cubicBezTo>
                  <a:pt x="453320" y="453818"/>
                  <a:pt x="450635" y="453096"/>
                  <a:pt x="448054" y="453715"/>
                </a:cubicBezTo>
                <a:close/>
                <a:moveTo>
                  <a:pt x="437007" y="413090"/>
                </a:moveTo>
                <a:cubicBezTo>
                  <a:pt x="462715" y="413090"/>
                  <a:pt x="486977" y="423091"/>
                  <a:pt x="505148" y="441239"/>
                </a:cubicBezTo>
                <a:cubicBezTo>
                  <a:pt x="523318" y="459489"/>
                  <a:pt x="533436" y="483616"/>
                  <a:pt x="533436" y="509290"/>
                </a:cubicBezTo>
                <a:cubicBezTo>
                  <a:pt x="533436" y="535067"/>
                  <a:pt x="523318" y="559194"/>
                  <a:pt x="505148" y="577444"/>
                </a:cubicBezTo>
                <a:cubicBezTo>
                  <a:pt x="486977" y="595591"/>
                  <a:pt x="462715" y="605593"/>
                  <a:pt x="437007" y="605593"/>
                </a:cubicBezTo>
                <a:cubicBezTo>
                  <a:pt x="411300" y="605593"/>
                  <a:pt x="387037" y="595591"/>
                  <a:pt x="368866" y="577444"/>
                </a:cubicBezTo>
                <a:cubicBezTo>
                  <a:pt x="342023" y="550533"/>
                  <a:pt x="333454" y="510527"/>
                  <a:pt x="346979" y="475161"/>
                </a:cubicBezTo>
                <a:cubicBezTo>
                  <a:pt x="347185" y="474749"/>
                  <a:pt x="347392" y="474233"/>
                  <a:pt x="347598" y="473821"/>
                </a:cubicBezTo>
                <a:cubicBezTo>
                  <a:pt x="347805" y="473099"/>
                  <a:pt x="348114" y="472274"/>
                  <a:pt x="348424" y="471552"/>
                </a:cubicBezTo>
                <a:lnTo>
                  <a:pt x="349043" y="470109"/>
                </a:lnTo>
                <a:cubicBezTo>
                  <a:pt x="353999" y="459179"/>
                  <a:pt x="360607" y="449487"/>
                  <a:pt x="368866" y="441239"/>
                </a:cubicBezTo>
                <a:cubicBezTo>
                  <a:pt x="387037" y="423091"/>
                  <a:pt x="411300" y="413090"/>
                  <a:pt x="437007" y="413090"/>
                </a:cubicBezTo>
                <a:close/>
                <a:moveTo>
                  <a:pt x="332446" y="356991"/>
                </a:moveTo>
                <a:lnTo>
                  <a:pt x="384402" y="408842"/>
                </a:lnTo>
                <a:cubicBezTo>
                  <a:pt x="375312" y="413791"/>
                  <a:pt x="367049" y="420079"/>
                  <a:pt x="359715" y="427295"/>
                </a:cubicBezTo>
                <a:cubicBezTo>
                  <a:pt x="350832" y="436263"/>
                  <a:pt x="343499" y="446778"/>
                  <a:pt x="338127" y="458323"/>
                </a:cubicBezTo>
                <a:lnTo>
                  <a:pt x="284623" y="404925"/>
                </a:lnTo>
                <a:cubicBezTo>
                  <a:pt x="300220" y="389360"/>
                  <a:pt x="316333" y="373175"/>
                  <a:pt x="332446" y="356991"/>
                </a:cubicBezTo>
                <a:close/>
                <a:moveTo>
                  <a:pt x="195145" y="219882"/>
                </a:moveTo>
                <a:lnTo>
                  <a:pt x="274038" y="298642"/>
                </a:lnTo>
                <a:lnTo>
                  <a:pt x="226124" y="346476"/>
                </a:lnTo>
                <a:lnTo>
                  <a:pt x="147232" y="267819"/>
                </a:lnTo>
                <a:cubicBezTo>
                  <a:pt x="147851" y="267509"/>
                  <a:pt x="148368" y="267200"/>
                  <a:pt x="148987" y="266891"/>
                </a:cubicBezTo>
                <a:cubicBezTo>
                  <a:pt x="150020" y="266272"/>
                  <a:pt x="150949" y="265757"/>
                  <a:pt x="151982" y="265138"/>
                </a:cubicBezTo>
                <a:cubicBezTo>
                  <a:pt x="153841" y="264107"/>
                  <a:pt x="155596" y="262973"/>
                  <a:pt x="157351" y="261839"/>
                </a:cubicBezTo>
                <a:cubicBezTo>
                  <a:pt x="158384" y="261221"/>
                  <a:pt x="159313" y="260602"/>
                  <a:pt x="160243" y="259881"/>
                </a:cubicBezTo>
                <a:cubicBezTo>
                  <a:pt x="162102" y="258644"/>
                  <a:pt x="163857" y="257304"/>
                  <a:pt x="165509" y="255963"/>
                </a:cubicBezTo>
                <a:cubicBezTo>
                  <a:pt x="166335" y="255345"/>
                  <a:pt x="167161" y="254726"/>
                  <a:pt x="167987" y="254108"/>
                </a:cubicBezTo>
                <a:cubicBezTo>
                  <a:pt x="170362" y="252046"/>
                  <a:pt x="172738" y="249881"/>
                  <a:pt x="175009" y="247613"/>
                </a:cubicBezTo>
                <a:cubicBezTo>
                  <a:pt x="177384" y="245242"/>
                  <a:pt x="179656" y="242768"/>
                  <a:pt x="181825" y="240088"/>
                </a:cubicBezTo>
                <a:cubicBezTo>
                  <a:pt x="182444" y="239366"/>
                  <a:pt x="183064" y="238541"/>
                  <a:pt x="183683" y="237716"/>
                </a:cubicBezTo>
                <a:cubicBezTo>
                  <a:pt x="185232" y="235758"/>
                  <a:pt x="186678" y="233799"/>
                  <a:pt x="188124" y="231737"/>
                </a:cubicBezTo>
                <a:cubicBezTo>
                  <a:pt x="188640" y="230809"/>
                  <a:pt x="189259" y="229985"/>
                  <a:pt x="189879" y="229057"/>
                </a:cubicBezTo>
                <a:cubicBezTo>
                  <a:pt x="191428" y="226480"/>
                  <a:pt x="192977" y="223902"/>
                  <a:pt x="194319" y="221222"/>
                </a:cubicBezTo>
                <a:cubicBezTo>
                  <a:pt x="194526" y="220913"/>
                  <a:pt x="194836" y="220501"/>
                  <a:pt x="195042" y="220088"/>
                </a:cubicBezTo>
                <a:cubicBezTo>
                  <a:pt x="195042" y="219985"/>
                  <a:pt x="195042" y="219882"/>
                  <a:pt x="195145" y="219882"/>
                </a:cubicBezTo>
                <a:close/>
                <a:moveTo>
                  <a:pt x="382962" y="211555"/>
                </a:moveTo>
                <a:lnTo>
                  <a:pt x="419615" y="248152"/>
                </a:lnTo>
                <a:lnTo>
                  <a:pt x="115242" y="552884"/>
                </a:lnTo>
                <a:cubicBezTo>
                  <a:pt x="115139" y="552987"/>
                  <a:pt x="115035" y="553090"/>
                  <a:pt x="114932" y="553193"/>
                </a:cubicBezTo>
                <a:lnTo>
                  <a:pt x="112351" y="555771"/>
                </a:lnTo>
                <a:cubicBezTo>
                  <a:pt x="111835" y="555874"/>
                  <a:pt x="111318" y="556183"/>
                  <a:pt x="110905" y="556492"/>
                </a:cubicBezTo>
                <a:cubicBezTo>
                  <a:pt x="107085" y="558966"/>
                  <a:pt x="102646" y="560306"/>
                  <a:pt x="98206" y="560616"/>
                </a:cubicBezTo>
                <a:cubicBezTo>
                  <a:pt x="90979" y="560925"/>
                  <a:pt x="83648" y="558348"/>
                  <a:pt x="78382" y="553090"/>
                </a:cubicBezTo>
                <a:cubicBezTo>
                  <a:pt x="69503" y="544328"/>
                  <a:pt x="68058" y="530307"/>
                  <a:pt x="74872" y="519999"/>
                </a:cubicBezTo>
                <a:cubicBezTo>
                  <a:pt x="75182" y="519483"/>
                  <a:pt x="75492" y="518968"/>
                  <a:pt x="75698" y="518452"/>
                </a:cubicBezTo>
                <a:close/>
                <a:moveTo>
                  <a:pt x="96419" y="72965"/>
                </a:moveTo>
                <a:cubicBezTo>
                  <a:pt x="122125" y="72965"/>
                  <a:pt x="146283" y="82966"/>
                  <a:pt x="164556" y="101113"/>
                </a:cubicBezTo>
                <a:cubicBezTo>
                  <a:pt x="190572" y="127095"/>
                  <a:pt x="199451" y="166378"/>
                  <a:pt x="187165" y="201228"/>
                </a:cubicBezTo>
                <a:cubicBezTo>
                  <a:pt x="186959" y="201640"/>
                  <a:pt x="186752" y="202156"/>
                  <a:pt x="186546" y="202671"/>
                </a:cubicBezTo>
                <a:cubicBezTo>
                  <a:pt x="186340" y="203187"/>
                  <a:pt x="186030" y="203805"/>
                  <a:pt x="185823" y="204321"/>
                </a:cubicBezTo>
                <a:cubicBezTo>
                  <a:pt x="180868" y="217003"/>
                  <a:pt x="173744" y="228035"/>
                  <a:pt x="164453" y="237211"/>
                </a:cubicBezTo>
                <a:cubicBezTo>
                  <a:pt x="156091" y="245666"/>
                  <a:pt x="146077" y="252471"/>
                  <a:pt x="134824" y="257317"/>
                </a:cubicBezTo>
                <a:cubicBezTo>
                  <a:pt x="134204" y="257626"/>
                  <a:pt x="133585" y="257832"/>
                  <a:pt x="133069" y="258039"/>
                </a:cubicBezTo>
                <a:lnTo>
                  <a:pt x="131623" y="258554"/>
                </a:lnTo>
                <a:cubicBezTo>
                  <a:pt x="120370" y="262988"/>
                  <a:pt x="108395" y="265256"/>
                  <a:pt x="96109" y="265256"/>
                </a:cubicBezTo>
                <a:cubicBezTo>
                  <a:pt x="70506" y="265256"/>
                  <a:pt x="46349" y="255358"/>
                  <a:pt x="28282" y="237211"/>
                </a:cubicBezTo>
                <a:cubicBezTo>
                  <a:pt x="3402" y="212466"/>
                  <a:pt x="-5683" y="176689"/>
                  <a:pt x="3505" y="143592"/>
                </a:cubicBezTo>
                <a:lnTo>
                  <a:pt x="49962" y="189989"/>
                </a:lnTo>
                <a:cubicBezTo>
                  <a:pt x="51511" y="191536"/>
                  <a:pt x="53575" y="192258"/>
                  <a:pt x="55640" y="192154"/>
                </a:cubicBezTo>
                <a:lnTo>
                  <a:pt x="109530" y="189268"/>
                </a:lnTo>
                <a:cubicBezTo>
                  <a:pt x="113350" y="189061"/>
                  <a:pt x="116344" y="186071"/>
                  <a:pt x="116551" y="182256"/>
                </a:cubicBezTo>
                <a:lnTo>
                  <a:pt x="119441" y="128436"/>
                </a:lnTo>
                <a:cubicBezTo>
                  <a:pt x="119545" y="126373"/>
                  <a:pt x="118719" y="124311"/>
                  <a:pt x="117273" y="122868"/>
                </a:cubicBezTo>
                <a:lnTo>
                  <a:pt x="70713" y="76367"/>
                </a:lnTo>
                <a:cubicBezTo>
                  <a:pt x="79075" y="74099"/>
                  <a:pt x="87644" y="72965"/>
                  <a:pt x="96419" y="72965"/>
                </a:cubicBezTo>
                <a:close/>
                <a:moveTo>
                  <a:pt x="408632" y="0"/>
                </a:moveTo>
                <a:cubicBezTo>
                  <a:pt x="410594" y="0"/>
                  <a:pt x="412453" y="722"/>
                  <a:pt x="413898" y="2165"/>
                </a:cubicBezTo>
                <a:lnTo>
                  <a:pt x="584385" y="172357"/>
                </a:lnTo>
                <a:lnTo>
                  <a:pt x="584385" y="307913"/>
                </a:lnTo>
                <a:lnTo>
                  <a:pt x="547624" y="344611"/>
                </a:lnTo>
                <a:cubicBezTo>
                  <a:pt x="544836" y="347394"/>
                  <a:pt x="539879" y="347394"/>
                  <a:pt x="537091" y="344611"/>
                </a:cubicBezTo>
                <a:lnTo>
                  <a:pt x="439404" y="246990"/>
                </a:lnTo>
                <a:cubicBezTo>
                  <a:pt x="439404" y="245031"/>
                  <a:pt x="438681" y="243176"/>
                  <a:pt x="437236" y="241630"/>
                </a:cubicBezTo>
                <a:lnTo>
                  <a:pt x="389734" y="194314"/>
                </a:lnTo>
                <a:cubicBezTo>
                  <a:pt x="388392" y="192871"/>
                  <a:pt x="386430" y="192149"/>
                  <a:pt x="384468" y="192252"/>
                </a:cubicBezTo>
                <a:lnTo>
                  <a:pt x="304026" y="111846"/>
                </a:lnTo>
                <a:cubicBezTo>
                  <a:pt x="301135" y="108960"/>
                  <a:pt x="301135" y="104321"/>
                  <a:pt x="304026" y="101435"/>
                </a:cubicBezTo>
                <a:lnTo>
                  <a:pt x="403365" y="2165"/>
                </a:lnTo>
                <a:cubicBezTo>
                  <a:pt x="404811" y="722"/>
                  <a:pt x="406670" y="0"/>
                  <a:pt x="4086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a typeface="微软雅黑"/>
              <a:cs typeface="+mn-ea"/>
              <a:sym typeface="Arial"/>
            </a:endParaRPr>
          </a:p>
        </p:txBody>
      </p:sp>
      <p:sp>
        <p:nvSpPr>
          <p:cNvPr id="3" name="文本框 2">
            <a:extLst>
              <a:ext uri="{FF2B5EF4-FFF2-40B4-BE49-F238E27FC236}">
                <a16:creationId xmlns:a16="http://schemas.microsoft.com/office/drawing/2014/main" id="{76A05774-4E1F-4BA4-94FA-8DB76A554D55}"/>
              </a:ext>
            </a:extLst>
          </p:cNvPr>
          <p:cNvSpPr txBox="1"/>
          <p:nvPr/>
        </p:nvSpPr>
        <p:spPr>
          <a:xfrm>
            <a:off x="994544" y="1124123"/>
            <a:ext cx="1370888"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开放集识别</a:t>
            </a:r>
          </a:p>
        </p:txBody>
      </p:sp>
      <p:grpSp>
        <p:nvGrpSpPr>
          <p:cNvPr id="42" name="组合 41">
            <a:extLst>
              <a:ext uri="{FF2B5EF4-FFF2-40B4-BE49-F238E27FC236}">
                <a16:creationId xmlns:a16="http://schemas.microsoft.com/office/drawing/2014/main" id="{A82A0831-D818-4815-9412-C579A2C2F72D}"/>
              </a:ext>
            </a:extLst>
          </p:cNvPr>
          <p:cNvGrpSpPr/>
          <p:nvPr/>
        </p:nvGrpSpPr>
        <p:grpSpPr>
          <a:xfrm>
            <a:off x="6164397" y="1900127"/>
            <a:ext cx="3960006" cy="1894689"/>
            <a:chOff x="6755069" y="1974644"/>
            <a:chExt cx="3368598" cy="1550529"/>
          </a:xfrm>
        </p:grpSpPr>
        <p:sp>
          <p:nvSpPr>
            <p:cNvPr id="4" name="立方体 3">
              <a:extLst>
                <a:ext uri="{FF2B5EF4-FFF2-40B4-BE49-F238E27FC236}">
                  <a16:creationId xmlns:a16="http://schemas.microsoft.com/office/drawing/2014/main" id="{EB934686-3BA5-47B1-9E64-98EF54E8E552}"/>
                </a:ext>
              </a:extLst>
            </p:cNvPr>
            <p:cNvSpPr/>
            <p:nvPr/>
          </p:nvSpPr>
          <p:spPr>
            <a:xfrm>
              <a:off x="6923152" y="1974644"/>
              <a:ext cx="439883" cy="1277111"/>
            </a:xfrm>
            <a:prstGeom prst="cube">
              <a:avLst>
                <a:gd name="adj" fmla="val 63461"/>
              </a:avLst>
            </a:prstGeom>
            <a:solidFill>
              <a:srgbClr val="77849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立方体 16">
              <a:extLst>
                <a:ext uri="{FF2B5EF4-FFF2-40B4-BE49-F238E27FC236}">
                  <a16:creationId xmlns:a16="http://schemas.microsoft.com/office/drawing/2014/main" id="{DFA8FCCC-452D-4786-89DD-53A23156D38A}"/>
                </a:ext>
              </a:extLst>
            </p:cNvPr>
            <p:cNvSpPr/>
            <p:nvPr/>
          </p:nvSpPr>
          <p:spPr>
            <a:xfrm>
              <a:off x="7503540" y="2102387"/>
              <a:ext cx="382555" cy="1071838"/>
            </a:xfrm>
            <a:prstGeom prst="cube">
              <a:avLst>
                <a:gd name="adj" fmla="val 63461"/>
              </a:avLst>
            </a:prstGeom>
            <a:solidFill>
              <a:srgbClr val="A8BC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立方体 19">
              <a:extLst>
                <a:ext uri="{FF2B5EF4-FFF2-40B4-BE49-F238E27FC236}">
                  <a16:creationId xmlns:a16="http://schemas.microsoft.com/office/drawing/2014/main" id="{FA6B2C5C-6BD8-4CED-BD92-D563CCEC9C70}"/>
                </a:ext>
              </a:extLst>
            </p:cNvPr>
            <p:cNvSpPr/>
            <p:nvPr/>
          </p:nvSpPr>
          <p:spPr>
            <a:xfrm>
              <a:off x="7798195" y="2102387"/>
              <a:ext cx="382555" cy="1071838"/>
            </a:xfrm>
            <a:prstGeom prst="cube">
              <a:avLst>
                <a:gd name="adj" fmla="val 63461"/>
              </a:avLst>
            </a:prstGeom>
            <a:solidFill>
              <a:srgbClr val="A8BC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立方体 20">
              <a:extLst>
                <a:ext uri="{FF2B5EF4-FFF2-40B4-BE49-F238E27FC236}">
                  <a16:creationId xmlns:a16="http://schemas.microsoft.com/office/drawing/2014/main" id="{E29FE6E1-BB9D-4829-802E-2A330832D4C0}"/>
                </a:ext>
              </a:extLst>
            </p:cNvPr>
            <p:cNvSpPr/>
            <p:nvPr/>
          </p:nvSpPr>
          <p:spPr>
            <a:xfrm>
              <a:off x="8092850" y="2099502"/>
              <a:ext cx="382555" cy="1074723"/>
            </a:xfrm>
            <a:prstGeom prst="cube">
              <a:avLst>
                <a:gd name="adj" fmla="val 63461"/>
              </a:avLst>
            </a:prstGeom>
            <a:solidFill>
              <a:srgbClr val="A8BC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64BBA91-0716-4C14-A7DD-1E6618DD8B10}"/>
                </a:ext>
              </a:extLst>
            </p:cNvPr>
            <p:cNvSpPr/>
            <p:nvPr/>
          </p:nvSpPr>
          <p:spPr>
            <a:xfrm>
              <a:off x="8804069" y="1974644"/>
              <a:ext cx="143062" cy="119958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148F0BBC-B755-41E2-A031-15D490D1179D}"/>
                </a:ext>
              </a:extLst>
            </p:cNvPr>
            <p:cNvSpPr/>
            <p:nvPr/>
          </p:nvSpPr>
          <p:spPr>
            <a:xfrm>
              <a:off x="9071308" y="2099164"/>
              <a:ext cx="133912" cy="95053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A110F2D3-B865-4C89-89BE-DCBA24D473D7}"/>
                </a:ext>
              </a:extLst>
            </p:cNvPr>
            <p:cNvSpPr/>
            <p:nvPr/>
          </p:nvSpPr>
          <p:spPr>
            <a:xfrm>
              <a:off x="9529076" y="1974975"/>
              <a:ext cx="143062" cy="119958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27C5E4F5-6895-4F16-8A03-719D77B53886}"/>
                </a:ext>
              </a:extLst>
            </p:cNvPr>
            <p:cNvSpPr/>
            <p:nvPr/>
          </p:nvSpPr>
          <p:spPr>
            <a:xfrm>
              <a:off x="7182588" y="2563194"/>
              <a:ext cx="286943" cy="5237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DFBF94A7-CAFE-427B-B9F1-C6E80FD995A8}"/>
                </a:ext>
              </a:extLst>
            </p:cNvPr>
            <p:cNvSpPr/>
            <p:nvPr/>
          </p:nvSpPr>
          <p:spPr>
            <a:xfrm>
              <a:off x="8455037" y="2568107"/>
              <a:ext cx="286943" cy="5237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0A76CBD9-5FC1-4E02-9304-09C1699AB57A}"/>
                </a:ext>
              </a:extLst>
            </p:cNvPr>
            <p:cNvSpPr/>
            <p:nvPr/>
          </p:nvSpPr>
          <p:spPr>
            <a:xfrm>
              <a:off x="8960663" y="2574765"/>
              <a:ext cx="97113"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箭头: 右 27">
              <a:extLst>
                <a:ext uri="{FF2B5EF4-FFF2-40B4-BE49-F238E27FC236}">
                  <a16:creationId xmlns:a16="http://schemas.microsoft.com/office/drawing/2014/main" id="{209FC7BB-788B-40AC-A8CD-D8CC638BD01B}"/>
                </a:ext>
              </a:extLst>
            </p:cNvPr>
            <p:cNvSpPr/>
            <p:nvPr/>
          </p:nvSpPr>
          <p:spPr>
            <a:xfrm>
              <a:off x="9316742" y="2578714"/>
              <a:ext cx="97113"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37C10468-95B6-4FD6-B7B7-EABD53B31B6C}"/>
                </a:ext>
              </a:extLst>
            </p:cNvPr>
            <p:cNvSpPr txBox="1"/>
            <p:nvPr/>
          </p:nvSpPr>
          <p:spPr>
            <a:xfrm>
              <a:off x="6755069" y="3278952"/>
              <a:ext cx="468398" cy="246221"/>
            </a:xfrm>
            <a:prstGeom prst="rect">
              <a:avLst/>
            </a:prstGeom>
            <a:noFill/>
          </p:spPr>
          <p:txBody>
            <a:bodyPr wrap="none" rtlCol="0">
              <a:spAutoFit/>
            </a:bodyPr>
            <a:lstStyle/>
            <a:p>
              <a:r>
                <a:rPr lang="en-US" altLang="zh-CN" sz="1000" dirty="0">
                  <a:latin typeface="+mn-ea"/>
                </a:rPr>
                <a:t>input</a:t>
              </a:r>
              <a:endParaRPr lang="zh-CN" altLang="en-US" sz="1000" dirty="0">
                <a:latin typeface="+mn-ea"/>
              </a:endParaRPr>
            </a:p>
          </p:txBody>
        </p:sp>
        <p:sp>
          <p:nvSpPr>
            <p:cNvPr id="30" name="文本框 29">
              <a:extLst>
                <a:ext uri="{FF2B5EF4-FFF2-40B4-BE49-F238E27FC236}">
                  <a16:creationId xmlns:a16="http://schemas.microsoft.com/office/drawing/2014/main" id="{D0F19609-DF4E-41A8-982B-DFE2766D6359}"/>
                </a:ext>
              </a:extLst>
            </p:cNvPr>
            <p:cNvSpPr txBox="1"/>
            <p:nvPr/>
          </p:nvSpPr>
          <p:spPr>
            <a:xfrm>
              <a:off x="7617488" y="3278952"/>
              <a:ext cx="569387" cy="246221"/>
            </a:xfrm>
            <a:prstGeom prst="rect">
              <a:avLst/>
            </a:prstGeom>
            <a:noFill/>
          </p:spPr>
          <p:txBody>
            <a:bodyPr wrap="none" rtlCol="0">
              <a:spAutoFit/>
            </a:bodyPr>
            <a:lstStyle/>
            <a:p>
              <a:r>
                <a:rPr lang="zh-CN" altLang="en-US" sz="1000" dirty="0">
                  <a:latin typeface="+mn-ea"/>
                </a:rPr>
                <a:t>卷积层</a:t>
              </a:r>
            </a:p>
          </p:txBody>
        </p:sp>
        <p:sp>
          <p:nvSpPr>
            <p:cNvPr id="31" name="文本框 30">
              <a:extLst>
                <a:ext uri="{FF2B5EF4-FFF2-40B4-BE49-F238E27FC236}">
                  <a16:creationId xmlns:a16="http://schemas.microsoft.com/office/drawing/2014/main" id="{16DD1919-F9CC-4F7D-9759-5FBFD47DAB01}"/>
                </a:ext>
              </a:extLst>
            </p:cNvPr>
            <p:cNvSpPr txBox="1"/>
            <p:nvPr/>
          </p:nvSpPr>
          <p:spPr>
            <a:xfrm>
              <a:off x="8560553" y="3278952"/>
              <a:ext cx="697627" cy="246221"/>
            </a:xfrm>
            <a:prstGeom prst="rect">
              <a:avLst/>
            </a:prstGeom>
            <a:noFill/>
          </p:spPr>
          <p:txBody>
            <a:bodyPr wrap="none" rtlCol="0">
              <a:spAutoFit/>
            </a:bodyPr>
            <a:lstStyle/>
            <a:p>
              <a:r>
                <a:rPr lang="zh-CN" altLang="en-US" sz="1000" dirty="0">
                  <a:latin typeface="+mn-ea"/>
                </a:rPr>
                <a:t>全连接层</a:t>
              </a:r>
            </a:p>
          </p:txBody>
        </p:sp>
        <p:sp>
          <p:nvSpPr>
            <p:cNvPr id="32" name="文本框 31">
              <a:extLst>
                <a:ext uri="{FF2B5EF4-FFF2-40B4-BE49-F238E27FC236}">
                  <a16:creationId xmlns:a16="http://schemas.microsoft.com/office/drawing/2014/main" id="{515F8364-E4A0-4853-8664-29A5F0536854}"/>
                </a:ext>
              </a:extLst>
            </p:cNvPr>
            <p:cNvSpPr txBox="1"/>
            <p:nvPr/>
          </p:nvSpPr>
          <p:spPr>
            <a:xfrm>
              <a:off x="9316742" y="3278952"/>
              <a:ext cx="617477" cy="246221"/>
            </a:xfrm>
            <a:prstGeom prst="rect">
              <a:avLst/>
            </a:prstGeom>
            <a:noFill/>
          </p:spPr>
          <p:txBody>
            <a:bodyPr wrap="none" rtlCol="0">
              <a:spAutoFit/>
            </a:bodyPr>
            <a:lstStyle/>
            <a:p>
              <a:r>
                <a:rPr lang="en-US" altLang="zh-CN" sz="1000" dirty="0" err="1">
                  <a:latin typeface="+mn-ea"/>
                </a:rPr>
                <a:t>softmax</a:t>
              </a:r>
              <a:endParaRPr lang="zh-CN" altLang="en-US" sz="1000" dirty="0">
                <a:latin typeface="+mn-ea"/>
              </a:endParaRPr>
            </a:p>
          </p:txBody>
        </p:sp>
        <p:sp>
          <p:nvSpPr>
            <p:cNvPr id="33" name="箭头: 右 32">
              <a:extLst>
                <a:ext uri="{FF2B5EF4-FFF2-40B4-BE49-F238E27FC236}">
                  <a16:creationId xmlns:a16="http://schemas.microsoft.com/office/drawing/2014/main" id="{CFF34D73-6927-4968-8CA3-F5E62BB04B2B}"/>
                </a:ext>
              </a:extLst>
            </p:cNvPr>
            <p:cNvSpPr/>
            <p:nvPr/>
          </p:nvSpPr>
          <p:spPr>
            <a:xfrm>
              <a:off x="9737236" y="2571435"/>
              <a:ext cx="179203" cy="45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AB330E81-D26E-4060-8496-F05AD4DC8894}"/>
                </a:ext>
              </a:extLst>
            </p:cNvPr>
            <p:cNvSpPr/>
            <p:nvPr/>
          </p:nvSpPr>
          <p:spPr>
            <a:xfrm>
              <a:off x="9980604" y="1974644"/>
              <a:ext cx="143063" cy="119958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a:extLst>
                <a:ext uri="{FF2B5EF4-FFF2-40B4-BE49-F238E27FC236}">
                  <a16:creationId xmlns:a16="http://schemas.microsoft.com/office/drawing/2014/main" id="{75BA70F9-CA85-4F4E-B885-D8FACACB105B}"/>
                </a:ext>
              </a:extLst>
            </p:cNvPr>
            <p:cNvSpPr/>
            <p:nvPr/>
          </p:nvSpPr>
          <p:spPr>
            <a:xfrm>
              <a:off x="9999747" y="2099164"/>
              <a:ext cx="104775" cy="104775"/>
            </a:xfrm>
            <a:prstGeom prst="flowChartConnector">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接点 42">
              <a:extLst>
                <a:ext uri="{FF2B5EF4-FFF2-40B4-BE49-F238E27FC236}">
                  <a16:creationId xmlns:a16="http://schemas.microsoft.com/office/drawing/2014/main" id="{6516AEBD-A3CD-48DB-89E2-697681D910A6}"/>
                </a:ext>
              </a:extLst>
            </p:cNvPr>
            <p:cNvSpPr/>
            <p:nvPr/>
          </p:nvSpPr>
          <p:spPr>
            <a:xfrm>
              <a:off x="9999747" y="2268317"/>
              <a:ext cx="104775" cy="104775"/>
            </a:xfrm>
            <a:prstGeom prst="flowChartConnector">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接点 43">
              <a:extLst>
                <a:ext uri="{FF2B5EF4-FFF2-40B4-BE49-F238E27FC236}">
                  <a16:creationId xmlns:a16="http://schemas.microsoft.com/office/drawing/2014/main" id="{0E3A5131-BD9B-410A-9842-CD4BB8269C4A}"/>
                </a:ext>
              </a:extLst>
            </p:cNvPr>
            <p:cNvSpPr/>
            <p:nvPr/>
          </p:nvSpPr>
          <p:spPr>
            <a:xfrm>
              <a:off x="9999747" y="2437470"/>
              <a:ext cx="104775" cy="104775"/>
            </a:xfrm>
            <a:prstGeom prst="flowChartConnector">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接点 44">
              <a:extLst>
                <a:ext uri="{FF2B5EF4-FFF2-40B4-BE49-F238E27FC236}">
                  <a16:creationId xmlns:a16="http://schemas.microsoft.com/office/drawing/2014/main" id="{E6BB8B95-4FEF-40DB-945E-B5488A61DFEB}"/>
                </a:ext>
              </a:extLst>
            </p:cNvPr>
            <p:cNvSpPr/>
            <p:nvPr/>
          </p:nvSpPr>
          <p:spPr>
            <a:xfrm>
              <a:off x="9999747" y="2606623"/>
              <a:ext cx="104775" cy="104775"/>
            </a:xfrm>
            <a:prstGeom prst="flowChartConnector">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a:extLst>
                <a:ext uri="{FF2B5EF4-FFF2-40B4-BE49-F238E27FC236}">
                  <a16:creationId xmlns:a16="http://schemas.microsoft.com/office/drawing/2014/main" id="{BB3B431F-5F0E-4C5A-B04F-2F4F8AD25219}"/>
                </a:ext>
              </a:extLst>
            </p:cNvPr>
            <p:cNvSpPr/>
            <p:nvPr/>
          </p:nvSpPr>
          <p:spPr>
            <a:xfrm>
              <a:off x="9999747" y="2775776"/>
              <a:ext cx="104775" cy="104775"/>
            </a:xfrm>
            <a:prstGeom prst="flowChartConnector">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a:extLst>
                <a:ext uri="{FF2B5EF4-FFF2-40B4-BE49-F238E27FC236}">
                  <a16:creationId xmlns:a16="http://schemas.microsoft.com/office/drawing/2014/main" id="{B7DE7FA8-E0A1-49E1-849F-B26B84A5F191}"/>
                </a:ext>
              </a:extLst>
            </p:cNvPr>
            <p:cNvSpPr/>
            <p:nvPr/>
          </p:nvSpPr>
          <p:spPr>
            <a:xfrm>
              <a:off x="9999747" y="2944928"/>
              <a:ext cx="104775" cy="104775"/>
            </a:xfrm>
            <a:prstGeom prst="flowChartConnector">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47">
            <a:extLst>
              <a:ext uri="{FF2B5EF4-FFF2-40B4-BE49-F238E27FC236}">
                <a16:creationId xmlns:a16="http://schemas.microsoft.com/office/drawing/2014/main" id="{209414CB-ECB5-42DF-8B29-9852B5C432CA}"/>
              </a:ext>
            </a:extLst>
          </p:cNvPr>
          <p:cNvSpPr txBox="1"/>
          <p:nvPr/>
        </p:nvSpPr>
        <p:spPr>
          <a:xfrm>
            <a:off x="994544" y="4391892"/>
            <a:ext cx="2518638"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传统卷积神经网络存在的问题</a:t>
            </a:r>
          </a:p>
        </p:txBody>
      </p:sp>
      <p:pic>
        <p:nvPicPr>
          <p:cNvPr id="52" name="图片 51">
            <a:extLst>
              <a:ext uri="{FF2B5EF4-FFF2-40B4-BE49-F238E27FC236}">
                <a16:creationId xmlns:a16="http://schemas.microsoft.com/office/drawing/2014/main" id="{1205619C-7396-4716-943A-A2C3002BAD1D}"/>
              </a:ext>
            </a:extLst>
          </p:cNvPr>
          <p:cNvPicPr>
            <a:picLocks noChangeAspect="1"/>
          </p:cNvPicPr>
          <p:nvPr/>
        </p:nvPicPr>
        <p:blipFill>
          <a:blip r:embed="rId3"/>
          <a:stretch>
            <a:fillRect/>
          </a:stretch>
        </p:blipFill>
        <p:spPr>
          <a:xfrm>
            <a:off x="1229652" y="1577369"/>
            <a:ext cx="3373607" cy="2540206"/>
          </a:xfrm>
          <a:prstGeom prst="rect">
            <a:avLst/>
          </a:prstGeom>
        </p:spPr>
      </p:pic>
      <p:pic>
        <p:nvPicPr>
          <p:cNvPr id="55" name="图片 54">
            <a:extLst>
              <a:ext uri="{FF2B5EF4-FFF2-40B4-BE49-F238E27FC236}">
                <a16:creationId xmlns:a16="http://schemas.microsoft.com/office/drawing/2014/main" id="{E97F4A1C-A01C-4D71-8F19-DF412F44877D}"/>
              </a:ext>
            </a:extLst>
          </p:cNvPr>
          <p:cNvPicPr>
            <a:picLocks noChangeAspect="1"/>
          </p:cNvPicPr>
          <p:nvPr/>
        </p:nvPicPr>
        <p:blipFill>
          <a:blip r:embed="rId4"/>
          <a:stretch>
            <a:fillRect/>
          </a:stretch>
        </p:blipFill>
        <p:spPr>
          <a:xfrm>
            <a:off x="7294287" y="3895447"/>
            <a:ext cx="3295855" cy="2481819"/>
          </a:xfrm>
          <a:prstGeom prst="rect">
            <a:avLst/>
          </a:prstGeom>
        </p:spPr>
      </p:pic>
      <p:sp>
        <p:nvSpPr>
          <p:cNvPr id="58" name="文本框 57">
            <a:extLst>
              <a:ext uri="{FF2B5EF4-FFF2-40B4-BE49-F238E27FC236}">
                <a16:creationId xmlns:a16="http://schemas.microsoft.com/office/drawing/2014/main" id="{58C322CB-8FCE-435B-A9A8-DBF80BCFD2DD}"/>
              </a:ext>
            </a:extLst>
          </p:cNvPr>
          <p:cNvSpPr txBox="1"/>
          <p:nvPr/>
        </p:nvSpPr>
        <p:spPr>
          <a:xfrm>
            <a:off x="1199005" y="4732926"/>
            <a:ext cx="4478693" cy="1508490"/>
          </a:xfrm>
          <a:prstGeom prst="rect">
            <a:avLst/>
          </a:prstGeom>
          <a:noFill/>
        </p:spPr>
        <p:txBody>
          <a:bodyPr wrap="square" rtlCol="0">
            <a:spAutoFit/>
          </a:bodyPr>
          <a:lstStyle/>
          <a:p>
            <a:pPr marL="285750" indent="-285750">
              <a:lnSpc>
                <a:spcPct val="170000"/>
              </a:lnSpc>
              <a:buFont typeface="Arial" panose="020B0604020202020204" pitchFamily="34" charset="0"/>
              <a:buChar char="•"/>
            </a:pPr>
            <a:r>
              <a:rPr lang="en-US" altLang="zh-CN" sz="1400" spc="50" dirty="0">
                <a:latin typeface="微软雅黑" panose="020B0503020204020204" pitchFamily="34" charset="-122"/>
                <a:ea typeface="微软雅黑" panose="020B0503020204020204" pitchFamily="34" charset="-122"/>
              </a:rPr>
              <a:t>SoftMax</a:t>
            </a:r>
            <a:r>
              <a:rPr lang="zh-CN" altLang="en-US" sz="1400" spc="50" dirty="0">
                <a:latin typeface="微软雅黑" panose="020B0503020204020204" pitchFamily="34" charset="-122"/>
                <a:ea typeface="微软雅黑" panose="020B0503020204020204" pitchFamily="34" charset="-122"/>
              </a:rPr>
              <a:t>层的概率加权不涉及未知类</a:t>
            </a:r>
            <a:endParaRPr lang="en-US" altLang="zh-CN" sz="1400" spc="50" dirty="0">
              <a:latin typeface="微软雅黑" panose="020B0503020204020204" pitchFamily="34" charset="-122"/>
              <a:ea typeface="微软雅黑" panose="020B0503020204020204" pitchFamily="34" charset="-122"/>
            </a:endParaRPr>
          </a:p>
          <a:p>
            <a:pPr marL="285750" indent="-285750">
              <a:lnSpc>
                <a:spcPct val="170000"/>
              </a:lnSpc>
              <a:buFont typeface="Arial" panose="020B0604020202020204" pitchFamily="34" charset="0"/>
              <a:buChar char="•"/>
            </a:pPr>
            <a:r>
              <a:rPr lang="zh-CN" altLang="en-US" sz="1400" b="1" spc="50" dirty="0">
                <a:latin typeface="微软雅黑" panose="020B0503020204020204" pitchFamily="34" charset="-122"/>
                <a:ea typeface="微软雅黑" panose="020B0503020204020204" pitchFamily="34" charset="-122"/>
              </a:rPr>
              <a:t>判别式模型</a:t>
            </a:r>
            <a:r>
              <a:rPr lang="en-US" altLang="zh-CN" sz="1400" b="1" spc="50" dirty="0">
                <a:latin typeface="微软雅黑" panose="020B0503020204020204" pitchFamily="34" charset="-122"/>
                <a:ea typeface="微软雅黑" panose="020B0503020204020204" pitchFamily="34" charset="-122"/>
              </a:rPr>
              <a:t>: </a:t>
            </a:r>
            <a:r>
              <a:rPr lang="zh-CN" altLang="en-US" sz="1400" spc="50" dirty="0">
                <a:latin typeface="微软雅黑" panose="020B0503020204020204" pitchFamily="34" charset="-122"/>
                <a:ea typeface="微软雅黑" panose="020B0503020204020204" pitchFamily="34" charset="-122"/>
              </a:rPr>
              <a:t>划分整体特征空间</a:t>
            </a:r>
            <a:br>
              <a:rPr lang="en-US" altLang="zh-CN" sz="1400" spc="50" dirty="0">
                <a:latin typeface="微软雅黑" panose="020B0503020204020204" pitchFamily="34" charset="-122"/>
                <a:ea typeface="微软雅黑" panose="020B0503020204020204" pitchFamily="34" charset="-122"/>
              </a:rPr>
            </a:br>
            <a:r>
              <a:rPr lang="zh-CN" altLang="en-US" sz="1400" b="1" spc="50" dirty="0">
                <a:latin typeface="微软雅黑" panose="020B0503020204020204" pitchFamily="34" charset="-122"/>
                <a:ea typeface="微软雅黑" panose="020B0503020204020204" pitchFamily="34" charset="-122"/>
              </a:rPr>
              <a:t>生成式模型：</a:t>
            </a:r>
            <a:r>
              <a:rPr lang="zh-CN" altLang="en-US" sz="1400" spc="50" dirty="0">
                <a:latin typeface="微软雅黑" panose="020B0503020204020204" pitchFamily="34" charset="-122"/>
                <a:ea typeface="微软雅黑" panose="020B0503020204020204" pitchFamily="34" charset="-122"/>
              </a:rPr>
              <a:t>类别建模</a:t>
            </a:r>
            <a:r>
              <a:rPr lang="en-US" altLang="zh-CN" sz="1400" spc="50" dirty="0">
                <a:latin typeface="微软雅黑" panose="020B0503020204020204" pitchFamily="34" charset="-122"/>
                <a:ea typeface="微软雅黑" panose="020B0503020204020204" pitchFamily="34" charset="-122"/>
              </a:rPr>
              <a:t>+</a:t>
            </a:r>
            <a:r>
              <a:rPr lang="zh-CN" altLang="en-US" sz="1400" spc="50" dirty="0">
                <a:latin typeface="微软雅黑" panose="020B0503020204020204" pitchFamily="34" charset="-122"/>
                <a:ea typeface="微软雅黑" panose="020B0503020204020204" pitchFamily="34" charset="-122"/>
              </a:rPr>
              <a:t>相似度检测</a:t>
            </a:r>
            <a:endParaRPr lang="en-US" altLang="zh-CN" sz="1400" b="1" spc="50" dirty="0">
              <a:latin typeface="微软雅黑" panose="020B0503020204020204" pitchFamily="34" charset="-122"/>
              <a:ea typeface="微软雅黑" panose="020B0503020204020204" pitchFamily="34" charset="-122"/>
            </a:endParaRPr>
          </a:p>
          <a:p>
            <a:pPr marL="285750" indent="-285750">
              <a:lnSpc>
                <a:spcPct val="170000"/>
              </a:lnSpc>
              <a:buFont typeface="Arial" panose="020B0604020202020204" pitchFamily="34" charset="0"/>
              <a:buChar char="•"/>
            </a:pPr>
            <a:r>
              <a:rPr lang="en-US" altLang="zh-CN" sz="1400" spc="50" dirty="0">
                <a:latin typeface="微软雅黑" panose="020B0503020204020204" pitchFamily="34" charset="-122"/>
                <a:ea typeface="微软雅黑" panose="020B0503020204020204" pitchFamily="34" charset="-122"/>
              </a:rPr>
              <a:t>CNN</a:t>
            </a:r>
            <a:r>
              <a:rPr lang="zh-CN" altLang="en-US" sz="1400" spc="50" dirty="0">
                <a:latin typeface="微软雅黑" panose="020B0503020204020204" pitchFamily="34" charset="-122"/>
                <a:ea typeface="微软雅黑" panose="020B0503020204020204" pitchFamily="34" charset="-122"/>
              </a:rPr>
              <a:t>提取到的特征类内不紧凑、类间间距小</a:t>
            </a:r>
            <a:endParaRPr lang="en-US" altLang="zh-CN" sz="1400" spc="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505316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iṧlîḋê">
            <a:extLst>
              <a:ext uri="{FF2B5EF4-FFF2-40B4-BE49-F238E27FC236}">
                <a16:creationId xmlns:a16="http://schemas.microsoft.com/office/drawing/2014/main" id="{C097A165-7FC2-4A20-A405-656C0BB1E024}"/>
              </a:ext>
            </a:extLst>
          </p:cNvPr>
          <p:cNvSpPr/>
          <p:nvPr/>
        </p:nvSpPr>
        <p:spPr>
          <a:xfrm>
            <a:off x="415018" y="298450"/>
            <a:ext cx="11443154" cy="6203950"/>
          </a:xfrm>
          <a:prstGeom prst="roundRect">
            <a:avLst>
              <a:gd name="adj" fmla="val 4167"/>
            </a:avLst>
          </a:prstGeom>
          <a:solidFill>
            <a:srgbClr val="FFFFFF">
              <a:alpha val="87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Arial"/>
              <a:ea typeface="微软雅黑"/>
              <a:sym typeface="Arial"/>
            </a:endParaRPr>
          </a:p>
        </p:txBody>
      </p:sp>
      <p:sp>
        <p:nvSpPr>
          <p:cNvPr id="6" name="îṡľiḓê"/>
          <p:cNvSpPr txBox="1"/>
          <p:nvPr/>
        </p:nvSpPr>
        <p:spPr>
          <a:xfrm>
            <a:off x="1525526" y="305707"/>
            <a:ext cx="3268480" cy="661848"/>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pPr marL="0" marR="0" lvl="0" indent="0" defTabSz="914400" eaLnBrk="1" fontAlgn="auto" latinLnBrk="0" hangingPunct="1">
              <a:lnSpc>
                <a:spcPct val="150000"/>
              </a:lnSpc>
              <a:spcBef>
                <a:spcPts val="0"/>
              </a:spcBef>
              <a:spcAft>
                <a:spcPts val="0"/>
              </a:spcAft>
              <a:buClrTx/>
              <a:buSzTx/>
              <a:buFontTx/>
              <a:buNone/>
              <a:defRPr/>
            </a:pPr>
            <a:r>
              <a:rPr kumimoji="1" lang="zh-CN" altLang="en-US" sz="2800" kern="0" spc="300" dirty="0">
                <a:latin typeface="Arial"/>
                <a:ea typeface="微软雅黑"/>
                <a:sym typeface="Arial"/>
              </a:rPr>
              <a:t>背景介绍</a:t>
            </a:r>
            <a:endParaRPr kumimoji="1" lang="en-US" altLang="zh-CN" sz="2800" b="1" i="0" u="none" strike="noStrike" kern="0" cap="none" spc="300" normalizeH="0" baseline="0" noProof="0" dirty="0">
              <a:ln>
                <a:noFill/>
              </a:ln>
              <a:effectLst/>
              <a:uLnTx/>
              <a:uFillTx/>
              <a:latin typeface="Arial"/>
              <a:ea typeface="微软雅黑"/>
              <a:sym typeface="Arial"/>
            </a:endParaRPr>
          </a:p>
        </p:txBody>
      </p:sp>
      <p:sp>
        <p:nvSpPr>
          <p:cNvPr id="7" name="íṩľiďè"/>
          <p:cNvSpPr/>
          <p:nvPr/>
        </p:nvSpPr>
        <p:spPr>
          <a:xfrm>
            <a:off x="610272" y="686524"/>
            <a:ext cx="720000" cy="80899"/>
          </a:xfrm>
          <a:prstGeom prst="rect">
            <a:avLst/>
          </a:prstGeom>
          <a:solidFill>
            <a:srgbClr val="C6DAEC"/>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8" name="椭圆 7"/>
          <p:cNvSpPr/>
          <p:nvPr/>
        </p:nvSpPr>
        <p:spPr>
          <a:xfrm>
            <a:off x="10331360" y="5198860"/>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0" name="文本框 19">
            <a:extLst>
              <a:ext uri="{FF2B5EF4-FFF2-40B4-BE49-F238E27FC236}">
                <a16:creationId xmlns:a16="http://schemas.microsoft.com/office/drawing/2014/main" id="{69F064D3-131D-4D82-B840-5B8B5E81FB91}"/>
              </a:ext>
            </a:extLst>
          </p:cNvPr>
          <p:cNvSpPr txBox="1"/>
          <p:nvPr/>
        </p:nvSpPr>
        <p:spPr>
          <a:xfrm>
            <a:off x="1560949" y="1870612"/>
            <a:ext cx="6466114" cy="463653"/>
          </a:xfrm>
          <a:prstGeom prst="rect">
            <a:avLst/>
          </a:prstGeom>
          <a:noFill/>
        </p:spPr>
        <p:txBody>
          <a:bodyPr wrap="square">
            <a:spAutoFit/>
          </a:bodyPr>
          <a:lstStyle/>
          <a:p>
            <a:pPr>
              <a:lnSpc>
                <a:spcPct val="150000"/>
              </a:lnSpc>
            </a:pPr>
            <a:endParaRPr lang="zh-CN" altLang="en-US" dirty="0"/>
          </a:p>
        </p:txBody>
      </p:sp>
      <p:sp>
        <p:nvSpPr>
          <p:cNvPr id="35" name="箭头: 右 34">
            <a:extLst>
              <a:ext uri="{FF2B5EF4-FFF2-40B4-BE49-F238E27FC236}">
                <a16:creationId xmlns:a16="http://schemas.microsoft.com/office/drawing/2014/main" id="{D53CD9D0-E8FC-449B-A0B0-D19CD0A5FA5C}"/>
              </a:ext>
            </a:extLst>
          </p:cNvPr>
          <p:cNvSpPr/>
          <p:nvPr/>
        </p:nvSpPr>
        <p:spPr>
          <a:xfrm>
            <a:off x="5514317" y="4335533"/>
            <a:ext cx="1138335" cy="950344"/>
          </a:xfrm>
          <a:prstGeom prst="rightArrow">
            <a:avLst/>
          </a:prstGeom>
          <a:solidFill>
            <a:srgbClr val="CCDAE7"/>
          </a:solidFill>
          <a:ln>
            <a:solidFill>
              <a:srgbClr val="C6DAE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89CA20F2-4B0D-4D8D-9712-5C6E15F9A9B4}"/>
              </a:ext>
            </a:extLst>
          </p:cNvPr>
          <p:cNvGrpSpPr/>
          <p:nvPr/>
        </p:nvGrpSpPr>
        <p:grpSpPr>
          <a:xfrm>
            <a:off x="1240972" y="1661152"/>
            <a:ext cx="9627317" cy="1508490"/>
            <a:chOff x="1240972" y="1413502"/>
            <a:chExt cx="9627317" cy="1508490"/>
          </a:xfrm>
        </p:grpSpPr>
        <p:sp>
          <p:nvSpPr>
            <p:cNvPr id="26" name="文本框 25">
              <a:extLst>
                <a:ext uri="{FF2B5EF4-FFF2-40B4-BE49-F238E27FC236}">
                  <a16:creationId xmlns:a16="http://schemas.microsoft.com/office/drawing/2014/main" id="{8A7684BB-A524-4076-88D0-7B4DA44C6C5A}"/>
                </a:ext>
              </a:extLst>
            </p:cNvPr>
            <p:cNvSpPr txBox="1"/>
            <p:nvPr/>
          </p:nvSpPr>
          <p:spPr>
            <a:xfrm>
              <a:off x="1240972" y="1413502"/>
              <a:ext cx="4478693" cy="1508490"/>
            </a:xfrm>
            <a:prstGeom prst="rect">
              <a:avLst/>
            </a:prstGeom>
            <a:noFill/>
          </p:spPr>
          <p:txBody>
            <a:bodyPr wrap="square" rtlCol="0">
              <a:spAutoFit/>
            </a:bodyPr>
            <a:lstStyle/>
            <a:p>
              <a:pPr marL="285750" indent="-285750">
                <a:lnSpc>
                  <a:spcPct val="170000"/>
                </a:lnSpc>
                <a:buFont typeface="Arial" panose="020B0604020202020204" pitchFamily="34" charset="0"/>
                <a:buChar char="•"/>
              </a:pPr>
              <a:r>
                <a:rPr lang="en-US" altLang="zh-CN" sz="1400" spc="50" dirty="0">
                  <a:latin typeface="微软雅黑" panose="020B0503020204020204" pitchFamily="34" charset="-122"/>
                  <a:ea typeface="微软雅黑" panose="020B0503020204020204" pitchFamily="34" charset="-122"/>
                </a:rPr>
                <a:t>SoftMax</a:t>
              </a:r>
              <a:r>
                <a:rPr lang="zh-CN" altLang="en-US" sz="1400" spc="50" dirty="0">
                  <a:latin typeface="微软雅黑" panose="020B0503020204020204" pitchFamily="34" charset="-122"/>
                  <a:ea typeface="微软雅黑" panose="020B0503020204020204" pitchFamily="34" charset="-122"/>
                </a:rPr>
                <a:t>层的概率加权不涉及未知类</a:t>
              </a:r>
              <a:endParaRPr lang="en-US" altLang="zh-CN" sz="1400" spc="50" dirty="0">
                <a:latin typeface="微软雅黑" panose="020B0503020204020204" pitchFamily="34" charset="-122"/>
                <a:ea typeface="微软雅黑" panose="020B0503020204020204" pitchFamily="34" charset="-122"/>
              </a:endParaRPr>
            </a:p>
            <a:p>
              <a:pPr marL="285750" indent="-285750">
                <a:lnSpc>
                  <a:spcPct val="170000"/>
                </a:lnSpc>
                <a:buFont typeface="Arial" panose="020B0604020202020204" pitchFamily="34" charset="0"/>
                <a:buChar char="•"/>
              </a:pPr>
              <a:r>
                <a:rPr lang="zh-CN" altLang="en-US" sz="1400" b="1" spc="50" dirty="0">
                  <a:latin typeface="微软雅黑" panose="020B0503020204020204" pitchFamily="34" charset="-122"/>
                  <a:ea typeface="微软雅黑" panose="020B0503020204020204" pitchFamily="34" charset="-122"/>
                </a:rPr>
                <a:t>判别式模型</a:t>
              </a:r>
              <a:r>
                <a:rPr lang="en-US" altLang="zh-CN" sz="1400" b="1" spc="50" dirty="0">
                  <a:latin typeface="微软雅黑" panose="020B0503020204020204" pitchFamily="34" charset="-122"/>
                  <a:ea typeface="微软雅黑" panose="020B0503020204020204" pitchFamily="34" charset="-122"/>
                </a:rPr>
                <a:t>: </a:t>
              </a:r>
              <a:r>
                <a:rPr lang="zh-CN" altLang="en-US" sz="1400" spc="50" dirty="0">
                  <a:latin typeface="微软雅黑" panose="020B0503020204020204" pitchFamily="34" charset="-122"/>
                  <a:ea typeface="微软雅黑" panose="020B0503020204020204" pitchFamily="34" charset="-122"/>
                </a:rPr>
                <a:t>划分整体特征空间</a:t>
              </a:r>
              <a:br>
                <a:rPr lang="en-US" altLang="zh-CN" sz="1400" spc="50" dirty="0">
                  <a:latin typeface="微软雅黑" panose="020B0503020204020204" pitchFamily="34" charset="-122"/>
                  <a:ea typeface="微软雅黑" panose="020B0503020204020204" pitchFamily="34" charset="-122"/>
                </a:rPr>
              </a:br>
              <a:r>
                <a:rPr lang="zh-CN" altLang="en-US" sz="1400" b="1" spc="50" dirty="0">
                  <a:latin typeface="微软雅黑" panose="020B0503020204020204" pitchFamily="34" charset="-122"/>
                  <a:ea typeface="微软雅黑" panose="020B0503020204020204" pitchFamily="34" charset="-122"/>
                </a:rPr>
                <a:t>生成式模型：</a:t>
              </a:r>
              <a:r>
                <a:rPr lang="zh-CN" altLang="en-US" sz="1400" spc="50" dirty="0">
                  <a:latin typeface="微软雅黑" panose="020B0503020204020204" pitchFamily="34" charset="-122"/>
                  <a:ea typeface="微软雅黑" panose="020B0503020204020204" pitchFamily="34" charset="-122"/>
                </a:rPr>
                <a:t>类别建模</a:t>
              </a:r>
              <a:r>
                <a:rPr lang="en-US" altLang="zh-CN" sz="1400" spc="50" dirty="0">
                  <a:latin typeface="微软雅黑" panose="020B0503020204020204" pitchFamily="34" charset="-122"/>
                  <a:ea typeface="微软雅黑" panose="020B0503020204020204" pitchFamily="34" charset="-122"/>
                </a:rPr>
                <a:t>+</a:t>
              </a:r>
              <a:r>
                <a:rPr lang="zh-CN" altLang="en-US" sz="1400" spc="50" dirty="0">
                  <a:latin typeface="微软雅黑" panose="020B0503020204020204" pitchFamily="34" charset="-122"/>
                  <a:ea typeface="微软雅黑" panose="020B0503020204020204" pitchFamily="34" charset="-122"/>
                </a:rPr>
                <a:t>相似度检测</a:t>
              </a:r>
              <a:endParaRPr lang="en-US" altLang="zh-CN" sz="1400" b="1" spc="50" dirty="0">
                <a:latin typeface="微软雅黑" panose="020B0503020204020204" pitchFamily="34" charset="-122"/>
                <a:ea typeface="微软雅黑" panose="020B0503020204020204" pitchFamily="34" charset="-122"/>
              </a:endParaRPr>
            </a:p>
            <a:p>
              <a:pPr marL="285750" indent="-285750">
                <a:lnSpc>
                  <a:spcPct val="170000"/>
                </a:lnSpc>
                <a:buFont typeface="Arial" panose="020B0604020202020204" pitchFamily="34" charset="0"/>
                <a:buChar char="•"/>
              </a:pPr>
              <a:r>
                <a:rPr lang="en-US" altLang="zh-CN" sz="1400" spc="50" dirty="0">
                  <a:latin typeface="微软雅黑" panose="020B0503020204020204" pitchFamily="34" charset="-122"/>
                  <a:ea typeface="微软雅黑" panose="020B0503020204020204" pitchFamily="34" charset="-122"/>
                </a:rPr>
                <a:t>CNN</a:t>
              </a:r>
              <a:r>
                <a:rPr lang="zh-CN" altLang="en-US" sz="1400" spc="50" dirty="0">
                  <a:latin typeface="微软雅黑" panose="020B0503020204020204" pitchFamily="34" charset="-122"/>
                  <a:ea typeface="微软雅黑" panose="020B0503020204020204" pitchFamily="34" charset="-122"/>
                </a:rPr>
                <a:t>提取到的特征类内不紧凑、类间间距小</a:t>
              </a:r>
              <a:endParaRPr lang="en-US" altLang="zh-CN" sz="1400" spc="50" dirty="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95CFBA90-73A8-45C5-B3DA-0E19320CC4BC}"/>
                </a:ext>
              </a:extLst>
            </p:cNvPr>
            <p:cNvSpPr txBox="1"/>
            <p:nvPr/>
          </p:nvSpPr>
          <p:spPr>
            <a:xfrm>
              <a:off x="7048012" y="1706082"/>
              <a:ext cx="3820277" cy="1101840"/>
            </a:xfrm>
            <a:prstGeom prst="rect">
              <a:avLst/>
            </a:prstGeom>
            <a:noFill/>
          </p:spPr>
          <p:txBody>
            <a:bodyPr wrap="none" rtlCol="0">
              <a:spAutoFit/>
            </a:bodyPr>
            <a:lstStyle/>
            <a:p>
              <a:pPr marL="285750" indent="-285750">
                <a:lnSpc>
                  <a:spcPct val="170000"/>
                </a:lnSpc>
                <a:buFont typeface="Arial" panose="020B0604020202020204" pitchFamily="34" charset="0"/>
                <a:buChar char="•"/>
              </a:pPr>
              <a:r>
                <a:rPr lang="zh-CN" altLang="en-US" sz="1400" spc="50" dirty="0">
                  <a:latin typeface="微软雅黑" panose="020B0503020204020204" pitchFamily="34" charset="-122"/>
                  <a:ea typeface="微软雅黑" panose="020B0503020204020204" pitchFamily="34" charset="-122"/>
                </a:rPr>
                <a:t>原型匹配代替</a:t>
              </a:r>
              <a:r>
                <a:rPr lang="en-US" altLang="zh-CN" sz="1400" spc="50" dirty="0">
                  <a:latin typeface="微软雅黑" panose="020B0503020204020204" pitchFamily="34" charset="-122"/>
                  <a:ea typeface="微软雅黑" panose="020B0503020204020204" pitchFamily="34" charset="-122"/>
                </a:rPr>
                <a:t>SoftMax</a:t>
              </a:r>
            </a:p>
            <a:p>
              <a:pPr marL="285750" indent="-285750">
                <a:lnSpc>
                  <a:spcPct val="170000"/>
                </a:lnSpc>
                <a:buFont typeface="Arial" panose="020B0604020202020204" pitchFamily="34" charset="0"/>
                <a:buChar char="•"/>
              </a:pPr>
              <a:r>
                <a:rPr lang="zh-CN" altLang="en-US" sz="1400" spc="50" dirty="0">
                  <a:latin typeface="微软雅黑" panose="020B0503020204020204" pitchFamily="34" charset="-122"/>
                  <a:ea typeface="微软雅黑" panose="020B0503020204020204" pitchFamily="34" charset="-122"/>
                </a:rPr>
                <a:t>设计多种判别损失函数以及生成损失函数</a:t>
              </a:r>
              <a:endParaRPr lang="en-US" altLang="zh-CN" sz="1400" spc="50" dirty="0">
                <a:latin typeface="微软雅黑" panose="020B0503020204020204" pitchFamily="34" charset="-122"/>
                <a:ea typeface="微软雅黑" panose="020B0503020204020204" pitchFamily="34" charset="-122"/>
              </a:endParaRPr>
            </a:p>
            <a:p>
              <a:endParaRPr lang="en-US" altLang="zh-CN" dirty="0"/>
            </a:p>
          </p:txBody>
        </p:sp>
        <p:sp>
          <p:nvSpPr>
            <p:cNvPr id="40" name="箭头: 右 6">
              <a:extLst>
                <a:ext uri="{FF2B5EF4-FFF2-40B4-BE49-F238E27FC236}">
                  <a16:creationId xmlns:a16="http://schemas.microsoft.com/office/drawing/2014/main" id="{51774112-4EBF-4623-ABB7-E2EEB6D28D9B}"/>
                </a:ext>
              </a:extLst>
            </p:cNvPr>
            <p:cNvSpPr/>
            <p:nvPr/>
          </p:nvSpPr>
          <p:spPr>
            <a:xfrm>
              <a:off x="5796799" y="1808287"/>
              <a:ext cx="598401" cy="897429"/>
            </a:xfrm>
            <a:custGeom>
              <a:avLst/>
              <a:gdLst>
                <a:gd name="connsiteX0" fmla="*/ 0 w 4383535"/>
                <a:gd name="connsiteY0" fmla="*/ 849834 h 3399334"/>
                <a:gd name="connsiteX1" fmla="*/ 2683868 w 4383535"/>
                <a:gd name="connsiteY1" fmla="*/ 849834 h 3399334"/>
                <a:gd name="connsiteX2" fmla="*/ 2683868 w 4383535"/>
                <a:gd name="connsiteY2" fmla="*/ 0 h 3399334"/>
                <a:gd name="connsiteX3" fmla="*/ 4383535 w 4383535"/>
                <a:gd name="connsiteY3" fmla="*/ 1699667 h 3399334"/>
                <a:gd name="connsiteX4" fmla="*/ 2683868 w 4383535"/>
                <a:gd name="connsiteY4" fmla="*/ 3399334 h 3399334"/>
                <a:gd name="connsiteX5" fmla="*/ 2683868 w 4383535"/>
                <a:gd name="connsiteY5" fmla="*/ 2549501 h 3399334"/>
                <a:gd name="connsiteX6" fmla="*/ 0 w 4383535"/>
                <a:gd name="connsiteY6" fmla="*/ 2549501 h 3399334"/>
                <a:gd name="connsiteX7" fmla="*/ 0 w 4383535"/>
                <a:gd name="connsiteY7" fmla="*/ 849834 h 3399334"/>
                <a:gd name="connsiteX0" fmla="*/ 0 w 4383535"/>
                <a:gd name="connsiteY0" fmla="*/ 849834 h 3399334"/>
                <a:gd name="connsiteX1" fmla="*/ 2690848 w 4383535"/>
                <a:gd name="connsiteY1" fmla="*/ 1136020 h 3399334"/>
                <a:gd name="connsiteX2" fmla="*/ 2683868 w 4383535"/>
                <a:gd name="connsiteY2" fmla="*/ 0 h 3399334"/>
                <a:gd name="connsiteX3" fmla="*/ 4383535 w 4383535"/>
                <a:gd name="connsiteY3" fmla="*/ 1699667 h 3399334"/>
                <a:gd name="connsiteX4" fmla="*/ 2683868 w 4383535"/>
                <a:gd name="connsiteY4" fmla="*/ 3399334 h 3399334"/>
                <a:gd name="connsiteX5" fmla="*/ 2683868 w 4383535"/>
                <a:gd name="connsiteY5" fmla="*/ 2549501 h 3399334"/>
                <a:gd name="connsiteX6" fmla="*/ 0 w 4383535"/>
                <a:gd name="connsiteY6" fmla="*/ 2549501 h 3399334"/>
                <a:gd name="connsiteX7" fmla="*/ 0 w 4383535"/>
                <a:gd name="connsiteY7" fmla="*/ 849834 h 3399334"/>
                <a:gd name="connsiteX0" fmla="*/ 0 w 4383535"/>
                <a:gd name="connsiteY0" fmla="*/ 849834 h 3399334"/>
                <a:gd name="connsiteX1" fmla="*/ 2690848 w 4383535"/>
                <a:gd name="connsiteY1" fmla="*/ 1136020 h 3399334"/>
                <a:gd name="connsiteX2" fmla="*/ 2683868 w 4383535"/>
                <a:gd name="connsiteY2" fmla="*/ 0 h 3399334"/>
                <a:gd name="connsiteX3" fmla="*/ 4383535 w 4383535"/>
                <a:gd name="connsiteY3" fmla="*/ 1699667 h 3399334"/>
                <a:gd name="connsiteX4" fmla="*/ 2683868 w 4383535"/>
                <a:gd name="connsiteY4" fmla="*/ 3399334 h 3399334"/>
                <a:gd name="connsiteX5" fmla="*/ 2690849 w 4383535"/>
                <a:gd name="connsiteY5" fmla="*/ 2137672 h 3399334"/>
                <a:gd name="connsiteX6" fmla="*/ 0 w 4383535"/>
                <a:gd name="connsiteY6" fmla="*/ 2549501 h 3399334"/>
                <a:gd name="connsiteX7" fmla="*/ 0 w 4383535"/>
                <a:gd name="connsiteY7" fmla="*/ 849834 h 3399334"/>
                <a:gd name="connsiteX0" fmla="*/ 0 w 4383535"/>
                <a:gd name="connsiteY0" fmla="*/ 849834 h 3399334"/>
                <a:gd name="connsiteX1" fmla="*/ 2690848 w 4383535"/>
                <a:gd name="connsiteY1" fmla="*/ 1136020 h 3399334"/>
                <a:gd name="connsiteX2" fmla="*/ 2683868 w 4383535"/>
                <a:gd name="connsiteY2" fmla="*/ 0 h 3399334"/>
                <a:gd name="connsiteX3" fmla="*/ 4383535 w 4383535"/>
                <a:gd name="connsiteY3" fmla="*/ 1699667 h 3399334"/>
                <a:gd name="connsiteX4" fmla="*/ 2683868 w 4383535"/>
                <a:gd name="connsiteY4" fmla="*/ 3399334 h 3399334"/>
                <a:gd name="connsiteX5" fmla="*/ 2690849 w 4383535"/>
                <a:gd name="connsiteY5" fmla="*/ 2137672 h 3399334"/>
                <a:gd name="connsiteX6" fmla="*/ 0 w 4383535"/>
                <a:gd name="connsiteY6" fmla="*/ 2549501 h 3399334"/>
                <a:gd name="connsiteX7" fmla="*/ 0 w 4383535"/>
                <a:gd name="connsiteY7" fmla="*/ 849834 h 3399334"/>
                <a:gd name="connsiteX0" fmla="*/ 0 w 4383535"/>
                <a:gd name="connsiteY0" fmla="*/ 849834 h 3399334"/>
                <a:gd name="connsiteX1" fmla="*/ 2690848 w 4383535"/>
                <a:gd name="connsiteY1" fmla="*/ 1136020 h 3399334"/>
                <a:gd name="connsiteX2" fmla="*/ 2683868 w 4383535"/>
                <a:gd name="connsiteY2" fmla="*/ 0 h 3399334"/>
                <a:gd name="connsiteX3" fmla="*/ 4383535 w 4383535"/>
                <a:gd name="connsiteY3" fmla="*/ 1699667 h 3399334"/>
                <a:gd name="connsiteX4" fmla="*/ 2683868 w 4383535"/>
                <a:gd name="connsiteY4" fmla="*/ 3399334 h 3399334"/>
                <a:gd name="connsiteX5" fmla="*/ 2690849 w 4383535"/>
                <a:gd name="connsiteY5" fmla="*/ 2137672 h 3399334"/>
                <a:gd name="connsiteX6" fmla="*/ 0 w 4383535"/>
                <a:gd name="connsiteY6" fmla="*/ 2549501 h 3399334"/>
                <a:gd name="connsiteX7" fmla="*/ 0 w 4383535"/>
                <a:gd name="connsiteY7" fmla="*/ 849834 h 3399334"/>
                <a:gd name="connsiteX0" fmla="*/ 0 w 4383535"/>
                <a:gd name="connsiteY0" fmla="*/ 849834 h 3399334"/>
                <a:gd name="connsiteX1" fmla="*/ 2690848 w 4383535"/>
                <a:gd name="connsiteY1" fmla="*/ 1136020 h 3399334"/>
                <a:gd name="connsiteX2" fmla="*/ 2683868 w 4383535"/>
                <a:gd name="connsiteY2" fmla="*/ 0 h 3399334"/>
                <a:gd name="connsiteX3" fmla="*/ 4383535 w 4383535"/>
                <a:gd name="connsiteY3" fmla="*/ 1699667 h 3399334"/>
                <a:gd name="connsiteX4" fmla="*/ 2683868 w 4383535"/>
                <a:gd name="connsiteY4" fmla="*/ 3399334 h 3399334"/>
                <a:gd name="connsiteX5" fmla="*/ 2690849 w 4383535"/>
                <a:gd name="connsiteY5" fmla="*/ 2137672 h 3399334"/>
                <a:gd name="connsiteX6" fmla="*/ 0 w 4383535"/>
                <a:gd name="connsiteY6" fmla="*/ 2549501 h 3399334"/>
                <a:gd name="connsiteX7" fmla="*/ 0 w 4383535"/>
                <a:gd name="connsiteY7" fmla="*/ 849834 h 3399334"/>
                <a:gd name="connsiteX0" fmla="*/ 0 w 4383535"/>
                <a:gd name="connsiteY0" fmla="*/ 849834 h 3399334"/>
                <a:gd name="connsiteX1" fmla="*/ 2690848 w 4383535"/>
                <a:gd name="connsiteY1" fmla="*/ 1136020 h 3399334"/>
                <a:gd name="connsiteX2" fmla="*/ 2683868 w 4383535"/>
                <a:gd name="connsiteY2" fmla="*/ 0 h 3399334"/>
                <a:gd name="connsiteX3" fmla="*/ 4383535 w 4383535"/>
                <a:gd name="connsiteY3" fmla="*/ 1699667 h 3399334"/>
                <a:gd name="connsiteX4" fmla="*/ 2683868 w 4383535"/>
                <a:gd name="connsiteY4" fmla="*/ 3399334 h 3399334"/>
                <a:gd name="connsiteX5" fmla="*/ 2690849 w 4383535"/>
                <a:gd name="connsiteY5" fmla="*/ 2137672 h 3399334"/>
                <a:gd name="connsiteX6" fmla="*/ 0 w 4383535"/>
                <a:gd name="connsiteY6" fmla="*/ 2549501 h 3399334"/>
                <a:gd name="connsiteX7" fmla="*/ 0 w 4383535"/>
                <a:gd name="connsiteY7" fmla="*/ 849834 h 3399334"/>
                <a:gd name="connsiteX0" fmla="*/ 18635 w 4402170"/>
                <a:gd name="connsiteY0" fmla="*/ 849834 h 3399334"/>
                <a:gd name="connsiteX1" fmla="*/ 2709483 w 4402170"/>
                <a:gd name="connsiteY1" fmla="*/ 1136020 h 3399334"/>
                <a:gd name="connsiteX2" fmla="*/ 2702503 w 4402170"/>
                <a:gd name="connsiteY2" fmla="*/ 0 h 3399334"/>
                <a:gd name="connsiteX3" fmla="*/ 4402170 w 4402170"/>
                <a:gd name="connsiteY3" fmla="*/ 1699667 h 3399334"/>
                <a:gd name="connsiteX4" fmla="*/ 2702503 w 4402170"/>
                <a:gd name="connsiteY4" fmla="*/ 3399334 h 3399334"/>
                <a:gd name="connsiteX5" fmla="*/ 2709484 w 4402170"/>
                <a:gd name="connsiteY5" fmla="*/ 2137672 h 3399334"/>
                <a:gd name="connsiteX6" fmla="*/ 0 w 4402170"/>
                <a:gd name="connsiteY6" fmla="*/ 2746294 h 3399334"/>
                <a:gd name="connsiteX7" fmla="*/ 18635 w 4402170"/>
                <a:gd name="connsiteY7" fmla="*/ 849834 h 3399334"/>
                <a:gd name="connsiteX0" fmla="*/ 0 w 4430122"/>
                <a:gd name="connsiteY0" fmla="*/ 606185 h 3399334"/>
                <a:gd name="connsiteX1" fmla="*/ 2737435 w 4430122"/>
                <a:gd name="connsiteY1" fmla="*/ 1136020 h 3399334"/>
                <a:gd name="connsiteX2" fmla="*/ 2730455 w 4430122"/>
                <a:gd name="connsiteY2" fmla="*/ 0 h 3399334"/>
                <a:gd name="connsiteX3" fmla="*/ 4430122 w 4430122"/>
                <a:gd name="connsiteY3" fmla="*/ 1699667 h 3399334"/>
                <a:gd name="connsiteX4" fmla="*/ 2730455 w 4430122"/>
                <a:gd name="connsiteY4" fmla="*/ 3399334 h 3399334"/>
                <a:gd name="connsiteX5" fmla="*/ 2737436 w 4430122"/>
                <a:gd name="connsiteY5" fmla="*/ 2137672 h 3399334"/>
                <a:gd name="connsiteX6" fmla="*/ 27952 w 4430122"/>
                <a:gd name="connsiteY6" fmla="*/ 2746294 h 3399334"/>
                <a:gd name="connsiteX7" fmla="*/ 0 w 4430122"/>
                <a:gd name="connsiteY7" fmla="*/ 606185 h 3399334"/>
                <a:gd name="connsiteX0" fmla="*/ 0 w 4430122"/>
                <a:gd name="connsiteY0" fmla="*/ 606185 h 3399334"/>
                <a:gd name="connsiteX1" fmla="*/ 2737435 w 4430122"/>
                <a:gd name="connsiteY1" fmla="*/ 1136020 h 3399334"/>
                <a:gd name="connsiteX2" fmla="*/ 2730455 w 4430122"/>
                <a:gd name="connsiteY2" fmla="*/ 0 h 3399334"/>
                <a:gd name="connsiteX3" fmla="*/ 4430122 w 4430122"/>
                <a:gd name="connsiteY3" fmla="*/ 1699667 h 3399334"/>
                <a:gd name="connsiteX4" fmla="*/ 2730455 w 4430122"/>
                <a:gd name="connsiteY4" fmla="*/ 3399334 h 3399334"/>
                <a:gd name="connsiteX5" fmla="*/ 2737436 w 4430122"/>
                <a:gd name="connsiteY5" fmla="*/ 2137672 h 3399334"/>
                <a:gd name="connsiteX6" fmla="*/ 27952 w 4430122"/>
                <a:gd name="connsiteY6" fmla="*/ 2746294 h 3399334"/>
                <a:gd name="connsiteX7" fmla="*/ 0 w 4430122"/>
                <a:gd name="connsiteY7" fmla="*/ 606185 h 3399334"/>
                <a:gd name="connsiteX0" fmla="*/ 0 w 4430122"/>
                <a:gd name="connsiteY0" fmla="*/ 606185 h 3399334"/>
                <a:gd name="connsiteX1" fmla="*/ 2737435 w 4430122"/>
                <a:gd name="connsiteY1" fmla="*/ 1136020 h 3399334"/>
                <a:gd name="connsiteX2" fmla="*/ 2730455 w 4430122"/>
                <a:gd name="connsiteY2" fmla="*/ 0 h 3399334"/>
                <a:gd name="connsiteX3" fmla="*/ 4430122 w 4430122"/>
                <a:gd name="connsiteY3" fmla="*/ 1699667 h 3399334"/>
                <a:gd name="connsiteX4" fmla="*/ 2730455 w 4430122"/>
                <a:gd name="connsiteY4" fmla="*/ 3399334 h 3399334"/>
                <a:gd name="connsiteX5" fmla="*/ 2737436 w 4430122"/>
                <a:gd name="connsiteY5" fmla="*/ 2137672 h 3399334"/>
                <a:gd name="connsiteX6" fmla="*/ 27952 w 4430122"/>
                <a:gd name="connsiteY6" fmla="*/ 2746294 h 3399334"/>
                <a:gd name="connsiteX7" fmla="*/ 0 w 4430122"/>
                <a:gd name="connsiteY7" fmla="*/ 606185 h 3399334"/>
                <a:gd name="connsiteX0" fmla="*/ 0 w 4430122"/>
                <a:gd name="connsiteY0" fmla="*/ 606185 h 3399334"/>
                <a:gd name="connsiteX1" fmla="*/ 2737435 w 4430122"/>
                <a:gd name="connsiteY1" fmla="*/ 1136020 h 3399334"/>
                <a:gd name="connsiteX2" fmla="*/ 2730455 w 4430122"/>
                <a:gd name="connsiteY2" fmla="*/ 0 h 3399334"/>
                <a:gd name="connsiteX3" fmla="*/ 4430122 w 4430122"/>
                <a:gd name="connsiteY3" fmla="*/ 1699667 h 3399334"/>
                <a:gd name="connsiteX4" fmla="*/ 2730455 w 4430122"/>
                <a:gd name="connsiteY4" fmla="*/ 3399334 h 3399334"/>
                <a:gd name="connsiteX5" fmla="*/ 2718801 w 4430122"/>
                <a:gd name="connsiteY5" fmla="*/ 2006478 h 3399334"/>
                <a:gd name="connsiteX6" fmla="*/ 27952 w 4430122"/>
                <a:gd name="connsiteY6" fmla="*/ 2746294 h 3399334"/>
                <a:gd name="connsiteX7" fmla="*/ 0 w 4430122"/>
                <a:gd name="connsiteY7" fmla="*/ 606185 h 3399334"/>
                <a:gd name="connsiteX0" fmla="*/ 0 w 4430122"/>
                <a:gd name="connsiteY0" fmla="*/ 606185 h 3399334"/>
                <a:gd name="connsiteX1" fmla="*/ 2728118 w 4430122"/>
                <a:gd name="connsiteY1" fmla="*/ 1314071 h 3399334"/>
                <a:gd name="connsiteX2" fmla="*/ 2730455 w 4430122"/>
                <a:gd name="connsiteY2" fmla="*/ 0 h 3399334"/>
                <a:gd name="connsiteX3" fmla="*/ 4430122 w 4430122"/>
                <a:gd name="connsiteY3" fmla="*/ 1699667 h 3399334"/>
                <a:gd name="connsiteX4" fmla="*/ 2730455 w 4430122"/>
                <a:gd name="connsiteY4" fmla="*/ 3399334 h 3399334"/>
                <a:gd name="connsiteX5" fmla="*/ 2718801 w 4430122"/>
                <a:gd name="connsiteY5" fmla="*/ 2006478 h 3399334"/>
                <a:gd name="connsiteX6" fmla="*/ 27952 w 4430122"/>
                <a:gd name="connsiteY6" fmla="*/ 2746294 h 3399334"/>
                <a:gd name="connsiteX7" fmla="*/ 0 w 4430122"/>
                <a:gd name="connsiteY7" fmla="*/ 606185 h 3399334"/>
                <a:gd name="connsiteX0" fmla="*/ 0 w 3796546"/>
                <a:gd name="connsiteY0" fmla="*/ 606185 h 3399334"/>
                <a:gd name="connsiteX1" fmla="*/ 2728118 w 3796546"/>
                <a:gd name="connsiteY1" fmla="*/ 1314071 h 3399334"/>
                <a:gd name="connsiteX2" fmla="*/ 2730455 w 3796546"/>
                <a:gd name="connsiteY2" fmla="*/ 0 h 3399334"/>
                <a:gd name="connsiteX3" fmla="*/ 3796546 w 3796546"/>
                <a:gd name="connsiteY3" fmla="*/ 1596587 h 3399334"/>
                <a:gd name="connsiteX4" fmla="*/ 2730455 w 3796546"/>
                <a:gd name="connsiteY4" fmla="*/ 3399334 h 3399334"/>
                <a:gd name="connsiteX5" fmla="*/ 2718801 w 3796546"/>
                <a:gd name="connsiteY5" fmla="*/ 2006478 h 3399334"/>
                <a:gd name="connsiteX6" fmla="*/ 27952 w 3796546"/>
                <a:gd name="connsiteY6" fmla="*/ 2746294 h 3399334"/>
                <a:gd name="connsiteX7" fmla="*/ 0 w 3796546"/>
                <a:gd name="connsiteY7" fmla="*/ 606185 h 3399334"/>
                <a:gd name="connsiteX0" fmla="*/ 0 w 4646251"/>
                <a:gd name="connsiteY0" fmla="*/ 606185 h 3399334"/>
                <a:gd name="connsiteX1" fmla="*/ 2728118 w 4646251"/>
                <a:gd name="connsiteY1" fmla="*/ 1314071 h 3399334"/>
                <a:gd name="connsiteX2" fmla="*/ 2730455 w 4646251"/>
                <a:gd name="connsiteY2" fmla="*/ 0 h 3399334"/>
                <a:gd name="connsiteX3" fmla="*/ 4646251 w 4646251"/>
                <a:gd name="connsiteY3" fmla="*/ 1615329 h 3399334"/>
                <a:gd name="connsiteX4" fmla="*/ 2730455 w 4646251"/>
                <a:gd name="connsiteY4" fmla="*/ 3399334 h 3399334"/>
                <a:gd name="connsiteX5" fmla="*/ 2718801 w 4646251"/>
                <a:gd name="connsiteY5" fmla="*/ 2006478 h 3399334"/>
                <a:gd name="connsiteX6" fmla="*/ 27952 w 4646251"/>
                <a:gd name="connsiteY6" fmla="*/ 2746294 h 3399334"/>
                <a:gd name="connsiteX7" fmla="*/ 0 w 4646251"/>
                <a:gd name="connsiteY7" fmla="*/ 606185 h 3399334"/>
                <a:gd name="connsiteX0" fmla="*/ 0 w 4646251"/>
                <a:gd name="connsiteY0" fmla="*/ 606185 h 3399334"/>
                <a:gd name="connsiteX1" fmla="*/ 2728118 w 4646251"/>
                <a:gd name="connsiteY1" fmla="*/ 1314071 h 3399334"/>
                <a:gd name="connsiteX2" fmla="*/ 2730455 w 4646251"/>
                <a:gd name="connsiteY2" fmla="*/ 0 h 3399334"/>
                <a:gd name="connsiteX3" fmla="*/ 4646251 w 4646251"/>
                <a:gd name="connsiteY3" fmla="*/ 1615329 h 3399334"/>
                <a:gd name="connsiteX4" fmla="*/ 2730455 w 4646251"/>
                <a:gd name="connsiteY4" fmla="*/ 3399334 h 3399334"/>
                <a:gd name="connsiteX5" fmla="*/ 2718801 w 4646251"/>
                <a:gd name="connsiteY5" fmla="*/ 2006478 h 3399334"/>
                <a:gd name="connsiteX6" fmla="*/ 27952 w 4646251"/>
                <a:gd name="connsiteY6" fmla="*/ 2746294 h 3399334"/>
                <a:gd name="connsiteX7" fmla="*/ 0 w 4646251"/>
                <a:gd name="connsiteY7" fmla="*/ 606185 h 3399334"/>
                <a:gd name="connsiteX0" fmla="*/ 0 w 4646251"/>
                <a:gd name="connsiteY0" fmla="*/ 606185 h 3399334"/>
                <a:gd name="connsiteX1" fmla="*/ 2728118 w 4646251"/>
                <a:gd name="connsiteY1" fmla="*/ 1314071 h 3399334"/>
                <a:gd name="connsiteX2" fmla="*/ 2730455 w 4646251"/>
                <a:gd name="connsiteY2" fmla="*/ 0 h 3399334"/>
                <a:gd name="connsiteX3" fmla="*/ 4646251 w 4646251"/>
                <a:gd name="connsiteY3" fmla="*/ 1615329 h 3399334"/>
                <a:gd name="connsiteX4" fmla="*/ 2730455 w 4646251"/>
                <a:gd name="connsiteY4" fmla="*/ 3399334 h 3399334"/>
                <a:gd name="connsiteX5" fmla="*/ 2718801 w 4646251"/>
                <a:gd name="connsiteY5" fmla="*/ 2006478 h 3399334"/>
                <a:gd name="connsiteX6" fmla="*/ 27952 w 4646251"/>
                <a:gd name="connsiteY6" fmla="*/ 2746294 h 3399334"/>
                <a:gd name="connsiteX7" fmla="*/ 0 w 4646251"/>
                <a:gd name="connsiteY7" fmla="*/ 606185 h 3399334"/>
                <a:gd name="connsiteX0" fmla="*/ 0 w 4646251"/>
                <a:gd name="connsiteY0" fmla="*/ 606185 h 3399334"/>
                <a:gd name="connsiteX1" fmla="*/ 2728118 w 4646251"/>
                <a:gd name="connsiteY1" fmla="*/ 1314071 h 3399334"/>
                <a:gd name="connsiteX2" fmla="*/ 2730455 w 4646251"/>
                <a:gd name="connsiteY2" fmla="*/ 0 h 3399334"/>
                <a:gd name="connsiteX3" fmla="*/ 4646251 w 4646251"/>
                <a:gd name="connsiteY3" fmla="*/ 1615329 h 3399334"/>
                <a:gd name="connsiteX4" fmla="*/ 2730455 w 4646251"/>
                <a:gd name="connsiteY4" fmla="*/ 3399334 h 3399334"/>
                <a:gd name="connsiteX5" fmla="*/ 2718801 w 4646251"/>
                <a:gd name="connsiteY5" fmla="*/ 2006478 h 3399334"/>
                <a:gd name="connsiteX6" fmla="*/ 27953 w 4646251"/>
                <a:gd name="connsiteY6" fmla="*/ 2585944 h 3399334"/>
                <a:gd name="connsiteX7" fmla="*/ 0 w 4646251"/>
                <a:gd name="connsiteY7" fmla="*/ 606185 h 3399334"/>
                <a:gd name="connsiteX0" fmla="*/ 0 w 4646251"/>
                <a:gd name="connsiteY0" fmla="*/ 606185 h 3399334"/>
                <a:gd name="connsiteX1" fmla="*/ 2728118 w 4646251"/>
                <a:gd name="connsiteY1" fmla="*/ 1314071 h 3399334"/>
                <a:gd name="connsiteX2" fmla="*/ 2730455 w 4646251"/>
                <a:gd name="connsiteY2" fmla="*/ 0 h 3399334"/>
                <a:gd name="connsiteX3" fmla="*/ 4646251 w 4646251"/>
                <a:gd name="connsiteY3" fmla="*/ 1615329 h 3399334"/>
                <a:gd name="connsiteX4" fmla="*/ 2730455 w 4646251"/>
                <a:gd name="connsiteY4" fmla="*/ 3399334 h 3399334"/>
                <a:gd name="connsiteX5" fmla="*/ 2718801 w 4646251"/>
                <a:gd name="connsiteY5" fmla="*/ 2006478 h 3399334"/>
                <a:gd name="connsiteX6" fmla="*/ 27953 w 4646251"/>
                <a:gd name="connsiteY6" fmla="*/ 2622024 h 3399334"/>
                <a:gd name="connsiteX7" fmla="*/ 0 w 4646251"/>
                <a:gd name="connsiteY7" fmla="*/ 606185 h 3399334"/>
                <a:gd name="connsiteX0" fmla="*/ 0 w 4646251"/>
                <a:gd name="connsiteY0" fmla="*/ 606185 h 3399334"/>
                <a:gd name="connsiteX1" fmla="*/ 2740505 w 4646251"/>
                <a:gd name="connsiteY1" fmla="*/ 1290020 h 3399334"/>
                <a:gd name="connsiteX2" fmla="*/ 2730455 w 4646251"/>
                <a:gd name="connsiteY2" fmla="*/ 0 h 3399334"/>
                <a:gd name="connsiteX3" fmla="*/ 4646251 w 4646251"/>
                <a:gd name="connsiteY3" fmla="*/ 1615329 h 3399334"/>
                <a:gd name="connsiteX4" fmla="*/ 2730455 w 4646251"/>
                <a:gd name="connsiteY4" fmla="*/ 3399334 h 3399334"/>
                <a:gd name="connsiteX5" fmla="*/ 2718801 w 4646251"/>
                <a:gd name="connsiteY5" fmla="*/ 2006478 h 3399334"/>
                <a:gd name="connsiteX6" fmla="*/ 27953 w 4646251"/>
                <a:gd name="connsiteY6" fmla="*/ 2622024 h 3399334"/>
                <a:gd name="connsiteX7" fmla="*/ 0 w 4646251"/>
                <a:gd name="connsiteY7" fmla="*/ 606185 h 3399334"/>
                <a:gd name="connsiteX0" fmla="*/ 0 w 4646251"/>
                <a:gd name="connsiteY0" fmla="*/ 606185 h 3399334"/>
                <a:gd name="connsiteX1" fmla="*/ 2740505 w 4646251"/>
                <a:gd name="connsiteY1" fmla="*/ 1290020 h 3399334"/>
                <a:gd name="connsiteX2" fmla="*/ 2730455 w 4646251"/>
                <a:gd name="connsiteY2" fmla="*/ 0 h 3399334"/>
                <a:gd name="connsiteX3" fmla="*/ 4646251 w 4646251"/>
                <a:gd name="connsiteY3" fmla="*/ 1651408 h 3399334"/>
                <a:gd name="connsiteX4" fmla="*/ 2730455 w 4646251"/>
                <a:gd name="connsiteY4" fmla="*/ 3399334 h 3399334"/>
                <a:gd name="connsiteX5" fmla="*/ 2718801 w 4646251"/>
                <a:gd name="connsiteY5" fmla="*/ 2006478 h 3399334"/>
                <a:gd name="connsiteX6" fmla="*/ 27953 w 4646251"/>
                <a:gd name="connsiteY6" fmla="*/ 2622024 h 3399334"/>
                <a:gd name="connsiteX7" fmla="*/ 0 w 4646251"/>
                <a:gd name="connsiteY7" fmla="*/ 606185 h 3399334"/>
                <a:gd name="connsiteX0" fmla="*/ 9219 w 4655470"/>
                <a:gd name="connsiteY0" fmla="*/ 606185 h 3399334"/>
                <a:gd name="connsiteX1" fmla="*/ 2749724 w 4655470"/>
                <a:gd name="connsiteY1" fmla="*/ 1290020 h 3399334"/>
                <a:gd name="connsiteX2" fmla="*/ 2739674 w 4655470"/>
                <a:gd name="connsiteY2" fmla="*/ 0 h 3399334"/>
                <a:gd name="connsiteX3" fmla="*/ 4655470 w 4655470"/>
                <a:gd name="connsiteY3" fmla="*/ 1651408 h 3399334"/>
                <a:gd name="connsiteX4" fmla="*/ 2739674 w 4655470"/>
                <a:gd name="connsiteY4" fmla="*/ 3399334 h 3399334"/>
                <a:gd name="connsiteX5" fmla="*/ 2728020 w 4655470"/>
                <a:gd name="connsiteY5" fmla="*/ 2006478 h 3399334"/>
                <a:gd name="connsiteX6" fmla="*/ 0 w 4655470"/>
                <a:gd name="connsiteY6" fmla="*/ 2742288 h 3399334"/>
                <a:gd name="connsiteX7" fmla="*/ 9219 w 4655470"/>
                <a:gd name="connsiteY7" fmla="*/ 606185 h 3399334"/>
                <a:gd name="connsiteX0" fmla="*/ 9219 w 4680254"/>
                <a:gd name="connsiteY0" fmla="*/ 606185 h 3399334"/>
                <a:gd name="connsiteX1" fmla="*/ 2749724 w 4680254"/>
                <a:gd name="connsiteY1" fmla="*/ 1290020 h 3399334"/>
                <a:gd name="connsiteX2" fmla="*/ 2739674 w 4680254"/>
                <a:gd name="connsiteY2" fmla="*/ 0 h 3399334"/>
                <a:gd name="connsiteX3" fmla="*/ 4680254 w 4680254"/>
                <a:gd name="connsiteY3" fmla="*/ 1633370 h 3399334"/>
                <a:gd name="connsiteX4" fmla="*/ 2739674 w 4680254"/>
                <a:gd name="connsiteY4" fmla="*/ 3399334 h 3399334"/>
                <a:gd name="connsiteX5" fmla="*/ 2728020 w 4680254"/>
                <a:gd name="connsiteY5" fmla="*/ 2006478 h 3399334"/>
                <a:gd name="connsiteX6" fmla="*/ 0 w 4680254"/>
                <a:gd name="connsiteY6" fmla="*/ 2742288 h 3399334"/>
                <a:gd name="connsiteX7" fmla="*/ 9219 w 4680254"/>
                <a:gd name="connsiteY7" fmla="*/ 606185 h 3399334"/>
                <a:gd name="connsiteX0" fmla="*/ 9219 w 4680254"/>
                <a:gd name="connsiteY0" fmla="*/ 606185 h 3399334"/>
                <a:gd name="connsiteX1" fmla="*/ 2749724 w 4680254"/>
                <a:gd name="connsiteY1" fmla="*/ 1290020 h 3399334"/>
                <a:gd name="connsiteX2" fmla="*/ 2739674 w 4680254"/>
                <a:gd name="connsiteY2" fmla="*/ 0 h 3399334"/>
                <a:gd name="connsiteX3" fmla="*/ 4680254 w 4680254"/>
                <a:gd name="connsiteY3" fmla="*/ 1705529 h 3399334"/>
                <a:gd name="connsiteX4" fmla="*/ 2739674 w 4680254"/>
                <a:gd name="connsiteY4" fmla="*/ 3399334 h 3399334"/>
                <a:gd name="connsiteX5" fmla="*/ 2728020 w 4680254"/>
                <a:gd name="connsiteY5" fmla="*/ 2006478 h 3399334"/>
                <a:gd name="connsiteX6" fmla="*/ 0 w 4680254"/>
                <a:gd name="connsiteY6" fmla="*/ 2742288 h 3399334"/>
                <a:gd name="connsiteX7" fmla="*/ 9219 w 4680254"/>
                <a:gd name="connsiteY7" fmla="*/ 606185 h 3399334"/>
                <a:gd name="connsiteX0" fmla="*/ 9219 w 4680254"/>
                <a:gd name="connsiteY0" fmla="*/ 606185 h 3399334"/>
                <a:gd name="connsiteX1" fmla="*/ 2749724 w 4680254"/>
                <a:gd name="connsiteY1" fmla="*/ 1290020 h 3399334"/>
                <a:gd name="connsiteX2" fmla="*/ 2739674 w 4680254"/>
                <a:gd name="connsiteY2" fmla="*/ 0 h 3399334"/>
                <a:gd name="connsiteX3" fmla="*/ 4680254 w 4680254"/>
                <a:gd name="connsiteY3" fmla="*/ 1705529 h 3399334"/>
                <a:gd name="connsiteX4" fmla="*/ 2739674 w 4680254"/>
                <a:gd name="connsiteY4" fmla="*/ 3399334 h 3399334"/>
                <a:gd name="connsiteX5" fmla="*/ 2728020 w 4680254"/>
                <a:gd name="connsiteY5" fmla="*/ 2006478 h 3399334"/>
                <a:gd name="connsiteX6" fmla="*/ 0 w 4680254"/>
                <a:gd name="connsiteY6" fmla="*/ 2742288 h 3399334"/>
                <a:gd name="connsiteX7" fmla="*/ 9219 w 4680254"/>
                <a:gd name="connsiteY7" fmla="*/ 606185 h 3399334"/>
                <a:gd name="connsiteX0" fmla="*/ 9219 w 4680254"/>
                <a:gd name="connsiteY0" fmla="*/ 606185 h 3399334"/>
                <a:gd name="connsiteX1" fmla="*/ 2749724 w 4680254"/>
                <a:gd name="connsiteY1" fmla="*/ 1290020 h 3399334"/>
                <a:gd name="connsiteX2" fmla="*/ 2739674 w 4680254"/>
                <a:gd name="connsiteY2" fmla="*/ 0 h 3399334"/>
                <a:gd name="connsiteX3" fmla="*/ 4680254 w 4680254"/>
                <a:gd name="connsiteY3" fmla="*/ 1705529 h 3399334"/>
                <a:gd name="connsiteX4" fmla="*/ 2739674 w 4680254"/>
                <a:gd name="connsiteY4" fmla="*/ 3399334 h 3399334"/>
                <a:gd name="connsiteX5" fmla="*/ 2728020 w 4680254"/>
                <a:gd name="connsiteY5" fmla="*/ 2006478 h 3399334"/>
                <a:gd name="connsiteX6" fmla="*/ 0 w 4680254"/>
                <a:gd name="connsiteY6" fmla="*/ 2742288 h 3399334"/>
                <a:gd name="connsiteX7" fmla="*/ 9219 w 4680254"/>
                <a:gd name="connsiteY7" fmla="*/ 606185 h 3399334"/>
                <a:gd name="connsiteX0" fmla="*/ 9219 w 4680254"/>
                <a:gd name="connsiteY0" fmla="*/ 606185 h 3399334"/>
                <a:gd name="connsiteX1" fmla="*/ 2749724 w 4680254"/>
                <a:gd name="connsiteY1" fmla="*/ 1290020 h 3399334"/>
                <a:gd name="connsiteX2" fmla="*/ 2739674 w 4680254"/>
                <a:gd name="connsiteY2" fmla="*/ 0 h 3399334"/>
                <a:gd name="connsiteX3" fmla="*/ 4680254 w 4680254"/>
                <a:gd name="connsiteY3" fmla="*/ 1705529 h 3399334"/>
                <a:gd name="connsiteX4" fmla="*/ 2739674 w 4680254"/>
                <a:gd name="connsiteY4" fmla="*/ 3399334 h 3399334"/>
                <a:gd name="connsiteX5" fmla="*/ 2728020 w 4680254"/>
                <a:gd name="connsiteY5" fmla="*/ 2006478 h 3399334"/>
                <a:gd name="connsiteX6" fmla="*/ 0 w 4680254"/>
                <a:gd name="connsiteY6" fmla="*/ 2742288 h 3399334"/>
                <a:gd name="connsiteX7" fmla="*/ 9219 w 4680254"/>
                <a:gd name="connsiteY7" fmla="*/ 606185 h 3399334"/>
                <a:gd name="connsiteX0" fmla="*/ 9219 w 4680254"/>
                <a:gd name="connsiteY0" fmla="*/ 606185 h 3399334"/>
                <a:gd name="connsiteX1" fmla="*/ 2749724 w 4680254"/>
                <a:gd name="connsiteY1" fmla="*/ 1290020 h 3399334"/>
                <a:gd name="connsiteX2" fmla="*/ 2739674 w 4680254"/>
                <a:gd name="connsiteY2" fmla="*/ 0 h 3399334"/>
                <a:gd name="connsiteX3" fmla="*/ 4680254 w 4680254"/>
                <a:gd name="connsiteY3" fmla="*/ 1705529 h 3399334"/>
                <a:gd name="connsiteX4" fmla="*/ 2739674 w 4680254"/>
                <a:gd name="connsiteY4" fmla="*/ 3399334 h 3399334"/>
                <a:gd name="connsiteX5" fmla="*/ 2728024 w 4680254"/>
                <a:gd name="connsiteY5" fmla="*/ 2102689 h 3399334"/>
                <a:gd name="connsiteX6" fmla="*/ 0 w 4680254"/>
                <a:gd name="connsiteY6" fmla="*/ 2742288 h 3399334"/>
                <a:gd name="connsiteX7" fmla="*/ 9219 w 4680254"/>
                <a:gd name="connsiteY7" fmla="*/ 606185 h 3399334"/>
                <a:gd name="connsiteX0" fmla="*/ 9219 w 4680254"/>
                <a:gd name="connsiteY0" fmla="*/ 606185 h 3399334"/>
                <a:gd name="connsiteX1" fmla="*/ 2749724 w 4680254"/>
                <a:gd name="connsiteY1" fmla="*/ 1290020 h 3399334"/>
                <a:gd name="connsiteX2" fmla="*/ 2739674 w 4680254"/>
                <a:gd name="connsiteY2" fmla="*/ 0 h 3399334"/>
                <a:gd name="connsiteX3" fmla="*/ 4680254 w 4680254"/>
                <a:gd name="connsiteY3" fmla="*/ 1705529 h 3399334"/>
                <a:gd name="connsiteX4" fmla="*/ 2739674 w 4680254"/>
                <a:gd name="connsiteY4" fmla="*/ 3399334 h 3399334"/>
                <a:gd name="connsiteX5" fmla="*/ 2728024 w 4680254"/>
                <a:gd name="connsiteY5" fmla="*/ 2102689 h 3399334"/>
                <a:gd name="connsiteX6" fmla="*/ 0 w 4680254"/>
                <a:gd name="connsiteY6" fmla="*/ 2742288 h 3399334"/>
                <a:gd name="connsiteX7" fmla="*/ 9219 w 4680254"/>
                <a:gd name="connsiteY7" fmla="*/ 606185 h 3399334"/>
                <a:gd name="connsiteX0" fmla="*/ 9219 w 4680254"/>
                <a:gd name="connsiteY0" fmla="*/ 606185 h 3399334"/>
                <a:gd name="connsiteX1" fmla="*/ 2749724 w 4680254"/>
                <a:gd name="connsiteY1" fmla="*/ 1290020 h 3399334"/>
                <a:gd name="connsiteX2" fmla="*/ 2739674 w 4680254"/>
                <a:gd name="connsiteY2" fmla="*/ 0 h 3399334"/>
                <a:gd name="connsiteX3" fmla="*/ 4680254 w 4680254"/>
                <a:gd name="connsiteY3" fmla="*/ 1705529 h 3399334"/>
                <a:gd name="connsiteX4" fmla="*/ 2739674 w 4680254"/>
                <a:gd name="connsiteY4" fmla="*/ 3399334 h 3399334"/>
                <a:gd name="connsiteX5" fmla="*/ 2728024 w 4680254"/>
                <a:gd name="connsiteY5" fmla="*/ 2102689 h 3399334"/>
                <a:gd name="connsiteX6" fmla="*/ 0 w 4680254"/>
                <a:gd name="connsiteY6" fmla="*/ 2742288 h 3399334"/>
                <a:gd name="connsiteX7" fmla="*/ 9219 w 4680254"/>
                <a:gd name="connsiteY7" fmla="*/ 606185 h 3399334"/>
                <a:gd name="connsiteX0" fmla="*/ 9219 w 4680254"/>
                <a:gd name="connsiteY0" fmla="*/ 606185 h 3399334"/>
                <a:gd name="connsiteX1" fmla="*/ 2749724 w 4680254"/>
                <a:gd name="connsiteY1" fmla="*/ 1290020 h 3399334"/>
                <a:gd name="connsiteX2" fmla="*/ 2739674 w 4680254"/>
                <a:gd name="connsiteY2" fmla="*/ 0 h 3399334"/>
                <a:gd name="connsiteX3" fmla="*/ 4680254 w 4680254"/>
                <a:gd name="connsiteY3" fmla="*/ 1705529 h 3399334"/>
                <a:gd name="connsiteX4" fmla="*/ 2739674 w 4680254"/>
                <a:gd name="connsiteY4" fmla="*/ 3399334 h 3399334"/>
                <a:gd name="connsiteX5" fmla="*/ 2728024 w 4680254"/>
                <a:gd name="connsiteY5" fmla="*/ 2102689 h 3399334"/>
                <a:gd name="connsiteX6" fmla="*/ 0 w 4680254"/>
                <a:gd name="connsiteY6" fmla="*/ 2742288 h 3399334"/>
                <a:gd name="connsiteX7" fmla="*/ 9219 w 4680254"/>
                <a:gd name="connsiteY7" fmla="*/ 606185 h 3399334"/>
                <a:gd name="connsiteX0" fmla="*/ 9219 w 4680254"/>
                <a:gd name="connsiteY0" fmla="*/ 606185 h 3399334"/>
                <a:gd name="connsiteX1" fmla="*/ 2749724 w 4680254"/>
                <a:gd name="connsiteY1" fmla="*/ 1290020 h 3399334"/>
                <a:gd name="connsiteX2" fmla="*/ 2739674 w 4680254"/>
                <a:gd name="connsiteY2" fmla="*/ 0 h 3399334"/>
                <a:gd name="connsiteX3" fmla="*/ 4680254 w 4680254"/>
                <a:gd name="connsiteY3" fmla="*/ 1705529 h 3399334"/>
                <a:gd name="connsiteX4" fmla="*/ 2739674 w 4680254"/>
                <a:gd name="connsiteY4" fmla="*/ 3399334 h 3399334"/>
                <a:gd name="connsiteX5" fmla="*/ 2728024 w 4680254"/>
                <a:gd name="connsiteY5" fmla="*/ 2102689 h 3399334"/>
                <a:gd name="connsiteX6" fmla="*/ 0 w 4680254"/>
                <a:gd name="connsiteY6" fmla="*/ 2742288 h 3399334"/>
                <a:gd name="connsiteX7" fmla="*/ 9219 w 4680254"/>
                <a:gd name="connsiteY7" fmla="*/ 606185 h 3399334"/>
                <a:gd name="connsiteX0" fmla="*/ 9219 w 4680254"/>
                <a:gd name="connsiteY0" fmla="*/ 606185 h 3399334"/>
                <a:gd name="connsiteX1" fmla="*/ 2749724 w 4680254"/>
                <a:gd name="connsiteY1" fmla="*/ 1290020 h 3399334"/>
                <a:gd name="connsiteX2" fmla="*/ 2739674 w 4680254"/>
                <a:gd name="connsiteY2" fmla="*/ 0 h 3399334"/>
                <a:gd name="connsiteX3" fmla="*/ 4680254 w 4680254"/>
                <a:gd name="connsiteY3" fmla="*/ 1705529 h 3399334"/>
                <a:gd name="connsiteX4" fmla="*/ 2739674 w 4680254"/>
                <a:gd name="connsiteY4" fmla="*/ 3399334 h 3399334"/>
                <a:gd name="connsiteX5" fmla="*/ 2728024 w 4680254"/>
                <a:gd name="connsiteY5" fmla="*/ 2102689 h 3399334"/>
                <a:gd name="connsiteX6" fmla="*/ 0 w 4680254"/>
                <a:gd name="connsiteY6" fmla="*/ 2742288 h 3399334"/>
                <a:gd name="connsiteX7" fmla="*/ 9219 w 4680254"/>
                <a:gd name="connsiteY7" fmla="*/ 606185 h 3399334"/>
                <a:gd name="connsiteX0" fmla="*/ 9219 w 4680254"/>
                <a:gd name="connsiteY0" fmla="*/ 606185 h 3399334"/>
                <a:gd name="connsiteX1" fmla="*/ 2749724 w 4680254"/>
                <a:gd name="connsiteY1" fmla="*/ 1290020 h 3399334"/>
                <a:gd name="connsiteX2" fmla="*/ 2739674 w 4680254"/>
                <a:gd name="connsiteY2" fmla="*/ 0 h 3399334"/>
                <a:gd name="connsiteX3" fmla="*/ 4680254 w 4680254"/>
                <a:gd name="connsiteY3" fmla="*/ 1705529 h 3399334"/>
                <a:gd name="connsiteX4" fmla="*/ 2739674 w 4680254"/>
                <a:gd name="connsiteY4" fmla="*/ 3399334 h 3399334"/>
                <a:gd name="connsiteX5" fmla="*/ 2728024 w 4680254"/>
                <a:gd name="connsiteY5" fmla="*/ 2102689 h 3399334"/>
                <a:gd name="connsiteX6" fmla="*/ 0 w 4680254"/>
                <a:gd name="connsiteY6" fmla="*/ 2742288 h 3399334"/>
                <a:gd name="connsiteX7" fmla="*/ 9219 w 4680254"/>
                <a:gd name="connsiteY7" fmla="*/ 606185 h 3399334"/>
                <a:gd name="connsiteX0" fmla="*/ 83570 w 4754605"/>
                <a:gd name="connsiteY0" fmla="*/ 606185 h 3399334"/>
                <a:gd name="connsiteX1" fmla="*/ 2824075 w 4754605"/>
                <a:gd name="connsiteY1" fmla="*/ 1290020 h 3399334"/>
                <a:gd name="connsiteX2" fmla="*/ 2814025 w 4754605"/>
                <a:gd name="connsiteY2" fmla="*/ 0 h 3399334"/>
                <a:gd name="connsiteX3" fmla="*/ 4754605 w 4754605"/>
                <a:gd name="connsiteY3" fmla="*/ 1705529 h 3399334"/>
                <a:gd name="connsiteX4" fmla="*/ 2814025 w 4754605"/>
                <a:gd name="connsiteY4" fmla="*/ 3399334 h 3399334"/>
                <a:gd name="connsiteX5" fmla="*/ 2802375 w 4754605"/>
                <a:gd name="connsiteY5" fmla="*/ 2102689 h 3399334"/>
                <a:gd name="connsiteX6" fmla="*/ 0 w 4754605"/>
                <a:gd name="connsiteY6" fmla="*/ 2742288 h 3399334"/>
                <a:gd name="connsiteX7" fmla="*/ 83570 w 4754605"/>
                <a:gd name="connsiteY7" fmla="*/ 606185 h 3399334"/>
                <a:gd name="connsiteX0" fmla="*/ 0 w 4671035"/>
                <a:gd name="connsiteY0" fmla="*/ 606185 h 3399334"/>
                <a:gd name="connsiteX1" fmla="*/ 2740505 w 4671035"/>
                <a:gd name="connsiteY1" fmla="*/ 1290020 h 3399334"/>
                <a:gd name="connsiteX2" fmla="*/ 2730455 w 4671035"/>
                <a:gd name="connsiteY2" fmla="*/ 0 h 3399334"/>
                <a:gd name="connsiteX3" fmla="*/ 4671035 w 4671035"/>
                <a:gd name="connsiteY3" fmla="*/ 1705529 h 3399334"/>
                <a:gd name="connsiteX4" fmla="*/ 2730455 w 4671035"/>
                <a:gd name="connsiteY4" fmla="*/ 3399334 h 3399334"/>
                <a:gd name="connsiteX5" fmla="*/ 2718805 w 4671035"/>
                <a:gd name="connsiteY5" fmla="*/ 2102689 h 3399334"/>
                <a:gd name="connsiteX6" fmla="*/ 52744 w 4671035"/>
                <a:gd name="connsiteY6" fmla="*/ 2730262 h 3399334"/>
                <a:gd name="connsiteX7" fmla="*/ 0 w 4671035"/>
                <a:gd name="connsiteY7" fmla="*/ 606185 h 3399334"/>
                <a:gd name="connsiteX0" fmla="*/ 0 w 4671035"/>
                <a:gd name="connsiteY0" fmla="*/ 606185 h 3399334"/>
                <a:gd name="connsiteX1" fmla="*/ 2740505 w 4671035"/>
                <a:gd name="connsiteY1" fmla="*/ 1290020 h 3399334"/>
                <a:gd name="connsiteX2" fmla="*/ 2730455 w 4671035"/>
                <a:gd name="connsiteY2" fmla="*/ 0 h 3399334"/>
                <a:gd name="connsiteX3" fmla="*/ 4671035 w 4671035"/>
                <a:gd name="connsiteY3" fmla="*/ 1705529 h 3399334"/>
                <a:gd name="connsiteX4" fmla="*/ 2730455 w 4671035"/>
                <a:gd name="connsiteY4" fmla="*/ 3399334 h 3399334"/>
                <a:gd name="connsiteX5" fmla="*/ 2718805 w 4671035"/>
                <a:gd name="connsiteY5" fmla="*/ 2102689 h 3399334"/>
                <a:gd name="connsiteX6" fmla="*/ 3177 w 4671035"/>
                <a:gd name="connsiteY6" fmla="*/ 2724247 h 3399334"/>
                <a:gd name="connsiteX7" fmla="*/ 0 w 4671035"/>
                <a:gd name="connsiteY7" fmla="*/ 606185 h 3399334"/>
                <a:gd name="connsiteX0" fmla="*/ 34002 w 4705037"/>
                <a:gd name="connsiteY0" fmla="*/ 606185 h 3399334"/>
                <a:gd name="connsiteX1" fmla="*/ 2774507 w 4705037"/>
                <a:gd name="connsiteY1" fmla="*/ 1290020 h 3399334"/>
                <a:gd name="connsiteX2" fmla="*/ 2764457 w 4705037"/>
                <a:gd name="connsiteY2" fmla="*/ 0 h 3399334"/>
                <a:gd name="connsiteX3" fmla="*/ 4705037 w 4705037"/>
                <a:gd name="connsiteY3" fmla="*/ 1705529 h 3399334"/>
                <a:gd name="connsiteX4" fmla="*/ 2764457 w 4705037"/>
                <a:gd name="connsiteY4" fmla="*/ 3399334 h 3399334"/>
                <a:gd name="connsiteX5" fmla="*/ 2752807 w 4705037"/>
                <a:gd name="connsiteY5" fmla="*/ 2102689 h 3399334"/>
                <a:gd name="connsiteX6" fmla="*/ 0 w 4705037"/>
                <a:gd name="connsiteY6" fmla="*/ 2724247 h 3399334"/>
                <a:gd name="connsiteX7" fmla="*/ 34002 w 4705037"/>
                <a:gd name="connsiteY7" fmla="*/ 606185 h 3399334"/>
                <a:gd name="connsiteX0" fmla="*/ 0 w 4671035"/>
                <a:gd name="connsiteY0" fmla="*/ 606185 h 3399334"/>
                <a:gd name="connsiteX1" fmla="*/ 2740505 w 4671035"/>
                <a:gd name="connsiteY1" fmla="*/ 1290020 h 3399334"/>
                <a:gd name="connsiteX2" fmla="*/ 2730455 w 4671035"/>
                <a:gd name="connsiteY2" fmla="*/ 0 h 3399334"/>
                <a:gd name="connsiteX3" fmla="*/ 4671035 w 4671035"/>
                <a:gd name="connsiteY3" fmla="*/ 1705529 h 3399334"/>
                <a:gd name="connsiteX4" fmla="*/ 2730455 w 4671035"/>
                <a:gd name="connsiteY4" fmla="*/ 3399334 h 3399334"/>
                <a:gd name="connsiteX5" fmla="*/ 2718805 w 4671035"/>
                <a:gd name="connsiteY5" fmla="*/ 2102689 h 3399334"/>
                <a:gd name="connsiteX6" fmla="*/ 15565 w 4671035"/>
                <a:gd name="connsiteY6" fmla="*/ 2724247 h 3399334"/>
                <a:gd name="connsiteX7" fmla="*/ 0 w 4671035"/>
                <a:gd name="connsiteY7" fmla="*/ 606185 h 3399334"/>
                <a:gd name="connsiteX0" fmla="*/ 0 w 4671035"/>
                <a:gd name="connsiteY0" fmla="*/ 606185 h 3399334"/>
                <a:gd name="connsiteX1" fmla="*/ 2740505 w 4671035"/>
                <a:gd name="connsiteY1" fmla="*/ 1290020 h 3399334"/>
                <a:gd name="connsiteX2" fmla="*/ 2730455 w 4671035"/>
                <a:gd name="connsiteY2" fmla="*/ 0 h 3399334"/>
                <a:gd name="connsiteX3" fmla="*/ 4671035 w 4671035"/>
                <a:gd name="connsiteY3" fmla="*/ 1705529 h 3399334"/>
                <a:gd name="connsiteX4" fmla="*/ 2730455 w 4671035"/>
                <a:gd name="connsiteY4" fmla="*/ 3399334 h 3399334"/>
                <a:gd name="connsiteX5" fmla="*/ 2718805 w 4671035"/>
                <a:gd name="connsiteY5" fmla="*/ 2102689 h 3399334"/>
                <a:gd name="connsiteX6" fmla="*/ 15565 w 4671035"/>
                <a:gd name="connsiteY6" fmla="*/ 2724247 h 3399334"/>
                <a:gd name="connsiteX7" fmla="*/ 0 w 4671035"/>
                <a:gd name="connsiteY7" fmla="*/ 606185 h 3399334"/>
                <a:gd name="connsiteX0" fmla="*/ 0 w 4671035"/>
                <a:gd name="connsiteY0" fmla="*/ 606185 h 3399334"/>
                <a:gd name="connsiteX1" fmla="*/ 2740505 w 4671035"/>
                <a:gd name="connsiteY1" fmla="*/ 1290020 h 3399334"/>
                <a:gd name="connsiteX2" fmla="*/ 2730455 w 4671035"/>
                <a:gd name="connsiteY2" fmla="*/ 0 h 3399334"/>
                <a:gd name="connsiteX3" fmla="*/ 4671035 w 4671035"/>
                <a:gd name="connsiteY3" fmla="*/ 1705529 h 3399334"/>
                <a:gd name="connsiteX4" fmla="*/ 2730455 w 4671035"/>
                <a:gd name="connsiteY4" fmla="*/ 3399334 h 3399334"/>
                <a:gd name="connsiteX5" fmla="*/ 2718805 w 4671035"/>
                <a:gd name="connsiteY5" fmla="*/ 2102689 h 3399334"/>
                <a:gd name="connsiteX6" fmla="*/ 15565 w 4671035"/>
                <a:gd name="connsiteY6" fmla="*/ 2724247 h 3399334"/>
                <a:gd name="connsiteX7" fmla="*/ 0 w 4671035"/>
                <a:gd name="connsiteY7" fmla="*/ 606185 h 3399334"/>
                <a:gd name="connsiteX0" fmla="*/ 0 w 4671035"/>
                <a:gd name="connsiteY0" fmla="*/ 606185 h 3399334"/>
                <a:gd name="connsiteX1" fmla="*/ 2740505 w 4671035"/>
                <a:gd name="connsiteY1" fmla="*/ 1290020 h 3399334"/>
                <a:gd name="connsiteX2" fmla="*/ 2730455 w 4671035"/>
                <a:gd name="connsiteY2" fmla="*/ 0 h 3399334"/>
                <a:gd name="connsiteX3" fmla="*/ 4671035 w 4671035"/>
                <a:gd name="connsiteY3" fmla="*/ 1705529 h 3399334"/>
                <a:gd name="connsiteX4" fmla="*/ 2730455 w 4671035"/>
                <a:gd name="connsiteY4" fmla="*/ 3399334 h 3399334"/>
                <a:gd name="connsiteX5" fmla="*/ 2718805 w 4671035"/>
                <a:gd name="connsiteY5" fmla="*/ 2102689 h 3399334"/>
                <a:gd name="connsiteX6" fmla="*/ 15565 w 4671035"/>
                <a:gd name="connsiteY6" fmla="*/ 2724247 h 3399334"/>
                <a:gd name="connsiteX7" fmla="*/ 0 w 4671035"/>
                <a:gd name="connsiteY7" fmla="*/ 606185 h 339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71035" h="3399334">
                  <a:moveTo>
                    <a:pt x="0" y="606185"/>
                  </a:moveTo>
                  <a:cubicBezTo>
                    <a:pt x="681974" y="1091112"/>
                    <a:pt x="1679720" y="1287167"/>
                    <a:pt x="2740505" y="1290020"/>
                  </a:cubicBezTo>
                  <a:cubicBezTo>
                    <a:pt x="2738178" y="911347"/>
                    <a:pt x="2732782" y="378673"/>
                    <a:pt x="2730455" y="0"/>
                  </a:cubicBezTo>
                  <a:lnTo>
                    <a:pt x="4671035" y="1705529"/>
                  </a:lnTo>
                  <a:lnTo>
                    <a:pt x="2730455" y="3399334"/>
                  </a:lnTo>
                  <a:cubicBezTo>
                    <a:pt x="2726570" y="2935049"/>
                    <a:pt x="2722690" y="2566974"/>
                    <a:pt x="2718805" y="2102689"/>
                  </a:cubicBezTo>
                  <a:cubicBezTo>
                    <a:pt x="1675817" y="2105481"/>
                    <a:pt x="666504" y="2202049"/>
                    <a:pt x="15565" y="2724247"/>
                  </a:cubicBezTo>
                  <a:lnTo>
                    <a:pt x="0" y="606185"/>
                  </a:lnTo>
                  <a:close/>
                </a:path>
              </a:pathLst>
            </a:custGeom>
            <a:gradFill flip="none" rotWithShape="1">
              <a:gsLst>
                <a:gs pos="0">
                  <a:schemeClr val="accent1">
                    <a:lumMod val="40000"/>
                    <a:lumOff val="60000"/>
                    <a:alpha val="25000"/>
                  </a:schemeClr>
                </a:gs>
                <a:gs pos="46000">
                  <a:schemeClr val="accent1">
                    <a:lumMod val="60000"/>
                    <a:lumOff val="40000"/>
                    <a:alpha val="75000"/>
                  </a:schemeClr>
                </a:gs>
                <a:gs pos="77000">
                  <a:schemeClr val="accent1">
                    <a:alpha val="90000"/>
                    <a:lumMod val="80000"/>
                    <a:lumOff val="20000"/>
                  </a:schemeClr>
                </a:gs>
                <a:gs pos="100000">
                  <a:schemeClr val="accent1">
                    <a:lumMod val="100000"/>
                    <a:alpha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文本框 38">
            <a:extLst>
              <a:ext uri="{FF2B5EF4-FFF2-40B4-BE49-F238E27FC236}">
                <a16:creationId xmlns:a16="http://schemas.microsoft.com/office/drawing/2014/main" id="{F027492A-8EE5-4193-A2F9-C6DF4C713127}"/>
              </a:ext>
            </a:extLst>
          </p:cNvPr>
          <p:cNvSpPr txBox="1"/>
          <p:nvPr/>
        </p:nvSpPr>
        <p:spPr>
          <a:xfrm>
            <a:off x="1232796" y="1107505"/>
            <a:ext cx="4084773"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原型   </a:t>
            </a:r>
            <a:r>
              <a:rPr lang="zh-CN" altLang="en-US" dirty="0">
                <a:latin typeface="微软雅黑" panose="020B0503020204020204" pitchFamily="34" charset="-122"/>
                <a:ea typeface="微软雅黑" panose="020B0503020204020204" pitchFamily="34" charset="-122"/>
              </a:rPr>
              <a:t>根据已有数据生成的类别模板。</a:t>
            </a:r>
          </a:p>
        </p:txBody>
      </p:sp>
      <p:pic>
        <p:nvPicPr>
          <p:cNvPr id="45" name="图片 44">
            <a:extLst>
              <a:ext uri="{FF2B5EF4-FFF2-40B4-BE49-F238E27FC236}">
                <a16:creationId xmlns:a16="http://schemas.microsoft.com/office/drawing/2014/main" id="{BCD68A49-E5E3-4BAC-AE9F-3B97A1888045}"/>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6955358" y="3429000"/>
            <a:ext cx="3376002" cy="2693223"/>
          </a:xfrm>
          <a:prstGeom prst="rect">
            <a:avLst/>
          </a:prstGeom>
        </p:spPr>
      </p:pic>
      <p:pic>
        <p:nvPicPr>
          <p:cNvPr id="3" name="图片 2">
            <a:extLst>
              <a:ext uri="{FF2B5EF4-FFF2-40B4-BE49-F238E27FC236}">
                <a16:creationId xmlns:a16="http://schemas.microsoft.com/office/drawing/2014/main" id="{734D6DEA-61E2-4CA7-9DF3-CBA1FD52A44D}"/>
              </a:ext>
            </a:extLst>
          </p:cNvPr>
          <p:cNvPicPr>
            <a:picLocks noChangeAspect="1"/>
          </p:cNvPicPr>
          <p:nvPr/>
        </p:nvPicPr>
        <p:blipFill>
          <a:blip r:embed="rId5"/>
          <a:stretch>
            <a:fillRect/>
          </a:stretch>
        </p:blipFill>
        <p:spPr>
          <a:xfrm>
            <a:off x="1525526" y="3377440"/>
            <a:ext cx="3705764" cy="2776472"/>
          </a:xfrm>
          <a:prstGeom prst="rect">
            <a:avLst/>
          </a:prstGeom>
        </p:spPr>
      </p:pic>
      <p:sp>
        <p:nvSpPr>
          <p:cNvPr id="2" name="文本框 1">
            <a:extLst>
              <a:ext uri="{FF2B5EF4-FFF2-40B4-BE49-F238E27FC236}">
                <a16:creationId xmlns:a16="http://schemas.microsoft.com/office/drawing/2014/main" id="{81FD654A-9130-0B74-0D41-2772DC651E08}"/>
              </a:ext>
            </a:extLst>
          </p:cNvPr>
          <p:cNvSpPr txBox="1"/>
          <p:nvPr/>
        </p:nvSpPr>
        <p:spPr>
          <a:xfrm>
            <a:off x="5719665" y="1107505"/>
            <a:ext cx="3853940"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原型学习   </a:t>
            </a:r>
            <a:r>
              <a:rPr lang="zh-CN" altLang="en-US" dirty="0">
                <a:latin typeface="微软雅黑" panose="020B0503020204020204" pitchFamily="34" charset="-122"/>
                <a:ea typeface="微软雅黑" panose="020B0503020204020204" pitchFamily="34" charset="-122"/>
              </a:rPr>
              <a:t>学习原型的机器学习方法</a:t>
            </a:r>
          </a:p>
        </p:txBody>
      </p:sp>
      <p:cxnSp>
        <p:nvCxnSpPr>
          <p:cNvPr id="57" name="直接连接符 56">
            <a:extLst>
              <a:ext uri="{FF2B5EF4-FFF2-40B4-BE49-F238E27FC236}">
                <a16:creationId xmlns:a16="http://schemas.microsoft.com/office/drawing/2014/main" id="{5D58E497-3DA2-4CA7-83BA-D7D89B24F001}"/>
              </a:ext>
            </a:extLst>
          </p:cNvPr>
          <p:cNvCxnSpPr>
            <a:cxnSpLocks/>
          </p:cNvCxnSpPr>
          <p:nvPr/>
        </p:nvCxnSpPr>
        <p:spPr>
          <a:xfrm flipV="1">
            <a:off x="2648077" y="3958542"/>
            <a:ext cx="2088071" cy="147684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DA7B6F7A-9B1C-6AE8-5FA7-58BCBF35AEF4}"/>
              </a:ext>
            </a:extLst>
          </p:cNvPr>
          <p:cNvCxnSpPr>
            <a:cxnSpLocks/>
          </p:cNvCxnSpPr>
          <p:nvPr/>
        </p:nvCxnSpPr>
        <p:spPr>
          <a:xfrm flipV="1">
            <a:off x="2667565" y="3563417"/>
            <a:ext cx="1224263" cy="190111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85720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11111"/>
          <a:stretch>
            <a:fillRect/>
          </a:stretch>
        </p:blipFill>
        <p:spPr>
          <a:xfrm flipH="1">
            <a:off x="0" y="0"/>
            <a:ext cx="12192000" cy="6858000"/>
          </a:xfrm>
          <a:prstGeom prst="rect">
            <a:avLst/>
          </a:prstGeom>
        </p:spPr>
      </p:pic>
      <p:sp>
        <p:nvSpPr>
          <p:cNvPr id="4" name="iṧlîḋê"/>
          <p:cNvSpPr/>
          <p:nvPr/>
        </p:nvSpPr>
        <p:spPr>
          <a:xfrm>
            <a:off x="1285875" y="1619250"/>
            <a:ext cx="9620250" cy="3696244"/>
          </a:xfrm>
          <a:prstGeom prst="roundRect">
            <a:avLst>
              <a:gd name="adj" fmla="val 4167"/>
            </a:avLst>
          </a:prstGeom>
          <a:solidFill>
            <a:srgbClr val="FFFFFF">
              <a:alpha val="41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5" name="îśḷíḍê"/>
          <p:cNvSpPr txBox="1"/>
          <p:nvPr/>
        </p:nvSpPr>
        <p:spPr>
          <a:xfrm>
            <a:off x="1845040" y="2644170"/>
            <a:ext cx="6178549" cy="1569660"/>
          </a:xfrm>
          <a:prstGeom prst="rect">
            <a:avLst/>
          </a:prstGeom>
        </p:spPr>
        <p:txBody>
          <a:bodyPr vert="horz" wrap="square" lIns="91440" tIns="45720" rIns="91440" bIns="45720" rtlCol="0" anchor="b">
            <a:spAutoFit/>
          </a:bodyPr>
          <a:lstStyle>
            <a:lvl1pPr algn="ctr" defTabSz="914400" rtl="0" eaLnBrk="1" latinLnBrk="0" hangingPunct="1">
              <a:lnSpc>
                <a:spcPct val="90000"/>
              </a:lnSpc>
              <a:spcBef>
                <a:spcPct val="0"/>
              </a:spcBef>
              <a:buNone/>
              <a:defRPr lang="zh-CN" altLang="en-US" sz="6000" b="1" kern="1200" dirty="0">
                <a:solidFill>
                  <a:schemeClr val="tx1"/>
                </a:solidFill>
                <a:latin typeface="+mj-lt"/>
                <a:ea typeface="+mj-ea"/>
                <a:cs typeface="+mj-cs"/>
              </a:defRPr>
            </a:lvl1pPr>
          </a:lstStyle>
          <a:p>
            <a:pPr lvl="0" algn="l">
              <a:lnSpc>
                <a:spcPct val="100000"/>
              </a:lnSpc>
              <a:defRPr/>
            </a:pPr>
            <a:r>
              <a:rPr lang="en-US" altLang="zh-CN" sz="4800" spc="300" dirty="0">
                <a:solidFill>
                  <a:srgbClr val="C6DAEC"/>
                </a:solidFill>
                <a:latin typeface="Arial"/>
                <a:ea typeface="微软雅黑"/>
                <a:sym typeface="Arial"/>
              </a:rPr>
              <a:t>PART 02</a:t>
            </a:r>
            <a:br>
              <a:rPr kumimoji="0" lang="zh-CN" altLang="en-US" sz="4800" b="1" i="0" u="none" strike="noStrike" kern="1200" cap="none" spc="300" normalizeH="0" baseline="0" noProof="0" dirty="0">
                <a:ln>
                  <a:noFill/>
                </a:ln>
                <a:solidFill>
                  <a:srgbClr val="000000"/>
                </a:solidFill>
                <a:effectLst/>
                <a:uLnTx/>
                <a:uFillTx/>
                <a:latin typeface="Arial"/>
                <a:ea typeface="微软雅黑"/>
                <a:sym typeface="Arial"/>
              </a:rPr>
            </a:br>
            <a:r>
              <a:rPr kumimoji="0" lang="zh-CN" altLang="en-US" sz="4800" b="1" i="0" u="none" strike="noStrike" kern="1200" cap="none" spc="300" normalizeH="0" baseline="0" noProof="0" dirty="0">
                <a:ln>
                  <a:noFill/>
                </a:ln>
                <a:solidFill>
                  <a:srgbClr val="000000"/>
                </a:solidFill>
                <a:effectLst/>
                <a:uLnTx/>
                <a:uFillTx/>
                <a:latin typeface="Arial"/>
                <a:ea typeface="微软雅黑"/>
                <a:sym typeface="Arial"/>
              </a:rPr>
              <a:t>研究内容</a:t>
            </a:r>
            <a:endParaRPr lang="zh-CN" altLang="en-US" sz="7200" spc="300" dirty="0">
              <a:latin typeface="Arial"/>
              <a:ea typeface="微软雅黑"/>
              <a:sym typeface="Arial"/>
            </a:endParaRPr>
          </a:p>
        </p:txBody>
      </p:sp>
      <p:sp>
        <p:nvSpPr>
          <p:cNvPr id="2" name="椭圆 1"/>
          <p:cNvSpPr/>
          <p:nvPr/>
        </p:nvSpPr>
        <p:spPr>
          <a:xfrm>
            <a:off x="8023589" y="689818"/>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6" name="文本框 5">
            <a:extLst>
              <a:ext uri="{FF2B5EF4-FFF2-40B4-BE49-F238E27FC236}">
                <a16:creationId xmlns:a16="http://schemas.microsoft.com/office/drawing/2014/main" id="{E3CCAFFE-64DE-4E91-2EA1-FC9267294534}"/>
              </a:ext>
            </a:extLst>
          </p:cNvPr>
          <p:cNvSpPr txBox="1"/>
          <p:nvPr/>
        </p:nvSpPr>
        <p:spPr>
          <a:xfrm>
            <a:off x="5651167" y="2593611"/>
            <a:ext cx="3153427" cy="1670778"/>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zh-CN" altLang="en-US" spc="100" dirty="0">
                <a:latin typeface="微软雅黑" panose="020B0503020204020204" pitchFamily="34" charset="-122"/>
                <a:ea typeface="微软雅黑" panose="020B0503020204020204" pitchFamily="34" charset="-122"/>
              </a:rPr>
              <a:t>卷积原型网络框架</a:t>
            </a:r>
            <a:endParaRPr lang="en-US" altLang="zh-CN" spc="100"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pc="100" dirty="0">
                <a:latin typeface="微软雅黑" panose="020B0503020204020204" pitchFamily="34" charset="-122"/>
                <a:ea typeface="微软雅黑" panose="020B0503020204020204" pitchFamily="34" charset="-122"/>
              </a:rPr>
              <a:t>针对未知样本的拒绝规则</a:t>
            </a:r>
            <a:endParaRPr lang="en-US" altLang="zh-CN" spc="100"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pc="100" dirty="0">
                <a:latin typeface="微软雅黑" panose="020B0503020204020204" pitchFamily="34" charset="-122"/>
                <a:ea typeface="微软雅黑" panose="020B0503020204020204" pitchFamily="34" charset="-122"/>
              </a:rPr>
              <a:t>损失函数</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ṧlîḋê"/>
          <p:cNvSpPr/>
          <p:nvPr/>
        </p:nvSpPr>
        <p:spPr>
          <a:xfrm>
            <a:off x="415018" y="298450"/>
            <a:ext cx="11443154" cy="6203950"/>
          </a:xfrm>
          <a:prstGeom prst="roundRect">
            <a:avLst>
              <a:gd name="adj" fmla="val 4167"/>
            </a:avLst>
          </a:prstGeom>
          <a:solidFill>
            <a:srgbClr val="FFFFFF">
              <a:alpha val="87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6" name="îṡľiḓê"/>
          <p:cNvSpPr txBox="1"/>
          <p:nvPr/>
        </p:nvSpPr>
        <p:spPr>
          <a:xfrm>
            <a:off x="1525526" y="305707"/>
            <a:ext cx="3268480" cy="661848"/>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pPr marL="0" marR="0" lvl="0" indent="0" defTabSz="914400" eaLnBrk="1" fontAlgn="auto" latinLnBrk="0" hangingPunct="1">
              <a:lnSpc>
                <a:spcPct val="150000"/>
              </a:lnSpc>
              <a:spcBef>
                <a:spcPts val="0"/>
              </a:spcBef>
              <a:spcAft>
                <a:spcPts val="0"/>
              </a:spcAft>
              <a:buClrTx/>
              <a:buSzTx/>
              <a:buFontTx/>
              <a:buNone/>
              <a:defRPr/>
            </a:pPr>
            <a:r>
              <a:rPr kumimoji="1" lang="en-US" altLang="zh-CN" sz="2800" kern="0" spc="300" dirty="0">
                <a:latin typeface="Arial"/>
                <a:ea typeface="微软雅黑"/>
                <a:sym typeface="Arial"/>
              </a:rPr>
              <a:t>CPN</a:t>
            </a:r>
            <a:r>
              <a:rPr kumimoji="1" lang="zh-CN" altLang="en-US" sz="2800" kern="0" spc="300" dirty="0">
                <a:latin typeface="Arial"/>
                <a:ea typeface="微软雅黑"/>
                <a:sym typeface="Arial"/>
              </a:rPr>
              <a:t>框架</a:t>
            </a:r>
            <a:endParaRPr kumimoji="1" lang="en-US" altLang="zh-CN" sz="2800" b="1" i="0" u="none" strike="noStrike" kern="0" cap="none" spc="300" normalizeH="0" baseline="0" noProof="0" dirty="0">
              <a:ln>
                <a:noFill/>
              </a:ln>
              <a:effectLst/>
              <a:uLnTx/>
              <a:uFillTx/>
              <a:latin typeface="Arial"/>
              <a:ea typeface="微软雅黑"/>
              <a:sym typeface="Arial"/>
            </a:endParaRPr>
          </a:p>
        </p:txBody>
      </p:sp>
      <p:sp>
        <p:nvSpPr>
          <p:cNvPr id="7" name="íṩľiďè"/>
          <p:cNvSpPr/>
          <p:nvPr/>
        </p:nvSpPr>
        <p:spPr>
          <a:xfrm>
            <a:off x="610272" y="686524"/>
            <a:ext cx="720000" cy="80899"/>
          </a:xfrm>
          <a:prstGeom prst="rect">
            <a:avLst/>
          </a:prstGeom>
          <a:solidFill>
            <a:srgbClr val="C6DAEC"/>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8" name="椭圆 7"/>
          <p:cNvSpPr/>
          <p:nvPr/>
        </p:nvSpPr>
        <p:spPr>
          <a:xfrm>
            <a:off x="10331360" y="5198860"/>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0" name="iconfont-1033-859673"/>
          <p:cNvSpPr>
            <a:spLocks noChangeAspect="1"/>
          </p:cNvSpPr>
          <p:nvPr/>
        </p:nvSpPr>
        <p:spPr>
          <a:xfrm>
            <a:off x="2347459" y="4580725"/>
            <a:ext cx="355698" cy="406339"/>
          </a:xfrm>
          <a:custGeom>
            <a:avLst/>
            <a:gdLst>
              <a:gd name="T0" fmla="*/ 2374 w 9715"/>
              <a:gd name="T1" fmla="*/ 7982 h 11099"/>
              <a:gd name="T2" fmla="*/ 2374 w 9715"/>
              <a:gd name="T3" fmla="*/ 8491 h 11099"/>
              <a:gd name="T4" fmla="*/ 7595 w 9715"/>
              <a:gd name="T5" fmla="*/ 8240 h 11099"/>
              <a:gd name="T6" fmla="*/ 2374 w 9715"/>
              <a:gd name="T7" fmla="*/ 2843 h 11099"/>
              <a:gd name="T8" fmla="*/ 3111 w 9715"/>
              <a:gd name="T9" fmla="*/ 2843 h 11099"/>
              <a:gd name="T10" fmla="*/ 3365 w 9715"/>
              <a:gd name="T11" fmla="*/ 3831 h 11099"/>
              <a:gd name="T12" fmla="*/ 3625 w 9715"/>
              <a:gd name="T13" fmla="*/ 2843 h 11099"/>
              <a:gd name="T14" fmla="*/ 4613 w 9715"/>
              <a:gd name="T15" fmla="*/ 2585 h 11099"/>
              <a:gd name="T16" fmla="*/ 3625 w 9715"/>
              <a:gd name="T17" fmla="*/ 2327 h 11099"/>
              <a:gd name="T18" fmla="*/ 3365 w 9715"/>
              <a:gd name="T19" fmla="*/ 1337 h 11099"/>
              <a:gd name="T20" fmla="*/ 3111 w 9715"/>
              <a:gd name="T21" fmla="*/ 2327 h 11099"/>
              <a:gd name="T22" fmla="*/ 2122 w 9715"/>
              <a:gd name="T23" fmla="*/ 2585 h 11099"/>
              <a:gd name="T24" fmla="*/ 2122 w 9715"/>
              <a:gd name="T25" fmla="*/ 4633 h 11099"/>
              <a:gd name="T26" fmla="*/ 2374 w 9715"/>
              <a:gd name="T27" fmla="*/ 4890 h 11099"/>
              <a:gd name="T28" fmla="*/ 7595 w 9715"/>
              <a:gd name="T29" fmla="*/ 4633 h 11099"/>
              <a:gd name="T30" fmla="*/ 2374 w 9715"/>
              <a:gd name="T31" fmla="*/ 4375 h 11099"/>
              <a:gd name="T32" fmla="*/ 9586 w 9715"/>
              <a:gd name="T33" fmla="*/ 3212 h 11099"/>
              <a:gd name="T34" fmla="*/ 6506 w 9715"/>
              <a:gd name="T35" fmla="*/ 127 h 11099"/>
              <a:gd name="T36" fmla="*/ 1142 w 9715"/>
              <a:gd name="T37" fmla="*/ 0 h 11099"/>
              <a:gd name="T38" fmla="*/ 0 w 9715"/>
              <a:gd name="T39" fmla="*/ 1146 h 11099"/>
              <a:gd name="T40" fmla="*/ 336 w 9715"/>
              <a:gd name="T41" fmla="*/ 10763 h 11099"/>
              <a:gd name="T42" fmla="*/ 336 w 9715"/>
              <a:gd name="T43" fmla="*/ 10763 h 11099"/>
              <a:gd name="T44" fmla="*/ 8568 w 9715"/>
              <a:gd name="T45" fmla="*/ 11099 h 11099"/>
              <a:gd name="T46" fmla="*/ 9376 w 9715"/>
              <a:gd name="T47" fmla="*/ 10763 h 11099"/>
              <a:gd name="T48" fmla="*/ 9715 w 9715"/>
              <a:gd name="T49" fmla="*/ 3515 h 11099"/>
              <a:gd name="T50" fmla="*/ 6454 w 9715"/>
              <a:gd name="T51" fmla="*/ 1288 h 11099"/>
              <a:gd name="T52" fmla="*/ 8426 w 9715"/>
              <a:gd name="T53" fmla="*/ 3261 h 11099"/>
              <a:gd name="T54" fmla="*/ 6588 w 9715"/>
              <a:gd name="T55" fmla="*/ 3127 h 11099"/>
              <a:gd name="T56" fmla="*/ 6454 w 9715"/>
              <a:gd name="T57" fmla="*/ 2800 h 11099"/>
              <a:gd name="T58" fmla="*/ 8860 w 9715"/>
              <a:gd name="T59" fmla="*/ 9958 h 11099"/>
              <a:gd name="T60" fmla="*/ 8775 w 9715"/>
              <a:gd name="T61" fmla="*/ 10160 h 11099"/>
              <a:gd name="T62" fmla="*/ 8568 w 9715"/>
              <a:gd name="T63" fmla="*/ 10242 h 11099"/>
              <a:gd name="T64" fmla="*/ 940 w 9715"/>
              <a:gd name="T65" fmla="*/ 10160 h 11099"/>
              <a:gd name="T66" fmla="*/ 855 w 9715"/>
              <a:gd name="T67" fmla="*/ 9958 h 11099"/>
              <a:gd name="T68" fmla="*/ 940 w 9715"/>
              <a:gd name="T69" fmla="*/ 940 h 11099"/>
              <a:gd name="T70" fmla="*/ 5940 w 9715"/>
              <a:gd name="T71" fmla="*/ 855 h 11099"/>
              <a:gd name="T72" fmla="*/ 6213 w 9715"/>
              <a:gd name="T73" fmla="*/ 3470 h 11099"/>
              <a:gd name="T74" fmla="*/ 6918 w 9715"/>
              <a:gd name="T75" fmla="*/ 3769 h 11099"/>
              <a:gd name="T76" fmla="*/ 8860 w 9715"/>
              <a:gd name="T77" fmla="*/ 9958 h 11099"/>
              <a:gd name="T78" fmla="*/ 7339 w 9715"/>
              <a:gd name="T79" fmla="*/ 6182 h 11099"/>
              <a:gd name="T80" fmla="*/ 2122 w 9715"/>
              <a:gd name="T81" fmla="*/ 6436 h 11099"/>
              <a:gd name="T82" fmla="*/ 7339 w 9715"/>
              <a:gd name="T83" fmla="*/ 6691 h 11099"/>
              <a:gd name="T84" fmla="*/ 7339 w 9715"/>
              <a:gd name="T85" fmla="*/ 6182 h 1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15" h="11099">
                <a:moveTo>
                  <a:pt x="7339" y="7982"/>
                </a:moveTo>
                <a:lnTo>
                  <a:pt x="2374" y="7982"/>
                </a:lnTo>
                <a:cubicBezTo>
                  <a:pt x="2232" y="7982"/>
                  <a:pt x="2122" y="8096"/>
                  <a:pt x="2122" y="8240"/>
                </a:cubicBezTo>
                <a:cubicBezTo>
                  <a:pt x="2122" y="8382"/>
                  <a:pt x="2232" y="8491"/>
                  <a:pt x="2374" y="8491"/>
                </a:cubicBezTo>
                <a:lnTo>
                  <a:pt x="7339" y="8491"/>
                </a:lnTo>
                <a:cubicBezTo>
                  <a:pt x="7478" y="8491"/>
                  <a:pt x="7595" y="8382"/>
                  <a:pt x="7595" y="8240"/>
                </a:cubicBezTo>
                <a:cubicBezTo>
                  <a:pt x="7595" y="8096"/>
                  <a:pt x="7478" y="7982"/>
                  <a:pt x="7339" y="7982"/>
                </a:cubicBezTo>
                <a:close/>
                <a:moveTo>
                  <a:pt x="2374" y="2843"/>
                </a:moveTo>
                <a:lnTo>
                  <a:pt x="2374" y="2843"/>
                </a:lnTo>
                <a:lnTo>
                  <a:pt x="3111" y="2843"/>
                </a:lnTo>
                <a:lnTo>
                  <a:pt x="3111" y="3577"/>
                </a:lnTo>
                <a:cubicBezTo>
                  <a:pt x="3111" y="3721"/>
                  <a:pt x="3226" y="3831"/>
                  <a:pt x="3365" y="3831"/>
                </a:cubicBezTo>
                <a:cubicBezTo>
                  <a:pt x="3513" y="3831"/>
                  <a:pt x="3625" y="3721"/>
                  <a:pt x="3625" y="3577"/>
                </a:cubicBezTo>
                <a:lnTo>
                  <a:pt x="3625" y="2843"/>
                </a:lnTo>
                <a:lnTo>
                  <a:pt x="4356" y="2843"/>
                </a:lnTo>
                <a:cubicBezTo>
                  <a:pt x="4499" y="2843"/>
                  <a:pt x="4613" y="2724"/>
                  <a:pt x="4613" y="2585"/>
                </a:cubicBezTo>
                <a:cubicBezTo>
                  <a:pt x="4613" y="2443"/>
                  <a:pt x="4499" y="2327"/>
                  <a:pt x="4356" y="2327"/>
                </a:cubicBezTo>
                <a:lnTo>
                  <a:pt x="3625" y="2327"/>
                </a:lnTo>
                <a:lnTo>
                  <a:pt x="3625" y="1594"/>
                </a:lnTo>
                <a:cubicBezTo>
                  <a:pt x="3625" y="1455"/>
                  <a:pt x="3513" y="1337"/>
                  <a:pt x="3365" y="1337"/>
                </a:cubicBezTo>
                <a:cubicBezTo>
                  <a:pt x="3226" y="1337"/>
                  <a:pt x="3111" y="1455"/>
                  <a:pt x="3111" y="1594"/>
                </a:cubicBezTo>
                <a:lnTo>
                  <a:pt x="3111" y="2327"/>
                </a:lnTo>
                <a:lnTo>
                  <a:pt x="2374" y="2327"/>
                </a:lnTo>
                <a:cubicBezTo>
                  <a:pt x="2232" y="2327"/>
                  <a:pt x="2122" y="2443"/>
                  <a:pt x="2122" y="2585"/>
                </a:cubicBezTo>
                <a:cubicBezTo>
                  <a:pt x="2122" y="2724"/>
                  <a:pt x="2232" y="2843"/>
                  <a:pt x="2374" y="2843"/>
                </a:cubicBezTo>
                <a:close/>
                <a:moveTo>
                  <a:pt x="2122" y="4633"/>
                </a:moveTo>
                <a:lnTo>
                  <a:pt x="2122" y="4633"/>
                </a:lnTo>
                <a:cubicBezTo>
                  <a:pt x="2122" y="4775"/>
                  <a:pt x="2232" y="4890"/>
                  <a:pt x="2374" y="4890"/>
                </a:cubicBezTo>
                <a:lnTo>
                  <a:pt x="7339" y="4890"/>
                </a:lnTo>
                <a:cubicBezTo>
                  <a:pt x="7478" y="4890"/>
                  <a:pt x="7595" y="4775"/>
                  <a:pt x="7595" y="4633"/>
                </a:cubicBezTo>
                <a:cubicBezTo>
                  <a:pt x="7595" y="4490"/>
                  <a:pt x="7478" y="4375"/>
                  <a:pt x="7339" y="4375"/>
                </a:cubicBezTo>
                <a:lnTo>
                  <a:pt x="2374" y="4375"/>
                </a:lnTo>
                <a:cubicBezTo>
                  <a:pt x="2232" y="4375"/>
                  <a:pt x="2122" y="4490"/>
                  <a:pt x="2122" y="4633"/>
                </a:cubicBezTo>
                <a:close/>
                <a:moveTo>
                  <a:pt x="9586" y="3212"/>
                </a:moveTo>
                <a:lnTo>
                  <a:pt x="9586" y="3212"/>
                </a:lnTo>
                <a:lnTo>
                  <a:pt x="6506" y="127"/>
                </a:lnTo>
                <a:cubicBezTo>
                  <a:pt x="6427" y="49"/>
                  <a:pt x="6315" y="0"/>
                  <a:pt x="6203" y="0"/>
                </a:cubicBezTo>
                <a:lnTo>
                  <a:pt x="1142" y="0"/>
                </a:lnTo>
                <a:cubicBezTo>
                  <a:pt x="833" y="0"/>
                  <a:pt x="541" y="127"/>
                  <a:pt x="336" y="338"/>
                </a:cubicBezTo>
                <a:cubicBezTo>
                  <a:pt x="126" y="544"/>
                  <a:pt x="0" y="830"/>
                  <a:pt x="0" y="1146"/>
                </a:cubicBezTo>
                <a:lnTo>
                  <a:pt x="0" y="9958"/>
                </a:lnTo>
                <a:cubicBezTo>
                  <a:pt x="0" y="10272"/>
                  <a:pt x="126" y="10557"/>
                  <a:pt x="336" y="10763"/>
                </a:cubicBezTo>
                <a:lnTo>
                  <a:pt x="336" y="10763"/>
                </a:lnTo>
                <a:lnTo>
                  <a:pt x="336" y="10763"/>
                </a:lnTo>
                <a:cubicBezTo>
                  <a:pt x="547" y="10969"/>
                  <a:pt x="833" y="11099"/>
                  <a:pt x="1142" y="11099"/>
                </a:cubicBezTo>
                <a:lnTo>
                  <a:pt x="8568" y="11099"/>
                </a:lnTo>
                <a:cubicBezTo>
                  <a:pt x="8882" y="11099"/>
                  <a:pt x="9160" y="10975"/>
                  <a:pt x="9365" y="10775"/>
                </a:cubicBezTo>
                <a:lnTo>
                  <a:pt x="9376" y="10763"/>
                </a:lnTo>
                <a:cubicBezTo>
                  <a:pt x="9584" y="10557"/>
                  <a:pt x="9715" y="10272"/>
                  <a:pt x="9715" y="9958"/>
                </a:cubicBezTo>
                <a:lnTo>
                  <a:pt x="9715" y="3515"/>
                </a:lnTo>
                <a:cubicBezTo>
                  <a:pt x="9715" y="3406"/>
                  <a:pt x="9671" y="3297"/>
                  <a:pt x="9586" y="3212"/>
                </a:cubicBezTo>
                <a:close/>
                <a:moveTo>
                  <a:pt x="6454" y="1288"/>
                </a:moveTo>
                <a:lnTo>
                  <a:pt x="6454" y="1288"/>
                </a:lnTo>
                <a:lnTo>
                  <a:pt x="8426" y="3261"/>
                </a:lnTo>
                <a:lnTo>
                  <a:pt x="6918" y="3261"/>
                </a:lnTo>
                <a:cubicBezTo>
                  <a:pt x="6790" y="3261"/>
                  <a:pt x="6672" y="3207"/>
                  <a:pt x="6588" y="3127"/>
                </a:cubicBezTo>
                <a:lnTo>
                  <a:pt x="6577" y="3110"/>
                </a:lnTo>
                <a:cubicBezTo>
                  <a:pt x="6506" y="3030"/>
                  <a:pt x="6454" y="2921"/>
                  <a:pt x="6454" y="2800"/>
                </a:cubicBezTo>
                <a:lnTo>
                  <a:pt x="6454" y="1288"/>
                </a:lnTo>
                <a:close/>
                <a:moveTo>
                  <a:pt x="8860" y="9958"/>
                </a:moveTo>
                <a:lnTo>
                  <a:pt x="8860" y="9958"/>
                </a:lnTo>
                <a:cubicBezTo>
                  <a:pt x="8860" y="10035"/>
                  <a:pt x="8833" y="10108"/>
                  <a:pt x="8775" y="10160"/>
                </a:cubicBezTo>
                <a:lnTo>
                  <a:pt x="8775" y="10162"/>
                </a:lnTo>
                <a:cubicBezTo>
                  <a:pt x="8721" y="10211"/>
                  <a:pt x="8647" y="10242"/>
                  <a:pt x="8568" y="10242"/>
                </a:cubicBezTo>
                <a:lnTo>
                  <a:pt x="1142" y="10242"/>
                </a:lnTo>
                <a:cubicBezTo>
                  <a:pt x="1066" y="10242"/>
                  <a:pt x="989" y="10211"/>
                  <a:pt x="940" y="10160"/>
                </a:cubicBezTo>
                <a:lnTo>
                  <a:pt x="940" y="10160"/>
                </a:lnTo>
                <a:cubicBezTo>
                  <a:pt x="888" y="10108"/>
                  <a:pt x="855" y="10035"/>
                  <a:pt x="855" y="9958"/>
                </a:cubicBezTo>
                <a:lnTo>
                  <a:pt x="855" y="1146"/>
                </a:lnTo>
                <a:cubicBezTo>
                  <a:pt x="855" y="1064"/>
                  <a:pt x="888" y="994"/>
                  <a:pt x="940" y="940"/>
                </a:cubicBezTo>
                <a:cubicBezTo>
                  <a:pt x="989" y="892"/>
                  <a:pt x="1066" y="855"/>
                  <a:pt x="1142" y="855"/>
                </a:cubicBezTo>
                <a:lnTo>
                  <a:pt x="5940" y="855"/>
                </a:lnTo>
                <a:lnTo>
                  <a:pt x="5940" y="2800"/>
                </a:lnTo>
                <a:cubicBezTo>
                  <a:pt x="5940" y="3060"/>
                  <a:pt x="6044" y="3297"/>
                  <a:pt x="6213" y="3470"/>
                </a:cubicBezTo>
                <a:lnTo>
                  <a:pt x="6227" y="3485"/>
                </a:lnTo>
                <a:cubicBezTo>
                  <a:pt x="6407" y="3664"/>
                  <a:pt x="6650" y="3769"/>
                  <a:pt x="6918" y="3769"/>
                </a:cubicBezTo>
                <a:lnTo>
                  <a:pt x="8860" y="3769"/>
                </a:lnTo>
                <a:lnTo>
                  <a:pt x="8860" y="9958"/>
                </a:lnTo>
                <a:close/>
                <a:moveTo>
                  <a:pt x="7339" y="6182"/>
                </a:moveTo>
                <a:lnTo>
                  <a:pt x="7339" y="6182"/>
                </a:lnTo>
                <a:lnTo>
                  <a:pt x="2374" y="6182"/>
                </a:lnTo>
                <a:cubicBezTo>
                  <a:pt x="2232" y="6182"/>
                  <a:pt x="2122" y="6294"/>
                  <a:pt x="2122" y="6436"/>
                </a:cubicBezTo>
                <a:cubicBezTo>
                  <a:pt x="2122" y="6579"/>
                  <a:pt x="2232" y="6691"/>
                  <a:pt x="2374" y="6691"/>
                </a:cubicBezTo>
                <a:lnTo>
                  <a:pt x="7339" y="6691"/>
                </a:lnTo>
                <a:cubicBezTo>
                  <a:pt x="7478" y="6691"/>
                  <a:pt x="7595" y="6579"/>
                  <a:pt x="7595" y="6436"/>
                </a:cubicBezTo>
                <a:cubicBezTo>
                  <a:pt x="7595" y="6294"/>
                  <a:pt x="7478" y="6182"/>
                  <a:pt x="7339" y="61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a typeface="微软雅黑"/>
              <a:cs typeface="+mn-ea"/>
              <a:sym typeface="Arial"/>
            </a:endParaRPr>
          </a:p>
        </p:txBody>
      </p:sp>
      <p:sp>
        <p:nvSpPr>
          <p:cNvPr id="11" name="two-books-sizes-outlined-symbol_57105"/>
          <p:cNvSpPr>
            <a:spLocks noChangeAspect="1"/>
          </p:cNvSpPr>
          <p:nvPr/>
        </p:nvSpPr>
        <p:spPr>
          <a:xfrm>
            <a:off x="3438352" y="3042702"/>
            <a:ext cx="517345" cy="498569"/>
          </a:xfrm>
          <a:custGeom>
            <a:avLst/>
            <a:gdLst>
              <a:gd name="connsiteX0" fmla="*/ 62032 w 596327"/>
              <a:gd name="connsiteY0" fmla="*/ 471572 h 574685"/>
              <a:gd name="connsiteX1" fmla="*/ 47689 w 596327"/>
              <a:gd name="connsiteY1" fmla="*/ 485893 h 574685"/>
              <a:gd name="connsiteX2" fmla="*/ 47689 w 596327"/>
              <a:gd name="connsiteY2" fmla="*/ 512746 h 574685"/>
              <a:gd name="connsiteX3" fmla="*/ 62032 w 596327"/>
              <a:gd name="connsiteY3" fmla="*/ 527067 h 574685"/>
              <a:gd name="connsiteX4" fmla="*/ 422752 w 596327"/>
              <a:gd name="connsiteY4" fmla="*/ 527067 h 574685"/>
              <a:gd name="connsiteX5" fmla="*/ 421676 w 596327"/>
              <a:gd name="connsiteY5" fmla="*/ 471572 h 574685"/>
              <a:gd name="connsiteX6" fmla="*/ 146647 w 596327"/>
              <a:gd name="connsiteY6" fmla="*/ 334057 h 574685"/>
              <a:gd name="connsiteX7" fmla="*/ 176754 w 596327"/>
              <a:gd name="connsiteY7" fmla="*/ 334057 h 574685"/>
              <a:gd name="connsiteX8" fmla="*/ 191091 w 596327"/>
              <a:gd name="connsiteY8" fmla="*/ 349090 h 574685"/>
              <a:gd name="connsiteX9" fmla="*/ 191091 w 596327"/>
              <a:gd name="connsiteY9" fmla="*/ 379156 h 574685"/>
              <a:gd name="connsiteX10" fmla="*/ 176754 w 596327"/>
              <a:gd name="connsiteY10" fmla="*/ 393473 h 574685"/>
              <a:gd name="connsiteX11" fmla="*/ 146647 w 596327"/>
              <a:gd name="connsiteY11" fmla="*/ 393473 h 574685"/>
              <a:gd name="connsiteX12" fmla="*/ 132310 w 596327"/>
              <a:gd name="connsiteY12" fmla="*/ 379156 h 574685"/>
              <a:gd name="connsiteX13" fmla="*/ 132310 w 596327"/>
              <a:gd name="connsiteY13" fmla="*/ 348374 h 574685"/>
              <a:gd name="connsiteX14" fmla="*/ 146647 w 596327"/>
              <a:gd name="connsiteY14" fmla="*/ 334057 h 574685"/>
              <a:gd name="connsiteX15" fmla="*/ 371842 w 596327"/>
              <a:gd name="connsiteY15" fmla="*/ 269241 h 574685"/>
              <a:gd name="connsiteX16" fmla="*/ 364671 w 596327"/>
              <a:gd name="connsiteY16" fmla="*/ 276401 h 574685"/>
              <a:gd name="connsiteX17" fmla="*/ 364671 w 596327"/>
              <a:gd name="connsiteY17" fmla="*/ 284994 h 574685"/>
              <a:gd name="connsiteX18" fmla="*/ 371842 w 596327"/>
              <a:gd name="connsiteY18" fmla="*/ 292155 h 574685"/>
              <a:gd name="connsiteX19" fmla="*/ 434953 w 596327"/>
              <a:gd name="connsiteY19" fmla="*/ 292155 h 574685"/>
              <a:gd name="connsiteX20" fmla="*/ 483003 w 596327"/>
              <a:gd name="connsiteY20" fmla="*/ 292155 h 574685"/>
              <a:gd name="connsiteX21" fmla="*/ 536431 w 596327"/>
              <a:gd name="connsiteY21" fmla="*/ 292155 h 574685"/>
              <a:gd name="connsiteX22" fmla="*/ 536072 w 596327"/>
              <a:gd name="connsiteY22" fmla="*/ 269241 h 574685"/>
              <a:gd name="connsiteX23" fmla="*/ 483003 w 596327"/>
              <a:gd name="connsiteY23" fmla="*/ 269241 h 574685"/>
              <a:gd name="connsiteX24" fmla="*/ 434953 w 596327"/>
              <a:gd name="connsiteY24" fmla="*/ 269241 h 574685"/>
              <a:gd name="connsiteX25" fmla="*/ 146647 w 596327"/>
              <a:gd name="connsiteY25" fmla="*/ 230961 h 574685"/>
              <a:gd name="connsiteX26" fmla="*/ 176754 w 596327"/>
              <a:gd name="connsiteY26" fmla="*/ 230961 h 574685"/>
              <a:gd name="connsiteX27" fmla="*/ 191091 w 596327"/>
              <a:gd name="connsiteY27" fmla="*/ 245281 h 574685"/>
              <a:gd name="connsiteX28" fmla="*/ 191091 w 596327"/>
              <a:gd name="connsiteY28" fmla="*/ 275352 h 574685"/>
              <a:gd name="connsiteX29" fmla="*/ 176754 w 596327"/>
              <a:gd name="connsiteY29" fmla="*/ 289671 h 574685"/>
              <a:gd name="connsiteX30" fmla="*/ 146647 w 596327"/>
              <a:gd name="connsiteY30" fmla="*/ 289671 h 574685"/>
              <a:gd name="connsiteX31" fmla="*/ 132310 w 596327"/>
              <a:gd name="connsiteY31" fmla="*/ 275352 h 574685"/>
              <a:gd name="connsiteX32" fmla="*/ 132310 w 596327"/>
              <a:gd name="connsiteY32" fmla="*/ 245281 h 574685"/>
              <a:gd name="connsiteX33" fmla="*/ 146647 w 596327"/>
              <a:gd name="connsiteY33" fmla="*/ 230961 h 574685"/>
              <a:gd name="connsiteX34" fmla="*/ 420248 w 596327"/>
              <a:gd name="connsiteY34" fmla="*/ 175073 h 574685"/>
              <a:gd name="connsiteX35" fmla="*/ 434920 w 596327"/>
              <a:gd name="connsiteY35" fmla="*/ 175073 h 574685"/>
              <a:gd name="connsiteX36" fmla="*/ 435636 w 596327"/>
              <a:gd name="connsiteY36" fmla="*/ 175073 h 574685"/>
              <a:gd name="connsiteX37" fmla="*/ 443151 w 596327"/>
              <a:gd name="connsiteY37" fmla="*/ 182232 h 574685"/>
              <a:gd name="connsiteX38" fmla="*/ 443151 w 596327"/>
              <a:gd name="connsiteY38" fmla="*/ 197623 h 574685"/>
              <a:gd name="connsiteX39" fmla="*/ 435994 w 596327"/>
              <a:gd name="connsiteY39" fmla="*/ 204781 h 574685"/>
              <a:gd name="connsiteX40" fmla="*/ 434920 w 596327"/>
              <a:gd name="connsiteY40" fmla="*/ 204781 h 574685"/>
              <a:gd name="connsiteX41" fmla="*/ 420248 w 596327"/>
              <a:gd name="connsiteY41" fmla="*/ 204781 h 574685"/>
              <a:gd name="connsiteX42" fmla="*/ 413090 w 596327"/>
              <a:gd name="connsiteY42" fmla="*/ 197623 h 574685"/>
              <a:gd name="connsiteX43" fmla="*/ 413090 w 596327"/>
              <a:gd name="connsiteY43" fmla="*/ 182232 h 574685"/>
              <a:gd name="connsiteX44" fmla="*/ 420248 w 596327"/>
              <a:gd name="connsiteY44" fmla="*/ 175073 h 574685"/>
              <a:gd name="connsiteX45" fmla="*/ 146647 w 596327"/>
              <a:gd name="connsiteY45" fmla="*/ 127441 h 574685"/>
              <a:gd name="connsiteX46" fmla="*/ 176754 w 596327"/>
              <a:gd name="connsiteY46" fmla="*/ 127441 h 574685"/>
              <a:gd name="connsiteX47" fmla="*/ 191091 w 596327"/>
              <a:gd name="connsiteY47" fmla="*/ 141778 h 574685"/>
              <a:gd name="connsiteX48" fmla="*/ 191091 w 596327"/>
              <a:gd name="connsiteY48" fmla="*/ 171885 h 574685"/>
              <a:gd name="connsiteX49" fmla="*/ 176754 w 596327"/>
              <a:gd name="connsiteY49" fmla="*/ 186222 h 574685"/>
              <a:gd name="connsiteX50" fmla="*/ 146647 w 596327"/>
              <a:gd name="connsiteY50" fmla="*/ 186222 h 574685"/>
              <a:gd name="connsiteX51" fmla="*/ 132310 w 596327"/>
              <a:gd name="connsiteY51" fmla="*/ 171885 h 574685"/>
              <a:gd name="connsiteX52" fmla="*/ 132310 w 596327"/>
              <a:gd name="connsiteY52" fmla="*/ 141778 h 574685"/>
              <a:gd name="connsiteX53" fmla="*/ 146647 w 596327"/>
              <a:gd name="connsiteY53" fmla="*/ 127441 h 574685"/>
              <a:gd name="connsiteX54" fmla="*/ 420248 w 596327"/>
              <a:gd name="connsiteY54" fmla="*/ 117421 h 574685"/>
              <a:gd name="connsiteX55" fmla="*/ 431699 w 596327"/>
              <a:gd name="connsiteY55" fmla="*/ 117421 h 574685"/>
              <a:gd name="connsiteX56" fmla="*/ 434920 w 596327"/>
              <a:gd name="connsiteY56" fmla="*/ 117421 h 574685"/>
              <a:gd name="connsiteX57" fmla="*/ 435636 w 596327"/>
              <a:gd name="connsiteY57" fmla="*/ 117421 h 574685"/>
              <a:gd name="connsiteX58" fmla="*/ 443151 w 596327"/>
              <a:gd name="connsiteY58" fmla="*/ 124954 h 574685"/>
              <a:gd name="connsiteX59" fmla="*/ 443151 w 596327"/>
              <a:gd name="connsiteY59" fmla="*/ 140378 h 574685"/>
              <a:gd name="connsiteX60" fmla="*/ 435994 w 596327"/>
              <a:gd name="connsiteY60" fmla="*/ 147552 h 574685"/>
              <a:gd name="connsiteX61" fmla="*/ 434920 w 596327"/>
              <a:gd name="connsiteY61" fmla="*/ 147552 h 574685"/>
              <a:gd name="connsiteX62" fmla="*/ 431699 w 596327"/>
              <a:gd name="connsiteY62" fmla="*/ 147552 h 574685"/>
              <a:gd name="connsiteX63" fmla="*/ 420248 w 596327"/>
              <a:gd name="connsiteY63" fmla="*/ 147552 h 574685"/>
              <a:gd name="connsiteX64" fmla="*/ 413090 w 596327"/>
              <a:gd name="connsiteY64" fmla="*/ 140378 h 574685"/>
              <a:gd name="connsiteX65" fmla="*/ 413090 w 596327"/>
              <a:gd name="connsiteY65" fmla="*/ 124595 h 574685"/>
              <a:gd name="connsiteX66" fmla="*/ 420248 w 596327"/>
              <a:gd name="connsiteY66" fmla="*/ 117421 h 574685"/>
              <a:gd name="connsiteX67" fmla="*/ 420249 w 596327"/>
              <a:gd name="connsiteY67" fmla="*/ 60192 h 574685"/>
              <a:gd name="connsiteX68" fmla="*/ 435640 w 596327"/>
              <a:gd name="connsiteY68" fmla="*/ 60192 h 574685"/>
              <a:gd name="connsiteX69" fmla="*/ 442798 w 596327"/>
              <a:gd name="connsiteY69" fmla="*/ 67349 h 574685"/>
              <a:gd name="connsiteX70" fmla="*/ 442798 w 596327"/>
              <a:gd name="connsiteY70" fmla="*/ 71644 h 574685"/>
              <a:gd name="connsiteX71" fmla="*/ 442798 w 596327"/>
              <a:gd name="connsiteY71" fmla="*/ 83096 h 574685"/>
              <a:gd name="connsiteX72" fmla="*/ 435640 w 596327"/>
              <a:gd name="connsiteY72" fmla="*/ 90253 h 574685"/>
              <a:gd name="connsiteX73" fmla="*/ 420249 w 596327"/>
              <a:gd name="connsiteY73" fmla="*/ 90253 h 574685"/>
              <a:gd name="connsiteX74" fmla="*/ 413090 w 596327"/>
              <a:gd name="connsiteY74" fmla="*/ 83096 h 574685"/>
              <a:gd name="connsiteX75" fmla="*/ 413090 w 596327"/>
              <a:gd name="connsiteY75" fmla="*/ 71644 h 574685"/>
              <a:gd name="connsiteX76" fmla="*/ 413090 w 596327"/>
              <a:gd name="connsiteY76" fmla="*/ 67349 h 574685"/>
              <a:gd name="connsiteX77" fmla="*/ 420249 w 596327"/>
              <a:gd name="connsiteY77" fmla="*/ 60192 h 574685"/>
              <a:gd name="connsiteX78" fmla="*/ 391206 w 596327"/>
              <a:gd name="connsiteY78" fmla="*/ 47618 h 574685"/>
              <a:gd name="connsiteX79" fmla="*/ 384034 w 596327"/>
              <a:gd name="connsiteY79" fmla="*/ 54779 h 574685"/>
              <a:gd name="connsiteX80" fmla="*/ 384034 w 596327"/>
              <a:gd name="connsiteY80" fmla="*/ 93088 h 574685"/>
              <a:gd name="connsiteX81" fmla="*/ 384034 w 596327"/>
              <a:gd name="connsiteY81" fmla="*/ 214462 h 574685"/>
              <a:gd name="connsiteX82" fmla="*/ 391206 w 596327"/>
              <a:gd name="connsiteY82" fmla="*/ 221622 h 574685"/>
              <a:gd name="connsiteX83" fmla="*/ 434953 w 596327"/>
              <a:gd name="connsiteY83" fmla="*/ 221622 h 574685"/>
              <a:gd name="connsiteX84" fmla="*/ 483003 w 596327"/>
              <a:gd name="connsiteY84" fmla="*/ 221622 h 574685"/>
              <a:gd name="connsiteX85" fmla="*/ 541093 w 596327"/>
              <a:gd name="connsiteY85" fmla="*/ 221622 h 574685"/>
              <a:gd name="connsiteX86" fmla="*/ 548264 w 596327"/>
              <a:gd name="connsiteY86" fmla="*/ 214462 h 574685"/>
              <a:gd name="connsiteX87" fmla="*/ 548264 w 596327"/>
              <a:gd name="connsiteY87" fmla="*/ 54779 h 574685"/>
              <a:gd name="connsiteX88" fmla="*/ 541093 w 596327"/>
              <a:gd name="connsiteY88" fmla="*/ 47618 h 574685"/>
              <a:gd name="connsiteX89" fmla="*/ 465074 w 596327"/>
              <a:gd name="connsiteY89" fmla="*/ 47618 h 574685"/>
              <a:gd name="connsiteX90" fmla="*/ 28685 w 596327"/>
              <a:gd name="connsiteY90" fmla="*/ 45515 h 574685"/>
              <a:gd name="connsiteX91" fmla="*/ 269643 w 596327"/>
              <a:gd name="connsiteY91" fmla="*/ 45515 h 574685"/>
              <a:gd name="connsiteX92" fmla="*/ 269643 w 596327"/>
              <a:gd name="connsiteY92" fmla="*/ 93133 h 574685"/>
              <a:gd name="connsiteX93" fmla="*/ 110080 w 596327"/>
              <a:gd name="connsiteY93" fmla="*/ 93133 h 574685"/>
              <a:gd name="connsiteX94" fmla="*/ 95737 w 596327"/>
              <a:gd name="connsiteY94" fmla="*/ 107454 h 574685"/>
              <a:gd name="connsiteX95" fmla="*/ 95737 w 596327"/>
              <a:gd name="connsiteY95" fmla="*/ 409991 h 574685"/>
              <a:gd name="connsiteX96" fmla="*/ 110080 w 596327"/>
              <a:gd name="connsiteY96" fmla="*/ 424312 h 574685"/>
              <a:gd name="connsiteX97" fmla="*/ 420601 w 596327"/>
              <a:gd name="connsiteY97" fmla="*/ 424312 h 574685"/>
              <a:gd name="connsiteX98" fmla="*/ 434943 w 596327"/>
              <a:gd name="connsiteY98" fmla="*/ 409991 h 574685"/>
              <a:gd name="connsiteX99" fmla="*/ 434943 w 596327"/>
              <a:gd name="connsiteY99" fmla="*/ 388151 h 574685"/>
              <a:gd name="connsiteX100" fmla="*/ 483350 w 596327"/>
              <a:gd name="connsiteY100" fmla="*/ 388151 h 574685"/>
              <a:gd name="connsiteX101" fmla="*/ 483350 w 596327"/>
              <a:gd name="connsiteY101" fmla="*/ 420016 h 574685"/>
              <a:gd name="connsiteX102" fmla="*/ 483350 w 596327"/>
              <a:gd name="connsiteY102" fmla="*/ 442930 h 574685"/>
              <a:gd name="connsiteX103" fmla="*/ 482991 w 596327"/>
              <a:gd name="connsiteY103" fmla="*/ 452596 h 574685"/>
              <a:gd name="connsiteX104" fmla="*/ 474386 w 596327"/>
              <a:gd name="connsiteY104" fmla="*/ 469424 h 574685"/>
              <a:gd name="connsiteX105" fmla="*/ 467214 w 596327"/>
              <a:gd name="connsiteY105" fmla="*/ 491622 h 574685"/>
              <a:gd name="connsiteX106" fmla="*/ 478689 w 596327"/>
              <a:gd name="connsiteY106" fmla="*/ 537092 h 574685"/>
              <a:gd name="connsiteX107" fmla="*/ 476537 w 596327"/>
              <a:gd name="connsiteY107" fmla="*/ 567166 h 574685"/>
              <a:gd name="connsiteX108" fmla="*/ 457892 w 596327"/>
              <a:gd name="connsiteY108" fmla="*/ 574685 h 574685"/>
              <a:gd name="connsiteX109" fmla="*/ 28685 w 596327"/>
              <a:gd name="connsiteY109" fmla="*/ 574685 h 574685"/>
              <a:gd name="connsiteX110" fmla="*/ 0 w 596327"/>
              <a:gd name="connsiteY110" fmla="*/ 546043 h 574685"/>
              <a:gd name="connsiteX111" fmla="*/ 0 w 596327"/>
              <a:gd name="connsiteY111" fmla="*/ 447226 h 574685"/>
              <a:gd name="connsiteX112" fmla="*/ 0 w 596327"/>
              <a:gd name="connsiteY112" fmla="*/ 74157 h 574685"/>
              <a:gd name="connsiteX113" fmla="*/ 28685 w 596327"/>
              <a:gd name="connsiteY113" fmla="*/ 45515 h 574685"/>
              <a:gd name="connsiteX114" fmla="*/ 331323 w 596327"/>
              <a:gd name="connsiteY114" fmla="*/ 0 h 574685"/>
              <a:gd name="connsiteX115" fmla="*/ 581971 w 596327"/>
              <a:gd name="connsiteY115" fmla="*/ 0 h 574685"/>
              <a:gd name="connsiteX116" fmla="*/ 596314 w 596327"/>
              <a:gd name="connsiteY116" fmla="*/ 14321 h 574685"/>
              <a:gd name="connsiteX117" fmla="*/ 596314 w 596327"/>
              <a:gd name="connsiteY117" fmla="*/ 245969 h 574685"/>
              <a:gd name="connsiteX118" fmla="*/ 591294 w 596327"/>
              <a:gd name="connsiteY118" fmla="*/ 259216 h 574685"/>
              <a:gd name="connsiteX119" fmla="*/ 588066 w 596327"/>
              <a:gd name="connsiteY119" fmla="*/ 263870 h 574685"/>
              <a:gd name="connsiteX120" fmla="*/ 582688 w 596327"/>
              <a:gd name="connsiteY120" fmla="*/ 281056 h 574685"/>
              <a:gd name="connsiteX121" fmla="*/ 590576 w 596327"/>
              <a:gd name="connsiteY121" fmla="*/ 300389 h 574685"/>
              <a:gd name="connsiteX122" fmla="*/ 591294 w 596327"/>
              <a:gd name="connsiteY122" fmla="*/ 330464 h 574685"/>
              <a:gd name="connsiteX123" fmla="*/ 571213 w 596327"/>
              <a:gd name="connsiteY123" fmla="*/ 339773 h 574685"/>
              <a:gd name="connsiteX124" fmla="*/ 483003 w 596327"/>
              <a:gd name="connsiteY124" fmla="*/ 339773 h 574685"/>
              <a:gd name="connsiteX125" fmla="*/ 434953 w 596327"/>
              <a:gd name="connsiteY125" fmla="*/ 339773 h 574685"/>
              <a:gd name="connsiteX126" fmla="*/ 331323 w 596327"/>
              <a:gd name="connsiteY126" fmla="*/ 339773 h 574685"/>
              <a:gd name="connsiteX127" fmla="*/ 316980 w 596327"/>
              <a:gd name="connsiteY127" fmla="*/ 325452 h 574685"/>
              <a:gd name="connsiteX128" fmla="*/ 316980 w 596327"/>
              <a:gd name="connsiteY128" fmla="*/ 245252 h 574685"/>
              <a:gd name="connsiteX129" fmla="*/ 316980 w 596327"/>
              <a:gd name="connsiteY129" fmla="*/ 93088 h 574685"/>
              <a:gd name="connsiteX130" fmla="*/ 316980 w 596327"/>
              <a:gd name="connsiteY130" fmla="*/ 45470 h 574685"/>
              <a:gd name="connsiteX131" fmla="*/ 316980 w 596327"/>
              <a:gd name="connsiteY131" fmla="*/ 14321 h 574685"/>
              <a:gd name="connsiteX132" fmla="*/ 331323 w 596327"/>
              <a:gd name="connsiteY132" fmla="*/ 0 h 57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596327" h="574685">
                <a:moveTo>
                  <a:pt x="62032" y="471572"/>
                </a:moveTo>
                <a:cubicBezTo>
                  <a:pt x="54144" y="471572"/>
                  <a:pt x="47689" y="478017"/>
                  <a:pt x="47689" y="485893"/>
                </a:cubicBezTo>
                <a:lnTo>
                  <a:pt x="47689" y="512746"/>
                </a:lnTo>
                <a:cubicBezTo>
                  <a:pt x="47689" y="520980"/>
                  <a:pt x="54144" y="527067"/>
                  <a:pt x="62032" y="527067"/>
                </a:cubicBezTo>
                <a:lnTo>
                  <a:pt x="422752" y="527067"/>
                </a:lnTo>
                <a:cubicBezTo>
                  <a:pt x="418449" y="511672"/>
                  <a:pt x="416298" y="492338"/>
                  <a:pt x="421676" y="471572"/>
                </a:cubicBezTo>
                <a:close/>
                <a:moveTo>
                  <a:pt x="146647" y="334057"/>
                </a:moveTo>
                <a:lnTo>
                  <a:pt x="176754" y="334057"/>
                </a:lnTo>
                <a:cubicBezTo>
                  <a:pt x="184639" y="334057"/>
                  <a:pt x="191091" y="340500"/>
                  <a:pt x="191091" y="349090"/>
                </a:cubicBezTo>
                <a:lnTo>
                  <a:pt x="191091" y="379156"/>
                </a:lnTo>
                <a:cubicBezTo>
                  <a:pt x="191091" y="387030"/>
                  <a:pt x="184998" y="393473"/>
                  <a:pt x="176754" y="393473"/>
                </a:cubicBezTo>
                <a:lnTo>
                  <a:pt x="146647" y="393473"/>
                </a:lnTo>
                <a:cubicBezTo>
                  <a:pt x="138761" y="393473"/>
                  <a:pt x="132310" y="387030"/>
                  <a:pt x="132310" y="379156"/>
                </a:cubicBezTo>
                <a:lnTo>
                  <a:pt x="132310" y="348374"/>
                </a:lnTo>
                <a:cubicBezTo>
                  <a:pt x="132310" y="340500"/>
                  <a:pt x="138761" y="334057"/>
                  <a:pt x="146647" y="334057"/>
                </a:cubicBezTo>
                <a:close/>
                <a:moveTo>
                  <a:pt x="371842" y="269241"/>
                </a:moveTo>
                <a:cubicBezTo>
                  <a:pt x="368257" y="269241"/>
                  <a:pt x="364671" y="272463"/>
                  <a:pt x="364671" y="276401"/>
                </a:cubicBezTo>
                <a:lnTo>
                  <a:pt x="364671" y="284994"/>
                </a:lnTo>
                <a:cubicBezTo>
                  <a:pt x="364671" y="288932"/>
                  <a:pt x="368257" y="292155"/>
                  <a:pt x="371842" y="292155"/>
                </a:cubicBezTo>
                <a:lnTo>
                  <a:pt x="434953" y="292155"/>
                </a:lnTo>
                <a:lnTo>
                  <a:pt x="483003" y="292155"/>
                </a:lnTo>
                <a:lnTo>
                  <a:pt x="536431" y="292155"/>
                </a:lnTo>
                <a:cubicBezTo>
                  <a:pt x="534997" y="284994"/>
                  <a:pt x="534997" y="277475"/>
                  <a:pt x="536072" y="269241"/>
                </a:cubicBezTo>
                <a:lnTo>
                  <a:pt x="483003" y="269241"/>
                </a:lnTo>
                <a:lnTo>
                  <a:pt x="434953" y="269241"/>
                </a:lnTo>
                <a:close/>
                <a:moveTo>
                  <a:pt x="146647" y="230961"/>
                </a:moveTo>
                <a:lnTo>
                  <a:pt x="176754" y="230961"/>
                </a:lnTo>
                <a:cubicBezTo>
                  <a:pt x="184998" y="230961"/>
                  <a:pt x="191091" y="237405"/>
                  <a:pt x="191091" y="245281"/>
                </a:cubicBezTo>
                <a:lnTo>
                  <a:pt x="191091" y="275352"/>
                </a:lnTo>
                <a:cubicBezTo>
                  <a:pt x="191091" y="283585"/>
                  <a:pt x="184998" y="289671"/>
                  <a:pt x="176754" y="289671"/>
                </a:cubicBezTo>
                <a:lnTo>
                  <a:pt x="146647" y="289671"/>
                </a:lnTo>
                <a:cubicBezTo>
                  <a:pt x="138761" y="289671"/>
                  <a:pt x="132310" y="283585"/>
                  <a:pt x="132310" y="275352"/>
                </a:cubicBezTo>
                <a:lnTo>
                  <a:pt x="132310" y="245281"/>
                </a:lnTo>
                <a:cubicBezTo>
                  <a:pt x="132310" y="237405"/>
                  <a:pt x="138761" y="230961"/>
                  <a:pt x="146647" y="230961"/>
                </a:cubicBezTo>
                <a:close/>
                <a:moveTo>
                  <a:pt x="420248" y="175073"/>
                </a:moveTo>
                <a:lnTo>
                  <a:pt x="434920" y="175073"/>
                </a:lnTo>
                <a:lnTo>
                  <a:pt x="435636" y="175073"/>
                </a:lnTo>
                <a:cubicBezTo>
                  <a:pt x="439930" y="175073"/>
                  <a:pt x="442793" y="177936"/>
                  <a:pt x="443151" y="182232"/>
                </a:cubicBezTo>
                <a:lnTo>
                  <a:pt x="443151" y="197623"/>
                </a:lnTo>
                <a:cubicBezTo>
                  <a:pt x="443151" y="201560"/>
                  <a:pt x="439930" y="204781"/>
                  <a:pt x="435994" y="204781"/>
                </a:cubicBezTo>
                <a:lnTo>
                  <a:pt x="434920" y="204781"/>
                </a:lnTo>
                <a:lnTo>
                  <a:pt x="420248" y="204781"/>
                </a:lnTo>
                <a:cubicBezTo>
                  <a:pt x="416311" y="204781"/>
                  <a:pt x="413090" y="201560"/>
                  <a:pt x="413090" y="197623"/>
                </a:cubicBezTo>
                <a:lnTo>
                  <a:pt x="413090" y="182232"/>
                </a:lnTo>
                <a:cubicBezTo>
                  <a:pt x="413090" y="178652"/>
                  <a:pt x="416311" y="175073"/>
                  <a:pt x="420248" y="175073"/>
                </a:cubicBezTo>
                <a:close/>
                <a:moveTo>
                  <a:pt x="146647" y="127441"/>
                </a:moveTo>
                <a:lnTo>
                  <a:pt x="176754" y="127441"/>
                </a:lnTo>
                <a:cubicBezTo>
                  <a:pt x="184998" y="127441"/>
                  <a:pt x="191091" y="133534"/>
                  <a:pt x="191091" y="141778"/>
                </a:cubicBezTo>
                <a:lnTo>
                  <a:pt x="191091" y="171885"/>
                </a:lnTo>
                <a:cubicBezTo>
                  <a:pt x="191091" y="180129"/>
                  <a:pt x="184998" y="186222"/>
                  <a:pt x="176754" y="186222"/>
                </a:cubicBezTo>
                <a:lnTo>
                  <a:pt x="146647" y="186222"/>
                </a:lnTo>
                <a:cubicBezTo>
                  <a:pt x="138761" y="186222"/>
                  <a:pt x="132310" y="180129"/>
                  <a:pt x="132310" y="171885"/>
                </a:cubicBezTo>
                <a:lnTo>
                  <a:pt x="132310" y="141778"/>
                </a:lnTo>
                <a:cubicBezTo>
                  <a:pt x="132310" y="133534"/>
                  <a:pt x="138761" y="127441"/>
                  <a:pt x="146647" y="127441"/>
                </a:cubicBezTo>
                <a:close/>
                <a:moveTo>
                  <a:pt x="420248" y="117421"/>
                </a:moveTo>
                <a:lnTo>
                  <a:pt x="431699" y="117421"/>
                </a:lnTo>
                <a:lnTo>
                  <a:pt x="434920" y="117421"/>
                </a:lnTo>
                <a:lnTo>
                  <a:pt x="435636" y="117421"/>
                </a:lnTo>
                <a:cubicBezTo>
                  <a:pt x="439930" y="117421"/>
                  <a:pt x="442793" y="120649"/>
                  <a:pt x="443151" y="124954"/>
                </a:cubicBezTo>
                <a:lnTo>
                  <a:pt x="443151" y="140378"/>
                </a:lnTo>
                <a:cubicBezTo>
                  <a:pt x="443151" y="144324"/>
                  <a:pt x="439930" y="147552"/>
                  <a:pt x="435994" y="147552"/>
                </a:cubicBezTo>
                <a:lnTo>
                  <a:pt x="434920" y="147552"/>
                </a:lnTo>
                <a:lnTo>
                  <a:pt x="431699" y="147552"/>
                </a:lnTo>
                <a:lnTo>
                  <a:pt x="420248" y="147552"/>
                </a:lnTo>
                <a:cubicBezTo>
                  <a:pt x="416311" y="147552"/>
                  <a:pt x="413090" y="144324"/>
                  <a:pt x="413090" y="140378"/>
                </a:cubicBezTo>
                <a:lnTo>
                  <a:pt x="413090" y="124595"/>
                </a:lnTo>
                <a:cubicBezTo>
                  <a:pt x="413090" y="120649"/>
                  <a:pt x="416311" y="117421"/>
                  <a:pt x="420248" y="117421"/>
                </a:cubicBezTo>
                <a:close/>
                <a:moveTo>
                  <a:pt x="420249" y="60192"/>
                </a:moveTo>
                <a:lnTo>
                  <a:pt x="435640" y="60192"/>
                </a:lnTo>
                <a:cubicBezTo>
                  <a:pt x="439935" y="60192"/>
                  <a:pt x="442798" y="63413"/>
                  <a:pt x="442798" y="67349"/>
                </a:cubicBezTo>
                <a:lnTo>
                  <a:pt x="442798" y="71644"/>
                </a:lnTo>
                <a:lnTo>
                  <a:pt x="442798" y="83096"/>
                </a:lnTo>
                <a:cubicBezTo>
                  <a:pt x="442798" y="87032"/>
                  <a:pt x="439219" y="90253"/>
                  <a:pt x="435640" y="90253"/>
                </a:cubicBezTo>
                <a:lnTo>
                  <a:pt x="420249" y="90253"/>
                </a:lnTo>
                <a:cubicBezTo>
                  <a:pt x="416312" y="90253"/>
                  <a:pt x="413090" y="87032"/>
                  <a:pt x="413090" y="83096"/>
                </a:cubicBezTo>
                <a:lnTo>
                  <a:pt x="413090" y="71644"/>
                </a:lnTo>
                <a:lnTo>
                  <a:pt x="413090" y="67349"/>
                </a:lnTo>
                <a:cubicBezTo>
                  <a:pt x="413090" y="63413"/>
                  <a:pt x="416312" y="60192"/>
                  <a:pt x="420249" y="60192"/>
                </a:cubicBezTo>
                <a:close/>
                <a:moveTo>
                  <a:pt x="391206" y="47618"/>
                </a:moveTo>
                <a:cubicBezTo>
                  <a:pt x="387261" y="47618"/>
                  <a:pt x="384034" y="51199"/>
                  <a:pt x="384034" y="54779"/>
                </a:cubicBezTo>
                <a:lnTo>
                  <a:pt x="384034" y="93088"/>
                </a:lnTo>
                <a:lnTo>
                  <a:pt x="384034" y="214462"/>
                </a:lnTo>
                <a:cubicBezTo>
                  <a:pt x="384034" y="218042"/>
                  <a:pt x="387261" y="221622"/>
                  <a:pt x="391206" y="221622"/>
                </a:cubicBezTo>
                <a:lnTo>
                  <a:pt x="434953" y="221622"/>
                </a:lnTo>
                <a:lnTo>
                  <a:pt x="483003" y="221622"/>
                </a:lnTo>
                <a:lnTo>
                  <a:pt x="541093" y="221622"/>
                </a:lnTo>
                <a:cubicBezTo>
                  <a:pt x="545037" y="221622"/>
                  <a:pt x="548264" y="218042"/>
                  <a:pt x="548264" y="214462"/>
                </a:cubicBezTo>
                <a:lnTo>
                  <a:pt x="548264" y="54779"/>
                </a:lnTo>
                <a:cubicBezTo>
                  <a:pt x="548264" y="51199"/>
                  <a:pt x="545037" y="47618"/>
                  <a:pt x="541093" y="47618"/>
                </a:cubicBezTo>
                <a:lnTo>
                  <a:pt x="465074" y="47618"/>
                </a:lnTo>
                <a:close/>
                <a:moveTo>
                  <a:pt x="28685" y="45515"/>
                </a:moveTo>
                <a:lnTo>
                  <a:pt x="269643" y="45515"/>
                </a:lnTo>
                <a:lnTo>
                  <a:pt x="269643" y="93133"/>
                </a:lnTo>
                <a:lnTo>
                  <a:pt x="110080" y="93133"/>
                </a:lnTo>
                <a:cubicBezTo>
                  <a:pt x="101833" y="93133"/>
                  <a:pt x="95737" y="99220"/>
                  <a:pt x="95737" y="107454"/>
                </a:cubicBezTo>
                <a:lnTo>
                  <a:pt x="95737" y="409991"/>
                </a:lnTo>
                <a:cubicBezTo>
                  <a:pt x="95737" y="418225"/>
                  <a:pt x="101833" y="424312"/>
                  <a:pt x="110080" y="424312"/>
                </a:cubicBezTo>
                <a:lnTo>
                  <a:pt x="420601" y="424312"/>
                </a:lnTo>
                <a:cubicBezTo>
                  <a:pt x="428848" y="424312"/>
                  <a:pt x="434943" y="418225"/>
                  <a:pt x="434943" y="409991"/>
                </a:cubicBezTo>
                <a:lnTo>
                  <a:pt x="434943" y="388151"/>
                </a:lnTo>
                <a:lnTo>
                  <a:pt x="483350" y="388151"/>
                </a:lnTo>
                <a:lnTo>
                  <a:pt x="483350" y="420016"/>
                </a:lnTo>
                <a:lnTo>
                  <a:pt x="483350" y="442930"/>
                </a:lnTo>
                <a:cubicBezTo>
                  <a:pt x="483350" y="446510"/>
                  <a:pt x="483709" y="449374"/>
                  <a:pt x="482991" y="452596"/>
                </a:cubicBezTo>
                <a:cubicBezTo>
                  <a:pt x="481557" y="458683"/>
                  <a:pt x="477254" y="463695"/>
                  <a:pt x="474386" y="469424"/>
                </a:cubicBezTo>
                <a:cubicBezTo>
                  <a:pt x="470442" y="475868"/>
                  <a:pt x="467932" y="483745"/>
                  <a:pt x="467214" y="491622"/>
                </a:cubicBezTo>
                <a:cubicBezTo>
                  <a:pt x="465063" y="507017"/>
                  <a:pt x="469366" y="524561"/>
                  <a:pt x="478689" y="537092"/>
                </a:cubicBezTo>
                <a:cubicBezTo>
                  <a:pt x="484784" y="546043"/>
                  <a:pt x="484426" y="558574"/>
                  <a:pt x="476537" y="567166"/>
                </a:cubicBezTo>
                <a:cubicBezTo>
                  <a:pt x="471876" y="572537"/>
                  <a:pt x="464704" y="574685"/>
                  <a:pt x="457892" y="574685"/>
                </a:cubicBezTo>
                <a:lnTo>
                  <a:pt x="28685" y="574685"/>
                </a:lnTo>
                <a:cubicBezTo>
                  <a:pt x="12908" y="574685"/>
                  <a:pt x="0" y="561796"/>
                  <a:pt x="0" y="546043"/>
                </a:cubicBezTo>
                <a:lnTo>
                  <a:pt x="0" y="447226"/>
                </a:lnTo>
                <a:lnTo>
                  <a:pt x="0" y="74157"/>
                </a:lnTo>
                <a:cubicBezTo>
                  <a:pt x="0" y="58404"/>
                  <a:pt x="12908" y="45515"/>
                  <a:pt x="28685" y="45515"/>
                </a:cubicBezTo>
                <a:close/>
                <a:moveTo>
                  <a:pt x="331323" y="0"/>
                </a:moveTo>
                <a:lnTo>
                  <a:pt x="581971" y="0"/>
                </a:lnTo>
                <a:cubicBezTo>
                  <a:pt x="589859" y="0"/>
                  <a:pt x="596314" y="6086"/>
                  <a:pt x="596314" y="14321"/>
                </a:cubicBezTo>
                <a:lnTo>
                  <a:pt x="596314" y="245969"/>
                </a:lnTo>
                <a:cubicBezTo>
                  <a:pt x="596314" y="250623"/>
                  <a:pt x="593804" y="254919"/>
                  <a:pt x="591294" y="259216"/>
                </a:cubicBezTo>
                <a:cubicBezTo>
                  <a:pt x="589859" y="261006"/>
                  <a:pt x="589142" y="262438"/>
                  <a:pt x="588066" y="263870"/>
                </a:cubicBezTo>
                <a:cubicBezTo>
                  <a:pt x="584122" y="269241"/>
                  <a:pt x="582688" y="275327"/>
                  <a:pt x="582688" y="281056"/>
                </a:cubicBezTo>
                <a:cubicBezTo>
                  <a:pt x="583405" y="287858"/>
                  <a:pt x="586274" y="295019"/>
                  <a:pt x="590576" y="300389"/>
                </a:cubicBezTo>
                <a:cubicBezTo>
                  <a:pt x="597748" y="308982"/>
                  <a:pt x="598465" y="321155"/>
                  <a:pt x="591294" y="330464"/>
                </a:cubicBezTo>
                <a:cubicBezTo>
                  <a:pt x="586632" y="336551"/>
                  <a:pt x="579102" y="339773"/>
                  <a:pt x="571213" y="339773"/>
                </a:cubicBezTo>
                <a:lnTo>
                  <a:pt x="483003" y="339773"/>
                </a:lnTo>
                <a:lnTo>
                  <a:pt x="434953" y="339773"/>
                </a:lnTo>
                <a:lnTo>
                  <a:pt x="331323" y="339773"/>
                </a:lnTo>
                <a:cubicBezTo>
                  <a:pt x="323076" y="339773"/>
                  <a:pt x="316980" y="333687"/>
                  <a:pt x="316980" y="325452"/>
                </a:cubicBezTo>
                <a:lnTo>
                  <a:pt x="316980" y="245252"/>
                </a:lnTo>
                <a:lnTo>
                  <a:pt x="316980" y="93088"/>
                </a:lnTo>
                <a:lnTo>
                  <a:pt x="316980" y="45470"/>
                </a:lnTo>
                <a:lnTo>
                  <a:pt x="316980" y="14321"/>
                </a:lnTo>
                <a:cubicBezTo>
                  <a:pt x="316980" y="6086"/>
                  <a:pt x="323076" y="0"/>
                  <a:pt x="33132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a typeface="微软雅黑"/>
              <a:cs typeface="+mn-ea"/>
              <a:sym typeface="Arial"/>
            </a:endParaRPr>
          </a:p>
        </p:txBody>
      </p:sp>
      <p:sp>
        <p:nvSpPr>
          <p:cNvPr id="12" name="wrench-and-bolt-tool-with-hammer_28491"/>
          <p:cNvSpPr>
            <a:spLocks noChangeAspect="1"/>
          </p:cNvSpPr>
          <p:nvPr/>
        </p:nvSpPr>
        <p:spPr>
          <a:xfrm>
            <a:off x="1679988" y="2434107"/>
            <a:ext cx="663417" cy="687495"/>
          </a:xfrm>
          <a:custGeom>
            <a:avLst/>
            <a:gdLst>
              <a:gd name="connsiteX0" fmla="*/ 447790 w 584385"/>
              <a:gd name="connsiteY0" fmla="*/ 469190 h 605593"/>
              <a:gd name="connsiteX1" fmla="*/ 477338 w 584385"/>
              <a:gd name="connsiteY1" fmla="*/ 498570 h 605593"/>
              <a:gd name="connsiteX2" fmla="*/ 466490 w 584385"/>
              <a:gd name="connsiteY2" fmla="*/ 538773 h 605593"/>
              <a:gd name="connsiteX3" fmla="*/ 426300 w 584385"/>
              <a:gd name="connsiteY3" fmla="*/ 549494 h 605593"/>
              <a:gd name="connsiteX4" fmla="*/ 396752 w 584385"/>
              <a:gd name="connsiteY4" fmla="*/ 520114 h 605593"/>
              <a:gd name="connsiteX5" fmla="*/ 407600 w 584385"/>
              <a:gd name="connsiteY5" fmla="*/ 479911 h 605593"/>
              <a:gd name="connsiteX6" fmla="*/ 448054 w 584385"/>
              <a:gd name="connsiteY6" fmla="*/ 453715 h 605593"/>
              <a:gd name="connsiteX7" fmla="*/ 399530 w 584385"/>
              <a:gd name="connsiteY7" fmla="*/ 466706 h 605593"/>
              <a:gd name="connsiteX8" fmla="*/ 394367 w 584385"/>
              <a:gd name="connsiteY8" fmla="*/ 471965 h 605593"/>
              <a:gd name="connsiteX9" fmla="*/ 381359 w 584385"/>
              <a:gd name="connsiteY9" fmla="*/ 520426 h 605593"/>
              <a:gd name="connsiteX10" fmla="*/ 383217 w 584385"/>
              <a:gd name="connsiteY10" fmla="*/ 527540 h 605593"/>
              <a:gd name="connsiteX11" fmla="*/ 418733 w 584385"/>
              <a:gd name="connsiteY11" fmla="*/ 563009 h 605593"/>
              <a:gd name="connsiteX12" fmla="*/ 423998 w 584385"/>
              <a:gd name="connsiteY12" fmla="*/ 565175 h 605593"/>
              <a:gd name="connsiteX13" fmla="*/ 425960 w 584385"/>
              <a:gd name="connsiteY13" fmla="*/ 564865 h 605593"/>
              <a:gd name="connsiteX14" fmla="*/ 474381 w 584385"/>
              <a:gd name="connsiteY14" fmla="*/ 551977 h 605593"/>
              <a:gd name="connsiteX15" fmla="*/ 479647 w 584385"/>
              <a:gd name="connsiteY15" fmla="*/ 546718 h 605593"/>
              <a:gd name="connsiteX16" fmla="*/ 492655 w 584385"/>
              <a:gd name="connsiteY16" fmla="*/ 498257 h 605593"/>
              <a:gd name="connsiteX17" fmla="*/ 490694 w 584385"/>
              <a:gd name="connsiteY17" fmla="*/ 491143 h 605593"/>
              <a:gd name="connsiteX18" fmla="*/ 455178 w 584385"/>
              <a:gd name="connsiteY18" fmla="*/ 455674 h 605593"/>
              <a:gd name="connsiteX19" fmla="*/ 448054 w 584385"/>
              <a:gd name="connsiteY19" fmla="*/ 453715 h 605593"/>
              <a:gd name="connsiteX20" fmla="*/ 437007 w 584385"/>
              <a:gd name="connsiteY20" fmla="*/ 413090 h 605593"/>
              <a:gd name="connsiteX21" fmla="*/ 505148 w 584385"/>
              <a:gd name="connsiteY21" fmla="*/ 441239 h 605593"/>
              <a:gd name="connsiteX22" fmla="*/ 533436 w 584385"/>
              <a:gd name="connsiteY22" fmla="*/ 509290 h 605593"/>
              <a:gd name="connsiteX23" fmla="*/ 505148 w 584385"/>
              <a:gd name="connsiteY23" fmla="*/ 577444 h 605593"/>
              <a:gd name="connsiteX24" fmla="*/ 437007 w 584385"/>
              <a:gd name="connsiteY24" fmla="*/ 605593 h 605593"/>
              <a:gd name="connsiteX25" fmla="*/ 368866 w 584385"/>
              <a:gd name="connsiteY25" fmla="*/ 577444 h 605593"/>
              <a:gd name="connsiteX26" fmla="*/ 346979 w 584385"/>
              <a:gd name="connsiteY26" fmla="*/ 475161 h 605593"/>
              <a:gd name="connsiteX27" fmla="*/ 347598 w 584385"/>
              <a:gd name="connsiteY27" fmla="*/ 473821 h 605593"/>
              <a:gd name="connsiteX28" fmla="*/ 348424 w 584385"/>
              <a:gd name="connsiteY28" fmla="*/ 471552 h 605593"/>
              <a:gd name="connsiteX29" fmla="*/ 349043 w 584385"/>
              <a:gd name="connsiteY29" fmla="*/ 470109 h 605593"/>
              <a:gd name="connsiteX30" fmla="*/ 368866 w 584385"/>
              <a:gd name="connsiteY30" fmla="*/ 441239 h 605593"/>
              <a:gd name="connsiteX31" fmla="*/ 437007 w 584385"/>
              <a:gd name="connsiteY31" fmla="*/ 413090 h 605593"/>
              <a:gd name="connsiteX32" fmla="*/ 332446 w 584385"/>
              <a:gd name="connsiteY32" fmla="*/ 356991 h 605593"/>
              <a:gd name="connsiteX33" fmla="*/ 384402 w 584385"/>
              <a:gd name="connsiteY33" fmla="*/ 408842 h 605593"/>
              <a:gd name="connsiteX34" fmla="*/ 359715 w 584385"/>
              <a:gd name="connsiteY34" fmla="*/ 427295 h 605593"/>
              <a:gd name="connsiteX35" fmla="*/ 338127 w 584385"/>
              <a:gd name="connsiteY35" fmla="*/ 458323 h 605593"/>
              <a:gd name="connsiteX36" fmla="*/ 284623 w 584385"/>
              <a:gd name="connsiteY36" fmla="*/ 404925 h 605593"/>
              <a:gd name="connsiteX37" fmla="*/ 332446 w 584385"/>
              <a:gd name="connsiteY37" fmla="*/ 356991 h 605593"/>
              <a:gd name="connsiteX38" fmla="*/ 195145 w 584385"/>
              <a:gd name="connsiteY38" fmla="*/ 219882 h 605593"/>
              <a:gd name="connsiteX39" fmla="*/ 274038 w 584385"/>
              <a:gd name="connsiteY39" fmla="*/ 298642 h 605593"/>
              <a:gd name="connsiteX40" fmla="*/ 226124 w 584385"/>
              <a:gd name="connsiteY40" fmla="*/ 346476 h 605593"/>
              <a:gd name="connsiteX41" fmla="*/ 147232 w 584385"/>
              <a:gd name="connsiteY41" fmla="*/ 267819 h 605593"/>
              <a:gd name="connsiteX42" fmla="*/ 148987 w 584385"/>
              <a:gd name="connsiteY42" fmla="*/ 266891 h 605593"/>
              <a:gd name="connsiteX43" fmla="*/ 151982 w 584385"/>
              <a:gd name="connsiteY43" fmla="*/ 265138 h 605593"/>
              <a:gd name="connsiteX44" fmla="*/ 157351 w 584385"/>
              <a:gd name="connsiteY44" fmla="*/ 261839 h 605593"/>
              <a:gd name="connsiteX45" fmla="*/ 160243 w 584385"/>
              <a:gd name="connsiteY45" fmla="*/ 259881 h 605593"/>
              <a:gd name="connsiteX46" fmla="*/ 165509 w 584385"/>
              <a:gd name="connsiteY46" fmla="*/ 255963 h 605593"/>
              <a:gd name="connsiteX47" fmla="*/ 167987 w 584385"/>
              <a:gd name="connsiteY47" fmla="*/ 254108 h 605593"/>
              <a:gd name="connsiteX48" fmla="*/ 175009 w 584385"/>
              <a:gd name="connsiteY48" fmla="*/ 247613 h 605593"/>
              <a:gd name="connsiteX49" fmla="*/ 181825 w 584385"/>
              <a:gd name="connsiteY49" fmla="*/ 240088 h 605593"/>
              <a:gd name="connsiteX50" fmla="*/ 183683 w 584385"/>
              <a:gd name="connsiteY50" fmla="*/ 237716 h 605593"/>
              <a:gd name="connsiteX51" fmla="*/ 188124 w 584385"/>
              <a:gd name="connsiteY51" fmla="*/ 231737 h 605593"/>
              <a:gd name="connsiteX52" fmla="*/ 189879 w 584385"/>
              <a:gd name="connsiteY52" fmla="*/ 229057 h 605593"/>
              <a:gd name="connsiteX53" fmla="*/ 194319 w 584385"/>
              <a:gd name="connsiteY53" fmla="*/ 221222 h 605593"/>
              <a:gd name="connsiteX54" fmla="*/ 195042 w 584385"/>
              <a:gd name="connsiteY54" fmla="*/ 220088 h 605593"/>
              <a:gd name="connsiteX55" fmla="*/ 195145 w 584385"/>
              <a:gd name="connsiteY55" fmla="*/ 219882 h 605593"/>
              <a:gd name="connsiteX56" fmla="*/ 382962 w 584385"/>
              <a:gd name="connsiteY56" fmla="*/ 211555 h 605593"/>
              <a:gd name="connsiteX57" fmla="*/ 419615 w 584385"/>
              <a:gd name="connsiteY57" fmla="*/ 248152 h 605593"/>
              <a:gd name="connsiteX58" fmla="*/ 115242 w 584385"/>
              <a:gd name="connsiteY58" fmla="*/ 552884 h 605593"/>
              <a:gd name="connsiteX59" fmla="*/ 114932 w 584385"/>
              <a:gd name="connsiteY59" fmla="*/ 553193 h 605593"/>
              <a:gd name="connsiteX60" fmla="*/ 112351 w 584385"/>
              <a:gd name="connsiteY60" fmla="*/ 555771 h 605593"/>
              <a:gd name="connsiteX61" fmla="*/ 110905 w 584385"/>
              <a:gd name="connsiteY61" fmla="*/ 556492 h 605593"/>
              <a:gd name="connsiteX62" fmla="*/ 98206 w 584385"/>
              <a:gd name="connsiteY62" fmla="*/ 560616 h 605593"/>
              <a:gd name="connsiteX63" fmla="*/ 78382 w 584385"/>
              <a:gd name="connsiteY63" fmla="*/ 553090 h 605593"/>
              <a:gd name="connsiteX64" fmla="*/ 74872 w 584385"/>
              <a:gd name="connsiteY64" fmla="*/ 519999 h 605593"/>
              <a:gd name="connsiteX65" fmla="*/ 75698 w 584385"/>
              <a:gd name="connsiteY65" fmla="*/ 518452 h 605593"/>
              <a:gd name="connsiteX66" fmla="*/ 96419 w 584385"/>
              <a:gd name="connsiteY66" fmla="*/ 72965 h 605593"/>
              <a:gd name="connsiteX67" fmla="*/ 164556 w 584385"/>
              <a:gd name="connsiteY67" fmla="*/ 101113 h 605593"/>
              <a:gd name="connsiteX68" fmla="*/ 187165 w 584385"/>
              <a:gd name="connsiteY68" fmla="*/ 201228 h 605593"/>
              <a:gd name="connsiteX69" fmla="*/ 186546 w 584385"/>
              <a:gd name="connsiteY69" fmla="*/ 202671 h 605593"/>
              <a:gd name="connsiteX70" fmla="*/ 185823 w 584385"/>
              <a:gd name="connsiteY70" fmla="*/ 204321 h 605593"/>
              <a:gd name="connsiteX71" fmla="*/ 164453 w 584385"/>
              <a:gd name="connsiteY71" fmla="*/ 237211 h 605593"/>
              <a:gd name="connsiteX72" fmla="*/ 134824 w 584385"/>
              <a:gd name="connsiteY72" fmla="*/ 257317 h 605593"/>
              <a:gd name="connsiteX73" fmla="*/ 133069 w 584385"/>
              <a:gd name="connsiteY73" fmla="*/ 258039 h 605593"/>
              <a:gd name="connsiteX74" fmla="*/ 131623 w 584385"/>
              <a:gd name="connsiteY74" fmla="*/ 258554 h 605593"/>
              <a:gd name="connsiteX75" fmla="*/ 96109 w 584385"/>
              <a:gd name="connsiteY75" fmla="*/ 265256 h 605593"/>
              <a:gd name="connsiteX76" fmla="*/ 28282 w 584385"/>
              <a:gd name="connsiteY76" fmla="*/ 237211 h 605593"/>
              <a:gd name="connsiteX77" fmla="*/ 3505 w 584385"/>
              <a:gd name="connsiteY77" fmla="*/ 143592 h 605593"/>
              <a:gd name="connsiteX78" fmla="*/ 49962 w 584385"/>
              <a:gd name="connsiteY78" fmla="*/ 189989 h 605593"/>
              <a:gd name="connsiteX79" fmla="*/ 55640 w 584385"/>
              <a:gd name="connsiteY79" fmla="*/ 192154 h 605593"/>
              <a:gd name="connsiteX80" fmla="*/ 109530 w 584385"/>
              <a:gd name="connsiteY80" fmla="*/ 189268 h 605593"/>
              <a:gd name="connsiteX81" fmla="*/ 116551 w 584385"/>
              <a:gd name="connsiteY81" fmla="*/ 182256 h 605593"/>
              <a:gd name="connsiteX82" fmla="*/ 119441 w 584385"/>
              <a:gd name="connsiteY82" fmla="*/ 128436 h 605593"/>
              <a:gd name="connsiteX83" fmla="*/ 117273 w 584385"/>
              <a:gd name="connsiteY83" fmla="*/ 122868 h 605593"/>
              <a:gd name="connsiteX84" fmla="*/ 70713 w 584385"/>
              <a:gd name="connsiteY84" fmla="*/ 76367 h 605593"/>
              <a:gd name="connsiteX85" fmla="*/ 96419 w 584385"/>
              <a:gd name="connsiteY85" fmla="*/ 72965 h 605593"/>
              <a:gd name="connsiteX86" fmla="*/ 408632 w 584385"/>
              <a:gd name="connsiteY86" fmla="*/ 0 h 605593"/>
              <a:gd name="connsiteX87" fmla="*/ 413898 w 584385"/>
              <a:gd name="connsiteY87" fmla="*/ 2165 h 605593"/>
              <a:gd name="connsiteX88" fmla="*/ 584385 w 584385"/>
              <a:gd name="connsiteY88" fmla="*/ 172357 h 605593"/>
              <a:gd name="connsiteX89" fmla="*/ 584385 w 584385"/>
              <a:gd name="connsiteY89" fmla="*/ 307913 h 605593"/>
              <a:gd name="connsiteX90" fmla="*/ 547624 w 584385"/>
              <a:gd name="connsiteY90" fmla="*/ 344611 h 605593"/>
              <a:gd name="connsiteX91" fmla="*/ 537091 w 584385"/>
              <a:gd name="connsiteY91" fmla="*/ 344611 h 605593"/>
              <a:gd name="connsiteX92" fmla="*/ 439404 w 584385"/>
              <a:gd name="connsiteY92" fmla="*/ 246990 h 605593"/>
              <a:gd name="connsiteX93" fmla="*/ 437236 w 584385"/>
              <a:gd name="connsiteY93" fmla="*/ 241630 h 605593"/>
              <a:gd name="connsiteX94" fmla="*/ 389734 w 584385"/>
              <a:gd name="connsiteY94" fmla="*/ 194314 h 605593"/>
              <a:gd name="connsiteX95" fmla="*/ 384468 w 584385"/>
              <a:gd name="connsiteY95" fmla="*/ 192252 h 605593"/>
              <a:gd name="connsiteX96" fmla="*/ 304026 w 584385"/>
              <a:gd name="connsiteY96" fmla="*/ 111846 h 605593"/>
              <a:gd name="connsiteX97" fmla="*/ 304026 w 584385"/>
              <a:gd name="connsiteY97" fmla="*/ 101435 h 605593"/>
              <a:gd name="connsiteX98" fmla="*/ 403365 w 584385"/>
              <a:gd name="connsiteY98" fmla="*/ 2165 h 605593"/>
              <a:gd name="connsiteX99" fmla="*/ 408632 w 584385"/>
              <a:gd name="connsiteY99" fmla="*/ 0 h 605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584385" h="605593">
                <a:moveTo>
                  <a:pt x="447790" y="469190"/>
                </a:moveTo>
                <a:lnTo>
                  <a:pt x="477338" y="498570"/>
                </a:lnTo>
                <a:lnTo>
                  <a:pt x="466490" y="538773"/>
                </a:lnTo>
                <a:lnTo>
                  <a:pt x="426300" y="549494"/>
                </a:lnTo>
                <a:lnTo>
                  <a:pt x="396752" y="520114"/>
                </a:lnTo>
                <a:lnTo>
                  <a:pt x="407600" y="479911"/>
                </a:lnTo>
                <a:close/>
                <a:moveTo>
                  <a:pt x="448054" y="453715"/>
                </a:moveTo>
                <a:lnTo>
                  <a:pt x="399530" y="466706"/>
                </a:lnTo>
                <a:cubicBezTo>
                  <a:pt x="397052" y="467428"/>
                  <a:pt x="394987" y="469387"/>
                  <a:pt x="394367" y="471965"/>
                </a:cubicBezTo>
                <a:lnTo>
                  <a:pt x="381359" y="520426"/>
                </a:lnTo>
                <a:cubicBezTo>
                  <a:pt x="380636" y="522900"/>
                  <a:pt x="381359" y="525684"/>
                  <a:pt x="383217" y="527540"/>
                </a:cubicBezTo>
                <a:lnTo>
                  <a:pt x="418733" y="563009"/>
                </a:lnTo>
                <a:cubicBezTo>
                  <a:pt x="420179" y="564453"/>
                  <a:pt x="422037" y="565175"/>
                  <a:pt x="423998" y="565175"/>
                </a:cubicBezTo>
                <a:cubicBezTo>
                  <a:pt x="424618" y="565175"/>
                  <a:pt x="425341" y="565071"/>
                  <a:pt x="425960" y="564865"/>
                </a:cubicBezTo>
                <a:lnTo>
                  <a:pt x="474381" y="551977"/>
                </a:lnTo>
                <a:cubicBezTo>
                  <a:pt x="476962" y="551255"/>
                  <a:pt x="479027" y="549296"/>
                  <a:pt x="479647" y="546718"/>
                </a:cubicBezTo>
                <a:lnTo>
                  <a:pt x="492655" y="498257"/>
                </a:lnTo>
                <a:cubicBezTo>
                  <a:pt x="493378" y="495680"/>
                  <a:pt x="492655" y="492999"/>
                  <a:pt x="490694" y="491143"/>
                </a:cubicBezTo>
                <a:lnTo>
                  <a:pt x="455178" y="455674"/>
                </a:lnTo>
                <a:cubicBezTo>
                  <a:pt x="453320" y="453818"/>
                  <a:pt x="450635" y="453096"/>
                  <a:pt x="448054" y="453715"/>
                </a:cubicBezTo>
                <a:close/>
                <a:moveTo>
                  <a:pt x="437007" y="413090"/>
                </a:moveTo>
                <a:cubicBezTo>
                  <a:pt x="462715" y="413090"/>
                  <a:pt x="486977" y="423091"/>
                  <a:pt x="505148" y="441239"/>
                </a:cubicBezTo>
                <a:cubicBezTo>
                  <a:pt x="523318" y="459489"/>
                  <a:pt x="533436" y="483616"/>
                  <a:pt x="533436" y="509290"/>
                </a:cubicBezTo>
                <a:cubicBezTo>
                  <a:pt x="533436" y="535067"/>
                  <a:pt x="523318" y="559194"/>
                  <a:pt x="505148" y="577444"/>
                </a:cubicBezTo>
                <a:cubicBezTo>
                  <a:pt x="486977" y="595591"/>
                  <a:pt x="462715" y="605593"/>
                  <a:pt x="437007" y="605593"/>
                </a:cubicBezTo>
                <a:cubicBezTo>
                  <a:pt x="411300" y="605593"/>
                  <a:pt x="387037" y="595591"/>
                  <a:pt x="368866" y="577444"/>
                </a:cubicBezTo>
                <a:cubicBezTo>
                  <a:pt x="342023" y="550533"/>
                  <a:pt x="333454" y="510527"/>
                  <a:pt x="346979" y="475161"/>
                </a:cubicBezTo>
                <a:cubicBezTo>
                  <a:pt x="347185" y="474749"/>
                  <a:pt x="347392" y="474233"/>
                  <a:pt x="347598" y="473821"/>
                </a:cubicBezTo>
                <a:cubicBezTo>
                  <a:pt x="347805" y="473099"/>
                  <a:pt x="348114" y="472274"/>
                  <a:pt x="348424" y="471552"/>
                </a:cubicBezTo>
                <a:lnTo>
                  <a:pt x="349043" y="470109"/>
                </a:lnTo>
                <a:cubicBezTo>
                  <a:pt x="353999" y="459179"/>
                  <a:pt x="360607" y="449487"/>
                  <a:pt x="368866" y="441239"/>
                </a:cubicBezTo>
                <a:cubicBezTo>
                  <a:pt x="387037" y="423091"/>
                  <a:pt x="411300" y="413090"/>
                  <a:pt x="437007" y="413090"/>
                </a:cubicBezTo>
                <a:close/>
                <a:moveTo>
                  <a:pt x="332446" y="356991"/>
                </a:moveTo>
                <a:lnTo>
                  <a:pt x="384402" y="408842"/>
                </a:lnTo>
                <a:cubicBezTo>
                  <a:pt x="375312" y="413791"/>
                  <a:pt x="367049" y="420079"/>
                  <a:pt x="359715" y="427295"/>
                </a:cubicBezTo>
                <a:cubicBezTo>
                  <a:pt x="350832" y="436263"/>
                  <a:pt x="343499" y="446778"/>
                  <a:pt x="338127" y="458323"/>
                </a:cubicBezTo>
                <a:lnTo>
                  <a:pt x="284623" y="404925"/>
                </a:lnTo>
                <a:cubicBezTo>
                  <a:pt x="300220" y="389360"/>
                  <a:pt x="316333" y="373175"/>
                  <a:pt x="332446" y="356991"/>
                </a:cubicBezTo>
                <a:close/>
                <a:moveTo>
                  <a:pt x="195145" y="219882"/>
                </a:moveTo>
                <a:lnTo>
                  <a:pt x="274038" y="298642"/>
                </a:lnTo>
                <a:lnTo>
                  <a:pt x="226124" y="346476"/>
                </a:lnTo>
                <a:lnTo>
                  <a:pt x="147232" y="267819"/>
                </a:lnTo>
                <a:cubicBezTo>
                  <a:pt x="147851" y="267509"/>
                  <a:pt x="148368" y="267200"/>
                  <a:pt x="148987" y="266891"/>
                </a:cubicBezTo>
                <a:cubicBezTo>
                  <a:pt x="150020" y="266272"/>
                  <a:pt x="150949" y="265757"/>
                  <a:pt x="151982" y="265138"/>
                </a:cubicBezTo>
                <a:cubicBezTo>
                  <a:pt x="153841" y="264107"/>
                  <a:pt x="155596" y="262973"/>
                  <a:pt x="157351" y="261839"/>
                </a:cubicBezTo>
                <a:cubicBezTo>
                  <a:pt x="158384" y="261221"/>
                  <a:pt x="159313" y="260602"/>
                  <a:pt x="160243" y="259881"/>
                </a:cubicBezTo>
                <a:cubicBezTo>
                  <a:pt x="162102" y="258644"/>
                  <a:pt x="163857" y="257304"/>
                  <a:pt x="165509" y="255963"/>
                </a:cubicBezTo>
                <a:cubicBezTo>
                  <a:pt x="166335" y="255345"/>
                  <a:pt x="167161" y="254726"/>
                  <a:pt x="167987" y="254108"/>
                </a:cubicBezTo>
                <a:cubicBezTo>
                  <a:pt x="170362" y="252046"/>
                  <a:pt x="172738" y="249881"/>
                  <a:pt x="175009" y="247613"/>
                </a:cubicBezTo>
                <a:cubicBezTo>
                  <a:pt x="177384" y="245242"/>
                  <a:pt x="179656" y="242768"/>
                  <a:pt x="181825" y="240088"/>
                </a:cubicBezTo>
                <a:cubicBezTo>
                  <a:pt x="182444" y="239366"/>
                  <a:pt x="183064" y="238541"/>
                  <a:pt x="183683" y="237716"/>
                </a:cubicBezTo>
                <a:cubicBezTo>
                  <a:pt x="185232" y="235758"/>
                  <a:pt x="186678" y="233799"/>
                  <a:pt x="188124" y="231737"/>
                </a:cubicBezTo>
                <a:cubicBezTo>
                  <a:pt x="188640" y="230809"/>
                  <a:pt x="189259" y="229985"/>
                  <a:pt x="189879" y="229057"/>
                </a:cubicBezTo>
                <a:cubicBezTo>
                  <a:pt x="191428" y="226480"/>
                  <a:pt x="192977" y="223902"/>
                  <a:pt x="194319" y="221222"/>
                </a:cubicBezTo>
                <a:cubicBezTo>
                  <a:pt x="194526" y="220913"/>
                  <a:pt x="194836" y="220501"/>
                  <a:pt x="195042" y="220088"/>
                </a:cubicBezTo>
                <a:cubicBezTo>
                  <a:pt x="195042" y="219985"/>
                  <a:pt x="195042" y="219882"/>
                  <a:pt x="195145" y="219882"/>
                </a:cubicBezTo>
                <a:close/>
                <a:moveTo>
                  <a:pt x="382962" y="211555"/>
                </a:moveTo>
                <a:lnTo>
                  <a:pt x="419615" y="248152"/>
                </a:lnTo>
                <a:lnTo>
                  <a:pt x="115242" y="552884"/>
                </a:lnTo>
                <a:cubicBezTo>
                  <a:pt x="115139" y="552987"/>
                  <a:pt x="115035" y="553090"/>
                  <a:pt x="114932" y="553193"/>
                </a:cubicBezTo>
                <a:lnTo>
                  <a:pt x="112351" y="555771"/>
                </a:lnTo>
                <a:cubicBezTo>
                  <a:pt x="111835" y="555874"/>
                  <a:pt x="111318" y="556183"/>
                  <a:pt x="110905" y="556492"/>
                </a:cubicBezTo>
                <a:cubicBezTo>
                  <a:pt x="107085" y="558966"/>
                  <a:pt x="102646" y="560306"/>
                  <a:pt x="98206" y="560616"/>
                </a:cubicBezTo>
                <a:cubicBezTo>
                  <a:pt x="90979" y="560925"/>
                  <a:pt x="83648" y="558348"/>
                  <a:pt x="78382" y="553090"/>
                </a:cubicBezTo>
                <a:cubicBezTo>
                  <a:pt x="69503" y="544328"/>
                  <a:pt x="68058" y="530307"/>
                  <a:pt x="74872" y="519999"/>
                </a:cubicBezTo>
                <a:cubicBezTo>
                  <a:pt x="75182" y="519483"/>
                  <a:pt x="75492" y="518968"/>
                  <a:pt x="75698" y="518452"/>
                </a:cubicBezTo>
                <a:close/>
                <a:moveTo>
                  <a:pt x="96419" y="72965"/>
                </a:moveTo>
                <a:cubicBezTo>
                  <a:pt x="122125" y="72965"/>
                  <a:pt x="146283" y="82966"/>
                  <a:pt x="164556" y="101113"/>
                </a:cubicBezTo>
                <a:cubicBezTo>
                  <a:pt x="190572" y="127095"/>
                  <a:pt x="199451" y="166378"/>
                  <a:pt x="187165" y="201228"/>
                </a:cubicBezTo>
                <a:cubicBezTo>
                  <a:pt x="186959" y="201640"/>
                  <a:pt x="186752" y="202156"/>
                  <a:pt x="186546" y="202671"/>
                </a:cubicBezTo>
                <a:cubicBezTo>
                  <a:pt x="186340" y="203187"/>
                  <a:pt x="186030" y="203805"/>
                  <a:pt x="185823" y="204321"/>
                </a:cubicBezTo>
                <a:cubicBezTo>
                  <a:pt x="180868" y="217003"/>
                  <a:pt x="173744" y="228035"/>
                  <a:pt x="164453" y="237211"/>
                </a:cubicBezTo>
                <a:cubicBezTo>
                  <a:pt x="156091" y="245666"/>
                  <a:pt x="146077" y="252471"/>
                  <a:pt x="134824" y="257317"/>
                </a:cubicBezTo>
                <a:cubicBezTo>
                  <a:pt x="134204" y="257626"/>
                  <a:pt x="133585" y="257832"/>
                  <a:pt x="133069" y="258039"/>
                </a:cubicBezTo>
                <a:lnTo>
                  <a:pt x="131623" y="258554"/>
                </a:lnTo>
                <a:cubicBezTo>
                  <a:pt x="120370" y="262988"/>
                  <a:pt x="108395" y="265256"/>
                  <a:pt x="96109" y="265256"/>
                </a:cubicBezTo>
                <a:cubicBezTo>
                  <a:pt x="70506" y="265256"/>
                  <a:pt x="46349" y="255358"/>
                  <a:pt x="28282" y="237211"/>
                </a:cubicBezTo>
                <a:cubicBezTo>
                  <a:pt x="3402" y="212466"/>
                  <a:pt x="-5683" y="176689"/>
                  <a:pt x="3505" y="143592"/>
                </a:cubicBezTo>
                <a:lnTo>
                  <a:pt x="49962" y="189989"/>
                </a:lnTo>
                <a:cubicBezTo>
                  <a:pt x="51511" y="191536"/>
                  <a:pt x="53575" y="192258"/>
                  <a:pt x="55640" y="192154"/>
                </a:cubicBezTo>
                <a:lnTo>
                  <a:pt x="109530" y="189268"/>
                </a:lnTo>
                <a:cubicBezTo>
                  <a:pt x="113350" y="189061"/>
                  <a:pt x="116344" y="186071"/>
                  <a:pt x="116551" y="182256"/>
                </a:cubicBezTo>
                <a:lnTo>
                  <a:pt x="119441" y="128436"/>
                </a:lnTo>
                <a:cubicBezTo>
                  <a:pt x="119545" y="126373"/>
                  <a:pt x="118719" y="124311"/>
                  <a:pt x="117273" y="122868"/>
                </a:cubicBezTo>
                <a:lnTo>
                  <a:pt x="70713" y="76367"/>
                </a:lnTo>
                <a:cubicBezTo>
                  <a:pt x="79075" y="74099"/>
                  <a:pt x="87644" y="72965"/>
                  <a:pt x="96419" y="72965"/>
                </a:cubicBezTo>
                <a:close/>
                <a:moveTo>
                  <a:pt x="408632" y="0"/>
                </a:moveTo>
                <a:cubicBezTo>
                  <a:pt x="410594" y="0"/>
                  <a:pt x="412453" y="722"/>
                  <a:pt x="413898" y="2165"/>
                </a:cubicBezTo>
                <a:lnTo>
                  <a:pt x="584385" y="172357"/>
                </a:lnTo>
                <a:lnTo>
                  <a:pt x="584385" y="307913"/>
                </a:lnTo>
                <a:lnTo>
                  <a:pt x="547624" y="344611"/>
                </a:lnTo>
                <a:cubicBezTo>
                  <a:pt x="544836" y="347394"/>
                  <a:pt x="539879" y="347394"/>
                  <a:pt x="537091" y="344611"/>
                </a:cubicBezTo>
                <a:lnTo>
                  <a:pt x="439404" y="246990"/>
                </a:lnTo>
                <a:cubicBezTo>
                  <a:pt x="439404" y="245031"/>
                  <a:pt x="438681" y="243176"/>
                  <a:pt x="437236" y="241630"/>
                </a:cubicBezTo>
                <a:lnTo>
                  <a:pt x="389734" y="194314"/>
                </a:lnTo>
                <a:cubicBezTo>
                  <a:pt x="388392" y="192871"/>
                  <a:pt x="386430" y="192149"/>
                  <a:pt x="384468" y="192252"/>
                </a:cubicBezTo>
                <a:lnTo>
                  <a:pt x="304026" y="111846"/>
                </a:lnTo>
                <a:cubicBezTo>
                  <a:pt x="301135" y="108960"/>
                  <a:pt x="301135" y="104321"/>
                  <a:pt x="304026" y="101435"/>
                </a:cubicBezTo>
                <a:lnTo>
                  <a:pt x="403365" y="2165"/>
                </a:lnTo>
                <a:cubicBezTo>
                  <a:pt x="404811" y="722"/>
                  <a:pt x="406670" y="0"/>
                  <a:pt x="40863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a typeface="微软雅黑"/>
              <a:cs typeface="+mn-ea"/>
              <a:sym typeface="Arial"/>
            </a:endParaRPr>
          </a:p>
        </p:txBody>
      </p:sp>
      <p:sp>
        <p:nvSpPr>
          <p:cNvPr id="17" name="文本框 16">
            <a:extLst>
              <a:ext uri="{FF2B5EF4-FFF2-40B4-BE49-F238E27FC236}">
                <a16:creationId xmlns:a16="http://schemas.microsoft.com/office/drawing/2014/main" id="{C3B466B9-C958-421B-B8A9-C74F6CDF3649}"/>
              </a:ext>
            </a:extLst>
          </p:cNvPr>
          <p:cNvSpPr txBox="1"/>
          <p:nvPr/>
        </p:nvSpPr>
        <p:spPr>
          <a:xfrm>
            <a:off x="970272" y="1355891"/>
            <a:ext cx="2484976" cy="369332"/>
          </a:xfrm>
          <a:prstGeom prst="rect">
            <a:avLst/>
          </a:prstGeom>
          <a:noFill/>
        </p:spPr>
        <p:txBody>
          <a:bodyPr wrap="none" rtlCol="0">
            <a:spAutoFit/>
          </a:bodyPr>
          <a:lstStyle/>
          <a:p>
            <a:r>
              <a:rPr lang="zh-CN" altLang="en-US" b="1" dirty="0"/>
              <a:t>卷积原型网络（</a:t>
            </a:r>
            <a:r>
              <a:rPr lang="en-US" altLang="zh-CN" b="1" dirty="0"/>
              <a:t>CPN</a:t>
            </a:r>
            <a:r>
              <a:rPr lang="zh-CN" altLang="en-US" b="1" dirty="0"/>
              <a:t>）</a:t>
            </a:r>
          </a:p>
        </p:txBody>
      </p:sp>
      <p:grpSp>
        <p:nvGrpSpPr>
          <p:cNvPr id="95" name="组合 94">
            <a:extLst>
              <a:ext uri="{FF2B5EF4-FFF2-40B4-BE49-F238E27FC236}">
                <a16:creationId xmlns:a16="http://schemas.microsoft.com/office/drawing/2014/main" id="{5EA0D022-A1D2-42CF-804A-2498EDF3B2CB}"/>
              </a:ext>
            </a:extLst>
          </p:cNvPr>
          <p:cNvGrpSpPr/>
          <p:nvPr/>
        </p:nvGrpSpPr>
        <p:grpSpPr>
          <a:xfrm>
            <a:off x="1053171" y="2102024"/>
            <a:ext cx="4913317" cy="3954632"/>
            <a:chOff x="5590469" y="1355891"/>
            <a:chExt cx="4913317" cy="3954632"/>
          </a:xfrm>
        </p:grpSpPr>
        <p:sp>
          <p:nvSpPr>
            <p:cNvPr id="21" name="立方体 20">
              <a:extLst>
                <a:ext uri="{FF2B5EF4-FFF2-40B4-BE49-F238E27FC236}">
                  <a16:creationId xmlns:a16="http://schemas.microsoft.com/office/drawing/2014/main" id="{83B0CC47-466B-4015-9824-2CC6361DDB89}"/>
                </a:ext>
              </a:extLst>
            </p:cNvPr>
            <p:cNvSpPr/>
            <p:nvPr/>
          </p:nvSpPr>
          <p:spPr>
            <a:xfrm>
              <a:off x="5788061" y="1355891"/>
              <a:ext cx="517111" cy="1560582"/>
            </a:xfrm>
            <a:prstGeom prst="cube">
              <a:avLst>
                <a:gd name="adj" fmla="val 63461"/>
              </a:avLst>
            </a:prstGeom>
            <a:solidFill>
              <a:srgbClr val="77849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立方体 23">
              <a:extLst>
                <a:ext uri="{FF2B5EF4-FFF2-40B4-BE49-F238E27FC236}">
                  <a16:creationId xmlns:a16="http://schemas.microsoft.com/office/drawing/2014/main" id="{28E1418B-D6DA-4A52-8C9D-257393B9CEFD}"/>
                </a:ext>
              </a:extLst>
            </p:cNvPr>
            <p:cNvSpPr/>
            <p:nvPr/>
          </p:nvSpPr>
          <p:spPr>
            <a:xfrm>
              <a:off x="6470345" y="1511988"/>
              <a:ext cx="449718" cy="1309746"/>
            </a:xfrm>
            <a:prstGeom prst="cube">
              <a:avLst>
                <a:gd name="adj" fmla="val 63461"/>
              </a:avLst>
            </a:prstGeom>
            <a:solidFill>
              <a:srgbClr val="A8BC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立方体 24">
              <a:extLst>
                <a:ext uri="{FF2B5EF4-FFF2-40B4-BE49-F238E27FC236}">
                  <a16:creationId xmlns:a16="http://schemas.microsoft.com/office/drawing/2014/main" id="{25DBE928-F967-457B-BBF2-ADDCAF9572CD}"/>
                </a:ext>
              </a:extLst>
            </p:cNvPr>
            <p:cNvSpPr/>
            <p:nvPr/>
          </p:nvSpPr>
          <p:spPr>
            <a:xfrm>
              <a:off x="6816731" y="1511988"/>
              <a:ext cx="449718" cy="1309746"/>
            </a:xfrm>
            <a:prstGeom prst="cube">
              <a:avLst>
                <a:gd name="adj" fmla="val 63461"/>
              </a:avLst>
            </a:prstGeom>
            <a:solidFill>
              <a:srgbClr val="A8BC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立方体 25">
              <a:extLst>
                <a:ext uri="{FF2B5EF4-FFF2-40B4-BE49-F238E27FC236}">
                  <a16:creationId xmlns:a16="http://schemas.microsoft.com/office/drawing/2014/main" id="{9A106252-22DF-4B69-9B66-9AA75953E43D}"/>
                </a:ext>
              </a:extLst>
            </p:cNvPr>
            <p:cNvSpPr/>
            <p:nvPr/>
          </p:nvSpPr>
          <p:spPr>
            <a:xfrm>
              <a:off x="7163118" y="1508463"/>
              <a:ext cx="449718" cy="1313272"/>
            </a:xfrm>
            <a:prstGeom prst="cube">
              <a:avLst>
                <a:gd name="adj" fmla="val 63461"/>
              </a:avLst>
            </a:prstGeom>
            <a:solidFill>
              <a:srgbClr val="A8BC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65BC87F-2F27-49A6-9504-8F75B9CEDC03}"/>
                </a:ext>
              </a:extLst>
            </p:cNvPr>
            <p:cNvSpPr/>
            <p:nvPr/>
          </p:nvSpPr>
          <p:spPr>
            <a:xfrm>
              <a:off x="7999202" y="1355891"/>
              <a:ext cx="168179" cy="146584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9F002BF9-A290-427D-80D8-6F190E1C0867}"/>
                </a:ext>
              </a:extLst>
            </p:cNvPr>
            <p:cNvSpPr/>
            <p:nvPr/>
          </p:nvSpPr>
          <p:spPr>
            <a:xfrm>
              <a:off x="8313359" y="1508050"/>
              <a:ext cx="157422" cy="116152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右 29">
              <a:extLst>
                <a:ext uri="{FF2B5EF4-FFF2-40B4-BE49-F238E27FC236}">
                  <a16:creationId xmlns:a16="http://schemas.microsoft.com/office/drawing/2014/main" id="{4A3EF961-8BDF-4E46-9771-9A5EB699E446}"/>
                </a:ext>
              </a:extLst>
            </p:cNvPr>
            <p:cNvSpPr/>
            <p:nvPr/>
          </p:nvSpPr>
          <p:spPr>
            <a:xfrm>
              <a:off x="6093045" y="2075077"/>
              <a:ext cx="337320" cy="6400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右 30">
              <a:extLst>
                <a:ext uri="{FF2B5EF4-FFF2-40B4-BE49-F238E27FC236}">
                  <a16:creationId xmlns:a16="http://schemas.microsoft.com/office/drawing/2014/main" id="{D06F44C4-7392-4D3E-BBB3-AEFF689C346A}"/>
                </a:ext>
              </a:extLst>
            </p:cNvPr>
            <p:cNvSpPr/>
            <p:nvPr/>
          </p:nvSpPr>
          <p:spPr>
            <a:xfrm>
              <a:off x="7588892" y="2081081"/>
              <a:ext cx="337320" cy="6400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右 31">
              <a:extLst>
                <a:ext uri="{FF2B5EF4-FFF2-40B4-BE49-F238E27FC236}">
                  <a16:creationId xmlns:a16="http://schemas.microsoft.com/office/drawing/2014/main" id="{F0BD8964-C980-4D84-A150-3FF0E01D3F84}"/>
                </a:ext>
              </a:extLst>
            </p:cNvPr>
            <p:cNvSpPr/>
            <p:nvPr/>
          </p:nvSpPr>
          <p:spPr>
            <a:xfrm>
              <a:off x="8183288" y="2089217"/>
              <a:ext cx="114163" cy="5586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E54CF525-9741-4960-901C-BFF6AABC6609}"/>
                </a:ext>
              </a:extLst>
            </p:cNvPr>
            <p:cNvSpPr txBox="1"/>
            <p:nvPr/>
          </p:nvSpPr>
          <p:spPr>
            <a:xfrm>
              <a:off x="5590469" y="2949707"/>
              <a:ext cx="550632" cy="300873"/>
            </a:xfrm>
            <a:prstGeom prst="rect">
              <a:avLst/>
            </a:prstGeom>
            <a:noFill/>
          </p:spPr>
          <p:txBody>
            <a:bodyPr wrap="none" rtlCol="0">
              <a:spAutoFit/>
            </a:bodyPr>
            <a:lstStyle/>
            <a:p>
              <a:r>
                <a:rPr lang="en-US" altLang="zh-CN" sz="1000" dirty="0">
                  <a:latin typeface="+mn-ea"/>
                </a:rPr>
                <a:t>input</a:t>
              </a:r>
              <a:endParaRPr lang="zh-CN" altLang="en-US" sz="1000" dirty="0">
                <a:latin typeface="+mn-ea"/>
              </a:endParaRPr>
            </a:p>
          </p:txBody>
        </p:sp>
        <p:sp>
          <p:nvSpPr>
            <p:cNvPr id="35" name="文本框 34">
              <a:extLst>
                <a:ext uri="{FF2B5EF4-FFF2-40B4-BE49-F238E27FC236}">
                  <a16:creationId xmlns:a16="http://schemas.microsoft.com/office/drawing/2014/main" id="{E8B7E161-0D85-4EA3-A2F5-0509B61A2D79}"/>
                </a:ext>
              </a:extLst>
            </p:cNvPr>
            <p:cNvSpPr txBox="1"/>
            <p:nvPr/>
          </p:nvSpPr>
          <p:spPr>
            <a:xfrm>
              <a:off x="6604299" y="2949707"/>
              <a:ext cx="669351" cy="300873"/>
            </a:xfrm>
            <a:prstGeom prst="rect">
              <a:avLst/>
            </a:prstGeom>
            <a:noFill/>
          </p:spPr>
          <p:txBody>
            <a:bodyPr wrap="none" rtlCol="0">
              <a:spAutoFit/>
            </a:bodyPr>
            <a:lstStyle/>
            <a:p>
              <a:r>
                <a:rPr lang="zh-CN" altLang="en-US" sz="1000" dirty="0">
                  <a:latin typeface="+mn-ea"/>
                </a:rPr>
                <a:t>卷积层</a:t>
              </a:r>
            </a:p>
          </p:txBody>
        </p:sp>
        <p:sp>
          <p:nvSpPr>
            <p:cNvPr id="36" name="文本框 35">
              <a:extLst>
                <a:ext uri="{FF2B5EF4-FFF2-40B4-BE49-F238E27FC236}">
                  <a16:creationId xmlns:a16="http://schemas.microsoft.com/office/drawing/2014/main" id="{8E605B6F-BCE8-4AB7-A0AB-984A99C6DD67}"/>
                </a:ext>
              </a:extLst>
            </p:cNvPr>
            <p:cNvSpPr txBox="1"/>
            <p:nvPr/>
          </p:nvSpPr>
          <p:spPr>
            <a:xfrm>
              <a:off x="7712933" y="2949707"/>
              <a:ext cx="820106" cy="300873"/>
            </a:xfrm>
            <a:prstGeom prst="rect">
              <a:avLst/>
            </a:prstGeom>
            <a:noFill/>
          </p:spPr>
          <p:txBody>
            <a:bodyPr wrap="none" rtlCol="0">
              <a:spAutoFit/>
            </a:bodyPr>
            <a:lstStyle/>
            <a:p>
              <a:r>
                <a:rPr lang="zh-CN" altLang="en-US" sz="1000" dirty="0">
                  <a:latin typeface="+mn-ea"/>
                </a:rPr>
                <a:t>全连接层</a:t>
              </a:r>
            </a:p>
          </p:txBody>
        </p:sp>
        <p:grpSp>
          <p:nvGrpSpPr>
            <p:cNvPr id="74" name="组合 73">
              <a:extLst>
                <a:ext uri="{FF2B5EF4-FFF2-40B4-BE49-F238E27FC236}">
                  <a16:creationId xmlns:a16="http://schemas.microsoft.com/office/drawing/2014/main" id="{59CEB8E7-F7D7-44B9-946B-414D08EAE012}"/>
                </a:ext>
              </a:extLst>
            </p:cNvPr>
            <p:cNvGrpSpPr/>
            <p:nvPr/>
          </p:nvGrpSpPr>
          <p:grpSpPr>
            <a:xfrm>
              <a:off x="5713500" y="3324952"/>
              <a:ext cx="2743572" cy="1985571"/>
              <a:chOff x="6024079" y="3500228"/>
              <a:chExt cx="3071103" cy="2396658"/>
            </a:xfrm>
          </p:grpSpPr>
          <p:sp>
            <p:nvSpPr>
              <p:cNvPr id="3" name="流程图: 接点 2">
                <a:extLst>
                  <a:ext uri="{FF2B5EF4-FFF2-40B4-BE49-F238E27FC236}">
                    <a16:creationId xmlns:a16="http://schemas.microsoft.com/office/drawing/2014/main" id="{3865DC75-67EB-4F3C-914D-DC6D6CB79BD4}"/>
                  </a:ext>
                </a:extLst>
              </p:cNvPr>
              <p:cNvSpPr/>
              <p:nvPr/>
            </p:nvSpPr>
            <p:spPr>
              <a:xfrm>
                <a:off x="6313302" y="4513059"/>
                <a:ext cx="103332" cy="103332"/>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接点 45">
                <a:extLst>
                  <a:ext uri="{FF2B5EF4-FFF2-40B4-BE49-F238E27FC236}">
                    <a16:creationId xmlns:a16="http://schemas.microsoft.com/office/drawing/2014/main" id="{6B8EB6AA-CE6A-453D-9CE4-B31D76EAA8A2}"/>
                  </a:ext>
                </a:extLst>
              </p:cNvPr>
              <p:cNvSpPr/>
              <p:nvPr/>
            </p:nvSpPr>
            <p:spPr>
              <a:xfrm>
                <a:off x="6643538" y="4913067"/>
                <a:ext cx="103332" cy="103332"/>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接点 46">
                <a:extLst>
                  <a:ext uri="{FF2B5EF4-FFF2-40B4-BE49-F238E27FC236}">
                    <a16:creationId xmlns:a16="http://schemas.microsoft.com/office/drawing/2014/main" id="{528AAD37-DC90-40A0-AE59-8F0594D0C2C2}"/>
                  </a:ext>
                </a:extLst>
              </p:cNvPr>
              <p:cNvSpPr/>
              <p:nvPr/>
            </p:nvSpPr>
            <p:spPr>
              <a:xfrm>
                <a:off x="7041590" y="3763055"/>
                <a:ext cx="103332" cy="103332"/>
              </a:xfrm>
              <a:prstGeom prst="flowChartConnector">
                <a:avLst/>
              </a:prstGeom>
              <a:solidFill>
                <a:schemeClr val="tx1"/>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接点 47">
                <a:extLst>
                  <a:ext uri="{FF2B5EF4-FFF2-40B4-BE49-F238E27FC236}">
                    <a16:creationId xmlns:a16="http://schemas.microsoft.com/office/drawing/2014/main" id="{949EDF48-A5E4-4162-BBDF-9C5E545023F6}"/>
                  </a:ext>
                </a:extLst>
              </p:cNvPr>
              <p:cNvSpPr/>
              <p:nvPr/>
            </p:nvSpPr>
            <p:spPr>
              <a:xfrm>
                <a:off x="7537226" y="3927715"/>
                <a:ext cx="103332" cy="103332"/>
              </a:xfrm>
              <a:prstGeom prst="flowChartConnector">
                <a:avLst/>
              </a:prstGeom>
              <a:solidFill>
                <a:schemeClr val="tx1"/>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接点 48">
                <a:extLst>
                  <a:ext uri="{FF2B5EF4-FFF2-40B4-BE49-F238E27FC236}">
                    <a16:creationId xmlns:a16="http://schemas.microsoft.com/office/drawing/2014/main" id="{D077FEDF-1827-40C9-A775-628A85E93587}"/>
                  </a:ext>
                </a:extLst>
              </p:cNvPr>
              <p:cNvSpPr/>
              <p:nvPr/>
            </p:nvSpPr>
            <p:spPr>
              <a:xfrm>
                <a:off x="8137037" y="4560836"/>
                <a:ext cx="103332" cy="103332"/>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接点 49">
                <a:extLst>
                  <a:ext uri="{FF2B5EF4-FFF2-40B4-BE49-F238E27FC236}">
                    <a16:creationId xmlns:a16="http://schemas.microsoft.com/office/drawing/2014/main" id="{EA70D876-CD9D-411D-BE10-CB56AE10C6A1}"/>
                  </a:ext>
                </a:extLst>
              </p:cNvPr>
              <p:cNvSpPr/>
              <p:nvPr/>
            </p:nvSpPr>
            <p:spPr>
              <a:xfrm>
                <a:off x="7979959" y="5095528"/>
                <a:ext cx="103332" cy="103332"/>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3">
                <a:extLst>
                  <a:ext uri="{FF2B5EF4-FFF2-40B4-BE49-F238E27FC236}">
                    <a16:creationId xmlns:a16="http://schemas.microsoft.com/office/drawing/2014/main" id="{B26A9C0C-31CF-4310-AA5A-932FCA134C9C}"/>
                  </a:ext>
                </a:extLst>
              </p:cNvPr>
              <p:cNvSpPr/>
              <p:nvPr/>
            </p:nvSpPr>
            <p:spPr>
              <a:xfrm>
                <a:off x="6024079" y="4226160"/>
                <a:ext cx="669351" cy="669351"/>
              </a:xfrm>
              <a:prstGeom prst="flowChartConnector">
                <a:avLst/>
              </a:prstGeom>
              <a:noFill/>
              <a:ln w="190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接点 50">
                <a:extLst>
                  <a:ext uri="{FF2B5EF4-FFF2-40B4-BE49-F238E27FC236}">
                    <a16:creationId xmlns:a16="http://schemas.microsoft.com/office/drawing/2014/main" id="{9336E11E-CCBB-4F62-B5B0-AD277EE0A8C8}"/>
                  </a:ext>
                </a:extLst>
              </p:cNvPr>
              <p:cNvSpPr/>
              <p:nvPr/>
            </p:nvSpPr>
            <p:spPr>
              <a:xfrm>
                <a:off x="6358754" y="4651367"/>
                <a:ext cx="669351" cy="669351"/>
              </a:xfrm>
              <a:prstGeom prst="flowChartConnector">
                <a:avLst/>
              </a:prstGeom>
              <a:noFill/>
              <a:ln w="190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接点 51">
                <a:extLst>
                  <a:ext uri="{FF2B5EF4-FFF2-40B4-BE49-F238E27FC236}">
                    <a16:creationId xmlns:a16="http://schemas.microsoft.com/office/drawing/2014/main" id="{00182A4C-58AE-409E-9380-E1D15A674166}"/>
                  </a:ext>
                </a:extLst>
              </p:cNvPr>
              <p:cNvSpPr/>
              <p:nvPr/>
            </p:nvSpPr>
            <p:spPr>
              <a:xfrm>
                <a:off x="7266449" y="3637609"/>
                <a:ext cx="669351" cy="669351"/>
              </a:xfrm>
              <a:prstGeom prst="flowChartConnector">
                <a:avLst/>
              </a:prstGeom>
              <a:noFill/>
              <a:ln w="190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接点 52">
                <a:extLst>
                  <a:ext uri="{FF2B5EF4-FFF2-40B4-BE49-F238E27FC236}">
                    <a16:creationId xmlns:a16="http://schemas.microsoft.com/office/drawing/2014/main" id="{B6995763-6E05-4990-89FE-A7888F87548B}"/>
                  </a:ext>
                </a:extLst>
              </p:cNvPr>
              <p:cNvSpPr/>
              <p:nvPr/>
            </p:nvSpPr>
            <p:spPr>
              <a:xfrm>
                <a:off x="6769637" y="3500228"/>
                <a:ext cx="669351" cy="669351"/>
              </a:xfrm>
              <a:prstGeom prst="flowChartConnector">
                <a:avLst/>
              </a:prstGeom>
              <a:noFill/>
              <a:ln w="190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接点 53">
                <a:extLst>
                  <a:ext uri="{FF2B5EF4-FFF2-40B4-BE49-F238E27FC236}">
                    <a16:creationId xmlns:a16="http://schemas.microsoft.com/office/drawing/2014/main" id="{D6005F68-9FE8-423B-8C79-2EE82082AD11}"/>
                  </a:ext>
                </a:extLst>
              </p:cNvPr>
              <p:cNvSpPr/>
              <p:nvPr/>
            </p:nvSpPr>
            <p:spPr>
              <a:xfrm>
                <a:off x="7863688" y="4277826"/>
                <a:ext cx="669351" cy="669351"/>
              </a:xfrm>
              <a:prstGeom prst="flowChartConnector">
                <a:avLst/>
              </a:prstGeom>
              <a:noFill/>
              <a:ln w="190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流程图: 接点 54">
                <a:extLst>
                  <a:ext uri="{FF2B5EF4-FFF2-40B4-BE49-F238E27FC236}">
                    <a16:creationId xmlns:a16="http://schemas.microsoft.com/office/drawing/2014/main" id="{945098B5-F673-49BF-8B12-2329AFBA5C5B}"/>
                  </a:ext>
                </a:extLst>
              </p:cNvPr>
              <p:cNvSpPr/>
              <p:nvPr/>
            </p:nvSpPr>
            <p:spPr>
              <a:xfrm>
                <a:off x="7686645" y="4812518"/>
                <a:ext cx="669351" cy="669351"/>
              </a:xfrm>
              <a:prstGeom prst="flowChartConnector">
                <a:avLst/>
              </a:prstGeom>
              <a:noFill/>
              <a:ln w="190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74549808-CB93-4F87-98D5-91A239EF721E}"/>
                  </a:ext>
                </a:extLst>
              </p:cNvPr>
              <p:cNvCxnSpPr>
                <a:cxnSpLocks/>
              </p:cNvCxnSpPr>
              <p:nvPr/>
            </p:nvCxnSpPr>
            <p:spPr>
              <a:xfrm>
                <a:off x="6272825" y="3763055"/>
                <a:ext cx="1045837" cy="97452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52D058DC-0280-499C-B339-73629557B4B4}"/>
                  </a:ext>
                </a:extLst>
              </p:cNvPr>
              <p:cNvCxnSpPr>
                <a:cxnSpLocks/>
              </p:cNvCxnSpPr>
              <p:nvPr/>
            </p:nvCxnSpPr>
            <p:spPr>
              <a:xfrm flipH="1">
                <a:off x="7317831" y="3927715"/>
                <a:ext cx="1152950" cy="818312"/>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709E0A2B-AB92-4751-A4AD-C7C95B2B6CEC}"/>
                  </a:ext>
                </a:extLst>
              </p:cNvPr>
              <p:cNvCxnSpPr>
                <a:cxnSpLocks/>
              </p:cNvCxnSpPr>
              <p:nvPr/>
            </p:nvCxnSpPr>
            <p:spPr>
              <a:xfrm flipH="1">
                <a:off x="7311389" y="4718921"/>
                <a:ext cx="6443" cy="1177965"/>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7" name="流程图: 接点 66">
                <a:extLst>
                  <a:ext uri="{FF2B5EF4-FFF2-40B4-BE49-F238E27FC236}">
                    <a16:creationId xmlns:a16="http://schemas.microsoft.com/office/drawing/2014/main" id="{B737491A-C07D-4542-A55E-8047441BCDA2}"/>
                  </a:ext>
                </a:extLst>
              </p:cNvPr>
              <p:cNvSpPr/>
              <p:nvPr/>
            </p:nvSpPr>
            <p:spPr>
              <a:xfrm>
                <a:off x="8671823" y="3593039"/>
                <a:ext cx="423359" cy="423359"/>
              </a:xfrm>
              <a:prstGeom prst="flowChartConnector">
                <a:avLst/>
              </a:prstGeom>
              <a:noFill/>
              <a:ln w="1905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乘号 68">
                <a:extLst>
                  <a:ext uri="{FF2B5EF4-FFF2-40B4-BE49-F238E27FC236}">
                    <a16:creationId xmlns:a16="http://schemas.microsoft.com/office/drawing/2014/main" id="{EB289D80-6F35-43EA-AFF8-77149E97A752}"/>
                  </a:ext>
                </a:extLst>
              </p:cNvPr>
              <p:cNvSpPr/>
              <p:nvPr/>
            </p:nvSpPr>
            <p:spPr>
              <a:xfrm>
                <a:off x="8770906" y="3694234"/>
                <a:ext cx="220968" cy="220968"/>
              </a:xfrm>
              <a:prstGeom prst="mathMultiply">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6" name="直接连接符 75">
              <a:extLst>
                <a:ext uri="{FF2B5EF4-FFF2-40B4-BE49-F238E27FC236}">
                  <a16:creationId xmlns:a16="http://schemas.microsoft.com/office/drawing/2014/main" id="{9C95D45D-BDAF-496E-829C-3658638EF5E2}"/>
                </a:ext>
              </a:extLst>
            </p:cNvPr>
            <p:cNvCxnSpPr/>
            <p:nvPr/>
          </p:nvCxnSpPr>
          <p:spPr>
            <a:xfrm>
              <a:off x="8470781" y="2107078"/>
              <a:ext cx="607905"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BCC4C3F5-109E-402C-B038-08B7AD2B0E20}"/>
                </a:ext>
              </a:extLst>
            </p:cNvPr>
            <p:cNvCxnSpPr/>
            <p:nvPr/>
          </p:nvCxnSpPr>
          <p:spPr>
            <a:xfrm>
              <a:off x="8470781" y="4248925"/>
              <a:ext cx="607905"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5802C585-D47D-4D51-BD0A-C397AFF662DF}"/>
                </a:ext>
              </a:extLst>
            </p:cNvPr>
            <p:cNvCxnSpPr>
              <a:cxnSpLocks/>
            </p:cNvCxnSpPr>
            <p:nvPr/>
          </p:nvCxnSpPr>
          <p:spPr>
            <a:xfrm flipV="1">
              <a:off x="9078686" y="2117150"/>
              <a:ext cx="0" cy="2129292"/>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57EDE315-31A0-4FAF-84F4-97486F9A3C59}"/>
                </a:ext>
              </a:extLst>
            </p:cNvPr>
            <p:cNvCxnSpPr>
              <a:cxnSpLocks/>
            </p:cNvCxnSpPr>
            <p:nvPr/>
          </p:nvCxnSpPr>
          <p:spPr>
            <a:xfrm>
              <a:off x="9078686" y="3153337"/>
              <a:ext cx="681134" cy="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772E6EBF-2A38-4D3B-9BED-8BC2672B3552}"/>
                    </a:ext>
                  </a:extLst>
                </p:cNvPr>
                <p:cNvSpPr txBox="1"/>
                <p:nvPr/>
              </p:nvSpPr>
              <p:spPr>
                <a:xfrm>
                  <a:off x="8967680" y="2730811"/>
                  <a:ext cx="95405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m:oMathPara>
                  </a14:m>
                  <a:endParaRPr lang="zh-CN" altLang="en-US" dirty="0"/>
                </a:p>
              </p:txBody>
            </p:sp>
          </mc:Choice>
          <mc:Fallback xmlns="">
            <p:sp>
              <p:nvSpPr>
                <p:cNvPr id="90" name="文本框 89">
                  <a:extLst>
                    <a:ext uri="{FF2B5EF4-FFF2-40B4-BE49-F238E27FC236}">
                      <a16:creationId xmlns:a16="http://schemas.microsoft.com/office/drawing/2014/main" id="{772E6EBF-2A38-4D3B-9BED-8BC2672B3552}"/>
                    </a:ext>
                  </a:extLst>
                </p:cNvPr>
                <p:cNvSpPr txBox="1">
                  <a:spLocks noRot="1" noChangeAspect="1" noMove="1" noResize="1" noEditPoints="1" noAdjustHandles="1" noChangeArrowheads="1" noChangeShapeType="1" noTextEdit="1"/>
                </p:cNvSpPr>
                <p:nvPr/>
              </p:nvSpPr>
              <p:spPr>
                <a:xfrm>
                  <a:off x="8967680" y="2730811"/>
                  <a:ext cx="954053" cy="369332"/>
                </a:xfrm>
                <a:prstGeom prst="rect">
                  <a:avLst/>
                </a:prstGeom>
                <a:blipFill>
                  <a:blip r:embed="rId3"/>
                  <a:stretch>
                    <a:fillRect b="-6557"/>
                  </a:stretch>
                </a:blipFill>
              </p:spPr>
              <p:txBody>
                <a:bodyPr/>
                <a:lstStyle/>
                <a:p>
                  <a:r>
                    <a:rPr lang="zh-CN" altLang="en-US">
                      <a:noFill/>
                    </a:rPr>
                    <a:t> </a:t>
                  </a:r>
                </a:p>
              </p:txBody>
            </p:sp>
          </mc:Fallback>
        </mc:AlternateContent>
        <p:sp>
          <p:nvSpPr>
            <p:cNvPr id="91" name="文本框 90">
              <a:extLst>
                <a:ext uri="{FF2B5EF4-FFF2-40B4-BE49-F238E27FC236}">
                  <a16:creationId xmlns:a16="http://schemas.microsoft.com/office/drawing/2014/main" id="{947D4A0B-668A-47A0-A22D-7351D940235A}"/>
                </a:ext>
              </a:extLst>
            </p:cNvPr>
            <p:cNvSpPr txBox="1"/>
            <p:nvPr/>
          </p:nvSpPr>
          <p:spPr>
            <a:xfrm>
              <a:off x="9857455" y="2968671"/>
              <a:ext cx="64633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分类</a:t>
              </a:r>
            </a:p>
          </p:txBody>
        </p:sp>
        <mc:AlternateContent xmlns:mc="http://schemas.openxmlformats.org/markup-compatibility/2006" xmlns:a14="http://schemas.microsoft.com/office/drawing/2010/main">
          <mc:Choice Requires="a14">
            <p:sp>
              <p:nvSpPr>
                <p:cNvPr id="93" name="文本框 92">
                  <a:extLst>
                    <a:ext uri="{FF2B5EF4-FFF2-40B4-BE49-F238E27FC236}">
                      <a16:creationId xmlns:a16="http://schemas.microsoft.com/office/drawing/2014/main" id="{CCCCEC2E-8D0F-48BD-B43A-122E611182ED}"/>
                    </a:ext>
                  </a:extLst>
                </p:cNvPr>
                <p:cNvSpPr txBox="1"/>
                <p:nvPr/>
              </p:nvSpPr>
              <p:spPr>
                <a:xfrm>
                  <a:off x="8433876" y="1678544"/>
                  <a:ext cx="95405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rPr>
                          <m:t>𝑓</m:t>
                        </m:r>
                        <m:r>
                          <a:rPr lang="en-US" altLang="zh-CN" sz="1800" i="1" smtClean="0">
                            <a:latin typeface="Cambria Math" panose="02040503050406030204" pitchFamily="18" charset="0"/>
                          </a:rPr>
                          <m:t>(</m:t>
                        </m:r>
                        <m:r>
                          <a:rPr lang="en-US" altLang="zh-CN" sz="1800" i="1" smtClean="0">
                            <a:latin typeface="Cambria Math" panose="02040503050406030204" pitchFamily="18" charset="0"/>
                          </a:rPr>
                          <m:t>𝑥</m:t>
                        </m:r>
                        <m:r>
                          <a:rPr lang="en-US" altLang="zh-CN" sz="1800" i="1" smtClean="0">
                            <a:latin typeface="Cambria Math" panose="02040503050406030204" pitchFamily="18" charset="0"/>
                          </a:rPr>
                          <m:t>;</m:t>
                        </m:r>
                        <m:r>
                          <m:rPr>
                            <m:sty m:val="p"/>
                          </m:rPr>
                          <a:rPr lang="en-US" altLang="zh-CN" sz="1800" i="1" smtClean="0">
                            <a:latin typeface="Cambria Math" panose="02040503050406030204" pitchFamily="18" charset="0"/>
                          </a:rPr>
                          <m:t>θ</m:t>
                        </m:r>
                        <m:r>
                          <a:rPr lang="en-US" altLang="zh-CN" sz="1800" i="1" smtClean="0">
                            <a:latin typeface="Cambria Math" panose="02040503050406030204" pitchFamily="18" charset="0"/>
                          </a:rPr>
                          <m:t>)</m:t>
                        </m:r>
                      </m:oMath>
                    </m:oMathPara>
                  </a14:m>
                  <a:endParaRPr lang="zh-CN" altLang="en-US" dirty="0"/>
                </a:p>
              </p:txBody>
            </p:sp>
          </mc:Choice>
          <mc:Fallback xmlns="">
            <p:sp>
              <p:nvSpPr>
                <p:cNvPr id="93" name="文本框 92">
                  <a:extLst>
                    <a:ext uri="{FF2B5EF4-FFF2-40B4-BE49-F238E27FC236}">
                      <a16:creationId xmlns:a16="http://schemas.microsoft.com/office/drawing/2014/main" id="{CCCCEC2E-8D0F-48BD-B43A-122E611182ED}"/>
                    </a:ext>
                  </a:extLst>
                </p:cNvPr>
                <p:cNvSpPr txBox="1">
                  <a:spLocks noRot="1" noChangeAspect="1" noMove="1" noResize="1" noEditPoints="1" noAdjustHandles="1" noChangeArrowheads="1" noChangeShapeType="1" noTextEdit="1"/>
                </p:cNvSpPr>
                <p:nvPr/>
              </p:nvSpPr>
              <p:spPr>
                <a:xfrm>
                  <a:off x="8433876" y="1678544"/>
                  <a:ext cx="954053" cy="369332"/>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文本框 93">
                  <a:extLst>
                    <a:ext uri="{FF2B5EF4-FFF2-40B4-BE49-F238E27FC236}">
                      <a16:creationId xmlns:a16="http://schemas.microsoft.com/office/drawing/2014/main" id="{FCCD0DEB-B072-49A6-85BD-82EBF3F9E759}"/>
                    </a:ext>
                  </a:extLst>
                </p:cNvPr>
                <p:cNvSpPr txBox="1"/>
                <p:nvPr/>
              </p:nvSpPr>
              <p:spPr>
                <a:xfrm>
                  <a:off x="8577714" y="3862475"/>
                  <a:ext cx="409664"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𝑖𝑗</m:t>
                            </m:r>
                          </m:sub>
                        </m:sSub>
                      </m:oMath>
                    </m:oMathPara>
                  </a14:m>
                  <a:endParaRPr lang="zh-CN" altLang="en-US" dirty="0"/>
                </a:p>
              </p:txBody>
            </p:sp>
          </mc:Choice>
          <mc:Fallback xmlns="">
            <p:sp>
              <p:nvSpPr>
                <p:cNvPr id="94" name="文本框 93">
                  <a:extLst>
                    <a:ext uri="{FF2B5EF4-FFF2-40B4-BE49-F238E27FC236}">
                      <a16:creationId xmlns:a16="http://schemas.microsoft.com/office/drawing/2014/main" id="{FCCD0DEB-B072-49A6-85BD-82EBF3F9E759}"/>
                    </a:ext>
                  </a:extLst>
                </p:cNvPr>
                <p:cNvSpPr txBox="1">
                  <a:spLocks noRot="1" noChangeAspect="1" noMove="1" noResize="1" noEditPoints="1" noAdjustHandles="1" noChangeArrowheads="1" noChangeShapeType="1" noTextEdit="1"/>
                </p:cNvSpPr>
                <p:nvPr/>
              </p:nvSpPr>
              <p:spPr>
                <a:xfrm>
                  <a:off x="8577714" y="3862475"/>
                  <a:ext cx="409664" cy="299313"/>
                </a:xfrm>
                <a:prstGeom prst="rect">
                  <a:avLst/>
                </a:prstGeom>
                <a:blipFill>
                  <a:blip r:embed="rId5"/>
                  <a:stretch>
                    <a:fillRect l="-7463" r="-8955" b="-26531"/>
                  </a:stretch>
                </a:blipFill>
              </p:spPr>
              <p:txBody>
                <a:bodyPr/>
                <a:lstStyle/>
                <a:p>
                  <a:r>
                    <a:rPr lang="zh-CN" altLang="en-US">
                      <a:noFill/>
                    </a:rPr>
                    <a:t> </a:t>
                  </a:r>
                </a:p>
              </p:txBody>
            </p:sp>
          </mc:Fallback>
        </mc:AlternateContent>
      </p:grpSp>
      <p:sp>
        <p:nvSpPr>
          <p:cNvPr id="99" name="文本框 98">
            <a:extLst>
              <a:ext uri="{FF2B5EF4-FFF2-40B4-BE49-F238E27FC236}">
                <a16:creationId xmlns:a16="http://schemas.microsoft.com/office/drawing/2014/main" id="{4D425390-4A61-4BE4-B501-9853911759BC}"/>
              </a:ext>
            </a:extLst>
          </p:cNvPr>
          <p:cNvSpPr txBox="1"/>
          <p:nvPr/>
        </p:nvSpPr>
        <p:spPr>
          <a:xfrm>
            <a:off x="1086034" y="6210712"/>
            <a:ext cx="2909707" cy="276999"/>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rPr>
              <a:t>(a)  Convolutional prototype network</a:t>
            </a:r>
            <a:endParaRPr lang="zh-CN" altLang="en-US" sz="1200" dirty="0">
              <a:latin typeface="微软雅黑" panose="020B0503020204020204" pitchFamily="34" charset="-122"/>
              <a:ea typeface="微软雅黑" panose="020B0503020204020204" pitchFamily="34" charset="-122"/>
            </a:endParaRPr>
          </a:p>
        </p:txBody>
      </p:sp>
      <p:pic>
        <p:nvPicPr>
          <p:cNvPr id="102" name="图片 101">
            <a:extLst>
              <a:ext uri="{FF2B5EF4-FFF2-40B4-BE49-F238E27FC236}">
                <a16:creationId xmlns:a16="http://schemas.microsoft.com/office/drawing/2014/main" id="{E3E5AF37-9554-4657-8E6A-04CAFDAC3DD2}"/>
              </a:ext>
            </a:extLst>
          </p:cNvPr>
          <p:cNvPicPr>
            <a:picLocks noChangeAspect="1"/>
          </p:cNvPicPr>
          <p:nvPr/>
        </p:nvPicPr>
        <p:blipFill>
          <a:blip r:embed="rId6"/>
          <a:stretch>
            <a:fillRect/>
          </a:stretch>
        </p:blipFill>
        <p:spPr>
          <a:xfrm>
            <a:off x="6277554" y="1588303"/>
            <a:ext cx="5176882" cy="2306066"/>
          </a:xfrm>
          <a:prstGeom prst="rect">
            <a:avLst/>
          </a:prstGeom>
        </p:spPr>
      </p:pic>
      <p:grpSp>
        <p:nvGrpSpPr>
          <p:cNvPr id="108" name="组合 107">
            <a:extLst>
              <a:ext uri="{FF2B5EF4-FFF2-40B4-BE49-F238E27FC236}">
                <a16:creationId xmlns:a16="http://schemas.microsoft.com/office/drawing/2014/main" id="{8C4DE104-F3A4-450A-8739-BE35CCCEAC36}"/>
              </a:ext>
            </a:extLst>
          </p:cNvPr>
          <p:cNvGrpSpPr/>
          <p:nvPr/>
        </p:nvGrpSpPr>
        <p:grpSpPr>
          <a:xfrm>
            <a:off x="6642564" y="4034930"/>
            <a:ext cx="3556936" cy="1216070"/>
            <a:chOff x="6861994" y="4580725"/>
            <a:chExt cx="3556936" cy="1216070"/>
          </a:xfrm>
        </p:grpSpPr>
        <p:grpSp>
          <p:nvGrpSpPr>
            <p:cNvPr id="98" name="组合 97">
              <a:extLst>
                <a:ext uri="{FF2B5EF4-FFF2-40B4-BE49-F238E27FC236}">
                  <a16:creationId xmlns:a16="http://schemas.microsoft.com/office/drawing/2014/main" id="{26D978AB-C91F-4F2F-B5E7-26CE53E507E4}"/>
                </a:ext>
              </a:extLst>
            </p:cNvPr>
            <p:cNvGrpSpPr/>
            <p:nvPr/>
          </p:nvGrpSpPr>
          <p:grpSpPr>
            <a:xfrm>
              <a:off x="6861994" y="4580725"/>
              <a:ext cx="3556936" cy="617241"/>
              <a:chOff x="1231600" y="1788777"/>
              <a:chExt cx="3556936" cy="617241"/>
            </a:xfrm>
          </p:grpSpPr>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7479DE78-2784-4C73-B98A-7AEF73C2571C}"/>
                      </a:ext>
                    </a:extLst>
                  </p:cNvPr>
                  <p:cNvSpPr txBox="1"/>
                  <p:nvPr/>
                </p:nvSpPr>
                <p:spPr>
                  <a:xfrm>
                    <a:off x="1231600" y="1908441"/>
                    <a:ext cx="3556936" cy="4098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𝑚𝑖𝑛</m:t>
                          </m:r>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θ</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𝑖𝑗</m:t>
                                      </m:r>
                                    </m:sub>
                                  </m:sSub>
                                </m:e>
                              </m:d>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&lt;0</m:t>
                          </m:r>
                        </m:oMath>
                      </m:oMathPara>
                    </a14:m>
                    <a:endParaRPr lang="zh-CN" altLang="en-US" dirty="0"/>
                  </a:p>
                </p:txBody>
              </p:sp>
            </mc:Choice>
            <mc:Fallback xmlns="">
              <p:sp>
                <p:nvSpPr>
                  <p:cNvPr id="88" name="文本框 87">
                    <a:extLst>
                      <a:ext uri="{FF2B5EF4-FFF2-40B4-BE49-F238E27FC236}">
                        <a16:creationId xmlns:a16="http://schemas.microsoft.com/office/drawing/2014/main" id="{7479DE78-2784-4C73-B98A-7AEF73C2571C}"/>
                      </a:ext>
                    </a:extLst>
                  </p:cNvPr>
                  <p:cNvSpPr txBox="1">
                    <a:spLocks noRot="1" noChangeAspect="1" noMove="1" noResize="1" noEditPoints="1" noAdjustHandles="1" noChangeArrowheads="1" noChangeShapeType="1" noTextEdit="1"/>
                  </p:cNvSpPr>
                  <p:nvPr/>
                </p:nvSpPr>
                <p:spPr>
                  <a:xfrm>
                    <a:off x="1231600" y="1908441"/>
                    <a:ext cx="3556936" cy="409856"/>
                  </a:xfrm>
                  <a:prstGeom prst="rect">
                    <a:avLst/>
                  </a:prstGeom>
                  <a:blipFill>
                    <a:blip r:embed="rId7"/>
                    <a:stretch>
                      <a:fillRect l="-1029" r="-1029" b="-134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文本框 95">
                    <a:extLst>
                      <a:ext uri="{FF2B5EF4-FFF2-40B4-BE49-F238E27FC236}">
                        <a16:creationId xmlns:a16="http://schemas.microsoft.com/office/drawing/2014/main" id="{7AB3F08B-F727-4D5F-A539-E9B6ECCBB624}"/>
                      </a:ext>
                    </a:extLst>
                  </p:cNvPr>
                  <p:cNvSpPr txBox="1"/>
                  <p:nvPr/>
                </p:nvSpPr>
                <p:spPr>
                  <a:xfrm>
                    <a:off x="2409603" y="1788777"/>
                    <a:ext cx="23141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oMath>
                      </m:oMathPara>
                    </a14:m>
                    <a:endParaRPr lang="zh-CN" altLang="en-US" dirty="0"/>
                  </a:p>
                </p:txBody>
              </p:sp>
            </mc:Choice>
            <mc:Fallback xmlns="">
              <p:sp>
                <p:nvSpPr>
                  <p:cNvPr id="96" name="文本框 95">
                    <a:extLst>
                      <a:ext uri="{FF2B5EF4-FFF2-40B4-BE49-F238E27FC236}">
                        <a16:creationId xmlns:a16="http://schemas.microsoft.com/office/drawing/2014/main" id="{7AB3F08B-F727-4D5F-A539-E9B6ECCBB624}"/>
                      </a:ext>
                    </a:extLst>
                  </p:cNvPr>
                  <p:cNvSpPr txBox="1">
                    <a:spLocks noRot="1" noChangeAspect="1" noMove="1" noResize="1" noEditPoints="1" noAdjustHandles="1" noChangeArrowheads="1" noChangeShapeType="1" noTextEdit="1"/>
                  </p:cNvSpPr>
                  <p:nvPr/>
                </p:nvSpPr>
                <p:spPr>
                  <a:xfrm>
                    <a:off x="2409603" y="1788777"/>
                    <a:ext cx="231410" cy="276999"/>
                  </a:xfrm>
                  <a:prstGeom prst="rect">
                    <a:avLst/>
                  </a:prstGeom>
                  <a:blipFill>
                    <a:blip r:embed="rId8"/>
                    <a:stretch>
                      <a:fillRect l="-23684" r="-18421"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文本框 96">
                    <a:extLst>
                      <a:ext uri="{FF2B5EF4-FFF2-40B4-BE49-F238E27FC236}">
                        <a16:creationId xmlns:a16="http://schemas.microsoft.com/office/drawing/2014/main" id="{193852B0-33EA-4B67-B36F-08C8C50CE907}"/>
                      </a:ext>
                    </a:extLst>
                  </p:cNvPr>
                  <p:cNvSpPr txBox="1"/>
                  <p:nvPr/>
                </p:nvSpPr>
                <p:spPr>
                  <a:xfrm>
                    <a:off x="2212760" y="2190574"/>
                    <a:ext cx="57945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oMath>
                      </m:oMathPara>
                    </a14:m>
                    <a:endParaRPr lang="zh-CN" altLang="en-US" sz="1400" dirty="0"/>
                  </a:p>
                </p:txBody>
              </p:sp>
            </mc:Choice>
            <mc:Fallback xmlns="">
              <p:sp>
                <p:nvSpPr>
                  <p:cNvPr id="97" name="文本框 96">
                    <a:extLst>
                      <a:ext uri="{FF2B5EF4-FFF2-40B4-BE49-F238E27FC236}">
                        <a16:creationId xmlns:a16="http://schemas.microsoft.com/office/drawing/2014/main" id="{193852B0-33EA-4B67-B36F-08C8C50CE907}"/>
                      </a:ext>
                    </a:extLst>
                  </p:cNvPr>
                  <p:cNvSpPr txBox="1">
                    <a:spLocks noRot="1" noChangeAspect="1" noMove="1" noResize="1" noEditPoints="1" noAdjustHandles="1" noChangeArrowheads="1" noChangeShapeType="1" noTextEdit="1"/>
                  </p:cNvSpPr>
                  <p:nvPr/>
                </p:nvSpPr>
                <p:spPr>
                  <a:xfrm>
                    <a:off x="2212760" y="2190574"/>
                    <a:ext cx="579454" cy="215444"/>
                  </a:xfrm>
                  <a:prstGeom prst="rect">
                    <a:avLst/>
                  </a:prstGeom>
                  <a:blipFill>
                    <a:blip r:embed="rId9"/>
                    <a:stretch>
                      <a:fillRect b="-31429"/>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11EBD12C-6F95-4F21-B98C-60EBB5835DFC}"/>
                    </a:ext>
                  </a:extLst>
                </p:cNvPr>
                <p:cNvSpPr txBox="1"/>
                <p:nvPr/>
              </p:nvSpPr>
              <p:spPr>
                <a:xfrm>
                  <a:off x="7024316" y="5250376"/>
                  <a:ext cx="28836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𝑐𝑙𝑎𝑠𝑠</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𝑎𝑟𝑔𝑚𝑎𝑥</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05" name="文本框 104">
                  <a:extLst>
                    <a:ext uri="{FF2B5EF4-FFF2-40B4-BE49-F238E27FC236}">
                      <a16:creationId xmlns:a16="http://schemas.microsoft.com/office/drawing/2014/main" id="{11EBD12C-6F95-4F21-B98C-60EBB5835DFC}"/>
                    </a:ext>
                  </a:extLst>
                </p:cNvPr>
                <p:cNvSpPr txBox="1">
                  <a:spLocks noRot="1" noChangeAspect="1" noMove="1" noResize="1" noEditPoints="1" noAdjustHandles="1" noChangeArrowheads="1" noChangeShapeType="1" noTextEdit="1"/>
                </p:cNvSpPr>
                <p:nvPr/>
              </p:nvSpPr>
              <p:spPr>
                <a:xfrm>
                  <a:off x="7024316" y="5250376"/>
                  <a:ext cx="2883610" cy="369332"/>
                </a:xfrm>
                <a:prstGeom prst="rect">
                  <a:avLst/>
                </a:prstGeom>
                <a:blipFill>
                  <a:blip r:embed="rId10"/>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1FFF7E81-46C2-4EE4-B108-E4067FD529A3}"/>
                    </a:ext>
                  </a:extLst>
                </p:cNvPr>
                <p:cNvSpPr txBox="1"/>
                <p:nvPr/>
              </p:nvSpPr>
              <p:spPr>
                <a:xfrm>
                  <a:off x="8469111" y="5489018"/>
                  <a:ext cx="629981"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oMath>
                    </m:oMathPara>
                  </a14:m>
                  <a:endParaRPr lang="zh-CN" altLang="en-US" sz="1400" dirty="0"/>
                </a:p>
              </p:txBody>
            </p:sp>
          </mc:Choice>
          <mc:Fallback xmlns="">
            <p:sp>
              <p:nvSpPr>
                <p:cNvPr id="106" name="文本框 105">
                  <a:extLst>
                    <a:ext uri="{FF2B5EF4-FFF2-40B4-BE49-F238E27FC236}">
                      <a16:creationId xmlns:a16="http://schemas.microsoft.com/office/drawing/2014/main" id="{1FFF7E81-46C2-4EE4-B108-E4067FD529A3}"/>
                    </a:ext>
                  </a:extLst>
                </p:cNvPr>
                <p:cNvSpPr txBox="1">
                  <a:spLocks noRot="1" noChangeAspect="1" noMove="1" noResize="1" noEditPoints="1" noAdjustHandles="1" noChangeArrowheads="1" noChangeShapeType="1" noTextEdit="1"/>
                </p:cNvSpPr>
                <p:nvPr/>
              </p:nvSpPr>
              <p:spPr>
                <a:xfrm>
                  <a:off x="8469111" y="5489018"/>
                  <a:ext cx="629981" cy="307777"/>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E7D13A40-B082-44CA-92FB-34B93585EB46}"/>
                    </a:ext>
                  </a:extLst>
                </p:cNvPr>
                <p:cNvSpPr txBox="1"/>
                <p:nvPr/>
              </p:nvSpPr>
              <p:spPr>
                <a:xfrm>
                  <a:off x="8586397" y="5140980"/>
                  <a:ext cx="349646"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𝐶</m:t>
                        </m:r>
                      </m:oMath>
                    </m:oMathPara>
                  </a14:m>
                  <a:endParaRPr lang="zh-CN" altLang="en-US" sz="1400" dirty="0"/>
                </a:p>
              </p:txBody>
            </p:sp>
          </mc:Choice>
          <mc:Fallback xmlns="">
            <p:sp>
              <p:nvSpPr>
                <p:cNvPr id="107" name="文本框 106">
                  <a:extLst>
                    <a:ext uri="{FF2B5EF4-FFF2-40B4-BE49-F238E27FC236}">
                      <a16:creationId xmlns:a16="http://schemas.microsoft.com/office/drawing/2014/main" id="{E7D13A40-B082-44CA-92FB-34B93585EB46}"/>
                    </a:ext>
                  </a:extLst>
                </p:cNvPr>
                <p:cNvSpPr txBox="1">
                  <a:spLocks noRot="1" noChangeAspect="1" noMove="1" noResize="1" noEditPoints="1" noAdjustHandles="1" noChangeArrowheads="1" noChangeShapeType="1" noTextEdit="1"/>
                </p:cNvSpPr>
                <p:nvPr/>
              </p:nvSpPr>
              <p:spPr>
                <a:xfrm>
                  <a:off x="8586397" y="5140980"/>
                  <a:ext cx="349646" cy="307777"/>
                </a:xfrm>
                <a:prstGeom prst="rect">
                  <a:avLst/>
                </a:prstGeom>
                <a:blipFill>
                  <a:blip r:embed="rId1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CA8AD96E-1BC6-4409-A429-F45F9EB4F473}"/>
                  </a:ext>
                </a:extLst>
              </p:cNvPr>
              <p:cNvSpPr txBox="1"/>
              <p:nvPr/>
            </p:nvSpPr>
            <p:spPr>
              <a:xfrm>
                <a:off x="6680127" y="5383279"/>
                <a:ext cx="4613598" cy="1078052"/>
              </a:xfrm>
              <a:prstGeom prst="rect">
                <a:avLst/>
              </a:prstGeom>
              <a:noFill/>
            </p:spPr>
            <p:txBody>
              <a:bodyPr wrap="square" lIns="0" tIns="0" rIns="0" bIns="0" rtlCol="0">
                <a:spAutoFit/>
              </a:bodyPr>
              <a:lstStyle/>
              <a:p>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𝜑</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𝛾</m:t>
                                </m:r>
                              </m:e>
                              <m:sup>
                                <m:r>
                                  <a:rPr lang="en-US" altLang="zh-CN" b="0" i="1" smtClean="0">
                                    <a:latin typeface="Cambria Math" panose="02040503050406030204" pitchFamily="18" charset="0"/>
                                  </a:rPr>
                                  <m:t>−1</m:t>
                                </m:r>
                              </m:sup>
                            </m:sSup>
                            <m:r>
                              <a:rPr lang="en-US" altLang="zh-CN" i="1">
                                <a:latin typeface="Cambria Math" panose="02040503050406030204" pitchFamily="18" charset="0"/>
                              </a:rPr>
                              <m:t>·</m:t>
                            </m:r>
                            <m:r>
                              <a:rPr lang="en-US" altLang="zh-CN" b="0" i="1" smtClean="0">
                                <a:latin typeface="Cambria Math" panose="02040503050406030204" pitchFamily="18" charset="0"/>
                              </a:rPr>
                              <m:t>𝐼</m:t>
                            </m:r>
                          </m:e>
                        </m:d>
                        <m:r>
                          <a:rPr lang="en-US" altLang="zh-CN" b="0" i="1" smtClean="0">
                            <a:latin typeface="Cambria Math" panose="02040503050406030204" pitchFamily="18" charset="0"/>
                          </a:rPr>
                          <m:t> </m:t>
                        </m:r>
                      </m:e>
                    </m:nary>
                  </m:oMath>
                </a14:m>
                <a:r>
                  <a:rPr lang="en-US" altLang="zh-CN" dirty="0"/>
                  <a:t> </a:t>
                </a:r>
              </a:p>
              <a:p>
                <a:r>
                  <a:rPr lang="en-US" altLang="zh-CN" i="1" dirty="0">
                    <a:latin typeface="Cambria Math" panose="02040503050406030204" pitchFamily="18" charset="0"/>
                  </a:rPr>
                  <a:t>             </a:t>
                </a:r>
                <a14:m>
                  <m:oMath xmlns:m="http://schemas.openxmlformats.org/officeDocument/2006/math">
                    <m:r>
                      <a:rPr lang="en-US" altLang="zh-CN"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𝐾</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𝑗</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sSup>
                                  <m:sSupPr>
                                    <m:ctrlPr>
                                      <a:rPr lang="en-US" altLang="zh-CN" i="1">
                                        <a:latin typeface="Cambria Math" panose="02040503050406030204" pitchFamily="18" charset="0"/>
                                      </a:rPr>
                                    </m:ctrlPr>
                                  </m:sSupPr>
                                  <m:e>
                                    <m:r>
                                      <a:rPr lang="en-US" altLang="zh-CN" i="1">
                                        <a:latin typeface="Cambria Math" panose="02040503050406030204" pitchFamily="18" charset="0"/>
                                      </a:rPr>
                                      <m:t>(2</m:t>
                                    </m:r>
                                    <m:r>
                                      <a:rPr lang="zh-CN" altLang="en-US" i="1">
                                        <a:latin typeface="Cambria Math" panose="02040503050406030204" pitchFamily="18" charset="0"/>
                                      </a:rPr>
                                      <m:t>𝜋</m:t>
                                    </m:r>
                                    <m:sSup>
                                      <m:sSupPr>
                                        <m:ctrlPr>
                                          <a:rPr lang="en-US" altLang="zh-CN" i="1">
                                            <a:latin typeface="Cambria Math" panose="02040503050406030204" pitchFamily="18" charset="0"/>
                                          </a:rPr>
                                        </m:ctrlPr>
                                      </m:sSupPr>
                                      <m:e>
                                        <m:r>
                                          <a:rPr lang="zh-CN" altLang="en-US" i="1">
                                            <a:latin typeface="Cambria Math" panose="02040503050406030204" pitchFamily="18" charset="0"/>
                                          </a:rPr>
                                          <m:t>𝛾</m:t>
                                        </m:r>
                                      </m:e>
                                      <m:sup>
                                        <m:r>
                                          <a:rPr lang="en-US" altLang="zh-CN" i="1">
                                            <a:latin typeface="Cambria Math" panose="02040503050406030204" pitchFamily="18" charset="0"/>
                                          </a:rPr>
                                          <m:t>−1</m:t>
                                        </m:r>
                                      </m:sup>
                                    </m:sSup>
                                    <m:r>
                                      <a:rPr lang="en-US" altLang="zh-CN" i="1">
                                        <a:latin typeface="Cambria Math" panose="02040503050406030204" pitchFamily="18" charset="0"/>
                                      </a:rPr>
                                      <m:t>)</m:t>
                                    </m:r>
                                  </m:e>
                                  <m:sup>
                                    <m:r>
                                      <a:rPr lang="en-US" altLang="zh-CN" i="1">
                                        <a:latin typeface="Cambria Math" panose="02040503050406030204" pitchFamily="18" charset="0"/>
                                      </a:rPr>
                                      <m:t>𝐷</m:t>
                                    </m:r>
                                  </m:sup>
                                </m:sSup>
                              </m:e>
                            </m:rad>
                          </m:den>
                        </m:f>
                        <m:r>
                          <m:rPr>
                            <m:sty m:val="p"/>
                          </m:rPr>
                          <a:rPr lang="en-US" altLang="zh-CN">
                            <a:latin typeface="Cambria Math" panose="02040503050406030204" pitchFamily="18" charset="0"/>
                          </a:rPr>
                          <m:t>exp</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𝛾</m:t>
                            </m:r>
                          </m:num>
                          <m:den>
                            <m:r>
                              <a:rPr lang="en-US" altLang="zh-CN" i="1">
                                <a:latin typeface="Cambria Math" panose="02040503050406030204" pitchFamily="18" charset="0"/>
                              </a:rPr>
                              <m:t>2</m:t>
                            </m:r>
                          </m:den>
                        </m:f>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𝑖𝑗</m:t>
                                    </m:r>
                                  </m:sub>
                                </m:sSub>
                              </m:e>
                            </m:d>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r>
                          <a:rPr lang="en-US" altLang="zh-CN" i="1">
                            <a:latin typeface="Cambria Math" panose="02040503050406030204" pitchFamily="18" charset="0"/>
                          </a:rPr>
                          <m:t>)</m:t>
                        </m:r>
                      </m:e>
                    </m:nary>
                  </m:oMath>
                </a14:m>
                <a:endParaRPr lang="zh-CN" altLang="en-US" dirty="0"/>
              </a:p>
              <a:p>
                <a:endParaRPr lang="en-US" altLang="zh-CN" i="1" dirty="0">
                  <a:latin typeface="Cambria Math" panose="02040503050406030204" pitchFamily="18" charset="0"/>
                </a:endParaRPr>
              </a:p>
            </p:txBody>
          </p:sp>
        </mc:Choice>
        <mc:Fallback xmlns="">
          <p:sp>
            <p:nvSpPr>
              <p:cNvPr id="111" name="文本框 110">
                <a:extLst>
                  <a:ext uri="{FF2B5EF4-FFF2-40B4-BE49-F238E27FC236}">
                    <a16:creationId xmlns:a16="http://schemas.microsoft.com/office/drawing/2014/main" id="{CA8AD96E-1BC6-4409-A429-F45F9EB4F473}"/>
                  </a:ext>
                </a:extLst>
              </p:cNvPr>
              <p:cNvSpPr txBox="1">
                <a:spLocks noRot="1" noChangeAspect="1" noMove="1" noResize="1" noEditPoints="1" noAdjustHandles="1" noChangeArrowheads="1" noChangeShapeType="1" noTextEdit="1"/>
              </p:cNvSpPr>
              <p:nvPr/>
            </p:nvSpPr>
            <p:spPr>
              <a:xfrm>
                <a:off x="6680127" y="5383279"/>
                <a:ext cx="4613598" cy="1078052"/>
              </a:xfrm>
              <a:prstGeom prst="rect">
                <a:avLst/>
              </a:prstGeom>
              <a:blipFill>
                <a:blip r:embed="rId13"/>
                <a:stretch>
                  <a:fillRect l="-1849" t="-42938" r="-1849" b="-310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041543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ṧlîḋê"/>
          <p:cNvSpPr/>
          <p:nvPr/>
        </p:nvSpPr>
        <p:spPr>
          <a:xfrm>
            <a:off x="374423" y="294958"/>
            <a:ext cx="11443154" cy="6203950"/>
          </a:xfrm>
          <a:prstGeom prst="roundRect">
            <a:avLst>
              <a:gd name="adj" fmla="val 4167"/>
            </a:avLst>
          </a:prstGeom>
          <a:solidFill>
            <a:srgbClr val="FFFFFF">
              <a:alpha val="87000"/>
            </a:srgbClr>
          </a:solidFill>
          <a:ln w="38100" cap="flat" cmpd="sng" algn="ctr">
            <a:solidFill>
              <a:srgbClr val="FFFFFF"/>
            </a:solidFill>
            <a:prstDash val="solid"/>
            <a:miter lim="800000"/>
          </a:ln>
          <a:effectLst/>
        </p:spPr>
        <p:txBody>
          <a:bodyPr rtlCol="0" anchor="ctr"/>
          <a:lstStyle/>
          <a:p>
            <a:pPr marL="285750" marR="0" lvl="0" indent="-285750" algn="ctr" defTabSz="914400" eaLnBrk="1" fontAlgn="auto" latinLnBrk="0" hangingPunct="1">
              <a:lnSpc>
                <a:spcPct val="100000"/>
              </a:lnSpc>
              <a:spcBef>
                <a:spcPts val="0"/>
              </a:spcBef>
              <a:spcAft>
                <a:spcPts val="0"/>
              </a:spcAft>
              <a:buClrTx/>
              <a:buSzTx/>
              <a:buFont typeface="Wingdings" panose="05000000000000000000" pitchFamily="2" charset="2"/>
              <a:buChar char="l"/>
              <a:defRPr/>
            </a:pPr>
            <a:endParaRPr kumimoji="0" lang="zh-CN" altLang="en-US" sz="1800" b="0" i="0" u="none" strike="noStrike" kern="0" cap="none" spc="0" normalizeH="0" baseline="0" noProof="0" dirty="0">
              <a:ln>
                <a:noFill/>
              </a:ln>
              <a:solidFill>
                <a:srgbClr val="FFFFFF"/>
              </a:solidFill>
              <a:effectLst/>
              <a:uLnTx/>
              <a:uFillTx/>
              <a:latin typeface="Arial"/>
              <a:ea typeface="微软雅黑"/>
              <a:sym typeface="Arial"/>
            </a:endParaRPr>
          </a:p>
        </p:txBody>
      </p:sp>
      <p:sp>
        <p:nvSpPr>
          <p:cNvPr id="15" name="矩形 14">
            <a:extLst>
              <a:ext uri="{FF2B5EF4-FFF2-40B4-BE49-F238E27FC236}">
                <a16:creationId xmlns:a16="http://schemas.microsoft.com/office/drawing/2014/main" id="{30906C6F-A01A-FA6A-DA09-7A2DD75ACB3D}"/>
              </a:ext>
            </a:extLst>
          </p:cNvPr>
          <p:cNvSpPr/>
          <p:nvPr/>
        </p:nvSpPr>
        <p:spPr>
          <a:xfrm>
            <a:off x="1330272" y="2732835"/>
            <a:ext cx="5619371" cy="1993562"/>
          </a:xfrm>
          <a:prstGeom prst="rect">
            <a:avLst/>
          </a:prstGeom>
          <a:solidFill>
            <a:srgbClr val="ECF3F8"/>
          </a:solidFill>
          <a:ln>
            <a:solidFill>
              <a:srgbClr val="EBF3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íṩľiďè"/>
          <p:cNvSpPr/>
          <p:nvPr/>
        </p:nvSpPr>
        <p:spPr>
          <a:xfrm>
            <a:off x="610272" y="686524"/>
            <a:ext cx="720000" cy="80899"/>
          </a:xfrm>
          <a:prstGeom prst="rect">
            <a:avLst/>
          </a:prstGeom>
          <a:solidFill>
            <a:srgbClr val="C6DAEC"/>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8" name="椭圆 7"/>
          <p:cNvSpPr/>
          <p:nvPr/>
        </p:nvSpPr>
        <p:spPr>
          <a:xfrm>
            <a:off x="10331360" y="5198860"/>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13" name="îṡľiḓê">
            <a:extLst>
              <a:ext uri="{FF2B5EF4-FFF2-40B4-BE49-F238E27FC236}">
                <a16:creationId xmlns:a16="http://schemas.microsoft.com/office/drawing/2014/main" id="{A184D943-2D61-4139-A5B9-13C9A1D7340F}"/>
              </a:ext>
            </a:extLst>
          </p:cNvPr>
          <p:cNvSpPr txBox="1"/>
          <p:nvPr/>
        </p:nvSpPr>
        <p:spPr>
          <a:xfrm>
            <a:off x="1525526" y="305707"/>
            <a:ext cx="3268480" cy="661848"/>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pPr marL="0" marR="0" lvl="0" indent="0" defTabSz="914400" eaLnBrk="1" fontAlgn="auto" latinLnBrk="0" hangingPunct="1">
              <a:lnSpc>
                <a:spcPct val="150000"/>
              </a:lnSpc>
              <a:spcBef>
                <a:spcPts val="0"/>
              </a:spcBef>
              <a:spcAft>
                <a:spcPts val="0"/>
              </a:spcAft>
              <a:buClrTx/>
              <a:buSzTx/>
              <a:buFontTx/>
              <a:buNone/>
              <a:defRPr/>
            </a:pPr>
            <a:r>
              <a:rPr kumimoji="1" lang="zh-CN" altLang="en-US" sz="2800" kern="0" spc="300" dirty="0">
                <a:latin typeface="Arial"/>
                <a:ea typeface="微软雅黑"/>
                <a:sym typeface="Arial"/>
              </a:rPr>
              <a:t>拒绝规则</a:t>
            </a:r>
            <a:endParaRPr kumimoji="1" lang="en-US" altLang="zh-CN" sz="2800" b="1" i="0" u="none" strike="noStrike" kern="0" cap="none" spc="300" normalizeH="0" baseline="0" noProof="0" dirty="0">
              <a:ln>
                <a:noFill/>
              </a:ln>
              <a:effectLst/>
              <a:uLnTx/>
              <a:uFillTx/>
              <a:latin typeface="Arial"/>
              <a:ea typeface="微软雅黑"/>
              <a:sym typeface="Arial"/>
            </a:endParaRPr>
          </a:p>
        </p:txBody>
      </p:sp>
      <p:sp>
        <p:nvSpPr>
          <p:cNvPr id="2" name="文本框 1">
            <a:extLst>
              <a:ext uri="{FF2B5EF4-FFF2-40B4-BE49-F238E27FC236}">
                <a16:creationId xmlns:a16="http://schemas.microsoft.com/office/drawing/2014/main" id="{4E227B06-BC5F-444F-A20E-D7FB59299B16}"/>
              </a:ext>
            </a:extLst>
          </p:cNvPr>
          <p:cNvSpPr txBox="1"/>
          <p:nvPr/>
        </p:nvSpPr>
        <p:spPr>
          <a:xfrm>
            <a:off x="970272" y="1065326"/>
            <a:ext cx="3304110" cy="369332"/>
          </a:xfrm>
          <a:prstGeom prst="rect">
            <a:avLst/>
          </a:prstGeom>
          <a:noFill/>
        </p:spPr>
        <p:txBody>
          <a:bodyPr wrap="none" rtlCol="0">
            <a:spAutoFit/>
          </a:bodyPr>
          <a:lstStyle/>
          <a:p>
            <a:pPr marL="285750" indent="-285750">
              <a:buFont typeface="Wingdings" panose="05000000000000000000" pitchFamily="2" charset="2"/>
              <a:buChar char="l"/>
            </a:pPr>
            <a:r>
              <a:rPr lang="zh-CN" altLang="en-US" b="1" dirty="0"/>
              <a:t>基于距离的拒绝规则（</a:t>
            </a:r>
            <a:r>
              <a:rPr lang="en-US" altLang="zh-CN" b="1" dirty="0"/>
              <a:t>DR</a:t>
            </a:r>
            <a:r>
              <a:rPr lang="zh-CN" altLang="en-US" b="1" dirty="0"/>
              <a:t>）</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53A8217-152A-45E2-A07E-5623DA9CDD0E}"/>
                  </a:ext>
                </a:extLst>
              </p:cNvPr>
              <p:cNvSpPr txBox="1"/>
              <p:nvPr/>
            </p:nvSpPr>
            <p:spPr>
              <a:xfrm>
                <a:off x="1330272" y="1536630"/>
                <a:ext cx="1676549" cy="4548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max</m:t>
                              </m:r>
                            </m:e>
                            <m:lim>
                              <m:r>
                                <a:rPr lang="en-US" altLang="zh-CN" b="0" i="1" smtClean="0">
                                  <a:latin typeface="Cambria Math" panose="02040503050406030204" pitchFamily="18" charset="0"/>
                                </a:rPr>
                                <m:t>𝑖</m:t>
                              </m:r>
                              <m:r>
                                <a:rPr lang="en-US" altLang="zh-CN" b="0" i="1" smtClean="0">
                                  <a:latin typeface="Cambria Math" panose="02040503050406030204" pitchFamily="18" charset="0"/>
                                </a:rPr>
                                <m:t>=1</m:t>
                              </m:r>
                            </m:lim>
                          </m:limLow>
                        </m:fNa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𝑇</m:t>
                          </m:r>
                        </m:e>
                      </m:func>
                    </m:oMath>
                  </m:oMathPara>
                </a14:m>
                <a:endParaRPr lang="zh-CN" altLang="en-US" dirty="0"/>
              </a:p>
            </p:txBody>
          </p:sp>
        </mc:Choice>
        <mc:Fallback xmlns="">
          <p:sp>
            <p:nvSpPr>
              <p:cNvPr id="3" name="文本框 2">
                <a:extLst>
                  <a:ext uri="{FF2B5EF4-FFF2-40B4-BE49-F238E27FC236}">
                    <a16:creationId xmlns:a16="http://schemas.microsoft.com/office/drawing/2014/main" id="{953A8217-152A-45E2-A07E-5623DA9CDD0E}"/>
                  </a:ext>
                </a:extLst>
              </p:cNvPr>
              <p:cNvSpPr txBox="1">
                <a:spLocks noRot="1" noChangeAspect="1" noMove="1" noResize="1" noEditPoints="1" noAdjustHandles="1" noChangeArrowheads="1" noChangeShapeType="1" noTextEdit="1"/>
              </p:cNvSpPr>
              <p:nvPr/>
            </p:nvSpPr>
            <p:spPr>
              <a:xfrm>
                <a:off x="1330272" y="1536630"/>
                <a:ext cx="1676549" cy="454804"/>
              </a:xfrm>
              <a:prstGeom prst="rect">
                <a:avLst/>
              </a:prstGeom>
              <a:blipFill>
                <a:blip r:embed="rId3"/>
                <a:stretch>
                  <a:fillRect b="-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C2721DB-FC2A-42A2-AC0D-7EF6CB21BB3A}"/>
                  </a:ext>
                </a:extLst>
              </p:cNvPr>
              <p:cNvSpPr txBox="1"/>
              <p:nvPr/>
            </p:nvSpPr>
            <p:spPr>
              <a:xfrm>
                <a:off x="1482402" y="1458350"/>
                <a:ext cx="32444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𝐶</m:t>
                      </m:r>
                    </m:oMath>
                  </m:oMathPara>
                </a14:m>
                <a:endParaRPr lang="zh-CN" altLang="en-US" sz="1200" dirty="0"/>
              </a:p>
            </p:txBody>
          </p:sp>
        </mc:Choice>
        <mc:Fallback xmlns="">
          <p:sp>
            <p:nvSpPr>
              <p:cNvPr id="4" name="文本框 3">
                <a:extLst>
                  <a:ext uri="{FF2B5EF4-FFF2-40B4-BE49-F238E27FC236}">
                    <a16:creationId xmlns:a16="http://schemas.microsoft.com/office/drawing/2014/main" id="{5C2721DB-FC2A-42A2-AC0D-7EF6CB21BB3A}"/>
                  </a:ext>
                </a:extLst>
              </p:cNvPr>
              <p:cNvSpPr txBox="1">
                <a:spLocks noRot="1" noChangeAspect="1" noMove="1" noResize="1" noEditPoints="1" noAdjustHandles="1" noChangeArrowheads="1" noChangeShapeType="1" noTextEdit="1"/>
              </p:cNvSpPr>
              <p:nvPr/>
            </p:nvSpPr>
            <p:spPr>
              <a:xfrm>
                <a:off x="1482402" y="1458350"/>
                <a:ext cx="324448" cy="2769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98E93FFB-4894-4A6B-81F7-15DD2A02AEAB}"/>
                  </a:ext>
                </a:extLst>
              </p:cNvPr>
              <p:cNvSpPr txBox="1"/>
              <p:nvPr/>
            </p:nvSpPr>
            <p:spPr>
              <a:xfrm>
                <a:off x="1346213" y="2118531"/>
                <a:ext cx="3422027" cy="55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r>
                                <a:rPr lang="en-US" altLang="zh-CN" b="0" i="1" smtClean="0">
                                  <a:latin typeface="Cambria Math" panose="02040503050406030204" pitchFamily="18" charset="0"/>
                                </a:rPr>
                                <m:t>𝑖</m:t>
                              </m:r>
                              <m:r>
                                <a:rPr lang="en-US" altLang="zh-CN" b="0" i="1" smtClean="0">
                                  <a:latin typeface="Cambria Math" panose="02040503050406030204" pitchFamily="18" charset="0"/>
                                </a:rPr>
                                <m:t>=1</m:t>
                              </m:r>
                            </m:lim>
                          </m:limLow>
                        </m:fName>
                        <m:e>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r>
                                    <a:rPr lang="en-US" altLang="zh-CN" b="0" i="1" smtClean="0">
                                      <a:latin typeface="Cambria Math" panose="02040503050406030204" pitchFamily="18" charset="0"/>
                                    </a:rPr>
                                    <m:t>𝑗</m:t>
                                  </m:r>
                                  <m:r>
                                    <a:rPr lang="en-US" altLang="zh-CN" b="0" i="1" smtClean="0">
                                      <a:latin typeface="Cambria Math" panose="02040503050406030204" pitchFamily="18" charset="0"/>
                                    </a:rPr>
                                    <m:t>=1</m:t>
                                  </m:r>
                                </m:lim>
                              </m:limLow>
                            </m:fName>
                            <m:e>
                              <m:sSubSup>
                                <m:sSubSupPr>
                                  <m:ctrlPr>
                                    <a:rPr lang="en-US" altLang="zh-CN" i="1" smtClean="0">
                                      <a:latin typeface="Cambria Math" panose="02040503050406030204" pitchFamily="18" charset="0"/>
                                    </a:rPr>
                                  </m:ctrlPr>
                                </m:sSub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i="1">
                                          <a:latin typeface="Cambria Math" panose="02040503050406030204" pitchFamily="18" charset="0"/>
                                        </a:rPr>
                                        <m:t>θ</m:t>
                                      </m:r>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e>
                                  </m:d>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𝑇</m:t>
                              </m:r>
                            </m:e>
                          </m:func>
                        </m:e>
                      </m:func>
                    </m:oMath>
                  </m:oMathPara>
                </a14:m>
                <a:endParaRPr lang="zh-CN" altLang="en-US" dirty="0"/>
              </a:p>
            </p:txBody>
          </p:sp>
        </mc:Choice>
        <mc:Fallback>
          <p:sp>
            <p:nvSpPr>
              <p:cNvPr id="6" name="文本框 5">
                <a:extLst>
                  <a:ext uri="{FF2B5EF4-FFF2-40B4-BE49-F238E27FC236}">
                    <a16:creationId xmlns:a16="http://schemas.microsoft.com/office/drawing/2014/main" id="{98E93FFB-4894-4A6B-81F7-15DD2A02AEAB}"/>
                  </a:ext>
                </a:extLst>
              </p:cNvPr>
              <p:cNvSpPr txBox="1">
                <a:spLocks noRot="1" noChangeAspect="1" noMove="1" noResize="1" noEditPoints="1" noAdjustHandles="1" noChangeArrowheads="1" noChangeShapeType="1" noTextEdit="1"/>
              </p:cNvSpPr>
              <p:nvPr/>
            </p:nvSpPr>
            <p:spPr>
              <a:xfrm>
                <a:off x="1346213" y="2118531"/>
                <a:ext cx="3422027" cy="558743"/>
              </a:xfrm>
              <a:prstGeom prst="rect">
                <a:avLst/>
              </a:prstGeom>
              <a:blipFill>
                <a:blip r:embed="rId5"/>
                <a:stretch>
                  <a:fillRect b="-54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D88B280-1DE6-4AEF-821D-0A0A45D24E3A}"/>
                  </a:ext>
                </a:extLst>
              </p:cNvPr>
              <p:cNvSpPr txBox="1"/>
              <p:nvPr/>
            </p:nvSpPr>
            <p:spPr>
              <a:xfrm>
                <a:off x="1525526" y="2850463"/>
                <a:ext cx="4613598" cy="1078052"/>
              </a:xfrm>
              <a:prstGeom prst="rect">
                <a:avLst/>
              </a:prstGeom>
              <a:noFill/>
            </p:spPr>
            <p:txBody>
              <a:bodyPr wrap="square" lIns="0" tIns="0" rIns="0" bIns="0" rtlCol="0">
                <a:spAutoFit/>
              </a:bodyPr>
              <a:lstStyle/>
              <a:p>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𝜑</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zh-CN" altLang="en-US" b="0" i="1" smtClean="0">
                                    <a:latin typeface="Cambria Math" panose="02040503050406030204" pitchFamily="18" charset="0"/>
                                  </a:rPr>
                                  <m:t>𝛾</m:t>
                                </m:r>
                              </m:e>
                              <m:sup>
                                <m:r>
                                  <a:rPr lang="en-US" altLang="zh-CN" b="0" i="1" smtClean="0">
                                    <a:latin typeface="Cambria Math" panose="02040503050406030204" pitchFamily="18" charset="0"/>
                                  </a:rPr>
                                  <m:t>−1</m:t>
                                </m:r>
                              </m:sup>
                            </m:sSup>
                            <m:r>
                              <a:rPr lang="en-US" altLang="zh-CN" i="1">
                                <a:latin typeface="Cambria Math" panose="02040503050406030204" pitchFamily="18" charset="0"/>
                              </a:rPr>
                              <m:t>·</m:t>
                            </m:r>
                            <m:r>
                              <a:rPr lang="en-US" altLang="zh-CN" b="0" i="1" smtClean="0">
                                <a:latin typeface="Cambria Math" panose="02040503050406030204" pitchFamily="18" charset="0"/>
                              </a:rPr>
                              <m:t>𝐼</m:t>
                            </m:r>
                          </m:e>
                        </m:d>
                        <m:r>
                          <a:rPr lang="en-US" altLang="zh-CN" b="0" i="1" smtClean="0">
                            <a:latin typeface="Cambria Math" panose="02040503050406030204" pitchFamily="18" charset="0"/>
                          </a:rPr>
                          <m:t> </m:t>
                        </m:r>
                      </m:e>
                    </m:nary>
                  </m:oMath>
                </a14:m>
                <a:r>
                  <a:rPr lang="en-US" altLang="zh-CN" dirty="0"/>
                  <a:t> </a:t>
                </a:r>
              </a:p>
              <a:p>
                <a:r>
                  <a:rPr lang="en-US" altLang="zh-CN" i="1" dirty="0">
                    <a:latin typeface="Cambria Math" panose="02040503050406030204" pitchFamily="18" charset="0"/>
                  </a:rPr>
                  <a:t>             </a:t>
                </a:r>
                <a14:m>
                  <m:oMath xmlns:m="http://schemas.openxmlformats.org/officeDocument/2006/math">
                    <m:r>
                      <a:rPr lang="en-US" altLang="zh-CN"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𝐾</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𝑗</m:t>
                            </m:r>
                          </m:sub>
                        </m:sSub>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sSup>
                                  <m:sSupPr>
                                    <m:ctrlPr>
                                      <a:rPr lang="en-US" altLang="zh-CN" i="1">
                                        <a:latin typeface="Cambria Math" panose="02040503050406030204" pitchFamily="18" charset="0"/>
                                      </a:rPr>
                                    </m:ctrlPr>
                                  </m:sSupPr>
                                  <m:e>
                                    <m:r>
                                      <a:rPr lang="en-US" altLang="zh-CN" i="1">
                                        <a:latin typeface="Cambria Math" panose="02040503050406030204" pitchFamily="18" charset="0"/>
                                      </a:rPr>
                                      <m:t>(2</m:t>
                                    </m:r>
                                    <m:r>
                                      <a:rPr lang="zh-CN" altLang="en-US" i="1">
                                        <a:latin typeface="Cambria Math" panose="02040503050406030204" pitchFamily="18" charset="0"/>
                                      </a:rPr>
                                      <m:t>𝜋</m:t>
                                    </m:r>
                                    <m:sSup>
                                      <m:sSupPr>
                                        <m:ctrlPr>
                                          <a:rPr lang="en-US" altLang="zh-CN" i="1">
                                            <a:latin typeface="Cambria Math" panose="02040503050406030204" pitchFamily="18" charset="0"/>
                                          </a:rPr>
                                        </m:ctrlPr>
                                      </m:sSupPr>
                                      <m:e>
                                        <m:r>
                                          <a:rPr lang="zh-CN" altLang="en-US" i="1">
                                            <a:latin typeface="Cambria Math" panose="02040503050406030204" pitchFamily="18" charset="0"/>
                                          </a:rPr>
                                          <m:t>𝛾</m:t>
                                        </m:r>
                                      </m:e>
                                      <m:sup>
                                        <m:r>
                                          <a:rPr lang="en-US" altLang="zh-CN" i="1">
                                            <a:latin typeface="Cambria Math" panose="02040503050406030204" pitchFamily="18" charset="0"/>
                                          </a:rPr>
                                          <m:t>−1</m:t>
                                        </m:r>
                                      </m:sup>
                                    </m:sSup>
                                    <m:r>
                                      <a:rPr lang="en-US" altLang="zh-CN" i="1">
                                        <a:latin typeface="Cambria Math" panose="02040503050406030204" pitchFamily="18" charset="0"/>
                                      </a:rPr>
                                      <m:t>)</m:t>
                                    </m:r>
                                  </m:e>
                                  <m:sup>
                                    <m:r>
                                      <a:rPr lang="en-US" altLang="zh-CN" i="1">
                                        <a:latin typeface="Cambria Math" panose="02040503050406030204" pitchFamily="18" charset="0"/>
                                      </a:rPr>
                                      <m:t>𝐷</m:t>
                                    </m:r>
                                  </m:sup>
                                </m:sSup>
                              </m:e>
                            </m:rad>
                          </m:den>
                        </m:f>
                        <m:r>
                          <m:rPr>
                            <m:sty m:val="p"/>
                          </m:rPr>
                          <a:rPr lang="en-US" altLang="zh-CN">
                            <a:latin typeface="Cambria Math" panose="02040503050406030204" pitchFamily="18" charset="0"/>
                          </a:rPr>
                          <m:t>exp</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𝛾</m:t>
                            </m:r>
                          </m:num>
                          <m:den>
                            <m:r>
                              <a:rPr lang="en-US" altLang="zh-CN" i="1">
                                <a:latin typeface="Cambria Math" panose="02040503050406030204" pitchFamily="18" charset="0"/>
                              </a:rPr>
                              <m:t>2</m:t>
                            </m:r>
                          </m:den>
                        </m:f>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𝑖𝑗</m:t>
                                    </m:r>
                                  </m:sub>
                                </m:sSub>
                              </m:e>
                            </m:d>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r>
                          <a:rPr lang="en-US" altLang="zh-CN" i="1">
                            <a:latin typeface="Cambria Math" panose="02040503050406030204" pitchFamily="18" charset="0"/>
                          </a:rPr>
                          <m:t>)</m:t>
                        </m:r>
                      </m:e>
                    </m:nary>
                  </m:oMath>
                </a14:m>
                <a:endParaRPr lang="zh-CN" altLang="en-US" dirty="0"/>
              </a:p>
              <a:p>
                <a:endParaRPr lang="en-US" altLang="zh-CN" i="1" dirty="0">
                  <a:latin typeface="Cambria Math" panose="02040503050406030204" pitchFamily="18" charset="0"/>
                </a:endParaRPr>
              </a:p>
            </p:txBody>
          </p:sp>
        </mc:Choice>
        <mc:Fallback xmlns="">
          <p:sp>
            <p:nvSpPr>
              <p:cNvPr id="9" name="文本框 8">
                <a:extLst>
                  <a:ext uri="{FF2B5EF4-FFF2-40B4-BE49-F238E27FC236}">
                    <a16:creationId xmlns:a16="http://schemas.microsoft.com/office/drawing/2014/main" id="{1D88B280-1DE6-4AEF-821D-0A0A45D24E3A}"/>
                  </a:ext>
                </a:extLst>
              </p:cNvPr>
              <p:cNvSpPr txBox="1">
                <a:spLocks noRot="1" noChangeAspect="1" noMove="1" noResize="1" noEditPoints="1" noAdjustHandles="1" noChangeArrowheads="1" noChangeShapeType="1" noTextEdit="1"/>
              </p:cNvSpPr>
              <p:nvPr/>
            </p:nvSpPr>
            <p:spPr>
              <a:xfrm>
                <a:off x="1525526" y="2850463"/>
                <a:ext cx="4613598" cy="1078052"/>
              </a:xfrm>
              <a:prstGeom prst="rect">
                <a:avLst/>
              </a:prstGeom>
              <a:blipFill>
                <a:blip r:embed="rId6"/>
                <a:stretch>
                  <a:fillRect l="-1849" t="-43750" r="-1849" b="-31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B29A6CF-9684-4C93-B4D1-AED3A08D9432}"/>
                  </a:ext>
                </a:extLst>
              </p:cNvPr>
              <p:cNvSpPr txBox="1"/>
              <p:nvPr/>
            </p:nvSpPr>
            <p:spPr>
              <a:xfrm>
                <a:off x="1419741" y="3718034"/>
                <a:ext cx="2043956" cy="362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max</m:t>
                              </m:r>
                            </m:e>
                            <m:lim>
                              <m:r>
                                <a:rPr lang="en-US" altLang="zh-CN" b="0" i="1" smtClean="0">
                                  <a:latin typeface="Cambria Math" panose="02040503050406030204" pitchFamily="18" charset="0"/>
                                </a:rPr>
                                <m:t>𝑖</m:t>
                              </m:r>
                              <m:r>
                                <a:rPr lang="en-US" altLang="zh-CN" b="0" i="1" smtClean="0">
                                  <a:latin typeface="Cambria Math" panose="02040503050406030204" pitchFamily="18" charset="0"/>
                                </a:rPr>
                                <m:t>=1</m:t>
                              </m:r>
                            </m:lim>
                          </m:limLow>
                        </m:fName>
                        <m:e>
                          <m:r>
                            <a:rPr lang="en-US" altLang="zh-CN" b="0" i="1" smtClean="0">
                              <a:latin typeface="Cambria Math" panose="02040503050406030204" pitchFamily="18" charset="0"/>
                            </a:rPr>
                            <m:t>𝑙𝑜𝑔𝑝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e>
                      </m:func>
                    </m:oMath>
                  </m:oMathPara>
                </a14:m>
                <a:endParaRPr lang="zh-CN" altLang="en-US" dirty="0"/>
              </a:p>
            </p:txBody>
          </p:sp>
        </mc:Choice>
        <mc:Fallback xmlns="">
          <p:sp>
            <p:nvSpPr>
              <p:cNvPr id="14" name="文本框 13">
                <a:extLst>
                  <a:ext uri="{FF2B5EF4-FFF2-40B4-BE49-F238E27FC236}">
                    <a16:creationId xmlns:a16="http://schemas.microsoft.com/office/drawing/2014/main" id="{CB29A6CF-9684-4C93-B4D1-AED3A08D9432}"/>
                  </a:ext>
                </a:extLst>
              </p:cNvPr>
              <p:cNvSpPr txBox="1">
                <a:spLocks noRot="1" noChangeAspect="1" noMove="1" noResize="1" noEditPoints="1" noAdjustHandles="1" noChangeArrowheads="1" noChangeShapeType="1" noTextEdit="1"/>
              </p:cNvSpPr>
              <p:nvPr/>
            </p:nvSpPr>
            <p:spPr>
              <a:xfrm>
                <a:off x="1419741" y="3718034"/>
                <a:ext cx="2043956" cy="362472"/>
              </a:xfrm>
              <a:prstGeom prst="rect">
                <a:avLst/>
              </a:prstGeom>
              <a:blipFill>
                <a:blip r:embed="rId7"/>
                <a:stretch>
                  <a:fillRect b="-169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911A66C-BBFC-4A60-8113-8182AB123D58}"/>
                  </a:ext>
                </a:extLst>
              </p:cNvPr>
              <p:cNvSpPr txBox="1"/>
              <p:nvPr/>
            </p:nvSpPr>
            <p:spPr>
              <a:xfrm>
                <a:off x="1390524" y="4131690"/>
                <a:ext cx="6468532" cy="558743"/>
              </a:xfrm>
              <a:prstGeom prst="rect">
                <a:avLst/>
              </a:prstGeom>
              <a:noFill/>
            </p:spPr>
            <p:txBody>
              <a:bodyPr wrap="square">
                <a:spAutoFit/>
              </a:bodyPr>
              <a:lstStyle/>
              <a:p>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max</m:t>
                            </m:r>
                          </m:e>
                          <m:lim>
                            <m:r>
                              <a:rPr lang="en-US" altLang="zh-CN" b="0" i="1" smtClean="0">
                                <a:latin typeface="Cambria Math" panose="02040503050406030204" pitchFamily="18" charset="0"/>
                              </a:rPr>
                              <m:t>𝑖</m:t>
                            </m:r>
                            <m:r>
                              <a:rPr lang="en-US" altLang="zh-CN" b="0" i="1" smtClean="0">
                                <a:latin typeface="Cambria Math" panose="02040503050406030204" pitchFamily="18" charset="0"/>
                              </a:rPr>
                              <m:t>=1</m:t>
                            </m:r>
                          </m:lim>
                        </m:limLow>
                      </m:fName>
                      <m:e>
                        <m:r>
                          <a:rPr lang="en-US" altLang="zh-CN" b="0" i="1" smtClean="0">
                            <a:latin typeface="Cambria Math" panose="02040503050406030204" pitchFamily="18" charset="0"/>
                          </a:rPr>
                          <m:t>𝑙𝑜𝑔𝑝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e>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e>
                    </m:func>
                    <m:r>
                      <a:rPr lang="en-US" altLang="zh-CN" b="0" i="0"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𝑖</m:t>
                            </m:r>
                            <m:r>
                              <a:rPr lang="en-US" altLang="zh-CN" i="1">
                                <a:latin typeface="Cambria Math" panose="02040503050406030204" pitchFamily="18" charset="0"/>
                              </a:rPr>
                              <m:t>=1</m:t>
                            </m:r>
                          </m:lim>
                        </m:limLow>
                      </m:fName>
                      <m:e>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𝑗</m:t>
                                </m:r>
                                <m:r>
                                  <a:rPr lang="en-US" altLang="zh-CN" i="1">
                                    <a:latin typeface="Cambria Math" panose="02040503050406030204" pitchFamily="18" charset="0"/>
                                  </a:rPr>
                                  <m:t>=1</m:t>
                                </m:r>
                              </m:lim>
                            </m:limLow>
                          </m:fName>
                          <m:e>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i="1">
                                        <a:latin typeface="Cambria Math" panose="02040503050406030204" pitchFamily="18" charset="0"/>
                                      </a:rPr>
                                      <m:t>θ</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e>
                                </m:d>
                              </m:e>
                              <m:sub>
                                <m:r>
                                  <a:rPr lang="en-US" altLang="zh-CN" i="1">
                                    <a:latin typeface="Cambria Math" panose="02040503050406030204" pitchFamily="18" charset="0"/>
                                  </a:rPr>
                                  <m:t>2</m:t>
                                </m:r>
                              </m:sub>
                              <m:sup>
                                <m:r>
                                  <a:rPr lang="en-US" altLang="zh-CN" i="1">
                                    <a:latin typeface="Cambria Math" panose="02040503050406030204" pitchFamily="18" charset="0"/>
                                  </a:rPr>
                                  <m:t>2</m:t>
                                </m:r>
                              </m:sup>
                            </m:sSubSup>
                            <m:r>
                              <a:rPr lang="en-US" altLang="zh-CN" i="1">
                                <a:latin typeface="Cambria Math" panose="02040503050406030204" pitchFamily="18" charset="0"/>
                              </a:rPr>
                              <m:t>≻−</m:t>
                            </m:r>
                            <m:r>
                              <a:rPr lang="en-US" altLang="zh-CN" i="1">
                                <a:latin typeface="Cambria Math" panose="02040503050406030204" pitchFamily="18" charset="0"/>
                              </a:rPr>
                              <m:t>𝑇</m:t>
                            </m:r>
                          </m:e>
                        </m:func>
                      </m:e>
                    </m:func>
                  </m:oMath>
                </a14:m>
                <a:endParaRPr lang="zh-CN" altLang="en-US" dirty="0"/>
              </a:p>
            </p:txBody>
          </p:sp>
        </mc:Choice>
        <mc:Fallback xmlns="">
          <p:sp>
            <p:nvSpPr>
              <p:cNvPr id="16" name="文本框 15">
                <a:extLst>
                  <a:ext uri="{FF2B5EF4-FFF2-40B4-BE49-F238E27FC236}">
                    <a16:creationId xmlns:a16="http://schemas.microsoft.com/office/drawing/2014/main" id="{3911A66C-BBFC-4A60-8113-8182AB123D58}"/>
                  </a:ext>
                </a:extLst>
              </p:cNvPr>
              <p:cNvSpPr txBox="1">
                <a:spLocks noRot="1" noChangeAspect="1" noMove="1" noResize="1" noEditPoints="1" noAdjustHandles="1" noChangeArrowheads="1" noChangeShapeType="1" noTextEdit="1"/>
              </p:cNvSpPr>
              <p:nvPr/>
            </p:nvSpPr>
            <p:spPr>
              <a:xfrm>
                <a:off x="1390524" y="4131690"/>
                <a:ext cx="6468532" cy="558743"/>
              </a:xfrm>
              <a:prstGeom prst="rect">
                <a:avLst/>
              </a:prstGeom>
              <a:blipFill>
                <a:blip r:embed="rId8"/>
                <a:stretch>
                  <a:fillRect b="-5495"/>
                </a:stretch>
              </a:blipFill>
            </p:spPr>
            <p:txBody>
              <a:bodyPr/>
              <a:lstStyle/>
              <a:p>
                <a:r>
                  <a:rPr lang="zh-CN" altLang="en-US">
                    <a:noFill/>
                  </a:rPr>
                  <a:t> </a:t>
                </a:r>
              </a:p>
            </p:txBody>
          </p:sp>
        </mc:Fallback>
      </mc:AlternateContent>
      <p:grpSp>
        <p:nvGrpSpPr>
          <p:cNvPr id="17" name="组合 16">
            <a:extLst>
              <a:ext uri="{FF2B5EF4-FFF2-40B4-BE49-F238E27FC236}">
                <a16:creationId xmlns:a16="http://schemas.microsoft.com/office/drawing/2014/main" id="{EE9FBFA7-3966-4F77-902B-36FD90F83309}"/>
              </a:ext>
            </a:extLst>
          </p:cNvPr>
          <p:cNvGrpSpPr/>
          <p:nvPr/>
        </p:nvGrpSpPr>
        <p:grpSpPr>
          <a:xfrm>
            <a:off x="1464701" y="4739813"/>
            <a:ext cx="3537467" cy="1720168"/>
            <a:chOff x="7710414" y="1448821"/>
            <a:chExt cx="3314475" cy="2077768"/>
          </a:xfrm>
        </p:grpSpPr>
        <p:pic>
          <p:nvPicPr>
            <p:cNvPr id="18" name="Picture 2" descr="高斯混合模型(GMM) - 知乎">
              <a:extLst>
                <a:ext uri="{FF2B5EF4-FFF2-40B4-BE49-F238E27FC236}">
                  <a16:creationId xmlns:a16="http://schemas.microsoft.com/office/drawing/2014/main" id="{650E187B-F36B-4705-999C-0854E92F873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10414" y="1448821"/>
              <a:ext cx="3314475" cy="2010223"/>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直接连接符 18">
              <a:extLst>
                <a:ext uri="{FF2B5EF4-FFF2-40B4-BE49-F238E27FC236}">
                  <a16:creationId xmlns:a16="http://schemas.microsoft.com/office/drawing/2014/main" id="{0829CAE1-DBE6-47DE-8FBA-D5EB4F741AE7}"/>
                </a:ext>
              </a:extLst>
            </p:cNvPr>
            <p:cNvCxnSpPr/>
            <p:nvPr/>
          </p:nvCxnSpPr>
          <p:spPr>
            <a:xfrm>
              <a:off x="8811933" y="2262501"/>
              <a:ext cx="0" cy="926176"/>
            </a:xfrm>
            <a:prstGeom prst="line">
              <a:avLst/>
            </a:prstGeom>
            <a:ln w="190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30A30539-07AB-47A9-85B1-E891D0199573}"/>
                </a:ext>
              </a:extLst>
            </p:cNvPr>
            <p:cNvCxnSpPr>
              <a:cxnSpLocks/>
            </p:cNvCxnSpPr>
            <p:nvPr/>
          </p:nvCxnSpPr>
          <p:spPr>
            <a:xfrm>
              <a:off x="9554471" y="2663621"/>
              <a:ext cx="0" cy="525056"/>
            </a:xfrm>
            <a:prstGeom prst="line">
              <a:avLst/>
            </a:prstGeom>
            <a:ln w="190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C55E70E7-51C9-47AD-B0AD-E70B1C62F828}"/>
                </a:ext>
              </a:extLst>
            </p:cNvPr>
            <p:cNvCxnSpPr>
              <a:cxnSpLocks/>
            </p:cNvCxnSpPr>
            <p:nvPr/>
          </p:nvCxnSpPr>
          <p:spPr>
            <a:xfrm>
              <a:off x="10089748" y="1946370"/>
              <a:ext cx="0" cy="1242307"/>
            </a:xfrm>
            <a:prstGeom prst="line">
              <a:avLst/>
            </a:prstGeom>
            <a:ln w="19050">
              <a:solidFill>
                <a:schemeClr val="tx1">
                  <a:lumMod val="95000"/>
                  <a:lumOff val="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C2AFEA2-073A-4F7C-A459-925A666FB71B}"/>
                    </a:ext>
                  </a:extLst>
                </p:cNvPr>
                <p:cNvSpPr txBox="1"/>
                <p:nvPr/>
              </p:nvSpPr>
              <p:spPr>
                <a:xfrm>
                  <a:off x="8508035" y="3121431"/>
                  <a:ext cx="6077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m:oMathPara>
                  </a14:m>
                  <a:endParaRPr lang="zh-CN" altLang="en-US" dirty="0"/>
                </a:p>
              </p:txBody>
            </p:sp>
          </mc:Choice>
          <mc:Fallback xmlns="">
            <p:sp>
              <p:nvSpPr>
                <p:cNvPr id="19" name="文本框 18">
                  <a:extLst>
                    <a:ext uri="{FF2B5EF4-FFF2-40B4-BE49-F238E27FC236}">
                      <a16:creationId xmlns:a16="http://schemas.microsoft.com/office/drawing/2014/main" id="{CA9F80D2-7A64-4343-AD98-FCB3F17EC822}"/>
                    </a:ext>
                  </a:extLst>
                </p:cNvPr>
                <p:cNvSpPr txBox="1">
                  <a:spLocks noRot="1" noChangeAspect="1" noMove="1" noResize="1" noEditPoints="1" noAdjustHandles="1" noChangeArrowheads="1" noChangeShapeType="1" noTextEdit="1"/>
                </p:cNvSpPr>
                <p:nvPr/>
              </p:nvSpPr>
              <p:spPr>
                <a:xfrm>
                  <a:off x="8508035" y="3121431"/>
                  <a:ext cx="607795"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74145AF4-0BE0-4EF1-A324-B5D5F1EAE2D2}"/>
                    </a:ext>
                  </a:extLst>
                </p:cNvPr>
                <p:cNvSpPr txBox="1"/>
                <p:nvPr/>
              </p:nvSpPr>
              <p:spPr>
                <a:xfrm>
                  <a:off x="9279502" y="3134813"/>
                  <a:ext cx="6077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2</m:t>
                            </m:r>
                          </m:sub>
                        </m:sSub>
                      </m:oMath>
                    </m:oMathPara>
                  </a14:m>
                  <a:endParaRPr lang="zh-CN" altLang="en-US" dirty="0"/>
                </a:p>
              </p:txBody>
            </p:sp>
          </mc:Choice>
          <mc:Fallback xmlns="">
            <p:sp>
              <p:nvSpPr>
                <p:cNvPr id="37" name="文本框 36">
                  <a:extLst>
                    <a:ext uri="{FF2B5EF4-FFF2-40B4-BE49-F238E27FC236}">
                      <a16:creationId xmlns:a16="http://schemas.microsoft.com/office/drawing/2014/main" id="{55CA22BE-B965-4BAA-8FB1-8D4AFF2DF82E}"/>
                    </a:ext>
                  </a:extLst>
                </p:cNvPr>
                <p:cNvSpPr txBox="1">
                  <a:spLocks noRot="1" noChangeAspect="1" noMove="1" noResize="1" noEditPoints="1" noAdjustHandles="1" noChangeArrowheads="1" noChangeShapeType="1" noTextEdit="1"/>
                </p:cNvSpPr>
                <p:nvPr/>
              </p:nvSpPr>
              <p:spPr>
                <a:xfrm>
                  <a:off x="9279502" y="3134813"/>
                  <a:ext cx="607795"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037685C-5965-4FDB-BEAA-34457DB46F94}"/>
                    </a:ext>
                  </a:extLst>
                </p:cNvPr>
                <p:cNvSpPr txBox="1"/>
                <p:nvPr/>
              </p:nvSpPr>
              <p:spPr>
                <a:xfrm>
                  <a:off x="9874577" y="3157257"/>
                  <a:ext cx="1011752" cy="369332"/>
                </a:xfrm>
                <a:prstGeom prst="rect">
                  <a:avLst/>
                </a:prstGeom>
                <a:noFill/>
              </p:spPr>
              <p:txBody>
                <a:bodyPr wrap="non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3</m:t>
                          </m:r>
                        </m:sub>
                      </m:sSub>
                    </m:oMath>
                  </a14:m>
                  <a:r>
                    <a:rPr lang="zh-CN" altLang="en-US" dirty="0"/>
                    <a:t>   </a:t>
                  </a:r>
                  <a:r>
                    <a:rPr lang="en-US" altLang="zh-CN" dirty="0"/>
                    <a:t>…</a:t>
                  </a:r>
                  <a:r>
                    <a:rPr lang="zh-CN" altLang="en-US" dirty="0"/>
                    <a:t>  </a:t>
                  </a:r>
                </a:p>
              </p:txBody>
            </p:sp>
          </mc:Choice>
          <mc:Fallback xmlns="">
            <p:sp>
              <p:nvSpPr>
                <p:cNvPr id="39" name="文本框 38">
                  <a:extLst>
                    <a:ext uri="{FF2B5EF4-FFF2-40B4-BE49-F238E27FC236}">
                      <a16:creationId xmlns:a16="http://schemas.microsoft.com/office/drawing/2014/main" id="{E65BF82F-B876-4CDF-88E1-EBADA3A636E9}"/>
                    </a:ext>
                  </a:extLst>
                </p:cNvPr>
                <p:cNvSpPr txBox="1">
                  <a:spLocks noRot="1" noChangeAspect="1" noMove="1" noResize="1" noEditPoints="1" noAdjustHandles="1" noChangeArrowheads="1" noChangeShapeType="1" noTextEdit="1"/>
                </p:cNvSpPr>
                <p:nvPr/>
              </p:nvSpPr>
              <p:spPr>
                <a:xfrm>
                  <a:off x="9874577" y="3157257"/>
                  <a:ext cx="1011752" cy="369332"/>
                </a:xfrm>
                <a:prstGeom prst="rect">
                  <a:avLst/>
                </a:prstGeom>
                <a:blipFill>
                  <a:blip r:embed="rId12"/>
                  <a:stretch>
                    <a:fillRect t="-7792"/>
                  </a:stretch>
                </a:blipFill>
              </p:spPr>
              <p:txBody>
                <a:bodyPr/>
                <a:lstStyle/>
                <a:p>
                  <a:r>
                    <a:rPr lang="zh-CN" altLang="en-US">
                      <a:noFill/>
                    </a:rPr>
                    <a:t> </a:t>
                  </a:r>
                </a:p>
              </p:txBody>
            </p:sp>
          </mc:Fallback>
        </mc:AlternateContent>
      </p:grpSp>
      <p:grpSp>
        <p:nvGrpSpPr>
          <p:cNvPr id="38" name="组合 37">
            <a:extLst>
              <a:ext uri="{FF2B5EF4-FFF2-40B4-BE49-F238E27FC236}">
                <a16:creationId xmlns:a16="http://schemas.microsoft.com/office/drawing/2014/main" id="{D821E609-AEE0-4C26-9152-BE9EB9F76EF5}"/>
              </a:ext>
            </a:extLst>
          </p:cNvPr>
          <p:cNvGrpSpPr/>
          <p:nvPr/>
        </p:nvGrpSpPr>
        <p:grpSpPr>
          <a:xfrm>
            <a:off x="6938376" y="1065326"/>
            <a:ext cx="4522252" cy="4714187"/>
            <a:chOff x="970272" y="1065326"/>
            <a:chExt cx="4522252" cy="4714187"/>
          </a:xfrm>
        </p:grpSpPr>
        <p:sp>
          <p:nvSpPr>
            <p:cNvPr id="39" name="文本框 38">
              <a:extLst>
                <a:ext uri="{FF2B5EF4-FFF2-40B4-BE49-F238E27FC236}">
                  <a16:creationId xmlns:a16="http://schemas.microsoft.com/office/drawing/2014/main" id="{492240C8-DFBF-48B2-B7DB-CC4B37F53B8E}"/>
                </a:ext>
              </a:extLst>
            </p:cNvPr>
            <p:cNvSpPr txBox="1"/>
            <p:nvPr/>
          </p:nvSpPr>
          <p:spPr>
            <a:xfrm>
              <a:off x="970272" y="1065326"/>
              <a:ext cx="3405099" cy="369332"/>
            </a:xfrm>
            <a:prstGeom prst="rect">
              <a:avLst/>
            </a:prstGeom>
            <a:noFill/>
          </p:spPr>
          <p:txBody>
            <a:bodyPr wrap="none" rtlCol="0">
              <a:spAutoFit/>
            </a:bodyPr>
            <a:lstStyle/>
            <a:p>
              <a:pPr marL="285750" indent="-285750">
                <a:buFont typeface="Wingdings" panose="05000000000000000000" pitchFamily="2" charset="2"/>
                <a:buChar char="l"/>
              </a:pPr>
              <a:r>
                <a:rPr lang="zh-CN" altLang="en-US" b="1" dirty="0"/>
                <a:t>基于概率的拒绝规则（</a:t>
              </a:r>
              <a:r>
                <a:rPr lang="en-US" altLang="zh-CN" b="1" dirty="0"/>
                <a:t>PR</a:t>
              </a:r>
              <a:r>
                <a:rPr lang="zh-CN" altLang="en-US" b="1" dirty="0"/>
                <a:t>）</a:t>
              </a:r>
            </a:p>
          </p:txBody>
        </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086B0B15-A61C-4B2E-A8C3-8F0B4CAA9A49}"/>
                    </a:ext>
                  </a:extLst>
                </p:cNvPr>
                <p:cNvSpPr txBox="1"/>
                <p:nvPr/>
              </p:nvSpPr>
              <p:spPr>
                <a:xfrm>
                  <a:off x="1330272" y="1619331"/>
                  <a:ext cx="3983848" cy="6577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γ</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e>
                            </m:nary>
                          </m:num>
                          <m:den>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𝐾</m:t>
                                    </m:r>
                                  </m:sup>
                                  <m:e>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γ</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𝑘𝑙</m:t>
                                        </m:r>
                                      </m:sub>
                                    </m:sSub>
                                    <m:r>
                                      <a:rPr lang="en-US" altLang="zh-CN" b="0" i="1" smtClean="0">
                                        <a:latin typeface="Cambria Math" panose="02040503050406030204" pitchFamily="18" charset="0"/>
                                      </a:rPr>
                                      <m:t>))</m:t>
                                    </m:r>
                                  </m:e>
                                </m:nary>
                              </m:e>
                            </m:nary>
                          </m:den>
                        </m:f>
                      </m:oMath>
                    </m:oMathPara>
                  </a14:m>
                  <a:endParaRPr lang="zh-CN" altLang="en-US" dirty="0"/>
                </a:p>
              </p:txBody>
            </p:sp>
          </mc:Choice>
          <mc:Fallback xmlns="">
            <p:sp>
              <p:nvSpPr>
                <p:cNvPr id="40" name="文本框 39">
                  <a:extLst>
                    <a:ext uri="{FF2B5EF4-FFF2-40B4-BE49-F238E27FC236}">
                      <a16:creationId xmlns:a16="http://schemas.microsoft.com/office/drawing/2014/main" id="{086B0B15-A61C-4B2E-A8C3-8F0B4CAA9A49}"/>
                    </a:ext>
                  </a:extLst>
                </p:cNvPr>
                <p:cNvSpPr txBox="1">
                  <a:spLocks noRot="1" noChangeAspect="1" noMove="1" noResize="1" noEditPoints="1" noAdjustHandles="1" noChangeArrowheads="1" noChangeShapeType="1" noTextEdit="1"/>
                </p:cNvSpPr>
                <p:nvPr/>
              </p:nvSpPr>
              <p:spPr>
                <a:xfrm>
                  <a:off x="1330272" y="1619331"/>
                  <a:ext cx="3983848" cy="657744"/>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9344D543-099E-47C0-9723-07FECDA31F17}"/>
                    </a:ext>
                  </a:extLst>
                </p:cNvPr>
                <p:cNvSpPr txBox="1"/>
                <p:nvPr/>
              </p:nvSpPr>
              <p:spPr>
                <a:xfrm>
                  <a:off x="1325036" y="2651399"/>
                  <a:ext cx="1614801" cy="362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max</m:t>
                                </m:r>
                              </m:e>
                              <m:lim>
                                <m:r>
                                  <a:rPr lang="en-US" altLang="zh-CN" b="0" i="1" smtClean="0">
                                    <a:latin typeface="Cambria Math" panose="02040503050406030204" pitchFamily="18" charset="0"/>
                                  </a:rPr>
                                  <m:t>𝑖</m:t>
                                </m:r>
                                <m:r>
                                  <a:rPr lang="en-US" altLang="zh-CN" b="0" i="1" smtClean="0">
                                    <a:latin typeface="Cambria Math" panose="02040503050406030204" pitchFamily="18" charset="0"/>
                                  </a:rPr>
                                  <m:t>=1</m:t>
                                </m:r>
                              </m:lim>
                            </m:limLow>
                          </m:fNa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e>
                        </m:func>
                      </m:oMath>
                    </m:oMathPara>
                  </a14:m>
                  <a:endParaRPr lang="zh-CN" altLang="en-US" dirty="0"/>
                </a:p>
              </p:txBody>
            </p:sp>
          </mc:Choice>
          <mc:Fallback xmlns="">
            <p:sp>
              <p:nvSpPr>
                <p:cNvPr id="41" name="文本框 40">
                  <a:extLst>
                    <a:ext uri="{FF2B5EF4-FFF2-40B4-BE49-F238E27FC236}">
                      <a16:creationId xmlns:a16="http://schemas.microsoft.com/office/drawing/2014/main" id="{9344D543-099E-47C0-9723-07FECDA31F17}"/>
                    </a:ext>
                  </a:extLst>
                </p:cNvPr>
                <p:cNvSpPr txBox="1">
                  <a:spLocks noRot="1" noChangeAspect="1" noMove="1" noResize="1" noEditPoints="1" noAdjustHandles="1" noChangeArrowheads="1" noChangeShapeType="1" noTextEdit="1"/>
                </p:cNvSpPr>
                <p:nvPr/>
              </p:nvSpPr>
              <p:spPr>
                <a:xfrm>
                  <a:off x="1325036" y="2651399"/>
                  <a:ext cx="1614801" cy="362472"/>
                </a:xfrm>
                <a:prstGeom prst="rect">
                  <a:avLst/>
                </a:prstGeom>
                <a:blipFill>
                  <a:blip r:embed="rId14"/>
                  <a:stretch>
                    <a:fillRect b="-169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D9B4208A-209A-4630-854F-1CEA6C86EB42}"/>
                    </a:ext>
                  </a:extLst>
                </p:cNvPr>
                <p:cNvSpPr txBox="1"/>
                <p:nvPr/>
              </p:nvSpPr>
              <p:spPr>
                <a:xfrm>
                  <a:off x="1382190" y="3763060"/>
                  <a:ext cx="2621359" cy="7324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max</m:t>
                                </m:r>
                              </m:e>
                              <m:lim>
                                <m:r>
                                  <a:rPr lang="en-US" altLang="zh-CN" b="0" i="1" smtClean="0">
                                    <a:latin typeface="Cambria Math" panose="02040503050406030204" pitchFamily="18" charset="0"/>
                                  </a:rPr>
                                  <m:t>𝑖</m:t>
                                </m:r>
                                <m:r>
                                  <a:rPr lang="en-US" altLang="zh-CN" b="0" i="1" smtClean="0">
                                    <a:latin typeface="Cambria Math" panose="02040503050406030204" pitchFamily="18" charset="0"/>
                                  </a:rPr>
                                  <m:t>=1</m:t>
                                </m:r>
                              </m:lim>
                            </m:limLow>
                          </m:fNa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exp</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γ</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γ</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e>
                                </m:func>
                                <m:r>
                                  <a:rPr lang="en-US" altLang="zh-CN" b="0" i="1" smtClean="0">
                                    <a:latin typeface="Cambria Math" panose="02040503050406030204" pitchFamily="18" charset="0"/>
                                  </a:rPr>
                                  <m:t>+</m:t>
                                </m:r>
                                <m:r>
                                  <m:rPr>
                                    <m:sty m:val="p"/>
                                  </m:rPr>
                                  <a:rPr lang="en-US" altLang="zh-CN">
                                    <a:latin typeface="Cambria Math" panose="02040503050406030204" pitchFamily="18" charset="0"/>
                                  </a:rPr>
                                  <m:t>exp</m:t>
                                </m:r>
                                <m:r>
                                  <a:rPr lang="en-US" altLang="zh-CN" i="1">
                                    <a:latin typeface="Cambria Math" panose="02040503050406030204" pitchFamily="18" charset="0"/>
                                  </a:rPr>
                                  <m:t>⁡(</m:t>
                                </m:r>
                                <m:r>
                                  <m:rPr>
                                    <m:sty m:val="p"/>
                                  </m:rPr>
                                  <a:rPr lang="en-US" altLang="zh-CN" i="1">
                                    <a:latin typeface="Cambria Math" panose="02040503050406030204" pitchFamily="18" charset="0"/>
                                  </a:rPr>
                                  <m:t>γ</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2</m:t>
                                        </m:r>
                                      </m:sub>
                                    </m:sSub>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en>
                            </m:f>
                          </m:e>
                        </m:func>
                      </m:oMath>
                    </m:oMathPara>
                  </a14:m>
                  <a:endParaRPr lang="zh-CN" altLang="en-US" dirty="0"/>
                </a:p>
              </p:txBody>
            </p:sp>
          </mc:Choice>
          <mc:Fallback xmlns="">
            <p:sp>
              <p:nvSpPr>
                <p:cNvPr id="42" name="文本框 41">
                  <a:extLst>
                    <a:ext uri="{FF2B5EF4-FFF2-40B4-BE49-F238E27FC236}">
                      <a16:creationId xmlns:a16="http://schemas.microsoft.com/office/drawing/2014/main" id="{D9B4208A-209A-4630-854F-1CEA6C86EB42}"/>
                    </a:ext>
                  </a:extLst>
                </p:cNvPr>
                <p:cNvSpPr txBox="1">
                  <a:spLocks noRot="1" noChangeAspect="1" noMove="1" noResize="1" noEditPoints="1" noAdjustHandles="1" noChangeArrowheads="1" noChangeShapeType="1" noTextEdit="1"/>
                </p:cNvSpPr>
                <p:nvPr/>
              </p:nvSpPr>
              <p:spPr>
                <a:xfrm>
                  <a:off x="1382190" y="3763060"/>
                  <a:ext cx="2621359" cy="732445"/>
                </a:xfrm>
                <a:prstGeom prst="rect">
                  <a:avLst/>
                </a:prstGeom>
                <a:blipFill>
                  <a:blip r:embed="rId15"/>
                  <a:stretch>
                    <a:fillRect r="-576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35BD8050-18F8-4DE2-AD5E-918B614EB52E}"/>
                    </a:ext>
                  </a:extLst>
                </p:cNvPr>
                <p:cNvSpPr txBox="1"/>
                <p:nvPr/>
              </p:nvSpPr>
              <p:spPr>
                <a:xfrm>
                  <a:off x="1325036" y="5411976"/>
                  <a:ext cx="4167488" cy="367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max</m:t>
                                </m:r>
                              </m:e>
                              <m:lim>
                                <m:r>
                                  <a:rPr lang="en-US" altLang="zh-CN" b="0" i="1" smtClean="0">
                                    <a:latin typeface="Cambria Math" panose="02040503050406030204" pitchFamily="18" charset="0"/>
                                  </a:rPr>
                                  <m:t>𝑖</m:t>
                                </m:r>
                                <m:r>
                                  <a:rPr lang="en-US" altLang="zh-CN" b="0" i="1" smtClean="0">
                                    <a:latin typeface="Cambria Math" panose="02040503050406030204" pitchFamily="18" charset="0"/>
                                  </a:rPr>
                                  <m:t>=1</m:t>
                                </m:r>
                              </m:lim>
                            </m:limLow>
                          </m:fNa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2</m:t>
                                    </m:r>
                                  </m:sub>
                                </m:sSub>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))&lt;</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e>
                            </m:acc>
                          </m:e>
                        </m:func>
                      </m:oMath>
                    </m:oMathPara>
                  </a14:m>
                  <a:endParaRPr lang="zh-CN" altLang="en-US" dirty="0"/>
                </a:p>
              </p:txBody>
            </p:sp>
          </mc:Choice>
          <mc:Fallback xmlns="">
            <p:sp>
              <p:nvSpPr>
                <p:cNvPr id="43" name="文本框 42">
                  <a:extLst>
                    <a:ext uri="{FF2B5EF4-FFF2-40B4-BE49-F238E27FC236}">
                      <a16:creationId xmlns:a16="http://schemas.microsoft.com/office/drawing/2014/main" id="{35BD8050-18F8-4DE2-AD5E-918B614EB52E}"/>
                    </a:ext>
                  </a:extLst>
                </p:cNvPr>
                <p:cNvSpPr txBox="1">
                  <a:spLocks noRot="1" noChangeAspect="1" noMove="1" noResize="1" noEditPoints="1" noAdjustHandles="1" noChangeArrowheads="1" noChangeShapeType="1" noTextEdit="1"/>
                </p:cNvSpPr>
                <p:nvPr/>
              </p:nvSpPr>
              <p:spPr>
                <a:xfrm>
                  <a:off x="1325036" y="5411976"/>
                  <a:ext cx="4167488" cy="367537"/>
                </a:xfrm>
                <a:prstGeom prst="rect">
                  <a:avLst/>
                </a:prstGeom>
                <a:blipFill>
                  <a:blip r:embed="rId16"/>
                  <a:stretch>
                    <a:fillRect b="-15000"/>
                  </a:stretch>
                </a:blipFill>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FCDE8660-FD0F-4409-91B9-0F368958CAFA}"/>
                </a:ext>
              </a:extLst>
            </p:cNvPr>
            <p:cNvSpPr txBox="1"/>
            <p:nvPr/>
          </p:nvSpPr>
          <p:spPr>
            <a:xfrm>
              <a:off x="3148988" y="2383162"/>
              <a:ext cx="1709122" cy="261610"/>
            </a:xfrm>
            <a:prstGeom prst="rect">
              <a:avLst/>
            </a:prstGeom>
            <a:noFill/>
          </p:spPr>
          <p:txBody>
            <a:bodyPr wrap="none" rtlCol="0">
              <a:spAutoFit/>
            </a:bodyPr>
            <a:lstStyle/>
            <a:p>
              <a:r>
                <a:rPr lang="en-US" altLang="zh-CN" sz="1100" dirty="0">
                  <a:latin typeface="微软雅黑" panose="020B0503020204020204" pitchFamily="34" charset="-122"/>
                  <a:ea typeface="微软雅黑" panose="020B0503020204020204" pitchFamily="34" charset="-122"/>
                </a:rPr>
                <a:t>γ:</a:t>
              </a:r>
              <a:r>
                <a:rPr lang="zh-CN" altLang="en-US" sz="1100" dirty="0">
                  <a:latin typeface="微软雅黑" panose="020B0503020204020204" pitchFamily="34" charset="-122"/>
                  <a:ea typeface="微软雅黑" panose="020B0503020204020204" pitchFamily="34" charset="-122"/>
                </a:rPr>
                <a:t>距离到概率的转换硬度</a:t>
              </a:r>
            </a:p>
          </p:txBody>
        </p:sp>
      </p:gr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1F9F479C-8B51-4458-8E62-8EC5BB3B9B76}"/>
                  </a:ext>
                </a:extLst>
              </p:cNvPr>
              <p:cNvSpPr txBox="1"/>
              <p:nvPr/>
            </p:nvSpPr>
            <p:spPr>
              <a:xfrm>
                <a:off x="1494171" y="2066889"/>
                <a:ext cx="3234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𝑐</m:t>
                      </m:r>
                    </m:oMath>
                  </m:oMathPara>
                </a14:m>
                <a:endParaRPr lang="zh-CN" altLang="en-US" sz="1400" dirty="0"/>
              </a:p>
            </p:txBody>
          </p:sp>
        </mc:Choice>
        <mc:Fallback xmlns="">
          <p:sp>
            <p:nvSpPr>
              <p:cNvPr id="45" name="文本框 44">
                <a:extLst>
                  <a:ext uri="{FF2B5EF4-FFF2-40B4-BE49-F238E27FC236}">
                    <a16:creationId xmlns:a16="http://schemas.microsoft.com/office/drawing/2014/main" id="{1F9F479C-8B51-4458-8E62-8EC5BB3B9B76}"/>
                  </a:ext>
                </a:extLst>
              </p:cNvPr>
              <p:cNvSpPr txBox="1">
                <a:spLocks noRot="1" noChangeAspect="1" noMove="1" noResize="1" noEditPoints="1" noAdjustHandles="1" noChangeArrowheads="1" noChangeShapeType="1" noTextEdit="1"/>
              </p:cNvSpPr>
              <p:nvPr/>
            </p:nvSpPr>
            <p:spPr>
              <a:xfrm>
                <a:off x="1494171" y="2066889"/>
                <a:ext cx="323422" cy="307777"/>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F93F1A9A-030C-40EF-AD94-43883D460BE0}"/>
                  </a:ext>
                </a:extLst>
              </p:cNvPr>
              <p:cNvSpPr txBox="1"/>
              <p:nvPr/>
            </p:nvSpPr>
            <p:spPr>
              <a:xfrm>
                <a:off x="1929128" y="2072439"/>
                <a:ext cx="33842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𝐾</m:t>
                      </m:r>
                    </m:oMath>
                  </m:oMathPara>
                </a14:m>
                <a:endParaRPr lang="zh-CN" altLang="en-US" sz="1200" dirty="0"/>
              </a:p>
            </p:txBody>
          </p:sp>
        </mc:Choice>
        <mc:Fallback xmlns="">
          <p:sp>
            <p:nvSpPr>
              <p:cNvPr id="46" name="文本框 45">
                <a:extLst>
                  <a:ext uri="{FF2B5EF4-FFF2-40B4-BE49-F238E27FC236}">
                    <a16:creationId xmlns:a16="http://schemas.microsoft.com/office/drawing/2014/main" id="{F93F1A9A-030C-40EF-AD94-43883D460BE0}"/>
                  </a:ext>
                </a:extLst>
              </p:cNvPr>
              <p:cNvSpPr txBox="1">
                <a:spLocks noRot="1" noChangeAspect="1" noMove="1" noResize="1" noEditPoints="1" noAdjustHandles="1" noChangeArrowheads="1" noChangeShapeType="1" noTextEdit="1"/>
              </p:cNvSpPr>
              <p:nvPr/>
            </p:nvSpPr>
            <p:spPr>
              <a:xfrm>
                <a:off x="1929128" y="2072439"/>
                <a:ext cx="338426" cy="276999"/>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28A04D9E-7B40-403A-B063-A8BBB6D7803C}"/>
                  </a:ext>
                </a:extLst>
              </p:cNvPr>
              <p:cNvSpPr txBox="1"/>
              <p:nvPr/>
            </p:nvSpPr>
            <p:spPr>
              <a:xfrm>
                <a:off x="7404474" y="2523385"/>
                <a:ext cx="3234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𝑐</m:t>
                      </m:r>
                    </m:oMath>
                  </m:oMathPara>
                </a14:m>
                <a:endParaRPr lang="zh-CN" altLang="en-US" sz="1400" dirty="0"/>
              </a:p>
            </p:txBody>
          </p:sp>
        </mc:Choice>
        <mc:Fallback xmlns="">
          <p:sp>
            <p:nvSpPr>
              <p:cNvPr id="47" name="文本框 46">
                <a:extLst>
                  <a:ext uri="{FF2B5EF4-FFF2-40B4-BE49-F238E27FC236}">
                    <a16:creationId xmlns:a16="http://schemas.microsoft.com/office/drawing/2014/main" id="{28A04D9E-7B40-403A-B063-A8BBB6D7803C}"/>
                  </a:ext>
                </a:extLst>
              </p:cNvPr>
              <p:cNvSpPr txBox="1">
                <a:spLocks noRot="1" noChangeAspect="1" noMove="1" noResize="1" noEditPoints="1" noAdjustHandles="1" noChangeArrowheads="1" noChangeShapeType="1" noTextEdit="1"/>
              </p:cNvSpPr>
              <p:nvPr/>
            </p:nvSpPr>
            <p:spPr>
              <a:xfrm>
                <a:off x="7404474" y="2523385"/>
                <a:ext cx="323422" cy="307777"/>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317569D8-B53D-4BAB-AD1F-A1D07FE72932}"/>
                  </a:ext>
                </a:extLst>
              </p:cNvPr>
              <p:cNvSpPr txBox="1"/>
              <p:nvPr/>
            </p:nvSpPr>
            <p:spPr>
              <a:xfrm>
                <a:off x="1512133" y="3525550"/>
                <a:ext cx="3234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𝑐</m:t>
                      </m:r>
                    </m:oMath>
                  </m:oMathPara>
                </a14:m>
                <a:endParaRPr lang="zh-CN" altLang="en-US" sz="1400" dirty="0"/>
              </a:p>
            </p:txBody>
          </p:sp>
        </mc:Choice>
        <mc:Fallback xmlns="">
          <p:sp>
            <p:nvSpPr>
              <p:cNvPr id="50" name="文本框 49">
                <a:extLst>
                  <a:ext uri="{FF2B5EF4-FFF2-40B4-BE49-F238E27FC236}">
                    <a16:creationId xmlns:a16="http://schemas.microsoft.com/office/drawing/2014/main" id="{317569D8-B53D-4BAB-AD1F-A1D07FE72932}"/>
                  </a:ext>
                </a:extLst>
              </p:cNvPr>
              <p:cNvSpPr txBox="1">
                <a:spLocks noRot="1" noChangeAspect="1" noMove="1" noResize="1" noEditPoints="1" noAdjustHandles="1" noChangeArrowheads="1" noChangeShapeType="1" noTextEdit="1"/>
              </p:cNvSpPr>
              <p:nvPr/>
            </p:nvSpPr>
            <p:spPr>
              <a:xfrm>
                <a:off x="1512133" y="3525550"/>
                <a:ext cx="323422" cy="307777"/>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39F2969C-78C9-4AE0-A27D-47E39F2AE084}"/>
                  </a:ext>
                </a:extLst>
              </p:cNvPr>
              <p:cNvSpPr txBox="1"/>
              <p:nvPr/>
            </p:nvSpPr>
            <p:spPr>
              <a:xfrm>
                <a:off x="1546970" y="4101244"/>
                <a:ext cx="3234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𝑐</m:t>
                      </m:r>
                    </m:oMath>
                  </m:oMathPara>
                </a14:m>
                <a:endParaRPr lang="zh-CN" altLang="en-US" sz="1400" dirty="0"/>
              </a:p>
            </p:txBody>
          </p:sp>
        </mc:Choice>
        <mc:Fallback xmlns="">
          <p:sp>
            <p:nvSpPr>
              <p:cNvPr id="51" name="文本框 50">
                <a:extLst>
                  <a:ext uri="{FF2B5EF4-FFF2-40B4-BE49-F238E27FC236}">
                    <a16:creationId xmlns:a16="http://schemas.microsoft.com/office/drawing/2014/main" id="{39F2969C-78C9-4AE0-A27D-47E39F2AE084}"/>
                  </a:ext>
                </a:extLst>
              </p:cNvPr>
              <p:cNvSpPr txBox="1">
                <a:spLocks noRot="1" noChangeAspect="1" noMove="1" noResize="1" noEditPoints="1" noAdjustHandles="1" noChangeArrowheads="1" noChangeShapeType="1" noTextEdit="1"/>
              </p:cNvSpPr>
              <p:nvPr/>
            </p:nvSpPr>
            <p:spPr>
              <a:xfrm>
                <a:off x="1546970" y="4101244"/>
                <a:ext cx="323422" cy="307777"/>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C514254F-72C8-411A-B56C-A30F45763B96}"/>
                  </a:ext>
                </a:extLst>
              </p:cNvPr>
              <p:cNvSpPr txBox="1"/>
              <p:nvPr/>
            </p:nvSpPr>
            <p:spPr>
              <a:xfrm>
                <a:off x="3774465" y="4083099"/>
                <a:ext cx="3234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𝑐</m:t>
                      </m:r>
                    </m:oMath>
                  </m:oMathPara>
                </a14:m>
                <a:endParaRPr lang="zh-CN" altLang="en-US" sz="1400" dirty="0"/>
              </a:p>
            </p:txBody>
          </p:sp>
        </mc:Choice>
        <mc:Fallback xmlns="">
          <p:sp>
            <p:nvSpPr>
              <p:cNvPr id="52" name="文本框 51">
                <a:extLst>
                  <a:ext uri="{FF2B5EF4-FFF2-40B4-BE49-F238E27FC236}">
                    <a16:creationId xmlns:a16="http://schemas.microsoft.com/office/drawing/2014/main" id="{C514254F-72C8-411A-B56C-A30F45763B96}"/>
                  </a:ext>
                </a:extLst>
              </p:cNvPr>
              <p:cNvSpPr txBox="1">
                <a:spLocks noRot="1" noChangeAspect="1" noMove="1" noResize="1" noEditPoints="1" noAdjustHandles="1" noChangeArrowheads="1" noChangeShapeType="1" noTextEdit="1"/>
              </p:cNvSpPr>
              <p:nvPr/>
            </p:nvSpPr>
            <p:spPr>
              <a:xfrm>
                <a:off x="3774465" y="4083099"/>
                <a:ext cx="323422" cy="307777"/>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A4AAF40D-7C5F-4990-A1F2-DD7D8513B262}"/>
                  </a:ext>
                </a:extLst>
              </p:cNvPr>
              <p:cNvSpPr txBox="1"/>
              <p:nvPr/>
            </p:nvSpPr>
            <p:spPr>
              <a:xfrm>
                <a:off x="4239442" y="4103766"/>
                <a:ext cx="33842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𝐾</m:t>
                      </m:r>
                    </m:oMath>
                  </m:oMathPara>
                </a14:m>
                <a:endParaRPr lang="zh-CN" altLang="en-US" sz="1200" dirty="0"/>
              </a:p>
            </p:txBody>
          </p:sp>
        </mc:Choice>
        <mc:Fallback xmlns="">
          <p:sp>
            <p:nvSpPr>
              <p:cNvPr id="53" name="文本框 52">
                <a:extLst>
                  <a:ext uri="{FF2B5EF4-FFF2-40B4-BE49-F238E27FC236}">
                    <a16:creationId xmlns:a16="http://schemas.microsoft.com/office/drawing/2014/main" id="{A4AAF40D-7C5F-4990-A1F2-DD7D8513B262}"/>
                  </a:ext>
                </a:extLst>
              </p:cNvPr>
              <p:cNvSpPr txBox="1">
                <a:spLocks noRot="1" noChangeAspect="1" noMove="1" noResize="1" noEditPoints="1" noAdjustHandles="1" noChangeArrowheads="1" noChangeShapeType="1" noTextEdit="1"/>
              </p:cNvSpPr>
              <p:nvPr/>
            </p:nvSpPr>
            <p:spPr>
              <a:xfrm>
                <a:off x="4239442" y="4103766"/>
                <a:ext cx="338426" cy="276999"/>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BFC8ADE4-8BAC-4DBC-B219-087C3D2B6309}"/>
                  </a:ext>
                </a:extLst>
              </p:cNvPr>
              <p:cNvSpPr txBox="1"/>
              <p:nvPr/>
            </p:nvSpPr>
            <p:spPr>
              <a:xfrm>
                <a:off x="7350294" y="4608818"/>
                <a:ext cx="2621359" cy="5695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max</m:t>
                              </m:r>
                            </m:e>
                            <m:lim>
                              <m:r>
                                <a:rPr lang="en-US" altLang="zh-CN" b="0" i="1" smtClean="0">
                                  <a:latin typeface="Cambria Math" panose="02040503050406030204" pitchFamily="18" charset="0"/>
                                </a:rPr>
                                <m:t>𝑖</m:t>
                              </m:r>
                              <m:r>
                                <a:rPr lang="en-US" altLang="zh-CN" b="0" i="1" smtClean="0">
                                  <a:latin typeface="Cambria Math" panose="02040503050406030204" pitchFamily="18" charset="0"/>
                                </a:rPr>
                                <m:t>=1</m:t>
                              </m:r>
                            </m:lim>
                          </m:limLow>
                        </m:fNa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i="1" smtClean="0">
                                  <a:latin typeface="Cambria Math" panose="02040503050406030204" pitchFamily="18" charset="0"/>
                                </a:rPr>
                                <m:t>1</m:t>
                              </m:r>
                              <m:r>
                                <a:rPr lang="en-US" altLang="zh-CN" b="0" i="1" smtClean="0">
                                  <a:latin typeface="Cambria Math" panose="02040503050406030204" pitchFamily="18" charset="0"/>
                                </a:rPr>
                                <m:t>+</m:t>
                              </m:r>
                              <m:r>
                                <m:rPr>
                                  <m:sty m:val="p"/>
                                </m:rPr>
                                <a:rPr lang="en-US" altLang="zh-CN">
                                  <a:latin typeface="Cambria Math" panose="02040503050406030204" pitchFamily="18" charset="0"/>
                                </a:rPr>
                                <m:t>exp</m:t>
                              </m:r>
                              <m:r>
                                <a:rPr lang="en-US" altLang="zh-CN" i="1">
                                  <a:latin typeface="Cambria Math" panose="02040503050406030204" pitchFamily="18" charset="0"/>
                                </a:rPr>
                                <m:t>⁡(</m:t>
                              </m:r>
                              <m:r>
                                <m:rPr>
                                  <m:sty m:val="p"/>
                                </m:rPr>
                                <a:rPr lang="en-US" altLang="zh-CN" i="1">
                                  <a:latin typeface="Cambria Math" panose="02040503050406030204" pitchFamily="18" charset="0"/>
                                </a:rPr>
                                <m:t>γ</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𝑔</m:t>
                                  </m:r>
                                </m:e>
                                <m:sub>
                                  <m:r>
                                    <a:rPr lang="en-US" altLang="zh-CN" i="1">
                                      <a:latin typeface="Cambria Math" panose="02040503050406030204" pitchFamily="18" charset="0"/>
                                    </a:rPr>
                                    <m:t>𝑖</m:t>
                                  </m:r>
                                  <m:r>
                                    <a:rPr lang="en-US" altLang="zh-CN" b="0" i="1" smtClean="0">
                                      <a:latin typeface="Cambria Math" panose="02040503050406030204" pitchFamily="18" charset="0"/>
                                    </a:rPr>
                                    <m:t>2</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𝑖</m:t>
                                  </m:r>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i="1">
                                  <a:latin typeface="Cambria Math" panose="02040503050406030204" pitchFamily="18" charset="0"/>
                                </a:rPr>
                                <m:t>)</m:t>
                              </m:r>
                            </m:den>
                          </m:f>
                        </m:e>
                      </m:func>
                    </m:oMath>
                  </m:oMathPara>
                </a14:m>
                <a:endParaRPr lang="zh-CN" altLang="en-US" dirty="0"/>
              </a:p>
            </p:txBody>
          </p:sp>
        </mc:Choice>
        <mc:Fallback xmlns="">
          <p:sp>
            <p:nvSpPr>
              <p:cNvPr id="54" name="文本框 53">
                <a:extLst>
                  <a:ext uri="{FF2B5EF4-FFF2-40B4-BE49-F238E27FC236}">
                    <a16:creationId xmlns:a16="http://schemas.microsoft.com/office/drawing/2014/main" id="{BFC8ADE4-8BAC-4DBC-B219-087C3D2B6309}"/>
                  </a:ext>
                </a:extLst>
              </p:cNvPr>
              <p:cNvSpPr txBox="1">
                <a:spLocks noRot="1" noChangeAspect="1" noMove="1" noResize="1" noEditPoints="1" noAdjustHandles="1" noChangeArrowheads="1" noChangeShapeType="1" noTextEdit="1"/>
              </p:cNvSpPr>
              <p:nvPr/>
            </p:nvSpPr>
            <p:spPr>
              <a:xfrm>
                <a:off x="7350294" y="4608818"/>
                <a:ext cx="2621359" cy="569580"/>
              </a:xfrm>
              <a:prstGeom prst="rect">
                <a:avLst/>
              </a:prstGeom>
              <a:blipFill>
                <a:blip r:embed="rId23"/>
                <a:stretch>
                  <a:fillRect r="-530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E28E8B77-9E72-4562-BBF6-BCA83171483B}"/>
                  </a:ext>
                </a:extLst>
              </p:cNvPr>
              <p:cNvSpPr txBox="1"/>
              <p:nvPr/>
            </p:nvSpPr>
            <p:spPr>
              <a:xfrm>
                <a:off x="2976149" y="1512298"/>
                <a:ext cx="2784032" cy="3653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𝑔</m:t>
                          </m:r>
                        </m:e>
                        <m:sub>
                          <m:r>
                            <a:rPr lang="en-US" altLang="zh-CN" sz="1400" b="0" i="1" smtClean="0">
                              <a:latin typeface="Cambria Math" panose="02040503050406030204" pitchFamily="18" charset="0"/>
                            </a:rPr>
                            <m:t>𝑖</m:t>
                          </m:r>
                        </m:sub>
                      </m:sSub>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e>
                      </m:d>
                      <m:r>
                        <a:rPr lang="en-US" altLang="zh-CN" sz="1400" b="0" i="1" smtClean="0">
                          <a:latin typeface="Cambria Math" panose="02040503050406030204" pitchFamily="18" charset="0"/>
                        </a:rPr>
                        <m:t>=−</m:t>
                      </m:r>
                      <m:func>
                        <m:funcPr>
                          <m:ctrlPr>
                            <a:rPr lang="en-US" altLang="zh-CN" sz="1400" b="0" i="1" smtClean="0">
                              <a:latin typeface="Cambria Math" panose="02040503050406030204" pitchFamily="18" charset="0"/>
                            </a:rPr>
                          </m:ctrlPr>
                        </m:funcPr>
                        <m:fName>
                          <m:limLow>
                            <m:limLowPr>
                              <m:ctrlPr>
                                <a:rPr lang="en-US" altLang="zh-CN" sz="1400" b="0" i="1" smtClean="0">
                                  <a:latin typeface="Cambria Math" panose="02040503050406030204" pitchFamily="18" charset="0"/>
                                </a:rPr>
                              </m:ctrlPr>
                            </m:limLowPr>
                            <m:e>
                              <m:r>
                                <m:rPr>
                                  <m:sty m:val="p"/>
                                </m:rPr>
                                <a:rPr lang="en-US" altLang="zh-CN" sz="1400" b="0" i="0" smtClean="0">
                                  <a:latin typeface="Cambria Math" panose="02040503050406030204" pitchFamily="18" charset="0"/>
                                </a:rPr>
                                <m:t>min</m:t>
                              </m:r>
                            </m:e>
                            <m:lim>
                              <m:r>
                                <m:rPr>
                                  <m:sty m:val="p"/>
                                </m:rPr>
                                <a:rPr lang="en-US" altLang="zh-CN" sz="1400" i="1">
                                  <a:latin typeface="Cambria Math" panose="02040503050406030204" pitchFamily="18" charset="0"/>
                                </a:rPr>
                                <m:t>j</m:t>
                              </m:r>
                            </m:lim>
                          </m:limLow>
                        </m:fName>
                        <m:e>
                          <m:sSubSup>
                            <m:sSubSupPr>
                              <m:ctrlPr>
                                <a:rPr lang="en-US" altLang="zh-CN" sz="1400" i="1">
                                  <a:latin typeface="Cambria Math" panose="02040503050406030204" pitchFamily="18" charset="0"/>
                                </a:rPr>
                              </m:ctrlPr>
                            </m:sSubSupPr>
                            <m:e>
                              <m:d>
                                <m:dPr>
                                  <m:begChr m:val="‖"/>
                                  <m:endChr m:val="‖"/>
                                  <m:ctrlPr>
                                    <a:rPr lang="en-US" altLang="zh-CN" sz="1400" i="1">
                                      <a:latin typeface="Cambria Math" panose="02040503050406030204" pitchFamily="18" charset="0"/>
                                    </a:rPr>
                                  </m:ctrlPr>
                                </m:dPr>
                                <m:e>
                                  <m:r>
                                    <a:rPr lang="en-US" altLang="zh-CN" sz="1400" i="1">
                                      <a:latin typeface="Cambria Math" panose="02040503050406030204" pitchFamily="18" charset="0"/>
                                    </a:rPr>
                                    <m:t>𝑓</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𝑥</m:t>
                                      </m:r>
                                      <m:r>
                                        <a:rPr lang="en-US" altLang="zh-CN" sz="1400" i="1">
                                          <a:latin typeface="Cambria Math" panose="02040503050406030204" pitchFamily="18" charset="0"/>
                                        </a:rPr>
                                        <m:t>;</m:t>
                                      </m:r>
                                      <m:r>
                                        <m:rPr>
                                          <m:sty m:val="p"/>
                                        </m:rPr>
                                        <a:rPr lang="en-US" altLang="zh-CN" sz="1400" i="1">
                                          <a:latin typeface="Cambria Math" panose="02040503050406030204" pitchFamily="18" charset="0"/>
                                        </a:rPr>
                                        <m:t>θ</m:t>
                                      </m:r>
                                    </m:e>
                                  </m:d>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𝑚</m:t>
                                      </m:r>
                                    </m:e>
                                    <m:sub>
                                      <m:r>
                                        <a:rPr lang="en-US" altLang="zh-CN" sz="1400" i="1">
                                          <a:latin typeface="Cambria Math" panose="02040503050406030204" pitchFamily="18" charset="0"/>
                                        </a:rPr>
                                        <m:t>𝑖𝑗</m:t>
                                      </m:r>
                                    </m:sub>
                                  </m:sSub>
                                </m:e>
                              </m:d>
                            </m:e>
                            <m:sub>
                              <m:r>
                                <a:rPr lang="en-US" altLang="zh-CN" sz="1400" i="1">
                                  <a:latin typeface="Cambria Math" panose="02040503050406030204" pitchFamily="18" charset="0"/>
                                </a:rPr>
                                <m:t>2</m:t>
                              </m:r>
                            </m:sub>
                            <m:sup>
                              <m:r>
                                <a:rPr lang="en-US" altLang="zh-CN" sz="1400" i="1">
                                  <a:latin typeface="Cambria Math" panose="02040503050406030204" pitchFamily="18" charset="0"/>
                                </a:rPr>
                                <m:t>2</m:t>
                              </m:r>
                            </m:sup>
                          </m:sSubSup>
                          <m:r>
                            <a:rPr lang="en-US" altLang="zh-CN" sz="1400" i="1">
                              <a:latin typeface="Cambria Math" panose="02040503050406030204" pitchFamily="18" charset="0"/>
                            </a:rPr>
                            <m:t>&lt;0</m:t>
                          </m:r>
                        </m:e>
                      </m:func>
                    </m:oMath>
                  </m:oMathPara>
                </a14:m>
                <a:endParaRPr lang="zh-CN" altLang="en-US" sz="1400" dirty="0"/>
              </a:p>
            </p:txBody>
          </p:sp>
        </mc:Choice>
        <mc:Fallback xmlns="">
          <p:sp>
            <p:nvSpPr>
              <p:cNvPr id="55" name="文本框 54">
                <a:extLst>
                  <a:ext uri="{FF2B5EF4-FFF2-40B4-BE49-F238E27FC236}">
                    <a16:creationId xmlns:a16="http://schemas.microsoft.com/office/drawing/2014/main" id="{E28E8B77-9E72-4562-BBF6-BCA83171483B}"/>
                  </a:ext>
                </a:extLst>
              </p:cNvPr>
              <p:cNvSpPr txBox="1">
                <a:spLocks noRot="1" noChangeAspect="1" noMove="1" noResize="1" noEditPoints="1" noAdjustHandles="1" noChangeArrowheads="1" noChangeShapeType="1" noTextEdit="1"/>
              </p:cNvSpPr>
              <p:nvPr/>
            </p:nvSpPr>
            <p:spPr>
              <a:xfrm>
                <a:off x="2976149" y="1512298"/>
                <a:ext cx="2784032" cy="365356"/>
              </a:xfrm>
              <a:prstGeom prst="rect">
                <a:avLst/>
              </a:prstGeom>
              <a:blipFill>
                <a:blip r:embed="rId24"/>
                <a:stretch>
                  <a:fillRect l="-875" r="-656" b="-16667"/>
                </a:stretch>
              </a:blipFill>
            </p:spPr>
            <p:txBody>
              <a:bodyPr/>
              <a:lstStyle/>
              <a:p>
                <a:r>
                  <a:rPr lang="zh-CN" altLang="en-US">
                    <a:noFill/>
                  </a:rPr>
                  <a:t> </a:t>
                </a:r>
              </a:p>
            </p:txBody>
          </p:sp>
        </mc:Fallback>
      </mc:AlternateContent>
      <p:sp>
        <p:nvSpPr>
          <p:cNvPr id="56" name="矩形 55">
            <a:extLst>
              <a:ext uri="{FF2B5EF4-FFF2-40B4-BE49-F238E27FC236}">
                <a16:creationId xmlns:a16="http://schemas.microsoft.com/office/drawing/2014/main" id="{B1D95327-93DF-4D85-858A-5F0984D4D343}"/>
              </a:ext>
            </a:extLst>
          </p:cNvPr>
          <p:cNvSpPr/>
          <p:nvPr/>
        </p:nvSpPr>
        <p:spPr>
          <a:xfrm>
            <a:off x="2976149" y="1432024"/>
            <a:ext cx="2874145" cy="466161"/>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931E00F2-97A5-E673-DF0E-D0F6A94EBC6C}"/>
                  </a:ext>
                </a:extLst>
              </p:cNvPr>
              <p:cNvSpPr txBox="1"/>
              <p:nvPr/>
            </p:nvSpPr>
            <p:spPr>
              <a:xfrm>
                <a:off x="7447953" y="3747021"/>
                <a:ext cx="2105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oMath>
                  </m:oMathPara>
                </a14:m>
                <a:endParaRPr lang="zh-CN" altLang="en-US" dirty="0"/>
              </a:p>
            </p:txBody>
          </p:sp>
        </mc:Choice>
        <mc:Fallback xmlns="">
          <p:sp>
            <p:nvSpPr>
              <p:cNvPr id="26" name="文本框 25">
                <a:extLst>
                  <a:ext uri="{FF2B5EF4-FFF2-40B4-BE49-F238E27FC236}">
                    <a16:creationId xmlns:a16="http://schemas.microsoft.com/office/drawing/2014/main" id="{931E00F2-97A5-E673-DF0E-D0F6A94EBC6C}"/>
                  </a:ext>
                </a:extLst>
              </p:cNvPr>
              <p:cNvSpPr txBox="1">
                <a:spLocks noRot="1" noChangeAspect="1" noMove="1" noResize="1" noEditPoints="1" noAdjustHandles="1" noChangeArrowheads="1" noChangeShapeType="1" noTextEdit="1"/>
              </p:cNvSpPr>
              <p:nvPr/>
            </p:nvSpPr>
            <p:spPr>
              <a:xfrm>
                <a:off x="7447953" y="3747021"/>
                <a:ext cx="210507" cy="276999"/>
              </a:xfrm>
              <a:prstGeom prst="rect">
                <a:avLst/>
              </a:prstGeom>
              <a:blipFill>
                <a:blip r:embed="rId25"/>
                <a:stretch>
                  <a:fillRect l="-26471" r="-20588"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2C1788A9-F87E-9F22-8EB6-47D62DCCC635}"/>
                  </a:ext>
                </a:extLst>
              </p:cNvPr>
              <p:cNvSpPr txBox="1"/>
              <p:nvPr/>
            </p:nvSpPr>
            <p:spPr>
              <a:xfrm>
                <a:off x="3897434" y="1450252"/>
                <a:ext cx="15376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𝐾</m:t>
                      </m:r>
                    </m:oMath>
                  </m:oMathPara>
                </a14:m>
                <a:endParaRPr lang="zh-CN" altLang="en-US" sz="1200" dirty="0"/>
              </a:p>
            </p:txBody>
          </p:sp>
        </mc:Choice>
        <mc:Fallback xmlns="">
          <p:sp>
            <p:nvSpPr>
              <p:cNvPr id="27" name="文本框 26">
                <a:extLst>
                  <a:ext uri="{FF2B5EF4-FFF2-40B4-BE49-F238E27FC236}">
                    <a16:creationId xmlns:a16="http://schemas.microsoft.com/office/drawing/2014/main" id="{2C1788A9-F87E-9F22-8EB6-47D62DCCC635}"/>
                  </a:ext>
                </a:extLst>
              </p:cNvPr>
              <p:cNvSpPr txBox="1">
                <a:spLocks noRot="1" noChangeAspect="1" noMove="1" noResize="1" noEditPoints="1" noAdjustHandles="1" noChangeArrowheads="1" noChangeShapeType="1" noTextEdit="1"/>
              </p:cNvSpPr>
              <p:nvPr/>
            </p:nvSpPr>
            <p:spPr>
              <a:xfrm>
                <a:off x="3897434" y="1450252"/>
                <a:ext cx="153760" cy="184666"/>
              </a:xfrm>
              <a:prstGeom prst="rect">
                <a:avLst/>
              </a:prstGeom>
              <a:blipFill>
                <a:blip r:embed="rId26"/>
                <a:stretch>
                  <a:fillRect l="-23077" r="-11538"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FE8388DC-A954-09C0-EC7A-332B224BB75A}"/>
                  </a:ext>
                </a:extLst>
              </p:cNvPr>
              <p:cNvSpPr txBox="1"/>
              <p:nvPr/>
            </p:nvSpPr>
            <p:spPr>
              <a:xfrm>
                <a:off x="7447953" y="5266265"/>
                <a:ext cx="2105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oMath>
                  </m:oMathPara>
                </a14:m>
                <a:endParaRPr lang="zh-CN" altLang="en-US" dirty="0"/>
              </a:p>
            </p:txBody>
          </p:sp>
        </mc:Choice>
        <mc:Fallback xmlns="">
          <p:sp>
            <p:nvSpPr>
              <p:cNvPr id="28" name="文本框 27">
                <a:extLst>
                  <a:ext uri="{FF2B5EF4-FFF2-40B4-BE49-F238E27FC236}">
                    <a16:creationId xmlns:a16="http://schemas.microsoft.com/office/drawing/2014/main" id="{FE8388DC-A954-09C0-EC7A-332B224BB75A}"/>
                  </a:ext>
                </a:extLst>
              </p:cNvPr>
              <p:cNvSpPr txBox="1">
                <a:spLocks noRot="1" noChangeAspect="1" noMove="1" noResize="1" noEditPoints="1" noAdjustHandles="1" noChangeArrowheads="1" noChangeShapeType="1" noTextEdit="1"/>
              </p:cNvSpPr>
              <p:nvPr/>
            </p:nvSpPr>
            <p:spPr>
              <a:xfrm>
                <a:off x="7447953" y="5266265"/>
                <a:ext cx="210507" cy="276999"/>
              </a:xfrm>
              <a:prstGeom prst="rect">
                <a:avLst/>
              </a:prstGeom>
              <a:blipFill>
                <a:blip r:embed="rId27"/>
                <a:stretch>
                  <a:fillRect l="-26471" r="-20588"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58D2FFCC-71E5-EE2A-EE28-62AC1ACADAFE}"/>
                  </a:ext>
                </a:extLst>
              </p:cNvPr>
              <p:cNvSpPr txBox="1"/>
              <p:nvPr/>
            </p:nvSpPr>
            <p:spPr>
              <a:xfrm>
                <a:off x="7456256" y="4600524"/>
                <a:ext cx="2105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oMath>
                  </m:oMathPara>
                </a14:m>
                <a:endParaRPr lang="zh-CN" altLang="en-US" dirty="0"/>
              </a:p>
            </p:txBody>
          </p:sp>
        </mc:Choice>
        <mc:Fallback xmlns="">
          <p:sp>
            <p:nvSpPr>
              <p:cNvPr id="29" name="文本框 28">
                <a:extLst>
                  <a:ext uri="{FF2B5EF4-FFF2-40B4-BE49-F238E27FC236}">
                    <a16:creationId xmlns:a16="http://schemas.microsoft.com/office/drawing/2014/main" id="{58D2FFCC-71E5-EE2A-EE28-62AC1ACADAFE}"/>
                  </a:ext>
                </a:extLst>
              </p:cNvPr>
              <p:cNvSpPr txBox="1">
                <a:spLocks noRot="1" noChangeAspect="1" noMove="1" noResize="1" noEditPoints="1" noAdjustHandles="1" noChangeArrowheads="1" noChangeShapeType="1" noTextEdit="1"/>
              </p:cNvSpPr>
              <p:nvPr/>
            </p:nvSpPr>
            <p:spPr>
              <a:xfrm>
                <a:off x="7456256" y="4600524"/>
                <a:ext cx="210507" cy="276999"/>
              </a:xfrm>
              <a:prstGeom prst="rect">
                <a:avLst/>
              </a:prstGeom>
              <a:blipFill>
                <a:blip r:embed="rId28"/>
                <a:stretch>
                  <a:fillRect l="-22857" r="-20000"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B2993AEE-FE1E-8FFD-BC44-BF1EBF8E006F}"/>
                  </a:ext>
                </a:extLst>
              </p:cNvPr>
              <p:cNvSpPr txBox="1"/>
              <p:nvPr/>
            </p:nvSpPr>
            <p:spPr>
              <a:xfrm>
                <a:off x="7236865" y="3170492"/>
                <a:ext cx="2716705" cy="39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1</m:t>
                              </m:r>
                            </m:sub>
                          </m:sSub>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2</m:t>
                              </m:r>
                            </m:sub>
                          </m:sSub>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36" name="文本框 35">
                <a:extLst>
                  <a:ext uri="{FF2B5EF4-FFF2-40B4-BE49-F238E27FC236}">
                    <a16:creationId xmlns:a16="http://schemas.microsoft.com/office/drawing/2014/main" id="{B2993AEE-FE1E-8FFD-BC44-BF1EBF8E006F}"/>
                  </a:ext>
                </a:extLst>
              </p:cNvPr>
              <p:cNvSpPr txBox="1">
                <a:spLocks noRot="1" noChangeAspect="1" noMove="1" noResize="1" noEditPoints="1" noAdjustHandles="1" noChangeArrowheads="1" noChangeShapeType="1" noTextEdit="1"/>
              </p:cNvSpPr>
              <p:nvPr/>
            </p:nvSpPr>
            <p:spPr>
              <a:xfrm>
                <a:off x="7236865" y="3170492"/>
                <a:ext cx="2716705" cy="393121"/>
              </a:xfrm>
              <a:prstGeom prst="rect">
                <a:avLst/>
              </a:prstGeom>
              <a:blipFill>
                <a:blip r:embed="rId29"/>
                <a:stretch>
                  <a:fillRect b="-76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2EE3DD0E-1428-49DE-855E-F62F3C50B42C}"/>
                  </a:ext>
                </a:extLst>
              </p:cNvPr>
              <p:cNvSpPr txBox="1"/>
              <p:nvPr/>
            </p:nvSpPr>
            <p:spPr>
              <a:xfrm>
                <a:off x="6011693" y="3443591"/>
                <a:ext cx="71814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alpha</m:t>
                      </m:r>
                    </m:oMath>
                  </m:oMathPara>
                </a14:m>
                <a:endParaRPr lang="en-US" altLang="zh-CN" dirty="0"/>
              </a:p>
            </p:txBody>
          </p:sp>
        </mc:Choice>
        <mc:Fallback>
          <p:sp>
            <p:nvSpPr>
              <p:cNvPr id="10" name="文本框 9">
                <a:extLst>
                  <a:ext uri="{FF2B5EF4-FFF2-40B4-BE49-F238E27FC236}">
                    <a16:creationId xmlns:a16="http://schemas.microsoft.com/office/drawing/2014/main" id="{2EE3DD0E-1428-49DE-855E-F62F3C50B42C}"/>
                  </a:ext>
                </a:extLst>
              </p:cNvPr>
              <p:cNvSpPr txBox="1">
                <a:spLocks noRot="1" noChangeAspect="1" noMove="1" noResize="1" noEditPoints="1" noAdjustHandles="1" noChangeArrowheads="1" noChangeShapeType="1" noTextEdit="1"/>
              </p:cNvSpPr>
              <p:nvPr/>
            </p:nvSpPr>
            <p:spPr>
              <a:xfrm>
                <a:off x="6011693" y="3443591"/>
                <a:ext cx="718145" cy="276999"/>
              </a:xfrm>
              <a:prstGeom prst="rect">
                <a:avLst/>
              </a:prstGeom>
              <a:blipFill>
                <a:blip r:embed="rId30"/>
                <a:stretch>
                  <a:fillRect l="-10169" t="-2222" r="-11017" b="-3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056276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ṧlîḋê"/>
          <p:cNvSpPr/>
          <p:nvPr/>
        </p:nvSpPr>
        <p:spPr>
          <a:xfrm>
            <a:off x="402444" y="327025"/>
            <a:ext cx="11443154" cy="6203950"/>
          </a:xfrm>
          <a:prstGeom prst="roundRect">
            <a:avLst>
              <a:gd name="adj" fmla="val 4167"/>
            </a:avLst>
          </a:prstGeom>
          <a:solidFill>
            <a:srgbClr val="FFFFFF">
              <a:alpha val="87000"/>
            </a:srgbClr>
          </a:solidFill>
          <a:ln w="3810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Arial"/>
              <a:ea typeface="微软雅黑"/>
              <a:sym typeface="Arial"/>
            </a:endParaRPr>
          </a:p>
        </p:txBody>
      </p:sp>
      <p:sp>
        <p:nvSpPr>
          <p:cNvPr id="7" name="íṩľiďè"/>
          <p:cNvSpPr/>
          <p:nvPr/>
        </p:nvSpPr>
        <p:spPr>
          <a:xfrm>
            <a:off x="610272" y="686524"/>
            <a:ext cx="720000" cy="80899"/>
          </a:xfrm>
          <a:prstGeom prst="rect">
            <a:avLst/>
          </a:prstGeom>
          <a:solidFill>
            <a:srgbClr val="C6DAEC"/>
          </a:solidFill>
          <a:ln w="12700" cap="flat" cmpd="sng" algn="ctr">
            <a:no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a:ea typeface="微软雅黑"/>
              <a:sym typeface="Arial"/>
            </a:endParaRPr>
          </a:p>
        </p:txBody>
      </p:sp>
      <p:sp>
        <p:nvSpPr>
          <p:cNvPr id="8" name="椭圆 7"/>
          <p:cNvSpPr/>
          <p:nvPr/>
        </p:nvSpPr>
        <p:spPr>
          <a:xfrm>
            <a:off x="10331360" y="5198860"/>
            <a:ext cx="2606400" cy="2607079"/>
          </a:xfrm>
          <a:prstGeom prst="ellipse">
            <a:avLst/>
          </a:prstGeom>
          <a:solidFill>
            <a:srgbClr val="CCDA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41" name="文本框 40">
            <a:extLst>
              <a:ext uri="{FF2B5EF4-FFF2-40B4-BE49-F238E27FC236}">
                <a16:creationId xmlns:a16="http://schemas.microsoft.com/office/drawing/2014/main" id="{4155A6F4-EC7F-49F2-AC6C-AB3151C1DE02}"/>
              </a:ext>
            </a:extLst>
          </p:cNvPr>
          <p:cNvSpPr txBox="1"/>
          <p:nvPr/>
        </p:nvSpPr>
        <p:spPr>
          <a:xfrm>
            <a:off x="970272" y="1416765"/>
            <a:ext cx="3288080" cy="369332"/>
          </a:xfrm>
          <a:prstGeom prst="rect">
            <a:avLst/>
          </a:prstGeom>
          <a:noFill/>
        </p:spPr>
        <p:txBody>
          <a:bodyPr wrap="none" rtlCol="0">
            <a:spAutoFit/>
          </a:bodyPr>
          <a:lstStyle/>
          <a:p>
            <a:pPr marL="285750" indent="-285750">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最小分类误差损失（</a:t>
            </a:r>
            <a:r>
              <a:rPr lang="en-US" altLang="zh-CN" b="1" dirty="0">
                <a:latin typeface="微软雅黑" panose="020B0503020204020204" pitchFamily="34" charset="-122"/>
                <a:ea typeface="微软雅黑" panose="020B0503020204020204" pitchFamily="34" charset="-122"/>
              </a:rPr>
              <a:t>MCE</a:t>
            </a:r>
            <a:r>
              <a:rPr lang="zh-CN" altLang="en-US" b="1"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000E257-6710-4326-9935-68A1ECE3DBA9}"/>
                  </a:ext>
                </a:extLst>
              </p:cNvPr>
              <p:cNvSpPr txBox="1"/>
              <p:nvPr/>
            </p:nvSpPr>
            <p:spPr>
              <a:xfrm>
                <a:off x="1239927" y="3499160"/>
                <a:ext cx="2761038" cy="3962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zh-CN" altLang="en-US" sz="1800" b="0" i="1" u="none" strike="noStrike" kern="0" cap="none" spc="0" normalizeH="0" baseline="0" noProof="0" smtClean="0">
                              <a:ln>
                                <a:noFill/>
                              </a:ln>
                              <a:solidFill>
                                <a:schemeClr val="tx1"/>
                              </a:solidFill>
                              <a:effectLst/>
                              <a:uLnTx/>
                              <a:uFillTx/>
                              <a:latin typeface="Cambria Math" panose="02040503050406030204" pitchFamily="18" charset="0"/>
                              <a:sym typeface="Arial"/>
                            </a:rPr>
                          </m:ctrlPr>
                        </m:sSubPr>
                        <m:e>
                          <m:r>
                            <a:rPr kumimoji="0" lang="zh-CN" altLang="en-US" sz="1800" b="0" i="1" u="none" strike="noStrike" kern="0" cap="none" spc="0" normalizeH="0" baseline="0" noProof="0" smtClean="0">
                              <a:ln>
                                <a:noFill/>
                              </a:ln>
                              <a:solidFill>
                                <a:schemeClr val="tx1"/>
                              </a:solidFill>
                              <a:effectLst/>
                              <a:uLnTx/>
                              <a:uFillTx/>
                              <a:latin typeface="Cambria Math" panose="02040503050406030204" pitchFamily="18" charset="0"/>
                              <a:sym typeface="Arial"/>
                            </a:rPr>
                            <m:t>𝜇</m:t>
                          </m:r>
                        </m:e>
                        <m:sub>
                          <m:r>
                            <a:rPr kumimoji="0" lang="zh-CN" altLang="en-US" sz="1800" b="0" i="1" u="none" strike="noStrike" kern="0" cap="none" spc="0" normalizeH="0" baseline="0" noProof="0" smtClean="0">
                              <a:ln>
                                <a:noFill/>
                              </a:ln>
                              <a:solidFill>
                                <a:schemeClr val="tx1"/>
                              </a:solidFill>
                              <a:effectLst/>
                              <a:uLnTx/>
                              <a:uFillTx/>
                              <a:latin typeface="Cambria Math" panose="02040503050406030204" pitchFamily="18" charset="0"/>
                              <a:sym typeface="Arial"/>
                            </a:rPr>
                            <m:t>𝑦</m:t>
                          </m:r>
                        </m:sub>
                      </m:sSub>
                      <m:d>
                        <m:dPr>
                          <m:ctrlPr>
                            <a:rPr kumimoji="0" lang="zh-CN" altLang="en-US" sz="1800" b="0" i="1" u="none" strike="noStrike" kern="0" cap="none" spc="0" normalizeH="0" baseline="0" noProof="0" smtClean="0">
                              <a:ln>
                                <a:noFill/>
                              </a:ln>
                              <a:solidFill>
                                <a:schemeClr val="tx1"/>
                              </a:solidFill>
                              <a:effectLst/>
                              <a:uLnTx/>
                              <a:uFillTx/>
                              <a:latin typeface="Cambria Math" panose="02040503050406030204" pitchFamily="18" charset="0"/>
                              <a:sym typeface="Arial"/>
                            </a:rPr>
                          </m:ctrlPr>
                        </m:dPr>
                        <m:e>
                          <m:r>
                            <a:rPr kumimoji="0" lang="zh-CN" altLang="en-US" sz="1800" b="0" i="1" u="none" strike="noStrike" kern="0" cap="none" spc="0" normalizeH="0" baseline="0" noProof="0" smtClean="0">
                              <a:ln>
                                <a:noFill/>
                              </a:ln>
                              <a:solidFill>
                                <a:schemeClr val="tx1"/>
                              </a:solidFill>
                              <a:effectLst/>
                              <a:uLnTx/>
                              <a:uFillTx/>
                              <a:latin typeface="Cambria Math" panose="02040503050406030204" pitchFamily="18" charset="0"/>
                              <a:sym typeface="Arial"/>
                            </a:rPr>
                            <m:t>𝑥</m:t>
                          </m:r>
                        </m:e>
                      </m:d>
                      <m:r>
                        <a:rPr kumimoji="0" lang="zh-CN" altLang="en-US" sz="1800" b="0" i="1" u="none" strike="noStrike" kern="0" cap="none" spc="0" normalizeH="0" baseline="0" noProof="0" smtClean="0">
                          <a:ln>
                            <a:noFill/>
                          </a:ln>
                          <a:solidFill>
                            <a:schemeClr val="tx1"/>
                          </a:solidFill>
                          <a:effectLst/>
                          <a:uLnTx/>
                          <a:uFillTx/>
                          <a:latin typeface="Cambria Math" panose="02040503050406030204" pitchFamily="18" charset="0"/>
                          <a:sym typeface="Arial"/>
                        </a:rPr>
                        <m:t>=−</m:t>
                      </m:r>
                      <m:sSub>
                        <m:sSubPr>
                          <m:ctrlPr>
                            <a:rPr kumimoji="0" lang="zh-CN" altLang="en-US" sz="1800" b="0" i="1" u="none" strike="noStrike" kern="0" cap="none" spc="0" normalizeH="0" baseline="0" noProof="0" smtClean="0">
                              <a:ln>
                                <a:noFill/>
                              </a:ln>
                              <a:solidFill>
                                <a:schemeClr val="tx1"/>
                              </a:solidFill>
                              <a:effectLst/>
                              <a:uLnTx/>
                              <a:uFillTx/>
                              <a:latin typeface="Cambria Math" panose="02040503050406030204" pitchFamily="18" charset="0"/>
                              <a:sym typeface="Arial"/>
                            </a:rPr>
                          </m:ctrlPr>
                        </m:sSubPr>
                        <m:e>
                          <m:r>
                            <a:rPr kumimoji="0" lang="zh-CN" altLang="en-US" sz="1800" b="0" i="1" u="none" strike="noStrike" kern="0" cap="none" spc="0" normalizeH="0" baseline="0" noProof="0" smtClean="0">
                              <a:ln>
                                <a:noFill/>
                              </a:ln>
                              <a:solidFill>
                                <a:schemeClr val="tx1"/>
                              </a:solidFill>
                              <a:effectLst/>
                              <a:uLnTx/>
                              <a:uFillTx/>
                              <a:latin typeface="Cambria Math" panose="02040503050406030204" pitchFamily="18" charset="0"/>
                              <a:sym typeface="Arial"/>
                            </a:rPr>
                            <m:t>𝑔</m:t>
                          </m:r>
                        </m:e>
                        <m:sub>
                          <m:r>
                            <a:rPr kumimoji="0" lang="zh-CN" altLang="en-US" sz="1800" b="0" i="1" u="none" strike="noStrike" kern="0" cap="none" spc="0" normalizeH="0" baseline="0" noProof="0" smtClean="0">
                              <a:ln>
                                <a:noFill/>
                              </a:ln>
                              <a:solidFill>
                                <a:schemeClr val="tx1"/>
                              </a:solidFill>
                              <a:effectLst/>
                              <a:uLnTx/>
                              <a:uFillTx/>
                              <a:latin typeface="Cambria Math" panose="02040503050406030204" pitchFamily="18" charset="0"/>
                              <a:sym typeface="Arial"/>
                            </a:rPr>
                            <m:t>𝑦</m:t>
                          </m:r>
                        </m:sub>
                      </m:sSub>
                      <m:d>
                        <m:dPr>
                          <m:ctrlPr>
                            <a:rPr kumimoji="0" lang="zh-CN" altLang="en-US" sz="1800" b="0" i="1" u="none" strike="noStrike" kern="0" cap="none" spc="0" normalizeH="0" baseline="0" noProof="0" smtClean="0">
                              <a:ln>
                                <a:noFill/>
                              </a:ln>
                              <a:solidFill>
                                <a:schemeClr val="tx1"/>
                              </a:solidFill>
                              <a:effectLst/>
                              <a:uLnTx/>
                              <a:uFillTx/>
                              <a:latin typeface="Cambria Math" panose="02040503050406030204" pitchFamily="18" charset="0"/>
                              <a:sym typeface="Arial"/>
                            </a:rPr>
                          </m:ctrlPr>
                        </m:dPr>
                        <m:e>
                          <m:r>
                            <a:rPr kumimoji="0" lang="zh-CN" altLang="en-US" sz="1800" b="0" i="1" u="none" strike="noStrike" kern="0" cap="none" spc="0" normalizeH="0" baseline="0" noProof="0" smtClean="0">
                              <a:ln>
                                <a:noFill/>
                              </a:ln>
                              <a:solidFill>
                                <a:schemeClr val="tx1"/>
                              </a:solidFill>
                              <a:effectLst/>
                              <a:uLnTx/>
                              <a:uFillTx/>
                              <a:latin typeface="Cambria Math" panose="02040503050406030204" pitchFamily="18" charset="0"/>
                              <a:sym typeface="Arial"/>
                            </a:rPr>
                            <m:t>𝑥</m:t>
                          </m:r>
                        </m:e>
                      </m:d>
                      <m:r>
                        <a:rPr kumimoji="0" lang="zh-CN" altLang="en-US" sz="1800" b="0" i="1" u="none" strike="noStrike" kern="0" cap="none" spc="0" normalizeH="0" baseline="0" noProof="0" smtClean="0">
                          <a:ln>
                            <a:noFill/>
                          </a:ln>
                          <a:solidFill>
                            <a:schemeClr val="tx1"/>
                          </a:solidFill>
                          <a:effectLst/>
                          <a:uLnTx/>
                          <a:uFillTx/>
                          <a:latin typeface="Cambria Math" panose="02040503050406030204" pitchFamily="18" charset="0"/>
                          <a:sym typeface="Arial"/>
                        </a:rPr>
                        <m:t>+</m:t>
                      </m:r>
                      <m:sSub>
                        <m:sSubPr>
                          <m:ctrlPr>
                            <a:rPr kumimoji="0" lang="zh-CN" altLang="en-US" sz="1800" b="0" i="1" u="none" strike="noStrike" kern="0" cap="none" spc="0" normalizeH="0" baseline="0" noProof="0" smtClean="0">
                              <a:ln>
                                <a:noFill/>
                              </a:ln>
                              <a:solidFill>
                                <a:schemeClr val="tx1"/>
                              </a:solidFill>
                              <a:effectLst/>
                              <a:uLnTx/>
                              <a:uFillTx/>
                              <a:latin typeface="Cambria Math" panose="02040503050406030204" pitchFamily="18" charset="0"/>
                              <a:sym typeface="Arial"/>
                            </a:rPr>
                          </m:ctrlPr>
                        </m:sSubPr>
                        <m:e>
                          <m:r>
                            <a:rPr kumimoji="0" lang="zh-CN" altLang="en-US" sz="1800" b="0" i="1" u="none" strike="noStrike" kern="0" cap="none" spc="0" normalizeH="0" baseline="0" noProof="0" smtClean="0">
                              <a:ln>
                                <a:noFill/>
                              </a:ln>
                              <a:solidFill>
                                <a:schemeClr val="tx1"/>
                              </a:solidFill>
                              <a:effectLst/>
                              <a:uLnTx/>
                              <a:uFillTx/>
                              <a:latin typeface="Cambria Math" panose="02040503050406030204" pitchFamily="18" charset="0"/>
                              <a:sym typeface="Arial"/>
                            </a:rPr>
                            <m:t>𝑔</m:t>
                          </m:r>
                        </m:e>
                        <m:sub>
                          <m:r>
                            <a:rPr kumimoji="0" lang="zh-CN" altLang="en-US" sz="1800" b="0" i="1" u="none" strike="noStrike" kern="0" cap="none" spc="0" normalizeH="0" baseline="0" noProof="0" smtClean="0">
                              <a:ln>
                                <a:noFill/>
                              </a:ln>
                              <a:solidFill>
                                <a:schemeClr val="tx1"/>
                              </a:solidFill>
                              <a:effectLst/>
                              <a:uLnTx/>
                              <a:uFillTx/>
                              <a:latin typeface="Cambria Math" panose="02040503050406030204" pitchFamily="18" charset="0"/>
                              <a:sym typeface="Arial"/>
                            </a:rPr>
                            <m:t>𝑟</m:t>
                          </m:r>
                        </m:sub>
                      </m:sSub>
                      <m:d>
                        <m:dPr>
                          <m:ctrlPr>
                            <a:rPr kumimoji="0" lang="zh-CN" altLang="en-US" sz="1800" b="0" i="1" u="none" strike="noStrike" kern="0" cap="none" spc="0" normalizeH="0" baseline="0" noProof="0" smtClean="0">
                              <a:ln>
                                <a:noFill/>
                              </a:ln>
                              <a:solidFill>
                                <a:schemeClr val="tx1"/>
                              </a:solidFill>
                              <a:effectLst/>
                              <a:uLnTx/>
                              <a:uFillTx/>
                              <a:latin typeface="Cambria Math" panose="02040503050406030204" pitchFamily="18" charset="0"/>
                              <a:sym typeface="Arial"/>
                            </a:rPr>
                          </m:ctrlPr>
                        </m:dPr>
                        <m:e>
                          <m:r>
                            <a:rPr kumimoji="0" lang="zh-CN" altLang="en-US" sz="1800" b="0" i="1" u="none" strike="noStrike" kern="0" cap="none" spc="0" normalizeH="0" baseline="0" noProof="0" smtClean="0">
                              <a:ln>
                                <a:noFill/>
                              </a:ln>
                              <a:solidFill>
                                <a:schemeClr val="tx1"/>
                              </a:solidFill>
                              <a:effectLst/>
                              <a:uLnTx/>
                              <a:uFillTx/>
                              <a:latin typeface="Cambria Math" panose="02040503050406030204" pitchFamily="18" charset="0"/>
                              <a:sym typeface="Arial"/>
                            </a:rPr>
                            <m:t>𝑥</m:t>
                          </m:r>
                        </m:e>
                      </m:d>
                    </m:oMath>
                  </m:oMathPara>
                </a14:m>
                <a:endParaRPr lang="zh-CN" altLang="en-US" dirty="0">
                  <a:solidFill>
                    <a:schemeClr val="tx1"/>
                  </a:solidFill>
                  <a:latin typeface="微软雅黑" panose="020B0503020204020204" pitchFamily="34" charset="-122"/>
                  <a:ea typeface="微软雅黑" panose="020B0503020204020204" pitchFamily="34" charset="-122"/>
                </a:endParaRPr>
              </a:p>
            </p:txBody>
          </p:sp>
        </mc:Choice>
        <mc:Fallback xmlns="">
          <p:sp>
            <p:nvSpPr>
              <p:cNvPr id="20" name="文本框 19">
                <a:extLst>
                  <a:ext uri="{FF2B5EF4-FFF2-40B4-BE49-F238E27FC236}">
                    <a16:creationId xmlns:a16="http://schemas.microsoft.com/office/drawing/2014/main" id="{F000E257-6710-4326-9935-68A1ECE3DBA9}"/>
                  </a:ext>
                </a:extLst>
              </p:cNvPr>
              <p:cNvSpPr txBox="1">
                <a:spLocks noRot="1" noChangeAspect="1" noMove="1" noResize="1" noEditPoints="1" noAdjustHandles="1" noChangeArrowheads="1" noChangeShapeType="1" noTextEdit="1"/>
              </p:cNvSpPr>
              <p:nvPr/>
            </p:nvSpPr>
            <p:spPr>
              <a:xfrm>
                <a:off x="1239927" y="3499160"/>
                <a:ext cx="2761038" cy="396258"/>
              </a:xfrm>
              <a:prstGeom prst="rect">
                <a:avLst/>
              </a:prstGeom>
              <a:blipFill>
                <a:blip r:embed="rId3"/>
                <a:stretch>
                  <a:fillRect b="-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3F5E5A8-4359-421C-A274-9B1781EB59EA}"/>
                  </a:ext>
                </a:extLst>
              </p:cNvPr>
              <p:cNvSpPr txBox="1"/>
              <p:nvPr/>
            </p:nvSpPr>
            <p:spPr>
              <a:xfrm>
                <a:off x="1554892" y="3808956"/>
                <a:ext cx="2448684" cy="441980"/>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其中</a:t>
                </a:r>
                <a:r>
                  <a:rPr lang="zh-CN" altLang="en-US" sz="1600" dirty="0">
                    <a:latin typeface="微软雅黑" panose="020B0503020204020204" pitchFamily="34" charset="-122"/>
                    <a:ea typeface="微软雅黑" panose="020B0503020204020204" pitchFamily="34" charset="-122"/>
                  </a:rPr>
                  <a:t>：</a:t>
                </a:r>
                <a14:m>
                  <m:oMath xmlns:m="http://schemas.openxmlformats.org/officeDocument/2006/math">
                    <m:sSub>
                      <m:sSubPr>
                        <m:ctrlPr>
                          <a:rPr lang="zh-CN" altLang="en-US" sz="1600" i="1" smtClean="0">
                            <a:solidFill>
                              <a:srgbClr val="836967"/>
                            </a:solidFill>
                            <a:latin typeface="Cambria Math" panose="02040503050406030204" pitchFamily="18" charset="0"/>
                          </a:rPr>
                        </m:ctrlPr>
                      </m:sSubPr>
                      <m:e>
                        <m:r>
                          <a:rPr lang="zh-CN" altLang="en-US" sz="1600" i="1" smtClean="0">
                            <a:latin typeface="Cambria Math" panose="02040503050406030204" pitchFamily="18" charset="0"/>
                          </a:rPr>
                          <m:t>𝑔</m:t>
                        </m:r>
                      </m:e>
                      <m:sub>
                        <m:r>
                          <a:rPr lang="en-US" altLang="zh-CN" sz="1600" b="0" i="1" smtClean="0">
                            <a:latin typeface="Cambria Math" panose="02040503050406030204" pitchFamily="18" charset="0"/>
                          </a:rPr>
                          <m:t>𝑟</m:t>
                        </m:r>
                      </m:sub>
                    </m:sSub>
                    <m:d>
                      <m:dPr>
                        <m:ctrlPr>
                          <a:rPr lang="zh-CN" altLang="en-US" sz="1600" i="1" smtClean="0">
                            <a:solidFill>
                              <a:srgbClr val="836967"/>
                            </a:solidFill>
                            <a:latin typeface="Cambria Math" panose="02040503050406030204" pitchFamily="18" charset="0"/>
                          </a:rPr>
                        </m:ctrlPr>
                      </m:dPr>
                      <m:e>
                        <m:r>
                          <a:rPr lang="zh-CN" altLang="en-US" sz="1600" i="1" smtClean="0">
                            <a:latin typeface="Cambria Math" panose="02040503050406030204" pitchFamily="18" charset="0"/>
                          </a:rPr>
                          <m:t>𝑥</m:t>
                        </m:r>
                      </m:e>
                    </m:d>
                    <m:r>
                      <a:rPr lang="zh-CN" altLang="en-US" sz="1600" i="1" smtClean="0">
                        <a:latin typeface="Cambria Math" panose="02040503050406030204" pitchFamily="18" charset="0"/>
                      </a:rPr>
                      <m:t>=</m:t>
                    </m:r>
                    <m:limLow>
                      <m:limLowPr>
                        <m:ctrlPr>
                          <a:rPr lang="zh-CN" altLang="en-US" sz="1600" i="1" smtClean="0">
                            <a:solidFill>
                              <a:srgbClr val="836967"/>
                            </a:solidFill>
                            <a:latin typeface="Cambria Math" panose="02040503050406030204" pitchFamily="18" charset="0"/>
                          </a:rPr>
                        </m:ctrlPr>
                      </m:limLowPr>
                      <m:e>
                        <m:r>
                          <m:rPr>
                            <m:sty m:val="p"/>
                          </m:rPr>
                          <a:rPr lang="zh-CN" altLang="en-US" sz="1600" i="1" smtClean="0">
                            <a:latin typeface="Cambria Math" panose="02040503050406030204" pitchFamily="18" charset="0"/>
                          </a:rPr>
                          <m:t>max</m:t>
                        </m:r>
                      </m:e>
                      <m:lim>
                        <m:r>
                          <a:rPr lang="zh-CN" altLang="en-US" sz="1600" i="1" smtClean="0">
                            <a:latin typeface="Cambria Math" panose="02040503050406030204" pitchFamily="18" charset="0"/>
                          </a:rPr>
                          <m:t>𝑘</m:t>
                        </m:r>
                        <m:r>
                          <a:rPr lang="zh-CN" altLang="en-US" sz="1600" i="1" smtClean="0">
                            <a:latin typeface="Cambria Math" panose="02040503050406030204" pitchFamily="18" charset="0"/>
                          </a:rPr>
                          <m:t>≠</m:t>
                        </m:r>
                        <m:r>
                          <a:rPr lang="zh-CN" altLang="en-US" sz="1600" i="1" smtClean="0">
                            <a:latin typeface="Cambria Math" panose="02040503050406030204" pitchFamily="18" charset="0"/>
                          </a:rPr>
                          <m:t>𝑦</m:t>
                        </m:r>
                      </m:lim>
                    </m:limLow>
                    <m:sSub>
                      <m:sSubPr>
                        <m:ctrlPr>
                          <a:rPr lang="zh-CN" altLang="en-US" sz="1600" i="1" smtClean="0">
                            <a:solidFill>
                              <a:srgbClr val="836967"/>
                            </a:solidFill>
                            <a:latin typeface="Cambria Math" panose="02040503050406030204" pitchFamily="18" charset="0"/>
                          </a:rPr>
                        </m:ctrlPr>
                      </m:sSubPr>
                      <m:e>
                        <m:r>
                          <a:rPr lang="zh-CN" altLang="en-US" sz="1600" i="1" smtClean="0">
                            <a:latin typeface="Cambria Math" panose="02040503050406030204" pitchFamily="18" charset="0"/>
                          </a:rPr>
                          <m:t>𝑔</m:t>
                        </m:r>
                      </m:e>
                      <m:sub>
                        <m:r>
                          <a:rPr lang="zh-CN" altLang="en-US" sz="1600" i="1" smtClean="0">
                            <a:latin typeface="Cambria Math" panose="02040503050406030204" pitchFamily="18" charset="0"/>
                          </a:rPr>
                          <m:t>𝑘</m:t>
                        </m:r>
                      </m:sub>
                    </m:sSub>
                    <m:d>
                      <m:dPr>
                        <m:ctrlPr>
                          <a:rPr lang="zh-CN" altLang="en-US" sz="1600" i="1" smtClean="0">
                            <a:solidFill>
                              <a:srgbClr val="836967"/>
                            </a:solidFill>
                            <a:latin typeface="Cambria Math" panose="02040503050406030204" pitchFamily="18" charset="0"/>
                          </a:rPr>
                        </m:ctrlPr>
                      </m:dPr>
                      <m:e>
                        <m:r>
                          <a:rPr lang="zh-CN" altLang="en-US" sz="1600" i="1" smtClean="0">
                            <a:latin typeface="Cambria Math" panose="02040503050406030204" pitchFamily="18" charset="0"/>
                          </a:rPr>
                          <m:t>𝑥</m:t>
                        </m:r>
                      </m:e>
                    </m:d>
                  </m:oMath>
                </a14:m>
                <a:endParaRPr lang="zh-CN" altLang="en-US" sz="1600" dirty="0">
                  <a:latin typeface="微软雅黑" panose="020B0503020204020204" pitchFamily="34" charset="-122"/>
                  <a:ea typeface="微软雅黑" panose="020B0503020204020204" pitchFamily="34" charset="-122"/>
                </a:endParaRPr>
              </a:p>
            </p:txBody>
          </p:sp>
        </mc:Choice>
        <mc:Fallback xmlns="">
          <p:sp>
            <p:nvSpPr>
              <p:cNvPr id="9" name="文本框 8">
                <a:extLst>
                  <a:ext uri="{FF2B5EF4-FFF2-40B4-BE49-F238E27FC236}">
                    <a16:creationId xmlns:a16="http://schemas.microsoft.com/office/drawing/2014/main" id="{73F5E5A8-4359-421C-A274-9B1781EB59EA}"/>
                  </a:ext>
                </a:extLst>
              </p:cNvPr>
              <p:cNvSpPr txBox="1">
                <a:spLocks noRot="1" noChangeAspect="1" noMove="1" noResize="1" noEditPoints="1" noAdjustHandles="1" noChangeArrowheads="1" noChangeShapeType="1" noTextEdit="1"/>
              </p:cNvSpPr>
              <p:nvPr/>
            </p:nvSpPr>
            <p:spPr>
              <a:xfrm>
                <a:off x="1554892" y="3808956"/>
                <a:ext cx="2448684" cy="441980"/>
              </a:xfrm>
              <a:prstGeom prst="rect">
                <a:avLst/>
              </a:prstGeom>
              <a:blipFill>
                <a:blip r:embed="rId4"/>
                <a:stretch>
                  <a:fillRect l="-746" t="-4167" b="-13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8028C3A-B02D-457D-B4F7-EDBD0226BE03}"/>
                  </a:ext>
                </a:extLst>
              </p:cNvPr>
              <p:cNvSpPr txBox="1"/>
              <p:nvPr/>
            </p:nvSpPr>
            <p:spPr>
              <a:xfrm>
                <a:off x="1239927" y="4281486"/>
                <a:ext cx="4334841" cy="5956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μ</m:t>
                          </m:r>
                        </m:e>
                        <m:sub>
                          <m:r>
                            <m:rPr>
                              <m:sty m:val="p"/>
                            </m:rPr>
                            <a:rPr lang="en-US" altLang="zh-CN" i="1">
                              <a:latin typeface="Cambria Math" panose="02040503050406030204" pitchFamily="18" charset="0"/>
                            </a:rPr>
                            <m:t>y</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Sup>
                        <m:sSubSupPr>
                          <m:ctrlPr>
                            <a:rPr lang="zh-CN" altLang="en-US" i="1" smtClean="0">
                              <a:solidFill>
                                <a:srgbClr val="836967"/>
                              </a:solidFill>
                              <a:latin typeface="Cambria Math" panose="02040503050406030204" pitchFamily="18" charset="0"/>
                            </a:rPr>
                          </m:ctrlPr>
                        </m:sSubSupPr>
                        <m:e>
                          <m:d>
                            <m:dPr>
                              <m:begChr m:val="‖"/>
                              <m:endChr m:val="‖"/>
                              <m:ctrlPr>
                                <a:rPr lang="zh-CN" altLang="en-US" i="1" smtClean="0">
                                  <a:solidFill>
                                    <a:srgbClr val="836967"/>
                                  </a:solidFill>
                                  <a:latin typeface="Cambria Math" panose="02040503050406030204" pitchFamily="18" charset="0"/>
                                </a:rPr>
                              </m:ctrlPr>
                            </m:dPr>
                            <m:e>
                              <m:r>
                                <a:rPr lang="zh-CN" altLang="en-US" i="1" smtClean="0">
                                  <a:latin typeface="Cambria Math" panose="02040503050406030204" pitchFamily="18" charset="0"/>
                                </a:rPr>
                                <m:t>𝑓</m:t>
                              </m:r>
                              <m:d>
                                <m:dPr>
                                  <m:ctrlPr>
                                    <a:rPr lang="zh-CN" altLang="en-US" i="1" smtClean="0">
                                      <a:solidFill>
                                        <a:srgbClr val="836967"/>
                                      </a:solidFill>
                                      <a:latin typeface="Cambria Math" panose="02040503050406030204" pitchFamily="18" charset="0"/>
                                    </a:rPr>
                                  </m:ctrlPr>
                                </m:dPr>
                                <m:e>
                                  <m:r>
                                    <a:rPr lang="zh-CN" altLang="en-US" i="1" smtClean="0">
                                      <a:latin typeface="Cambria Math" panose="02040503050406030204" pitchFamily="18" charset="0"/>
                                    </a:rPr>
                                    <m:t>𝑥</m:t>
                                  </m:r>
                                </m:e>
                              </m:d>
                              <m:r>
                                <a:rPr lang="zh-CN" altLang="en-US" i="1" smtClean="0">
                                  <a:latin typeface="Cambria Math" panose="02040503050406030204" pitchFamily="18" charset="0"/>
                                </a:rPr>
                                <m:t>−</m:t>
                              </m:r>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𝑚</m:t>
                                  </m:r>
                                </m:e>
                                <m:sub>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𝑦</m:t>
                                      </m:r>
                                    </m:e>
                                    <m:sub>
                                      <m:r>
                                        <a:rPr lang="zh-CN" altLang="en-US" i="1" smtClean="0">
                                          <a:latin typeface="Cambria Math" panose="02040503050406030204" pitchFamily="18" charset="0"/>
                                        </a:rPr>
                                        <m:t>𝑖</m:t>
                                      </m:r>
                                    </m:sub>
                                  </m:sSub>
                                </m:sub>
                              </m:sSub>
                            </m:e>
                          </m:d>
                        </m:e>
                        <m:sub>
                          <m:r>
                            <a:rPr lang="zh-CN" altLang="en-US" i="1" smtClean="0">
                              <a:latin typeface="Cambria Math" panose="02040503050406030204" pitchFamily="18" charset="0"/>
                            </a:rPr>
                            <m:t>2</m:t>
                          </m:r>
                        </m:sub>
                        <m:sup>
                          <m:r>
                            <a:rPr lang="zh-CN" altLang="en-US" i="1" smtClean="0">
                              <a:latin typeface="Cambria Math" panose="02040503050406030204" pitchFamily="18" charset="0"/>
                            </a:rPr>
                            <m:t>2</m:t>
                          </m:r>
                        </m:sup>
                      </m:sSubSup>
                      <m:r>
                        <a:rPr lang="zh-CN" altLang="en-US" i="1" smtClean="0">
                          <a:latin typeface="Cambria Math" panose="02040503050406030204" pitchFamily="18" charset="0"/>
                        </a:rPr>
                        <m:t>−</m:t>
                      </m:r>
                      <m:sSubSup>
                        <m:sSubSupPr>
                          <m:ctrlPr>
                            <a:rPr lang="zh-CN" altLang="en-US" i="1" smtClean="0">
                              <a:solidFill>
                                <a:srgbClr val="836967"/>
                              </a:solidFill>
                              <a:latin typeface="Cambria Math" panose="02040503050406030204" pitchFamily="18" charset="0"/>
                            </a:rPr>
                          </m:ctrlPr>
                        </m:sSubSupPr>
                        <m:e>
                          <m:d>
                            <m:dPr>
                              <m:begChr m:val="‖"/>
                              <m:endChr m:val="‖"/>
                              <m:ctrlPr>
                                <a:rPr lang="zh-CN" altLang="en-US" i="1" smtClean="0">
                                  <a:solidFill>
                                    <a:srgbClr val="836967"/>
                                  </a:solidFill>
                                  <a:latin typeface="Cambria Math" panose="02040503050406030204" pitchFamily="18" charset="0"/>
                                </a:rPr>
                              </m:ctrlPr>
                            </m:dPr>
                            <m:e>
                              <m:r>
                                <a:rPr lang="zh-CN" altLang="en-US" i="1" smtClean="0">
                                  <a:latin typeface="Cambria Math" panose="02040503050406030204" pitchFamily="18" charset="0"/>
                                </a:rPr>
                                <m:t>𝑓</m:t>
                              </m:r>
                              <m:d>
                                <m:dPr>
                                  <m:ctrlPr>
                                    <a:rPr lang="zh-CN" altLang="en-US" i="1" smtClean="0">
                                      <a:solidFill>
                                        <a:srgbClr val="836967"/>
                                      </a:solidFill>
                                      <a:latin typeface="Cambria Math" panose="02040503050406030204" pitchFamily="18" charset="0"/>
                                    </a:rPr>
                                  </m:ctrlPr>
                                </m:dPr>
                                <m:e>
                                  <m:r>
                                    <a:rPr lang="zh-CN" altLang="en-US" i="1" smtClean="0">
                                      <a:latin typeface="Cambria Math" panose="02040503050406030204" pitchFamily="18" charset="0"/>
                                    </a:rPr>
                                    <m:t>𝑥</m:t>
                                  </m:r>
                                </m:e>
                              </m:d>
                              <m:r>
                                <a:rPr lang="zh-CN" altLang="en-US" i="1" smtClean="0">
                                  <a:latin typeface="Cambria Math" panose="02040503050406030204" pitchFamily="18" charset="0"/>
                                </a:rPr>
                                <m:t>−</m:t>
                              </m:r>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𝑚</m:t>
                                  </m:r>
                                </m:e>
                                <m:sub>
                                  <m:sSub>
                                    <m:sSubPr>
                                      <m:ctrlPr>
                                        <a:rPr lang="zh-CN" altLang="en-US" i="1"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𝑟</m:t>
                                      </m:r>
                                    </m:e>
                                    <m:sub>
                                      <m:r>
                                        <a:rPr lang="zh-CN" altLang="en-US" i="1" smtClean="0">
                                          <a:latin typeface="Cambria Math" panose="02040503050406030204" pitchFamily="18" charset="0"/>
                                        </a:rPr>
                                        <m:t>𝑗</m:t>
                                      </m:r>
                                    </m:sub>
                                  </m:sSub>
                                </m:sub>
                              </m:sSub>
                            </m:e>
                          </m:d>
                        </m:e>
                        <m:sub>
                          <m:r>
                            <a:rPr lang="zh-CN" altLang="en-US" i="1" smtClean="0">
                              <a:latin typeface="Cambria Math" panose="02040503050406030204" pitchFamily="18" charset="0"/>
                            </a:rPr>
                            <m:t>1</m:t>
                          </m:r>
                        </m:sub>
                        <m:sup>
                          <m:r>
                            <a:rPr lang="zh-CN" altLang="en-US" i="1" smtClean="0">
                              <a:latin typeface="Cambria Math" panose="02040503050406030204" pitchFamily="18" charset="0"/>
                            </a:rPr>
                            <m:t>2</m:t>
                          </m:r>
                        </m:sup>
                      </m:sSubSup>
                    </m:oMath>
                  </m:oMathPara>
                </a14:m>
                <a:endParaRPr lang="zh-CN" altLang="en-US" dirty="0"/>
              </a:p>
            </p:txBody>
          </p:sp>
        </mc:Choice>
        <mc:Fallback xmlns="">
          <p:sp>
            <p:nvSpPr>
              <p:cNvPr id="10" name="文本框 9">
                <a:extLst>
                  <a:ext uri="{FF2B5EF4-FFF2-40B4-BE49-F238E27FC236}">
                    <a16:creationId xmlns:a16="http://schemas.microsoft.com/office/drawing/2014/main" id="{D8028C3A-B02D-457D-B4F7-EDBD0226BE03}"/>
                  </a:ext>
                </a:extLst>
              </p:cNvPr>
              <p:cNvSpPr txBox="1">
                <a:spLocks noRot="1" noChangeAspect="1" noMove="1" noResize="1" noEditPoints="1" noAdjustHandles="1" noChangeArrowheads="1" noChangeShapeType="1" noTextEdit="1"/>
              </p:cNvSpPr>
              <p:nvPr/>
            </p:nvSpPr>
            <p:spPr>
              <a:xfrm>
                <a:off x="1239927" y="4281486"/>
                <a:ext cx="4334841" cy="59561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4CB2E21-6DCA-4AF9-AE7F-281E671791AD}"/>
                  </a:ext>
                </a:extLst>
              </p:cNvPr>
              <p:cNvSpPr txBox="1"/>
              <p:nvPr/>
            </p:nvSpPr>
            <p:spPr>
              <a:xfrm>
                <a:off x="1239927" y="5005673"/>
                <a:ext cx="2865464" cy="6173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𝑙</m:t>
                      </m:r>
                      <m:d>
                        <m:dPr>
                          <m:ctrlPr>
                            <a:rPr lang="zh-CN" altLang="en-US" i="1" smtClean="0">
                              <a:solidFill>
                                <a:schemeClr val="tx1"/>
                              </a:solidFill>
                              <a:latin typeface="Cambria Math" panose="02040503050406030204" pitchFamily="18" charset="0"/>
                            </a:rPr>
                          </m:ctrlPr>
                        </m:dPr>
                        <m:e>
                          <m:d>
                            <m:dPr>
                              <m:ctrlPr>
                                <a:rPr lang="zh-CN" altLang="en-US"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𝑦</m:t>
                              </m:r>
                            </m:e>
                          </m:d>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𝜃</m:t>
                          </m:r>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𝑀</m:t>
                          </m:r>
                        </m:e>
                      </m:d>
                      <m:r>
                        <a:rPr lang="zh-CN" altLang="en-US" i="1" smtClean="0">
                          <a:solidFill>
                            <a:schemeClr val="tx1"/>
                          </a:solidFill>
                          <a:latin typeface="Cambria Math" panose="02040503050406030204" pitchFamily="18" charset="0"/>
                        </a:rPr>
                        <m:t>=</m:t>
                      </m:r>
                      <m:f>
                        <m:fPr>
                          <m:ctrlPr>
                            <a:rPr lang="zh-CN" altLang="en-US" i="1" smtClean="0">
                              <a:solidFill>
                                <a:schemeClr val="tx1"/>
                              </a:solidFill>
                              <a:latin typeface="Cambria Math" panose="02040503050406030204" pitchFamily="18" charset="0"/>
                            </a:rPr>
                          </m:ctrlPr>
                        </m:fPr>
                        <m:num>
                          <m:r>
                            <a:rPr lang="zh-CN" altLang="en-US" i="1" smtClean="0">
                              <a:solidFill>
                                <a:schemeClr val="tx1"/>
                              </a:solidFill>
                              <a:latin typeface="Cambria Math" panose="02040503050406030204" pitchFamily="18" charset="0"/>
                            </a:rPr>
                            <m:t>1</m:t>
                          </m:r>
                        </m:num>
                        <m:den>
                          <m:r>
                            <a:rPr lang="zh-CN" altLang="en-US" i="1" smtClean="0">
                              <a:solidFill>
                                <a:schemeClr val="tx1"/>
                              </a:solidFill>
                              <a:latin typeface="Cambria Math" panose="02040503050406030204" pitchFamily="18" charset="0"/>
                            </a:rPr>
                            <m:t>1+</m:t>
                          </m:r>
                          <m:sSup>
                            <m:sSupPr>
                              <m:ctrlPr>
                                <a:rPr lang="zh-CN" altLang="en-US" i="1" smtClean="0">
                                  <a:solidFill>
                                    <a:schemeClr val="tx1"/>
                                  </a:solidFill>
                                  <a:latin typeface="Cambria Math" panose="02040503050406030204" pitchFamily="18" charset="0"/>
                                </a:rPr>
                              </m:ctrlPr>
                            </m:sSupPr>
                            <m:e>
                              <m:r>
                                <a:rPr lang="zh-CN" altLang="en-US" i="1" smtClean="0">
                                  <a:solidFill>
                                    <a:schemeClr val="tx1"/>
                                  </a:solidFill>
                                  <a:latin typeface="Cambria Math" panose="02040503050406030204" pitchFamily="18" charset="0"/>
                                </a:rPr>
                                <m:t>𝑒</m:t>
                              </m:r>
                            </m:e>
                            <m:sup>
                              <m:r>
                                <a:rPr lang="zh-CN" altLang="en-US" i="1" smtClean="0">
                                  <a:solidFill>
                                    <a:schemeClr val="tx1"/>
                                  </a:solidFill>
                                  <a:latin typeface="Cambria Math" panose="02040503050406030204" pitchFamily="18" charset="0"/>
                                </a:rPr>
                                <m:t>−</m:t>
                              </m:r>
                              <m:r>
                                <a:rPr lang="zh-CN" altLang="en-US" i="1" smtClean="0">
                                  <a:solidFill>
                                    <a:schemeClr val="tx1"/>
                                  </a:solidFill>
                                  <a:latin typeface="Cambria Math" panose="02040503050406030204" pitchFamily="18" charset="0"/>
                                </a:rPr>
                                <m:t>𝜀</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𝜇</m:t>
                                  </m:r>
                                </m:e>
                                <m:sub>
                                  <m:r>
                                    <a:rPr lang="zh-CN" altLang="en-US" i="1">
                                      <a:solidFill>
                                        <a:schemeClr val="tx1"/>
                                      </a:solidFill>
                                      <a:latin typeface="Cambria Math" panose="02040503050406030204" pitchFamily="18" charset="0"/>
                                    </a:rPr>
                                    <m:t>𝑦</m:t>
                                  </m:r>
                                </m:sub>
                              </m:sSub>
                            </m:sup>
                          </m:sSup>
                        </m:den>
                      </m:f>
                    </m:oMath>
                  </m:oMathPara>
                </a14:m>
                <a:endParaRPr lang="zh-CN" altLang="en-US"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84CB2E21-6DCA-4AF9-AE7F-281E671791AD}"/>
                  </a:ext>
                </a:extLst>
              </p:cNvPr>
              <p:cNvSpPr txBox="1">
                <a:spLocks noRot="1" noChangeAspect="1" noMove="1" noResize="1" noEditPoints="1" noAdjustHandles="1" noChangeArrowheads="1" noChangeShapeType="1" noTextEdit="1"/>
              </p:cNvSpPr>
              <p:nvPr/>
            </p:nvSpPr>
            <p:spPr>
              <a:xfrm>
                <a:off x="1239927" y="5005673"/>
                <a:ext cx="2865464" cy="617348"/>
              </a:xfrm>
              <a:prstGeom prst="rect">
                <a:avLst/>
              </a:prstGeom>
              <a:blipFill>
                <a:blip r:embed="rId6"/>
                <a:stretch>
                  <a:fillRect/>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A1405E5A-C7B4-4962-86BF-B459E35550F9}"/>
              </a:ext>
            </a:extLst>
          </p:cNvPr>
          <p:cNvSpPr txBox="1"/>
          <p:nvPr/>
        </p:nvSpPr>
        <p:spPr>
          <a:xfrm>
            <a:off x="970272" y="1935770"/>
            <a:ext cx="1569660" cy="369332"/>
          </a:xfrm>
          <a:prstGeom prst="rect">
            <a:avLst/>
          </a:prstGeom>
          <a:noFill/>
        </p:spPr>
        <p:txBody>
          <a:bodyPr wrap="none" rtlCol="0">
            <a:spAutoFit/>
          </a:bodyPr>
          <a:lstStyle/>
          <a:p>
            <a:r>
              <a:rPr lang="zh-CN" altLang="en-US" dirty="0"/>
              <a:t>误分类度量：</a:t>
            </a:r>
          </a:p>
        </p:txBody>
      </p:sp>
      <p:grpSp>
        <p:nvGrpSpPr>
          <p:cNvPr id="3" name="组合 2">
            <a:extLst>
              <a:ext uri="{FF2B5EF4-FFF2-40B4-BE49-F238E27FC236}">
                <a16:creationId xmlns:a16="http://schemas.microsoft.com/office/drawing/2014/main" id="{5A1E8574-5B37-4E45-B9B7-6939FB1BEBFC}"/>
              </a:ext>
            </a:extLst>
          </p:cNvPr>
          <p:cNvGrpSpPr/>
          <p:nvPr/>
        </p:nvGrpSpPr>
        <p:grpSpPr>
          <a:xfrm>
            <a:off x="6340506" y="1416765"/>
            <a:ext cx="5516791" cy="4500948"/>
            <a:chOff x="6340506" y="1155497"/>
            <a:chExt cx="5516791" cy="4500948"/>
          </a:xfrm>
        </p:grpSpPr>
        <p:sp>
          <p:nvSpPr>
            <p:cNvPr id="23" name="ïṩľïḓé"/>
            <p:cNvSpPr/>
            <p:nvPr/>
          </p:nvSpPr>
          <p:spPr>
            <a:xfrm>
              <a:off x="6951667" y="3329872"/>
              <a:ext cx="813126" cy="813125"/>
            </a:xfrm>
            <a:prstGeom prst="arc">
              <a:avLst>
                <a:gd name="adj1" fmla="val 16200000"/>
                <a:gd name="adj2" fmla="val 10898908"/>
              </a:avLst>
            </a:prstGeom>
            <a:ln w="63500" cap="rnd">
              <a:solidFill>
                <a:srgbClr val="FFFFFF"/>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Arial"/>
                <a:ea typeface="微软雅黑"/>
                <a:cs typeface="+mn-ea"/>
                <a:sym typeface="Arial"/>
              </a:endParaRPr>
            </a:p>
          </p:txBody>
        </p:sp>
        <p:sp>
          <p:nvSpPr>
            <p:cNvPr id="25" name="îśḷiḑe"/>
            <p:cNvSpPr/>
            <p:nvPr/>
          </p:nvSpPr>
          <p:spPr>
            <a:xfrm>
              <a:off x="6951667" y="4656846"/>
              <a:ext cx="813126" cy="813125"/>
            </a:xfrm>
            <a:prstGeom prst="arc">
              <a:avLst>
                <a:gd name="adj1" fmla="val 16200000"/>
                <a:gd name="adj2" fmla="val 14902402"/>
              </a:avLst>
            </a:prstGeom>
            <a:ln w="63500" cap="rnd">
              <a:solidFill>
                <a:srgbClr val="FFFFFF"/>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Arial"/>
                <a:ea typeface="微软雅黑"/>
                <a:cs typeface="+mn-ea"/>
                <a:sym typeface="Arial"/>
              </a:endParaRPr>
            </a:p>
          </p:txBody>
        </p:sp>
        <p:sp>
          <p:nvSpPr>
            <p:cNvPr id="26" name="isḷïdè"/>
            <p:cNvSpPr txBox="1"/>
            <p:nvPr/>
          </p:nvSpPr>
          <p:spPr>
            <a:xfrm>
              <a:off x="7054042" y="4916452"/>
              <a:ext cx="710751" cy="369332"/>
            </a:xfrm>
            <a:prstGeom prst="rect">
              <a:avLst/>
            </a:prstGeom>
            <a:noFill/>
          </p:spPr>
          <p:txBody>
            <a:bodyPr wrap="square" rtlCol="0">
              <a:spAutoFit/>
            </a:bodyPr>
            <a:lstStyle/>
            <a:p>
              <a:pPr>
                <a:buSzPct val="25000"/>
                <a:defRPr/>
              </a:pPr>
              <a:r>
                <a:rPr lang="en-US" altLang="zh-CN" b="1" cap="all" dirty="0">
                  <a:solidFill>
                    <a:schemeClr val="bg1"/>
                  </a:solidFill>
                  <a:latin typeface="Arial"/>
                  <a:ea typeface="微软雅黑"/>
                  <a:cs typeface="+mn-ea"/>
                  <a:sym typeface="Arial"/>
                </a:rPr>
                <a:t>95%</a:t>
              </a:r>
            </a:p>
          </p:txBody>
        </p:sp>
        <p:sp>
          <p:nvSpPr>
            <p:cNvPr id="27" name="íṧliḋê"/>
            <p:cNvSpPr/>
            <p:nvPr/>
          </p:nvSpPr>
          <p:spPr>
            <a:xfrm>
              <a:off x="6951667" y="2002896"/>
              <a:ext cx="813126" cy="813125"/>
            </a:xfrm>
            <a:prstGeom prst="arc">
              <a:avLst>
                <a:gd name="adj1" fmla="val 16200000"/>
                <a:gd name="adj2" fmla="val 5345147"/>
              </a:avLst>
            </a:prstGeom>
            <a:ln w="63500" cap="rnd">
              <a:solidFill>
                <a:srgbClr val="FFFFFF"/>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Arial"/>
                <a:ea typeface="微软雅黑"/>
                <a:cs typeface="+mn-ea"/>
                <a:sym typeface="Arial"/>
              </a:endParaRPr>
            </a:p>
          </p:txBody>
        </p:sp>
        <p:sp>
          <p:nvSpPr>
            <p:cNvPr id="28" name="íS1ïḑe"/>
            <p:cNvSpPr txBox="1"/>
            <p:nvPr/>
          </p:nvSpPr>
          <p:spPr>
            <a:xfrm>
              <a:off x="7054042" y="2262501"/>
              <a:ext cx="710751" cy="369332"/>
            </a:xfrm>
            <a:prstGeom prst="rect">
              <a:avLst/>
            </a:prstGeom>
            <a:noFill/>
          </p:spPr>
          <p:txBody>
            <a:bodyPr wrap="square" rtlCol="0">
              <a:spAutoFit/>
            </a:bodyPr>
            <a:lstStyle/>
            <a:p>
              <a:pPr>
                <a:buSzPct val="25000"/>
                <a:defRPr/>
              </a:pPr>
              <a:r>
                <a:rPr lang="en-US" altLang="zh-CN" b="1" cap="all" dirty="0">
                  <a:solidFill>
                    <a:schemeClr val="bg1"/>
                  </a:solidFill>
                  <a:latin typeface="Arial"/>
                  <a:ea typeface="微软雅黑"/>
                  <a:cs typeface="+mn-ea"/>
                  <a:sym typeface="Arial"/>
                </a:rPr>
                <a:t>50%</a:t>
              </a:r>
            </a:p>
          </p:txBody>
        </p:sp>
        <p:sp>
          <p:nvSpPr>
            <p:cNvPr id="38" name="iconfont-11143-5258356"/>
            <p:cNvSpPr>
              <a:spLocks noChangeAspect="1"/>
            </p:cNvSpPr>
            <p:nvPr/>
          </p:nvSpPr>
          <p:spPr>
            <a:xfrm>
              <a:off x="10849669" y="3693351"/>
              <a:ext cx="295602" cy="295602"/>
            </a:xfrm>
            <a:custGeom>
              <a:avLst/>
              <a:gdLst>
                <a:gd name="T0" fmla="*/ 2400 w 12800"/>
                <a:gd name="T1" fmla="*/ 9973 h 12800"/>
                <a:gd name="T2" fmla="*/ 3040 w 12800"/>
                <a:gd name="T3" fmla="*/ 8533 h 12800"/>
                <a:gd name="T4" fmla="*/ 2613 w 12800"/>
                <a:gd name="T5" fmla="*/ 8373 h 12800"/>
                <a:gd name="T6" fmla="*/ 1973 w 12800"/>
                <a:gd name="T7" fmla="*/ 9813 h 12800"/>
                <a:gd name="T8" fmla="*/ 1547 w 12800"/>
                <a:gd name="T9" fmla="*/ 9760 h 12800"/>
                <a:gd name="T10" fmla="*/ 0 w 12800"/>
                <a:gd name="T11" fmla="*/ 11307 h 12800"/>
                <a:gd name="T12" fmla="*/ 1547 w 12800"/>
                <a:gd name="T13" fmla="*/ 12800 h 12800"/>
                <a:gd name="T14" fmla="*/ 3093 w 12800"/>
                <a:gd name="T15" fmla="*/ 11253 h 12800"/>
                <a:gd name="T16" fmla="*/ 2400 w 12800"/>
                <a:gd name="T17" fmla="*/ 9973 h 12800"/>
                <a:gd name="T18" fmla="*/ 1547 w 12800"/>
                <a:gd name="T19" fmla="*/ 12373 h 12800"/>
                <a:gd name="T20" fmla="*/ 427 w 12800"/>
                <a:gd name="T21" fmla="*/ 11253 h 12800"/>
                <a:gd name="T22" fmla="*/ 1547 w 12800"/>
                <a:gd name="T23" fmla="*/ 10133 h 12800"/>
                <a:gd name="T24" fmla="*/ 2667 w 12800"/>
                <a:gd name="T25" fmla="*/ 11253 h 12800"/>
                <a:gd name="T26" fmla="*/ 1547 w 12800"/>
                <a:gd name="T27" fmla="*/ 12373 h 12800"/>
                <a:gd name="T28" fmla="*/ 11253 w 12800"/>
                <a:gd name="T29" fmla="*/ 0 h 12800"/>
                <a:gd name="T30" fmla="*/ 9707 w 12800"/>
                <a:gd name="T31" fmla="*/ 1547 h 12800"/>
                <a:gd name="T32" fmla="*/ 11253 w 12800"/>
                <a:gd name="T33" fmla="*/ 3093 h 12800"/>
                <a:gd name="T34" fmla="*/ 12800 w 12800"/>
                <a:gd name="T35" fmla="*/ 1547 h 12800"/>
                <a:gd name="T36" fmla="*/ 11253 w 12800"/>
                <a:gd name="T37" fmla="*/ 0 h 12800"/>
                <a:gd name="T38" fmla="*/ 11253 w 12800"/>
                <a:gd name="T39" fmla="*/ 2667 h 12800"/>
                <a:gd name="T40" fmla="*/ 10133 w 12800"/>
                <a:gd name="T41" fmla="*/ 1547 h 12800"/>
                <a:gd name="T42" fmla="*/ 11253 w 12800"/>
                <a:gd name="T43" fmla="*/ 427 h 12800"/>
                <a:gd name="T44" fmla="*/ 12373 w 12800"/>
                <a:gd name="T45" fmla="*/ 1547 h 12800"/>
                <a:gd name="T46" fmla="*/ 11253 w 12800"/>
                <a:gd name="T47" fmla="*/ 2667 h 12800"/>
                <a:gd name="T48" fmla="*/ 3733 w 12800"/>
                <a:gd name="T49" fmla="*/ 4853 h 12800"/>
                <a:gd name="T50" fmla="*/ 2187 w 12800"/>
                <a:gd name="T51" fmla="*/ 6400 h 12800"/>
                <a:gd name="T52" fmla="*/ 3733 w 12800"/>
                <a:gd name="T53" fmla="*/ 7947 h 12800"/>
                <a:gd name="T54" fmla="*/ 5280 w 12800"/>
                <a:gd name="T55" fmla="*/ 6613 h 12800"/>
                <a:gd name="T56" fmla="*/ 6827 w 12800"/>
                <a:gd name="T57" fmla="*/ 6613 h 12800"/>
                <a:gd name="T58" fmla="*/ 6827 w 12800"/>
                <a:gd name="T59" fmla="*/ 6187 h 12800"/>
                <a:gd name="T60" fmla="*/ 5280 w 12800"/>
                <a:gd name="T61" fmla="*/ 6187 h 12800"/>
                <a:gd name="T62" fmla="*/ 3733 w 12800"/>
                <a:gd name="T63" fmla="*/ 4853 h 12800"/>
                <a:gd name="T64" fmla="*/ 3733 w 12800"/>
                <a:gd name="T65" fmla="*/ 7520 h 12800"/>
                <a:gd name="T66" fmla="*/ 2667 w 12800"/>
                <a:gd name="T67" fmla="*/ 6400 h 12800"/>
                <a:gd name="T68" fmla="*/ 3733 w 12800"/>
                <a:gd name="T69" fmla="*/ 5280 h 12800"/>
                <a:gd name="T70" fmla="*/ 4853 w 12800"/>
                <a:gd name="T71" fmla="*/ 6400 h 12800"/>
                <a:gd name="T72" fmla="*/ 3733 w 12800"/>
                <a:gd name="T73" fmla="*/ 7520 h 12800"/>
                <a:gd name="T74" fmla="*/ 9920 w 12800"/>
                <a:gd name="T75" fmla="*/ 5120 h 12800"/>
                <a:gd name="T76" fmla="*/ 10560 w 12800"/>
                <a:gd name="T77" fmla="*/ 3680 h 12800"/>
                <a:gd name="T78" fmla="*/ 10133 w 12800"/>
                <a:gd name="T79" fmla="*/ 3520 h 12800"/>
                <a:gd name="T80" fmla="*/ 9493 w 12800"/>
                <a:gd name="T81" fmla="*/ 4960 h 12800"/>
                <a:gd name="T82" fmla="*/ 9067 w 12800"/>
                <a:gd name="T83" fmla="*/ 4907 h 12800"/>
                <a:gd name="T84" fmla="*/ 7520 w 12800"/>
                <a:gd name="T85" fmla="*/ 6453 h 12800"/>
                <a:gd name="T86" fmla="*/ 9067 w 12800"/>
                <a:gd name="T87" fmla="*/ 8000 h 12800"/>
                <a:gd name="T88" fmla="*/ 10613 w 12800"/>
                <a:gd name="T89" fmla="*/ 6453 h 12800"/>
                <a:gd name="T90" fmla="*/ 9920 w 12800"/>
                <a:gd name="T91" fmla="*/ 5120 h 12800"/>
                <a:gd name="T92" fmla="*/ 9067 w 12800"/>
                <a:gd name="T93" fmla="*/ 7520 h 12800"/>
                <a:gd name="T94" fmla="*/ 7947 w 12800"/>
                <a:gd name="T95" fmla="*/ 6400 h 12800"/>
                <a:gd name="T96" fmla="*/ 9067 w 12800"/>
                <a:gd name="T97" fmla="*/ 5280 h 12800"/>
                <a:gd name="T98" fmla="*/ 10133 w 12800"/>
                <a:gd name="T99" fmla="*/ 6400 h 12800"/>
                <a:gd name="T100" fmla="*/ 9067 w 12800"/>
                <a:gd name="T101" fmla="*/ 752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12800">
                  <a:moveTo>
                    <a:pt x="2400" y="9973"/>
                  </a:moveTo>
                  <a:lnTo>
                    <a:pt x="3040" y="8533"/>
                  </a:lnTo>
                  <a:lnTo>
                    <a:pt x="2613" y="8373"/>
                  </a:lnTo>
                  <a:lnTo>
                    <a:pt x="1973" y="9813"/>
                  </a:lnTo>
                  <a:cubicBezTo>
                    <a:pt x="1813" y="9760"/>
                    <a:pt x="1653" y="9760"/>
                    <a:pt x="1547" y="9760"/>
                  </a:cubicBezTo>
                  <a:cubicBezTo>
                    <a:pt x="693" y="9760"/>
                    <a:pt x="0" y="10453"/>
                    <a:pt x="0" y="11307"/>
                  </a:cubicBezTo>
                  <a:cubicBezTo>
                    <a:pt x="0" y="12160"/>
                    <a:pt x="693" y="12800"/>
                    <a:pt x="1547" y="12800"/>
                  </a:cubicBezTo>
                  <a:cubicBezTo>
                    <a:pt x="2400" y="12800"/>
                    <a:pt x="3093" y="12107"/>
                    <a:pt x="3093" y="11253"/>
                  </a:cubicBezTo>
                  <a:cubicBezTo>
                    <a:pt x="3093" y="10720"/>
                    <a:pt x="2827" y="10240"/>
                    <a:pt x="2400" y="9973"/>
                  </a:cubicBezTo>
                  <a:close/>
                  <a:moveTo>
                    <a:pt x="1547" y="12373"/>
                  </a:moveTo>
                  <a:cubicBezTo>
                    <a:pt x="960" y="12373"/>
                    <a:pt x="427" y="11893"/>
                    <a:pt x="427" y="11253"/>
                  </a:cubicBezTo>
                  <a:cubicBezTo>
                    <a:pt x="427" y="10667"/>
                    <a:pt x="960" y="10133"/>
                    <a:pt x="1547" y="10133"/>
                  </a:cubicBezTo>
                  <a:cubicBezTo>
                    <a:pt x="2133" y="10133"/>
                    <a:pt x="2667" y="10667"/>
                    <a:pt x="2667" y="11253"/>
                  </a:cubicBezTo>
                  <a:cubicBezTo>
                    <a:pt x="2667" y="11840"/>
                    <a:pt x="2133" y="12373"/>
                    <a:pt x="1547" y="12373"/>
                  </a:cubicBezTo>
                  <a:close/>
                  <a:moveTo>
                    <a:pt x="11253" y="0"/>
                  </a:moveTo>
                  <a:cubicBezTo>
                    <a:pt x="10400" y="0"/>
                    <a:pt x="9707" y="693"/>
                    <a:pt x="9707" y="1547"/>
                  </a:cubicBezTo>
                  <a:cubicBezTo>
                    <a:pt x="9707" y="2400"/>
                    <a:pt x="10400" y="3093"/>
                    <a:pt x="11253" y="3093"/>
                  </a:cubicBezTo>
                  <a:cubicBezTo>
                    <a:pt x="12107" y="3093"/>
                    <a:pt x="12800" y="2400"/>
                    <a:pt x="12800" y="1547"/>
                  </a:cubicBezTo>
                  <a:cubicBezTo>
                    <a:pt x="12800" y="693"/>
                    <a:pt x="12107" y="0"/>
                    <a:pt x="11253" y="0"/>
                  </a:cubicBezTo>
                  <a:close/>
                  <a:moveTo>
                    <a:pt x="11253" y="2667"/>
                  </a:moveTo>
                  <a:cubicBezTo>
                    <a:pt x="10667" y="2667"/>
                    <a:pt x="10133" y="2133"/>
                    <a:pt x="10133" y="1547"/>
                  </a:cubicBezTo>
                  <a:cubicBezTo>
                    <a:pt x="10133" y="960"/>
                    <a:pt x="10613" y="427"/>
                    <a:pt x="11253" y="427"/>
                  </a:cubicBezTo>
                  <a:cubicBezTo>
                    <a:pt x="11840" y="427"/>
                    <a:pt x="12373" y="907"/>
                    <a:pt x="12373" y="1547"/>
                  </a:cubicBezTo>
                  <a:cubicBezTo>
                    <a:pt x="12373" y="2187"/>
                    <a:pt x="11840" y="2667"/>
                    <a:pt x="11253" y="2667"/>
                  </a:cubicBezTo>
                  <a:close/>
                  <a:moveTo>
                    <a:pt x="3733" y="4853"/>
                  </a:moveTo>
                  <a:cubicBezTo>
                    <a:pt x="2880" y="4853"/>
                    <a:pt x="2187" y="5547"/>
                    <a:pt x="2187" y="6400"/>
                  </a:cubicBezTo>
                  <a:cubicBezTo>
                    <a:pt x="2187" y="7253"/>
                    <a:pt x="2880" y="7947"/>
                    <a:pt x="3733" y="7947"/>
                  </a:cubicBezTo>
                  <a:cubicBezTo>
                    <a:pt x="4533" y="7947"/>
                    <a:pt x="5173" y="7360"/>
                    <a:pt x="5280" y="6613"/>
                  </a:cubicBezTo>
                  <a:lnTo>
                    <a:pt x="6827" y="6613"/>
                  </a:lnTo>
                  <a:lnTo>
                    <a:pt x="6827" y="6187"/>
                  </a:lnTo>
                  <a:lnTo>
                    <a:pt x="5280" y="6187"/>
                  </a:lnTo>
                  <a:cubicBezTo>
                    <a:pt x="5173" y="5440"/>
                    <a:pt x="4533" y="4853"/>
                    <a:pt x="3733" y="4853"/>
                  </a:cubicBezTo>
                  <a:close/>
                  <a:moveTo>
                    <a:pt x="3733" y="7520"/>
                  </a:moveTo>
                  <a:cubicBezTo>
                    <a:pt x="3147" y="7520"/>
                    <a:pt x="2667" y="6987"/>
                    <a:pt x="2667" y="6400"/>
                  </a:cubicBezTo>
                  <a:cubicBezTo>
                    <a:pt x="2667" y="5813"/>
                    <a:pt x="3147" y="5280"/>
                    <a:pt x="3733" y="5280"/>
                  </a:cubicBezTo>
                  <a:cubicBezTo>
                    <a:pt x="4320" y="5280"/>
                    <a:pt x="4853" y="5760"/>
                    <a:pt x="4853" y="6400"/>
                  </a:cubicBezTo>
                  <a:cubicBezTo>
                    <a:pt x="4853" y="6987"/>
                    <a:pt x="4373" y="7520"/>
                    <a:pt x="3733" y="7520"/>
                  </a:cubicBezTo>
                  <a:close/>
                  <a:moveTo>
                    <a:pt x="9920" y="5120"/>
                  </a:moveTo>
                  <a:lnTo>
                    <a:pt x="10560" y="3680"/>
                  </a:lnTo>
                  <a:lnTo>
                    <a:pt x="10133" y="3520"/>
                  </a:lnTo>
                  <a:lnTo>
                    <a:pt x="9493" y="4960"/>
                  </a:lnTo>
                  <a:cubicBezTo>
                    <a:pt x="9333" y="4907"/>
                    <a:pt x="9173" y="4907"/>
                    <a:pt x="9067" y="4907"/>
                  </a:cubicBezTo>
                  <a:cubicBezTo>
                    <a:pt x="8213" y="4907"/>
                    <a:pt x="7520" y="5600"/>
                    <a:pt x="7520" y="6453"/>
                  </a:cubicBezTo>
                  <a:cubicBezTo>
                    <a:pt x="7520" y="7307"/>
                    <a:pt x="8213" y="8000"/>
                    <a:pt x="9067" y="8000"/>
                  </a:cubicBezTo>
                  <a:cubicBezTo>
                    <a:pt x="9920" y="8000"/>
                    <a:pt x="10613" y="7307"/>
                    <a:pt x="10613" y="6453"/>
                  </a:cubicBezTo>
                  <a:cubicBezTo>
                    <a:pt x="10613" y="5867"/>
                    <a:pt x="10293" y="5387"/>
                    <a:pt x="9920" y="5120"/>
                  </a:cubicBezTo>
                  <a:close/>
                  <a:moveTo>
                    <a:pt x="9067" y="7520"/>
                  </a:moveTo>
                  <a:cubicBezTo>
                    <a:pt x="8480" y="7520"/>
                    <a:pt x="7947" y="7040"/>
                    <a:pt x="7947" y="6400"/>
                  </a:cubicBezTo>
                  <a:cubicBezTo>
                    <a:pt x="7947" y="5813"/>
                    <a:pt x="8427" y="5280"/>
                    <a:pt x="9067" y="5280"/>
                  </a:cubicBezTo>
                  <a:cubicBezTo>
                    <a:pt x="9707" y="5280"/>
                    <a:pt x="10133" y="5813"/>
                    <a:pt x="10133" y="6400"/>
                  </a:cubicBezTo>
                  <a:cubicBezTo>
                    <a:pt x="10133" y="6987"/>
                    <a:pt x="9653" y="7520"/>
                    <a:pt x="9067" y="752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a typeface="微软雅黑"/>
                <a:cs typeface="+mn-ea"/>
                <a:sym typeface="Arial"/>
              </a:endParaRPr>
            </a:p>
          </p:txBody>
        </p:sp>
        <p:sp>
          <p:nvSpPr>
            <p:cNvPr id="40" name="iconfont-10026-4294054"/>
            <p:cNvSpPr>
              <a:spLocks noChangeAspect="1"/>
            </p:cNvSpPr>
            <p:nvPr/>
          </p:nvSpPr>
          <p:spPr>
            <a:xfrm>
              <a:off x="10853584" y="5045614"/>
              <a:ext cx="284654" cy="249092"/>
            </a:xfrm>
            <a:custGeom>
              <a:avLst/>
              <a:gdLst>
                <a:gd name="T0" fmla="*/ 5034 w 11506"/>
                <a:gd name="T1" fmla="*/ 7191 h 10068"/>
                <a:gd name="T2" fmla="*/ 3647 w 11506"/>
                <a:gd name="T3" fmla="*/ 8270 h 10068"/>
                <a:gd name="T4" fmla="*/ 0 w 11506"/>
                <a:gd name="T5" fmla="*/ 8270 h 10068"/>
                <a:gd name="T6" fmla="*/ 0 w 11506"/>
                <a:gd name="T7" fmla="*/ 8989 h 10068"/>
                <a:gd name="T8" fmla="*/ 3647 w 11506"/>
                <a:gd name="T9" fmla="*/ 8989 h 10068"/>
                <a:gd name="T10" fmla="*/ 5034 w 11506"/>
                <a:gd name="T11" fmla="*/ 10068 h 10068"/>
                <a:gd name="T12" fmla="*/ 6421 w 11506"/>
                <a:gd name="T13" fmla="*/ 8989 h 10068"/>
                <a:gd name="T14" fmla="*/ 11506 w 11506"/>
                <a:gd name="T15" fmla="*/ 8989 h 10068"/>
                <a:gd name="T16" fmla="*/ 11506 w 11506"/>
                <a:gd name="T17" fmla="*/ 8270 h 10068"/>
                <a:gd name="T18" fmla="*/ 6421 w 11506"/>
                <a:gd name="T19" fmla="*/ 8270 h 10068"/>
                <a:gd name="T20" fmla="*/ 5034 w 11506"/>
                <a:gd name="T21" fmla="*/ 7191 h 10068"/>
                <a:gd name="T22" fmla="*/ 8629 w 11506"/>
                <a:gd name="T23" fmla="*/ 5753 h 10068"/>
                <a:gd name="T24" fmla="*/ 7910 w 11506"/>
                <a:gd name="T25" fmla="*/ 5034 h 10068"/>
                <a:gd name="T26" fmla="*/ 8629 w 11506"/>
                <a:gd name="T27" fmla="*/ 4315 h 10068"/>
                <a:gd name="T28" fmla="*/ 9348 w 11506"/>
                <a:gd name="T29" fmla="*/ 5034 h 10068"/>
                <a:gd name="T30" fmla="*/ 8629 w 11506"/>
                <a:gd name="T31" fmla="*/ 5753 h 10068"/>
                <a:gd name="T32" fmla="*/ 8629 w 11506"/>
                <a:gd name="T33" fmla="*/ 3596 h 10068"/>
                <a:gd name="T34" fmla="*/ 7242 w 11506"/>
                <a:gd name="T35" fmla="*/ 4674 h 10068"/>
                <a:gd name="T36" fmla="*/ 0 w 11506"/>
                <a:gd name="T37" fmla="*/ 4674 h 10068"/>
                <a:gd name="T38" fmla="*/ 0 w 11506"/>
                <a:gd name="T39" fmla="*/ 5394 h 10068"/>
                <a:gd name="T40" fmla="*/ 7242 w 11506"/>
                <a:gd name="T41" fmla="*/ 5394 h 10068"/>
                <a:gd name="T42" fmla="*/ 8629 w 11506"/>
                <a:gd name="T43" fmla="*/ 6472 h 10068"/>
                <a:gd name="T44" fmla="*/ 10016 w 11506"/>
                <a:gd name="T45" fmla="*/ 5394 h 10068"/>
                <a:gd name="T46" fmla="*/ 11506 w 11506"/>
                <a:gd name="T47" fmla="*/ 5394 h 10068"/>
                <a:gd name="T48" fmla="*/ 11506 w 11506"/>
                <a:gd name="T49" fmla="*/ 4674 h 10068"/>
                <a:gd name="T50" fmla="*/ 10016 w 11506"/>
                <a:gd name="T51" fmla="*/ 4674 h 10068"/>
                <a:gd name="T52" fmla="*/ 8629 w 11506"/>
                <a:gd name="T53" fmla="*/ 3596 h 10068"/>
                <a:gd name="T54" fmla="*/ 4623 w 11506"/>
                <a:gd name="T55" fmla="*/ 1079 h 10068"/>
                <a:gd name="T56" fmla="*/ 3236 w 11506"/>
                <a:gd name="T57" fmla="*/ 0 h 10068"/>
                <a:gd name="T58" fmla="*/ 1849 w 11506"/>
                <a:gd name="T59" fmla="*/ 1079 h 10068"/>
                <a:gd name="T60" fmla="*/ 0 w 11506"/>
                <a:gd name="T61" fmla="*/ 1079 h 10068"/>
                <a:gd name="T62" fmla="*/ 0 w 11506"/>
                <a:gd name="T63" fmla="*/ 1798 h 10068"/>
                <a:gd name="T64" fmla="*/ 1849 w 11506"/>
                <a:gd name="T65" fmla="*/ 1798 h 10068"/>
                <a:gd name="T66" fmla="*/ 3236 w 11506"/>
                <a:gd name="T67" fmla="*/ 2877 h 10068"/>
                <a:gd name="T68" fmla="*/ 4623 w 11506"/>
                <a:gd name="T69" fmla="*/ 1798 h 10068"/>
                <a:gd name="T70" fmla="*/ 11506 w 11506"/>
                <a:gd name="T71" fmla="*/ 1798 h 10068"/>
                <a:gd name="T72" fmla="*/ 11506 w 11506"/>
                <a:gd name="T73" fmla="*/ 1079 h 10068"/>
                <a:gd name="T74" fmla="*/ 4623 w 11506"/>
                <a:gd name="T75" fmla="*/ 1079 h 10068"/>
                <a:gd name="T76" fmla="*/ 5034 w 11506"/>
                <a:gd name="T77" fmla="*/ 9348 h 10068"/>
                <a:gd name="T78" fmla="*/ 4315 w 11506"/>
                <a:gd name="T79" fmla="*/ 8629 h 10068"/>
                <a:gd name="T80" fmla="*/ 5034 w 11506"/>
                <a:gd name="T81" fmla="*/ 7910 h 10068"/>
                <a:gd name="T82" fmla="*/ 5753 w 11506"/>
                <a:gd name="T83" fmla="*/ 8629 h 10068"/>
                <a:gd name="T84" fmla="*/ 5034 w 11506"/>
                <a:gd name="T85" fmla="*/ 9348 h 10068"/>
                <a:gd name="T86" fmla="*/ 3236 w 11506"/>
                <a:gd name="T87" fmla="*/ 2158 h 10068"/>
                <a:gd name="T88" fmla="*/ 2517 w 11506"/>
                <a:gd name="T89" fmla="*/ 1439 h 10068"/>
                <a:gd name="T90" fmla="*/ 3236 w 11506"/>
                <a:gd name="T91" fmla="*/ 720 h 10068"/>
                <a:gd name="T92" fmla="*/ 3955 w 11506"/>
                <a:gd name="T93" fmla="*/ 1439 h 10068"/>
                <a:gd name="T94" fmla="*/ 3236 w 11506"/>
                <a:gd name="T95" fmla="*/ 2158 h 10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506" h="10068">
                  <a:moveTo>
                    <a:pt x="5034" y="7191"/>
                  </a:moveTo>
                  <a:cubicBezTo>
                    <a:pt x="4366" y="7191"/>
                    <a:pt x="3807" y="7651"/>
                    <a:pt x="3647" y="8270"/>
                  </a:cubicBezTo>
                  <a:lnTo>
                    <a:pt x="0" y="8270"/>
                  </a:lnTo>
                  <a:lnTo>
                    <a:pt x="0" y="8989"/>
                  </a:lnTo>
                  <a:lnTo>
                    <a:pt x="3647" y="8989"/>
                  </a:lnTo>
                  <a:cubicBezTo>
                    <a:pt x="3807" y="9608"/>
                    <a:pt x="4365" y="10068"/>
                    <a:pt x="5034" y="10068"/>
                  </a:cubicBezTo>
                  <a:cubicBezTo>
                    <a:pt x="5702" y="10068"/>
                    <a:pt x="6260" y="9608"/>
                    <a:pt x="6421" y="8989"/>
                  </a:cubicBezTo>
                  <a:lnTo>
                    <a:pt x="11506" y="8989"/>
                  </a:lnTo>
                  <a:lnTo>
                    <a:pt x="11506" y="8270"/>
                  </a:lnTo>
                  <a:lnTo>
                    <a:pt x="6421" y="8270"/>
                  </a:lnTo>
                  <a:cubicBezTo>
                    <a:pt x="6260" y="7651"/>
                    <a:pt x="5702" y="7191"/>
                    <a:pt x="5034" y="7191"/>
                  </a:cubicBezTo>
                  <a:close/>
                  <a:moveTo>
                    <a:pt x="8629" y="5753"/>
                  </a:moveTo>
                  <a:cubicBezTo>
                    <a:pt x="8233" y="5753"/>
                    <a:pt x="7910" y="5430"/>
                    <a:pt x="7910" y="5034"/>
                  </a:cubicBezTo>
                  <a:cubicBezTo>
                    <a:pt x="7910" y="4637"/>
                    <a:pt x="8233" y="4315"/>
                    <a:pt x="8629" y="4315"/>
                  </a:cubicBezTo>
                  <a:cubicBezTo>
                    <a:pt x="9026" y="4315"/>
                    <a:pt x="9348" y="4637"/>
                    <a:pt x="9348" y="5034"/>
                  </a:cubicBezTo>
                  <a:cubicBezTo>
                    <a:pt x="9348" y="5430"/>
                    <a:pt x="9026" y="5753"/>
                    <a:pt x="8629" y="5753"/>
                  </a:cubicBezTo>
                  <a:close/>
                  <a:moveTo>
                    <a:pt x="8629" y="3596"/>
                  </a:moveTo>
                  <a:cubicBezTo>
                    <a:pt x="7961" y="3596"/>
                    <a:pt x="7403" y="4056"/>
                    <a:pt x="7242" y="4674"/>
                  </a:cubicBezTo>
                  <a:lnTo>
                    <a:pt x="0" y="4674"/>
                  </a:lnTo>
                  <a:lnTo>
                    <a:pt x="0" y="5394"/>
                  </a:lnTo>
                  <a:lnTo>
                    <a:pt x="7242" y="5394"/>
                  </a:lnTo>
                  <a:cubicBezTo>
                    <a:pt x="7403" y="6012"/>
                    <a:pt x="7961" y="6472"/>
                    <a:pt x="8629" y="6472"/>
                  </a:cubicBezTo>
                  <a:cubicBezTo>
                    <a:pt x="9298" y="6472"/>
                    <a:pt x="9855" y="6012"/>
                    <a:pt x="10016" y="5394"/>
                  </a:cubicBezTo>
                  <a:lnTo>
                    <a:pt x="11506" y="5394"/>
                  </a:lnTo>
                  <a:lnTo>
                    <a:pt x="11506" y="4674"/>
                  </a:lnTo>
                  <a:lnTo>
                    <a:pt x="10016" y="4674"/>
                  </a:lnTo>
                  <a:cubicBezTo>
                    <a:pt x="9855" y="4056"/>
                    <a:pt x="9298" y="3596"/>
                    <a:pt x="8629" y="3596"/>
                  </a:cubicBezTo>
                  <a:close/>
                  <a:moveTo>
                    <a:pt x="4623" y="1079"/>
                  </a:moveTo>
                  <a:cubicBezTo>
                    <a:pt x="4463" y="460"/>
                    <a:pt x="3904" y="0"/>
                    <a:pt x="3236" y="0"/>
                  </a:cubicBezTo>
                  <a:cubicBezTo>
                    <a:pt x="2568" y="0"/>
                    <a:pt x="2010" y="460"/>
                    <a:pt x="1849" y="1079"/>
                  </a:cubicBezTo>
                  <a:lnTo>
                    <a:pt x="0" y="1079"/>
                  </a:lnTo>
                  <a:lnTo>
                    <a:pt x="0" y="1798"/>
                  </a:lnTo>
                  <a:lnTo>
                    <a:pt x="1849" y="1798"/>
                  </a:lnTo>
                  <a:cubicBezTo>
                    <a:pt x="2010" y="2417"/>
                    <a:pt x="2568" y="2877"/>
                    <a:pt x="3236" y="2877"/>
                  </a:cubicBezTo>
                  <a:cubicBezTo>
                    <a:pt x="3904" y="2877"/>
                    <a:pt x="4463" y="2417"/>
                    <a:pt x="4623" y="1798"/>
                  </a:cubicBezTo>
                  <a:lnTo>
                    <a:pt x="11506" y="1798"/>
                  </a:lnTo>
                  <a:lnTo>
                    <a:pt x="11506" y="1079"/>
                  </a:lnTo>
                  <a:lnTo>
                    <a:pt x="4623" y="1079"/>
                  </a:lnTo>
                  <a:close/>
                  <a:moveTo>
                    <a:pt x="5034" y="9348"/>
                  </a:moveTo>
                  <a:cubicBezTo>
                    <a:pt x="4637" y="9348"/>
                    <a:pt x="4315" y="9026"/>
                    <a:pt x="4315" y="8629"/>
                  </a:cubicBezTo>
                  <a:cubicBezTo>
                    <a:pt x="4315" y="8233"/>
                    <a:pt x="4637" y="7910"/>
                    <a:pt x="5034" y="7910"/>
                  </a:cubicBezTo>
                  <a:cubicBezTo>
                    <a:pt x="5430" y="7910"/>
                    <a:pt x="5753" y="8233"/>
                    <a:pt x="5753" y="8629"/>
                  </a:cubicBezTo>
                  <a:cubicBezTo>
                    <a:pt x="5753" y="9026"/>
                    <a:pt x="5430" y="9348"/>
                    <a:pt x="5034" y="9348"/>
                  </a:cubicBezTo>
                  <a:close/>
                  <a:moveTo>
                    <a:pt x="3236" y="2158"/>
                  </a:moveTo>
                  <a:cubicBezTo>
                    <a:pt x="2840" y="2158"/>
                    <a:pt x="2517" y="1835"/>
                    <a:pt x="2517" y="1439"/>
                  </a:cubicBezTo>
                  <a:cubicBezTo>
                    <a:pt x="2517" y="1042"/>
                    <a:pt x="2840" y="720"/>
                    <a:pt x="3236" y="720"/>
                  </a:cubicBezTo>
                  <a:cubicBezTo>
                    <a:pt x="3633" y="720"/>
                    <a:pt x="3955" y="1042"/>
                    <a:pt x="3955" y="1439"/>
                  </a:cubicBezTo>
                  <a:cubicBezTo>
                    <a:pt x="3955" y="1835"/>
                    <a:pt x="3633" y="2158"/>
                    <a:pt x="3236" y="215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a:ea typeface="微软雅黑"/>
                <a:cs typeface="+mn-ea"/>
                <a:sym typeface="Arial"/>
              </a:endParaRPr>
            </a:p>
          </p:txBody>
        </p:sp>
        <p:sp>
          <p:nvSpPr>
            <p:cNvPr id="17" name="文本框 16">
              <a:extLst>
                <a:ext uri="{FF2B5EF4-FFF2-40B4-BE49-F238E27FC236}">
                  <a16:creationId xmlns:a16="http://schemas.microsoft.com/office/drawing/2014/main" id="{571B0EB0-202D-4F2E-BA02-1550FBDB1BF5}"/>
                </a:ext>
              </a:extLst>
            </p:cNvPr>
            <p:cNvSpPr txBox="1"/>
            <p:nvPr/>
          </p:nvSpPr>
          <p:spPr>
            <a:xfrm>
              <a:off x="6951667" y="1155497"/>
              <a:ext cx="3536546" cy="369332"/>
            </a:xfrm>
            <a:prstGeom prst="rect">
              <a:avLst/>
            </a:prstGeom>
            <a:noFill/>
          </p:spPr>
          <p:txBody>
            <a:bodyPr wrap="none" rtlCol="0">
              <a:spAutoFit/>
            </a:bodyPr>
            <a:lstStyle/>
            <a:p>
              <a:pPr marL="285750" indent="-285750">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基于边界的分类损失（</a:t>
              </a:r>
              <a:r>
                <a:rPr lang="en-US" altLang="zh-CN" b="1" dirty="0">
                  <a:latin typeface="微软雅黑" panose="020B0503020204020204" pitchFamily="34" charset="-122"/>
                  <a:ea typeface="微软雅黑" panose="020B0503020204020204" pitchFamily="34" charset="-122"/>
                </a:rPr>
                <a:t>MCL</a:t>
              </a:r>
              <a:r>
                <a:rPr lang="zh-CN" altLang="en-US" b="1"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65E7746-9B9C-4444-8DCF-A30A2CD02EC9}"/>
                    </a:ext>
                  </a:extLst>
                </p:cNvPr>
                <p:cNvSpPr txBox="1"/>
                <p:nvPr/>
              </p:nvSpPr>
              <p:spPr>
                <a:xfrm>
                  <a:off x="7218855" y="1941104"/>
                  <a:ext cx="3269357" cy="319062"/>
                </a:xfrm>
                <a:prstGeom prst="rect">
                  <a:avLst/>
                </a:prstGeom>
                <a:noFill/>
              </p:spPr>
              <p:txBody>
                <a:bodyPr wrap="none" lIns="0" tIns="0" rIns="0" bIns="0" rtlCol="0">
                  <a:spAutoFit/>
                </a:bodyPr>
                <a:lstStyle/>
                <a:p>
                  <a14:m>
                    <m:oMath xmlns:m="http://schemas.openxmlformats.org/officeDocument/2006/math">
                      <m:r>
                        <a:rPr lang="zh-CN" altLang="en-US" i="1">
                          <a:latin typeface="Cambria Math" panose="02040503050406030204" pitchFamily="18" charset="0"/>
                        </a:rPr>
                        <m:t>ⅆ</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𝑓</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𝑥</m:t>
                              </m:r>
                              <m:r>
                                <a:rPr lang="zh-CN" altLang="en-US" i="1">
                                  <a:latin typeface="Cambria Math" panose="02040503050406030204" pitchFamily="18" charset="0"/>
                                </a:rPr>
                                <m:t>,</m:t>
                              </m:r>
                              <m:r>
                                <a:rPr lang="zh-CN" altLang="en-US" i="1">
                                  <a:latin typeface="Cambria Math" panose="02040503050406030204" pitchFamily="18" charset="0"/>
                                </a:rPr>
                                <m:t>𝜃</m:t>
                              </m:r>
                            </m:e>
                          </m:d>
                          <m:r>
                            <a:rPr lang="zh-CN" altLang="en-US" i="1">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𝑚</m:t>
                              </m:r>
                            </m:e>
                            <m:sub>
                              <m:r>
                                <a:rPr lang="zh-CN" altLang="en-US" i="1">
                                  <a:latin typeface="Cambria Math" panose="02040503050406030204" pitchFamily="18" charset="0"/>
                                </a:rPr>
                                <m:t>𝑦𝑖</m:t>
                              </m:r>
                            </m:sub>
                          </m:sSub>
                        </m:e>
                      </m:d>
                    </m:oMath>
                  </a14:m>
                  <a:r>
                    <a:rPr lang="zh-CN" altLang="en-US" dirty="0"/>
                    <a:t> </a:t>
                  </a:r>
                  <a14:m>
                    <m:oMath xmlns:m="http://schemas.openxmlformats.org/officeDocument/2006/math">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rPr>
                        <m:t>ⅆ</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𝑓</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𝑥</m:t>
                              </m:r>
                              <m:r>
                                <a:rPr lang="zh-CN" altLang="en-US" i="1">
                                  <a:latin typeface="Cambria Math" panose="02040503050406030204" pitchFamily="18" charset="0"/>
                                </a:rPr>
                                <m:t>,</m:t>
                              </m:r>
                              <m:r>
                                <a:rPr lang="zh-CN" altLang="en-US" i="1">
                                  <a:latin typeface="Cambria Math" panose="02040503050406030204" pitchFamily="18" charset="0"/>
                                </a:rPr>
                                <m:t>𝜃</m:t>
                              </m:r>
                            </m:e>
                          </m:d>
                          <m:r>
                            <a:rPr lang="zh-CN" altLang="en-US" i="1">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𝑚</m:t>
                              </m:r>
                            </m:e>
                            <m:sub>
                              <m:r>
                                <m:rPr>
                                  <m:sty m:val="p"/>
                                </m:rPr>
                                <a:rPr lang="en-US" altLang="zh-CN" i="1">
                                  <a:latin typeface="Cambria Math" panose="02040503050406030204" pitchFamily="18" charset="0"/>
                                </a:rPr>
                                <m:t>r</m:t>
                              </m:r>
                              <m:r>
                                <a:rPr lang="en-US" altLang="zh-CN" i="1">
                                  <a:latin typeface="Cambria Math" panose="02040503050406030204" pitchFamily="18" charset="0"/>
                                </a:rPr>
                                <m:t>𝑗</m:t>
                              </m:r>
                            </m:sub>
                          </m:sSub>
                        </m:e>
                      </m:d>
                    </m:oMath>
                  </a14:m>
                  <a:endParaRPr lang="zh-CN" altLang="en-US" dirty="0"/>
                </a:p>
              </p:txBody>
            </p:sp>
          </mc:Choice>
          <mc:Fallback xmlns="">
            <p:sp>
              <p:nvSpPr>
                <p:cNvPr id="13" name="文本框 12">
                  <a:extLst>
                    <a:ext uri="{FF2B5EF4-FFF2-40B4-BE49-F238E27FC236}">
                      <a16:creationId xmlns:a16="http://schemas.microsoft.com/office/drawing/2014/main" id="{F65E7746-9B9C-4444-8DCF-A30A2CD02EC9}"/>
                    </a:ext>
                  </a:extLst>
                </p:cNvPr>
                <p:cNvSpPr txBox="1">
                  <a:spLocks noRot="1" noChangeAspect="1" noMove="1" noResize="1" noEditPoints="1" noAdjustHandles="1" noChangeArrowheads="1" noChangeShapeType="1" noTextEdit="1"/>
                </p:cNvSpPr>
                <p:nvPr/>
              </p:nvSpPr>
              <p:spPr>
                <a:xfrm>
                  <a:off x="7218855" y="1941104"/>
                  <a:ext cx="3269357" cy="319062"/>
                </a:xfrm>
                <a:prstGeom prst="rect">
                  <a:avLst/>
                </a:prstGeom>
                <a:blipFill>
                  <a:blip r:embed="rId7"/>
                  <a:stretch>
                    <a:fillRect l="-2607" b="-226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2474DE7-0038-4D99-B4C6-93AD934C9C80}"/>
                    </a:ext>
                  </a:extLst>
                </p:cNvPr>
                <p:cNvSpPr txBox="1"/>
                <p:nvPr/>
              </p:nvSpPr>
              <p:spPr>
                <a:xfrm>
                  <a:off x="6340506" y="2739266"/>
                  <a:ext cx="5026056" cy="4474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𝑙</m:t>
                        </m:r>
                        <m:d>
                          <m:dPr>
                            <m:ctrlPr>
                              <a:rPr lang="zh-CN" altLang="en-US" i="1">
                                <a:latin typeface="Cambria Math" panose="02040503050406030204" pitchFamily="18" charset="0"/>
                              </a:rPr>
                            </m:ctrlPr>
                          </m:dPr>
                          <m:e>
                            <m:d>
                              <m:dPr>
                                <m:ctrlPr>
                                  <a:rPr lang="zh-CN" altLang="en-US" i="1">
                                    <a:latin typeface="Cambria Math" panose="02040503050406030204" pitchFamily="18" charset="0"/>
                                  </a:rPr>
                                </m:ctrlPr>
                              </m:dPr>
                              <m:e>
                                <m:r>
                                  <a:rPr lang="en-US" altLang="zh-CN" i="1">
                                    <a:latin typeface="Cambria Math" panose="02040503050406030204" pitchFamily="18" charset="0"/>
                                  </a:rPr>
                                  <m:t>𝑥</m:t>
                                </m:r>
                                <m:r>
                                  <a:rPr lang="zh-CN" altLang="en-US" i="1">
                                    <a:latin typeface="Cambria Math" panose="02040503050406030204" pitchFamily="18" charset="0"/>
                                  </a:rPr>
                                  <m:t>,</m:t>
                                </m:r>
                                <m:r>
                                  <a:rPr lang="zh-CN" altLang="en-US" i="1">
                                    <a:latin typeface="Cambria Math" panose="02040503050406030204" pitchFamily="18" charset="0"/>
                                  </a:rPr>
                                  <m:t>𝑦</m:t>
                                </m:r>
                              </m:e>
                            </m:d>
                            <m:r>
                              <a:rPr lang="zh-CN" altLang="en-US" i="1">
                                <a:latin typeface="Cambria Math" panose="02040503050406030204" pitchFamily="18" charset="0"/>
                              </a:rPr>
                              <m:t>;</m:t>
                            </m:r>
                            <m:r>
                              <a:rPr lang="zh-CN" altLang="en-US" i="1">
                                <a:latin typeface="Cambria Math" panose="02040503050406030204" pitchFamily="18" charset="0"/>
                              </a:rPr>
                              <m:t>𝜃</m:t>
                            </m:r>
                            <m:r>
                              <a:rPr lang="zh-CN" altLang="en-US" i="1">
                                <a:latin typeface="Cambria Math" panose="02040503050406030204" pitchFamily="18" charset="0"/>
                              </a:rPr>
                              <m:t>,</m:t>
                            </m:r>
                            <m:r>
                              <a:rPr lang="zh-CN" altLang="en-US" i="1">
                                <a:latin typeface="Cambria Math" panose="02040503050406030204" pitchFamily="18" charset="0"/>
                              </a:rPr>
                              <m:t>𝑀</m:t>
                            </m:r>
                          </m:e>
                        </m:d>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𝑦𝑖</m:t>
                                        </m:r>
                                      </m:sub>
                                    </m:sSub>
                                  </m:e>
                                </m:d>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𝑟𝑗</m:t>
                                    </m:r>
                                  </m:sub>
                                </m:sSub>
                                <m:r>
                                  <a:rPr lang="en-US" altLang="zh-CN" i="1">
                                    <a:latin typeface="Cambria Math" panose="02040503050406030204" pitchFamily="18" charset="0"/>
                                  </a:rPr>
                                  <m:t>)</m:t>
                                </m:r>
                              </m:e>
                            </m:d>
                          </m:e>
                          <m:sub>
                            <m:r>
                              <a:rPr lang="en-US" altLang="zh-CN" b="0" i="1" smtClean="0">
                                <a:latin typeface="Cambria Math" panose="02040503050406030204" pitchFamily="18" charset="0"/>
                              </a:rPr>
                              <m:t>+</m:t>
                            </m:r>
                          </m:sub>
                        </m:sSub>
                      </m:oMath>
                    </m:oMathPara>
                  </a14:m>
                  <a:endParaRPr lang="zh-CN" altLang="en-US" dirty="0"/>
                </a:p>
              </p:txBody>
            </p:sp>
          </mc:Choice>
          <mc:Fallback xmlns="">
            <p:sp>
              <p:nvSpPr>
                <p:cNvPr id="19" name="文本框 18">
                  <a:extLst>
                    <a:ext uri="{FF2B5EF4-FFF2-40B4-BE49-F238E27FC236}">
                      <a16:creationId xmlns:a16="http://schemas.microsoft.com/office/drawing/2014/main" id="{B2474DE7-0038-4D99-B4C6-93AD934C9C80}"/>
                    </a:ext>
                  </a:extLst>
                </p:cNvPr>
                <p:cNvSpPr txBox="1">
                  <a:spLocks noRot="1" noChangeAspect="1" noMove="1" noResize="1" noEditPoints="1" noAdjustHandles="1" noChangeArrowheads="1" noChangeShapeType="1" noTextEdit="1"/>
                </p:cNvSpPr>
                <p:nvPr/>
              </p:nvSpPr>
              <p:spPr>
                <a:xfrm>
                  <a:off x="6340506" y="2739266"/>
                  <a:ext cx="5026056" cy="44749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5B3080B3-A616-4A2D-817D-CFD34A673334}"/>
                    </a:ext>
                  </a:extLst>
                </p:cNvPr>
                <p:cNvSpPr txBox="1"/>
                <p:nvPr/>
              </p:nvSpPr>
              <p:spPr>
                <a:xfrm>
                  <a:off x="6363292" y="3640243"/>
                  <a:ext cx="5481052" cy="4489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𝑙</m:t>
                        </m:r>
                        <m:d>
                          <m:dPr>
                            <m:ctrlPr>
                              <a:rPr lang="zh-CN" altLang="en-US" i="1">
                                <a:latin typeface="Cambria Math" panose="02040503050406030204" pitchFamily="18" charset="0"/>
                              </a:rPr>
                            </m:ctrlPr>
                          </m:dPr>
                          <m:e>
                            <m:d>
                              <m:dPr>
                                <m:ctrlPr>
                                  <a:rPr lang="zh-CN" altLang="en-US" i="1">
                                    <a:latin typeface="Cambria Math" panose="02040503050406030204" pitchFamily="18" charset="0"/>
                                  </a:rPr>
                                </m:ctrlPr>
                              </m:dPr>
                              <m:e>
                                <m:r>
                                  <a:rPr lang="en-US" altLang="zh-CN" i="1">
                                    <a:latin typeface="Cambria Math" panose="02040503050406030204" pitchFamily="18" charset="0"/>
                                  </a:rPr>
                                  <m:t>𝑥</m:t>
                                </m:r>
                                <m:r>
                                  <a:rPr lang="zh-CN" altLang="en-US" i="1">
                                    <a:latin typeface="Cambria Math" panose="02040503050406030204" pitchFamily="18" charset="0"/>
                                  </a:rPr>
                                  <m:t>,</m:t>
                                </m:r>
                                <m:r>
                                  <a:rPr lang="zh-CN" altLang="en-US" i="1">
                                    <a:latin typeface="Cambria Math" panose="02040503050406030204" pitchFamily="18" charset="0"/>
                                  </a:rPr>
                                  <m:t>𝑦</m:t>
                                </m:r>
                              </m:e>
                            </m:d>
                            <m:r>
                              <a:rPr lang="zh-CN" altLang="en-US" i="1">
                                <a:latin typeface="Cambria Math" panose="02040503050406030204" pitchFamily="18" charset="0"/>
                              </a:rPr>
                              <m:t>;</m:t>
                            </m:r>
                            <m:r>
                              <a:rPr lang="zh-CN" altLang="en-US" i="1">
                                <a:latin typeface="Cambria Math" panose="02040503050406030204" pitchFamily="18" charset="0"/>
                              </a:rPr>
                              <m:t>𝜃</m:t>
                            </m:r>
                            <m:r>
                              <a:rPr lang="zh-CN" altLang="en-US" i="1">
                                <a:latin typeface="Cambria Math" panose="02040503050406030204" pitchFamily="18" charset="0"/>
                              </a:rPr>
                              <m:t>,</m:t>
                            </m:r>
                            <m:r>
                              <a:rPr lang="zh-CN" altLang="en-US" i="1">
                                <a:latin typeface="Cambria Math" panose="02040503050406030204" pitchFamily="18" charset="0"/>
                              </a:rPr>
                              <m:t>𝑀</m:t>
                            </m:r>
                          </m:e>
                        </m:d>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𝑦𝑖</m:t>
                                        </m:r>
                                      </m:sub>
                                    </m:sSub>
                                  </m:e>
                                </m:d>
                                <m:r>
                                  <a:rPr lang="en-US" altLang="zh-CN" i="1">
                                    <a:latin typeface="Cambria Math" panose="02040503050406030204" pitchFamily="18" charset="0"/>
                                  </a:rPr>
                                  <m:t>−</m:t>
                                </m:r>
                                <m:r>
                                  <a:rPr lang="en-US" altLang="zh-CN" i="1">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𝑟𝑗</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e>
                          <m:sub>
                            <m:r>
                              <a:rPr lang="en-US" altLang="zh-CN" b="0" i="1" smtClean="0">
                                <a:latin typeface="Cambria Math" panose="02040503050406030204" pitchFamily="18" charset="0"/>
                              </a:rPr>
                              <m:t>+</m:t>
                            </m:r>
                          </m:sub>
                        </m:sSub>
                      </m:oMath>
                    </m:oMathPara>
                  </a14:m>
                  <a:endParaRPr lang="zh-CN" altLang="en-US" dirty="0"/>
                </a:p>
              </p:txBody>
            </p:sp>
          </mc:Choice>
          <mc:Fallback xmlns="">
            <p:sp>
              <p:nvSpPr>
                <p:cNvPr id="33" name="文本框 32">
                  <a:extLst>
                    <a:ext uri="{FF2B5EF4-FFF2-40B4-BE49-F238E27FC236}">
                      <a16:creationId xmlns:a16="http://schemas.microsoft.com/office/drawing/2014/main" id="{5B3080B3-A616-4A2D-817D-CFD34A673334}"/>
                    </a:ext>
                  </a:extLst>
                </p:cNvPr>
                <p:cNvSpPr txBox="1">
                  <a:spLocks noRot="1" noChangeAspect="1" noMove="1" noResize="1" noEditPoints="1" noAdjustHandles="1" noChangeArrowheads="1" noChangeShapeType="1" noTextEdit="1"/>
                </p:cNvSpPr>
                <p:nvPr/>
              </p:nvSpPr>
              <p:spPr>
                <a:xfrm>
                  <a:off x="6363292" y="3640243"/>
                  <a:ext cx="5481052" cy="44890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1AD909BF-F827-442E-A807-52E29FE88B91}"/>
                    </a:ext>
                  </a:extLst>
                </p:cNvPr>
                <p:cNvSpPr txBox="1"/>
                <p:nvPr/>
              </p:nvSpPr>
              <p:spPr>
                <a:xfrm>
                  <a:off x="6356815" y="4419475"/>
                  <a:ext cx="5494005" cy="8077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𝑙</m:t>
                        </m:r>
                        <m:d>
                          <m:dPr>
                            <m:ctrlPr>
                              <a:rPr lang="zh-CN" altLang="en-US" i="1">
                                <a:latin typeface="Cambria Math" panose="02040503050406030204" pitchFamily="18" charset="0"/>
                              </a:rPr>
                            </m:ctrlPr>
                          </m:dPr>
                          <m:e>
                            <m:d>
                              <m:dPr>
                                <m:ctrlPr>
                                  <a:rPr lang="zh-CN" altLang="en-US" i="1">
                                    <a:latin typeface="Cambria Math" panose="02040503050406030204" pitchFamily="18" charset="0"/>
                                  </a:rPr>
                                </m:ctrlPr>
                              </m:dPr>
                              <m:e>
                                <m:r>
                                  <a:rPr lang="en-US" altLang="zh-CN" i="1">
                                    <a:latin typeface="Cambria Math" panose="02040503050406030204" pitchFamily="18" charset="0"/>
                                  </a:rPr>
                                  <m:t>𝑥</m:t>
                                </m:r>
                                <m:r>
                                  <a:rPr lang="zh-CN" altLang="en-US" i="1">
                                    <a:latin typeface="Cambria Math" panose="02040503050406030204" pitchFamily="18" charset="0"/>
                                  </a:rPr>
                                  <m:t>,</m:t>
                                </m:r>
                                <m:r>
                                  <a:rPr lang="zh-CN" altLang="en-US" i="1">
                                    <a:latin typeface="Cambria Math" panose="02040503050406030204" pitchFamily="18" charset="0"/>
                                  </a:rPr>
                                  <m:t>𝑦</m:t>
                                </m:r>
                              </m:e>
                            </m:d>
                            <m:r>
                              <a:rPr lang="zh-CN" altLang="en-US" i="1">
                                <a:latin typeface="Cambria Math" panose="02040503050406030204" pitchFamily="18" charset="0"/>
                              </a:rPr>
                              <m:t>;</m:t>
                            </m:r>
                            <m:r>
                              <a:rPr lang="zh-CN" altLang="en-US" i="1">
                                <a:latin typeface="Cambria Math" panose="02040503050406030204" pitchFamily="18" charset="0"/>
                              </a:rPr>
                              <m:t>𝜃</m:t>
                            </m:r>
                            <m:r>
                              <a:rPr lang="zh-CN" altLang="en-US" i="1">
                                <a:latin typeface="Cambria Math" panose="02040503050406030204" pitchFamily="18" charset="0"/>
                              </a:rPr>
                              <m:t>,</m:t>
                            </m:r>
                            <m:r>
                              <a:rPr lang="zh-CN" altLang="en-US" i="1">
                                <a:latin typeface="Cambria Math" panose="02040503050406030204" pitchFamily="18" charset="0"/>
                              </a:rPr>
                              <m:t>𝑀</m:t>
                            </m:r>
                          </m:e>
                        </m:d>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i="1">
                                    <a:latin typeface="Cambria Math" panose="02040503050406030204" pitchFamily="18" charset="0"/>
                                  </a:rPr>
                                </m:ctrlPr>
                              </m:dPr>
                              <m:e>
                                <m:f>
                                  <m:fPr>
                                    <m:ctrlPr>
                                      <a:rPr lang="en-US" altLang="zh-CN" i="1" smtClean="0">
                                        <a:latin typeface="Cambria Math" panose="02040503050406030204" pitchFamily="18" charset="0"/>
                                      </a:rPr>
                                    </m:ctrlPr>
                                  </m:fPr>
                                  <m:num>
                                    <m:r>
                                      <a:rPr lang="en-US" altLang="zh-CN" i="1">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𝑦𝑖</m:t>
                                            </m:r>
                                          </m:sub>
                                        </m:sSub>
                                      </m:e>
                                    </m:d>
                                    <m:r>
                                      <a:rPr lang="en-US" altLang="zh-CN" i="1">
                                        <a:latin typeface="Cambria Math" panose="02040503050406030204" pitchFamily="18" charset="0"/>
                                      </a:rPr>
                                      <m:t>−</m:t>
                                    </m:r>
                                    <m:r>
                                      <a:rPr lang="en-US" altLang="zh-CN" i="1">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𝑟𝑗</m:t>
                                            </m:r>
                                          </m:sub>
                                        </m:sSub>
                                      </m:e>
                                    </m:d>
                                  </m:num>
                                  <m:den>
                                    <m:r>
                                      <a:rPr lang="en-US" altLang="zh-CN" i="1">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𝑦𝑖</m:t>
                                            </m:r>
                                          </m:sub>
                                        </m:sSub>
                                      </m:e>
                                    </m:d>
                                    <m:r>
                                      <a:rPr lang="en-US" altLang="zh-CN" b="0" i="1" smtClean="0">
                                        <a:latin typeface="Cambria Math" panose="02040503050406030204" pitchFamily="18" charset="0"/>
                                      </a:rPr>
                                      <m:t>+</m:t>
                                    </m:r>
                                    <m:r>
                                      <a:rPr lang="en-US" altLang="zh-CN" i="1">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𝑟𝑗</m:t>
                                            </m:r>
                                          </m:sub>
                                        </m:sSub>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e>
                          <m:sub>
                            <m:r>
                              <a:rPr lang="en-US" altLang="zh-CN" b="0" i="1" smtClean="0">
                                <a:latin typeface="Cambria Math" panose="02040503050406030204" pitchFamily="18" charset="0"/>
                              </a:rPr>
                              <m:t>+</m:t>
                            </m:r>
                          </m:sub>
                        </m:sSub>
                      </m:oMath>
                    </m:oMathPara>
                  </a14:m>
                  <a:endParaRPr lang="zh-CN" altLang="en-US" dirty="0"/>
                </a:p>
              </p:txBody>
            </p:sp>
          </mc:Choice>
          <mc:Fallback xmlns="">
            <p:sp>
              <p:nvSpPr>
                <p:cNvPr id="34" name="文本框 33">
                  <a:extLst>
                    <a:ext uri="{FF2B5EF4-FFF2-40B4-BE49-F238E27FC236}">
                      <a16:creationId xmlns:a16="http://schemas.microsoft.com/office/drawing/2014/main" id="{1AD909BF-F827-442E-A807-52E29FE88B91}"/>
                    </a:ext>
                  </a:extLst>
                </p:cNvPr>
                <p:cNvSpPr txBox="1">
                  <a:spLocks noRot="1" noChangeAspect="1" noMove="1" noResize="1" noEditPoints="1" noAdjustHandles="1" noChangeArrowheads="1" noChangeShapeType="1" noTextEdit="1"/>
                </p:cNvSpPr>
                <p:nvPr/>
              </p:nvSpPr>
              <p:spPr>
                <a:xfrm>
                  <a:off x="6356815" y="4419475"/>
                  <a:ext cx="5494005" cy="807785"/>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26132C2A-4F63-42C2-BC37-93B7AC4447C5}"/>
                    </a:ext>
                  </a:extLst>
                </p:cNvPr>
                <p:cNvSpPr txBox="1"/>
                <p:nvPr/>
              </p:nvSpPr>
              <p:spPr>
                <a:xfrm>
                  <a:off x="10648139" y="5348668"/>
                  <a:ext cx="1209158" cy="307777"/>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kumimoji="0" lang="zh-CN" altLang="en-US" sz="1400" b="0" i="1" u="none" strike="noStrike" kern="0" cap="none" spc="0" normalizeH="0" baseline="0" noProof="0" smtClean="0">
                            <a:ln>
                              <a:noFill/>
                            </a:ln>
                            <a:solidFill>
                              <a:schemeClr val="tx1"/>
                            </a:solidFill>
                            <a:effectLst/>
                            <a:uLnTx/>
                            <a:uFillTx/>
                            <a:latin typeface="Cambria Math" panose="02040503050406030204" pitchFamily="18" charset="0"/>
                            <a:sym typeface="Arial"/>
                          </a:rPr>
                          <m:t>𝑚</m:t>
                        </m:r>
                        <m:r>
                          <a:rPr kumimoji="0" lang="zh-CN" altLang="en-US" sz="1400" b="0" i="1" u="none" strike="noStrike" kern="0" cap="none" spc="0" normalizeH="0" baseline="0" noProof="0" smtClean="0">
                            <a:ln>
                              <a:noFill/>
                            </a:ln>
                            <a:solidFill>
                              <a:schemeClr val="tx1"/>
                            </a:solidFill>
                            <a:effectLst/>
                            <a:uLnTx/>
                            <a:uFillTx/>
                            <a:latin typeface="Cambria Math" panose="02040503050406030204" pitchFamily="18" charset="0"/>
                            <a:sym typeface="Arial"/>
                          </a:rPr>
                          <m:t>∈</m:t>
                        </m:r>
                        <m:d>
                          <m:dPr>
                            <m:ctrlPr>
                              <a:rPr kumimoji="0" lang="zh-CN" altLang="en-US" sz="1400" b="0" i="1" u="none" strike="noStrike" kern="0" cap="none" spc="0" normalizeH="0" baseline="0" noProof="0" smtClean="0">
                                <a:ln>
                                  <a:noFill/>
                                </a:ln>
                                <a:solidFill>
                                  <a:schemeClr val="tx1"/>
                                </a:solidFill>
                                <a:effectLst/>
                                <a:uLnTx/>
                                <a:uFillTx/>
                                <a:latin typeface="Cambria Math" panose="02040503050406030204" pitchFamily="18" charset="0"/>
                                <a:sym typeface="Arial"/>
                              </a:rPr>
                            </m:ctrlPr>
                          </m:dPr>
                          <m:e>
                            <m:r>
                              <a:rPr kumimoji="0" lang="zh-CN" altLang="en-US" sz="1400" b="0" i="1" u="none" strike="noStrike" kern="0" cap="none" spc="0" normalizeH="0" baseline="0" noProof="0" smtClean="0">
                                <a:ln>
                                  <a:noFill/>
                                </a:ln>
                                <a:solidFill>
                                  <a:schemeClr val="tx1"/>
                                </a:solidFill>
                                <a:effectLst/>
                                <a:uLnTx/>
                                <a:uFillTx/>
                                <a:latin typeface="Cambria Math" panose="02040503050406030204" pitchFamily="18" charset="0"/>
                                <a:sym typeface="Arial"/>
                              </a:rPr>
                              <m:t>0</m:t>
                            </m:r>
                            <m:r>
                              <a:rPr kumimoji="0" lang="en-US" altLang="zh-CN" sz="1400" b="0" i="1" u="none" strike="noStrike" kern="0" cap="none" spc="0" normalizeH="0" baseline="0" noProof="0" smtClean="0">
                                <a:ln>
                                  <a:noFill/>
                                </a:ln>
                                <a:solidFill>
                                  <a:schemeClr val="tx1"/>
                                </a:solidFill>
                                <a:effectLst/>
                                <a:uLnTx/>
                                <a:uFillTx/>
                                <a:latin typeface="Cambria Math" panose="02040503050406030204" pitchFamily="18" charset="0"/>
                                <a:sym typeface="Arial"/>
                              </a:rPr>
                              <m:t>,</m:t>
                            </m:r>
                            <m:r>
                              <a:rPr kumimoji="0" lang="zh-CN" altLang="en-US" sz="1400" b="0" i="1" u="none" strike="noStrike" kern="0" cap="none" spc="0" normalizeH="0" baseline="0" noProof="0" smtClean="0">
                                <a:ln>
                                  <a:noFill/>
                                </a:ln>
                                <a:solidFill>
                                  <a:schemeClr val="tx1"/>
                                </a:solidFill>
                                <a:effectLst/>
                                <a:uLnTx/>
                                <a:uFillTx/>
                                <a:latin typeface="Cambria Math" panose="02040503050406030204" pitchFamily="18" charset="0"/>
                                <a:sym typeface="Arial"/>
                              </a:rPr>
                              <m:t>1</m:t>
                            </m:r>
                          </m:e>
                        </m:d>
                      </m:oMath>
                    </m:oMathPara>
                  </a14:m>
                  <a:endParaRPr kumimoji="0" lang="zh-CN" altLang="en-US" sz="1400" b="0" i="0" u="none" strike="noStrike" kern="0" cap="none" spc="0" normalizeH="0" baseline="0" noProof="0" dirty="0">
                    <a:ln>
                      <a:noFill/>
                    </a:ln>
                    <a:solidFill>
                      <a:srgbClr val="FFFFFF"/>
                    </a:solidFill>
                    <a:effectLst/>
                    <a:uLnTx/>
                    <a:uFillTx/>
                    <a:latin typeface="Arial"/>
                    <a:ea typeface="微软雅黑"/>
                    <a:sym typeface="Arial"/>
                  </a:endParaRPr>
                </a:p>
              </p:txBody>
            </p:sp>
          </mc:Choice>
          <mc:Fallback xmlns="">
            <p:sp>
              <p:nvSpPr>
                <p:cNvPr id="36" name="文本框 35">
                  <a:extLst>
                    <a:ext uri="{FF2B5EF4-FFF2-40B4-BE49-F238E27FC236}">
                      <a16:creationId xmlns:a16="http://schemas.microsoft.com/office/drawing/2014/main" id="{26132C2A-4F63-42C2-BC37-93B7AC4447C5}"/>
                    </a:ext>
                  </a:extLst>
                </p:cNvPr>
                <p:cNvSpPr txBox="1">
                  <a:spLocks noRot="1" noChangeAspect="1" noMove="1" noResize="1" noEditPoints="1" noAdjustHandles="1" noChangeArrowheads="1" noChangeShapeType="1" noTextEdit="1"/>
                </p:cNvSpPr>
                <p:nvPr/>
              </p:nvSpPr>
              <p:spPr>
                <a:xfrm>
                  <a:off x="10648139" y="5348668"/>
                  <a:ext cx="1209158" cy="307777"/>
                </a:xfrm>
                <a:prstGeom prst="rect">
                  <a:avLst/>
                </a:prstGeom>
                <a:blipFill>
                  <a:blip r:embed="rId12"/>
                  <a:stretch>
                    <a:fillRect/>
                  </a:stretch>
                </a:blipFill>
              </p:spPr>
              <p:txBody>
                <a:bodyPr/>
                <a:lstStyle/>
                <a:p>
                  <a:r>
                    <a:rPr lang="zh-CN" altLang="en-US">
                      <a:noFill/>
                    </a:rPr>
                    <a:t> </a:t>
                  </a:r>
                </a:p>
              </p:txBody>
            </p:sp>
          </mc:Fallback>
        </mc:AlternateContent>
      </p:grpSp>
      <p:sp>
        <p:nvSpPr>
          <p:cNvPr id="35" name="îṡľiḓê">
            <a:extLst>
              <a:ext uri="{FF2B5EF4-FFF2-40B4-BE49-F238E27FC236}">
                <a16:creationId xmlns:a16="http://schemas.microsoft.com/office/drawing/2014/main" id="{72A98054-3DD5-4EDB-97C2-A558E853A11E}"/>
              </a:ext>
            </a:extLst>
          </p:cNvPr>
          <p:cNvSpPr txBox="1"/>
          <p:nvPr/>
        </p:nvSpPr>
        <p:spPr>
          <a:xfrm>
            <a:off x="1525526" y="305707"/>
            <a:ext cx="3268480" cy="661848"/>
          </a:xfrm>
          <a:prstGeom prst="rect">
            <a:avLst/>
          </a:prstGeom>
          <a:noFill/>
        </p:spPr>
        <p:txBody>
          <a:bodyPr wrap="square" rtlCol="0">
            <a:spAutoFit/>
          </a:bodyPr>
          <a:lstStyle>
            <a:defPPr>
              <a:defRPr lang="zh-CN"/>
            </a:defPPr>
            <a:lvl1pPr>
              <a:lnSpc>
                <a:spcPct val="150000"/>
              </a:lnSpc>
              <a:defRPr kumimoji="0" sz="1200" b="1" i="0" u="none" strike="noStrike" cap="none" spc="0" normalizeH="0" baseline="0">
                <a:ln>
                  <a:noFill/>
                </a:ln>
                <a:effectLst/>
                <a:uLnTx/>
                <a:uFillTx/>
              </a:defRPr>
            </a:lvl1pPr>
          </a:lstStyle>
          <a:p>
            <a:pPr marL="0" marR="0" lvl="0" indent="0" defTabSz="914400" eaLnBrk="1" fontAlgn="auto" latinLnBrk="0" hangingPunct="1">
              <a:lnSpc>
                <a:spcPct val="150000"/>
              </a:lnSpc>
              <a:spcBef>
                <a:spcPts val="0"/>
              </a:spcBef>
              <a:spcAft>
                <a:spcPts val="0"/>
              </a:spcAft>
              <a:buClrTx/>
              <a:buSzTx/>
              <a:buFontTx/>
              <a:buNone/>
              <a:defRPr/>
            </a:pPr>
            <a:r>
              <a:rPr kumimoji="1" lang="zh-CN" altLang="en-US" sz="2800" b="1" i="0" u="none" strike="noStrike" kern="0" cap="none" spc="300" normalizeH="0" baseline="0" noProof="0" dirty="0">
                <a:ln>
                  <a:noFill/>
                </a:ln>
                <a:effectLst/>
                <a:uLnTx/>
                <a:uFillTx/>
                <a:latin typeface="Arial"/>
                <a:ea typeface="微软雅黑"/>
                <a:sym typeface="Arial"/>
              </a:rPr>
              <a:t>判别损失</a:t>
            </a:r>
            <a:endParaRPr kumimoji="1" lang="en-US" altLang="zh-CN" sz="2800" b="1" i="0" u="none" strike="noStrike" kern="0" cap="none" spc="300" normalizeH="0" baseline="0" noProof="0" dirty="0">
              <a:ln>
                <a:noFill/>
              </a:ln>
              <a:effectLst/>
              <a:uLnTx/>
              <a:uFillTx/>
              <a:latin typeface="Arial"/>
              <a:ea typeface="微软雅黑"/>
              <a:sym typeface="Arial"/>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E3118A6-6217-CAEF-6800-B241C8E583B7}"/>
                  </a:ext>
                </a:extLst>
              </p:cNvPr>
              <p:cNvSpPr txBox="1"/>
              <p:nvPr/>
            </p:nvSpPr>
            <p:spPr>
              <a:xfrm>
                <a:off x="1239927" y="2225708"/>
                <a:ext cx="4190891" cy="7958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𝜇</m:t>
                          </m:r>
                        </m:e>
                        <m:sub>
                          <m:r>
                            <a:rPr lang="en-US" altLang="zh-CN" b="0" i="1" smtClean="0">
                              <a:latin typeface="Cambria Math" panose="02040503050406030204" pitchFamily="18" charset="0"/>
                            </a:rPr>
                            <m:t>𝑦</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𝑦</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𝐶</m:t>
                              </m:r>
                              <m:r>
                                <a:rPr lang="en-US" altLang="zh-CN" i="1">
                                  <a:latin typeface="Cambria Math" panose="02040503050406030204" pitchFamily="18" charset="0"/>
                                </a:rPr>
                                <m:t>−1</m:t>
                              </m:r>
                            </m:den>
                          </m:f>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sub>
                            <m:sup/>
                            <m:e>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sup>
                                  <m:r>
                                    <m:rPr>
                                      <m:sty m:val="p"/>
                                    </m:rPr>
                                    <a:rPr lang="en-US" altLang="zh-CN" i="1">
                                      <a:latin typeface="Cambria Math" panose="02040503050406030204" pitchFamily="18" charset="0"/>
                                    </a:rPr>
                                    <m:t>η</m:t>
                                  </m:r>
                                </m:sup>
                              </m:sSup>
                            </m:e>
                          </m:nary>
                          <m:r>
                            <a:rPr lang="en-US" altLang="zh-CN" i="1">
                              <a:latin typeface="Cambria Math" panose="02040503050406030204" pitchFamily="18" charset="0"/>
                            </a:rPr>
                            <m:t>]</m:t>
                          </m:r>
                        </m:e>
                        <m:sup>
                          <m:f>
                            <m:fPr>
                              <m:type m:val="skw"/>
                              <m:ctrlPr>
                                <a:rPr lang="en-US" altLang="zh-CN" i="1" smtClean="0">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i="1">
                                  <a:latin typeface="Cambria Math" panose="02040503050406030204" pitchFamily="18" charset="0"/>
                                </a:rPr>
                                <m:t>η</m:t>
                              </m:r>
                            </m:den>
                          </m:f>
                        </m:sup>
                      </m:sSup>
                    </m:oMath>
                  </m:oMathPara>
                </a14:m>
                <a:endParaRPr lang="zh-CN" altLang="en-US" dirty="0"/>
              </a:p>
            </p:txBody>
          </p:sp>
        </mc:Choice>
        <mc:Fallback xmlns="">
          <p:sp>
            <p:nvSpPr>
              <p:cNvPr id="2" name="文本框 1">
                <a:extLst>
                  <a:ext uri="{FF2B5EF4-FFF2-40B4-BE49-F238E27FC236}">
                    <a16:creationId xmlns:a16="http://schemas.microsoft.com/office/drawing/2014/main" id="{7E3118A6-6217-CAEF-6800-B241C8E583B7}"/>
                  </a:ext>
                </a:extLst>
              </p:cNvPr>
              <p:cNvSpPr txBox="1">
                <a:spLocks noRot="1" noChangeAspect="1" noMove="1" noResize="1" noEditPoints="1" noAdjustHandles="1" noChangeArrowheads="1" noChangeShapeType="1" noTextEdit="1"/>
              </p:cNvSpPr>
              <p:nvPr/>
            </p:nvSpPr>
            <p:spPr>
              <a:xfrm>
                <a:off x="1239927" y="2225708"/>
                <a:ext cx="4190891" cy="795859"/>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D51987D-36E5-FB8F-FE4D-BADFB18EEAE5}"/>
                  </a:ext>
                </a:extLst>
              </p:cNvPr>
              <p:cNvSpPr txBox="1"/>
              <p:nvPr/>
            </p:nvSpPr>
            <p:spPr>
              <a:xfrm>
                <a:off x="1234705" y="2957841"/>
                <a:ext cx="2499210"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𝑟</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𝑔</m:t>
                          </m:r>
                        </m:e>
                        <m:sub>
                          <m:r>
                            <a:rPr lang="en-US" altLang="zh-CN" b="0" i="1" smtClean="0">
                              <a:latin typeface="Cambria Math" panose="02040503050406030204" pitchFamily="18" charset="0"/>
                              <a:ea typeface="Cambria Math" panose="02040503050406030204" pitchFamily="18" charset="0"/>
                            </a:rPr>
                            <m:t>𝑗</m:t>
                          </m:r>
                        </m:sub>
                      </m:sSub>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𝑦</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𝑟</m:t>
                      </m:r>
                    </m:oMath>
                  </m:oMathPara>
                </a14:m>
                <a:endParaRPr lang="zh-CN" altLang="en-US" dirty="0"/>
              </a:p>
            </p:txBody>
          </p:sp>
        </mc:Choice>
        <mc:Fallback xmlns="">
          <p:sp>
            <p:nvSpPr>
              <p:cNvPr id="4" name="文本框 3">
                <a:extLst>
                  <a:ext uri="{FF2B5EF4-FFF2-40B4-BE49-F238E27FC236}">
                    <a16:creationId xmlns:a16="http://schemas.microsoft.com/office/drawing/2014/main" id="{8D51987D-36E5-FB8F-FE4D-BADFB18EEAE5}"/>
                  </a:ext>
                </a:extLst>
              </p:cNvPr>
              <p:cNvSpPr txBox="1">
                <a:spLocks noRot="1" noChangeAspect="1" noMove="1" noResize="1" noEditPoints="1" noAdjustHandles="1" noChangeArrowheads="1" noChangeShapeType="1" noTextEdit="1"/>
              </p:cNvSpPr>
              <p:nvPr/>
            </p:nvSpPr>
            <p:spPr>
              <a:xfrm>
                <a:off x="1234705" y="2957841"/>
                <a:ext cx="2499210" cy="391646"/>
              </a:xfrm>
              <a:prstGeom prst="rect">
                <a:avLst/>
              </a:prstGeom>
              <a:blipFill>
                <a:blip r:embed="rId14"/>
                <a:stretch>
                  <a:fillRect b="-93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191798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6081</TotalTime>
  <Words>4459</Words>
  <Application>Microsoft Office PowerPoint</Application>
  <PresentationFormat>宽屏</PresentationFormat>
  <Paragraphs>372</Paragraphs>
  <Slides>25</Slides>
  <Notes>22</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25</vt:i4>
      </vt:variant>
    </vt:vector>
  </HeadingPairs>
  <TitlesOfParts>
    <vt:vector size="36" baseType="lpstr">
      <vt:lpstr>等线</vt:lpstr>
      <vt:lpstr>等线 Light</vt:lpstr>
      <vt:lpstr>黑体</vt:lpstr>
      <vt:lpstr>微软雅黑</vt:lpstr>
      <vt:lpstr>Arial</vt:lpstr>
      <vt:lpstr>Calibri</vt:lpstr>
      <vt:lpstr>Cambria Math</vt:lpstr>
      <vt:lpstr>Wingdings</vt:lpstr>
      <vt:lpstr>第一PPT，www.1ppt.com</vt:lpstr>
      <vt:lpstr>1_Office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dc:title>
  <dc:creator>第一PPT</dc:creator>
  <cp:keywords>www.1ppt.com</cp:keywords>
  <dc:description>www.1ppt.com</dc:description>
  <cp:lastModifiedBy>青壮 李</cp:lastModifiedBy>
  <cp:revision>235</cp:revision>
  <dcterms:created xsi:type="dcterms:W3CDTF">2023-05-09T01:31:00Z</dcterms:created>
  <dcterms:modified xsi:type="dcterms:W3CDTF">2024-01-29T09:58:22Z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BB9EB1F92AFC4E4E9032F0BF3B680EDC_12</vt:lpwstr>
  </property>
  <property fmtid="{D5CDD505-2E9C-101B-9397-08002B2CF9AE}" pid="3" name="KSOProductBuildVer">
    <vt:lpwstr>2052-12.1.0.15120</vt:lpwstr>
  </property>
</Properties>
</file>