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sldIdLst>
    <p:sldId id="311" r:id="rId2"/>
    <p:sldId id="256" r:id="rId3"/>
    <p:sldId id="310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30" r:id="rId12"/>
    <p:sldId id="325" r:id="rId13"/>
    <p:sldId id="326" r:id="rId14"/>
    <p:sldId id="327" r:id="rId15"/>
    <p:sldId id="328" r:id="rId16"/>
    <p:sldId id="329" r:id="rId17"/>
    <p:sldId id="331" r:id="rId18"/>
    <p:sldId id="333" r:id="rId19"/>
    <p:sldId id="334" r:id="rId20"/>
    <p:sldId id="293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正文" id="{74A88C6D-78C6-4E80-930D-4DCDE2FA78E2}">
          <p14:sldIdLst>
            <p14:sldId id="311"/>
            <p14:sldId id="256"/>
            <p14:sldId id="310"/>
            <p14:sldId id="316"/>
            <p14:sldId id="317"/>
            <p14:sldId id="318"/>
            <p14:sldId id="319"/>
            <p14:sldId id="320"/>
            <p14:sldId id="321"/>
            <p14:sldId id="322"/>
            <p14:sldId id="330"/>
            <p14:sldId id="325"/>
            <p14:sldId id="326"/>
            <p14:sldId id="327"/>
            <p14:sldId id="328"/>
            <p14:sldId id="329"/>
            <p14:sldId id="331"/>
            <p14:sldId id="333"/>
            <p14:sldId id="33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4" pos="7310" userDrawn="1">
          <p15:clr>
            <a:srgbClr val="A4A3A4"/>
          </p15:clr>
        </p15:guide>
        <p15:guide id="5" orient="horz" pos="300" userDrawn="1">
          <p15:clr>
            <a:srgbClr val="A4A3A4"/>
          </p15:clr>
        </p15:guide>
        <p15:guide id="6" orient="horz" pos="4042" userDrawn="1">
          <p15:clr>
            <a:srgbClr val="A4A3A4"/>
          </p15:clr>
        </p15:guide>
        <p15:guide id="7" pos="3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智杰" initials="张" lastIdx="1" clrIdx="0">
    <p:extLst>
      <p:ext uri="{19B8F6BF-5375-455C-9EA6-DF929625EA0E}">
        <p15:presenceInfo xmlns:p15="http://schemas.microsoft.com/office/powerpoint/2012/main" userId="d9a9fe98c096c3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2125"/>
    <a:srgbClr val="FFFFFF"/>
    <a:srgbClr val="5B9BD5"/>
    <a:srgbClr val="A6A6A6"/>
    <a:srgbClr val="1D1B1C"/>
    <a:srgbClr val="004181"/>
    <a:srgbClr val="DF5356"/>
    <a:srgbClr val="7492B8"/>
    <a:srgbClr val="456DA0"/>
    <a:srgbClr val="D1DBE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74" autoAdjust="0"/>
    <p:restoredTop sz="74468" autoAdjust="0"/>
  </p:normalViewPr>
  <p:slideViewPr>
    <p:cSldViewPr snapToGrid="0" showGuides="1">
      <p:cViewPr>
        <p:scale>
          <a:sx n="75" d="100"/>
          <a:sy n="75" d="100"/>
        </p:scale>
        <p:origin x="590" y="-427"/>
      </p:cViewPr>
      <p:guideLst>
        <p:guide pos="7310"/>
        <p:guide orient="horz" pos="300"/>
        <p:guide orient="horz" pos="4042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-1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598B9C-87B0-4F8A-8876-781DF9777B38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03E7F-BD71-4F7F-BEAF-CA83D5F341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28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下面我将介绍一下线性回归模型与损失函数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958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      在多维特征模型中，我们假设线性模型具有</a:t>
            </a:r>
            <a:r>
              <a:rPr lang="en-US" altLang="zh-CN" dirty="0"/>
              <a:t>d</a:t>
            </a:r>
            <a:r>
              <a:rPr lang="zh-CN" altLang="en-US" dirty="0"/>
              <a:t>个特征，相应的也就具有</a:t>
            </a:r>
            <a:r>
              <a:rPr lang="en-US" altLang="zh-CN" dirty="0"/>
              <a:t>d</a:t>
            </a:r>
            <a:r>
              <a:rPr lang="zh-CN" altLang="en-US" dirty="0"/>
              <a:t>个权重，和一个偏置</a:t>
            </a:r>
            <a:endParaRPr lang="en-US" altLang="zh-CN" dirty="0"/>
          </a:p>
          <a:p>
            <a:r>
              <a:rPr lang="en-US" altLang="zh-CN" dirty="0"/>
              <a:t>       Click</a:t>
            </a:r>
            <a:r>
              <a:rPr lang="zh-CN" altLang="en-US" dirty="0"/>
              <a:t>，将特征和权重进行向量化，我们可以将模型预测用向量乘法的形式表达，这里的</a:t>
            </a:r>
            <a:r>
              <a:rPr lang="en-US" altLang="zh-CN" dirty="0" err="1"/>
              <a:t>w,b</a:t>
            </a:r>
            <a:r>
              <a:rPr lang="zh-CN" altLang="en-US" dirty="0"/>
              <a:t>都是列向量</a:t>
            </a:r>
            <a:r>
              <a:rPr lang="en-US" altLang="zh-CN" dirty="0"/>
              <a:t>,</a:t>
            </a:r>
            <a:r>
              <a:rPr lang="zh-CN" altLang="en-US" dirty="0"/>
              <a:t>向量</a:t>
            </a:r>
            <a:r>
              <a:rPr lang="en-US" altLang="zh-CN" dirty="0"/>
              <a:t>x</a:t>
            </a:r>
            <a:r>
              <a:rPr lang="zh-CN" altLang="en-US" dirty="0"/>
              <a:t>表示了一个样本的所有特征</a:t>
            </a:r>
            <a:endParaRPr lang="en-US" altLang="zh-CN" dirty="0"/>
          </a:p>
          <a:p>
            <a:r>
              <a:rPr lang="en-US" altLang="zh-CN" dirty="0"/>
              <a:t>       Click,</a:t>
            </a:r>
            <a:r>
              <a:rPr lang="zh-CN" altLang="en-US" dirty="0"/>
              <a:t>，如果将整个数据集使用</a:t>
            </a:r>
            <a:r>
              <a:rPr lang="en-US" altLang="zh-CN" dirty="0"/>
              <a:t>X</a:t>
            </a:r>
            <a:r>
              <a:rPr lang="zh-CN" altLang="en-US" dirty="0"/>
              <a:t>来表示，其中</a:t>
            </a:r>
            <a:r>
              <a:rPr lang="en-US" altLang="zh-CN" dirty="0"/>
              <a:t>X</a:t>
            </a:r>
            <a:r>
              <a:rPr lang="zh-CN" altLang="en-US" dirty="0"/>
              <a:t>的每一行表示一个样本的所有特征，总共有</a:t>
            </a:r>
            <a:r>
              <a:rPr lang="en-US" altLang="zh-CN" dirty="0"/>
              <a:t>n</a:t>
            </a:r>
            <a:r>
              <a:rPr lang="zh-CN" altLang="en-US" dirty="0"/>
              <a:t>行，</a:t>
            </a:r>
            <a:r>
              <a:rPr lang="en-US" altLang="zh-CN" dirty="0"/>
              <a:t>n</a:t>
            </a:r>
            <a:r>
              <a:rPr lang="zh-CN" altLang="en-US" dirty="0"/>
              <a:t>表示数据集的大小，然后使用列向量</a:t>
            </a:r>
            <a:r>
              <a:rPr lang="en-US" altLang="zh-CN" dirty="0"/>
              <a:t>y</a:t>
            </a:r>
            <a:r>
              <a:rPr lang="zh-CN" altLang="en-US" dirty="0"/>
              <a:t>来表示数据集的所有标签，</a:t>
            </a:r>
            <a:endParaRPr lang="en-US" altLang="zh-CN" dirty="0"/>
          </a:p>
          <a:p>
            <a:r>
              <a:rPr lang="zh-CN" altLang="en-US" dirty="0"/>
              <a:t>那么多维特征线性模型的矩阵表达为以下表达式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42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接下来，我们利用矩阵表达式，分析基于</a:t>
            </a:r>
            <a:r>
              <a:rPr lang="en-US" altLang="zh-CN" dirty="0"/>
              <a:t>MSE</a:t>
            </a:r>
            <a:r>
              <a:rPr lang="zh-CN" altLang="en-US" dirty="0"/>
              <a:t>损失函数的线性模型的解析解。</a:t>
            </a:r>
            <a:endParaRPr lang="en-US" altLang="zh-CN" dirty="0"/>
          </a:p>
          <a:p>
            <a:r>
              <a:rPr lang="zh-CN" altLang="en-US" dirty="0"/>
              <a:t>首先我们有单个样本的平方误差</a:t>
            </a:r>
            <a:endParaRPr lang="en-US" altLang="zh-CN" dirty="0"/>
          </a:p>
          <a:p>
            <a:r>
              <a:rPr lang="en-US" altLang="zh-CN" dirty="0"/>
              <a:t>Click,</a:t>
            </a:r>
            <a:r>
              <a:rPr lang="zh-CN" altLang="en-US" dirty="0"/>
              <a:t>接下来我们对所有样本的平方误差求均值，</a:t>
            </a:r>
            <a:endParaRPr lang="en-US" altLang="zh-CN" dirty="0"/>
          </a:p>
          <a:p>
            <a:r>
              <a:rPr lang="en-US" altLang="zh-CN" dirty="0"/>
              <a:t>Click,</a:t>
            </a:r>
            <a:r>
              <a:rPr lang="zh-CN" altLang="en-US" dirty="0"/>
              <a:t>然后将求和写成矩阵乘法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Click,</a:t>
            </a:r>
            <a:r>
              <a:rPr lang="zh-CN" altLang="en-US" dirty="0"/>
              <a:t>接下来，我们需要寻找一组让损失函数最小化的模型参数</a:t>
            </a:r>
            <a:endParaRPr lang="en-US" altLang="zh-CN" dirty="0"/>
          </a:p>
          <a:p>
            <a:r>
              <a:rPr lang="en-US" altLang="zh-CN" dirty="0"/>
              <a:t>Click,</a:t>
            </a:r>
            <a:r>
              <a:rPr lang="zh-CN" altLang="en-US" dirty="0"/>
              <a:t>进一步将刚才的损失函数矩阵表达进一步化简，并将二范数的平方展开，展开之后我们可以看到损失函数有一个二次项，两个线性项和一个常数项，并且二次项中间的矩阵是半正定的，所以损失函数是一个凸函数。</a:t>
            </a:r>
            <a:endParaRPr lang="en-US" altLang="zh-CN" dirty="0"/>
          </a:p>
          <a:p>
            <a:r>
              <a:rPr lang="en-US" altLang="zh-CN" dirty="0"/>
              <a:t>Click,</a:t>
            </a:r>
            <a:r>
              <a:rPr lang="zh-CN" altLang="en-US" dirty="0"/>
              <a:t>对</a:t>
            </a:r>
            <a:r>
              <a:rPr lang="en-US" altLang="zh-CN" dirty="0"/>
              <a:t>w</a:t>
            </a:r>
            <a:r>
              <a:rPr lang="zh-CN" altLang="en-US" dirty="0"/>
              <a:t>求导，写成列向量的形式，</a:t>
            </a:r>
            <a:endParaRPr lang="en-US" altLang="zh-CN" dirty="0"/>
          </a:p>
          <a:p>
            <a:r>
              <a:rPr lang="en-US" altLang="zh-CN" dirty="0"/>
              <a:t>Click,</a:t>
            </a:r>
            <a:r>
              <a:rPr lang="zh-CN" altLang="en-US" dirty="0"/>
              <a:t>最后令导数为</a:t>
            </a:r>
            <a:r>
              <a:rPr lang="en-US" altLang="zh-CN" dirty="0"/>
              <a:t>0</a:t>
            </a:r>
            <a:r>
              <a:rPr lang="zh-CN" altLang="en-US" dirty="0"/>
              <a:t>，得到线性系统基于</a:t>
            </a:r>
            <a:r>
              <a:rPr lang="en-US" altLang="zh-CN" dirty="0"/>
              <a:t>MSE</a:t>
            </a:r>
            <a:r>
              <a:rPr lang="zh-CN" altLang="en-US" dirty="0"/>
              <a:t>损失函数的解析解表达式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844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下面分析一下线性模型的极大似然估计，首先假设预测和标签之间的距离服从高斯分布</a:t>
            </a:r>
            <a:endParaRPr lang="en-US" altLang="zh-CN" dirty="0"/>
          </a:p>
          <a:p>
            <a:r>
              <a:rPr lang="en-US" altLang="zh-CN" dirty="0"/>
              <a:t>Click,</a:t>
            </a:r>
            <a:r>
              <a:rPr lang="zh-CN" altLang="en-US" dirty="0"/>
              <a:t>那么似然函数等价于求给定输入</a:t>
            </a:r>
            <a:r>
              <a:rPr lang="en-US" altLang="zh-CN" dirty="0"/>
              <a:t>x</a:t>
            </a:r>
            <a:r>
              <a:rPr lang="zh-CN" altLang="en-US" dirty="0"/>
              <a:t>下得到特定标签</a:t>
            </a:r>
            <a:r>
              <a:rPr lang="en-US" altLang="zh-CN" dirty="0"/>
              <a:t>y</a:t>
            </a:r>
            <a:r>
              <a:rPr lang="zh-CN" altLang="en-US" dirty="0"/>
              <a:t>的条件概率，然后对整个数据集的似然相乘得到总的似然函数</a:t>
            </a:r>
            <a:endParaRPr lang="en-US" altLang="zh-CN" dirty="0"/>
          </a:p>
          <a:p>
            <a:r>
              <a:rPr lang="en-US" altLang="zh-CN" dirty="0"/>
              <a:t>Click,</a:t>
            </a:r>
            <a:r>
              <a:rPr lang="zh-CN" altLang="en-US" dirty="0"/>
              <a:t>最大化似然函数等价于最小化负对数似然，因为负对数似然的第二线与</a:t>
            </a:r>
            <a:r>
              <a:rPr lang="en-US" altLang="zh-CN" dirty="0"/>
              <a:t>MSE</a:t>
            </a:r>
            <a:r>
              <a:rPr lang="zh-CN" altLang="en-US" dirty="0"/>
              <a:t>损失的表达式一致，所以在高斯噪声假设下，</a:t>
            </a:r>
            <a:r>
              <a:rPr lang="en-US" altLang="zh-CN" dirty="0"/>
              <a:t>MSE</a:t>
            </a:r>
            <a:r>
              <a:rPr lang="zh-CN" altLang="en-US" dirty="0"/>
              <a:t>估计等价于极大似然估计。也就是说，高斯噪声情况下，</a:t>
            </a:r>
            <a:r>
              <a:rPr lang="en-US" altLang="zh-CN" dirty="0"/>
              <a:t>MSE</a:t>
            </a:r>
            <a:r>
              <a:rPr lang="zh-CN" altLang="en-US" dirty="0"/>
              <a:t>估计能够得到最好的模型精度。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3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      下面介绍一下常用的损失函数，这里我们假设模型的标签为</a:t>
            </a:r>
            <a:r>
              <a:rPr lang="en-US" altLang="zh-CN" dirty="0"/>
              <a:t>0</a:t>
            </a:r>
            <a:r>
              <a:rPr lang="zh-CN" altLang="en-US" dirty="0"/>
              <a:t>，也即是</a:t>
            </a:r>
            <a:r>
              <a:rPr lang="en-US" altLang="zh-CN" dirty="0"/>
              <a:t>y=0</a:t>
            </a:r>
            <a:r>
              <a:rPr lang="zh-CN" altLang="en-US" dirty="0"/>
              <a:t>，那么图中蓝色的曲线描述的就是损失函数，橙色曲线描述的是损失函数的导数。绿色曲线描述的是特定噪声下的线性模型似然函数。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对于平方损失函数，当模型的预测值越接近最小点，损失函数的导数也越小，涉及到梯度更新的步长也越小。第一张图里的绿色曲线描述了高斯噪声下的线性模型的似然函数，可以看到似然函数的最大值点与损失函数的最小值点重合。</a:t>
            </a:r>
            <a:endParaRPr lang="en-US" altLang="zh-CN" dirty="0"/>
          </a:p>
          <a:p>
            <a:r>
              <a:rPr lang="en-US" altLang="zh-CN" dirty="0"/>
              <a:t>       </a:t>
            </a:r>
            <a:r>
              <a:rPr lang="zh-CN" altLang="en-US" dirty="0"/>
              <a:t>对于绝对值损失函数，损失函数的导数在距离最小值的任意范围内都是常数，梯度更新的步长也始终不变。绿色曲线描述了拉普拉斯噪声下的线性系统似然函数。当系统收到拉普拉斯噪声时，绝对值损失函数的最小值点与似然函数的最大值点重合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497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还有一种</a:t>
                </a:r>
                <a:r>
                  <a:rPr lang="en-US" altLang="zh-CN" dirty="0" err="1"/>
                  <a:t>huber</a:t>
                </a:r>
                <a:r>
                  <a:rPr lang="zh-CN" altLang="en-US" dirty="0"/>
                  <a:t>损失函数，在模型预测值距离标签较近时，使用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估计，在距离较远时使用绝对值估计。</a:t>
                </a:r>
                <a:r>
                  <a:rPr lang="en-US" altLang="zh-CN" dirty="0"/>
                  <a:t>Huber</a:t>
                </a:r>
                <a:r>
                  <a:rPr lang="zh-CN" altLang="en-US" dirty="0"/>
                  <a:t>相较于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损失函数，它的优势在于对于异常值的处理，通过调整超参数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，我们可以削弱异常值对所有样本总的损失函数的影响。</a:t>
                </a:r>
              </a:p>
            </p:txBody>
          </p:sp>
        </mc:Choice>
        <mc:Fallback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还有一种</a:t>
                </a:r>
                <a:r>
                  <a:rPr lang="en-US" altLang="zh-CN" dirty="0" err="1"/>
                  <a:t>huber</a:t>
                </a:r>
                <a:r>
                  <a:rPr lang="zh-CN" altLang="en-US" dirty="0"/>
                  <a:t>损失函数，在模型预测值距离标签较近时，使用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估计，在距离较远时使用绝对值估计。</a:t>
                </a:r>
                <a:r>
                  <a:rPr lang="en-US" altLang="zh-CN" dirty="0"/>
                  <a:t>Huber</a:t>
                </a:r>
                <a:r>
                  <a:rPr lang="zh-CN" altLang="en-US" dirty="0"/>
                  <a:t>相较于</a:t>
                </a:r>
                <a:r>
                  <a:rPr lang="en-US" altLang="zh-CN" dirty="0"/>
                  <a:t>MSE</a:t>
                </a:r>
                <a:r>
                  <a:rPr lang="zh-CN" altLang="en-US" dirty="0"/>
                  <a:t>损失函数，它的优势在于对于异常值的处理，通过调整超参数</a:t>
                </a:r>
                <a:r>
                  <a:rPr lang="zh-CN" altLang="en-US" i="0">
                    <a:latin typeface="Cambria Math" panose="02040503050406030204" pitchFamily="18" charset="0"/>
                  </a:rPr>
                  <a:t>𝛿</a:t>
                </a:r>
                <a:r>
                  <a:rPr lang="zh-CN" altLang="en-US" dirty="0"/>
                  <a:t>，我们可以削弱异常值对所有样本总的损失函数的影响。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52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下面介绍一下线性模型的神经网络图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573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首先，一个线性回归任务可以看作一个单输出的单层神经网络，在这个神经元中包含了来自各个输入特征的权重和一个额外的偏置。</a:t>
            </a:r>
            <a:endParaRPr lang="en-US" altLang="zh-CN" dirty="0"/>
          </a:p>
          <a:p>
            <a:r>
              <a:rPr lang="en-US" altLang="zh-CN" dirty="0"/>
              <a:t>Click,</a:t>
            </a:r>
            <a:r>
              <a:rPr lang="zh-CN" altLang="en-US" dirty="0"/>
              <a:t>当我们增加网络的输出个数，我们可以得到一个多输出的单层神经网络，后续可以通过</a:t>
            </a:r>
            <a:r>
              <a:rPr lang="en-US" altLang="zh-CN" dirty="0" err="1"/>
              <a:t>softmax</a:t>
            </a:r>
            <a:r>
              <a:rPr lang="zh-CN" altLang="en-US" dirty="0"/>
              <a:t>操作进行分类任务。</a:t>
            </a:r>
            <a:endParaRPr lang="en-US" altLang="zh-CN" dirty="0"/>
          </a:p>
          <a:p>
            <a:r>
              <a:rPr lang="en-US" altLang="zh-CN" dirty="0"/>
              <a:t>Click,</a:t>
            </a:r>
            <a:r>
              <a:rPr lang="zh-CN" altLang="en-US" dirty="0"/>
              <a:t>将其中的输出层称之为全连接层。后续我们可以将输入加权求和后通过一个激活函数，增强模型的非线性表达能力。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913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下面我对线性回归在神经网络中应用用举一些简单的例子。</a:t>
            </a:r>
            <a:endParaRPr lang="en-US" altLang="zh-CN" dirty="0"/>
          </a:p>
          <a:p>
            <a:r>
              <a:rPr lang="zh-CN" altLang="en-US" dirty="0"/>
              <a:t>比如在一个多层感知机中，每一层都与上一层依次连接构成全连接网络，当然隐藏层的全连接输出需要经过激活函数</a:t>
            </a:r>
            <a:endParaRPr lang="en-US" altLang="zh-CN" dirty="0"/>
          </a:p>
          <a:p>
            <a:r>
              <a:rPr lang="en-US" altLang="zh-CN" dirty="0"/>
              <a:t>Click</a:t>
            </a:r>
            <a:r>
              <a:rPr lang="zh-CN" altLang="en-US" dirty="0"/>
              <a:t>，在一个</a:t>
            </a:r>
            <a:r>
              <a:rPr lang="en-US" altLang="zh-CN" dirty="0"/>
              <a:t>CNN</a:t>
            </a:r>
            <a:r>
              <a:rPr lang="zh-CN" altLang="en-US" dirty="0"/>
              <a:t>中，全连接层通常用于网络的最后几层，将高维特征图转换为一维向量，通过线性变换整合全局信息，输出分类结果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Click</a:t>
            </a:r>
            <a:r>
              <a:rPr lang="zh-CN" altLang="en-US" dirty="0"/>
              <a:t>，在</a:t>
            </a:r>
            <a:r>
              <a:rPr lang="en-US" altLang="zh-CN" dirty="0"/>
              <a:t>RNN</a:t>
            </a:r>
            <a:r>
              <a:rPr lang="zh-CN" altLang="en-US" dirty="0"/>
              <a:t>的一个</a:t>
            </a:r>
            <a:r>
              <a:rPr lang="en-US" altLang="zh-CN" dirty="0"/>
              <a:t>cell</a:t>
            </a:r>
            <a:r>
              <a:rPr lang="zh-CN" altLang="en-US" dirty="0"/>
              <a:t>中，我们将当前时刻的输入与前一个时刻的隐状态拼接，通过全连接网络和激活函数得到当前时刻的隐状态，同时将隐状态通过另一个全连接网络得到当前时刻的输出。通过全连接层，保证信息在整个序列中传输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637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最后，对以上内容进行总结。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388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06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首先给出线性模型的直观表示，以及对</a:t>
            </a:r>
            <a:r>
              <a:rPr lang="en-US" altLang="zh-CN" dirty="0"/>
              <a:t>MSE</a:t>
            </a:r>
            <a:r>
              <a:rPr lang="zh-CN" altLang="en-US" dirty="0"/>
              <a:t>损失函数进行可视化</a:t>
            </a:r>
            <a:endParaRPr lang="en-US" altLang="zh-CN" dirty="0"/>
          </a:p>
          <a:p>
            <a:r>
              <a:rPr lang="zh-CN" altLang="en-US" dirty="0"/>
              <a:t>然后介绍具有多个特征</a:t>
            </a:r>
            <a:r>
              <a:rPr lang="en-US" altLang="zh-CN" dirty="0"/>
              <a:t>feature</a:t>
            </a:r>
            <a:r>
              <a:rPr lang="zh-CN" altLang="en-US" dirty="0"/>
              <a:t>的线性模型的矩阵表达，同时分析线性模型的解析解和极大似然估计</a:t>
            </a:r>
            <a:endParaRPr lang="en-US" altLang="zh-CN" dirty="0"/>
          </a:p>
          <a:p>
            <a:r>
              <a:rPr lang="zh-CN" altLang="en-US" dirty="0"/>
              <a:t>最后给出线性模型的神经网络图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6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7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SourceHanSerifSC-Regular-Identity-H"/>
              </a:rPr>
              <a:t>       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ourceHanSerifSC-Regular-Identity-H"/>
              </a:rPr>
              <a:t>首先从一个房价预测的例子出发，我们希望根据房屋的面积来估算房屋价格。</a:t>
            </a:r>
            <a:endParaRPr lang="en-US" altLang="zh-CN" sz="1800" b="0" i="0" dirty="0">
              <a:solidFill>
                <a:srgbClr val="000000"/>
              </a:solidFill>
              <a:effectLst/>
              <a:latin typeface="SourceHanSerifSC-Regular-Identity-H"/>
            </a:endParaRPr>
          </a:p>
          <a:p>
            <a:r>
              <a:rPr lang="zh-CN" altLang="en-US" sz="1800" b="0" i="0" dirty="0">
                <a:solidFill>
                  <a:srgbClr val="000000"/>
                </a:solidFill>
                <a:effectLst/>
                <a:latin typeface="SourceHanSerifSC-Regular-Identity-H"/>
              </a:rPr>
              <a:t>       为了搭建一个能预测房价的模型，我们需要收集一个真实的数据集</a:t>
            </a:r>
            <a:r>
              <a:rPr lang="zh-CN" altLang="en-US" dirty="0"/>
              <a:t>，包括了房子的尺寸和对应的价格。如图中的红叉所示。</a:t>
            </a:r>
            <a:endParaRPr lang="en-US" altLang="zh-CN" dirty="0"/>
          </a:p>
          <a:p>
            <a:r>
              <a:rPr lang="zh-CN" altLang="en-US" dirty="0"/>
              <a:t>     （</a:t>
            </a:r>
            <a:r>
              <a:rPr lang="en-US" altLang="zh-CN" dirty="0"/>
              <a:t>click</a:t>
            </a:r>
            <a:r>
              <a:rPr lang="zh-CN" altLang="en-US" dirty="0"/>
              <a:t>）如果自变量和因变量是线性的，即房子大小和价格是线性的，那么我们可以使用线性回归模型对其进行建模。</a:t>
            </a:r>
            <a:endParaRPr lang="en-US" altLang="zh-CN" dirty="0"/>
          </a:p>
          <a:p>
            <a:r>
              <a:rPr lang="zh-CN" altLang="en-US" dirty="0"/>
              <a:t>     （</a:t>
            </a:r>
            <a:r>
              <a:rPr lang="en-US" altLang="zh-CN" dirty="0"/>
              <a:t>click</a:t>
            </a:r>
            <a:r>
              <a:rPr lang="zh-CN" altLang="en-US" dirty="0"/>
              <a:t>）当我们对一个系统使用线性回归进行建模的时候，我们假设实际模型是线性的，同时允许存在噪声。</a:t>
            </a:r>
            <a:endParaRPr lang="en-US" altLang="zh-CN" dirty="0"/>
          </a:p>
          <a:p>
            <a:r>
              <a:rPr lang="zh-CN" altLang="en-US" dirty="0"/>
              <a:t>     （</a:t>
            </a:r>
            <a:r>
              <a:rPr lang="en-US" altLang="zh-CN" dirty="0"/>
              <a:t>click</a:t>
            </a:r>
            <a:r>
              <a:rPr lang="zh-CN" altLang="en-US" dirty="0"/>
              <a:t>）当我们对这个系统完成建模后，向系统输入一个房子大小，我们能够得到其相应的房价。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0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      我们把真实数据集中的房子大小和对应的价格写成表格的形式，其中的数据构成训练集</a:t>
            </a:r>
            <a:endParaRPr lang="en-US" altLang="zh-CN" dirty="0"/>
          </a:p>
          <a:p>
            <a:r>
              <a:rPr lang="zh-CN" altLang="en-US" dirty="0"/>
              <a:t>       （</a:t>
            </a:r>
            <a:r>
              <a:rPr lang="en-US" altLang="zh-CN" dirty="0"/>
              <a:t>click</a:t>
            </a:r>
            <a:r>
              <a:rPr lang="zh-CN" altLang="en-US" dirty="0"/>
              <a:t>）那么每一行表示一个样本，输入的房子大小为特征，输出的房子价格为标签。</a:t>
            </a:r>
            <a:endParaRPr lang="en-US" altLang="zh-CN" dirty="0"/>
          </a:p>
          <a:p>
            <a:r>
              <a:rPr lang="zh-CN" altLang="en-US" dirty="0"/>
              <a:t>       （</a:t>
            </a:r>
            <a:r>
              <a:rPr lang="en-US" altLang="zh-CN" dirty="0"/>
              <a:t>click</a:t>
            </a:r>
            <a:r>
              <a:rPr lang="zh-CN" altLang="en-US" dirty="0"/>
              <a:t>）总的思路是，从训练集出发，通过学习算法，这里指的是线性回归算法，得到系统模型</a:t>
            </a:r>
            <a:r>
              <a:rPr lang="en-US" altLang="zh-CN" dirty="0"/>
              <a:t>f</a:t>
            </a:r>
            <a:r>
              <a:rPr lang="zh-CN" altLang="en-US" dirty="0"/>
              <a:t>，当我再次输入</a:t>
            </a:r>
            <a:r>
              <a:rPr lang="en-US" altLang="zh-CN" dirty="0"/>
              <a:t>x,</a:t>
            </a:r>
            <a:r>
              <a:rPr lang="zh-CN" altLang="en-US" dirty="0"/>
              <a:t>系统能够输出预测的结果</a:t>
            </a:r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47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      对于线性模型，可以将输出表示为所有特征的加权和，权重是这里的</a:t>
            </a:r>
            <a:r>
              <a:rPr lang="en-US" altLang="zh-CN" dirty="0"/>
              <a:t>w</a:t>
            </a:r>
            <a:r>
              <a:rPr lang="zh-CN" altLang="en-US" dirty="0"/>
              <a:t>，同时添加一个偏置项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       不同的权重和偏置的选择会影响模型的质量，（</a:t>
            </a:r>
            <a:r>
              <a:rPr lang="en-US" altLang="zh-CN" dirty="0"/>
              <a:t>click</a:t>
            </a:r>
            <a:r>
              <a:rPr lang="zh-CN" altLang="en-US" dirty="0"/>
              <a:t>）如左图所示，选择不同的</a:t>
            </a:r>
            <a:r>
              <a:rPr lang="en-US" altLang="zh-CN" dirty="0"/>
              <a:t>w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对房价预测的真实模型的拟合能力不同</a:t>
            </a:r>
            <a:endParaRPr lang="en-US" altLang="zh-CN" dirty="0"/>
          </a:p>
          <a:p>
            <a:r>
              <a:rPr lang="zh-CN" altLang="en-US" dirty="0"/>
              <a:t>       所以我们需要一个评估模型质量的度量方式。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13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      也就是损失函数。首先</a:t>
            </a:r>
            <a:r>
              <a:rPr lang="en-US" altLang="zh-CN" dirty="0"/>
              <a:t>MSE</a:t>
            </a:r>
            <a:r>
              <a:rPr lang="zh-CN" altLang="en-US" dirty="0"/>
              <a:t>损失函数的定义是，所有样本的模型预测值，与对应的标签，之间的距离的平方，求均值</a:t>
            </a:r>
            <a:endParaRPr lang="en-US" altLang="zh-CN" dirty="0"/>
          </a:p>
          <a:p>
            <a:r>
              <a:rPr lang="zh-CN" altLang="en-US" dirty="0"/>
              <a:t>       当模型预测值与对应的标签距离足够小，那么模型对训练集的拟合能力就越强，损失函数也越小。</a:t>
            </a:r>
            <a:endParaRPr lang="en-US" altLang="zh-CN" dirty="0"/>
          </a:p>
          <a:p>
            <a:r>
              <a:rPr lang="zh-CN" altLang="en-US" dirty="0"/>
              <a:t>       （</a:t>
            </a:r>
            <a:r>
              <a:rPr lang="en-US" altLang="zh-CN" dirty="0"/>
              <a:t>click</a:t>
            </a:r>
            <a:r>
              <a:rPr lang="zh-CN" altLang="en-US" dirty="0"/>
              <a:t>）至此，我们针对训练集，设置了一个线性模型，线性模型包含了权重和偏置两个参数，通过损失函数度量模型的质量，当损失函数最小时，我们能够得到对训练集拟合能力最好的线性模型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97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      接下来，我们对这个损失函数关于它的自变量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进行可视化</a:t>
            </a:r>
            <a:endParaRPr lang="en-US" altLang="zh-CN" dirty="0"/>
          </a:p>
          <a:p>
            <a:r>
              <a:rPr lang="zh-CN" altLang="en-US" dirty="0"/>
              <a:t>      首先我们固定一组模型参数，第一个图给出了当前参数下的线性模型</a:t>
            </a:r>
            <a:endParaRPr lang="en-US" altLang="zh-CN" dirty="0"/>
          </a:p>
          <a:p>
            <a:r>
              <a:rPr lang="zh-CN" altLang="en-US" dirty="0"/>
              <a:t>       下面的这个三维曲面，是我们遍历所有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的组合得到的，比如我们取定</a:t>
            </a:r>
            <a:r>
              <a:rPr lang="en-US" altLang="zh-CN" dirty="0" err="1"/>
              <a:t>w,b</a:t>
            </a:r>
            <a:r>
              <a:rPr lang="zh-CN" altLang="en-US" dirty="0"/>
              <a:t>，将训练集中的特征输入模型，可以得到模型的预测值，将预测值带入损失函数的表达式中，就可以计算得到这组参数对应的损失值大小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右上角绘制了损失函数三位曲面的等高线图，当我们取得模型参数远离损失函数的全局最小点的时候，模型对训练集的拟合能力很差。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（</a:t>
            </a:r>
            <a:r>
              <a:rPr lang="en-US" altLang="zh-CN" dirty="0"/>
              <a:t>click</a:t>
            </a:r>
            <a:r>
              <a:rPr lang="zh-CN" altLang="en-US" dirty="0"/>
              <a:t>）当我们选择的模型参数越接近损失函数的全局最小点时，模型的拟合能力就越好。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078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    </a:t>
            </a:r>
            <a:r>
              <a:rPr lang="zh-CN" altLang="en-US" dirty="0"/>
              <a:t>第二个部分主要分析一下线性系统的解析解和极大似然估计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03E7F-BD71-4F7F-BEAF-CA83D5F3412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9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56E7-DC18-40E5-A80D-592C1268A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41982D-9F37-4B14-AF4A-FDF329BCD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AF133-5925-44A7-8276-C19F7A3B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A5AA-0ADE-4A24-8106-207C03497465}" type="datetime1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40DF80-7C1D-4F36-BEC9-3E143B2D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E5BCD-A8F6-4A08-8964-23BDD36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98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7FA93223-EA9F-4BCC-A0D2-7A98488DFDE8}"/>
              </a:ext>
            </a:extLst>
          </p:cNvPr>
          <p:cNvSpPr/>
          <p:nvPr userDrawn="1"/>
        </p:nvSpPr>
        <p:spPr>
          <a:xfrm>
            <a:off x="0" y="0"/>
            <a:ext cx="48093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765662-DA64-4A6D-9147-C70A75F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FFF2CC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2CC"/>
                </a:solidFill>
                <a:latin typeface="+mj-ea"/>
                <a:ea typeface="+mj-ea"/>
              </a:defRPr>
            </a:lvl1pPr>
          </a:lstStyle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B0420-5421-40D2-96E8-07C9DA5BAB88}"/>
              </a:ext>
            </a:extLst>
          </p:cNvPr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2EC4C26-B8A4-4B6D-BE6B-48AE275A7D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2CC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CE101D9-69D5-4265-A993-03780566FB77}"/>
              </a:ext>
            </a:extLst>
          </p:cNvPr>
          <p:cNvSpPr/>
          <p:nvPr userDrawn="1"/>
        </p:nvSpPr>
        <p:spPr>
          <a:xfrm rot="5400000">
            <a:off x="4670790" y="579927"/>
            <a:ext cx="593726" cy="3165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DBE53A-B35C-4FA3-BDFA-18EE9084B100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B781537C-478D-4D33-988B-A1F62F63003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422" y="1473200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4" name="图片占位符 8">
            <a:extLst>
              <a:ext uri="{FF2B5EF4-FFF2-40B4-BE49-F238E27FC236}">
                <a16:creationId xmlns:a16="http://schemas.microsoft.com/office/drawing/2014/main" id="{46968B43-2441-4156-8676-64DBB40EF4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91276" y="1473200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图片占位符 8">
            <a:extLst>
              <a:ext uri="{FF2B5EF4-FFF2-40B4-BE49-F238E27FC236}">
                <a16:creationId xmlns:a16="http://schemas.microsoft.com/office/drawing/2014/main" id="{86F1BDDC-E6CE-4EEF-BE73-C2690B3B10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5422" y="2916554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21896F00-743C-4322-A004-F7245CCFBC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91276" y="2916554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8">
            <a:extLst>
              <a:ext uri="{FF2B5EF4-FFF2-40B4-BE49-F238E27FC236}">
                <a16:creationId xmlns:a16="http://schemas.microsoft.com/office/drawing/2014/main" id="{64E7AA19-B7BF-44A3-877A-69FCD00207D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5422" y="4359908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709B02CF-5256-459C-8EE6-618DB03B6C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591276" y="4359908"/>
            <a:ext cx="1919287" cy="1350963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6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7FA93223-EA9F-4BCC-A0D2-7A98488DFDE8}"/>
              </a:ext>
            </a:extLst>
          </p:cNvPr>
          <p:cNvSpPr/>
          <p:nvPr userDrawn="1"/>
        </p:nvSpPr>
        <p:spPr>
          <a:xfrm>
            <a:off x="0" y="0"/>
            <a:ext cx="48093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765662-DA64-4A6D-9147-C70A75F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FFF2CC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2CC"/>
                </a:solidFill>
                <a:latin typeface="+mj-ea"/>
                <a:ea typeface="+mj-ea"/>
              </a:defRPr>
            </a:lvl1pPr>
          </a:lstStyle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B0420-5421-40D2-96E8-07C9DA5BAB88}"/>
              </a:ext>
            </a:extLst>
          </p:cNvPr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2EC4C26-B8A4-4B6D-BE6B-48AE275A7D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2CC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CE101D9-69D5-4265-A993-03780566FB77}"/>
              </a:ext>
            </a:extLst>
          </p:cNvPr>
          <p:cNvSpPr/>
          <p:nvPr userDrawn="1"/>
        </p:nvSpPr>
        <p:spPr>
          <a:xfrm rot="5400000">
            <a:off x="4670790" y="579927"/>
            <a:ext cx="593726" cy="3165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DBE53A-B35C-4FA3-BDFA-18EE9084B100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FE5E468-22E6-4BE2-BE95-AA50D7469F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480" y="1171575"/>
            <a:ext cx="6255849" cy="4558665"/>
          </a:xfrm>
          <a:prstGeom prst="rect">
            <a:avLst/>
          </a:prstGeom>
        </p:spPr>
      </p:pic>
      <p:sp>
        <p:nvSpPr>
          <p:cNvPr id="9" name="图片占位符 8">
            <a:extLst>
              <a:ext uri="{FF2B5EF4-FFF2-40B4-BE49-F238E27FC236}">
                <a16:creationId xmlns:a16="http://schemas.microsoft.com/office/drawing/2014/main" id="{B9176B35-77C9-4FFD-8CA8-06D29B57E85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35088" y="1554163"/>
            <a:ext cx="4297362" cy="285115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146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7A910BB-0AC6-48D4-A2BB-1887A0E13D9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EFA0F28-51C8-4404-856E-1D652CE8E24A}"/>
              </a:ext>
            </a:extLst>
          </p:cNvPr>
          <p:cNvSpPr txBox="1"/>
          <p:nvPr userDrawn="1"/>
        </p:nvSpPr>
        <p:spPr>
          <a:xfrm>
            <a:off x="587375" y="6030223"/>
            <a:ext cx="1444197" cy="38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zh-CN" altLang="en-US" sz="1600" spc="100" dirty="0">
                <a:solidFill>
                  <a:schemeClr val="accen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▶▶▶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083288D-8184-4557-9B51-8EB40CC2EAAD}"/>
              </a:ext>
            </a:extLst>
          </p:cNvPr>
          <p:cNvSpPr/>
          <p:nvPr userDrawn="1"/>
        </p:nvSpPr>
        <p:spPr>
          <a:xfrm>
            <a:off x="7421356" y="-2690075"/>
            <a:ext cx="12420862" cy="12420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DAE5607-44C4-4FF5-957E-E7A49FAB0E7D}"/>
              </a:ext>
            </a:extLst>
          </p:cNvPr>
          <p:cNvSpPr/>
          <p:nvPr userDrawn="1"/>
        </p:nvSpPr>
        <p:spPr>
          <a:xfrm>
            <a:off x="7634978" y="-2781431"/>
            <a:ext cx="12420862" cy="124208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BA001E-A7C3-4AE6-8366-24538AB11E89}"/>
              </a:ext>
            </a:extLst>
          </p:cNvPr>
          <p:cNvSpPr txBox="1"/>
          <p:nvPr userDrawn="1"/>
        </p:nvSpPr>
        <p:spPr>
          <a:xfrm>
            <a:off x="640991" y="381570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A9CBB1-896E-4BAF-9001-B2B5C4ACB7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5674" y="493521"/>
            <a:ext cx="4627265" cy="58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6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7A910BB-0AC6-48D4-A2BB-1887A0E13D9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117F9EA-5C5E-4A75-8B43-96252FA7BBF6}"/>
              </a:ext>
            </a:extLst>
          </p:cNvPr>
          <p:cNvSpPr/>
          <p:nvPr userDrawn="1"/>
        </p:nvSpPr>
        <p:spPr>
          <a:xfrm>
            <a:off x="-6397120" y="-2781431"/>
            <a:ext cx="12420862" cy="1242086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A48B49-8CB5-4420-A06F-93DE6D933AC9}"/>
              </a:ext>
            </a:extLst>
          </p:cNvPr>
          <p:cNvSpPr/>
          <p:nvPr userDrawn="1"/>
        </p:nvSpPr>
        <p:spPr>
          <a:xfrm>
            <a:off x="-6576322" y="-2782222"/>
            <a:ext cx="12420862" cy="1242086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34F7A6D-2A14-4D9F-99F1-242A443C6A2B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440D25-F948-4D1C-9221-A03B8C278E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2231" y="606743"/>
            <a:ext cx="4816257" cy="58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93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向导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4D1DD-FEAC-4C48-A5D3-5845E205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10" y="1113896"/>
            <a:ext cx="10515600" cy="516968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u"/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BA323C-F71F-4463-A613-E95BB076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A5D5-F967-4973-BC3E-B6E1F1E79406}" type="datetime1">
              <a:rPr lang="zh-CN" altLang="en-US" smtClean="0"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703F31-83D9-4738-BB96-2EF4EEE3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9F0582-9697-4C0E-AC7B-27B3C2DB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文本占位符 17">
            <a:extLst>
              <a:ext uri="{FF2B5EF4-FFF2-40B4-BE49-F238E27FC236}">
                <a16:creationId xmlns:a16="http://schemas.microsoft.com/office/drawing/2014/main" id="{8D81E57C-165B-42F7-B8D6-8B871BFDC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" y="136526"/>
            <a:ext cx="3071814" cy="59831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17">
            <a:extLst>
              <a:ext uri="{FF2B5EF4-FFF2-40B4-BE49-F238E27FC236}">
                <a16:creationId xmlns:a16="http://schemas.microsoft.com/office/drawing/2014/main" id="{851AB117-F9A7-4BF7-8F47-DC6D85D7EA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71812" y="136525"/>
            <a:ext cx="3024187" cy="598310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17">
            <a:extLst>
              <a:ext uri="{FF2B5EF4-FFF2-40B4-BE49-F238E27FC236}">
                <a16:creationId xmlns:a16="http://schemas.microsoft.com/office/drawing/2014/main" id="{E8E73F6D-5B44-469A-9032-317EC9B984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136525"/>
            <a:ext cx="3024187" cy="598310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17">
            <a:extLst>
              <a:ext uri="{FF2B5EF4-FFF2-40B4-BE49-F238E27FC236}">
                <a16:creationId xmlns:a16="http://schemas.microsoft.com/office/drawing/2014/main" id="{D5E5E827-B5C1-4C5C-9BD0-D36DE38AD7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20185" y="136525"/>
            <a:ext cx="3071815" cy="598310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2422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纵向导航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4D1DD-FEAC-4C48-A5D3-5845E205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95301"/>
            <a:ext cx="8364310" cy="51696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BA323C-F71F-4463-A613-E95BB076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60500" y="6362699"/>
            <a:ext cx="2743200" cy="365125"/>
          </a:xfrm>
        </p:spPr>
        <p:txBody>
          <a:bodyPr/>
          <a:lstStyle/>
          <a:p>
            <a:fld id="{F548A5D5-F967-4973-BC3E-B6E1F1E79406}" type="datetime1">
              <a:rPr lang="zh-CN" altLang="en-US" smtClean="0"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703F31-83D9-4738-BB96-2EF4EEE3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64102" y="6362699"/>
            <a:ext cx="3124200" cy="365124"/>
          </a:xfrm>
        </p:spPr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9F0582-9697-4C0E-AC7B-27B3C2DBF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8704" y="6362698"/>
            <a:ext cx="2743200" cy="365125"/>
          </a:xfrm>
        </p:spPr>
        <p:txBody>
          <a:bodyPr/>
          <a:lstStyle/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236320E-9721-4EB6-AE84-74E4E06CB1DC}"/>
              </a:ext>
            </a:extLst>
          </p:cNvPr>
          <p:cNvCxnSpPr/>
          <p:nvPr userDrawn="1"/>
        </p:nvCxnSpPr>
        <p:spPr>
          <a:xfrm>
            <a:off x="1828800" y="1084462"/>
            <a:ext cx="5956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7C517FF0-58C0-4A67-936C-73B270A71E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1151"/>
            <a:ext cx="1244600" cy="172243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" name="文本占位符 17">
            <a:extLst>
              <a:ext uri="{FF2B5EF4-FFF2-40B4-BE49-F238E27FC236}">
                <a16:creationId xmlns:a16="http://schemas.microsoft.com/office/drawing/2014/main" id="{2565AD4E-F51D-49B4-9344-79E923E59D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1721005"/>
            <a:ext cx="1244600" cy="1722438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17">
            <a:extLst>
              <a:ext uri="{FF2B5EF4-FFF2-40B4-BE49-F238E27FC236}">
                <a16:creationId xmlns:a16="http://schemas.microsoft.com/office/drawing/2014/main" id="{0E54C028-997D-4AB2-A164-B43F7166FD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3443443"/>
            <a:ext cx="1244600" cy="1722438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17">
            <a:extLst>
              <a:ext uri="{FF2B5EF4-FFF2-40B4-BE49-F238E27FC236}">
                <a16:creationId xmlns:a16="http://schemas.microsoft.com/office/drawing/2014/main" id="{8AFC43AB-1C4D-495A-A8C7-1A4ADEAB75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165881"/>
            <a:ext cx="1244600" cy="1722438"/>
          </a:xfrm>
          <a:solidFill>
            <a:srgbClr val="A6A6A6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0783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EE87-E84D-4794-AAE5-5EBFA06D5749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9163-3264-45B9-8805-38B3DB57B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7062D45-73B8-4891-A3D4-55B97D6343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E43AADA-B94F-44F7-8F6E-9C61BF9288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765662-DA64-4A6D-9147-C70A75F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B0420-5421-40D2-96E8-07C9DA5BAB88}"/>
              </a:ext>
            </a:extLst>
          </p:cNvPr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2EC4C26-B8A4-4B6D-BE6B-48AE275A7D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3BBEBF-95E6-4F01-8575-53F061F3ADFB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03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7062D45-73B8-4891-A3D4-55B97D6343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E43AADA-B94F-44F7-8F6E-9C61BF9288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765662-DA64-4A6D-9147-C70A75F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B0420-5421-40D2-96E8-07C9DA5BAB88}"/>
              </a:ext>
            </a:extLst>
          </p:cNvPr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2EC4C26-B8A4-4B6D-BE6B-48AE275A7D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3BBEBF-95E6-4F01-8575-53F061F3ADFB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2F62A3-A2B8-442B-9B9F-488EB4F559CA}"/>
              </a:ext>
            </a:extLst>
          </p:cNvPr>
          <p:cNvSpPr/>
          <p:nvPr userDrawn="1"/>
        </p:nvSpPr>
        <p:spPr>
          <a:xfrm>
            <a:off x="7080179" y="997618"/>
            <a:ext cx="4436181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09E0485C-35BD-4E30-B7B0-645A9B6E9E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32613" y="1124653"/>
            <a:ext cx="4421187" cy="2943346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97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7062D45-73B8-4891-A3D4-55B97D6343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E43AADA-B94F-44F7-8F6E-9C61BF9288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765662-DA64-4A6D-9147-C70A75F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B0420-5421-40D2-96E8-07C9DA5BAB88}"/>
              </a:ext>
            </a:extLst>
          </p:cNvPr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2EC4C26-B8A4-4B6D-BE6B-48AE275A7D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3BBEBF-95E6-4F01-8575-53F061F3ADFB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6C3E10-BB2F-49DD-A164-4D71C9F9849C}"/>
              </a:ext>
            </a:extLst>
          </p:cNvPr>
          <p:cNvSpPr/>
          <p:nvPr userDrawn="1"/>
        </p:nvSpPr>
        <p:spPr>
          <a:xfrm>
            <a:off x="0" y="2290573"/>
            <a:ext cx="12192000" cy="30942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47C5CA5-E880-4C0A-8739-C467EE00DC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20772240">
            <a:off x="7401365" y="1683034"/>
            <a:ext cx="3598217" cy="2242686"/>
          </a:xfrm>
          <a:ln w="88900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9" name="图片占位符 9">
            <a:extLst>
              <a:ext uri="{FF2B5EF4-FFF2-40B4-BE49-F238E27FC236}">
                <a16:creationId xmlns:a16="http://schemas.microsoft.com/office/drawing/2014/main" id="{7CC1893F-6CB5-41D6-9212-0051BCCFEA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668217">
            <a:off x="7665854" y="3726070"/>
            <a:ext cx="3598217" cy="2242686"/>
          </a:xfrm>
          <a:ln w="88900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01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项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7062D45-73B8-4891-A3D4-55B97D6343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E43AADA-B94F-44F7-8F6E-9C61BF9288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765662-DA64-4A6D-9147-C70A75F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B0420-5421-40D2-96E8-07C9DA5BAB88}"/>
              </a:ext>
            </a:extLst>
          </p:cNvPr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2EC4C26-B8A4-4B6D-BE6B-48AE275A7D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3BBEBF-95E6-4F01-8575-53F061F3ADFB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72E8292-90F1-4C22-8CD2-EAEBF824D2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565" y="1398880"/>
            <a:ext cx="3187948" cy="322550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图片占位符 9">
            <a:extLst>
              <a:ext uri="{FF2B5EF4-FFF2-40B4-BE49-F238E27FC236}">
                <a16:creationId xmlns:a16="http://schemas.microsoft.com/office/drawing/2014/main" id="{6C390C69-5177-4F47-BFFA-BF269BDDC6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93965" y="1410888"/>
            <a:ext cx="3187948" cy="322550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" name="图片占位符 9">
            <a:extLst>
              <a:ext uri="{FF2B5EF4-FFF2-40B4-BE49-F238E27FC236}">
                <a16:creationId xmlns:a16="http://schemas.microsoft.com/office/drawing/2014/main" id="{A86F38C0-700F-46DA-AC15-9139DCB6C80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239589" y="1386104"/>
            <a:ext cx="3187948" cy="3225508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73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项横向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7062D45-73B8-4891-A3D4-55B97D6343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E43AADA-B94F-44F7-8F6E-9C61BF9288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765662-DA64-4A6D-9147-C70A75F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B0420-5421-40D2-96E8-07C9DA5BAB88}"/>
              </a:ext>
            </a:extLst>
          </p:cNvPr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2EC4C26-B8A4-4B6D-BE6B-48AE275A7D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3BBEBF-95E6-4F01-8575-53F061F3ADFB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F7774A-A53E-46F3-93EB-7DF2155BB6AF}"/>
              </a:ext>
            </a:extLst>
          </p:cNvPr>
          <p:cNvSpPr/>
          <p:nvPr userDrawn="1"/>
        </p:nvSpPr>
        <p:spPr>
          <a:xfrm>
            <a:off x="624221" y="1486197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467B516-ABC7-4DE5-8267-90114D236276}"/>
              </a:ext>
            </a:extLst>
          </p:cNvPr>
          <p:cNvSpPr/>
          <p:nvPr userDrawn="1"/>
        </p:nvSpPr>
        <p:spPr>
          <a:xfrm>
            <a:off x="624220" y="3581327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408C94-48B3-40EC-87CD-0477AE44E5A8}"/>
              </a:ext>
            </a:extLst>
          </p:cNvPr>
          <p:cNvSpPr/>
          <p:nvPr userDrawn="1"/>
        </p:nvSpPr>
        <p:spPr>
          <a:xfrm>
            <a:off x="6148169" y="1482545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2D6C28-0B63-493C-AA17-050D5BA4B994}"/>
              </a:ext>
            </a:extLst>
          </p:cNvPr>
          <p:cNvSpPr/>
          <p:nvPr userDrawn="1"/>
        </p:nvSpPr>
        <p:spPr>
          <a:xfrm>
            <a:off x="6148168" y="3577675"/>
            <a:ext cx="5334031" cy="19428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A5142175-4848-4DB8-9B35-67FC05BB1340}"/>
              </a:ext>
            </a:extLst>
          </p:cNvPr>
          <p:cNvSpPr/>
          <p:nvPr userDrawn="1"/>
        </p:nvSpPr>
        <p:spPr>
          <a:xfrm flipH="1" flipV="1">
            <a:off x="5425531" y="1476181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2F4C4DE0-376D-48A5-9726-3E416C92BB2C}"/>
              </a:ext>
            </a:extLst>
          </p:cNvPr>
          <p:cNvSpPr/>
          <p:nvPr userDrawn="1"/>
        </p:nvSpPr>
        <p:spPr>
          <a:xfrm flipH="1" flipV="1">
            <a:off x="10962103" y="1476181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直角三角形 18">
            <a:extLst>
              <a:ext uri="{FF2B5EF4-FFF2-40B4-BE49-F238E27FC236}">
                <a16:creationId xmlns:a16="http://schemas.microsoft.com/office/drawing/2014/main" id="{478EB282-7157-4A29-8E01-471B26BCC8AD}"/>
              </a:ext>
            </a:extLst>
          </p:cNvPr>
          <p:cNvSpPr/>
          <p:nvPr userDrawn="1"/>
        </p:nvSpPr>
        <p:spPr>
          <a:xfrm flipH="1" flipV="1">
            <a:off x="5425531" y="3584803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FA684FCF-426A-43CD-A35A-0FBBCFAAE071}"/>
              </a:ext>
            </a:extLst>
          </p:cNvPr>
          <p:cNvSpPr/>
          <p:nvPr userDrawn="1"/>
        </p:nvSpPr>
        <p:spPr>
          <a:xfrm flipH="1" flipV="1">
            <a:off x="10962103" y="3584803"/>
            <a:ext cx="529296" cy="529296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B5430C4-FE76-47E8-B998-3F3C45F960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0888" y="1620838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5" name="图片占位符 9">
            <a:extLst>
              <a:ext uri="{FF2B5EF4-FFF2-40B4-BE49-F238E27FC236}">
                <a16:creationId xmlns:a16="http://schemas.microsoft.com/office/drawing/2014/main" id="{ABBF101D-B2E0-46B2-BB19-5C1EB064D9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300" y="3748182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6" name="图片占位符 9">
            <a:extLst>
              <a:ext uri="{FF2B5EF4-FFF2-40B4-BE49-F238E27FC236}">
                <a16:creationId xmlns:a16="http://schemas.microsoft.com/office/drawing/2014/main" id="{486277CC-A2BE-4FE4-98EC-2DC3771FCEF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8410" y="1620838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7" name="图片占位符 9">
            <a:extLst>
              <a:ext uri="{FF2B5EF4-FFF2-40B4-BE49-F238E27FC236}">
                <a16:creationId xmlns:a16="http://schemas.microsoft.com/office/drawing/2014/main" id="{74B73590-EC0B-4C6E-9207-5B1FAE494F2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89822" y="3748182"/>
            <a:ext cx="1601787" cy="160178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39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7062D45-73B8-4891-A3D4-55B97D6343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E43AADA-B94F-44F7-8F6E-9C61BF9288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C236A1-6AAA-46E8-9203-DFBD22E7877F}"/>
              </a:ext>
            </a:extLst>
          </p:cNvPr>
          <p:cNvSpPr txBox="1"/>
          <p:nvPr userDrawn="1"/>
        </p:nvSpPr>
        <p:spPr>
          <a:xfrm>
            <a:off x="10421373" y="284403"/>
            <a:ext cx="1154483" cy="67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b="1" spc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XDU</a:t>
            </a:r>
            <a:endParaRPr lang="zh-CN" altLang="en-US" sz="3200" b="1" spc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3675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截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AB0A01AE-6417-4863-85D8-E22BB5C44E4F}"/>
              </a:ext>
            </a:extLst>
          </p:cNvPr>
          <p:cNvSpPr/>
          <p:nvPr userDrawn="1"/>
        </p:nvSpPr>
        <p:spPr>
          <a:xfrm>
            <a:off x="0" y="2438400"/>
            <a:ext cx="12192000" cy="2651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E946610-0F96-4D0E-91CA-0ADF623D67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0640" y="1227371"/>
            <a:ext cx="6553200" cy="51893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1765662-DA64-4A6D-9147-C70A75F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B0420-5421-40D2-96E8-07C9DA5BAB88}"/>
              </a:ext>
            </a:extLst>
          </p:cNvPr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2EC4C26-B8A4-4B6D-BE6B-48AE275A7D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E1B7FF4A-C75C-4A42-B5B0-CD95BE5E6E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94003" y="1461107"/>
            <a:ext cx="2145971" cy="4650188"/>
          </a:xfrm>
          <a:custGeom>
            <a:avLst/>
            <a:gdLst>
              <a:gd name="connsiteX0" fmla="*/ 232494 w 2145971"/>
              <a:gd name="connsiteY0" fmla="*/ 0 h 4565992"/>
              <a:gd name="connsiteX1" fmla="*/ 411896 w 2145971"/>
              <a:gd name="connsiteY1" fmla="*/ 0 h 4565992"/>
              <a:gd name="connsiteX2" fmla="*/ 460701 w 2145971"/>
              <a:gd name="connsiteY2" fmla="*/ 37375 h 4565992"/>
              <a:gd name="connsiteX3" fmla="*/ 474141 w 2145971"/>
              <a:gd name="connsiteY3" fmla="*/ 58952 h 4565992"/>
              <a:gd name="connsiteX4" fmla="*/ 474141 w 2145971"/>
              <a:gd name="connsiteY4" fmla="*/ 82631 h 4565992"/>
              <a:gd name="connsiteX5" fmla="*/ 510037 w 2145971"/>
              <a:gd name="connsiteY5" fmla="*/ 169291 h 4565992"/>
              <a:gd name="connsiteX6" fmla="*/ 511822 w 2145971"/>
              <a:gd name="connsiteY6" fmla="*/ 170494 h 4565992"/>
              <a:gd name="connsiteX7" fmla="*/ 511182 w 2145971"/>
              <a:gd name="connsiteY7" fmla="*/ 183169 h 4565992"/>
              <a:gd name="connsiteX8" fmla="*/ 513849 w 2145971"/>
              <a:gd name="connsiteY8" fmla="*/ 183169 h 4565992"/>
              <a:gd name="connsiteX9" fmla="*/ 513849 w 2145971"/>
              <a:gd name="connsiteY9" fmla="*/ 171861 h 4565992"/>
              <a:gd name="connsiteX10" fmla="*/ 548992 w 2145971"/>
              <a:gd name="connsiteY10" fmla="*/ 195555 h 4565992"/>
              <a:gd name="connsiteX11" fmla="*/ 596696 w 2145971"/>
              <a:gd name="connsiteY11" fmla="*/ 205186 h 4565992"/>
              <a:gd name="connsiteX12" fmla="*/ 1542211 w 2145971"/>
              <a:gd name="connsiteY12" fmla="*/ 205186 h 4565992"/>
              <a:gd name="connsiteX13" fmla="*/ 1628871 w 2145971"/>
              <a:gd name="connsiteY13" fmla="*/ 169291 h 4565992"/>
              <a:gd name="connsiteX14" fmla="*/ 1652348 w 2145971"/>
              <a:gd name="connsiteY14" fmla="*/ 134469 h 4565992"/>
              <a:gd name="connsiteX15" fmla="*/ 1652348 w 2145971"/>
              <a:gd name="connsiteY15" fmla="*/ 149349 h 4565992"/>
              <a:gd name="connsiteX16" fmla="*/ 1652530 w 2145971"/>
              <a:gd name="connsiteY16" fmla="*/ 149349 h 4565992"/>
              <a:gd name="connsiteX17" fmla="*/ 1653216 w 2145971"/>
              <a:gd name="connsiteY17" fmla="*/ 135765 h 4565992"/>
              <a:gd name="connsiteX18" fmla="*/ 1654573 w 2145971"/>
              <a:gd name="connsiteY18" fmla="*/ 131168 h 4565992"/>
              <a:gd name="connsiteX19" fmla="*/ 1655135 w 2145971"/>
              <a:gd name="connsiteY19" fmla="*/ 130335 h 4565992"/>
              <a:gd name="connsiteX20" fmla="*/ 1655818 w 2145971"/>
              <a:gd name="connsiteY20" fmla="*/ 126954 h 4565992"/>
              <a:gd name="connsiteX21" fmla="*/ 1670739 w 2145971"/>
              <a:gd name="connsiteY21" fmla="*/ 76422 h 4565992"/>
              <a:gd name="connsiteX22" fmla="*/ 1707424 w 2145971"/>
              <a:gd name="connsiteY22" fmla="*/ 28517 h 4565992"/>
              <a:gd name="connsiteX23" fmla="*/ 1753206 w 2145971"/>
              <a:gd name="connsiteY23" fmla="*/ 0 h 4565992"/>
              <a:gd name="connsiteX24" fmla="*/ 1913477 w 2145971"/>
              <a:gd name="connsiteY24" fmla="*/ 0 h 4565992"/>
              <a:gd name="connsiteX25" fmla="*/ 2145971 w 2145971"/>
              <a:gd name="connsiteY25" fmla="*/ 232494 h 4565992"/>
              <a:gd name="connsiteX26" fmla="*/ 2145971 w 2145971"/>
              <a:gd name="connsiteY26" fmla="*/ 4333498 h 4565992"/>
              <a:gd name="connsiteX27" fmla="*/ 1913477 w 2145971"/>
              <a:gd name="connsiteY27" fmla="*/ 4565992 h 4565992"/>
              <a:gd name="connsiteX28" fmla="*/ 232494 w 2145971"/>
              <a:gd name="connsiteY28" fmla="*/ 4565992 h 4565992"/>
              <a:gd name="connsiteX29" fmla="*/ 0 w 2145971"/>
              <a:gd name="connsiteY29" fmla="*/ 4333498 h 4565992"/>
              <a:gd name="connsiteX30" fmla="*/ 0 w 2145971"/>
              <a:gd name="connsiteY30" fmla="*/ 232494 h 4565992"/>
              <a:gd name="connsiteX31" fmla="*/ 232494 w 2145971"/>
              <a:gd name="connsiteY31" fmla="*/ 0 h 456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5971" h="4565992">
                <a:moveTo>
                  <a:pt x="232494" y="0"/>
                </a:moveTo>
                <a:lnTo>
                  <a:pt x="411896" y="0"/>
                </a:lnTo>
                <a:lnTo>
                  <a:pt x="460701" y="37375"/>
                </a:lnTo>
                <a:lnTo>
                  <a:pt x="474141" y="58952"/>
                </a:lnTo>
                <a:lnTo>
                  <a:pt x="474141" y="82631"/>
                </a:lnTo>
                <a:cubicBezTo>
                  <a:pt x="474141" y="116474"/>
                  <a:pt x="487859" y="147112"/>
                  <a:pt x="510037" y="169291"/>
                </a:cubicBezTo>
                <a:lnTo>
                  <a:pt x="511822" y="170494"/>
                </a:lnTo>
                <a:lnTo>
                  <a:pt x="511182" y="183169"/>
                </a:lnTo>
                <a:lnTo>
                  <a:pt x="513849" y="183169"/>
                </a:lnTo>
                <a:lnTo>
                  <a:pt x="513849" y="171861"/>
                </a:lnTo>
                <a:lnTo>
                  <a:pt x="548992" y="195555"/>
                </a:lnTo>
                <a:cubicBezTo>
                  <a:pt x="563655" y="201757"/>
                  <a:pt x="579775" y="205186"/>
                  <a:pt x="596696" y="205186"/>
                </a:cubicBezTo>
                <a:lnTo>
                  <a:pt x="1542211" y="205186"/>
                </a:lnTo>
                <a:cubicBezTo>
                  <a:pt x="1576054" y="205186"/>
                  <a:pt x="1606693" y="191469"/>
                  <a:pt x="1628871" y="169291"/>
                </a:cubicBezTo>
                <a:lnTo>
                  <a:pt x="1652348" y="134469"/>
                </a:lnTo>
                <a:lnTo>
                  <a:pt x="1652348" y="149349"/>
                </a:lnTo>
                <a:lnTo>
                  <a:pt x="1652530" y="149349"/>
                </a:lnTo>
                <a:lnTo>
                  <a:pt x="1653216" y="135765"/>
                </a:lnTo>
                <a:lnTo>
                  <a:pt x="1654573" y="131168"/>
                </a:lnTo>
                <a:lnTo>
                  <a:pt x="1655135" y="130335"/>
                </a:lnTo>
                <a:lnTo>
                  <a:pt x="1655818" y="126954"/>
                </a:lnTo>
                <a:lnTo>
                  <a:pt x="1670739" y="76422"/>
                </a:lnTo>
                <a:cubicBezTo>
                  <a:pt x="1680021" y="58300"/>
                  <a:pt x="1692497" y="42084"/>
                  <a:pt x="1707424" y="28517"/>
                </a:cubicBezTo>
                <a:lnTo>
                  <a:pt x="1753206" y="0"/>
                </a:lnTo>
                <a:lnTo>
                  <a:pt x="1913477" y="0"/>
                </a:lnTo>
                <a:cubicBezTo>
                  <a:pt x="2041880" y="0"/>
                  <a:pt x="2145971" y="104091"/>
                  <a:pt x="2145971" y="232494"/>
                </a:cubicBezTo>
                <a:lnTo>
                  <a:pt x="2145971" y="4333498"/>
                </a:lnTo>
                <a:cubicBezTo>
                  <a:pt x="2145971" y="4461901"/>
                  <a:pt x="2041880" y="4565992"/>
                  <a:pt x="1913477" y="4565992"/>
                </a:cubicBezTo>
                <a:lnTo>
                  <a:pt x="232494" y="4565992"/>
                </a:lnTo>
                <a:cubicBezTo>
                  <a:pt x="104091" y="4565992"/>
                  <a:pt x="0" y="4461901"/>
                  <a:pt x="0" y="4333498"/>
                </a:cubicBezTo>
                <a:lnTo>
                  <a:pt x="0" y="232494"/>
                </a:lnTo>
                <a:cubicBezTo>
                  <a:pt x="0" y="104091"/>
                  <a:pt x="104091" y="0"/>
                  <a:pt x="2324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7" name="图片占位符 26">
            <a:extLst>
              <a:ext uri="{FF2B5EF4-FFF2-40B4-BE49-F238E27FC236}">
                <a16:creationId xmlns:a16="http://schemas.microsoft.com/office/drawing/2014/main" id="{60E8A176-B785-49CE-B78C-0E8152144A7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360455" y="1471267"/>
            <a:ext cx="2145971" cy="4650188"/>
          </a:xfrm>
          <a:custGeom>
            <a:avLst/>
            <a:gdLst>
              <a:gd name="connsiteX0" fmla="*/ 232494 w 2145971"/>
              <a:gd name="connsiteY0" fmla="*/ 0 h 4565992"/>
              <a:gd name="connsiteX1" fmla="*/ 411896 w 2145971"/>
              <a:gd name="connsiteY1" fmla="*/ 0 h 4565992"/>
              <a:gd name="connsiteX2" fmla="*/ 460701 w 2145971"/>
              <a:gd name="connsiteY2" fmla="*/ 37375 h 4565992"/>
              <a:gd name="connsiteX3" fmla="*/ 474141 w 2145971"/>
              <a:gd name="connsiteY3" fmla="*/ 58952 h 4565992"/>
              <a:gd name="connsiteX4" fmla="*/ 474141 w 2145971"/>
              <a:gd name="connsiteY4" fmla="*/ 82631 h 4565992"/>
              <a:gd name="connsiteX5" fmla="*/ 510037 w 2145971"/>
              <a:gd name="connsiteY5" fmla="*/ 169291 h 4565992"/>
              <a:gd name="connsiteX6" fmla="*/ 511822 w 2145971"/>
              <a:gd name="connsiteY6" fmla="*/ 170494 h 4565992"/>
              <a:gd name="connsiteX7" fmla="*/ 511182 w 2145971"/>
              <a:gd name="connsiteY7" fmla="*/ 183169 h 4565992"/>
              <a:gd name="connsiteX8" fmla="*/ 513849 w 2145971"/>
              <a:gd name="connsiteY8" fmla="*/ 183169 h 4565992"/>
              <a:gd name="connsiteX9" fmla="*/ 513849 w 2145971"/>
              <a:gd name="connsiteY9" fmla="*/ 171861 h 4565992"/>
              <a:gd name="connsiteX10" fmla="*/ 548992 w 2145971"/>
              <a:gd name="connsiteY10" fmla="*/ 195555 h 4565992"/>
              <a:gd name="connsiteX11" fmla="*/ 596696 w 2145971"/>
              <a:gd name="connsiteY11" fmla="*/ 205186 h 4565992"/>
              <a:gd name="connsiteX12" fmla="*/ 1542211 w 2145971"/>
              <a:gd name="connsiteY12" fmla="*/ 205186 h 4565992"/>
              <a:gd name="connsiteX13" fmla="*/ 1628871 w 2145971"/>
              <a:gd name="connsiteY13" fmla="*/ 169291 h 4565992"/>
              <a:gd name="connsiteX14" fmla="*/ 1652348 w 2145971"/>
              <a:gd name="connsiteY14" fmla="*/ 134469 h 4565992"/>
              <a:gd name="connsiteX15" fmla="*/ 1652348 w 2145971"/>
              <a:gd name="connsiteY15" fmla="*/ 149349 h 4565992"/>
              <a:gd name="connsiteX16" fmla="*/ 1652530 w 2145971"/>
              <a:gd name="connsiteY16" fmla="*/ 149349 h 4565992"/>
              <a:gd name="connsiteX17" fmla="*/ 1653216 w 2145971"/>
              <a:gd name="connsiteY17" fmla="*/ 135765 h 4565992"/>
              <a:gd name="connsiteX18" fmla="*/ 1654573 w 2145971"/>
              <a:gd name="connsiteY18" fmla="*/ 131168 h 4565992"/>
              <a:gd name="connsiteX19" fmla="*/ 1655135 w 2145971"/>
              <a:gd name="connsiteY19" fmla="*/ 130335 h 4565992"/>
              <a:gd name="connsiteX20" fmla="*/ 1655818 w 2145971"/>
              <a:gd name="connsiteY20" fmla="*/ 126954 h 4565992"/>
              <a:gd name="connsiteX21" fmla="*/ 1670739 w 2145971"/>
              <a:gd name="connsiteY21" fmla="*/ 76422 h 4565992"/>
              <a:gd name="connsiteX22" fmla="*/ 1707424 w 2145971"/>
              <a:gd name="connsiteY22" fmla="*/ 28517 h 4565992"/>
              <a:gd name="connsiteX23" fmla="*/ 1753206 w 2145971"/>
              <a:gd name="connsiteY23" fmla="*/ 0 h 4565992"/>
              <a:gd name="connsiteX24" fmla="*/ 1913477 w 2145971"/>
              <a:gd name="connsiteY24" fmla="*/ 0 h 4565992"/>
              <a:gd name="connsiteX25" fmla="*/ 2145971 w 2145971"/>
              <a:gd name="connsiteY25" fmla="*/ 232494 h 4565992"/>
              <a:gd name="connsiteX26" fmla="*/ 2145971 w 2145971"/>
              <a:gd name="connsiteY26" fmla="*/ 4333498 h 4565992"/>
              <a:gd name="connsiteX27" fmla="*/ 1913477 w 2145971"/>
              <a:gd name="connsiteY27" fmla="*/ 4565992 h 4565992"/>
              <a:gd name="connsiteX28" fmla="*/ 232494 w 2145971"/>
              <a:gd name="connsiteY28" fmla="*/ 4565992 h 4565992"/>
              <a:gd name="connsiteX29" fmla="*/ 0 w 2145971"/>
              <a:gd name="connsiteY29" fmla="*/ 4333498 h 4565992"/>
              <a:gd name="connsiteX30" fmla="*/ 0 w 2145971"/>
              <a:gd name="connsiteY30" fmla="*/ 232494 h 4565992"/>
              <a:gd name="connsiteX31" fmla="*/ 232494 w 2145971"/>
              <a:gd name="connsiteY31" fmla="*/ 0 h 456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5971" h="4565992">
                <a:moveTo>
                  <a:pt x="232494" y="0"/>
                </a:moveTo>
                <a:lnTo>
                  <a:pt x="411896" y="0"/>
                </a:lnTo>
                <a:lnTo>
                  <a:pt x="460701" y="37375"/>
                </a:lnTo>
                <a:lnTo>
                  <a:pt x="474141" y="58952"/>
                </a:lnTo>
                <a:lnTo>
                  <a:pt x="474141" y="82631"/>
                </a:lnTo>
                <a:cubicBezTo>
                  <a:pt x="474141" y="116474"/>
                  <a:pt x="487859" y="147112"/>
                  <a:pt x="510037" y="169291"/>
                </a:cubicBezTo>
                <a:lnTo>
                  <a:pt x="511822" y="170494"/>
                </a:lnTo>
                <a:lnTo>
                  <a:pt x="511182" y="183169"/>
                </a:lnTo>
                <a:lnTo>
                  <a:pt x="513849" y="183169"/>
                </a:lnTo>
                <a:lnTo>
                  <a:pt x="513849" y="171861"/>
                </a:lnTo>
                <a:lnTo>
                  <a:pt x="548992" y="195555"/>
                </a:lnTo>
                <a:cubicBezTo>
                  <a:pt x="563655" y="201757"/>
                  <a:pt x="579775" y="205186"/>
                  <a:pt x="596696" y="205186"/>
                </a:cubicBezTo>
                <a:lnTo>
                  <a:pt x="1542211" y="205186"/>
                </a:lnTo>
                <a:cubicBezTo>
                  <a:pt x="1576054" y="205186"/>
                  <a:pt x="1606693" y="191469"/>
                  <a:pt x="1628871" y="169291"/>
                </a:cubicBezTo>
                <a:lnTo>
                  <a:pt x="1652348" y="134469"/>
                </a:lnTo>
                <a:lnTo>
                  <a:pt x="1652348" y="149349"/>
                </a:lnTo>
                <a:lnTo>
                  <a:pt x="1652530" y="149349"/>
                </a:lnTo>
                <a:lnTo>
                  <a:pt x="1653216" y="135765"/>
                </a:lnTo>
                <a:lnTo>
                  <a:pt x="1654573" y="131168"/>
                </a:lnTo>
                <a:lnTo>
                  <a:pt x="1655135" y="130335"/>
                </a:lnTo>
                <a:lnTo>
                  <a:pt x="1655818" y="126954"/>
                </a:lnTo>
                <a:lnTo>
                  <a:pt x="1670739" y="76422"/>
                </a:lnTo>
                <a:cubicBezTo>
                  <a:pt x="1680021" y="58300"/>
                  <a:pt x="1692497" y="42084"/>
                  <a:pt x="1707424" y="28517"/>
                </a:cubicBezTo>
                <a:lnTo>
                  <a:pt x="1753206" y="0"/>
                </a:lnTo>
                <a:lnTo>
                  <a:pt x="1913477" y="0"/>
                </a:lnTo>
                <a:cubicBezTo>
                  <a:pt x="2041880" y="0"/>
                  <a:pt x="2145971" y="104091"/>
                  <a:pt x="2145971" y="232494"/>
                </a:cubicBezTo>
                <a:lnTo>
                  <a:pt x="2145971" y="4333498"/>
                </a:lnTo>
                <a:cubicBezTo>
                  <a:pt x="2145971" y="4461901"/>
                  <a:pt x="2041880" y="4565992"/>
                  <a:pt x="1913477" y="4565992"/>
                </a:cubicBezTo>
                <a:lnTo>
                  <a:pt x="232494" y="4565992"/>
                </a:lnTo>
                <a:cubicBezTo>
                  <a:pt x="104091" y="4565992"/>
                  <a:pt x="0" y="4461901"/>
                  <a:pt x="0" y="4333498"/>
                </a:cubicBezTo>
                <a:lnTo>
                  <a:pt x="0" y="232494"/>
                </a:lnTo>
                <a:cubicBezTo>
                  <a:pt x="0" y="104091"/>
                  <a:pt x="104091" y="0"/>
                  <a:pt x="2324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8" name="图片占位符 27">
            <a:extLst>
              <a:ext uri="{FF2B5EF4-FFF2-40B4-BE49-F238E27FC236}">
                <a16:creationId xmlns:a16="http://schemas.microsoft.com/office/drawing/2014/main" id="{9EDCC5D3-48BD-4849-A086-AC220D6FCC0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403065" y="1466132"/>
            <a:ext cx="2145971" cy="4650188"/>
          </a:xfrm>
          <a:custGeom>
            <a:avLst/>
            <a:gdLst>
              <a:gd name="connsiteX0" fmla="*/ 232494 w 2145971"/>
              <a:gd name="connsiteY0" fmla="*/ 0 h 4565992"/>
              <a:gd name="connsiteX1" fmla="*/ 411896 w 2145971"/>
              <a:gd name="connsiteY1" fmla="*/ 0 h 4565992"/>
              <a:gd name="connsiteX2" fmla="*/ 460701 w 2145971"/>
              <a:gd name="connsiteY2" fmla="*/ 37375 h 4565992"/>
              <a:gd name="connsiteX3" fmla="*/ 474141 w 2145971"/>
              <a:gd name="connsiteY3" fmla="*/ 58952 h 4565992"/>
              <a:gd name="connsiteX4" fmla="*/ 474141 w 2145971"/>
              <a:gd name="connsiteY4" fmla="*/ 82631 h 4565992"/>
              <a:gd name="connsiteX5" fmla="*/ 510037 w 2145971"/>
              <a:gd name="connsiteY5" fmla="*/ 169291 h 4565992"/>
              <a:gd name="connsiteX6" fmla="*/ 511822 w 2145971"/>
              <a:gd name="connsiteY6" fmla="*/ 170494 h 4565992"/>
              <a:gd name="connsiteX7" fmla="*/ 511182 w 2145971"/>
              <a:gd name="connsiteY7" fmla="*/ 183169 h 4565992"/>
              <a:gd name="connsiteX8" fmla="*/ 513849 w 2145971"/>
              <a:gd name="connsiteY8" fmla="*/ 183169 h 4565992"/>
              <a:gd name="connsiteX9" fmla="*/ 513849 w 2145971"/>
              <a:gd name="connsiteY9" fmla="*/ 171861 h 4565992"/>
              <a:gd name="connsiteX10" fmla="*/ 548992 w 2145971"/>
              <a:gd name="connsiteY10" fmla="*/ 195555 h 4565992"/>
              <a:gd name="connsiteX11" fmla="*/ 596696 w 2145971"/>
              <a:gd name="connsiteY11" fmla="*/ 205186 h 4565992"/>
              <a:gd name="connsiteX12" fmla="*/ 1542211 w 2145971"/>
              <a:gd name="connsiteY12" fmla="*/ 205186 h 4565992"/>
              <a:gd name="connsiteX13" fmla="*/ 1628871 w 2145971"/>
              <a:gd name="connsiteY13" fmla="*/ 169291 h 4565992"/>
              <a:gd name="connsiteX14" fmla="*/ 1652348 w 2145971"/>
              <a:gd name="connsiteY14" fmla="*/ 134469 h 4565992"/>
              <a:gd name="connsiteX15" fmla="*/ 1652348 w 2145971"/>
              <a:gd name="connsiteY15" fmla="*/ 149349 h 4565992"/>
              <a:gd name="connsiteX16" fmla="*/ 1652530 w 2145971"/>
              <a:gd name="connsiteY16" fmla="*/ 149349 h 4565992"/>
              <a:gd name="connsiteX17" fmla="*/ 1653216 w 2145971"/>
              <a:gd name="connsiteY17" fmla="*/ 135765 h 4565992"/>
              <a:gd name="connsiteX18" fmla="*/ 1654573 w 2145971"/>
              <a:gd name="connsiteY18" fmla="*/ 131168 h 4565992"/>
              <a:gd name="connsiteX19" fmla="*/ 1655135 w 2145971"/>
              <a:gd name="connsiteY19" fmla="*/ 130335 h 4565992"/>
              <a:gd name="connsiteX20" fmla="*/ 1655818 w 2145971"/>
              <a:gd name="connsiteY20" fmla="*/ 126954 h 4565992"/>
              <a:gd name="connsiteX21" fmla="*/ 1670739 w 2145971"/>
              <a:gd name="connsiteY21" fmla="*/ 76422 h 4565992"/>
              <a:gd name="connsiteX22" fmla="*/ 1707424 w 2145971"/>
              <a:gd name="connsiteY22" fmla="*/ 28517 h 4565992"/>
              <a:gd name="connsiteX23" fmla="*/ 1753206 w 2145971"/>
              <a:gd name="connsiteY23" fmla="*/ 0 h 4565992"/>
              <a:gd name="connsiteX24" fmla="*/ 1913477 w 2145971"/>
              <a:gd name="connsiteY24" fmla="*/ 0 h 4565992"/>
              <a:gd name="connsiteX25" fmla="*/ 2145971 w 2145971"/>
              <a:gd name="connsiteY25" fmla="*/ 232494 h 4565992"/>
              <a:gd name="connsiteX26" fmla="*/ 2145971 w 2145971"/>
              <a:gd name="connsiteY26" fmla="*/ 4333498 h 4565992"/>
              <a:gd name="connsiteX27" fmla="*/ 1913477 w 2145971"/>
              <a:gd name="connsiteY27" fmla="*/ 4565992 h 4565992"/>
              <a:gd name="connsiteX28" fmla="*/ 232494 w 2145971"/>
              <a:gd name="connsiteY28" fmla="*/ 4565992 h 4565992"/>
              <a:gd name="connsiteX29" fmla="*/ 0 w 2145971"/>
              <a:gd name="connsiteY29" fmla="*/ 4333498 h 4565992"/>
              <a:gd name="connsiteX30" fmla="*/ 0 w 2145971"/>
              <a:gd name="connsiteY30" fmla="*/ 232494 h 4565992"/>
              <a:gd name="connsiteX31" fmla="*/ 232494 w 2145971"/>
              <a:gd name="connsiteY31" fmla="*/ 0 h 4565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145971" h="4565992">
                <a:moveTo>
                  <a:pt x="232494" y="0"/>
                </a:moveTo>
                <a:lnTo>
                  <a:pt x="411896" y="0"/>
                </a:lnTo>
                <a:lnTo>
                  <a:pt x="460701" y="37375"/>
                </a:lnTo>
                <a:lnTo>
                  <a:pt x="474141" y="58952"/>
                </a:lnTo>
                <a:lnTo>
                  <a:pt x="474141" y="82631"/>
                </a:lnTo>
                <a:cubicBezTo>
                  <a:pt x="474141" y="116474"/>
                  <a:pt x="487859" y="147112"/>
                  <a:pt x="510037" y="169291"/>
                </a:cubicBezTo>
                <a:lnTo>
                  <a:pt x="511822" y="170494"/>
                </a:lnTo>
                <a:lnTo>
                  <a:pt x="511182" y="183169"/>
                </a:lnTo>
                <a:lnTo>
                  <a:pt x="513849" y="183169"/>
                </a:lnTo>
                <a:lnTo>
                  <a:pt x="513849" y="171861"/>
                </a:lnTo>
                <a:lnTo>
                  <a:pt x="548992" y="195555"/>
                </a:lnTo>
                <a:cubicBezTo>
                  <a:pt x="563655" y="201757"/>
                  <a:pt x="579775" y="205186"/>
                  <a:pt x="596696" y="205186"/>
                </a:cubicBezTo>
                <a:lnTo>
                  <a:pt x="1542211" y="205186"/>
                </a:lnTo>
                <a:cubicBezTo>
                  <a:pt x="1576054" y="205186"/>
                  <a:pt x="1606693" y="191469"/>
                  <a:pt x="1628871" y="169291"/>
                </a:cubicBezTo>
                <a:lnTo>
                  <a:pt x="1652348" y="134469"/>
                </a:lnTo>
                <a:lnTo>
                  <a:pt x="1652348" y="149349"/>
                </a:lnTo>
                <a:lnTo>
                  <a:pt x="1652530" y="149349"/>
                </a:lnTo>
                <a:lnTo>
                  <a:pt x="1653216" y="135765"/>
                </a:lnTo>
                <a:lnTo>
                  <a:pt x="1654573" y="131168"/>
                </a:lnTo>
                <a:lnTo>
                  <a:pt x="1655135" y="130335"/>
                </a:lnTo>
                <a:lnTo>
                  <a:pt x="1655818" y="126954"/>
                </a:lnTo>
                <a:lnTo>
                  <a:pt x="1670739" y="76422"/>
                </a:lnTo>
                <a:cubicBezTo>
                  <a:pt x="1680021" y="58300"/>
                  <a:pt x="1692497" y="42084"/>
                  <a:pt x="1707424" y="28517"/>
                </a:cubicBezTo>
                <a:lnTo>
                  <a:pt x="1753206" y="0"/>
                </a:lnTo>
                <a:lnTo>
                  <a:pt x="1913477" y="0"/>
                </a:lnTo>
                <a:cubicBezTo>
                  <a:pt x="2041880" y="0"/>
                  <a:pt x="2145971" y="104091"/>
                  <a:pt x="2145971" y="232494"/>
                </a:cubicBezTo>
                <a:lnTo>
                  <a:pt x="2145971" y="4333498"/>
                </a:lnTo>
                <a:cubicBezTo>
                  <a:pt x="2145971" y="4461901"/>
                  <a:pt x="2041880" y="4565992"/>
                  <a:pt x="1913477" y="4565992"/>
                </a:cubicBezTo>
                <a:lnTo>
                  <a:pt x="232494" y="4565992"/>
                </a:lnTo>
                <a:cubicBezTo>
                  <a:pt x="104091" y="4565992"/>
                  <a:pt x="0" y="4461901"/>
                  <a:pt x="0" y="4333498"/>
                </a:cubicBezTo>
                <a:lnTo>
                  <a:pt x="0" y="232494"/>
                </a:lnTo>
                <a:cubicBezTo>
                  <a:pt x="0" y="104091"/>
                  <a:pt x="104091" y="0"/>
                  <a:pt x="2324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A5C890-4F07-40F3-9EEB-DC48BCFCEC86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872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7FA93223-EA9F-4BCC-A0D2-7A98488DFDE8}"/>
              </a:ext>
            </a:extLst>
          </p:cNvPr>
          <p:cNvSpPr/>
          <p:nvPr userDrawn="1"/>
        </p:nvSpPr>
        <p:spPr>
          <a:xfrm>
            <a:off x="0" y="0"/>
            <a:ext cx="48093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765662-DA64-4A6D-9147-C70A75F8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104" y="441325"/>
            <a:ext cx="10515600" cy="365125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FFF2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17F3D-362F-4F98-ADAC-66FFEAF1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2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675A7-875F-4DB5-80AE-445F301B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105D8E-80E5-4759-9553-3B5F638D0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1B0420-5421-40D2-96E8-07C9DA5BAB88}"/>
              </a:ext>
            </a:extLst>
          </p:cNvPr>
          <p:cNvSpPr/>
          <p:nvPr userDrawn="1"/>
        </p:nvSpPr>
        <p:spPr>
          <a:xfrm>
            <a:off x="570610" y="441325"/>
            <a:ext cx="101385" cy="59446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A2EC4C26-B8A4-4B6D-BE6B-48AE275A7DD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0888" y="806450"/>
            <a:ext cx="10515600" cy="22860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rgbClr val="FFF2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单击此处编辑英文标题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1CE101D9-69D5-4265-A993-03780566FB77}"/>
              </a:ext>
            </a:extLst>
          </p:cNvPr>
          <p:cNvSpPr/>
          <p:nvPr userDrawn="1"/>
        </p:nvSpPr>
        <p:spPr>
          <a:xfrm rot="5400000">
            <a:off x="4670790" y="579927"/>
            <a:ext cx="593726" cy="3165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DBE53A-B35C-4FA3-BDFA-18EE9084B100}"/>
              </a:ext>
            </a:extLst>
          </p:cNvPr>
          <p:cNvSpPr txBox="1"/>
          <p:nvPr userDrawn="1"/>
        </p:nvSpPr>
        <p:spPr>
          <a:xfrm>
            <a:off x="10446219" y="284403"/>
            <a:ext cx="1104790" cy="678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3200" spc="100" dirty="0">
                <a:solidFill>
                  <a:schemeClr val="accent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XDU</a:t>
            </a:r>
            <a:endParaRPr lang="zh-CN" altLang="en-US" sz="3200" spc="100" dirty="0">
              <a:solidFill>
                <a:schemeClr val="accent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745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713DDE-3801-48D6-A3DF-1260E876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0CC82-0A83-4798-B690-6F2D453F1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807CE1-C5C3-465C-BEB9-825D3F644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548A5D5-F967-4973-BC3E-B6E1F1E79406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A79CA-C90B-4CB5-8926-89873A274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257B7-3D54-424C-B74A-15B1621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3B9A5AF-BDD6-4E14-989F-CF034C94E4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4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81" r:id="rId3"/>
    <p:sldLayoutId id="2147483682" r:id="rId4"/>
    <p:sldLayoutId id="2147483678" r:id="rId5"/>
    <p:sldLayoutId id="2147483683" r:id="rId6"/>
    <p:sldLayoutId id="2147483668" r:id="rId7"/>
    <p:sldLayoutId id="2147483662" r:id="rId8"/>
    <p:sldLayoutId id="2147483661" r:id="rId9"/>
    <p:sldLayoutId id="2147483680" r:id="rId10"/>
    <p:sldLayoutId id="2147483679" r:id="rId11"/>
    <p:sldLayoutId id="2147483664" r:id="rId12"/>
    <p:sldLayoutId id="2147483667" r:id="rId13"/>
    <p:sldLayoutId id="2147483665" r:id="rId14"/>
    <p:sldLayoutId id="2147483666" r:id="rId15"/>
    <p:sldLayoutId id="2147483686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D72D3974-FE6C-4794-924B-3A3DA8424506}"/>
              </a:ext>
            </a:extLst>
          </p:cNvPr>
          <p:cNvSpPr txBox="1"/>
          <p:nvPr/>
        </p:nvSpPr>
        <p:spPr>
          <a:xfrm>
            <a:off x="1265611" y="2129755"/>
            <a:ext cx="9494907" cy="110799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线性回归模型与损失函数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190DFA-9BEE-4446-8057-EB8E3213C18E}"/>
              </a:ext>
            </a:extLst>
          </p:cNvPr>
          <p:cNvSpPr txBox="1"/>
          <p:nvPr/>
        </p:nvSpPr>
        <p:spPr>
          <a:xfrm>
            <a:off x="6746048" y="4778654"/>
            <a:ext cx="2850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汇报人：张智杰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D0C3F0-93AB-4440-9ABB-6907347ED0A4}"/>
              </a:ext>
            </a:extLst>
          </p:cNvPr>
          <p:cNvSpPr txBox="1"/>
          <p:nvPr/>
        </p:nvSpPr>
        <p:spPr>
          <a:xfrm>
            <a:off x="3273643" y="4784964"/>
            <a:ext cx="314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汇报时间：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2024.07.08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0E4400-8124-47F9-8922-C4FB7767BF84}"/>
              </a:ext>
            </a:extLst>
          </p:cNvPr>
          <p:cNvSpPr/>
          <p:nvPr/>
        </p:nvSpPr>
        <p:spPr>
          <a:xfrm>
            <a:off x="4007929" y="3738641"/>
            <a:ext cx="41761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Linear Regression &amp; Loss Function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D43090-4381-4CF7-9019-21376C7F4736}"/>
              </a:ext>
            </a:extLst>
          </p:cNvPr>
          <p:cNvSpPr/>
          <p:nvPr/>
        </p:nvSpPr>
        <p:spPr>
          <a:xfrm>
            <a:off x="0" y="-1"/>
            <a:ext cx="12192000" cy="3144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505C63E-4CB8-4242-ACBF-578F27336837}"/>
              </a:ext>
            </a:extLst>
          </p:cNvPr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986DD41-9CB0-4EB8-9E5A-502B47CBC689}"/>
              </a:ext>
            </a:extLst>
          </p:cNvPr>
          <p:cNvGrpSpPr/>
          <p:nvPr/>
        </p:nvGrpSpPr>
        <p:grpSpPr>
          <a:xfrm rot="16200000">
            <a:off x="-629641" y="2414059"/>
            <a:ext cx="1846660" cy="587375"/>
            <a:chOff x="136270" y="441325"/>
            <a:chExt cx="2690232" cy="1572670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45243CA-FAB4-4CC7-8E23-72EB165620FB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369E0B8-1895-4568-ACF6-F6A7919D2840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2183590-5873-4CC7-9A31-6A461BB99A0F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A05EBCC-EF48-4D19-8787-3D37D3671031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324066EE-B81E-4FE9-8693-79742E5DE96F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8F73065-F21E-4D60-8E02-3826ED2A41D0}"/>
              </a:ext>
            </a:extLst>
          </p:cNvPr>
          <p:cNvGrpSpPr/>
          <p:nvPr/>
        </p:nvGrpSpPr>
        <p:grpSpPr>
          <a:xfrm rot="16200000">
            <a:off x="10974983" y="2414059"/>
            <a:ext cx="1846660" cy="587375"/>
            <a:chOff x="136270" y="441325"/>
            <a:chExt cx="2690232" cy="1572670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BC9FDC7-BECE-41C9-B168-DE11EEE5EA38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B990C5EF-E14A-48F6-8084-40B64D164B6C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C2BC221-A7AF-4BEF-8710-1C98E491D5BB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88AEC85-7F16-49D9-9B7A-9A6FC88F9363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5ED69DDE-62DC-4623-8D3C-ADB82C1EBF22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203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453B2-1849-42E5-B4D3-0B98BC6E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多维特征线性模型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33298-026D-438E-B3DC-37365A78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A9EDB7-F9DA-491B-ABD7-EF8415DD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B1CF30-C228-4847-982C-A1A52D74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ED5D1F-0244-4843-8986-69BCF807CB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linear model with multiple features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3A280D6-39AD-42D4-9776-6BB8EE6F6877}"/>
                  </a:ext>
                </a:extLst>
              </p:cNvPr>
              <p:cNvSpPr txBox="1"/>
              <p:nvPr/>
            </p:nvSpPr>
            <p:spPr>
              <a:xfrm>
                <a:off x="1914697" y="1513840"/>
                <a:ext cx="8362606" cy="370992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 hangingPunct="0">
                  <a:lnSpc>
                    <a:spcPct val="150000"/>
                  </a:lnSpc>
                </a:pPr>
                <a:r>
                  <a:rPr lang="zh-CN" altLang="en-US" sz="2000" spc="1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假设输入包含</a:t>
                </a:r>
                <a14:m>
                  <m:oMath xmlns:m="http://schemas.openxmlformats.org/officeDocument/2006/math">
                    <m:r>
                      <a:rPr lang="en-US" altLang="zh-CN" sz="2000" b="0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000" spc="1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个特征，预测可以表示为：</a:t>
                </a:r>
                <a:endParaRPr lang="en-US" altLang="zh-CN" sz="2000" spc="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 hangingPunc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000" b="0" i="1" spc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 spc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pc="1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000" i="1" spc="1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 spc="1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pc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 spc="1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pc="1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zh-CN" altLang="en-US" sz="2000" i="1" spc="1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pc="100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b="0" i="1" spc="100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 spc="100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pc="100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pc="100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000" b="0" i="1" spc="10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pc="100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sz="2000" i="1" spc="100" dirty="0">
                  <a:solidFill>
                    <a:schemeClr val="tx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algn="just" hangingPunct="0">
                  <a:lnSpc>
                    <a:spcPct val="150000"/>
                  </a:lnSpc>
                </a:pPr>
                <a:r>
                  <a:rPr lang="zh-CN" altLang="en-US" sz="2000" spc="100" dirty="0">
                    <a:ea typeface="思源黑体 CN Normal" panose="020B0400000000000000" pitchFamily="34" charset="-122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2000" b="1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𝒙</m:t>
                    </m:r>
                    <m:r>
                      <a:rPr lang="en-US" altLang="zh-CN" sz="2000" i="1" spc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sz="2000" i="1" spc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0" spc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 spc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000" b="0" i="1" spc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pc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i="1" spc="100" dirty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sz="2000" i="1" spc="10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spc="1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 spc="100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0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，有：</a:t>
                </a:r>
                <a:endParaRPr lang="en-US" altLang="zh-CN" sz="2000" spc="100" dirty="0">
                  <a:solidFill>
                    <a:schemeClr val="tx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algn="just" hangingPunc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000" b="0" i="1" spc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pc="100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000" b="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000" b="1" i="1" spc="100"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𝒙</m:t>
                      </m:r>
                      <m:r>
                        <a:rPr lang="en-US" altLang="zh-CN" sz="2000" b="1" i="1" spc="100" smtClean="0"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+</m:t>
                      </m:r>
                      <m:r>
                        <a:rPr lang="en-US" altLang="zh-CN" sz="2000" b="0" i="1" spc="100" smtClean="0"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𝑏</m:t>
                      </m:r>
                    </m:oMath>
                  </m:oMathPara>
                </a14:m>
                <a:endParaRPr lang="en-US" altLang="zh-CN" sz="2000" spc="100" dirty="0">
                  <a:solidFill>
                    <a:schemeClr val="tx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algn="just" hangingPunct="0">
                  <a:lnSpc>
                    <a:spcPct val="150000"/>
                  </a:lnSpc>
                </a:pPr>
                <a:r>
                  <a:rPr lang="zh-CN" altLang="en-US" sz="20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000" b="1" i="1" spc="100"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𝒙</m:t>
                    </m:r>
                    <m:r>
                      <a:rPr lang="en-US" altLang="zh-CN" sz="2000" i="1" spc="100" dirty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sz="2000" i="1" spc="10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spc="1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 spc="100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0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对应于单个样本的所有特征；</a:t>
                </a:r>
                <a:endParaRPr lang="en-US" altLang="zh-CN" sz="2000" spc="100" dirty="0">
                  <a:solidFill>
                    <a:schemeClr val="tx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algn="just" hangingPunct="0">
                  <a:lnSpc>
                    <a:spcPct val="150000"/>
                  </a:lnSpc>
                </a:pPr>
                <a:r>
                  <a:rPr lang="zh-CN" altLang="en-US" sz="20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若使用</a:t>
                </a:r>
                <a14:m>
                  <m:oMath xmlns:m="http://schemas.openxmlformats.org/officeDocument/2006/math">
                    <m:r>
                      <a:rPr lang="en-US" altLang="zh-CN" sz="2000" b="1" i="0" spc="100" dirty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sz="2000" i="1" spc="100" dirty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sz="2000" i="1" spc="10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spc="1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pc="100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pc="1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 spc="100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zh-CN" altLang="en-US" sz="2000" i="1" spc="100" dirty="0" smtClean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0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整个数据集的</a:t>
                </a:r>
                <a14:m>
                  <m:oMath xmlns:m="http://schemas.openxmlformats.org/officeDocument/2006/math">
                    <m:r>
                      <a:rPr lang="en-US" altLang="zh-CN" sz="2000" b="0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𝑛</m:t>
                    </m:r>
                  </m:oMath>
                </a14:m>
                <a:r>
                  <a:rPr lang="zh-CN" altLang="en-US" sz="20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个样本，记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b="1" i="1" spc="10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b="1" i="1" spc="10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zh-CN" sz="2000" i="1" spc="100" dirty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sz="2000" i="1" spc="10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spc="1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pc="10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，有：</a:t>
                </a:r>
                <a:endParaRPr lang="en-US" altLang="zh-CN" sz="2000" spc="100" dirty="0">
                  <a:solidFill>
                    <a:schemeClr val="tx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algn="just" hangingPunc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000" b="1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b="1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CN" sz="2000" b="0" i="1" spc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pc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lang="en-US" altLang="zh-CN" sz="2000" b="1" i="1" spc="100" smtClean="0"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+</m:t>
                      </m:r>
                      <m:r>
                        <a:rPr lang="en-US" altLang="zh-CN" sz="2000" b="0" i="1" spc="100" smtClean="0"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𝑏</m:t>
                      </m:r>
                    </m:oMath>
                  </m:oMathPara>
                </a14:m>
                <a:endParaRPr lang="en-US" altLang="zh-CN" sz="2000" spc="100" dirty="0">
                  <a:solidFill>
                    <a:schemeClr val="tx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algn="just" hangingPunct="0">
                  <a:lnSpc>
                    <a:spcPct val="130000"/>
                  </a:lnSpc>
                </a:pPr>
                <a:endParaRPr lang="en-US" altLang="zh-CN" sz="2000" spc="100" dirty="0">
                  <a:solidFill>
                    <a:schemeClr val="tx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3A280D6-39AD-42D4-9776-6BB8EE6F6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697" y="1513840"/>
                <a:ext cx="8362606" cy="3709926"/>
              </a:xfrm>
              <a:prstGeom prst="rect">
                <a:avLst/>
              </a:prstGeom>
              <a:blipFill>
                <a:blip r:embed="rId3"/>
                <a:stretch>
                  <a:fillRect l="-655"/>
                </a:stretch>
              </a:blipFill>
              <a:ln>
                <a:solidFill>
                  <a:srgbClr val="C00000"/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87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48752-F8FB-47AE-9078-85B5345C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MSE</a:t>
            </a:r>
            <a:r>
              <a:rPr lang="zh-CN" altLang="en-US" dirty="0"/>
              <a:t>损失函数的线性模型解析解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675D4C-8C6B-4B17-82B1-6D6E30AC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843343-65D8-4B49-A71D-FCA78E80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西安电子科技大学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2821D4-5D91-4154-9E81-EAB4F004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162E27-29A7-4B7C-A039-1FA9EFC9B9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Analytical Solution of Linear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86925E-6547-4C31-A00E-5B791D195E45}"/>
                  </a:ext>
                </a:extLst>
              </p:cNvPr>
              <p:cNvSpPr txBox="1"/>
              <p:nvPr/>
            </p:nvSpPr>
            <p:spPr>
              <a:xfrm>
                <a:off x="541538" y="1171575"/>
                <a:ext cx="5125898" cy="4882490"/>
              </a:xfrm>
              <a:prstGeom prst="rect">
                <a:avLst/>
              </a:prstGeom>
              <a:noFill/>
              <a:ln>
                <a:solidFill>
                  <a:srgbClr val="AF2125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just" hangingPunct="0">
                  <a:lnSpc>
                    <a:spcPct val="150000"/>
                  </a:lnSpc>
                </a:pPr>
                <a:r>
                  <a:rPr lang="zh-CN" altLang="en-US" sz="1600" spc="1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使用</a:t>
                </a:r>
                <a:r>
                  <a:rPr lang="en-US" altLang="zh-CN" sz="1600" spc="1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MSE</a:t>
                </a:r>
                <a:r>
                  <a:rPr lang="zh-CN" altLang="en-US" sz="1600" spc="1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损失函数，第</a:t>
                </a:r>
                <a14:m>
                  <m:oMath xmlns:m="http://schemas.openxmlformats.org/officeDocument/2006/math">
                    <m:r>
                      <a:rPr lang="en-US" altLang="zh-CN" sz="1600" b="0" i="1" spc="100" smtClean="0"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𝑖</m:t>
                    </m:r>
                  </m:oMath>
                </a14:m>
                <a:r>
                  <a:rPr lang="zh-CN" altLang="en-US" sz="16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个样本的平方误差为：</a:t>
                </a:r>
                <a:endParaRPr lang="en-US" altLang="zh-CN" sz="1600" spc="100" dirty="0">
                  <a:solidFill>
                    <a:schemeClr val="tx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algn="just" hangingPunc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1600" i="1" spc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spc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1600" b="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1600" b="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600" b="0" i="1" spc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pc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spc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0" spc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1600" i="1" spc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spc="100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600" i="1" spc="100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i="1" spc="100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i="1" spc="100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altLang="zh-CN" sz="1600" i="1" spc="10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 spc="100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600" i="1" spc="1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600" i="1" spc="100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 spc="100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600" i="1" spc="100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 spc="10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600" i="1" spc="100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1600" i="1" spc="100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b="0" i="1" spc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1600" spc="100" dirty="0">
                  <a:solidFill>
                    <a:schemeClr val="tx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algn="just" hangingPunct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0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𝑛</m:t>
                    </m:r>
                    <m:r>
                      <a:rPr lang="zh-CN" altLang="en-US" sz="1600" i="1" spc="100"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个</m:t>
                    </m:r>
                  </m:oMath>
                </a14:m>
                <a:r>
                  <a:rPr lang="zh-CN" altLang="en-US" sz="16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样本的损失均值为：</a:t>
                </a:r>
                <a:endParaRPr lang="en-US" altLang="zh-CN" sz="1600" spc="100" dirty="0">
                  <a:solidFill>
                    <a:schemeClr val="tx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algn="just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pc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sz="1600" b="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𝒘</m:t>
                          </m:r>
                          <m:r>
                            <a:rPr lang="en-US" altLang="zh-CN" sz="1600" b="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,</m:t>
                          </m:r>
                          <m:r>
                            <a:rPr lang="en-US" altLang="zh-CN" sz="1600" b="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𝑏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sz="1600" b="0" i="1" spc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pc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spc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spc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sz="1600" i="1" spc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 spc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0" spc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 spc="1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i="1" spc="1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 spc="1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600" i="1" spc="10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 spc="100">
                                      <a:latin typeface="Cambria Math" panose="02040503050406030204" pitchFamily="18" charset="0"/>
                                    </a:rPr>
                                    <m:t>ⅈ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altLang="zh-CN" sz="1600" i="1" spc="1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pc="10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1600" i="1" spc="1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 spc="1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nary>
                      <m:r>
                        <a:rPr lang="en-US" altLang="zh-CN" sz="1600" b="0" i="1" spc="1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pc="10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spc="1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pc="10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 spc="100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sz="1600" i="1" spc="100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 spc="100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spc="10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 spc="100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i="1" spc="100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i="1" spc="100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 spc="10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1" i="1" spc="100" dirty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1600" i="1" spc="10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1600" i="1" spc="10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1" i="1" spc="100">
                                          <a:latin typeface="Cambria Math" panose="02040503050406030204" pitchFamily="18" charset="0"/>
                                          <a:ea typeface="思源黑体 CN Normal" panose="020B0400000000000000" pitchFamily="34" charset="-122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600" b="0" i="1" spc="10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b="0" i="1" spc="10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sz="1600" b="1" i="1" spc="100">
                                      <a:latin typeface="Cambria Math" panose="02040503050406030204" pitchFamily="18" charset="0"/>
                                      <a:ea typeface="思源黑体 CN Normal" panose="020B0400000000000000" pitchFamily="34" charset="-122"/>
                                    </a:rPr>
                                    <m:t>+</m:t>
                                  </m:r>
                                  <m:r>
                                    <a:rPr lang="en-US" altLang="zh-CN" sz="1600" i="1" spc="100">
                                      <a:latin typeface="Cambria Math" panose="02040503050406030204" pitchFamily="18" charset="0"/>
                                      <a:ea typeface="思源黑体 CN Normal" panose="020B0400000000000000" pitchFamily="34" charset="-122"/>
                                    </a:rPr>
                                    <m:t>𝑏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600" spc="100" dirty="0">
                                      <a:latin typeface="思源黑体 CN Normal" panose="020B0400000000000000" pitchFamily="34" charset="-122"/>
                                      <a:ea typeface="思源黑体 CN Normal" panose="020B0400000000000000" pitchFamily="34" charset="-122"/>
                                    </a:rPr>
                                    <m:t> </m:t>
                                  </m:r>
                                  <m:r>
                                    <a:rPr lang="en-US" altLang="zh-CN" sz="1600" i="1" spc="100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sz="1600" i="1" spc="100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 spc="100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1600" i="1" spc="100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600" i="1" spc="100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1600" i="1" spc="1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600" spc="100" dirty="0">
                  <a:solidFill>
                    <a:schemeClr val="tx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algn="just" hangingPunct="0">
                  <a:lnSpc>
                    <a:spcPct val="150000"/>
                  </a:lnSpc>
                </a:pPr>
                <a:r>
                  <a:rPr lang="zh-CN" altLang="en-US" sz="16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使用</a:t>
                </a:r>
                <a14:m>
                  <m:oMath xmlns:m="http://schemas.openxmlformats.org/officeDocument/2006/math">
                    <m:r>
                      <a:rPr lang="en-US" altLang="zh-CN" sz="1600" b="1" spc="100" dirty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sz="1600" i="1" spc="100" dirty="0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sz="1600" i="1" spc="100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spc="100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1600" i="1" spc="10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 spc="1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600" i="1" spc="100" dirty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16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表示为：</a:t>
                </a:r>
                <a:endParaRPr lang="en-US" altLang="zh-CN" sz="1600" spc="1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algn="just" hangingPunc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pc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sz="1600" b="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𝒘</m:t>
                          </m:r>
                          <m:r>
                            <a:rPr lang="en-US" altLang="zh-CN" sz="1600" b="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,</m:t>
                          </m:r>
                          <m:r>
                            <a:rPr lang="en-US" altLang="zh-CN" sz="1600" b="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𝑏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sz="1600" b="0" i="1" spc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pc="1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spc="1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spc="1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 spc="1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sz="1600" b="1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600" b="1" i="1" spc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pc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  <m:r>
                                <a:rPr lang="en-US" altLang="zh-CN" sz="1600" b="1" i="1" spc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思源黑体 CN Normal" panose="020B0400000000000000" pitchFamily="34" charset="-122"/>
                                </a:rPr>
                                <m:t>+</m:t>
                              </m:r>
                              <m:r>
                                <a:rPr lang="en-US" altLang="zh-CN" sz="1600" i="1" spc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思源黑体 CN Normal" panose="020B0400000000000000" pitchFamily="34" charset="-122"/>
                                </a:rPr>
                                <m:t>𝑏</m:t>
                              </m:r>
                              <m:r>
                                <a:rPr lang="en-US" altLang="zh-CN" sz="1600" i="1" spc="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思源黑体 CN Normal" panose="020B0400000000000000" pitchFamily="34" charset="-122"/>
                                </a:rPr>
                                <m:t>−</m:t>
                              </m:r>
                              <m:r>
                                <a:rPr lang="en-US" altLang="zh-CN" sz="1600" b="1" i="1" spc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思源黑体 CN Normal" panose="020B0400000000000000" pitchFamily="34" charset="-122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1" i="1" spc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1600" b="1" spc="100" dirty="0">
                  <a:solidFill>
                    <a:schemeClr val="tx1"/>
                  </a:solidFill>
                  <a:latin typeface="思源黑体 CN Normal" panose="020B0400000000000000" pitchFamily="34" charset="-122"/>
                </a:endParaRPr>
              </a:p>
              <a:p>
                <a:pPr algn="just" hangingPunct="0">
                  <a:lnSpc>
                    <a:spcPct val="150000"/>
                  </a:lnSpc>
                </a:pPr>
                <a:r>
                  <a:rPr lang="zh-CN" altLang="en-US" sz="16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希望寻找一组参数</a:t>
                </a:r>
                <a14:m>
                  <m:oMath xmlns:m="http://schemas.openxmlformats.org/officeDocument/2006/math">
                    <m:r>
                      <a:rPr lang="en-US" altLang="zh-CN" sz="1600" b="0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</m:ctrlPr>
                      </m:sSupPr>
                      <m:e>
                        <m:r>
                          <a:rPr lang="en-US" altLang="zh-CN" sz="1600" b="1" i="1" spc="100"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b="0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,</m:t>
                    </m:r>
                    <m:sSup>
                      <m:sSupPr>
                        <m:ctrlP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</m:ctrlPr>
                      </m:sSupPr>
                      <m:e>
                        <m:r>
                          <a:rPr lang="en-US" altLang="zh-CN" sz="1600" i="1" spc="100"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b="0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)</m:t>
                    </m:r>
                    <m:r>
                      <a:rPr lang="zh-CN" altLang="en-US" sz="1600" i="1" spc="100"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，</m:t>
                    </m:r>
                  </m:oMath>
                </a14:m>
                <a:r>
                  <a:rPr lang="zh-CN" altLang="en-US" sz="16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最小化在所有训练样本上的总损失：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</m:ctrlPr>
                      </m:sSupPr>
                      <m:e>
                        <m:r>
                          <a:rPr lang="en-US" altLang="zh-CN" sz="1600" b="1" i="1" spc="100"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𝒘</m:t>
                        </m:r>
                      </m:e>
                      <m:sup>
                        <m: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b="0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,</m:t>
                    </m:r>
                    <m:sSup>
                      <m:sSupPr>
                        <m:ctrlP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</m:ctrlPr>
                      </m:sSupPr>
                      <m:e>
                        <m:r>
                          <a:rPr lang="en-US" altLang="zh-CN" sz="1600" i="1" spc="100"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𝑏</m:t>
                        </m:r>
                      </m:e>
                      <m:sup>
                        <m: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∗</m:t>
                        </m:r>
                      </m:sup>
                    </m:sSup>
                    <m:r>
                      <a:rPr lang="en-US" altLang="zh-CN" sz="1600" b="0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=</m:t>
                    </m:r>
                    <m:limLow>
                      <m:limLowPr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𝑎𝑟𝑔𝑚𝑖𝑛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</m:lim>
                    </m:limLow>
                    <m:r>
                      <a:rPr lang="en-US" altLang="zh-CN" sz="1600" i="1" spc="100"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𝐿</m:t>
                    </m:r>
                    <m:d>
                      <m:dPr>
                        <m:ctrlPr>
                          <a:rPr lang="en-US" altLang="zh-CN" sz="1600" i="1" spc="100"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</m:ctrlPr>
                      </m:dPr>
                      <m:e>
                        <m:r>
                          <a:rPr lang="en-US" altLang="zh-CN" sz="1600" b="1" i="1" spc="100"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𝒘</m:t>
                        </m:r>
                        <m:r>
                          <a:rPr lang="en-US" altLang="zh-CN" sz="1600" i="1" spc="100"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,</m:t>
                        </m:r>
                        <m:r>
                          <a:rPr lang="en-US" altLang="zh-CN" sz="1600" i="1" spc="100"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𝑏</m:t>
                        </m:r>
                      </m:e>
                    </m:d>
                  </m:oMath>
                </a14:m>
                <a:endParaRPr lang="en-US" altLang="zh-CN" sz="1600" b="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86925E-6547-4C31-A00E-5B791D195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38" y="1171575"/>
                <a:ext cx="5125898" cy="4882490"/>
              </a:xfrm>
              <a:prstGeom prst="rect">
                <a:avLst/>
              </a:prstGeom>
              <a:blipFill>
                <a:blip r:embed="rId3"/>
                <a:stretch>
                  <a:fillRect l="-593" r="-474"/>
                </a:stretch>
              </a:blipFill>
              <a:ln>
                <a:solidFill>
                  <a:srgbClr val="AF2125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7212DB4-F798-4DDC-AA32-65ED4831B82B}"/>
                  </a:ext>
                </a:extLst>
              </p:cNvPr>
              <p:cNvSpPr txBox="1"/>
              <p:nvPr/>
            </p:nvSpPr>
            <p:spPr>
              <a:xfrm>
                <a:off x="6007903" y="1171575"/>
                <a:ext cx="5125899" cy="5073761"/>
              </a:xfrm>
              <a:prstGeom prst="rect">
                <a:avLst/>
              </a:prstGeom>
              <a:noFill/>
              <a:ln>
                <a:solidFill>
                  <a:srgbClr val="AF2125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just" hangingPunct="0">
                  <a:lnSpc>
                    <a:spcPct val="150000"/>
                  </a:lnSpc>
                </a:pPr>
                <a:r>
                  <a:rPr lang="zh-CN" altLang="en-US" sz="16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将偏置</a:t>
                </a:r>
                <a14:m>
                  <m:oMath xmlns:m="http://schemas.openxmlformats.org/officeDocument/2006/math">
                    <m:r>
                      <a:rPr lang="en-US" altLang="zh-CN" sz="1600" i="1" spc="100" dirty="0"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𝑏</m:t>
                    </m:r>
                  </m:oMath>
                </a14:m>
                <a:r>
                  <a:rPr lang="zh-CN" altLang="en-US" sz="16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合并进权重</a:t>
                </a:r>
                <a14:m>
                  <m:oMath xmlns:m="http://schemas.openxmlformats.org/officeDocument/2006/math">
                    <m:r>
                      <a:rPr lang="en-US" altLang="zh-CN" sz="1600" b="1" i="1" spc="100" dirty="0"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𝒘</m:t>
                    </m:r>
                  </m:oMath>
                </a14:m>
                <a:r>
                  <a:rPr lang="zh-CN" altLang="en-US" sz="16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中</a:t>
                </a:r>
                <a:r>
                  <a:rPr lang="en-US" altLang="zh-CN" sz="16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1600" b="1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𝑿</m:t>
                    </m:r>
                    <m:r>
                      <a:rPr lang="en-US" altLang="zh-CN" sz="1600" b="0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1600" b="0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sz="1600" b="1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600" b="0" i="1" spc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600" b="1" i="1" spc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600" b="0" i="1" spc="1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6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,</a:t>
                </a:r>
                <a:r>
                  <a:rPr lang="zh-CN" altLang="en-US" sz="16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有：</a:t>
                </a:r>
                <a14:m>
                  <m:oMath xmlns:m="http://schemas.openxmlformats.org/officeDocument/2006/math">
                    <m:r>
                      <a:rPr lang="en-US" altLang="zh-CN" sz="1600" b="0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𝐿</m:t>
                    </m:r>
                    <m:d>
                      <m:dPr>
                        <m:ctrlP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</m:ctrlPr>
                      </m:dPr>
                      <m:e>
                        <m:r>
                          <a:rPr lang="en-US" altLang="zh-CN" sz="1600" b="1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𝒘</m:t>
                        </m:r>
                        <m: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,</m:t>
                        </m:r>
                        <m: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𝑏</m:t>
                        </m:r>
                      </m:e>
                    </m:d>
                    <m:r>
                      <m:rPr>
                        <m:aln/>
                      </m:rPr>
                      <a:rPr lang="en-US" altLang="zh-CN" sz="1600" b="0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 spc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spc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 spc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i="1" spc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zh-CN" sz="1600" b="1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600" b="1" i="1" spc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pc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𝑿𝒘</m:t>
                            </m:r>
                            <m:r>
                              <a:rPr lang="en-US" altLang="zh-CN" sz="1600" i="1" spc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思源黑体 CN Normal" panose="020B0400000000000000" pitchFamily="34" charset="-122"/>
                              </a:rPr>
                              <m:t>−</m:t>
                            </m:r>
                            <m:r>
                              <a:rPr lang="en-US" altLang="zh-CN" sz="1600" b="1" i="1" spc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思源黑体 CN Normal" panose="020B0400000000000000" pitchFamily="34" charset="-122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altLang="zh-CN" sz="1600" b="1" i="1" spc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zh-CN" sz="1600" b="1" i="1" spc="1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1600" b="1" i="1" spc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pc="10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spc="1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spc="1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 spc="100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sz="1600" b="1" i="1" spc="1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 spc="1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pc="100">
                                  <a:latin typeface="Cambria Math" panose="02040503050406030204" pitchFamily="18" charset="0"/>
                                </a:rPr>
                                <m:t>𝑿𝒘</m:t>
                              </m:r>
                              <m:r>
                                <a:rPr lang="en-US" altLang="zh-CN" sz="1600" i="1" spc="100">
                                  <a:latin typeface="Cambria Math" panose="02040503050406030204" pitchFamily="18" charset="0"/>
                                  <a:ea typeface="思源黑体 CN Normal" panose="020B0400000000000000" pitchFamily="34" charset="-122"/>
                                </a:rPr>
                                <m:t>−</m:t>
                              </m:r>
                              <m:r>
                                <a:rPr lang="en-US" altLang="zh-CN" sz="1600" b="1" i="1" spc="100" smtClean="0">
                                  <a:latin typeface="Cambria Math" panose="02040503050406030204" pitchFamily="18" charset="0"/>
                                  <a:ea typeface="思源黑体 CN Normal" panose="020B0400000000000000" pitchFamily="34" charset="-122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0" i="1" spc="100" smtClean="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1600" b="1" i="1" spc="100" smtClean="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 i="1" spc="100">
                              <a:latin typeface="Cambria Math" panose="02040503050406030204" pitchFamily="18" charset="0"/>
                            </a:rPr>
                            <m:t>𝑿𝒘</m:t>
                          </m:r>
                          <m:r>
                            <a:rPr lang="en-US" altLang="zh-CN" sz="1600" i="1" spc="10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−</m:t>
                          </m:r>
                          <m:r>
                            <a:rPr lang="en-US" altLang="zh-CN" sz="1600" b="1" i="1" spc="10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𝒚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sz="1600" b="1" i="1" spc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pc="10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spc="1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spc="10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i="1" spc="100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altLang="zh-CN" sz="1600" b="1" i="1" spc="10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b="1" i="1" spc="1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pc="100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600" b="1" i="1" spc="10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600" b="1" i="1" spc="1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pc="10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600" b="1" i="1" spc="10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600" b="1" i="1" spc="100" smtClean="0">
                              <a:latin typeface="Cambria Math" panose="02040503050406030204" pitchFamily="18" charset="0"/>
                            </a:rPr>
                            <m:t>𝒙𝒘</m:t>
                          </m:r>
                          <m:r>
                            <a:rPr lang="en-US" altLang="zh-CN" sz="1600" b="1" i="1" spc="1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600" b="1" i="1" spc="1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pc="100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1600" b="1" i="1" spc="10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600" b="1" i="1" spc="1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pc="10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600" b="1" i="1" spc="10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600" b="1" i="1" spc="100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600" b="1" i="1" spc="1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600" b="1" i="1" spc="1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pc="10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600" b="1" i="1" spc="10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600" b="1" i="1" spc="100" smtClean="0">
                              <a:latin typeface="Cambria Math" panose="02040503050406030204" pitchFamily="18" charset="0"/>
                            </a:rPr>
                            <m:t>𝒙𝒘</m:t>
                          </m:r>
                          <m:r>
                            <a:rPr lang="en-US" altLang="zh-CN" sz="1600" b="1" i="1" spc="1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b="1" i="1" spc="10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pc="10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600" b="1" i="1" spc="10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sz="1600" b="1" i="1" spc="10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altLang="zh-CN" sz="1600" b="1" spc="100" dirty="0">
                  <a:solidFill>
                    <a:schemeClr val="tx1"/>
                  </a:solidFill>
                  <a:latin typeface="思源黑体 CN Normal" panose="020B0400000000000000" pitchFamily="34" charset="-122"/>
                </a:endParaRPr>
              </a:p>
              <a:p>
                <a:pPr algn="just" hangingPunct="0">
                  <a:lnSpc>
                    <a:spcPct val="150000"/>
                  </a:lnSpc>
                </a:pPr>
                <a:r>
                  <a:rPr lang="zh-CN" altLang="en-US" sz="1600" spc="1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1600" b="0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𝐿</m:t>
                    </m:r>
                    <m:d>
                      <m:dPr>
                        <m:ctrlP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</m:ctrlPr>
                      </m:dPr>
                      <m:e>
                        <m:r>
                          <a:rPr lang="en-US" altLang="zh-CN" sz="1600" b="1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𝒘</m:t>
                        </m:r>
                        <m: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,</m:t>
                        </m:r>
                        <m: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16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600" b="1" i="1" spc="100"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𝒘</m:t>
                    </m:r>
                  </m:oMath>
                </a14:m>
                <a:r>
                  <a:rPr lang="zh-CN" altLang="en-US" sz="1600" spc="100" dirty="0">
                    <a:solidFill>
                      <a:schemeClr val="tx1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求导数：</a:t>
                </a:r>
                <a:endParaRPr lang="en-US" altLang="zh-CN" sz="1600" i="1" spc="1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 hangingPunc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sz="160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1600" b="1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altLang="zh-CN" sz="1600" i="1" spc="100"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sz="1600" i="1" spc="10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 i="1" spc="10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𝒘</m:t>
                          </m:r>
                          <m:r>
                            <a:rPr lang="en-US" altLang="zh-CN" sz="1600" i="1" spc="10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,</m:t>
                          </m:r>
                          <m:r>
                            <a:rPr lang="en-US" altLang="zh-CN" sz="1600" i="1" spc="10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sz="1600" b="0" i="1" spc="100" smtClean="0"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 spc="100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spc="100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spc="100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CN" sz="1600" b="1" i="1" spc="10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pc="100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1600" i="1" spc="10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1600" b="1" i="1" spc="1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pc="100">
                              <a:latin typeface="Cambria Math" panose="02040503050406030204" pitchFamily="18" charset="0"/>
                            </a:rPr>
                            <m:t>𝑿𝒘</m:t>
                          </m:r>
                          <m:r>
                            <a:rPr lang="en-US" altLang="zh-CN" sz="1600" b="1" i="1" spc="10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 b="1" i="1" spc="10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altLang="zh-CN" sz="1600" b="1" spc="100" dirty="0">
                  <a:latin typeface="思源黑体 CN Normal" panose="020B0400000000000000" pitchFamily="34" charset="-122"/>
                </a:endParaRPr>
              </a:p>
              <a:p>
                <a:pPr algn="just" hangingPunct="0">
                  <a:lnSpc>
                    <a:spcPct val="150000"/>
                  </a:lnSpc>
                </a:pPr>
                <a:r>
                  <a:rPr lang="zh-CN" altLang="en-US" sz="1600" spc="100" dirty="0">
                    <a:latin typeface="思源黑体 CN Normal" panose="020B0400000000000000" pitchFamily="34" charset="-122"/>
                  </a:rPr>
                  <a:t>损失是凸函数，在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pc="100" smtClean="0"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</m:ctrlPr>
                      </m:sSupPr>
                      <m:e>
                        <m:r>
                          <a:rPr lang="en-US" altLang="zh-CN" sz="1600" b="1" i="1" spc="100" smtClean="0"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𝑿</m:t>
                        </m:r>
                      </m:e>
                      <m:sup>
                        <m:r>
                          <a:rPr lang="en-US" altLang="zh-CN" sz="1600" b="0" i="1" spc="100" smtClean="0"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𝑇</m:t>
                        </m:r>
                      </m:sup>
                    </m:sSup>
                    <m:r>
                      <a:rPr lang="en-US" altLang="zh-CN" sz="1600" b="1" i="1" spc="100" smtClean="0"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𝑿</m:t>
                    </m:r>
                  </m:oMath>
                </a14:m>
                <a:r>
                  <a:rPr lang="zh-CN" altLang="en-US" sz="1600" spc="100" dirty="0">
                    <a:latin typeface="思源黑体 CN Normal" panose="020B0400000000000000" pitchFamily="34" charset="-122"/>
                  </a:rPr>
                  <a:t>可逆的情况下，最优解为：</a:t>
                </a:r>
                <a:endParaRPr lang="en-US" altLang="zh-CN" sz="1600" spc="100" dirty="0">
                  <a:latin typeface="思源黑体 CN Normal" panose="020B0400000000000000" pitchFamily="34" charset="-122"/>
                </a:endParaRPr>
              </a:p>
              <a:p>
                <a:pPr algn="just" hangingPunc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sz="1600" i="1" spc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𝜕𝜔</m:t>
                          </m:r>
                        </m:den>
                      </m:f>
                      <m:r>
                        <a:rPr lang="en-US" altLang="zh-CN" sz="1600" i="1" spc="100"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𝐿</m:t>
                      </m:r>
                      <m:d>
                        <m:dPr>
                          <m:ctrlPr>
                            <a:rPr lang="en-US" altLang="zh-CN" sz="1600" i="1" spc="10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</m:ctrlPr>
                        </m:dPr>
                        <m:e>
                          <m:r>
                            <a:rPr lang="en-US" altLang="zh-CN" sz="1600" b="1" i="1" spc="10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𝒘</m:t>
                          </m:r>
                          <m:r>
                            <a:rPr lang="en-US" altLang="zh-CN" sz="1600" i="1" spc="10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,</m:t>
                          </m:r>
                          <m:r>
                            <a:rPr lang="en-US" altLang="zh-CN" sz="1600" i="1" spc="10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𝑏</m:t>
                          </m:r>
                        </m:e>
                      </m:d>
                      <m:r>
                        <a:rPr lang="en-US" altLang="zh-CN" sz="1600" b="0" i="1" spc="100" smtClean="0"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altLang="zh-CN" sz="1600" b="0" i="1" spc="10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1600" i="1" spc="10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1" i="1" spc="10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600" i="1" spc="10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∗</m:t>
                          </m:r>
                        </m:sup>
                      </m:sSup>
                      <m:r>
                        <a:rPr lang="en-US" altLang="zh-CN" sz="1600" b="0" i="1" spc="100" smtClean="0"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pc="100" smtClean="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0" i="1" spc="100" smtClean="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600" b="0" i="1" spc="100" smtClean="0">
                                  <a:latin typeface="Cambria Math" panose="02040503050406030204" pitchFamily="18" charset="0"/>
                                  <a:ea typeface="思源黑体 CN Normal" panose="020B0400000000000000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pc="100" smtClean="0">
                                  <a:latin typeface="Cambria Math" panose="02040503050406030204" pitchFamily="18" charset="0"/>
                                  <a:ea typeface="思源黑体 CN Normal" panose="020B0400000000000000" pitchFamily="34" charset="-122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zh-CN" sz="1600" b="0" i="1" spc="100" smtClean="0">
                                  <a:latin typeface="Cambria Math" panose="02040503050406030204" pitchFamily="18" charset="0"/>
                                  <a:ea typeface="思源黑体 CN Normal" panose="020B0400000000000000" pitchFamily="34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600" b="1" i="1" spc="100" smtClean="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𝑿</m:t>
                          </m:r>
                          <m:r>
                            <a:rPr lang="en-US" altLang="zh-CN" sz="1600" b="0" i="1" spc="100" smtClean="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b="0" i="1" spc="100" smtClean="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1600" i="1" spc="10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1" i="1" spc="10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𝑿</m:t>
                          </m:r>
                        </m:e>
                        <m:sup>
                          <m:r>
                            <a:rPr lang="en-US" altLang="zh-CN" sz="1600" i="1" spc="10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sz="1600" b="1" i="1" spc="100" smtClean="0"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𝒚</m:t>
                      </m:r>
                    </m:oMath>
                  </m:oMathPara>
                </a14:m>
                <a:endParaRPr lang="en-US" altLang="zh-CN" sz="1600" b="1" spc="100" dirty="0">
                  <a:latin typeface="思源黑体 CN Normal" panose="020B0400000000000000" pitchFamily="34" charset="-122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7212DB4-F798-4DDC-AA32-65ED4831B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03" y="1171575"/>
                <a:ext cx="5125899" cy="5073761"/>
              </a:xfrm>
              <a:prstGeom prst="rect">
                <a:avLst/>
              </a:prstGeom>
              <a:blipFill>
                <a:blip r:embed="rId4"/>
                <a:stretch>
                  <a:fillRect l="-594" r="-594"/>
                </a:stretch>
              </a:blipFill>
              <a:ln>
                <a:solidFill>
                  <a:srgbClr val="AF2125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29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48752-F8FB-47AE-9078-85B5345C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线性模型的极大似然估计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675D4C-8C6B-4B17-82B1-6D6E30AC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843343-65D8-4B49-A71D-FCA78E80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2821D4-5D91-4154-9E81-EAB4F004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162E27-29A7-4B7C-A039-1FA9EFC9B9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Maximum Likelihood Estimation for Linear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86925E-6547-4C31-A00E-5B791D195E45}"/>
                  </a:ext>
                </a:extLst>
              </p:cNvPr>
              <p:cNvSpPr txBox="1"/>
              <p:nvPr/>
            </p:nvSpPr>
            <p:spPr>
              <a:xfrm>
                <a:off x="577049" y="1171575"/>
                <a:ext cx="5090387" cy="4153125"/>
              </a:xfrm>
              <a:prstGeom prst="rect">
                <a:avLst/>
              </a:prstGeom>
              <a:noFill/>
              <a:ln>
                <a:solidFill>
                  <a:srgbClr val="AF2125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just" hangingPunct="0">
                  <a:lnSpc>
                    <a:spcPct val="150000"/>
                  </a:lnSpc>
                </a:pPr>
                <a:r>
                  <a:rPr lang="zh-CN" altLang="en-US" sz="1600" spc="100" dirty="0">
                    <a:latin typeface="宋体" panose="02010600030101010101" pitchFamily="2" charset="-122"/>
                    <a:ea typeface="思源黑体 CN Normal" panose="020B0400000000000000" pitchFamily="34" charset="-122"/>
                  </a:rPr>
                  <a:t>假设真实标签相对于模型预测值存在高斯噪声，即：</a:t>
                </a:r>
                <a:endParaRPr lang="en-US" altLang="zh-CN" sz="1600" spc="100" dirty="0">
                  <a:latin typeface="宋体" panose="02010600030101010101" pitchFamily="2" charset="-122"/>
                  <a:ea typeface="思源黑体 CN Normal" panose="020B0400000000000000" pitchFamily="34" charset="-122"/>
                </a:endParaRPr>
              </a:p>
              <a:p>
                <a:pPr algn="just" hangingPunc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pc="100" smtClean="0"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𝑦</m:t>
                      </m:r>
                      <m:r>
                        <a:rPr lang="en-US" altLang="zh-CN" sz="1600" b="0" i="1" spc="100" smtClean="0"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1" i="1" spc="100" smtClean="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</m:ctrlPr>
                        </m:sSupPr>
                        <m:e>
                          <m:r>
                            <a:rPr lang="en-US" altLang="zh-CN" sz="1600" b="1" i="1" spc="100" smtClean="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1600" b="1" i="1" spc="100" smtClean="0">
                              <a:latin typeface="Cambria Math" panose="02040503050406030204" pitchFamily="18" charset="0"/>
                              <a:ea typeface="思源黑体 CN Normal" panose="020B0400000000000000" pitchFamily="34" charset="-122"/>
                            </a:rPr>
                            <m:t>𝑻</m:t>
                          </m:r>
                        </m:sup>
                      </m:sSup>
                      <m:r>
                        <a:rPr lang="en-US" altLang="zh-CN" sz="1600" b="1" i="1" spc="100" smtClean="0"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𝒙</m:t>
                      </m:r>
                      <m:r>
                        <a:rPr lang="en-US" altLang="zh-CN" sz="1600" b="0" i="1" spc="100" smtClean="0"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+</m:t>
                      </m:r>
                      <m:r>
                        <a:rPr lang="en-US" altLang="zh-CN" sz="1600" b="0" i="1" spc="100" smtClean="0"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𝑏</m:t>
                      </m:r>
                      <m:r>
                        <a:rPr lang="en-US" altLang="zh-CN" sz="1600" b="0" i="1" spc="100" smtClean="0">
                          <a:latin typeface="Cambria Math" panose="02040503050406030204" pitchFamily="18" charset="0"/>
                          <a:ea typeface="思源黑体 CN Normal" panose="020B0400000000000000" pitchFamily="34" charset="-122"/>
                        </a:rPr>
                        <m:t>+</m:t>
                      </m:r>
                      <m:r>
                        <a:rPr lang="zh-CN" altLang="en-US" sz="1600" i="1" spc="100" dirty="0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1600" b="0" i="1" spc="10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600" b="0" spc="100" dirty="0">
                  <a:latin typeface="思源黑体 CN Normal" panose="020B0400000000000000" pitchFamily="34" charset="-122"/>
                </a:endParaRPr>
              </a:p>
              <a:p>
                <a:pPr algn="just" hangingPunct="0">
                  <a:lnSpc>
                    <a:spcPct val="150000"/>
                  </a:lnSpc>
                </a:pPr>
                <a:r>
                  <a:rPr lang="zh-CN" altLang="en-US" sz="1600" spc="1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1600" i="1" spc="10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sz="1600" i="1" spc="10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en-US" sz="1600" i="1" spc="10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zh-CN" altLang="en-US" sz="160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CN" altLang="en-US" sz="1600" i="1" spc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 spc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zh-CN" altLang="en-US" sz="1600" i="1" spc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zh-CN" altLang="en-US" sz="1600" i="1" spc="10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600" spc="1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则给定输入</a:t>
                </a:r>
                <a14:m>
                  <m:oMath xmlns:m="http://schemas.openxmlformats.org/officeDocument/2006/math">
                    <m:r>
                      <a:rPr lang="en-US" altLang="zh-CN" sz="1600" b="1" i="1" spc="100"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𝒙</m:t>
                    </m:r>
                  </m:oMath>
                </a14:m>
                <a:r>
                  <a:rPr lang="zh-CN" altLang="en-US" sz="1600" spc="1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观测到特定</a:t>
                </a:r>
                <a14:m>
                  <m:oMath xmlns:m="http://schemas.openxmlformats.org/officeDocument/2006/math">
                    <m:r>
                      <a:rPr lang="en-US" altLang="zh-CN" sz="1600" i="1" spc="100">
                        <a:latin typeface="Cambria Math" panose="02040503050406030204" pitchFamily="18" charset="0"/>
                        <a:ea typeface="思源黑体 CN Normal" panose="020B0400000000000000" pitchFamily="34" charset="-122"/>
                      </a:rPr>
                      <m:t>𝑦</m:t>
                    </m:r>
                  </m:oMath>
                </a14:m>
                <a:r>
                  <a:rPr lang="zh-CN" altLang="en-US" sz="1600" spc="100" dirty="0">
                    <a:latin typeface="思源黑体 CN Normal" panose="020B0400000000000000" pitchFamily="34" charset="-122"/>
                    <a:ea typeface="思源黑体 CN Normal" panose="020B0400000000000000" pitchFamily="34" charset="-122"/>
                  </a:rPr>
                  <a:t>的似然为：</a:t>
                </a:r>
                <a:endParaRPr lang="en-US" altLang="zh-CN" sz="1600" spc="100" dirty="0"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  <a:p>
                <a:pPr algn="just" hangingPunc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16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∣</m:t>
                          </m:r>
                          <m:r>
                            <a:rPr lang="en-US" altLang="zh-CN" sz="16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altLang="zh-CN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exp</m:t>
                      </m:r>
                      <m:d>
                        <m:dPr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zh-CN" altLang="zh-CN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zh-CN" sz="16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1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US" altLang="zh-CN" sz="16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⊤</m:t>
                                      </m:r>
                                    </m:sup>
                                  </m:sSup>
                                  <m:r>
                                    <a:rPr lang="en-US" altLang="zh-CN" sz="16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CN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1600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600" b="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 hangingPunct="0">
                  <a:lnSpc>
                    <a:spcPct val="150000"/>
                  </a:lnSpc>
                </a:pPr>
                <a:r>
                  <a:rPr lang="zh-CN" altLang="en-US" sz="1600" dirty="0">
                    <a:effectLst/>
                    <a:latin typeface="+mn-ea"/>
                    <a:cs typeface="Times New Roman" panose="02020603050405020304" pitchFamily="18" charset="0"/>
                  </a:rPr>
                  <a:t>参数</a:t>
                </a:r>
                <a:r>
                  <a:rPr lang="zh-CN" altLang="en-US" sz="1600" dirty="0">
                    <a:latin typeface="+mn-ea"/>
                    <a:cs typeface="Times New Roman" panose="02020603050405020304" pitchFamily="18" charset="0"/>
                  </a:rPr>
                  <a:t>最优值</a:t>
                </a:r>
                <a14:m>
                  <m:oMath xmlns:m="http://schemas.openxmlformats.org/officeDocument/2006/math">
                    <m:r>
                      <a:rPr lang="en-US" altLang="zh-CN" sz="1600" b="0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pc="10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600" b="0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pc="10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600" b="0" i="1" spc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effectLst/>
                    <a:latin typeface="+mn-ea"/>
                    <a:cs typeface="Times New Roman" panose="02020603050405020304" pitchFamily="18" charset="0"/>
                  </a:rPr>
                  <a:t>是使得整个数据集似然最大的值：</a:t>
                </a:r>
                <a:endParaRPr lang="en-US" altLang="zh-CN" sz="1600" i="1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 hangingPunc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𝐲</m:t>
                          </m:r>
                          <m:r>
                            <a:rPr lang="en-US" altLang="zh-CN" sz="16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∣</m:t>
                          </m:r>
                          <m:r>
                            <a:rPr lang="en-US" altLang="zh-CN" sz="16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zh-CN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6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sz="1600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600" b="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C86925E-6547-4C31-A00E-5B791D195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9" y="1171575"/>
                <a:ext cx="5090387" cy="4153125"/>
              </a:xfrm>
              <a:prstGeom prst="rect">
                <a:avLst/>
              </a:prstGeom>
              <a:blipFill>
                <a:blip r:embed="rId3"/>
                <a:stretch>
                  <a:fillRect l="-597" r="-478"/>
                </a:stretch>
              </a:blipFill>
              <a:ln>
                <a:solidFill>
                  <a:srgbClr val="AF2125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7212DB4-F798-4DDC-AA32-65ED4831B82B}"/>
                  </a:ext>
                </a:extLst>
              </p:cNvPr>
              <p:cNvSpPr txBox="1"/>
              <p:nvPr/>
            </p:nvSpPr>
            <p:spPr>
              <a:xfrm>
                <a:off x="6007903" y="1171575"/>
                <a:ext cx="5090387" cy="4128694"/>
              </a:xfrm>
              <a:prstGeom prst="rect">
                <a:avLst/>
              </a:prstGeom>
              <a:noFill/>
              <a:ln>
                <a:solidFill>
                  <a:srgbClr val="AF2125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just" hangingPunct="0"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  <a:cs typeface="Times New Roman" panose="02020603050405020304" pitchFamily="18" charset="0"/>
                  </a:rPr>
                  <a:t>等价于最小化负对数似然：</a:t>
                </a:r>
                <a:endParaRPr lang="en-US" altLang="zh-CN" sz="16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just" hangingPunc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altLang="zh-CN" sz="16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𝐲</m:t>
                          </m:r>
                          <m:r>
                            <a:rPr lang="en-US" altLang="zh-CN" sz="16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∣</m:t>
                          </m:r>
                          <m:r>
                            <a:rPr lang="en-US" altLang="zh-CN" sz="16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𝐗</m:t>
                          </m:r>
                        </m:e>
                      </m:d>
                      <m:r>
                        <a:rPr lang="en-US" altLang="zh-CN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m:rPr>
                          <m:sty m:val="p"/>
                        </m:rPr>
                        <a:rPr lang="en-US" altLang="zh-CN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log</m:t>
                      </m:r>
                      <m:d>
                        <m:dPr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CN" altLang="zh-CN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16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zh-CN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zh-CN" altLang="zh-CN" sz="16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6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𝐰</m:t>
                                  </m:r>
                                </m:e>
                                <m:sup>
                                  <m:r>
                                    <a:rPr lang="en-US" altLang="zh-CN" sz="16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zh-CN" altLang="zh-CN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1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𝐱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zh-CN" sz="16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6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 hangingPunct="0"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  <a:cs typeface="Times New Roman" panose="02020603050405020304" pitchFamily="18" charset="0"/>
                  </a:rPr>
                  <a:t>由于第二项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16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1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𝐰</m:t>
                                </m:r>
                              </m:e>
                              <m:sup>
                                <m:r>
                                  <a:rPr lang="en-US" altLang="zh-CN" sz="16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⊤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zh-CN" sz="16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1" i="1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𝐱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zh-CN" sz="16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1600" i="1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与</m:t>
                    </m:r>
                  </m:oMath>
                </a14:m>
                <a:r>
                  <a:rPr lang="en-US" altLang="zh-CN" sz="1600" dirty="0">
                    <a:effectLst/>
                    <a:latin typeface="+mn-ea"/>
                    <a:cs typeface="Times New Roman" panose="02020603050405020304" pitchFamily="18" charset="0"/>
                  </a:rPr>
                  <a:t>MSE</a:t>
                </a:r>
                <a:r>
                  <a:rPr lang="zh-CN" altLang="en-US" sz="1600" dirty="0">
                    <a:effectLst/>
                    <a:latin typeface="+mn-ea"/>
                    <a:cs typeface="Times New Roman" panose="02020603050405020304" pitchFamily="18" charset="0"/>
                  </a:rPr>
                  <a:t>估计一致，所以高斯噪声假设下，线性模型的</a:t>
                </a:r>
                <a:r>
                  <a:rPr lang="en-US" altLang="zh-CN" sz="1600" dirty="0">
                    <a:effectLst/>
                    <a:latin typeface="+mn-ea"/>
                    <a:cs typeface="Times New Roman" panose="02020603050405020304" pitchFamily="18" charset="0"/>
                  </a:rPr>
                  <a:t>MSE</a:t>
                </a:r>
                <a:r>
                  <a:rPr lang="zh-CN" altLang="en-US" sz="1600" dirty="0">
                    <a:effectLst/>
                    <a:latin typeface="+mn-ea"/>
                    <a:cs typeface="Times New Roman" panose="02020603050405020304" pitchFamily="18" charset="0"/>
                  </a:rPr>
                  <a:t>估计等价于其</a:t>
                </a:r>
                <a:r>
                  <a:rPr lang="zh-CN" altLang="en-US" sz="1600" dirty="0">
                    <a:latin typeface="+mn-ea"/>
                    <a:cs typeface="Times New Roman" panose="02020603050405020304" pitchFamily="18" charset="0"/>
                  </a:rPr>
                  <a:t>极大似然估计。</a:t>
                </a:r>
                <a:endParaRPr lang="en-US" altLang="zh-CN" sz="1600" dirty="0">
                  <a:latin typeface="+mn-ea"/>
                  <a:cs typeface="Times New Roman" panose="02020603050405020304" pitchFamily="18" charset="0"/>
                </a:endParaRPr>
              </a:p>
              <a:p>
                <a:pPr algn="just" hangingPunct="0">
                  <a:lnSpc>
                    <a:spcPct val="150000"/>
                  </a:lnSpc>
                </a:pPr>
                <a:endParaRPr lang="en-US" altLang="zh-CN" sz="16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 hangingPunct="0">
                  <a:lnSpc>
                    <a:spcPct val="150000"/>
                  </a:lnSpc>
                </a:pPr>
                <a:endParaRPr lang="en-US" altLang="zh-CN" sz="16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 hangingPunct="0">
                  <a:lnSpc>
                    <a:spcPct val="150000"/>
                  </a:lnSpc>
                </a:pPr>
                <a:endParaRPr lang="zh-CN" altLang="zh-CN" sz="16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7212DB4-F798-4DDC-AA32-65ED4831B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03" y="1171575"/>
                <a:ext cx="5090387" cy="4128694"/>
              </a:xfrm>
              <a:prstGeom prst="rect">
                <a:avLst/>
              </a:prstGeom>
              <a:blipFill>
                <a:blip r:embed="rId4"/>
                <a:stretch>
                  <a:fillRect l="-597" r="-478"/>
                </a:stretch>
              </a:blipFill>
              <a:ln>
                <a:solidFill>
                  <a:srgbClr val="AF2125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0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8781C-6A80-40B3-9DE1-E6A487D7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线性模型常见损失函数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F158DB-5104-41CE-B002-308F7E77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E61C29-3352-49A2-A2E3-626BEC5A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1A4493-9DE9-41F6-AC90-ADA1FF02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C6D864-5DB9-4FE7-A24A-A629EF2594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2B6641-0B61-49D9-98DE-DFA812055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03" y="1893127"/>
            <a:ext cx="5400000" cy="310929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FF8A53-6688-43EA-954C-42533158D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933" y="1892572"/>
            <a:ext cx="5251665" cy="3110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8566A75-004C-47A4-985E-7C0D0017A085}"/>
              </a:ext>
            </a:extLst>
          </p:cNvPr>
          <p:cNvSpPr txBox="1"/>
          <p:nvPr/>
        </p:nvSpPr>
        <p:spPr>
          <a:xfrm>
            <a:off x="2072523" y="1365466"/>
            <a:ext cx="2397760" cy="4173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 hangingPunct="0">
              <a:lnSpc>
                <a:spcPct val="130000"/>
              </a:lnSpc>
            </a:pPr>
            <a:r>
              <a:rPr lang="zh-CN" altLang="en-US" spc="100" dirty="0">
                <a:latin typeface="+mj-ea"/>
                <a:ea typeface="+mj-ea"/>
              </a:rPr>
              <a:t>平方误差损失函数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EDABC8-C7E3-417A-9777-3DA5B72C1912}"/>
              </a:ext>
            </a:extLst>
          </p:cNvPr>
          <p:cNvSpPr txBox="1"/>
          <p:nvPr/>
        </p:nvSpPr>
        <p:spPr>
          <a:xfrm>
            <a:off x="7805978" y="1365466"/>
            <a:ext cx="2377575" cy="4173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ctr" hangingPunct="0">
              <a:lnSpc>
                <a:spcPct val="130000"/>
              </a:lnSpc>
            </a:pPr>
            <a:r>
              <a:rPr lang="zh-CN" altLang="en-US" spc="100" dirty="0">
                <a:latin typeface="+mj-ea"/>
                <a:ea typeface="+mj-ea"/>
              </a:rPr>
              <a:t>绝对值误差损失函数</a:t>
            </a:r>
          </a:p>
        </p:txBody>
      </p:sp>
    </p:spTree>
    <p:extLst>
      <p:ext uri="{BB962C8B-B14F-4D97-AF65-F5344CB8AC3E}">
        <p14:creationId xmlns:p14="http://schemas.microsoft.com/office/powerpoint/2010/main" val="421840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8781C-6A80-40B3-9DE1-E6A487D7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线性模型常见损失函数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F158DB-5104-41CE-B002-308F7E77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E61C29-3352-49A2-A2E3-626BEC5A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1A4493-9DE9-41F6-AC90-ADA1FF02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C6D864-5DB9-4FE7-A24A-A629EF2594F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566A75-004C-47A4-985E-7C0D0017A085}"/>
              </a:ext>
            </a:extLst>
          </p:cNvPr>
          <p:cNvSpPr txBox="1"/>
          <p:nvPr/>
        </p:nvSpPr>
        <p:spPr>
          <a:xfrm>
            <a:off x="2309753" y="1365466"/>
            <a:ext cx="2672323" cy="417358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 hangingPunct="0">
              <a:lnSpc>
                <a:spcPct val="130000"/>
              </a:lnSpc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Huber’s Robust Loss</a:t>
            </a:r>
            <a:endParaRPr lang="zh-CN" altLang="en-US" spc="100" dirty="0">
              <a:latin typeface="+mj-ea"/>
              <a:ea typeface="+mj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9BA632-A1E0-460D-9F27-3158A6648D81}"/>
              </a:ext>
            </a:extLst>
          </p:cNvPr>
          <p:cNvGrpSpPr/>
          <p:nvPr/>
        </p:nvGrpSpPr>
        <p:grpSpPr>
          <a:xfrm>
            <a:off x="571403" y="1893127"/>
            <a:ext cx="6149022" cy="3110400"/>
            <a:chOff x="571403" y="1893127"/>
            <a:chExt cx="6149022" cy="311040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DE08A76-7ADD-4FEE-BAEE-530BAA4A2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403" y="1893127"/>
              <a:ext cx="6149022" cy="31104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6192485-2379-4237-A998-95D026D99213}"/>
                    </a:ext>
                  </a:extLst>
                </p:cNvPr>
                <p:cNvSpPr txBox="1"/>
                <p:nvPr/>
              </p:nvSpPr>
              <p:spPr>
                <a:xfrm>
                  <a:off x="1047564" y="2121727"/>
                  <a:ext cx="852257" cy="4124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hangingPunct="0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1600" b="0" i="1" spc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1600" spc="1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6192485-2379-4237-A998-95D026D99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64" y="2121727"/>
                  <a:ext cx="852257" cy="4124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AED9238-CBD8-4148-BDF8-F188DBC06707}"/>
                  </a:ext>
                </a:extLst>
              </p:cNvPr>
              <p:cNvSpPr txBox="1"/>
              <p:nvPr/>
            </p:nvSpPr>
            <p:spPr>
              <a:xfrm>
                <a:off x="7239000" y="1893127"/>
                <a:ext cx="4114800" cy="218547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just" hangingPunct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"/>
                          <m:ctrlPr>
                            <a:rPr lang="zh-CN" altLang="zh-CN" sz="16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altLang="zh-CN" sz="16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16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zh-CN" altLang="zh-CN" sz="16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sz="16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zh-CN" altLang="zh-CN" sz="16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6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16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zh-CN" altLang="zh-CN" sz="16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zh-CN" altLang="zh-CN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altLang="zh-CN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zh-CN" sz="16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6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宋体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6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600">
                                        <a:effectLst/>
                                        <a:latin typeface="Cambria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for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sz="16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6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6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sz="16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≤</m:t>
                                    </m:r>
                                    <m:r>
                                      <a:rPr lang="en-US" altLang="zh-CN" sz="16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600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6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𝛿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zh-CN" sz="16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6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16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宋体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altLang="zh-CN" sz="1600" i="1"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zh-CN" altLang="zh-CN" sz="16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6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16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zh-CN" altLang="zh-CN" sz="16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𝛿</m:t>
                                        </m:r>
                                      </m:e>
                                      <m:sup>
                                        <m:r>
                                          <a:rPr lang="en-US" altLang="zh-CN" sz="1600" i="1"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1600">
                                        <a:effectLst/>
                                        <a:latin typeface="Cambria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otherwise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600">
                                        <a:effectLst/>
                                        <a:latin typeface="Cambria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1600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 hangingPunct="0">
                  <a:lnSpc>
                    <a:spcPct val="130000"/>
                  </a:lnSpc>
                </a:pPr>
                <a:endParaRPr lang="zh-CN" altLang="en-US" sz="1400" spc="100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AED9238-CBD8-4148-BDF8-F188DBC06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893127"/>
                <a:ext cx="4114800" cy="2185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  <a:prstDash val="sys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44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7AEA06-F61B-4D8D-919C-71A739848C3B}"/>
              </a:ext>
            </a:extLst>
          </p:cNvPr>
          <p:cNvGrpSpPr/>
          <p:nvPr/>
        </p:nvGrpSpPr>
        <p:grpSpPr>
          <a:xfrm>
            <a:off x="1029335" y="2523918"/>
            <a:ext cx="6247147" cy="2470482"/>
            <a:chOff x="1377020" y="924560"/>
            <a:chExt cx="6247147" cy="2470482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94AD71A-B248-45F7-B8AA-E928F8C11C33}"/>
                </a:ext>
              </a:extLst>
            </p:cNvPr>
            <p:cNvSpPr txBox="1"/>
            <p:nvPr/>
          </p:nvSpPr>
          <p:spPr>
            <a:xfrm>
              <a:off x="1395454" y="924560"/>
              <a:ext cx="582211" cy="1060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5400" i="1" spc="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lang="zh-CN" altLang="en-US" sz="5400" i="1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5CBBEA4-DD7F-438E-9246-F1561FCEDDF9}"/>
                </a:ext>
              </a:extLst>
            </p:cNvPr>
            <p:cNvSpPr txBox="1"/>
            <p:nvPr/>
          </p:nvSpPr>
          <p:spPr>
            <a:xfrm>
              <a:off x="1880106" y="1377240"/>
              <a:ext cx="1766830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2400" i="1" spc="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Part Three</a:t>
              </a:r>
              <a:endParaRPr lang="zh-CN" altLang="en-US" sz="2400" i="1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27EB573-4CF9-4372-AB06-DB40AAFD5452}"/>
                </a:ext>
              </a:extLst>
            </p:cNvPr>
            <p:cNvSpPr txBox="1"/>
            <p:nvPr/>
          </p:nvSpPr>
          <p:spPr>
            <a:xfrm>
              <a:off x="2355948" y="2039002"/>
              <a:ext cx="44053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spc="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线性模型的神经网络图</a:t>
              </a:r>
              <a:endParaRPr lang="en-US" altLang="zh-CN" sz="3200" b="1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CC002-1855-4B76-A452-5C893DD17EA4}"/>
                </a:ext>
              </a:extLst>
            </p:cNvPr>
            <p:cNvCxnSpPr>
              <a:cxnSpLocks/>
            </p:cNvCxnSpPr>
            <p:nvPr/>
          </p:nvCxnSpPr>
          <p:spPr>
            <a:xfrm>
              <a:off x="1493101" y="2824480"/>
              <a:ext cx="6131066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502E76-A493-4801-887F-B8663DF71DF0}"/>
                </a:ext>
              </a:extLst>
            </p:cNvPr>
            <p:cNvSpPr/>
            <p:nvPr/>
          </p:nvSpPr>
          <p:spPr>
            <a:xfrm>
              <a:off x="1377020" y="2980057"/>
              <a:ext cx="6096000" cy="41498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algn="just" hangingPunct="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endPara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65E79FB6-1C9D-42BE-A120-8A25D60E7313}"/>
              </a:ext>
            </a:extLst>
          </p:cNvPr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2DDCF00-1C88-4086-BCEB-A9A380DF6352}"/>
              </a:ext>
            </a:extLst>
          </p:cNvPr>
          <p:cNvGrpSpPr/>
          <p:nvPr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1057B17-EE74-43D4-81ED-4B26E12047DF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FA96AE7-F667-4B3D-80B2-CA4FD43918D8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2A43847-1115-4746-8F31-F980FC2FE404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DA14B34-8D8C-41CF-B926-20B8AEE46AE1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CFE4442-7243-4A7B-B0A3-A8AEDD8EC71B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57D4E11-BEF4-4636-B3EC-0A031CDE7A94}"/>
              </a:ext>
            </a:extLst>
          </p:cNvPr>
          <p:cNvGrpSpPr/>
          <p:nvPr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E901CD0-E1C0-4801-B8D6-32E6EE2BCEBA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E07025-42F8-4C34-BFB4-C1F1E785EEE2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C26E964-16A6-4E60-9D03-9626B378F800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C9536C6-056F-47F0-81D4-0C8C80449B69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9FDDA73-D58C-4BC4-94FD-87DFFFD7B10D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195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4C16D-EACB-49C4-B037-57614AB0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线性回归是单层神经网络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1FA4CE-C88F-4F0C-84AD-4F7AC1DD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4D1222-33A8-4C8D-AEA7-16DC9977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2CADB5-E200-4C8E-8737-A438087A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1F0749-115F-4C55-9D2B-A603A0465D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Neural network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56352C-F02E-490F-AEEC-1B5F60562BC2}"/>
              </a:ext>
            </a:extLst>
          </p:cNvPr>
          <p:cNvGrpSpPr/>
          <p:nvPr/>
        </p:nvGrpSpPr>
        <p:grpSpPr>
          <a:xfrm>
            <a:off x="409113" y="1908217"/>
            <a:ext cx="5384529" cy="2769858"/>
            <a:chOff x="781975" y="1756037"/>
            <a:chExt cx="5384529" cy="276985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8ACF180-D918-4C39-9DA3-99C257764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975" y="2365895"/>
              <a:ext cx="5384529" cy="21600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22E815B-83A9-414F-8700-26E9B22364E2}"/>
                </a:ext>
              </a:extLst>
            </p:cNvPr>
            <p:cNvSpPr txBox="1"/>
            <p:nvPr/>
          </p:nvSpPr>
          <p:spPr>
            <a:xfrm>
              <a:off x="2285456" y="1756037"/>
              <a:ext cx="2377574" cy="417358"/>
            </a:xfrm>
            <a:prstGeom prst="rect">
              <a:avLst/>
            </a:prstGeom>
            <a:noFill/>
            <a:ln>
              <a:solidFill>
                <a:srgbClr val="AF2125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zh-CN" altLang="en-US" spc="100" dirty="0">
                  <a:latin typeface="+mj-ea"/>
                  <a:ea typeface="+mj-ea"/>
                </a:rPr>
                <a:t>单输出单层神经网络</a:t>
              </a:r>
              <a:endParaRPr lang="en-US" altLang="zh-CN" spc="100" dirty="0">
                <a:latin typeface="+mj-ea"/>
                <a:ea typeface="+mj-ea"/>
              </a:endParaRP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9D48BDD6-60B1-4067-9220-02272E566F9B}"/>
              </a:ext>
            </a:extLst>
          </p:cNvPr>
          <p:cNvSpPr txBox="1"/>
          <p:nvPr/>
        </p:nvSpPr>
        <p:spPr>
          <a:xfrm>
            <a:off x="3516407" y="1717588"/>
            <a:ext cx="184731" cy="3812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endParaRPr lang="zh-CN" altLang="en-US" sz="1600" spc="100" dirty="0">
              <a:solidFill>
                <a:schemeClr val="accent4">
                  <a:lumMod val="20000"/>
                  <a:lumOff val="8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2191E7C-4243-466E-90F8-D8236987098A}"/>
              </a:ext>
            </a:extLst>
          </p:cNvPr>
          <p:cNvGrpSpPr/>
          <p:nvPr/>
        </p:nvGrpSpPr>
        <p:grpSpPr>
          <a:xfrm>
            <a:off x="6977156" y="1908217"/>
            <a:ext cx="4580426" cy="2769858"/>
            <a:chOff x="6977156" y="1908217"/>
            <a:chExt cx="4580426" cy="2769858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F98C744-40C9-4DBA-8FA0-4ED51694B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7156" y="2518075"/>
              <a:ext cx="4580426" cy="21600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F3FF143-B3DA-44EC-A495-C09D131291E9}"/>
                </a:ext>
              </a:extLst>
            </p:cNvPr>
            <p:cNvSpPr txBox="1"/>
            <p:nvPr/>
          </p:nvSpPr>
          <p:spPr>
            <a:xfrm>
              <a:off x="8078582" y="1908217"/>
              <a:ext cx="2377574" cy="417358"/>
            </a:xfrm>
            <a:prstGeom prst="rect">
              <a:avLst/>
            </a:prstGeom>
            <a:noFill/>
            <a:ln>
              <a:solidFill>
                <a:srgbClr val="AF2125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zh-CN" altLang="en-US" spc="100" dirty="0">
                  <a:latin typeface="+mj-ea"/>
                  <a:ea typeface="+mj-ea"/>
                </a:rPr>
                <a:t>多输出单层神经网络</a:t>
              </a:r>
              <a:endParaRPr lang="en-US" altLang="zh-CN" spc="100" dirty="0">
                <a:latin typeface="+mj-ea"/>
                <a:ea typeface="+mj-ea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0F720B1-0E4B-4E99-A6BE-C707DC5F0DB4}"/>
              </a:ext>
            </a:extLst>
          </p:cNvPr>
          <p:cNvSpPr txBox="1"/>
          <p:nvPr/>
        </p:nvSpPr>
        <p:spPr>
          <a:xfrm>
            <a:off x="1883546" y="5317724"/>
            <a:ext cx="8424908" cy="878574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SourceHanSerifSC-Regular-Identity-H"/>
              </a:rPr>
              <a:t>对于线性回归，每个输入都与每个输出相连，将这种变换（</a:t>
            </a:r>
            <a:r>
              <a:rPr lang="zh-CN" altLang="en-US" b="0" i="0" dirty="0">
                <a:effectLst/>
                <a:latin typeface="SourceHanSerifSC-Regular-Identity-H"/>
              </a:rPr>
              <a:t>上图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HanSerifSC-Regular-Identity-H"/>
              </a:rPr>
              <a:t>中的输出层）称为全连接层（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SerifPro-Regular-Identity-H"/>
              </a:rPr>
              <a:t>fully‐connected layer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HanSerifSC-Regular-Identity-H"/>
              </a:rPr>
              <a:t>）或称为稠密层（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SerifPro-Regular-Identity-H"/>
              </a:rPr>
              <a:t>dense layer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HanSerifSC-Regular-Identity-H"/>
              </a:rPr>
              <a:t>）</a:t>
            </a:r>
            <a:r>
              <a:rPr lang="zh-CN" altLang="en-US" dirty="0"/>
              <a:t> </a:t>
            </a:r>
            <a:endParaRPr lang="zh-CN" altLang="en-US" spc="100" dirty="0">
              <a:solidFill>
                <a:schemeClr val="accent4">
                  <a:lumMod val="20000"/>
                  <a:lumOff val="8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356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8E1AB-05C8-42B6-9956-3F4D37BFD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线性回归在深度神经网络的应用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E40910-895F-4D6C-AAAD-F7153B55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D2C541-2A18-43AB-B788-B4C113B9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4DAC63-0007-4098-A51A-28F69D7D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F61AA8-D513-43E1-B018-52EFA3EE47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Application of linear regression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404C57-254C-4F26-B45E-1EE56A6A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02" y="2320171"/>
            <a:ext cx="3421677" cy="27510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FEAAC21-8BE8-4015-81FB-B3B44899C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400" y="1462406"/>
            <a:ext cx="6156000" cy="19556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725A31-2766-4837-8F9F-BAF6DB5C6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3400" y="3695700"/>
            <a:ext cx="5296359" cy="25071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86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7AEA06-F61B-4D8D-919C-71A739848C3B}"/>
              </a:ext>
            </a:extLst>
          </p:cNvPr>
          <p:cNvGrpSpPr/>
          <p:nvPr/>
        </p:nvGrpSpPr>
        <p:grpSpPr>
          <a:xfrm>
            <a:off x="1047769" y="2523918"/>
            <a:ext cx="6228713" cy="1899920"/>
            <a:chOff x="1395454" y="924560"/>
            <a:chExt cx="6228713" cy="189992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94AD71A-B248-45F7-B8AA-E928F8C11C33}"/>
                </a:ext>
              </a:extLst>
            </p:cNvPr>
            <p:cNvSpPr txBox="1"/>
            <p:nvPr/>
          </p:nvSpPr>
          <p:spPr>
            <a:xfrm>
              <a:off x="1395454" y="924560"/>
              <a:ext cx="582211" cy="1060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5400" i="1" spc="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lang="zh-CN" altLang="en-US" sz="5400" i="1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5CBBEA4-DD7F-438E-9246-F1561FCEDDF9}"/>
                </a:ext>
              </a:extLst>
            </p:cNvPr>
            <p:cNvSpPr txBox="1"/>
            <p:nvPr/>
          </p:nvSpPr>
          <p:spPr>
            <a:xfrm>
              <a:off x="1972280" y="1377240"/>
              <a:ext cx="1582484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2400" i="1" spc="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Part Four</a:t>
              </a:r>
              <a:endParaRPr lang="zh-CN" altLang="en-US" sz="2400" i="1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27EB573-4CF9-4372-AB06-DB40AAFD5452}"/>
                </a:ext>
              </a:extLst>
            </p:cNvPr>
            <p:cNvSpPr txBox="1"/>
            <p:nvPr/>
          </p:nvSpPr>
          <p:spPr>
            <a:xfrm>
              <a:off x="4043109" y="2039002"/>
              <a:ext cx="10310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spc="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总结</a:t>
              </a:r>
              <a:endParaRPr lang="en-US" altLang="zh-CN" sz="3200" b="1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CC002-1855-4B76-A452-5C893DD17EA4}"/>
                </a:ext>
              </a:extLst>
            </p:cNvPr>
            <p:cNvCxnSpPr>
              <a:cxnSpLocks/>
            </p:cNvCxnSpPr>
            <p:nvPr/>
          </p:nvCxnSpPr>
          <p:spPr>
            <a:xfrm>
              <a:off x="1493101" y="2824480"/>
              <a:ext cx="6131066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65E79FB6-1C9D-42BE-A120-8A25D60E7313}"/>
              </a:ext>
            </a:extLst>
          </p:cNvPr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2DDCF00-1C88-4086-BCEB-A9A380DF6352}"/>
              </a:ext>
            </a:extLst>
          </p:cNvPr>
          <p:cNvGrpSpPr/>
          <p:nvPr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1057B17-EE74-43D4-81ED-4B26E12047DF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FA96AE7-F667-4B3D-80B2-CA4FD43918D8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2A43847-1115-4746-8F31-F980FC2FE404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DA14B34-8D8C-41CF-B926-20B8AEE46AE1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CFE4442-7243-4A7B-B0A3-A8AEDD8EC71B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57D4E11-BEF4-4636-B3EC-0A031CDE7A94}"/>
              </a:ext>
            </a:extLst>
          </p:cNvPr>
          <p:cNvGrpSpPr/>
          <p:nvPr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E901CD0-E1C0-4801-B8D6-32E6EE2BCEBA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E07025-42F8-4C34-BFB4-C1F1E785EEE2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C26E964-16A6-4E60-9D03-9626B378F800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C9536C6-056F-47F0-81D4-0C8C80449B69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9FDDA73-D58C-4BC4-94FD-87DFFFD7B10D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4237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53DEF-2580-4924-ADD0-C23024E5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890C17-9606-440D-BED6-C68C20F4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C5BC86-E795-4742-B09A-035A9D8B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599D1E-A8ED-49F7-8C74-968827C8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C956EF-E17E-4726-8AE1-E6C4E30763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9FD51C-501F-49CA-927D-823E21B6AD24}"/>
              </a:ext>
            </a:extLst>
          </p:cNvPr>
          <p:cNvSpPr txBox="1"/>
          <p:nvPr/>
        </p:nvSpPr>
        <p:spPr>
          <a:xfrm>
            <a:off x="838200" y="1574157"/>
            <a:ext cx="10319795" cy="295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pc="100" dirty="0">
                <a:latin typeface="+mn-ea"/>
              </a:rPr>
              <a:t>从房价预测的例子出发，引出线性回归模型</a:t>
            </a:r>
            <a:endParaRPr lang="en-US" altLang="zh-CN" spc="100" dirty="0">
              <a:latin typeface="+mn-ea"/>
            </a:endParaRPr>
          </a:p>
          <a:p>
            <a:pPr marL="285750" indent="-28575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pc="100" dirty="0">
                <a:latin typeface="+mn-ea"/>
              </a:rPr>
              <a:t>给出了</a:t>
            </a:r>
            <a:r>
              <a:rPr lang="en-US" altLang="zh-CN" spc="100" dirty="0">
                <a:latin typeface="+mn-ea"/>
              </a:rPr>
              <a:t>MSE</a:t>
            </a:r>
            <a:r>
              <a:rPr lang="zh-CN" altLang="en-US" spc="100" dirty="0">
                <a:latin typeface="+mn-ea"/>
              </a:rPr>
              <a:t>损失函数的定义，并对一维线性模型的损失函数进行了可视化</a:t>
            </a:r>
            <a:endParaRPr lang="en-US" altLang="zh-CN" spc="100" dirty="0">
              <a:latin typeface="+mn-ea"/>
            </a:endParaRPr>
          </a:p>
          <a:p>
            <a:pPr marL="285750" indent="-28575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pc="100" dirty="0">
                <a:latin typeface="+mn-ea"/>
              </a:rPr>
              <a:t>给出了多维线性模型的矩阵表达</a:t>
            </a:r>
            <a:endParaRPr lang="en-US" altLang="zh-CN" spc="100" dirty="0">
              <a:latin typeface="+mn-ea"/>
            </a:endParaRPr>
          </a:p>
          <a:p>
            <a:pPr marL="285750" indent="-28575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pc="100" dirty="0">
                <a:latin typeface="+mn-ea"/>
              </a:rPr>
              <a:t>分析了基于</a:t>
            </a:r>
            <a:r>
              <a:rPr lang="en-US" altLang="zh-CN" spc="100" dirty="0">
                <a:latin typeface="+mn-ea"/>
              </a:rPr>
              <a:t>MSE</a:t>
            </a:r>
            <a:r>
              <a:rPr lang="zh-CN" altLang="en-US" spc="100" dirty="0">
                <a:latin typeface="+mn-ea"/>
              </a:rPr>
              <a:t>损失函数的解析解</a:t>
            </a:r>
            <a:endParaRPr lang="en-US" altLang="zh-CN" spc="100" dirty="0">
              <a:latin typeface="+mn-ea"/>
            </a:endParaRPr>
          </a:p>
          <a:p>
            <a:pPr marL="285750" indent="-28575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pc="100" dirty="0">
                <a:latin typeface="+mn-ea"/>
              </a:rPr>
              <a:t>分析了线性模型的极大似然估计，在高斯噪声下最小化</a:t>
            </a:r>
            <a:r>
              <a:rPr lang="en-US" altLang="zh-CN" spc="100" dirty="0">
                <a:latin typeface="+mn-ea"/>
              </a:rPr>
              <a:t>MSE</a:t>
            </a:r>
            <a:r>
              <a:rPr lang="zh-CN" altLang="en-US" spc="100" dirty="0">
                <a:latin typeface="+mn-ea"/>
              </a:rPr>
              <a:t>损失函数等价于最大化似然函数</a:t>
            </a:r>
            <a:endParaRPr lang="en-US" altLang="zh-CN" spc="100" dirty="0">
              <a:latin typeface="+mn-ea"/>
            </a:endParaRPr>
          </a:p>
          <a:p>
            <a:pPr marL="285750" indent="-28575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pc="100" dirty="0">
                <a:latin typeface="+mn-ea"/>
              </a:rPr>
              <a:t>给出了常用的损失函数</a:t>
            </a:r>
            <a:endParaRPr lang="en-US" altLang="zh-CN" spc="100" dirty="0">
              <a:latin typeface="+mn-ea"/>
            </a:endParaRPr>
          </a:p>
          <a:p>
            <a:pPr marL="285750" indent="-285750" algn="just" hangingPunc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pc="100" dirty="0">
                <a:latin typeface="+mn-ea"/>
              </a:rPr>
              <a:t>给出了线性模型的神经网络图</a:t>
            </a:r>
            <a:endParaRPr lang="en-US" altLang="zh-CN" spc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59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 70">
            <a:extLst>
              <a:ext uri="{FF2B5EF4-FFF2-40B4-BE49-F238E27FC236}">
                <a16:creationId xmlns:a16="http://schemas.microsoft.com/office/drawing/2014/main" id="{B1245194-768A-4DDC-BAEC-9962949666F9}"/>
              </a:ext>
            </a:extLst>
          </p:cNvPr>
          <p:cNvSpPr txBox="1"/>
          <p:nvPr/>
        </p:nvSpPr>
        <p:spPr>
          <a:xfrm>
            <a:off x="1021685" y="1447967"/>
            <a:ext cx="33746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b="1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DFED68B-884E-4ABA-A558-2874B27A6FF3}"/>
              </a:ext>
            </a:extLst>
          </p:cNvPr>
          <p:cNvSpPr txBox="1"/>
          <p:nvPr/>
        </p:nvSpPr>
        <p:spPr>
          <a:xfrm>
            <a:off x="1216450" y="3132486"/>
            <a:ext cx="3061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CONTENT</a:t>
            </a:r>
            <a:endParaRPr lang="zh-CN" altLang="en-US" sz="4000" dirty="0"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73" name="表格 9">
            <a:extLst>
              <a:ext uri="{FF2B5EF4-FFF2-40B4-BE49-F238E27FC236}">
                <a16:creationId xmlns:a16="http://schemas.microsoft.com/office/drawing/2014/main" id="{D0C8EEE3-8E79-4590-A959-CA1CC8DFC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78138"/>
              </p:ext>
            </p:extLst>
          </p:nvPr>
        </p:nvGraphicFramePr>
        <p:xfrm>
          <a:off x="5597236" y="1179000"/>
          <a:ext cx="5668527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045">
                  <a:extLst>
                    <a:ext uri="{9D8B030D-6E8A-4147-A177-3AD203B41FA5}">
                      <a16:colId xmlns:a16="http://schemas.microsoft.com/office/drawing/2014/main" val="621734200"/>
                    </a:ext>
                  </a:extLst>
                </a:gridCol>
                <a:gridCol w="3818404">
                  <a:extLst>
                    <a:ext uri="{9D8B030D-6E8A-4147-A177-3AD203B41FA5}">
                      <a16:colId xmlns:a16="http://schemas.microsoft.com/office/drawing/2014/main" val="469345933"/>
                    </a:ext>
                  </a:extLst>
                </a:gridCol>
                <a:gridCol w="1043078">
                  <a:extLst>
                    <a:ext uri="{9D8B030D-6E8A-4147-A177-3AD203B41FA5}">
                      <a16:colId xmlns:a16="http://schemas.microsoft.com/office/drawing/2014/main" val="493992823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sz="2000" b="1" spc="100" dirty="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壹</a:t>
                      </a:r>
                      <a:endParaRPr lang="en-US" altLang="zh-CN" sz="2000" b="1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 hangingPunc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sz="2000" b="1" spc="1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线性模型与损失函数可视化</a:t>
                      </a:r>
                      <a:endParaRPr lang="en-US" altLang="zh-CN" sz="2000" b="1" spc="1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kern="1200" spc="1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03</a:t>
                      </a:r>
                      <a:endParaRPr lang="zh-CN" altLang="en-US" sz="2000" b="1" kern="1200" spc="1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69535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spc="100" dirty="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贰</a:t>
                      </a:r>
                      <a:endParaRPr lang="en-US" altLang="zh-CN" sz="2000" b="1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spc="1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多维特征线性模型矩阵表达</a:t>
                      </a:r>
                      <a:endParaRPr lang="en-US" altLang="zh-CN" sz="2000" b="1" spc="1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kern="1200" spc="1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12</a:t>
                      </a:r>
                      <a:endParaRPr lang="zh-CN" altLang="en-US" sz="2000" b="1" kern="1200" spc="1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753043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spc="100" dirty="0">
                          <a:solidFill>
                            <a:schemeClr val="accent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叁</a:t>
                      </a:r>
                      <a:endParaRPr lang="en-US" altLang="zh-CN" sz="2000" b="1" spc="100" dirty="0">
                        <a:solidFill>
                          <a:schemeClr val="accent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spc="1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线性模型的神经网络图</a:t>
                      </a:r>
                      <a:endParaRPr lang="en-US" altLang="zh-CN" sz="2000" b="1" spc="1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b="1" kern="1200" spc="1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16</a:t>
                      </a:r>
                      <a:endParaRPr lang="zh-CN" altLang="en-US" sz="2000" b="1" kern="1200" spc="1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842223"/>
                  </a:ext>
                </a:extLst>
              </a:tr>
            </a:tbl>
          </a:graphicData>
        </a:graphic>
      </p:graphicFrame>
      <p:sp>
        <p:nvSpPr>
          <p:cNvPr id="80" name="矩形 79">
            <a:extLst>
              <a:ext uri="{FF2B5EF4-FFF2-40B4-BE49-F238E27FC236}">
                <a16:creationId xmlns:a16="http://schemas.microsoft.com/office/drawing/2014/main" id="{93A5B98A-53DF-47B7-B2F4-F0D7C3347556}"/>
              </a:ext>
            </a:extLst>
          </p:cNvPr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B01AFC46-4EB4-405C-854D-5CC2D8076ED5}"/>
              </a:ext>
            </a:extLst>
          </p:cNvPr>
          <p:cNvGrpSpPr/>
          <p:nvPr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4C9E115-7244-40A3-8888-6CB5BEFD644B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830A48A-8374-4E5A-AB4B-EBB7E50ECC32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882B5580-9FA5-45F4-96EE-D89354E90053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C26987FE-72B6-4027-A0B3-74101141DCA5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98293FD-33EB-467B-81F8-F4BED497D2D5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303C891A-D111-4367-B520-61894D74D559}"/>
              </a:ext>
            </a:extLst>
          </p:cNvPr>
          <p:cNvGrpSpPr/>
          <p:nvPr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A8400EDE-3088-40F2-A6B4-B41A62AC27D0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F5CBFBC6-FB44-4E48-B770-AB3E9946980B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17EBF45-2CB2-413D-B5AD-071E9B089554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C916F3F5-7493-4A6B-AA17-C7013D6F4C63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12679C7E-C17B-419A-858A-19F09838500A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910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E7F7E1-2973-4806-ADD1-500B52DE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2024/7/8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0042C3-313C-4642-98B5-8C3D7D3D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西安电子科技大学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E3D55C-34F9-4EF0-A733-2439D809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pPr/>
              <a:t>20</a:t>
            </a:fld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8CC8C0-31F5-4895-8500-05A6DC25B01E}"/>
              </a:ext>
            </a:extLst>
          </p:cNvPr>
          <p:cNvSpPr txBox="1"/>
          <p:nvPr/>
        </p:nvSpPr>
        <p:spPr>
          <a:xfrm>
            <a:off x="2189638" y="1577311"/>
            <a:ext cx="8560870" cy="1067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hangingPunct="0">
              <a:lnSpc>
                <a:spcPct val="130000"/>
              </a:lnSpc>
            </a:pPr>
            <a:r>
              <a:rPr lang="en-US" altLang="zh-CN" sz="5400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THANK</a:t>
            </a:r>
            <a:r>
              <a:rPr lang="zh-CN" altLang="en-US" sz="5400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5400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FOR</a:t>
            </a:r>
            <a:r>
              <a:rPr lang="zh-CN" altLang="en-US" sz="5400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en-US" altLang="zh-CN" sz="5400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ATTENTION</a:t>
            </a:r>
            <a:endParaRPr lang="zh-CN" altLang="en-US" sz="5400" spc="1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7CEED829-8323-40B6-897A-68CE0C09BBF5}"/>
              </a:ext>
            </a:extLst>
          </p:cNvPr>
          <p:cNvSpPr/>
          <p:nvPr/>
        </p:nvSpPr>
        <p:spPr>
          <a:xfrm>
            <a:off x="1125901" y="1122388"/>
            <a:ext cx="1800000" cy="1800000"/>
          </a:xfrm>
          <a:custGeom>
            <a:avLst/>
            <a:gdLst>
              <a:gd name="connsiteX0" fmla="*/ 0 w 1800000"/>
              <a:gd name="connsiteY0" fmla="*/ 0 h 1800000"/>
              <a:gd name="connsiteX1" fmla="*/ 1800000 w 1800000"/>
              <a:gd name="connsiteY1" fmla="*/ 0 h 1800000"/>
              <a:gd name="connsiteX2" fmla="*/ 1800000 w 1800000"/>
              <a:gd name="connsiteY2" fmla="*/ 366040 h 1800000"/>
              <a:gd name="connsiteX3" fmla="*/ 1656604 w 1800000"/>
              <a:gd name="connsiteY3" fmla="*/ 366040 h 1800000"/>
              <a:gd name="connsiteX4" fmla="*/ 1656604 w 1800000"/>
              <a:gd name="connsiteY4" fmla="*/ 157793 h 1800000"/>
              <a:gd name="connsiteX5" fmla="*/ 172635 w 1800000"/>
              <a:gd name="connsiteY5" fmla="*/ 157793 h 1800000"/>
              <a:gd name="connsiteX6" fmla="*/ 172635 w 1800000"/>
              <a:gd name="connsiteY6" fmla="*/ 1641762 h 1800000"/>
              <a:gd name="connsiteX7" fmla="*/ 900000 w 1800000"/>
              <a:gd name="connsiteY7" fmla="*/ 1641762 h 1800000"/>
              <a:gd name="connsiteX8" fmla="*/ 900000 w 1800000"/>
              <a:gd name="connsiteY8" fmla="*/ 1800000 h 1800000"/>
              <a:gd name="connsiteX9" fmla="*/ 0 w 1800000"/>
              <a:gd name="connsiteY9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000" h="1800000">
                <a:moveTo>
                  <a:pt x="0" y="0"/>
                </a:moveTo>
                <a:lnTo>
                  <a:pt x="1800000" y="0"/>
                </a:lnTo>
                <a:lnTo>
                  <a:pt x="1800000" y="366040"/>
                </a:lnTo>
                <a:lnTo>
                  <a:pt x="1656604" y="366040"/>
                </a:lnTo>
                <a:lnTo>
                  <a:pt x="1656604" y="157793"/>
                </a:lnTo>
                <a:lnTo>
                  <a:pt x="172635" y="157793"/>
                </a:lnTo>
                <a:lnTo>
                  <a:pt x="172635" y="1641762"/>
                </a:lnTo>
                <a:lnTo>
                  <a:pt x="900000" y="1641762"/>
                </a:lnTo>
                <a:lnTo>
                  <a:pt x="900000" y="1800000"/>
                </a:lnTo>
                <a:lnTo>
                  <a:pt x="0" y="18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C279BCD9-5583-48AA-B60C-EA47BD10DE2D}"/>
              </a:ext>
            </a:extLst>
          </p:cNvPr>
          <p:cNvSpPr/>
          <p:nvPr/>
        </p:nvSpPr>
        <p:spPr>
          <a:xfrm>
            <a:off x="30480" y="5598160"/>
            <a:ext cx="12202160" cy="1259840"/>
          </a:xfrm>
          <a:custGeom>
            <a:avLst/>
            <a:gdLst>
              <a:gd name="connsiteX0" fmla="*/ 10160 w 12222480"/>
              <a:gd name="connsiteY0" fmla="*/ 1087120 h 1910080"/>
              <a:gd name="connsiteX1" fmla="*/ 12222480 w 12222480"/>
              <a:gd name="connsiteY1" fmla="*/ 0 h 1910080"/>
              <a:gd name="connsiteX2" fmla="*/ 12222480 w 12222480"/>
              <a:gd name="connsiteY2" fmla="*/ 1910080 h 1910080"/>
              <a:gd name="connsiteX3" fmla="*/ 0 w 12222480"/>
              <a:gd name="connsiteY3" fmla="*/ 1899920 h 1910080"/>
              <a:gd name="connsiteX4" fmla="*/ 10160 w 12222480"/>
              <a:gd name="connsiteY4" fmla="*/ 108712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80" h="1910080">
                <a:moveTo>
                  <a:pt x="10160" y="1087120"/>
                </a:moveTo>
                <a:lnTo>
                  <a:pt x="12222480" y="0"/>
                </a:lnTo>
                <a:lnTo>
                  <a:pt x="12222480" y="1910080"/>
                </a:lnTo>
                <a:lnTo>
                  <a:pt x="0" y="1899920"/>
                </a:lnTo>
                <a:lnTo>
                  <a:pt x="10160" y="108712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5E11D88-F7B2-4B87-813B-392B1014C97F}"/>
              </a:ext>
            </a:extLst>
          </p:cNvPr>
          <p:cNvSpPr/>
          <p:nvPr/>
        </p:nvSpPr>
        <p:spPr>
          <a:xfrm flipH="1">
            <a:off x="-40640" y="5585460"/>
            <a:ext cx="12273280" cy="1259840"/>
          </a:xfrm>
          <a:custGeom>
            <a:avLst/>
            <a:gdLst>
              <a:gd name="connsiteX0" fmla="*/ 10160 w 12222480"/>
              <a:gd name="connsiteY0" fmla="*/ 1087120 h 1910080"/>
              <a:gd name="connsiteX1" fmla="*/ 12222480 w 12222480"/>
              <a:gd name="connsiteY1" fmla="*/ 0 h 1910080"/>
              <a:gd name="connsiteX2" fmla="*/ 12222480 w 12222480"/>
              <a:gd name="connsiteY2" fmla="*/ 1910080 h 1910080"/>
              <a:gd name="connsiteX3" fmla="*/ 0 w 12222480"/>
              <a:gd name="connsiteY3" fmla="*/ 1899920 h 1910080"/>
              <a:gd name="connsiteX4" fmla="*/ 10160 w 12222480"/>
              <a:gd name="connsiteY4" fmla="*/ 108712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2480" h="1910080">
                <a:moveTo>
                  <a:pt x="10160" y="1087120"/>
                </a:moveTo>
                <a:lnTo>
                  <a:pt x="12222480" y="0"/>
                </a:lnTo>
                <a:lnTo>
                  <a:pt x="12222480" y="1910080"/>
                </a:lnTo>
                <a:lnTo>
                  <a:pt x="0" y="1899920"/>
                </a:lnTo>
                <a:lnTo>
                  <a:pt x="10160" y="1087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ABEF25C-54B2-4F3E-9A79-B3FA7E2837C0}"/>
              </a:ext>
            </a:extLst>
          </p:cNvPr>
          <p:cNvSpPr/>
          <p:nvPr/>
        </p:nvSpPr>
        <p:spPr>
          <a:xfrm>
            <a:off x="4033520" y="6134875"/>
            <a:ext cx="4196080" cy="417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 hangingPunct="0">
              <a:lnSpc>
                <a:spcPct val="130000"/>
              </a:lnSpc>
            </a:pPr>
            <a:r>
              <a:rPr lang="zh-CN" altLang="en-US" spc="10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厚德 求真 励学 笃行</a:t>
            </a:r>
            <a:endParaRPr lang="en-US" altLang="zh-CN" spc="100" dirty="0">
              <a:solidFill>
                <a:schemeClr val="accent3">
                  <a:lumMod val="20000"/>
                  <a:lumOff val="8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6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7AEA06-F61B-4D8D-919C-71A739848C3B}"/>
              </a:ext>
            </a:extLst>
          </p:cNvPr>
          <p:cNvGrpSpPr/>
          <p:nvPr/>
        </p:nvGrpSpPr>
        <p:grpSpPr>
          <a:xfrm>
            <a:off x="1029335" y="2523918"/>
            <a:ext cx="6247147" cy="3910877"/>
            <a:chOff x="1377020" y="924560"/>
            <a:chExt cx="6247147" cy="391087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94AD71A-B248-45F7-B8AA-E928F8C11C33}"/>
                </a:ext>
              </a:extLst>
            </p:cNvPr>
            <p:cNvSpPr txBox="1"/>
            <p:nvPr/>
          </p:nvSpPr>
          <p:spPr>
            <a:xfrm>
              <a:off x="1395454" y="924560"/>
              <a:ext cx="582211" cy="1060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5400" i="1" spc="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lang="zh-CN" altLang="en-US" sz="5400" i="1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5CBBEA4-DD7F-438E-9246-F1561FCEDDF9}"/>
                </a:ext>
              </a:extLst>
            </p:cNvPr>
            <p:cNvSpPr txBox="1"/>
            <p:nvPr/>
          </p:nvSpPr>
          <p:spPr>
            <a:xfrm>
              <a:off x="2004338" y="1377240"/>
              <a:ext cx="1518364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2400" i="1" spc="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Part One</a:t>
              </a:r>
              <a:endParaRPr lang="zh-CN" altLang="en-US" sz="2400" i="1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27EB573-4CF9-4372-AB06-DB40AAFD5452}"/>
                </a:ext>
              </a:extLst>
            </p:cNvPr>
            <p:cNvSpPr txBox="1"/>
            <p:nvPr/>
          </p:nvSpPr>
          <p:spPr>
            <a:xfrm>
              <a:off x="1927145" y="1830657"/>
              <a:ext cx="5262979" cy="743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indent="0" algn="just" hangingPunct="0">
                <a:lnSpc>
                  <a:spcPct val="150000"/>
                </a:lnSpc>
                <a:buFont typeface="+mj-lt"/>
                <a:buNone/>
              </a:pPr>
              <a:r>
                <a:rPr lang="zh-CN" altLang="en-US" sz="3200" b="1" spc="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线性模型与损失函数可视化</a:t>
              </a:r>
              <a:endParaRPr lang="en-US" altLang="zh-CN" sz="3200" b="1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CC002-1855-4B76-A452-5C893DD17EA4}"/>
                </a:ext>
              </a:extLst>
            </p:cNvPr>
            <p:cNvCxnSpPr>
              <a:cxnSpLocks/>
            </p:cNvCxnSpPr>
            <p:nvPr/>
          </p:nvCxnSpPr>
          <p:spPr>
            <a:xfrm>
              <a:off x="1493101" y="2824480"/>
              <a:ext cx="6131066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502E76-A493-4801-887F-B8663DF71DF0}"/>
                </a:ext>
              </a:extLst>
            </p:cNvPr>
            <p:cNvSpPr/>
            <p:nvPr/>
          </p:nvSpPr>
          <p:spPr>
            <a:xfrm>
              <a:off x="1377020" y="2980057"/>
              <a:ext cx="6096000" cy="18553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algn="just" hangingPunct="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线性回归</a:t>
              </a:r>
              <a:endParaRPr lang="en-US" altLang="zh-CN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285750" indent="-285750" algn="just" hangingPunct="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训练集</a:t>
              </a:r>
              <a:endParaRPr lang="en-US" altLang="zh-CN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285750" indent="-285750" algn="just" hangingPunct="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损失函数与可视化</a:t>
              </a:r>
              <a:endParaRPr lang="en-US" altLang="zh-CN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285750" indent="-285750" algn="just" hangingPunct="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endParaRPr lang="en-US" altLang="zh-CN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285750" indent="-285750" algn="just" hangingPunct="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endPara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65E79FB6-1C9D-42BE-A120-8A25D60E7313}"/>
              </a:ext>
            </a:extLst>
          </p:cNvPr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2DDCF00-1C88-4086-BCEB-A9A380DF6352}"/>
              </a:ext>
            </a:extLst>
          </p:cNvPr>
          <p:cNvGrpSpPr/>
          <p:nvPr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1057B17-EE74-43D4-81ED-4B26E12047DF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FA96AE7-F667-4B3D-80B2-CA4FD43918D8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2A43847-1115-4746-8F31-F980FC2FE404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DA14B34-8D8C-41CF-B926-20B8AEE46AE1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CFE4442-7243-4A7B-B0A3-A8AEDD8EC71B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57D4E11-BEF4-4636-B3EC-0A031CDE7A94}"/>
              </a:ext>
            </a:extLst>
          </p:cNvPr>
          <p:cNvGrpSpPr/>
          <p:nvPr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E901CD0-E1C0-4801-B8D6-32E6EE2BCEBA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E07025-42F8-4C34-BFB4-C1F1E785EEE2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C26E964-16A6-4E60-9D03-9626B378F800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C9536C6-056F-47F0-81D4-0C8C80449B69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9FDDA73-D58C-4BC4-94FD-87DFFFD7B10D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742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53AAC-B54E-4792-B9E6-2D70482A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线性回归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1B4E70-7BAE-4800-9EA8-8FFC0564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CE6ABF-9984-4654-AA9F-8F57D8F2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583FA4-FE12-48EF-9DC3-C4DCC932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FCA976-BDC6-44D5-B013-5296C97FBF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Linear Regression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A83159-4F34-4BD2-883A-D67CE145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7140"/>
            <a:ext cx="4146705" cy="216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E692261-D9D9-431B-9704-1CEEF6177FC7}"/>
              </a:ext>
            </a:extLst>
          </p:cNvPr>
          <p:cNvCxnSpPr/>
          <p:nvPr/>
        </p:nvCxnSpPr>
        <p:spPr>
          <a:xfrm flipV="1">
            <a:off x="2661920" y="2386580"/>
            <a:ext cx="1905000" cy="90932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C1A206-DAFD-48A2-8D95-8227F586A37D}"/>
              </a:ext>
            </a:extLst>
          </p:cNvPr>
          <p:cNvSpPr txBox="1"/>
          <p:nvPr/>
        </p:nvSpPr>
        <p:spPr>
          <a:xfrm>
            <a:off x="1915160" y="2330700"/>
            <a:ext cx="1547368" cy="253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>
              <a:lnSpc>
                <a:spcPct val="130000"/>
              </a:lnSpc>
            </a:pPr>
            <a:r>
              <a:rPr lang="en-US" altLang="zh-CN" sz="900" spc="100" dirty="0">
                <a:solidFill>
                  <a:srgbClr val="5B9BD5"/>
                </a:solidFill>
                <a:ea typeface="思源黑体 CN Normal" panose="020B0400000000000000" pitchFamily="34" charset="-122"/>
                <a:cs typeface="Times New Roman" panose="02020603050405020304" pitchFamily="18" charset="0"/>
              </a:rPr>
              <a:t>Linear Regression</a:t>
            </a:r>
            <a:endParaRPr lang="zh-CN" altLang="en-US" sz="900" spc="100" dirty="0">
              <a:solidFill>
                <a:srgbClr val="5B9BD5"/>
              </a:solidFill>
              <a:ea typeface="思源黑体 CN Normal" panose="020B0400000000000000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D33CC9-7C97-4B57-A8C6-15F966947A5B}"/>
                  </a:ext>
                </a:extLst>
              </p:cNvPr>
              <p:cNvSpPr txBox="1"/>
              <p:nvPr/>
            </p:nvSpPr>
            <p:spPr>
              <a:xfrm>
                <a:off x="5943600" y="1996689"/>
                <a:ext cx="5608320" cy="2120902"/>
              </a:xfrm>
              <a:prstGeom prst="rect">
                <a:avLst/>
              </a:prstGeom>
              <a:noFill/>
              <a:ln>
                <a:solidFill>
                  <a:srgbClr val="AF2125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just" hangingPunct="0">
                  <a:lnSpc>
                    <a:spcPct val="150000"/>
                  </a:lnSpc>
                </a:pPr>
                <a:r>
                  <a:rPr lang="zh-CN" altLang="en-US" spc="100" dirty="0">
                    <a:latin typeface="+mn-ea"/>
                  </a:rPr>
                  <a:t>线性回归假设：</a:t>
                </a:r>
                <a:endParaRPr lang="en-US" altLang="zh-CN" spc="100" dirty="0">
                  <a:latin typeface="+mn-ea"/>
                </a:endParaRPr>
              </a:p>
              <a:p>
                <a:pPr marL="285750" indent="-285750" algn="just" hangingPunct="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+mn-ea"/>
                  </a:rPr>
                  <a:t>假设自变量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+mn-ea"/>
                  </a:rPr>
                  <a:t>和因变量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+mn-ea"/>
                  </a:rPr>
                  <a:t>之间的关系是线性的，即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+mn-ea"/>
                  </a:rPr>
                  <a:t>可以表示为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+mn-ea"/>
                  </a:rPr>
                  <a:t>中元素的加权和，这里通常允许包含观测值的一些噪声；</a:t>
                </a:r>
                <a:endParaRPr lang="en-US" altLang="zh-CN" b="0" i="0" dirty="0">
                  <a:solidFill>
                    <a:srgbClr val="000000"/>
                  </a:solidFill>
                  <a:effectLst/>
                  <a:latin typeface="+mn-ea"/>
                </a:endParaRPr>
              </a:p>
              <a:p>
                <a:pPr marL="285750" indent="-285750" algn="just" hangingPunct="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+mn-ea"/>
                  </a:rPr>
                  <a:t>假设任何噪声都比较正常，如噪声遵循正态</a:t>
                </a:r>
                <a:r>
                  <a:rPr lang="zh-CN" altLang="en-US" dirty="0">
                    <a:solidFill>
                      <a:srgbClr val="000000"/>
                    </a:solidFill>
                    <a:latin typeface="+mn-ea"/>
                  </a:rPr>
                  <a:t>分</a:t>
                </a:r>
                <a:r>
                  <a:rPr lang="zh-CN" altLang="en-US" b="0" i="0" dirty="0">
                    <a:solidFill>
                      <a:srgbClr val="000000"/>
                    </a:solidFill>
                    <a:effectLst/>
                    <a:latin typeface="+mn-ea"/>
                  </a:rPr>
                  <a:t>布</a:t>
                </a:r>
                <a:endParaRPr lang="zh-CN" altLang="en-US" spc="100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6D33CC9-7C97-4B57-A8C6-15F96694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996689"/>
                <a:ext cx="5608320" cy="2120902"/>
              </a:xfrm>
              <a:prstGeom prst="rect">
                <a:avLst/>
              </a:prstGeom>
              <a:blipFill>
                <a:blip r:embed="rId4"/>
                <a:stretch>
                  <a:fillRect l="-759" r="-759" b="-3725"/>
                </a:stretch>
              </a:blipFill>
              <a:ln>
                <a:solidFill>
                  <a:srgbClr val="AF2125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66AB79B-9D2F-472F-9DF4-CD5348E0A80C}"/>
              </a:ext>
            </a:extLst>
          </p:cNvPr>
          <p:cNvCxnSpPr/>
          <p:nvPr/>
        </p:nvCxnSpPr>
        <p:spPr>
          <a:xfrm flipV="1">
            <a:off x="3462528" y="3718560"/>
            <a:ext cx="0" cy="25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8183842-1F75-4E3D-92A0-7413BD9D7B08}"/>
              </a:ext>
            </a:extLst>
          </p:cNvPr>
          <p:cNvCxnSpPr>
            <a:cxnSpLocks/>
          </p:cNvCxnSpPr>
          <p:nvPr/>
        </p:nvCxnSpPr>
        <p:spPr>
          <a:xfrm flipV="1">
            <a:off x="3462528" y="2915920"/>
            <a:ext cx="0" cy="8026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BDA5B5-AD7E-45E5-BA6C-DE73F7308DA8}"/>
              </a:ext>
            </a:extLst>
          </p:cNvPr>
          <p:cNvCxnSpPr>
            <a:cxnSpLocks/>
          </p:cNvCxnSpPr>
          <p:nvPr/>
        </p:nvCxnSpPr>
        <p:spPr>
          <a:xfrm flipH="1">
            <a:off x="1915160" y="2921000"/>
            <a:ext cx="1547368" cy="0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6FBA328-22A8-4E6D-BF47-2D95975273B0}"/>
              </a:ext>
            </a:extLst>
          </p:cNvPr>
          <p:cNvCxnSpPr/>
          <p:nvPr/>
        </p:nvCxnSpPr>
        <p:spPr>
          <a:xfrm flipH="1">
            <a:off x="1666240" y="2921000"/>
            <a:ext cx="24892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13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001B2-BD84-49B4-908A-8E84C27B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数据集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8382DA-EF21-4169-A153-B759B209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D2AA45-B662-4A83-AF07-05701CFD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BB709E-A1FD-44F8-83E4-86647722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DFDAE-794F-4AC0-A952-BCA8AE63A5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Data set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1FD4598-9328-476B-9A28-1F5225224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183" y="1957591"/>
            <a:ext cx="2706417" cy="216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465F285-B998-471D-9F1E-553462092201}"/>
              </a:ext>
            </a:extLst>
          </p:cNvPr>
          <p:cNvSpPr txBox="1"/>
          <p:nvPr/>
        </p:nvSpPr>
        <p:spPr>
          <a:xfrm>
            <a:off x="5943600" y="1996689"/>
            <a:ext cx="5608320" cy="1704954"/>
          </a:xfrm>
          <a:prstGeom prst="rect">
            <a:avLst/>
          </a:prstGeom>
          <a:noFill/>
          <a:ln>
            <a:solidFill>
              <a:srgbClr val="AF2125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just" hangingPunct="0">
              <a:lnSpc>
                <a:spcPct val="150000"/>
              </a:lnSpc>
            </a:pPr>
            <a:r>
              <a:rPr lang="zh-CN" altLang="en-US" dirty="0"/>
              <a:t>该数据集称为训练数据集或训练集（</a:t>
            </a:r>
            <a:r>
              <a:rPr lang="en-US" altLang="zh-CN" dirty="0"/>
              <a:t>training set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 hangingPunct="0">
              <a:lnSpc>
                <a:spcPct val="150000"/>
              </a:lnSpc>
            </a:pPr>
            <a:r>
              <a:rPr lang="zh-CN" altLang="en-US" dirty="0"/>
              <a:t>每行数据称为样本（</a:t>
            </a:r>
            <a:r>
              <a:rPr lang="en-US" altLang="zh-CN" dirty="0"/>
              <a:t>sample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 hangingPunct="0">
              <a:lnSpc>
                <a:spcPct val="150000"/>
              </a:lnSpc>
            </a:pPr>
            <a:r>
              <a:rPr lang="zh-CN" altLang="en-US" dirty="0"/>
              <a:t>预测所依据的自变量称为特征（</a:t>
            </a:r>
            <a:r>
              <a:rPr lang="en-US" altLang="zh-CN" dirty="0"/>
              <a:t>feature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 hangingPunct="0">
              <a:lnSpc>
                <a:spcPct val="150000"/>
              </a:lnSpc>
            </a:pPr>
            <a:r>
              <a:rPr lang="zh-CN" altLang="en-US" dirty="0"/>
              <a:t>预测的目标称为标签（</a:t>
            </a:r>
            <a:r>
              <a:rPr lang="en-US" altLang="zh-CN" dirty="0"/>
              <a:t>label</a:t>
            </a:r>
            <a:r>
              <a:rPr lang="zh-CN" altLang="en-US" dirty="0"/>
              <a:t>）或目标（</a:t>
            </a:r>
            <a:r>
              <a:rPr lang="en-US" altLang="zh-CN" dirty="0"/>
              <a:t>target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C7F8432-560A-48D6-81F6-61E4D7AB59AA}"/>
              </a:ext>
            </a:extLst>
          </p:cNvPr>
          <p:cNvGrpSpPr/>
          <p:nvPr/>
        </p:nvGrpSpPr>
        <p:grpSpPr>
          <a:xfrm>
            <a:off x="1332183" y="1804149"/>
            <a:ext cx="2636579" cy="2466883"/>
            <a:chOff x="1498949" y="1804149"/>
            <a:chExt cx="2636579" cy="2466883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304D5D7-0F00-40C7-BFAE-C53AE55E7F66}"/>
                </a:ext>
              </a:extLst>
            </p:cNvPr>
            <p:cNvGrpSpPr/>
            <p:nvPr/>
          </p:nvGrpSpPr>
          <p:grpSpPr>
            <a:xfrm>
              <a:off x="1670661" y="1804149"/>
              <a:ext cx="2288540" cy="2466883"/>
              <a:chOff x="2894330" y="994274"/>
              <a:chExt cx="2288540" cy="2466883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37F0C974-B851-44AC-86DF-D59BD4E1DF8B}"/>
                  </a:ext>
                </a:extLst>
              </p:cNvPr>
              <p:cNvSpPr/>
              <p:nvPr/>
            </p:nvSpPr>
            <p:spPr>
              <a:xfrm>
                <a:off x="3081020" y="994274"/>
                <a:ext cx="1915160" cy="58599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training set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F703683C-9D94-4946-A7F0-13D4CBF37BB7}"/>
                  </a:ext>
                </a:extLst>
              </p:cNvPr>
              <p:cNvSpPr/>
              <p:nvPr/>
            </p:nvSpPr>
            <p:spPr>
              <a:xfrm>
                <a:off x="2894330" y="1924261"/>
                <a:ext cx="2288540" cy="58599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learning algorithm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: 圆角 14">
                    <a:extLst>
                      <a:ext uri="{FF2B5EF4-FFF2-40B4-BE49-F238E27FC236}">
                        <a16:creationId xmlns:a16="http://schemas.microsoft.com/office/drawing/2014/main" id="{FD79F641-2AFA-4842-91FF-C83136F73F19}"/>
                      </a:ext>
                    </a:extLst>
                  </p:cNvPr>
                  <p:cNvSpPr/>
                  <p:nvPr/>
                </p:nvSpPr>
                <p:spPr>
                  <a:xfrm>
                    <a:off x="3748722" y="2875166"/>
                    <a:ext cx="579755" cy="585991"/>
                  </a:xfrm>
                  <a:prstGeom prst="roundRect">
                    <a:avLst/>
                  </a:prstGeom>
                  <a:ln>
                    <a:solidFill>
                      <a:srgbClr val="5B9BD5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5B9BD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矩形: 圆角 14">
                    <a:extLst>
                      <a:ext uri="{FF2B5EF4-FFF2-40B4-BE49-F238E27FC236}">
                        <a16:creationId xmlns:a16="http://schemas.microsoft.com/office/drawing/2014/main" id="{FD79F641-2AFA-4842-91FF-C83136F73F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8722" y="2875166"/>
                    <a:ext cx="579755" cy="585991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rgbClr val="5B9BD5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BE85F13D-3B37-428B-A6FE-AB79896A6AA8}"/>
                  </a:ext>
                </a:extLst>
              </p:cNvPr>
              <p:cNvCxnSpPr>
                <a:cxnSpLocks/>
                <a:stCxn id="13" idx="2"/>
                <a:endCxn id="14" idx="0"/>
              </p:cNvCxnSpPr>
              <p:nvPr/>
            </p:nvCxnSpPr>
            <p:spPr>
              <a:xfrm>
                <a:off x="4038600" y="1580265"/>
                <a:ext cx="0" cy="34399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B596AC1E-C6DF-4723-947E-5E7A5F8406D1}"/>
                  </a:ext>
                </a:extLst>
              </p:cNvPr>
              <p:cNvCxnSpPr>
                <a:cxnSpLocks/>
                <a:stCxn id="14" idx="2"/>
                <a:endCxn id="15" idx="0"/>
              </p:cNvCxnSpPr>
              <p:nvPr/>
            </p:nvCxnSpPr>
            <p:spPr>
              <a:xfrm>
                <a:off x="4038600" y="2510252"/>
                <a:ext cx="0" cy="36491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DBC380DB-2F5B-42C2-A623-064165B78731}"/>
                  </a:ext>
                </a:extLst>
              </p:cNvPr>
              <p:cNvCxnSpPr>
                <a:endCxn id="15" idx="1"/>
              </p:cNvCxnSpPr>
              <p:nvPr/>
            </p:nvCxnSpPr>
            <p:spPr>
              <a:xfrm>
                <a:off x="3081020" y="3168161"/>
                <a:ext cx="667702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B01A2A74-8F8C-444F-BF2B-52141D8B6ABB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4328477" y="3168161"/>
                <a:ext cx="667702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49A80CF-C83A-4CD3-B461-6FA39DC099EF}"/>
                    </a:ext>
                  </a:extLst>
                </p:cNvPr>
                <p:cNvSpPr txBox="1"/>
                <p:nvPr/>
              </p:nvSpPr>
              <p:spPr>
                <a:xfrm>
                  <a:off x="1498949" y="3694110"/>
                  <a:ext cx="429669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hangingPunct="0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pc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思源黑体 CN Normal" panose="020B0400000000000000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spc="100" dirty="0">
                    <a:solidFill>
                      <a:srgbClr val="FF0000"/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49A80CF-C83A-4CD3-B461-6FA39DC09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8949" y="3694110"/>
                  <a:ext cx="429669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977C0A7E-DC7B-4A0B-BAA6-7C0791E75C5F}"/>
                    </a:ext>
                  </a:extLst>
                </p:cNvPr>
                <p:cNvSpPr txBox="1"/>
                <p:nvPr/>
              </p:nvSpPr>
              <p:spPr>
                <a:xfrm>
                  <a:off x="3701243" y="3672139"/>
                  <a:ext cx="434285" cy="492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just" hangingPunct="0">
                    <a:lnSpc>
                      <a:spcPct val="13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CN" altLang="en-US" sz="2000" i="1" spc="10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 spc="10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CN" altLang="en-US" sz="1600" spc="100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  <a:latin typeface="思源黑体 CN Normal" panose="020B0400000000000000" pitchFamily="34" charset="-122"/>
                    <a:ea typeface="思源黑体 CN Normal" panose="020B0400000000000000" pitchFamily="34" charset="-122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977C0A7E-DC7B-4A0B-BAA6-7C0791E75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1243" y="3672139"/>
                  <a:ext cx="434285" cy="4924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495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D5C8B-B168-45B8-82DD-F964AED0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线性模型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E37634-80D8-4CF5-85FF-22A954C4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B30A02-949A-46E2-9821-CC9B503A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530852-F712-4454-9B72-BAFF4D0F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686A1E8-7D8E-405E-8DD7-D1FFA5983A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Linear model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6BB8F1-8A0F-4211-B440-F61E4EB9C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7140"/>
            <a:ext cx="4146705" cy="216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172C9E7-C6F8-4C45-A2C3-7C4E39B4B752}"/>
                  </a:ext>
                </a:extLst>
              </p:cNvPr>
              <p:cNvSpPr txBox="1"/>
              <p:nvPr/>
            </p:nvSpPr>
            <p:spPr>
              <a:xfrm>
                <a:off x="5943600" y="1996689"/>
                <a:ext cx="5608320" cy="1289456"/>
              </a:xfrm>
              <a:prstGeom prst="rect">
                <a:avLst/>
              </a:prstGeom>
              <a:noFill/>
              <a:ln>
                <a:solidFill>
                  <a:srgbClr val="AF2125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just" hangingPunct="0">
                  <a:lnSpc>
                    <a:spcPct val="150000"/>
                  </a:lnSpc>
                </a:pPr>
                <a:r>
                  <a:rPr lang="zh-CN" altLang="en-US" dirty="0"/>
                  <a:t>线性模型：目标表示为特征的加权和</a:t>
                </a:r>
                <a:endParaRPr lang="en-US" altLang="zh-CN" dirty="0"/>
              </a:p>
              <a:p>
                <a:pPr algn="ctr" hangingPunc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/>
              </a:p>
              <a:p>
                <a:pPr hangingPunct="0">
                  <a:lnSpc>
                    <a:spcPct val="150000"/>
                  </a:lnSpc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/>
                  <a:t>称为权重</a:t>
                </a:r>
                <a:r>
                  <a:rPr lang="en-US" altLang="zh-CN" dirty="0"/>
                  <a:t>(weight)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称为偏置</a:t>
                </a:r>
                <a:r>
                  <a:rPr lang="en-US" altLang="zh-CN" dirty="0"/>
                  <a:t>(bias)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172C9E7-C6F8-4C45-A2C3-7C4E39B4B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996689"/>
                <a:ext cx="5608320" cy="1289456"/>
              </a:xfrm>
              <a:prstGeom prst="rect">
                <a:avLst/>
              </a:prstGeom>
              <a:blipFill>
                <a:blip r:embed="rId4"/>
                <a:stretch>
                  <a:fillRect l="-759" b="-6573"/>
                </a:stretch>
              </a:blipFill>
              <a:ln>
                <a:solidFill>
                  <a:srgbClr val="AF2125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186A06C-AEA1-433D-B84F-85FEC46F46B0}"/>
              </a:ext>
            </a:extLst>
          </p:cNvPr>
          <p:cNvCxnSpPr/>
          <p:nvPr/>
        </p:nvCxnSpPr>
        <p:spPr>
          <a:xfrm flipV="1">
            <a:off x="2275840" y="2255520"/>
            <a:ext cx="2458720" cy="1173480"/>
          </a:xfrm>
          <a:prstGeom prst="line">
            <a:avLst/>
          </a:prstGeom>
          <a:ln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3597024-6C10-4D4F-8F98-897CE469D3A8}"/>
              </a:ext>
            </a:extLst>
          </p:cNvPr>
          <p:cNvCxnSpPr/>
          <p:nvPr/>
        </p:nvCxnSpPr>
        <p:spPr>
          <a:xfrm flipV="1">
            <a:off x="2275840" y="2857500"/>
            <a:ext cx="2570480" cy="66294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FAD2317-A7BF-4461-9AB6-05D04B5C7F32}"/>
              </a:ext>
            </a:extLst>
          </p:cNvPr>
          <p:cNvCxnSpPr/>
          <p:nvPr/>
        </p:nvCxnSpPr>
        <p:spPr>
          <a:xfrm flipV="1">
            <a:off x="2209800" y="2255520"/>
            <a:ext cx="1607820" cy="10287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704B62E2-FDCC-4419-AC78-2DD1E5D674D6}"/>
              </a:ext>
            </a:extLst>
          </p:cNvPr>
          <p:cNvCxnSpPr/>
          <p:nvPr/>
        </p:nvCxnSpPr>
        <p:spPr>
          <a:xfrm flipH="1" flipV="1">
            <a:off x="2377440" y="2453640"/>
            <a:ext cx="2042160" cy="106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7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79C5F-1F0B-44E9-B4BE-E4C2C127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损失函数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6ED8C4-D263-478D-99B1-18C0ABBA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579C23-76E9-4FD8-999B-FCAB8EA0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DC82D9-0190-4A91-B4DE-39B28CE1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BD7E54-B6DE-44B6-B819-2A14B939C4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Loss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65E13C-0647-4157-891A-ABE2CBF85CA2}"/>
                  </a:ext>
                </a:extLst>
              </p:cNvPr>
              <p:cNvSpPr txBox="1"/>
              <p:nvPr/>
            </p:nvSpPr>
            <p:spPr>
              <a:xfrm>
                <a:off x="750104" y="1400175"/>
                <a:ext cx="5608320" cy="3702873"/>
              </a:xfrm>
              <a:prstGeom prst="rect">
                <a:avLst/>
              </a:prstGeom>
              <a:noFill/>
              <a:ln>
                <a:solidFill>
                  <a:srgbClr val="AF2125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just" hangingPunct="0">
                  <a:lnSpc>
                    <a:spcPct val="150000"/>
                  </a:lnSpc>
                </a:pPr>
                <a:r>
                  <a:rPr lang="zh-CN" altLang="en-US" dirty="0">
                    <a:latin typeface="+mj-lt"/>
                  </a:rPr>
                  <a:t>均方误差</a:t>
                </a:r>
                <a:r>
                  <a:rPr lang="en-US" altLang="zh-CN" dirty="0">
                    <a:latin typeface="+mj-lt"/>
                  </a:rPr>
                  <a:t>(Mean Square Error)</a:t>
                </a:r>
                <a:r>
                  <a:rPr lang="zh-CN" altLang="en-US" dirty="0">
                    <a:latin typeface="+mj-lt"/>
                  </a:rPr>
                  <a:t>损失函数定义为：</a:t>
                </a:r>
                <a:endParaRPr lang="en-US" altLang="zh-CN" dirty="0">
                  <a:latin typeface="+mj-lt"/>
                </a:endParaRPr>
              </a:p>
              <a:p>
                <a:pPr algn="just" hangingPunct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algn="just" hangingPunct="0">
                  <a:lnSpc>
                    <a:spcPct val="150000"/>
                  </a:lnSpc>
                </a:pP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just" hangingPunct="0">
                  <a:lnSpc>
                    <a:spcPct val="150000"/>
                  </a:lnSpc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个样本的标签</a:t>
                </a:r>
                <a:endParaRPr lang="en-US" altLang="zh-CN" dirty="0"/>
              </a:p>
              <a:p>
                <a:pPr algn="just" hangingPunct="0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i="0" dirty="0">
                    <a:latin typeface="+mj-lt"/>
                  </a:rPr>
                  <a:t>表示模型对第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i="0" dirty="0">
                    <a:latin typeface="+mj-lt"/>
                  </a:rPr>
                  <a:t>个样本的估计值</a:t>
                </a:r>
                <a:endParaRPr lang="en-US" altLang="zh-CN" i="0" dirty="0">
                  <a:latin typeface="+mj-lt"/>
                </a:endParaRPr>
              </a:p>
              <a:p>
                <a:pPr algn="just" hangingPunct="0">
                  <a:lnSpc>
                    <a:spcPct val="150000"/>
                  </a:lnSpc>
                </a:pPr>
                <a:r>
                  <a:rPr lang="en-US" altLang="zh-CN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i="0" dirty="0">
                    <a:latin typeface="+mj-lt"/>
                  </a:rPr>
                  <a:t>表示一个</a:t>
                </a:r>
                <a:r>
                  <a:rPr lang="en-US" altLang="zh-CN" i="0" dirty="0">
                    <a:latin typeface="+mj-lt"/>
                  </a:rPr>
                  <a:t>batch</a:t>
                </a:r>
                <a:r>
                  <a:rPr lang="zh-CN" altLang="en-US" i="0" dirty="0">
                    <a:latin typeface="+mj-lt"/>
                  </a:rPr>
                  <a:t>的样本数</a:t>
                </a:r>
                <a:endParaRPr lang="en-US" altLang="zh-CN" i="0" dirty="0">
                  <a:latin typeface="+mj-lt"/>
                </a:endParaRPr>
              </a:p>
              <a:p>
                <a:pPr algn="just" hangingPunct="0">
                  <a:lnSpc>
                    <a:spcPct val="150000"/>
                  </a:lnSpc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165E13C-0647-4157-891A-ABE2CBF8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04" y="1400175"/>
                <a:ext cx="5608320" cy="3702873"/>
              </a:xfrm>
              <a:prstGeom prst="rect">
                <a:avLst/>
              </a:prstGeom>
              <a:blipFill>
                <a:blip r:embed="rId3"/>
                <a:stretch>
                  <a:fillRect l="-759"/>
                </a:stretch>
              </a:blipFill>
              <a:ln>
                <a:solidFill>
                  <a:srgbClr val="AF2125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2">
                <a:extLst>
                  <a:ext uri="{FF2B5EF4-FFF2-40B4-BE49-F238E27FC236}">
                    <a16:creationId xmlns:a16="http://schemas.microsoft.com/office/drawing/2014/main" id="{84BF0268-4F71-4D1A-AF9E-8E2D60A282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738853"/>
                  </p:ext>
                </p:extLst>
              </p:nvPr>
            </p:nvGraphicFramePr>
            <p:xfrm>
              <a:off x="6751962" y="1400175"/>
              <a:ext cx="5158387" cy="32296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74408">
                      <a:extLst>
                        <a:ext uri="{9D8B030D-6E8A-4147-A177-3AD203B41FA5}">
                          <a16:colId xmlns:a16="http://schemas.microsoft.com/office/drawing/2014/main" val="251273077"/>
                        </a:ext>
                      </a:extLst>
                    </a:gridCol>
                    <a:gridCol w="3483979">
                      <a:extLst>
                        <a:ext uri="{9D8B030D-6E8A-4147-A177-3AD203B41FA5}">
                          <a16:colId xmlns:a16="http://schemas.microsoft.com/office/drawing/2014/main" val="1905506925"/>
                        </a:ext>
                      </a:extLst>
                    </a:gridCol>
                  </a:tblGrid>
                  <a:tr h="48344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Model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5705881"/>
                      </a:ext>
                    </a:extLst>
                  </a:tr>
                  <a:tr h="82895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Parameters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4977893"/>
                      </a:ext>
                    </a:extLst>
                  </a:tr>
                  <a:tr h="108833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Loss function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0" dirty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zh-CN" alt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i="0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0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855476"/>
                      </a:ext>
                    </a:extLst>
                  </a:tr>
                  <a:tr h="82895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Objective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𝑎𝑟𝑔𝑚𝑖𝑛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  <m:lim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70403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2">
                <a:extLst>
                  <a:ext uri="{FF2B5EF4-FFF2-40B4-BE49-F238E27FC236}">
                    <a16:creationId xmlns:a16="http://schemas.microsoft.com/office/drawing/2014/main" id="{84BF0268-4F71-4D1A-AF9E-8E2D60A282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738853"/>
                  </p:ext>
                </p:extLst>
              </p:nvPr>
            </p:nvGraphicFramePr>
            <p:xfrm>
              <a:off x="6751962" y="1400175"/>
              <a:ext cx="5158387" cy="32296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74408">
                      <a:extLst>
                        <a:ext uri="{9D8B030D-6E8A-4147-A177-3AD203B41FA5}">
                          <a16:colId xmlns:a16="http://schemas.microsoft.com/office/drawing/2014/main" val="251273077"/>
                        </a:ext>
                      </a:extLst>
                    </a:gridCol>
                    <a:gridCol w="3483979">
                      <a:extLst>
                        <a:ext uri="{9D8B030D-6E8A-4147-A177-3AD203B41FA5}">
                          <a16:colId xmlns:a16="http://schemas.microsoft.com/office/drawing/2014/main" val="1905506925"/>
                        </a:ext>
                      </a:extLst>
                    </a:gridCol>
                  </a:tblGrid>
                  <a:tr h="48344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Model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8252" t="-1266" r="-350" b="-574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705881"/>
                      </a:ext>
                    </a:extLst>
                  </a:tr>
                  <a:tr h="82895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Parameters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8252" t="-58394" r="-350" b="-2313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4977893"/>
                      </a:ext>
                    </a:extLst>
                  </a:tr>
                  <a:tr h="108833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Loss function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8252" t="-121229" r="-350" b="-77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855476"/>
                      </a:ext>
                    </a:extLst>
                  </a:tr>
                  <a:tr h="82895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Objective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8252" t="-291176" r="-350" b="-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04035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953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453B2-1849-42E5-B4D3-0B98BC6E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损失函数可视化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C33298-026D-438E-B3DC-37365A78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4E30-715F-4973-8179-B4178D7E09F0}" type="datetime1">
              <a:rPr lang="zh-CN" altLang="en-US" smtClean="0"/>
              <a:pPr/>
              <a:t>2024/7/8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A9EDB7-F9DA-491B-ABD7-EF8415DD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B1CF30-C228-4847-982C-A1A52D74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9A5AF-BDD6-4E14-989F-CF034C94E4CA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ED5D1F-0244-4843-8986-69BCF807CB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Loss function Visualization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12">
                <a:extLst>
                  <a:ext uri="{FF2B5EF4-FFF2-40B4-BE49-F238E27FC236}">
                    <a16:creationId xmlns:a16="http://schemas.microsoft.com/office/drawing/2014/main" id="{67711262-C231-4F97-806F-4DCBF3EB5D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8737877"/>
                  </p:ext>
                </p:extLst>
              </p:nvPr>
            </p:nvGraphicFramePr>
            <p:xfrm>
              <a:off x="6751962" y="1400175"/>
              <a:ext cx="5158387" cy="32296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74408">
                      <a:extLst>
                        <a:ext uri="{9D8B030D-6E8A-4147-A177-3AD203B41FA5}">
                          <a16:colId xmlns:a16="http://schemas.microsoft.com/office/drawing/2014/main" val="251273077"/>
                        </a:ext>
                      </a:extLst>
                    </a:gridCol>
                    <a:gridCol w="3483979">
                      <a:extLst>
                        <a:ext uri="{9D8B030D-6E8A-4147-A177-3AD203B41FA5}">
                          <a16:colId xmlns:a16="http://schemas.microsoft.com/office/drawing/2014/main" val="1905506925"/>
                        </a:ext>
                      </a:extLst>
                    </a:gridCol>
                  </a:tblGrid>
                  <a:tr h="48344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Model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515705881"/>
                      </a:ext>
                    </a:extLst>
                  </a:tr>
                  <a:tr h="82895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Parameters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34977893"/>
                      </a:ext>
                    </a:extLst>
                  </a:tr>
                  <a:tr h="108833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Loss function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d>
                                  <m:d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0" dirty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zh-CN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zh-CN" altLang="en-US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i="0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zh-CN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i="0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49855476"/>
                      </a:ext>
                    </a:extLst>
                  </a:tr>
                  <a:tr h="82895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Objective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limLow>
                                  <m:limLowPr>
                                    <m:ctrlP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𝑎𝑟𝑔𝑚𝑖𝑛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e>
                                  <m:lim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lim>
                                </m:limLow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70403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12">
                <a:extLst>
                  <a:ext uri="{FF2B5EF4-FFF2-40B4-BE49-F238E27FC236}">
                    <a16:creationId xmlns:a16="http://schemas.microsoft.com/office/drawing/2014/main" id="{67711262-C231-4F97-806F-4DCBF3EB5D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8737877"/>
                  </p:ext>
                </p:extLst>
              </p:nvPr>
            </p:nvGraphicFramePr>
            <p:xfrm>
              <a:off x="6751962" y="1400175"/>
              <a:ext cx="5158387" cy="322969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74408">
                      <a:extLst>
                        <a:ext uri="{9D8B030D-6E8A-4147-A177-3AD203B41FA5}">
                          <a16:colId xmlns:a16="http://schemas.microsoft.com/office/drawing/2014/main" val="251273077"/>
                        </a:ext>
                      </a:extLst>
                    </a:gridCol>
                    <a:gridCol w="3483979">
                      <a:extLst>
                        <a:ext uri="{9D8B030D-6E8A-4147-A177-3AD203B41FA5}">
                          <a16:colId xmlns:a16="http://schemas.microsoft.com/office/drawing/2014/main" val="1905506925"/>
                        </a:ext>
                      </a:extLst>
                    </a:gridCol>
                  </a:tblGrid>
                  <a:tr h="483442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Model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8252" t="-1266" r="-350" b="-574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5705881"/>
                      </a:ext>
                    </a:extLst>
                  </a:tr>
                  <a:tr h="82895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Parameters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8252" t="-58394" r="-350" b="-2313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4977893"/>
                      </a:ext>
                    </a:extLst>
                  </a:tr>
                  <a:tr h="108833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Loss function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8252" t="-121229" r="-350" b="-77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9855476"/>
                      </a:ext>
                    </a:extLst>
                  </a:tr>
                  <a:tr h="82895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/>
                            <a:t>Objective</a:t>
                          </a:r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8252" t="-291176" r="-350" b="-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04035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EC0D21A-2A39-488C-B834-36B986BC4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09" y="1400175"/>
            <a:ext cx="5715547" cy="360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D21712-0362-4BF1-8921-7B6906957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776" y="1400175"/>
            <a:ext cx="5515812" cy="360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19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7AEA06-F61B-4D8D-919C-71A739848C3B}"/>
              </a:ext>
            </a:extLst>
          </p:cNvPr>
          <p:cNvGrpSpPr/>
          <p:nvPr/>
        </p:nvGrpSpPr>
        <p:grpSpPr>
          <a:xfrm>
            <a:off x="1029335" y="2523918"/>
            <a:ext cx="6247147" cy="3550778"/>
            <a:chOff x="1377020" y="924560"/>
            <a:chExt cx="6247147" cy="355077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94AD71A-B248-45F7-B8AA-E928F8C11C33}"/>
                </a:ext>
              </a:extLst>
            </p:cNvPr>
            <p:cNvSpPr txBox="1"/>
            <p:nvPr/>
          </p:nvSpPr>
          <p:spPr>
            <a:xfrm>
              <a:off x="1395454" y="924560"/>
              <a:ext cx="582211" cy="1060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5400" i="1" spc="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zh-CN" altLang="en-US" sz="5400" i="1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5CBBEA4-DD7F-438E-9246-F1561FCEDDF9}"/>
                </a:ext>
              </a:extLst>
            </p:cNvPr>
            <p:cNvSpPr txBox="1"/>
            <p:nvPr/>
          </p:nvSpPr>
          <p:spPr>
            <a:xfrm>
              <a:off x="2015752" y="1377240"/>
              <a:ext cx="1495538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 hangingPunct="0">
                <a:lnSpc>
                  <a:spcPct val="130000"/>
                </a:lnSpc>
              </a:pPr>
              <a:r>
                <a:rPr lang="en-US" altLang="zh-CN" sz="2400" i="1" spc="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Part Two</a:t>
              </a:r>
              <a:endParaRPr lang="zh-CN" altLang="en-US" sz="2400" i="1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27EB573-4CF9-4372-AB06-DB40AAFD5452}"/>
                </a:ext>
              </a:extLst>
            </p:cNvPr>
            <p:cNvSpPr txBox="1"/>
            <p:nvPr/>
          </p:nvSpPr>
          <p:spPr>
            <a:xfrm>
              <a:off x="1927145" y="2039002"/>
              <a:ext cx="52629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spc="100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多维特征线性模型矩阵表达</a:t>
              </a:r>
              <a:endParaRPr lang="en-US" altLang="zh-CN" sz="3200" b="1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41CC002-1855-4B76-A452-5C893DD17EA4}"/>
                </a:ext>
              </a:extLst>
            </p:cNvPr>
            <p:cNvCxnSpPr>
              <a:cxnSpLocks/>
            </p:cNvCxnSpPr>
            <p:nvPr/>
          </p:nvCxnSpPr>
          <p:spPr>
            <a:xfrm>
              <a:off x="1493101" y="2824480"/>
              <a:ext cx="6131066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502E76-A493-4801-887F-B8663DF71DF0}"/>
                </a:ext>
              </a:extLst>
            </p:cNvPr>
            <p:cNvSpPr/>
            <p:nvPr/>
          </p:nvSpPr>
          <p:spPr>
            <a:xfrm>
              <a:off x="1377020" y="2980057"/>
              <a:ext cx="6096000" cy="149528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 algn="just" hangingPunct="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线性模型</a:t>
              </a:r>
              <a:r>
                <a:rPr lang="en-US" altLang="zh-CN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MSE</a:t>
              </a:r>
              <a:r>
                <a:rPr lang="zh-CN" altLang="en-US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解析解</a:t>
              </a:r>
              <a:endParaRPr lang="en-US" altLang="zh-CN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285750" indent="-285750" algn="just" hangingPunct="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en-US" altLang="zh-CN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MSE</a:t>
              </a:r>
              <a:r>
                <a:rPr lang="zh-CN" altLang="en-US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与正态分布</a:t>
              </a:r>
              <a:endParaRPr lang="en-US" altLang="zh-CN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285750" indent="-285750" algn="just" hangingPunct="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r>
                <a:rPr lang="zh-CN" altLang="en-US" spc="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常用损失函数</a:t>
              </a:r>
              <a:endParaRPr lang="en-US" altLang="zh-CN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  <a:p>
              <a:pPr marL="285750" indent="-285750" algn="just" hangingPunct="0">
                <a:lnSpc>
                  <a:spcPct val="130000"/>
                </a:lnSpc>
                <a:buFont typeface="Wingdings" panose="05000000000000000000" pitchFamily="2" charset="2"/>
                <a:buChar char="Ø"/>
              </a:pPr>
              <a:endParaRPr lang="zh-CN" altLang="en-US" spc="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7" name="矩形 46">
            <a:extLst>
              <a:ext uri="{FF2B5EF4-FFF2-40B4-BE49-F238E27FC236}">
                <a16:creationId xmlns:a16="http://schemas.microsoft.com/office/drawing/2014/main" id="{65E79FB6-1C9D-42BE-A120-8A25D60E7313}"/>
              </a:ext>
            </a:extLst>
          </p:cNvPr>
          <p:cNvSpPr/>
          <p:nvPr/>
        </p:nvSpPr>
        <p:spPr>
          <a:xfrm>
            <a:off x="0" y="6545484"/>
            <a:ext cx="12192000" cy="3125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2DDCF00-1C88-4086-BCEB-A9A380DF6352}"/>
              </a:ext>
            </a:extLst>
          </p:cNvPr>
          <p:cNvGrpSpPr/>
          <p:nvPr/>
        </p:nvGrpSpPr>
        <p:grpSpPr>
          <a:xfrm rot="5400000">
            <a:off x="178349" y="-178349"/>
            <a:ext cx="815032" cy="1171729"/>
            <a:chOff x="136270" y="441325"/>
            <a:chExt cx="2690232" cy="157267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71057B17-EE74-43D4-81ED-4B26E12047DF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FFA96AE7-F667-4B3D-80B2-CA4FD43918D8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2A43847-1115-4746-8F31-F980FC2FE404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DA14B34-8D8C-41CF-B926-20B8AEE46AE1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CFE4442-7243-4A7B-B0A3-A8AEDD8EC71B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57D4E11-BEF4-4636-B3EC-0A031CDE7A94}"/>
              </a:ext>
            </a:extLst>
          </p:cNvPr>
          <p:cNvGrpSpPr/>
          <p:nvPr/>
        </p:nvGrpSpPr>
        <p:grpSpPr>
          <a:xfrm rot="16200000">
            <a:off x="10974982" y="5053481"/>
            <a:ext cx="1846660" cy="587375"/>
            <a:chOff x="136270" y="441325"/>
            <a:chExt cx="2690232" cy="157267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E901CD0-E1C0-4801-B8D6-32E6EE2BCEBA}"/>
                </a:ext>
              </a:extLst>
            </p:cNvPr>
            <p:cNvSpPr/>
            <p:nvPr/>
          </p:nvSpPr>
          <p:spPr>
            <a:xfrm>
              <a:off x="13627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86E07025-42F8-4C34-BFB4-C1F1E785EEE2}"/>
                </a:ext>
              </a:extLst>
            </p:cNvPr>
            <p:cNvSpPr/>
            <p:nvPr/>
          </p:nvSpPr>
          <p:spPr>
            <a:xfrm>
              <a:off x="731812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C26E964-16A6-4E60-9D03-9626B378F800}"/>
                </a:ext>
              </a:extLst>
            </p:cNvPr>
            <p:cNvSpPr/>
            <p:nvPr/>
          </p:nvSpPr>
          <p:spPr>
            <a:xfrm>
              <a:off x="1327355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C9536C6-056F-47F0-81D4-0C8C80449B69}"/>
                </a:ext>
              </a:extLst>
            </p:cNvPr>
            <p:cNvSpPr/>
            <p:nvPr/>
          </p:nvSpPr>
          <p:spPr>
            <a:xfrm>
              <a:off x="1922897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9FDDA73-D58C-4BC4-94FD-87DFFFD7B10D}"/>
                </a:ext>
              </a:extLst>
            </p:cNvPr>
            <p:cNvSpPr/>
            <p:nvPr/>
          </p:nvSpPr>
          <p:spPr>
            <a:xfrm>
              <a:off x="2465060" y="441325"/>
              <a:ext cx="361442" cy="15726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5413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cd07bc45-8cf5-48a2-8d1d-e901e39ba763"/>
</p:tagLst>
</file>

<file path=ppt/theme/theme1.xml><?xml version="1.0" encoding="utf-8"?>
<a:theme xmlns:a="http://schemas.openxmlformats.org/drawingml/2006/main" name="Office 主题​​">
  <a:themeElements>
    <a:clrScheme name="西电_红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F2125"/>
      </a:accent1>
      <a:accent2>
        <a:srgbClr val="DC484C"/>
      </a:accent2>
      <a:accent3>
        <a:srgbClr val="EB9597"/>
      </a:accent3>
      <a:accent4>
        <a:srgbClr val="FFF2CC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just" hangingPunct="0">
          <a:lnSpc>
            <a:spcPct val="130000"/>
          </a:lnSpc>
          <a:defRPr sz="1600" spc="100" dirty="0">
            <a:solidFill>
              <a:schemeClr val="accent4">
                <a:lumMod val="20000"/>
                <a:lumOff val="80000"/>
              </a:schemeClr>
            </a:solidFill>
            <a:latin typeface="思源黑体 CN Normal" panose="020B0400000000000000" pitchFamily="34" charset="-122"/>
            <a:ea typeface="思源黑体 CN Normal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3629</TotalTime>
  <Words>2481</Words>
  <Application>Microsoft Office PowerPoint</Application>
  <PresentationFormat>宽屏</PresentationFormat>
  <Paragraphs>256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-apple-system</vt:lpstr>
      <vt:lpstr>SourceHanSerifSC-Regular-Identity-H</vt:lpstr>
      <vt:lpstr>SourceSerifPro-Regular-Identity-H</vt:lpstr>
      <vt:lpstr>等线</vt:lpstr>
      <vt:lpstr>思源黑体 CN Heavy</vt:lpstr>
      <vt:lpstr>思源黑体 CN Medium</vt:lpstr>
      <vt:lpstr>思源黑体 CN Normal</vt:lpstr>
      <vt:lpstr>宋体</vt:lpstr>
      <vt:lpstr>微软雅黑</vt:lpstr>
      <vt:lpstr>Arial</vt:lpstr>
      <vt:lpstr>Cambria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线性回归</vt:lpstr>
      <vt:lpstr>数据集</vt:lpstr>
      <vt:lpstr>线性模型</vt:lpstr>
      <vt:lpstr>损失函数</vt:lpstr>
      <vt:lpstr>损失函数可视化</vt:lpstr>
      <vt:lpstr>PowerPoint 演示文稿</vt:lpstr>
      <vt:lpstr>多维特征线性模型</vt:lpstr>
      <vt:lpstr>基于MSE损失函数的线性模型解析解</vt:lpstr>
      <vt:lpstr>线性模型的极大似然估计</vt:lpstr>
      <vt:lpstr>线性模型常见损失函数</vt:lpstr>
      <vt:lpstr>线性模型常见损失函数</vt:lpstr>
      <vt:lpstr>PowerPoint 演示文稿</vt:lpstr>
      <vt:lpstr>线性回归是单层神经网络</vt:lpstr>
      <vt:lpstr>线性回归在深度神经网络的应用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dy</dc:creator>
  <cp:lastModifiedBy>张 智杰</cp:lastModifiedBy>
  <cp:revision>292</cp:revision>
  <dcterms:created xsi:type="dcterms:W3CDTF">2020-04-17T07:46:51Z</dcterms:created>
  <dcterms:modified xsi:type="dcterms:W3CDTF">2024-07-08T05:58:53Z</dcterms:modified>
</cp:coreProperties>
</file>