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58" r:id="rId2"/>
    <p:sldId id="3804" r:id="rId3"/>
    <p:sldId id="3811" r:id="rId4"/>
    <p:sldId id="3818" r:id="rId5"/>
    <p:sldId id="3820" r:id="rId6"/>
    <p:sldId id="3821" r:id="rId7"/>
    <p:sldId id="3825" r:id="rId8"/>
    <p:sldId id="3823" r:id="rId9"/>
    <p:sldId id="3826" r:id="rId10"/>
    <p:sldId id="3819" r:id="rId11"/>
    <p:sldId id="382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标题与目录" id="{9B565957-C4A4-4189-BC01-6E07AE4F110B}">
          <p14:sldIdLst>
            <p14:sldId id="758"/>
            <p14:sldId id="3804"/>
            <p14:sldId id="3811"/>
            <p14:sldId id="3818"/>
            <p14:sldId id="3820"/>
            <p14:sldId id="3821"/>
            <p14:sldId id="3825"/>
            <p14:sldId id="3823"/>
            <p14:sldId id="3826"/>
            <p14:sldId id="3819"/>
            <p14:sldId id="38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AFF"/>
    <a:srgbClr val="FFFFFF"/>
    <a:srgbClr val="0A8AFF"/>
    <a:srgbClr val="405888"/>
    <a:srgbClr val="D6E0E6"/>
    <a:srgbClr val="898989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88" autoAdjust="0"/>
    <p:restoredTop sz="83977" autoAdjust="0"/>
  </p:normalViewPr>
  <p:slideViewPr>
    <p:cSldViewPr snapToGrid="0">
      <p:cViewPr varScale="1">
        <p:scale>
          <a:sx n="94" d="100"/>
          <a:sy n="94" d="100"/>
        </p:scale>
        <p:origin x="60" y="568"/>
      </p:cViewPr>
      <p:guideLst>
        <p:guide orient="horz" pos="272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50A1C-A613-4695-B353-71560326BBE1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3E846-A7AE-4CE2-B982-EA346899C4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10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下面我将介绍一下正则化的原理和应用，为了便于大家学习理解，这次汇报会更多</a:t>
            </a:r>
            <a:r>
              <a:rPr lang="zh-CN" altLang="en-US"/>
              <a:t>使用图例进行</a:t>
            </a:r>
            <a:r>
              <a:rPr lang="zh-CN" altLang="en-US" dirty="0"/>
              <a:t>讲解。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897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根据以上分析，可以给出它们的应用场景。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正则化也称为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Least Absolute Shrinkage and Selection Operator</a:t>
            </a:r>
            <a:r>
              <a:rPr lang="zh-CN" alt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，最小绝对收缩和选择算子回归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）回归：（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）当您拥有包含许多特征的高维数据集，并且希望通过将某些系数精确为零来执行特征选择时，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正则化能有效地选择最相关的特征并忽略不相关或不太重要的特征。（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正则化生成的稀疏模型仅包含具有非零系数的特征子集，这可以帮助了解模型预测中最有影响力的组成部分。可以让模型的可解释性更强使用。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正则化也叫做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：当你的数据集包含高度相关的特征时，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正则化比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正则化更有效。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正则化在系数之间更均匀地分配相关特征的影响，防止任何一个特征主导模型的预测。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正则化可以通过减少过度拟合来提高模型的泛化性能。当没有特定的特征选择需要并且您想要控制模型的整体复杂性时，它通常是一个不错的选择。除此之外，还可以使用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正则化的组合，即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 Net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 Net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正则化平衡了特征选择（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正则化）和权重收缩（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正则化）。在处理具有高维特征和强特征相关性的数据集时，它非常有用。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846-A7AE-4CE2-B982-EA346899C4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8294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最后总结补充一下。什么是正则化？其实前面给大家介绍的属于传统定义的正则化，</a:t>
            </a:r>
            <a:r>
              <a:rPr lang="zh-CN" altLang="en-US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模型的损失函数增加惩罚项来增强模型的泛化能力。而正则化更广义的定义是，能够提高模型在测试集上的准确率，能够提高模型的泛化能力所做的任何改动，都可以称之为正则化。在后续进阶的部分会有同学给继续大家介绍。我这部分内容结束了。</a:t>
            </a:r>
            <a:endParaRPr lang="en-US" altLang="zh-CN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846-A7AE-4CE2-B982-EA346899C4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4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主要围绕这几个方面的内容进行介绍</a:t>
            </a:r>
          </a:p>
        </p:txBody>
      </p:sp>
    </p:spTree>
    <p:extLst>
      <p:ext uri="{BB962C8B-B14F-4D97-AF65-F5344CB8AC3E}">
        <p14:creationId xmlns:p14="http://schemas.microsoft.com/office/powerpoint/2010/main" val="424410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前面的同学讲了模型训练</a:t>
            </a:r>
            <a:r>
              <a:rPr lang="zh-CN" altLang="en-US" b="0" i="0" dirty="0">
                <a:solidFill>
                  <a:srgbClr val="B4B4B4"/>
                </a:solidFill>
                <a:effectLst/>
                <a:highlight>
                  <a:srgbClr val="242429"/>
                </a:highlight>
                <a:latin typeface="-apple-system"/>
              </a:rPr>
              <a:t>，实际上就是一个不断迭代，寻找到一个方程来拟合训练集的过程。然而到这里，我们只知道需要去拟合训练集，然而拟合的效果应该用什么来评估，拟合效果不好应该如何对模型进行调优我们还未涉及</a:t>
            </a:r>
            <a:r>
              <a:rPr lang="zh-CN" altLang="en-US" dirty="0"/>
              <a:t>。这里先介绍几个概念，第一个是</a:t>
            </a:r>
            <a:r>
              <a:rPr lang="zh-CN" altLang="en-US" sz="12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  <a:r>
              <a:rPr lang="zh-CN" altLang="en-US" sz="12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能力是指机器学习模型对于新数据的适应能力。一个好的机器学习模型应该不仅能够在训练数据上表现良好，还应该能够对未见过的数据进行准确的预测。那么如何度量泛化能力的好坏，最直观的表现就是模型的</a:t>
            </a:r>
            <a:r>
              <a:rPr lang="zh-CN" altLang="en-US" sz="12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欠拟合和过拟合，出现这两个问题的模型都是泛化能力不够好的模型。这次我重点介绍的</a:t>
            </a:r>
            <a:r>
              <a:rPr lang="zh-CN" altLang="en-US" sz="1200" b="1" dirty="0">
                <a:solidFill>
                  <a:srgbClr val="191B1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正则化是一种</a:t>
            </a:r>
            <a:r>
              <a:rPr lang="zh-CN" altLang="en-US" sz="1200" dirty="0">
                <a:solidFill>
                  <a:srgbClr val="191B1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用于改善过拟合，以提高模型的泛化能力的方法。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dirty="0">
              <a:solidFill>
                <a:srgbClr val="191B1F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846-A7AE-4CE2-B982-EA346899C49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24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依然通过房价预测的例子先给大家一个直观的感受。这里输入为房屋大小，输出为房价，红色的点为训练数据。起初，我们偏向于认为房价和房屋大小线性相关，先采用一个一次函数进行训练，会得到一条与数据拟合效果不佳的直线，可以看到它和训练数据点的误差还挺大的，这就是欠拟合。可以发现，房价随房屋大小的增长是趋于平缓的，接下来我们尝试使用二阶多项式进行拟合，可以得到一条这样拟合效果良好的曲线，可以看出虽然它没有完美拟合到每一个数据点，但对于新的数据它应该可以做出良好的预测。现在看一个极端的例子，使用一个四阶多项式进行拟合，可以得到一条完美通过每一个训练数据的曲线，但它是一条起伏不定的曲线，比如我有这个大小的房子，但模型会预测出这所房子比比它小的房子还要便宜，可见它的预测效果并不好，这就是过拟合。进行一下总结，训练误差是指模型在训练数据上的误差，</a:t>
            </a:r>
            <a:r>
              <a:rPr lang="zh-CN" altLang="en-US" sz="12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泛化误差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是指模型在新数据上的误差。模型比较简单时，没法学习到数据的规律，训练误差很大，处于欠拟合状态。随着模型复杂度的增加，训练误差和泛化误差都会下降，达到一个临界点后，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训练误差下降，而泛化误差上升，这时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模型在训练集上表现很好，但在测试集上却表现很差，处于过拟合状态。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>模型特征包括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的平方，</a:t>
            </a:r>
            <a:r>
              <a:rPr lang="en-US" altLang="zh-CN" dirty="0"/>
              <a:t>x</a:t>
            </a:r>
            <a:r>
              <a:rPr lang="zh-CN" altLang="en-US" dirty="0"/>
              <a:t>的高次项等等，这些是很多个是多项式特征，在那种情况下，减少过度拟合的方法就是不要使用太多多项式特征。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846-A7AE-4CE2-B982-EA346899C4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179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简要介绍两种解决过拟合的方法。第一个是增大数据量，就是说如果能够获取到更多的训练数据，那么通过训练将会得到一个波动较小的拟合曲线。第二个方法是选择使用更少的特征，上一页举的例子中，模型特征包括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的平方，</a:t>
            </a:r>
            <a:r>
              <a:rPr lang="en-US" altLang="zh-CN" dirty="0"/>
              <a:t>x</a:t>
            </a:r>
            <a:r>
              <a:rPr lang="zh-CN" altLang="en-US" dirty="0"/>
              <a:t>的高次项等等，这些是很多个是多项式特征，在那种情况下，减少过度拟合的方法就是不要使用太多多项式特征。现在考虑另一种情况，数据集中除了房屋大小以外，还有更多的特征，比如卧室数量，楼层数、年龄等等，事实证明，如果数据集中有很多这样的特征但是没有足够的训练数据，那么学习算法很可能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过度适应当前数据集，出现过拟合。</a:t>
            </a:r>
            <a:r>
              <a:rPr lang="zh-CN" altLang="en-US" dirty="0"/>
              <a:t>现在如果我们不使用所有特征，而是选择其中一部分我们觉得最有用的特征进行训练，又可能导致有用的信息被舍弃。这种情况下就需要一些算法可以自动选择合适的特征用于训练，这里就不展开讲了。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846-A7AE-4CE2-B982-EA346899C4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663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接下来介绍第三种缓解过拟合的方法。先根据一些已有的实验结果介绍一下正则化的思想。之前过拟合的例子中采用的这个模型是一个使用了四阶多项式模型，查看这个过拟合模型的训练结果，会发现模型中参数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w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往往是比较大的。根据之前的分析，我们会想到减少多项式特征的使用，比如把这个高次项特征去掉，那把对应的参数设置为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0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就能消除。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846-A7AE-4CE2-B982-EA346899C4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269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但正则化是一种更温和的减少特征影响的方法，不直接将参数设置为</a:t>
            </a:r>
            <a:r>
              <a:rPr lang="en-US" altLang="zh-CN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0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，</a:t>
            </a:r>
            <a:r>
              <a:rPr lang="zh-CN" altLang="en-US" dirty="0"/>
              <a:t>通过在损失函数中加入额外的惩罚项来对模型的参数进行约束，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鼓励学习算法缩小参数值。</a:t>
            </a:r>
            <a:r>
              <a:rPr lang="zh-CN" altLang="en-US" dirty="0"/>
              <a:t>在训练的过程中是最小化损失函数，那么现在我将这两项加入到损失函数中。比如这里设置为</a:t>
            </a:r>
            <a:r>
              <a:rPr lang="en-US" altLang="zh-CN" dirty="0"/>
              <a:t>1000</a:t>
            </a:r>
            <a:r>
              <a:rPr lang="zh-CN" altLang="en-US" dirty="0"/>
              <a:t>乘以</a:t>
            </a:r>
            <a:r>
              <a:rPr lang="en-US" altLang="zh-CN" dirty="0"/>
              <a:t>w3</a:t>
            </a:r>
            <a:r>
              <a:rPr lang="zh-CN" altLang="en-US" dirty="0"/>
              <a:t>的平方加上</a:t>
            </a:r>
            <a:r>
              <a:rPr lang="en-US" altLang="zh-CN" dirty="0"/>
              <a:t>1000</a:t>
            </a:r>
            <a:r>
              <a:rPr lang="zh-CN" altLang="en-US" dirty="0"/>
              <a:t>乘以</a:t>
            </a:r>
            <a:r>
              <a:rPr lang="en-US" altLang="zh-CN" dirty="0"/>
              <a:t>w4</a:t>
            </a:r>
            <a:r>
              <a:rPr lang="zh-CN" altLang="en-US" dirty="0"/>
              <a:t>的平方，想让这个整体变小，那唯一的方法就是</a:t>
            </a:r>
            <a:r>
              <a:rPr lang="en-US" altLang="zh-CN" dirty="0"/>
              <a:t>w3</a:t>
            </a:r>
            <a:r>
              <a:rPr lang="zh-CN" altLang="en-US" dirty="0"/>
              <a:t>和</a:t>
            </a:r>
            <a:r>
              <a:rPr lang="en-US" altLang="zh-CN" dirty="0"/>
              <a:t>w4</a:t>
            </a:r>
            <a:r>
              <a:rPr lang="zh-CN" altLang="en-US" dirty="0"/>
              <a:t>都变小。</a:t>
            </a:r>
            <a:r>
              <a:rPr lang="zh-CN" altLang="en-US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-apple-system"/>
              </a:rPr>
              <a:t>最终可以得到一条拟合效果不错的曲线。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846-A7AE-4CE2-B982-EA346899C4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737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大家可以发现，在前面的例子中没有对偏置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b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做出限制，因为改变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b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的大小实际上只是让这个曲线上下移动，并不影响函数的平滑程度。现在总结一下修改后的损失函数，现在有两个目标。最小化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第一项均方误差损失函数</a:t>
                </a:r>
                <a:r>
                  <a:rPr lang="zh-CN" altLang="en-US" sz="1000" b="0" i="0" kern="1200" dirty="0">
                    <a:solidFill>
                      <a:srgbClr val="191B1F"/>
                    </a:solidFill>
                    <a:effectLst/>
                    <a:latin typeface="+mn-lt"/>
                    <a:ea typeface="+mn-ea"/>
                    <a:cs typeface="+mn-cs"/>
                  </a:rPr>
                  <a:t>为了更好的拟合训练数据，最小化第二项正则化项为了限制参数</a:t>
                </a:r>
                <a:r>
                  <a:rPr lang="en-US" altLang="zh-CN" sz="1000" b="0" i="0" kern="1200" dirty="0">
                    <a:solidFill>
                      <a:srgbClr val="191B1F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zh-CN" altLang="en-US" sz="1000" b="0" i="0" kern="1200" dirty="0">
                    <a:solidFill>
                      <a:srgbClr val="191B1F"/>
                    </a:solidFill>
                    <a:effectLst/>
                    <a:latin typeface="+mn-lt"/>
                    <a:ea typeface="+mn-ea"/>
                    <a:cs typeface="+mn-cs"/>
                  </a:rPr>
                  <a:t>的大小，减少过度拟合</a:t>
                </a:r>
                <a:r>
                  <a:rPr lang="zh-CN" altLang="en-US" sz="1000" b="0" i="0" kern="120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。这个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是正则化参数，与学习率一样，是一个需要我们自己设置的超参数。除以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2m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是为了保证与第一项的缩放一致，即使未来样本数量变多了，也就是这个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m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增大了，选择好的</a:t>
                </a:r>
                <a14:m>
                  <m:oMath xmlns:m="http://schemas.openxmlformats.org/officeDocument/2006/math">
                    <m:r>
                      <a:rPr lang="zh-CN" altLang="en-US" b="0" i="0" dirty="0" smtClean="0">
                        <a:solidFill>
                          <a:srgbClr val="191B1F"/>
                        </a:solidFill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这个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仍然</m:t>
                    </m:r>
                  </m:oMath>
                </a14:m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有效。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solidFill>
                          <a:schemeClr val="tx1"/>
                        </a:solidFill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的值指定了两个目标之间如何平衡，考虑极端情况，假设为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0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，那么其实相当于没有采用正则化，会得到过拟合的曲线，如果设置得非常大，假设为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10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的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10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次方，会导致所有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w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接近于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0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，那么得到的函数基本上等于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b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，得到的就是一条欠拟合的水平直线。从这个动图中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可以看到当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越大时（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向左移动），惩罚项占据主导地位，会使得每个自变量的参数趋近于零，而当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越小时（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向右移动），惩罚项的影响越来越小，会导致每个参数震荡的幅度变大。在实际应用中需要多次调整不同的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值来找到一个合适的模型使得最后的效果最好。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这就涉及到更专业的调参知识，需要大家之后在实践中进行学习。到这里可能有同学想问，问什么正则项中采用的是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w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的平方？</a:t>
                </a:r>
                <a:endParaRPr lang="en-US" altLang="zh-CN" b="0" i="0" dirty="0">
                  <a:solidFill>
                    <a:srgbClr val="191B1F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大家可以发现，在前面的例子中没有对偏置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b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做出限制，因为改变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b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的大小实际上只是让这个曲线上下移动，并不影响函数的平滑程度。现在总结一下修改后的损失函数，现在有两个目标。最小化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latin typeface="-apple-system"/>
                  </a:rPr>
                  <a:t>第一项均方误差损失函数</a:t>
                </a:r>
                <a:r>
                  <a:rPr lang="zh-CN" altLang="en-US" sz="1000" b="0" i="0" kern="1200" dirty="0">
                    <a:solidFill>
                      <a:srgbClr val="191B1F"/>
                    </a:solidFill>
                    <a:effectLst/>
                    <a:latin typeface="+mn-lt"/>
                    <a:ea typeface="+mn-ea"/>
                    <a:cs typeface="+mn-cs"/>
                  </a:rPr>
                  <a:t>为了更好的拟合训练数据，最小化第二项正则化项为了限制参数</a:t>
                </a:r>
                <a:r>
                  <a:rPr lang="en-US" altLang="zh-CN" sz="1000" b="0" i="0" kern="1200" dirty="0">
                    <a:solidFill>
                      <a:srgbClr val="191B1F"/>
                    </a:solidFill>
                    <a:effectLst/>
                    <a:latin typeface="+mn-lt"/>
                    <a:ea typeface="+mn-ea"/>
                    <a:cs typeface="+mn-cs"/>
                  </a:rPr>
                  <a:t>w</a:t>
                </a:r>
                <a:r>
                  <a:rPr lang="zh-CN" altLang="en-US" sz="1000" b="0" i="0" kern="1200" dirty="0">
                    <a:solidFill>
                      <a:srgbClr val="191B1F"/>
                    </a:solidFill>
                    <a:effectLst/>
                    <a:latin typeface="+mn-lt"/>
                    <a:ea typeface="+mn-ea"/>
                    <a:cs typeface="+mn-cs"/>
                  </a:rPr>
                  <a:t>的大小，减少过度拟合</a:t>
                </a:r>
                <a:r>
                  <a:rPr lang="zh-CN" altLang="en-US" sz="1000" b="0" i="0" kern="120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。这个</a:t>
                </a:r>
                <a:r>
                  <a:rPr lang="zh-CN" alt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𝜆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是正则化参数，与学习率一样，是一个需要我们自己设置的超参数。除以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2m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是为了保证与第一项的缩放一致，即使未来样本数量变多了，也就是这个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m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增大了，选择好的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Cambria Math" panose="02040503050406030204" pitchFamily="18" charset="0"/>
                  </a:rPr>
                  <a:t>这个</a:t>
                </a:r>
                <a:r>
                  <a:rPr lang="zh-CN" altLang="en-US" b="0" i="0">
                    <a:solidFill>
                      <a:schemeClr val="tx1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</a:rPr>
                  <a:t>𝜆仍然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有效。</a:t>
                </a:r>
                <a:r>
                  <a:rPr lang="zh-CN" altLang="en-US" b="0" i="0">
                    <a:solidFill>
                      <a:schemeClr val="tx1"/>
                    </a:solidFill>
                    <a:highlight>
                      <a:srgbClr val="FFFFFF"/>
                    </a:highlight>
                    <a:latin typeface="Cambria Math" panose="02040503050406030204" pitchFamily="18" charset="0"/>
                  </a:rPr>
                  <a:t>𝜆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的值指定了两个目标之间如何平衡，考虑极端情况，假设为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0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，那么其实相当于没有采用正则化，会得到过拟合的曲线，如果设置得非常大，假设为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10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的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10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次方，会导致所有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w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接近于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0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，那么得到的函数基本上等于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b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，得到的就是一条欠拟合的水平直线。从这个动图中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可以看到当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越大时（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向左移动），惩罚项占据主导地位，会使得每个自变量的参数趋近于零，而当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越小时（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向右移动），惩罚项的影响越来越小，会导致每个参数震荡的幅度变大。在实际应用中需要多次调整不同的 </a:t>
                </a:r>
                <a:r>
                  <a:rPr lang="en-US" altLang="zh-CN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λ </a:t>
                </a:r>
                <a:r>
                  <a:rPr lang="zh-CN" altLang="en-US" sz="1200" b="0" i="0" kern="1200" dirty="0">
                    <a:solidFill>
                      <a:schemeClr val="tx1"/>
                    </a:solidFill>
                    <a:effectLst/>
                    <a:highlight>
                      <a:srgbClr val="FFFFFF"/>
                    </a:highlight>
                    <a:latin typeface="+mn-lt"/>
                    <a:ea typeface="+mn-ea"/>
                    <a:cs typeface="+mn-cs"/>
                  </a:rPr>
                  <a:t>值来找到一个合适的模型使得最后的效果最好。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这就涉及到更专业的调参知识，需要大家之后在实践中进行学习。到这里可能有同学想问，问什么正则项中采用的是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w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的平方？</a:t>
                </a:r>
                <a:endParaRPr lang="en-US" altLang="zh-CN" b="0" i="0" dirty="0">
                  <a:solidFill>
                    <a:srgbClr val="191B1F"/>
                  </a:solidFill>
                  <a:effectLst/>
                  <a:highlight>
                    <a:srgbClr val="FFFFFF"/>
                  </a:highlight>
                  <a:latin typeface="-apple-system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846-A7AE-4CE2-B982-EA346899C4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37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接下来给大家分析一下，不同次方的正则项会有什么样的影响。假设现在只有两个参数，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w1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和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w2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  <a:r>
                  <a:rPr lang="en-US" altLang="zh-CN" sz="1200" b="1" dirty="0">
                    <a:solidFill>
                      <a:srgbClr val="002060"/>
                    </a:solidFill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L1</a:t>
                </a:r>
                <a:r>
                  <a:rPr lang="zh-CN" altLang="en-US" sz="1200" b="1" dirty="0">
                    <a:solidFill>
                      <a:srgbClr val="002060"/>
                    </a:solidFill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正则化和</a:t>
                </a:r>
                <a:r>
                  <a:rPr lang="en-US" altLang="zh-CN" sz="1200" b="1" dirty="0">
                    <a:solidFill>
                      <a:srgbClr val="002060"/>
                    </a:solidFill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L2</a:t>
                </a:r>
                <a:r>
                  <a:rPr lang="zh-CN" altLang="en-US" sz="1200" b="1" dirty="0">
                    <a:solidFill>
                      <a:srgbClr val="002060"/>
                    </a:solidFill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正则化</a:t>
                </a:r>
                <a:r>
                  <a:rPr lang="zh-CN" altLang="en-US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分别指它们的正则化项采用</a:t>
                </a:r>
                <a:r>
                  <a:rPr lang="en-US" altLang="zh-CN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L1</a:t>
                </a:r>
                <a:r>
                  <a:rPr lang="zh-CN" altLang="en-US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范数和</a:t>
                </a:r>
                <a:r>
                  <a:rPr lang="en-US" altLang="zh-CN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L2</a:t>
                </a:r>
                <a:r>
                  <a:rPr lang="zh-CN" altLang="en-US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范数。</a:t>
                </a:r>
                <a:r>
                  <a:rPr lang="en-US" altLang="zh-CN" b="0" i="0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0" i="0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范数是所有元素绝对值的和。</a:t>
                </a:r>
                <a:r>
                  <a:rPr lang="en-US" altLang="zh-CN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范数</a:t>
                </a:r>
                <a:r>
                  <a:rPr lang="zh-CN" altLang="en-US" dirty="0"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向量元素绝对值的平方和再开方，</a:t>
                </a:r>
                <a:r>
                  <a:rPr lang="zh-CN" altLang="en-US" dirty="0"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dirty="0"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dirty="0"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到零点的欧式距离。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我们将损失函数的二维等高线图画出来。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如上图所示，红色的圆圈表示原损失函数可能的解范围，绿色的表示正则项可能的解范围，它们的中间分别代表原损失函数最小和正则化项最小的点。而整个损失函数有解当且仅当两个解范围相切。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越大，惩罚度越大时，整个损失函数的最小值点会被正则项拉得越偏离原来的最小值点，从可以看出惩罚程度越大，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w1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和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w2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是越接近于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0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的。我们还能发现，由于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L2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范数解范围是圆，所以相切的点很大可能不在坐标轴上。而由于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L1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范数是菱形（顶点是凸出来的），其相切的点更可能在坐标轴上，而坐标轴上的点有一个特点，其只有一个坐标分量不为零，其他坐标分量为零，即它的解是稀疏的。所以可以得出一个结论，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L1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范数可以导致稀疏解，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L2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范数导致稠密解。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稀疏的意思是就说零的个数越多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就越稀疏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altLang="zh-CN" b="0" i="0" dirty="0">
                  <a:solidFill>
                    <a:srgbClr val="1A1A1A"/>
                  </a:solidFill>
                  <a:effectLst/>
                  <a:highlight>
                    <a:srgbClr val="FFFFFF"/>
                  </a:highlight>
                  <a:latin typeface="mp-quote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接下来给大家分析一下，不同次方的正则项会有什么样的影响。假设现在只有两个参数，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w1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和</a:t>
                </a:r>
                <a:r>
                  <a:rPr lang="en-US" altLang="zh-CN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w2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  <a:r>
                  <a:rPr lang="en-US" altLang="zh-CN" sz="1200" b="1" dirty="0">
                    <a:solidFill>
                      <a:srgbClr val="002060"/>
                    </a:solidFill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L1</a:t>
                </a:r>
                <a:r>
                  <a:rPr lang="zh-CN" altLang="en-US" sz="1200" b="1" dirty="0">
                    <a:solidFill>
                      <a:srgbClr val="002060"/>
                    </a:solidFill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正则化和</a:t>
                </a:r>
                <a:r>
                  <a:rPr lang="en-US" altLang="zh-CN" sz="1200" b="1" dirty="0">
                    <a:solidFill>
                      <a:srgbClr val="002060"/>
                    </a:solidFill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L2</a:t>
                </a:r>
                <a:r>
                  <a:rPr lang="zh-CN" altLang="en-US" sz="1200" b="1" dirty="0">
                    <a:solidFill>
                      <a:srgbClr val="002060"/>
                    </a:solidFill>
                    <a:highlight>
                      <a:srgbClr val="FFFFFF"/>
                    </a:highlight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正则化</a:t>
                </a:r>
                <a:r>
                  <a:rPr lang="zh-CN" altLang="en-US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分别指它们的正则化项采用</a:t>
                </a:r>
                <a:r>
                  <a:rPr lang="en-US" altLang="zh-CN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L1</a:t>
                </a:r>
                <a:r>
                  <a:rPr lang="zh-CN" altLang="en-US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范数和</a:t>
                </a:r>
                <a:r>
                  <a:rPr lang="en-US" altLang="zh-CN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L2</a:t>
                </a:r>
                <a:r>
                  <a:rPr lang="zh-CN" altLang="en-US" sz="1200" b="0" dirty="0">
                    <a:solidFill>
                      <a:schemeClr val="tx1"/>
                    </a:solidFill>
                    <a:highlight>
                      <a:srgbClr val="FFFFFF"/>
                    </a:highlight>
                    <a:latin typeface="+mn-lt"/>
                    <a:ea typeface="+mn-ea"/>
                  </a:rPr>
                  <a:t>范数。</a:t>
                </a:r>
                <a:r>
                  <a:rPr lang="en-US" altLang="zh-CN" b="0" i="0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b="0" i="0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范数是所有元素绝对值的和。</a:t>
                </a:r>
                <a:r>
                  <a:rPr lang="en-US" altLang="zh-CN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范数</a:t>
                </a:r>
                <a:r>
                  <a:rPr lang="zh-CN" altLang="en-US" dirty="0"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dirty="0">
                    <a:effectLst/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向量元素绝对值的平方和再开方，</a:t>
                </a:r>
                <a:r>
                  <a:rPr lang="zh-CN" altLang="en-US" dirty="0"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</a:t>
                </a:r>
                <a:r>
                  <a:rPr lang="en-US" altLang="zh-CN" dirty="0"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w</a:t>
                </a:r>
                <a:r>
                  <a:rPr lang="zh-CN" altLang="en-US" dirty="0">
                    <a:highlight>
                      <a:srgbClr val="FFFFFF"/>
                    </a:highlight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到零点的欧式距离。</a:t>
                </a:r>
                <a:r>
                  <a:rPr lang="zh-CN" altLang="en-US" b="0" i="0" dirty="0">
                    <a:solidFill>
                      <a:srgbClr val="191B1F"/>
                    </a:solidFill>
                    <a:effectLst/>
                    <a:highlight>
                      <a:srgbClr val="FFFFFF"/>
                    </a:highlight>
                    <a:latin typeface="-apple-system"/>
                  </a:rPr>
                  <a:t>我们将损失函数的二维等高线图画出来。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如上图所示，红色的圆圈表示原损失函数可能的解范围，绿色的表示正则项可能的解范围，它们的中间分别代表原损失函数最小和正则化项最小的点。而整个损失函数有解当且仅当两个解范围相切。</a:t>
                </a:r>
                <a:r>
                  <a:rPr lang="en-US" altLang="zh-CN" i="0">
                    <a:latin typeface="Cambria Math" panose="02040503050406030204" pitchFamily="18" charset="0"/>
                  </a:rPr>
                  <a:t>𝜆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越大，惩罚度越大时，整个损失函数的最小值点会被正则项拉得越偏离原来的最小值点，从可以看出惩罚程度越大，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w1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和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w2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是越接近于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0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的。我们还能发现，由于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L2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范数解范围是圆，所以相切的点很大可能不在坐标轴上。而由于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L1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范数是菱形（顶点是凸出来的），其相切的点更可能在坐标轴上，而坐标轴上的点有一个特点，其只有一个坐标分量不为零，其他坐标分量为零，即它的解是稀疏的。所以可以得出一个结论，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L1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范数可以导致稀疏解，</a:t>
                </a:r>
                <a:r>
                  <a:rPr lang="en-US" altLang="zh-CN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L2</a:t>
                </a:r>
                <a:r>
                  <a:rPr lang="zh-CN" altLang="en-US" b="0" i="0" dirty="0">
                    <a:solidFill>
                      <a:srgbClr val="1A1A1A"/>
                    </a:solidFill>
                    <a:effectLst/>
                    <a:highlight>
                      <a:srgbClr val="FFFFFF"/>
                    </a:highlight>
                    <a:latin typeface="mp-quote"/>
                  </a:rPr>
                  <a:t>范数导致稠密解。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稀疏的意思是就说零的个数越多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</a:t>
                </a:r>
                <a:r>
                  <a:rPr lang="zh-CN" altLang="en-US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就越稀疏</a:t>
                </a:r>
                <a:r>
                  <a:rPr lang="en-US" altLang="zh-CN" sz="1200" b="0" i="0" u="none" strike="noStrike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  <a:endParaRPr lang="en-US" altLang="zh-CN" b="0" i="0" dirty="0">
                  <a:solidFill>
                    <a:srgbClr val="1A1A1A"/>
                  </a:solidFill>
                  <a:effectLst/>
                  <a:highlight>
                    <a:srgbClr val="FFFFFF"/>
                  </a:highlight>
                  <a:latin typeface="mp-quote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3E846-A7AE-4CE2-B982-EA346899C4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344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3F136-5630-4644-A974-BA75EEE59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E66FAE-BE61-4A5A-BCCE-C79444289D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B5053B-BD8A-4A4A-8DAE-CD26A9905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C4172-7800-4375-9EA9-D88F86285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C11D47-7977-4E48-9B97-0FB3C03F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97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1A742F-20FB-4536-B860-3E26E34BA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C4DB65-6360-430D-9EAE-01684B71D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C899A-1FAF-4F8F-A45F-5050CA0D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C1110-CFA5-4C93-B566-DEF0EC41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944EF2-52C1-44C5-90ED-5904C817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8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BAEED3-199D-41EA-AA5A-C9F08AD39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414C79-699A-4A93-8A1E-0C88106DA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1AD1B5-6E09-4AA2-8C94-31B50D7C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C3DEB-D2D9-4B00-BE9B-942DCC2A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BDD3D-060B-4593-BB2D-8B3B3231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493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5425844"/>
      </p:ext>
    </p:extLst>
  </p:cSld>
  <p:clrMapOvr>
    <a:masterClrMapping/>
  </p:clrMapOvr>
  <p:transition spd="slow" advTm="1301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CD489-D847-44EA-A97B-A1AC2A86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90CA96-BDAF-451D-80FD-B970014CA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6750E3-6D90-4AD9-A0EE-419E4D1C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B89E55-7293-4359-9D8A-7A8FBC93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FDFAE0-414F-4B2D-B4CF-A4FA928BA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57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F9ACF-4384-4335-A793-420AE541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06409-741B-4753-A1A8-C762337D0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2B6E2-B798-4747-8DB8-7BDEE09D5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288740-28BE-4522-93C1-340FD677E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E3D146-88AA-4FD6-9187-74344DAE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9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664C1-993E-4B14-9820-A95137C2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4F9C15-1D05-48E1-9093-A7B012023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8327E-5344-4754-A8C7-3D91725D8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713E6E-5D95-4CFC-B8C3-E81EE36F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89A65E-2BED-45C4-A622-B5D5209C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4F3017-14E7-4D84-997B-E6E68A56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867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D05CF-0965-4D2E-9A06-04AF6F90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B94DC1-BE17-48B7-8DB6-F6D7B3B58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61FA7D-D62F-4DA7-AB79-767C9F43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F34641F-75B4-423C-9680-D65FFC2D9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40A0D2-7BF9-4817-87A3-BC4D22E2C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1D5262-BEB8-4FA7-9279-B28C54E22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1A1F0B-9866-4D99-957E-B7819B8F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51859C-CE7A-4890-B97D-437EB42C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85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2FAE6-4CDA-4B17-8C61-FFBB2B49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AD6875-D686-40CA-ADE8-91DCDA9B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FC9793-E1B2-44BE-8E89-F93A7A9A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4A6AE0-FD0D-4064-AF99-3367151F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52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C0DA49-8068-4944-AC04-E81E1F69B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9BCB9E-03D3-4435-AC87-A3D874C1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C38967-E875-4B5B-B649-F53B5862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92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CD7125-754C-4182-9949-A258980E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834C05-49DB-408E-ABAD-D8F3D3C6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F40A6B-3381-415E-9758-588E6B30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2AAF2-3ADB-4F3B-915A-078CF338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192D77-EFC0-4805-9819-4C979056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C6C65B-00F5-48C5-8EFC-1BD1265E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91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E1EEC-DC4C-48B7-B4E8-1B5F56A3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6FD943-1AA2-409F-A476-D297F9CE1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304947-2EC7-44B5-8B95-8E3934551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CA787-B2CE-4B9E-A07D-8B599C65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18F32D-3CC8-40D8-94B7-142F16EC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DF6009-11D5-4876-B78E-AD7451E7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37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46DC62-F000-4D1A-9DCE-D332C4F2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DBB7E7-ED61-400D-92B2-29AB221C7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C944DE-11B2-4EE8-970B-7FBB14ED7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8687B-EB11-4420-9B92-F2FB17C4DD78}" type="datetimeFigureOut">
              <a:rPr lang="zh-CN" altLang="en-US" smtClean="0"/>
              <a:t>2024/7/18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46CCA-33E3-4BBA-886A-5F7BAC2E9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1E179-B956-4D55-9A30-3C462F832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4F1E9-B2BB-40F6-980F-F131A1DA0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5.wdp"/><Relationship Id="rId5" Type="http://schemas.openxmlformats.org/officeDocument/2006/relationships/image" Target="../media/image5.png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microsoft.com/office/2007/relationships/hdphoto" Target="../media/hdphoto9.wdp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microsoft.com/office/2007/relationships/hdphoto" Target="../media/hdphoto5.wdp"/><Relationship Id="rId10" Type="http://schemas.openxmlformats.org/officeDocument/2006/relationships/image" Target="../media/image16.gif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101132"/>
            <a:ext cx="12192001" cy="3428999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4786550C-C113-454B-8461-499D5DD0D05E}"/>
              </a:ext>
            </a:extLst>
          </p:cNvPr>
          <p:cNvSpPr txBox="1"/>
          <p:nvPr/>
        </p:nvSpPr>
        <p:spPr>
          <a:xfrm>
            <a:off x="82548" y="1148115"/>
            <a:ext cx="12026899" cy="834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正则化的原理与应用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5E872CD-861A-403C-8B0A-84F76754D100}"/>
              </a:ext>
            </a:extLst>
          </p:cNvPr>
          <p:cNvSpPr txBox="1"/>
          <p:nvPr/>
        </p:nvSpPr>
        <p:spPr>
          <a:xfrm>
            <a:off x="4951943" y="5593773"/>
            <a:ext cx="2288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胡陆莹</a:t>
            </a:r>
            <a:endParaRPr lang="en-US" altLang="zh-CN" sz="2400" dirty="0"/>
          </a:p>
          <a:p>
            <a:pPr algn="ctr"/>
            <a:r>
              <a:rPr lang="en-US" altLang="zh-CN" dirty="0"/>
              <a:t>2024.07.18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92C117-2572-5E8C-BAA5-014044162E92}"/>
              </a:ext>
            </a:extLst>
          </p:cNvPr>
          <p:cNvSpPr txBox="1"/>
          <p:nvPr/>
        </p:nvSpPr>
        <p:spPr>
          <a:xfrm>
            <a:off x="4926445" y="3673067"/>
            <a:ext cx="2704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UNIC AI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研讨会</a:t>
            </a:r>
          </a:p>
        </p:txBody>
      </p:sp>
    </p:spTree>
    <p:extLst>
      <p:ext uri="{BB962C8B-B14F-4D97-AF65-F5344CB8AC3E}">
        <p14:creationId xmlns:p14="http://schemas.microsoft.com/office/powerpoint/2010/main" val="381868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50139" cy="766618"/>
            <a:chOff x="1935426" y="1142067"/>
            <a:chExt cx="422193" cy="587375"/>
          </a:xfrm>
        </p:grpSpPr>
        <p:sp>
          <p:nvSpPr>
            <p:cNvPr id="2" name="等腰三角形 8">
              <a:extLst>
                <a:ext uri="{FF2B5EF4-FFF2-40B4-BE49-F238E27FC236}">
                  <a16:creationId xmlns:a16="http://schemas.microsoft.com/office/drawing/2014/main" id="{08B1C425-8377-49F6-AF5E-DB51366F1BFC}"/>
                </a:ext>
              </a:extLst>
            </p:cNvPr>
            <p:cNvSpPr/>
            <p:nvPr/>
          </p:nvSpPr>
          <p:spPr>
            <a:xfrm rot="5400000">
              <a:off x="1768534" y="1308959"/>
              <a:ext cx="587375" cy="253591"/>
            </a:xfrm>
            <a:prstGeom prst="triangle">
              <a:avLst>
                <a:gd name="adj" fmla="val 41052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  <p:sp>
          <p:nvSpPr>
            <p:cNvPr id="3" name="等腰三角形 9">
              <a:extLst>
                <a:ext uri="{FF2B5EF4-FFF2-40B4-BE49-F238E27FC236}">
                  <a16:creationId xmlns:a16="http://schemas.microsoft.com/office/drawing/2014/main" id="{CD7F8B8D-27B3-49E5-BFC6-1725988C3769}"/>
                </a:ext>
              </a:extLst>
            </p:cNvPr>
            <p:cNvSpPr/>
            <p:nvPr/>
          </p:nvSpPr>
          <p:spPr>
            <a:xfrm rot="7213136">
              <a:off x="2106000" y="1337329"/>
              <a:ext cx="306388" cy="196850"/>
            </a:xfrm>
            <a:prstGeom prst="triangle">
              <a:avLst>
                <a:gd name="adj" fmla="val 39199"/>
              </a:avLst>
            </a:prstGeom>
            <a:solidFill>
              <a:srgbClr val="D6E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0" y="766618"/>
            <a:ext cx="12192000" cy="18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3344" y="145986"/>
            <a:ext cx="54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正则化和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zh-CN" altLang="en-US" sz="2800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3DD63A9-5EF1-70F4-A51C-4E4C9178611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0303BD-27E7-44B1-9354-C9A836F9E9C5}" type="slidenum">
              <a:rPr lang="zh-CN" altLang="en-US" sz="1200" smtClean="0">
                <a:solidFill>
                  <a:srgbClr val="898989"/>
                </a:solidFill>
              </a:rPr>
              <a:pPr algn="r"/>
              <a:t>10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AB72D5-D3E4-525A-3A23-C177FA499921}"/>
              </a:ext>
            </a:extLst>
          </p:cNvPr>
          <p:cNvSpPr txBox="1"/>
          <p:nvPr/>
        </p:nvSpPr>
        <p:spPr>
          <a:xfrm>
            <a:off x="1683871" y="914494"/>
            <a:ext cx="9475196" cy="5444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Lasso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回归）：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）特征选择：有包含许多特征的高维数据集时，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正则化能有效地选择最相关的特征并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忽略不相关或不太重要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的特征。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）可解释的模型：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正则化生成的稀疏模型仅包含具有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非零系数的特征子集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，这可以帮助了解模型预测中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最有影响力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的部分。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Ridge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回归）：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）强特征相关性：当数据集包含相关度高的特征时，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正则化在系数之间更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均匀地分配相关特征的影响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，防止任何一个特征主导模型的预测。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）泛化性能：当没有特定的特征选择需要并且想要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控制模型的整体复杂性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正则化可以通过减少过度拟合来提高模型的泛化性能。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使用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正则化的组合（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Elastic Net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Elastic Net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正则化平衡了特征选择（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正则化）和权重收缩（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正则化）。在处理具有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高维特征和强特征相关性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的数据集时，它非常有用。</a:t>
            </a:r>
          </a:p>
        </p:txBody>
      </p:sp>
    </p:spTree>
    <p:extLst>
      <p:ext uri="{BB962C8B-B14F-4D97-AF65-F5344CB8AC3E}">
        <p14:creationId xmlns:p14="http://schemas.microsoft.com/office/powerpoint/2010/main" val="2283626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11"/>
    </mc:Choice>
    <mc:Fallback xmlns="">
      <p:transition advTm="1301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50139" cy="766618"/>
            <a:chOff x="1935426" y="1142067"/>
            <a:chExt cx="422193" cy="587375"/>
          </a:xfrm>
        </p:grpSpPr>
        <p:sp>
          <p:nvSpPr>
            <p:cNvPr id="2" name="等腰三角形 8">
              <a:extLst>
                <a:ext uri="{FF2B5EF4-FFF2-40B4-BE49-F238E27FC236}">
                  <a16:creationId xmlns:a16="http://schemas.microsoft.com/office/drawing/2014/main" id="{08B1C425-8377-49F6-AF5E-DB51366F1BFC}"/>
                </a:ext>
              </a:extLst>
            </p:cNvPr>
            <p:cNvSpPr/>
            <p:nvPr/>
          </p:nvSpPr>
          <p:spPr>
            <a:xfrm rot="5400000">
              <a:off x="1768534" y="1308959"/>
              <a:ext cx="587375" cy="253591"/>
            </a:xfrm>
            <a:prstGeom prst="triangle">
              <a:avLst>
                <a:gd name="adj" fmla="val 41052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  <p:sp>
          <p:nvSpPr>
            <p:cNvPr id="3" name="等腰三角形 9">
              <a:extLst>
                <a:ext uri="{FF2B5EF4-FFF2-40B4-BE49-F238E27FC236}">
                  <a16:creationId xmlns:a16="http://schemas.microsoft.com/office/drawing/2014/main" id="{CD7F8B8D-27B3-49E5-BFC6-1725988C3769}"/>
                </a:ext>
              </a:extLst>
            </p:cNvPr>
            <p:cNvSpPr/>
            <p:nvPr/>
          </p:nvSpPr>
          <p:spPr>
            <a:xfrm rot="7213136">
              <a:off x="2106000" y="1337329"/>
              <a:ext cx="306388" cy="196850"/>
            </a:xfrm>
            <a:prstGeom prst="triangle">
              <a:avLst>
                <a:gd name="adj" fmla="val 39199"/>
              </a:avLst>
            </a:prstGeom>
            <a:solidFill>
              <a:srgbClr val="D6E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0" y="766618"/>
            <a:ext cx="12192000" cy="18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3344" y="145986"/>
            <a:ext cx="54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3DD63A9-5EF1-70F4-A51C-4E4C9178611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0303BD-27E7-44B1-9354-C9A836F9E9C5}" type="slidenum">
              <a:rPr lang="zh-CN" altLang="en-US" sz="1200" smtClean="0">
                <a:solidFill>
                  <a:srgbClr val="898989"/>
                </a:solidFill>
              </a:rPr>
              <a:pPr algn="r"/>
              <a:t>11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AB72D5-D3E4-525A-3A23-C177FA499921}"/>
              </a:ext>
            </a:extLst>
          </p:cNvPr>
          <p:cNvSpPr txBox="1"/>
          <p:nvPr/>
        </p:nvSpPr>
        <p:spPr>
          <a:xfrm>
            <a:off x="2067680" y="2405326"/>
            <a:ext cx="8125631" cy="1884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正则化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regularization</a:t>
            </a:r>
            <a:r>
              <a:rPr lang="zh-CN" altLang="en-US" sz="2000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传统的定义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为：在模型的损失函数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增加惩罚项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来增强模型的泛化能力。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广义的定义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能够提高模型在测试集上的准确率，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能够提高模型的泛化能力所做的任何改动</a:t>
            </a: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，都可以称之为正则化。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C4D305-F5DE-4E60-101B-5BCDF1053284}"/>
              </a:ext>
            </a:extLst>
          </p:cNvPr>
          <p:cNvSpPr/>
          <p:nvPr/>
        </p:nvSpPr>
        <p:spPr>
          <a:xfrm>
            <a:off x="1923973" y="2147311"/>
            <a:ext cx="8434230" cy="2580194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11"/>
    </mc:Choice>
    <mc:Fallback xmlns="">
      <p:transition advTm="130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39"/>
          <p:cNvSpPr/>
          <p:nvPr/>
        </p:nvSpPr>
        <p:spPr>
          <a:xfrm>
            <a:off x="0" y="-101132"/>
            <a:ext cx="4579257" cy="6959132"/>
          </a:xfrm>
          <a:prstGeom prst="rect">
            <a:avLst/>
          </a:prstGeom>
          <a:solidFill>
            <a:srgbClr val="2247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5100" y="135230"/>
            <a:ext cx="368300" cy="368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9250" y="245771"/>
            <a:ext cx="368300" cy="368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27273A-33E9-4960-891C-07138440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303BD-27E7-44B1-9354-C9A836F9E9C5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681B942-A25D-347E-B0B1-DBEC02EF93D5}"/>
              </a:ext>
            </a:extLst>
          </p:cNvPr>
          <p:cNvSpPr txBox="1"/>
          <p:nvPr/>
        </p:nvSpPr>
        <p:spPr>
          <a:xfrm>
            <a:off x="-275772" y="2346256"/>
            <a:ext cx="5130800" cy="1893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目   录</a:t>
            </a:r>
            <a:endParaRPr lang="en-US" altLang="zh-CN" sz="44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120000"/>
              </a:lnSpc>
            </a:pP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lt"/>
              </a:rPr>
              <a:t>Contents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20A44DA9-DC42-393A-4D55-4230D1BD19FF}"/>
              </a:ext>
            </a:extLst>
          </p:cNvPr>
          <p:cNvGrpSpPr/>
          <p:nvPr/>
        </p:nvGrpSpPr>
        <p:grpSpPr>
          <a:xfrm>
            <a:off x="6096000" y="990399"/>
            <a:ext cx="4745584" cy="552137"/>
            <a:chOff x="6074816" y="550130"/>
            <a:chExt cx="4745584" cy="55213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0584830-916C-6395-93C8-778A32C08CA8}"/>
                </a:ext>
              </a:extLst>
            </p:cNvPr>
            <p:cNvGrpSpPr/>
            <p:nvPr/>
          </p:nvGrpSpPr>
          <p:grpSpPr>
            <a:xfrm rot="18108273">
              <a:off x="6165491" y="460155"/>
              <a:ext cx="421977" cy="603328"/>
              <a:chOff x="1935426" y="1142067"/>
              <a:chExt cx="422193" cy="587375"/>
            </a:xfrm>
          </p:grpSpPr>
          <p:sp>
            <p:nvSpPr>
              <p:cNvPr id="10" name="等腰三角形 8">
                <a:extLst>
                  <a:ext uri="{FF2B5EF4-FFF2-40B4-BE49-F238E27FC236}">
                    <a16:creationId xmlns:a16="http://schemas.microsoft.com/office/drawing/2014/main" id="{1A67C3F5-7E90-C41E-A52C-8700D4321B71}"/>
                  </a:ext>
                </a:extLst>
              </p:cNvPr>
              <p:cNvSpPr/>
              <p:nvPr/>
            </p:nvSpPr>
            <p:spPr>
              <a:xfrm rot="5400000">
                <a:off x="1768534" y="1308959"/>
                <a:ext cx="587375" cy="253591"/>
              </a:xfrm>
              <a:prstGeom prst="triangle">
                <a:avLst>
                  <a:gd name="adj" fmla="val 41052"/>
                </a:avLst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  <p:sp>
            <p:nvSpPr>
              <p:cNvPr id="11" name="等腰三角形 9">
                <a:extLst>
                  <a:ext uri="{FF2B5EF4-FFF2-40B4-BE49-F238E27FC236}">
                    <a16:creationId xmlns:a16="http://schemas.microsoft.com/office/drawing/2014/main" id="{F06B7C54-9D4F-ADDD-E6E9-3692443630A4}"/>
                  </a:ext>
                </a:extLst>
              </p:cNvPr>
              <p:cNvSpPr/>
              <p:nvPr/>
            </p:nvSpPr>
            <p:spPr>
              <a:xfrm rot="7213136">
                <a:off x="2106000" y="1337329"/>
                <a:ext cx="306388" cy="196850"/>
              </a:xfrm>
              <a:prstGeom prst="triangle">
                <a:avLst>
                  <a:gd name="adj" fmla="val 39199"/>
                </a:avLst>
              </a:prstGeom>
              <a:solidFill>
                <a:srgbClr val="D6E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</p:grp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3C0C29F-6FF7-EF1E-ED03-43BA53CFB796}"/>
                </a:ext>
              </a:extLst>
            </p:cNvPr>
            <p:cNvCxnSpPr>
              <a:cxnSpLocks/>
            </p:cNvCxnSpPr>
            <p:nvPr/>
          </p:nvCxnSpPr>
          <p:spPr>
            <a:xfrm>
              <a:off x="6516914" y="1077856"/>
              <a:ext cx="4303486" cy="2441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CA1E454-DD69-BF66-6886-65E6C1D6EFF1}"/>
                </a:ext>
              </a:extLst>
            </p:cNvPr>
            <p:cNvSpPr txBox="1"/>
            <p:nvPr/>
          </p:nvSpPr>
          <p:spPr>
            <a:xfrm>
              <a:off x="6978771" y="55013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问题引入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AADB985D-6537-4CD4-7600-1004A03F85F5}"/>
              </a:ext>
            </a:extLst>
          </p:cNvPr>
          <p:cNvGrpSpPr/>
          <p:nvPr/>
        </p:nvGrpSpPr>
        <p:grpSpPr>
          <a:xfrm>
            <a:off x="6096000" y="2043471"/>
            <a:ext cx="4745584" cy="576548"/>
            <a:chOff x="6074816" y="1558418"/>
            <a:chExt cx="4745584" cy="576548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0F6A0E8D-3456-D1A8-16D6-30F18E9E86BF}"/>
                </a:ext>
              </a:extLst>
            </p:cNvPr>
            <p:cNvGrpSpPr/>
            <p:nvPr/>
          </p:nvGrpSpPr>
          <p:grpSpPr>
            <a:xfrm rot="18108273">
              <a:off x="6165491" y="1495009"/>
              <a:ext cx="421977" cy="603328"/>
              <a:chOff x="1935426" y="1142067"/>
              <a:chExt cx="422193" cy="587375"/>
            </a:xfrm>
          </p:grpSpPr>
          <p:sp>
            <p:nvSpPr>
              <p:cNvPr id="16" name="等腰三角形 8">
                <a:extLst>
                  <a:ext uri="{FF2B5EF4-FFF2-40B4-BE49-F238E27FC236}">
                    <a16:creationId xmlns:a16="http://schemas.microsoft.com/office/drawing/2014/main" id="{E03D5695-1D87-BB33-E3BD-EB9CB05581D0}"/>
                  </a:ext>
                </a:extLst>
              </p:cNvPr>
              <p:cNvSpPr/>
              <p:nvPr/>
            </p:nvSpPr>
            <p:spPr>
              <a:xfrm rot="5400000">
                <a:off x="1768534" y="1308959"/>
                <a:ext cx="587375" cy="253591"/>
              </a:xfrm>
              <a:prstGeom prst="triangle">
                <a:avLst>
                  <a:gd name="adj" fmla="val 41052"/>
                </a:avLst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  <p:sp>
            <p:nvSpPr>
              <p:cNvPr id="18" name="等腰三角形 9">
                <a:extLst>
                  <a:ext uri="{FF2B5EF4-FFF2-40B4-BE49-F238E27FC236}">
                    <a16:creationId xmlns:a16="http://schemas.microsoft.com/office/drawing/2014/main" id="{4D616700-54CA-8339-831C-8CF142F74BF0}"/>
                  </a:ext>
                </a:extLst>
              </p:cNvPr>
              <p:cNvSpPr/>
              <p:nvPr/>
            </p:nvSpPr>
            <p:spPr>
              <a:xfrm rot="7213136">
                <a:off x="2106000" y="1337329"/>
                <a:ext cx="306388" cy="196850"/>
              </a:xfrm>
              <a:prstGeom prst="triangle">
                <a:avLst>
                  <a:gd name="adj" fmla="val 39199"/>
                </a:avLst>
              </a:prstGeom>
              <a:solidFill>
                <a:srgbClr val="D6E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E206380-307F-38A1-DE26-7A0FE4E7481E}"/>
                </a:ext>
              </a:extLst>
            </p:cNvPr>
            <p:cNvCxnSpPr>
              <a:cxnSpLocks/>
            </p:cNvCxnSpPr>
            <p:nvPr/>
          </p:nvCxnSpPr>
          <p:spPr>
            <a:xfrm>
              <a:off x="6516914" y="2110555"/>
              <a:ext cx="4303486" cy="2441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F3A46FFD-F6D8-B8EA-1F61-FB85B2B60A15}"/>
                </a:ext>
              </a:extLst>
            </p:cNvPr>
            <p:cNvSpPr txBox="1"/>
            <p:nvPr/>
          </p:nvSpPr>
          <p:spPr>
            <a:xfrm>
              <a:off x="6978771" y="1558418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欠拟合与过拟合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6CCC492E-CFB5-473B-3D13-1891911DC9EB}"/>
              </a:ext>
            </a:extLst>
          </p:cNvPr>
          <p:cNvGrpSpPr/>
          <p:nvPr/>
        </p:nvGrpSpPr>
        <p:grpSpPr>
          <a:xfrm>
            <a:off x="6096000" y="3120954"/>
            <a:ext cx="4745584" cy="572139"/>
            <a:chOff x="6074816" y="2654105"/>
            <a:chExt cx="4745584" cy="57213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FE35A98-7B14-3F0D-C9F0-170A9F41EBA0}"/>
                </a:ext>
              </a:extLst>
            </p:cNvPr>
            <p:cNvGrpSpPr/>
            <p:nvPr/>
          </p:nvGrpSpPr>
          <p:grpSpPr>
            <a:xfrm rot="18108273">
              <a:off x="6165491" y="2586287"/>
              <a:ext cx="421977" cy="603328"/>
              <a:chOff x="1935426" y="1142067"/>
              <a:chExt cx="422193" cy="587375"/>
            </a:xfrm>
          </p:grpSpPr>
          <p:sp>
            <p:nvSpPr>
              <p:cNvPr id="21" name="等腰三角形 8">
                <a:extLst>
                  <a:ext uri="{FF2B5EF4-FFF2-40B4-BE49-F238E27FC236}">
                    <a16:creationId xmlns:a16="http://schemas.microsoft.com/office/drawing/2014/main" id="{43FD16EC-1052-2201-8468-F935E2C013DE}"/>
                  </a:ext>
                </a:extLst>
              </p:cNvPr>
              <p:cNvSpPr/>
              <p:nvPr/>
            </p:nvSpPr>
            <p:spPr>
              <a:xfrm rot="5400000">
                <a:off x="1768534" y="1308959"/>
                <a:ext cx="587375" cy="253591"/>
              </a:xfrm>
              <a:prstGeom prst="triangle">
                <a:avLst>
                  <a:gd name="adj" fmla="val 41052"/>
                </a:avLst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  <p:sp>
            <p:nvSpPr>
              <p:cNvPr id="22" name="等腰三角形 9">
                <a:extLst>
                  <a:ext uri="{FF2B5EF4-FFF2-40B4-BE49-F238E27FC236}">
                    <a16:creationId xmlns:a16="http://schemas.microsoft.com/office/drawing/2014/main" id="{AAA3AC70-CE84-D224-29C9-1B581D9A5DDA}"/>
                  </a:ext>
                </a:extLst>
              </p:cNvPr>
              <p:cNvSpPr/>
              <p:nvPr/>
            </p:nvSpPr>
            <p:spPr>
              <a:xfrm rot="7213136">
                <a:off x="2106000" y="1337329"/>
                <a:ext cx="306388" cy="196850"/>
              </a:xfrm>
              <a:prstGeom prst="triangle">
                <a:avLst>
                  <a:gd name="adj" fmla="val 39199"/>
                </a:avLst>
              </a:prstGeom>
              <a:solidFill>
                <a:srgbClr val="D6E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29C520B1-57EE-1455-F98E-6003EFB5A007}"/>
                </a:ext>
              </a:extLst>
            </p:cNvPr>
            <p:cNvCxnSpPr>
              <a:cxnSpLocks/>
            </p:cNvCxnSpPr>
            <p:nvPr/>
          </p:nvCxnSpPr>
          <p:spPr>
            <a:xfrm>
              <a:off x="6516914" y="3201833"/>
              <a:ext cx="4303486" cy="2441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30408EE-76DF-E50D-C7B7-4EF6EE8BB6DA}"/>
                </a:ext>
              </a:extLst>
            </p:cNvPr>
            <p:cNvSpPr txBox="1"/>
            <p:nvPr/>
          </p:nvSpPr>
          <p:spPr>
            <a:xfrm>
              <a:off x="6978771" y="265410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解决过拟合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18D30748-A29C-6B06-8F0B-11D5A7E63594}"/>
              </a:ext>
            </a:extLst>
          </p:cNvPr>
          <p:cNvGrpSpPr/>
          <p:nvPr/>
        </p:nvGrpSpPr>
        <p:grpSpPr>
          <a:xfrm>
            <a:off x="6096000" y="4194027"/>
            <a:ext cx="4745584" cy="549830"/>
            <a:chOff x="6074816" y="3823253"/>
            <a:chExt cx="4745584" cy="549830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7B69613F-4467-A167-CBD3-59256839E13B}"/>
                </a:ext>
              </a:extLst>
            </p:cNvPr>
            <p:cNvGrpSpPr/>
            <p:nvPr/>
          </p:nvGrpSpPr>
          <p:grpSpPr>
            <a:xfrm rot="18108273">
              <a:off x="6165491" y="3733126"/>
              <a:ext cx="421977" cy="603328"/>
              <a:chOff x="1935426" y="1142067"/>
              <a:chExt cx="422193" cy="587375"/>
            </a:xfrm>
          </p:grpSpPr>
          <p:sp>
            <p:nvSpPr>
              <p:cNvPr id="25" name="等腰三角形 8">
                <a:extLst>
                  <a:ext uri="{FF2B5EF4-FFF2-40B4-BE49-F238E27FC236}">
                    <a16:creationId xmlns:a16="http://schemas.microsoft.com/office/drawing/2014/main" id="{640B54EE-FFA5-B7CD-58E9-40FE667F5B2A}"/>
                  </a:ext>
                </a:extLst>
              </p:cNvPr>
              <p:cNvSpPr/>
              <p:nvPr/>
            </p:nvSpPr>
            <p:spPr>
              <a:xfrm rot="5400000">
                <a:off x="1768534" y="1308959"/>
                <a:ext cx="587375" cy="253591"/>
              </a:xfrm>
              <a:prstGeom prst="triangle">
                <a:avLst>
                  <a:gd name="adj" fmla="val 41052"/>
                </a:avLst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  <p:sp>
            <p:nvSpPr>
              <p:cNvPr id="26" name="等腰三角形 9">
                <a:extLst>
                  <a:ext uri="{FF2B5EF4-FFF2-40B4-BE49-F238E27FC236}">
                    <a16:creationId xmlns:a16="http://schemas.microsoft.com/office/drawing/2014/main" id="{355EB674-3580-F106-C6F9-758CA6FD5E80}"/>
                  </a:ext>
                </a:extLst>
              </p:cNvPr>
              <p:cNvSpPr/>
              <p:nvPr/>
            </p:nvSpPr>
            <p:spPr>
              <a:xfrm rot="7213136">
                <a:off x="2106000" y="1337329"/>
                <a:ext cx="306388" cy="196850"/>
              </a:xfrm>
              <a:prstGeom prst="triangle">
                <a:avLst>
                  <a:gd name="adj" fmla="val 39199"/>
                </a:avLst>
              </a:prstGeom>
              <a:solidFill>
                <a:srgbClr val="D6E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</p:grp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592A8658-6B5C-A12D-0FA6-596E311FF4FF}"/>
                </a:ext>
              </a:extLst>
            </p:cNvPr>
            <p:cNvCxnSpPr>
              <a:cxnSpLocks/>
            </p:cNvCxnSpPr>
            <p:nvPr/>
          </p:nvCxnSpPr>
          <p:spPr>
            <a:xfrm>
              <a:off x="6516914" y="4348672"/>
              <a:ext cx="4303486" cy="2441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85555B5-A4CE-406B-142F-217D1CD856AC}"/>
                </a:ext>
              </a:extLst>
            </p:cNvPr>
            <p:cNvSpPr txBox="1"/>
            <p:nvPr/>
          </p:nvSpPr>
          <p:spPr>
            <a:xfrm>
              <a:off x="6978771" y="3823253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正则化</a:t>
              </a: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5EF38584-79A4-4DBE-75B5-C6FD2DE8BE5B}"/>
              </a:ext>
            </a:extLst>
          </p:cNvPr>
          <p:cNvGrpSpPr/>
          <p:nvPr/>
        </p:nvGrpSpPr>
        <p:grpSpPr>
          <a:xfrm>
            <a:off x="6096000" y="5244791"/>
            <a:ext cx="4745584" cy="549830"/>
            <a:chOff x="6108479" y="4804522"/>
            <a:chExt cx="4745584" cy="54983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B7004A8-86DB-4DCB-D94A-D472B84B8D0D}"/>
                </a:ext>
              </a:extLst>
            </p:cNvPr>
            <p:cNvGrpSpPr/>
            <p:nvPr/>
          </p:nvGrpSpPr>
          <p:grpSpPr>
            <a:xfrm rot="18108273">
              <a:off x="6199154" y="4714395"/>
              <a:ext cx="421977" cy="603328"/>
              <a:chOff x="1935426" y="1142067"/>
              <a:chExt cx="422193" cy="587375"/>
            </a:xfrm>
          </p:grpSpPr>
          <p:sp>
            <p:nvSpPr>
              <p:cNvPr id="7" name="等腰三角形 8">
                <a:extLst>
                  <a:ext uri="{FF2B5EF4-FFF2-40B4-BE49-F238E27FC236}">
                    <a16:creationId xmlns:a16="http://schemas.microsoft.com/office/drawing/2014/main" id="{ECBD78CC-EC29-92A4-34FB-E473F5758731}"/>
                  </a:ext>
                </a:extLst>
              </p:cNvPr>
              <p:cNvSpPr/>
              <p:nvPr/>
            </p:nvSpPr>
            <p:spPr>
              <a:xfrm rot="5400000">
                <a:off x="1768534" y="1308959"/>
                <a:ext cx="587375" cy="253591"/>
              </a:xfrm>
              <a:prstGeom prst="triangle">
                <a:avLst>
                  <a:gd name="adj" fmla="val 41052"/>
                </a:avLst>
              </a:prstGeom>
              <a:solidFill>
                <a:srgbClr val="04487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  <p:sp>
            <p:nvSpPr>
              <p:cNvPr id="13" name="等腰三角形 9">
                <a:extLst>
                  <a:ext uri="{FF2B5EF4-FFF2-40B4-BE49-F238E27FC236}">
                    <a16:creationId xmlns:a16="http://schemas.microsoft.com/office/drawing/2014/main" id="{C74625B8-B8C5-5E7F-7EC3-149A080B57C9}"/>
                  </a:ext>
                </a:extLst>
              </p:cNvPr>
              <p:cNvSpPr/>
              <p:nvPr/>
            </p:nvSpPr>
            <p:spPr>
              <a:xfrm rot="7213136">
                <a:off x="2106000" y="1337329"/>
                <a:ext cx="306388" cy="196850"/>
              </a:xfrm>
              <a:prstGeom prst="triangle">
                <a:avLst>
                  <a:gd name="adj" fmla="val 39199"/>
                </a:avLst>
              </a:prstGeom>
              <a:solidFill>
                <a:srgbClr val="D6E0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  <a:sym typeface="+mn-lt"/>
                </a:endParaRPr>
              </a:p>
            </p:txBody>
          </p:sp>
        </p:grp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B8F8A32B-4926-224C-76E3-0BC3FC323484}"/>
                </a:ext>
              </a:extLst>
            </p:cNvPr>
            <p:cNvCxnSpPr>
              <a:cxnSpLocks/>
            </p:cNvCxnSpPr>
            <p:nvPr/>
          </p:nvCxnSpPr>
          <p:spPr>
            <a:xfrm>
              <a:off x="6550577" y="5329941"/>
              <a:ext cx="4303486" cy="24411"/>
            </a:xfrm>
            <a:prstGeom prst="line">
              <a:avLst/>
            </a:prstGeom>
            <a:ln w="190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5D0589-1EDB-F7B4-A13C-897189F2D362}"/>
                </a:ext>
              </a:extLst>
            </p:cNvPr>
            <p:cNvSpPr txBox="1"/>
            <p:nvPr/>
          </p:nvSpPr>
          <p:spPr>
            <a:xfrm>
              <a:off x="7012434" y="4804522"/>
              <a:ext cx="3054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正则化和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正则化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0752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>
            <a:extLst>
              <a:ext uri="{FF2B5EF4-FFF2-40B4-BE49-F238E27FC236}">
                <a16:creationId xmlns:a16="http://schemas.microsoft.com/office/drawing/2014/main" id="{3E452D4E-5CF0-65B1-6C8A-517250B084ED}"/>
              </a:ext>
            </a:extLst>
          </p:cNvPr>
          <p:cNvSpPr/>
          <p:nvPr/>
        </p:nvSpPr>
        <p:spPr>
          <a:xfrm>
            <a:off x="8203084" y="2883701"/>
            <a:ext cx="1978430" cy="2916163"/>
          </a:xfrm>
          <a:prstGeom prst="rect">
            <a:avLst/>
          </a:prstGeom>
          <a:solidFill>
            <a:schemeClr val="bg2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4145EA6-C628-F2CB-72FC-D32B8BD09F54}"/>
              </a:ext>
            </a:extLst>
          </p:cNvPr>
          <p:cNvSpPr/>
          <p:nvPr/>
        </p:nvSpPr>
        <p:spPr>
          <a:xfrm>
            <a:off x="4968240" y="2883701"/>
            <a:ext cx="1978430" cy="29161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550139" cy="766618"/>
            <a:chOff x="1935426" y="1142067"/>
            <a:chExt cx="422193" cy="587375"/>
          </a:xfrm>
        </p:grpSpPr>
        <p:sp>
          <p:nvSpPr>
            <p:cNvPr id="2" name="等腰三角形 8">
              <a:extLst>
                <a:ext uri="{FF2B5EF4-FFF2-40B4-BE49-F238E27FC236}">
                  <a16:creationId xmlns:a16="http://schemas.microsoft.com/office/drawing/2014/main" id="{08B1C425-8377-49F6-AF5E-DB51366F1BFC}"/>
                </a:ext>
              </a:extLst>
            </p:cNvPr>
            <p:cNvSpPr/>
            <p:nvPr/>
          </p:nvSpPr>
          <p:spPr>
            <a:xfrm rot="5400000">
              <a:off x="1768534" y="1308959"/>
              <a:ext cx="587375" cy="253591"/>
            </a:xfrm>
            <a:prstGeom prst="triangle">
              <a:avLst>
                <a:gd name="adj" fmla="val 41052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  <p:sp>
          <p:nvSpPr>
            <p:cNvPr id="3" name="等腰三角形 9">
              <a:extLst>
                <a:ext uri="{FF2B5EF4-FFF2-40B4-BE49-F238E27FC236}">
                  <a16:creationId xmlns:a16="http://schemas.microsoft.com/office/drawing/2014/main" id="{CD7F8B8D-27B3-49E5-BFC6-1725988C3769}"/>
                </a:ext>
              </a:extLst>
            </p:cNvPr>
            <p:cNvSpPr/>
            <p:nvPr/>
          </p:nvSpPr>
          <p:spPr>
            <a:xfrm rot="7213136">
              <a:off x="2106000" y="1337329"/>
              <a:ext cx="306388" cy="196850"/>
            </a:xfrm>
            <a:prstGeom prst="triangle">
              <a:avLst>
                <a:gd name="adj" fmla="val 39199"/>
              </a:avLst>
            </a:prstGeom>
            <a:solidFill>
              <a:srgbClr val="D6E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0" y="766618"/>
            <a:ext cx="12192000" cy="18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3344" y="145986"/>
            <a:ext cx="54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问题引入</a:t>
            </a:r>
            <a:endParaRPr lang="zh-CN" altLang="en-US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3DD63A9-5EF1-70F4-A51C-4E4C91786111}"/>
              </a:ext>
            </a:extLst>
          </p:cNvPr>
          <p:cNvSpPr txBox="1">
            <a:spLocks/>
          </p:cNvSpPr>
          <p:nvPr/>
        </p:nvSpPr>
        <p:spPr>
          <a:xfrm>
            <a:off x="10881360" y="6356350"/>
            <a:ext cx="47244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0303BD-27E7-44B1-9354-C9A836F9E9C5}" type="slidenum">
              <a:rPr lang="zh-CN" altLang="en-US" sz="1200" smtClean="0">
                <a:solidFill>
                  <a:srgbClr val="898989"/>
                </a:solidFill>
              </a:rPr>
              <a:pPr algn="r"/>
              <a:t>3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9C2D51-2A7B-D0C4-F9FD-07B029DB9C38}"/>
              </a:ext>
            </a:extLst>
          </p:cNvPr>
          <p:cNvSpPr/>
          <p:nvPr/>
        </p:nvSpPr>
        <p:spPr>
          <a:xfrm>
            <a:off x="1733395" y="1698714"/>
            <a:ext cx="1978429" cy="7897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0F54899-4546-3781-9D54-DA1FEC247C6A}"/>
              </a:ext>
            </a:extLst>
          </p:cNvPr>
          <p:cNvSpPr/>
          <p:nvPr/>
        </p:nvSpPr>
        <p:spPr>
          <a:xfrm>
            <a:off x="4968240" y="1698714"/>
            <a:ext cx="1978429" cy="7897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模型评估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F65B7E-3D7A-93A2-DC62-8F01A1A1872C}"/>
              </a:ext>
            </a:extLst>
          </p:cNvPr>
          <p:cNvSpPr/>
          <p:nvPr/>
        </p:nvSpPr>
        <p:spPr>
          <a:xfrm>
            <a:off x="8203085" y="1698714"/>
            <a:ext cx="1978429" cy="7897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模型调优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AA540E7-4EE1-CA7B-6505-978634C690A1}"/>
              </a:ext>
            </a:extLst>
          </p:cNvPr>
          <p:cNvSpPr/>
          <p:nvPr/>
        </p:nvSpPr>
        <p:spPr>
          <a:xfrm>
            <a:off x="5165454" y="3379083"/>
            <a:ext cx="1584000" cy="576000"/>
          </a:xfrm>
          <a:prstGeom prst="rect">
            <a:avLst/>
          </a:prstGeom>
          <a:solidFill>
            <a:schemeClr val="bg2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欠拟合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4B8DDD8-6E9E-6B76-0093-C9B22F331725}"/>
              </a:ext>
            </a:extLst>
          </p:cNvPr>
          <p:cNvSpPr/>
          <p:nvPr/>
        </p:nvSpPr>
        <p:spPr>
          <a:xfrm>
            <a:off x="5170371" y="4431931"/>
            <a:ext cx="1584000" cy="5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21B4543-38E2-C6AE-1920-4FFABDDA3EDE}"/>
              </a:ext>
            </a:extLst>
          </p:cNvPr>
          <p:cNvSpPr/>
          <p:nvPr/>
        </p:nvSpPr>
        <p:spPr>
          <a:xfrm>
            <a:off x="8399090" y="3955083"/>
            <a:ext cx="1584000" cy="5760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A52E5D0-2C7C-C66D-0462-DEEC247ADA9E}"/>
              </a:ext>
            </a:extLst>
          </p:cNvPr>
          <p:cNvSpPr/>
          <p:nvPr/>
        </p:nvSpPr>
        <p:spPr>
          <a:xfrm>
            <a:off x="8399090" y="3146947"/>
            <a:ext cx="1584000" cy="5760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增大数据量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C7B4A6-73A7-EE7A-7867-04BAABF4AF0D}"/>
              </a:ext>
            </a:extLst>
          </p:cNvPr>
          <p:cNvSpPr/>
          <p:nvPr/>
        </p:nvSpPr>
        <p:spPr>
          <a:xfrm>
            <a:off x="8399090" y="4763219"/>
            <a:ext cx="1584000" cy="576000"/>
          </a:xfrm>
          <a:prstGeom prst="rect">
            <a:avLst/>
          </a:prstGeom>
          <a:solidFill>
            <a:schemeClr val="bg1"/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1C79BD8-D45D-23BE-BA5D-291A08CE0D3E}"/>
              </a:ext>
            </a:extLst>
          </p:cNvPr>
          <p:cNvSpPr txBox="1"/>
          <p:nvPr/>
        </p:nvSpPr>
        <p:spPr>
          <a:xfrm>
            <a:off x="8729733" y="5256109"/>
            <a:ext cx="9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A5946E7-AF10-1DC5-A611-CCB7F38A475B}"/>
              </a:ext>
            </a:extLst>
          </p:cNvPr>
          <p:cNvSpPr txBox="1"/>
          <p:nvPr/>
        </p:nvSpPr>
        <p:spPr>
          <a:xfrm>
            <a:off x="5496097" y="5236741"/>
            <a:ext cx="922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E1A0203-591D-479F-4F4E-45822A38D9E9}"/>
              </a:ext>
            </a:extLst>
          </p:cNvPr>
          <p:cNvSpPr txBox="1"/>
          <p:nvPr/>
        </p:nvSpPr>
        <p:spPr>
          <a:xfrm>
            <a:off x="625437" y="1696824"/>
            <a:ext cx="1398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96F58D2-EDC4-41EB-8B55-E8A7C50BEB73}"/>
              </a:ext>
            </a:extLst>
          </p:cNvPr>
          <p:cNvSpPr txBox="1"/>
          <p:nvPr/>
        </p:nvSpPr>
        <p:spPr>
          <a:xfrm>
            <a:off x="10602202" y="1660667"/>
            <a:ext cx="1194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7C3181C-87CE-A400-CCF8-EE8D6CEC3FD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711824" y="2093569"/>
            <a:ext cx="125641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D86B4E7-DC46-14EB-F28F-7294558882A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946669" y="2093569"/>
            <a:ext cx="1256416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2760573-0A2B-22E2-1FEE-7B8A85B498C4}"/>
              </a:ext>
            </a:extLst>
          </p:cNvPr>
          <p:cNvCxnSpPr>
            <a:cxnSpLocks/>
          </p:cNvCxnSpPr>
          <p:nvPr/>
        </p:nvCxnSpPr>
        <p:spPr>
          <a:xfrm flipV="1">
            <a:off x="6749454" y="2883701"/>
            <a:ext cx="1453630" cy="154823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1A0E890-26BB-F1C9-18D6-13A386996053}"/>
              </a:ext>
            </a:extLst>
          </p:cNvPr>
          <p:cNvCxnSpPr>
            <a:cxnSpLocks/>
          </p:cNvCxnSpPr>
          <p:nvPr/>
        </p:nvCxnSpPr>
        <p:spPr>
          <a:xfrm>
            <a:off x="6749454" y="5007931"/>
            <a:ext cx="1453630" cy="791933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2E2F6DB5-DDEA-C3E9-A284-F2011D64A22A}"/>
              </a:ext>
            </a:extLst>
          </p:cNvPr>
          <p:cNvCxnSpPr>
            <a:cxnSpLocks/>
            <a:stCxn id="14" idx="3"/>
            <a:endCxn id="12" idx="0"/>
          </p:cNvCxnSpPr>
          <p:nvPr/>
        </p:nvCxnSpPr>
        <p:spPr>
          <a:xfrm flipH="1" flipV="1">
            <a:off x="2722610" y="1698714"/>
            <a:ext cx="7458904" cy="394855"/>
          </a:xfrm>
          <a:prstGeom prst="bentConnector4">
            <a:avLst>
              <a:gd name="adj1" fmla="val -5130"/>
              <a:gd name="adj2" fmla="val 240776"/>
            </a:avLst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78EF9D16-8B97-5BAD-4801-35B1CA22483B}"/>
              </a:ext>
            </a:extLst>
          </p:cNvPr>
          <p:cNvSpPr txBox="1"/>
          <p:nvPr/>
        </p:nvSpPr>
        <p:spPr>
          <a:xfrm>
            <a:off x="421886" y="3027957"/>
            <a:ext cx="4326818" cy="2807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泛化</a:t>
            </a:r>
            <a:r>
              <a:rPr lang="zh-CN" altLang="en-US" sz="20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能力是指机器学习模型对于新数据的适应能力。</a:t>
            </a:r>
            <a:endParaRPr lang="en-US" altLang="zh-CN" sz="2000" b="0" i="0" dirty="0">
              <a:solidFill>
                <a:srgbClr val="191B1F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0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度量泛化能力的好坏，最直观的表现就是模型的</a:t>
            </a:r>
            <a:r>
              <a:rPr lang="zh-CN" altLang="en-US" sz="2000" b="1" i="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欠拟合和过拟合。</a:t>
            </a:r>
            <a:endParaRPr lang="en-US" altLang="zh-CN" sz="2000" b="1" i="0" dirty="0">
              <a:solidFill>
                <a:srgbClr val="191B1F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191B1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r>
              <a:rPr lang="zh-CN" altLang="en-US" sz="2000" dirty="0">
                <a:solidFill>
                  <a:srgbClr val="191B1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用于改善过拟合，以提高模型的泛化能力。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19463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11"/>
    </mc:Choice>
    <mc:Fallback xmlns="">
      <p:transition advTm="1301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50139" cy="766618"/>
            <a:chOff x="1935426" y="1142067"/>
            <a:chExt cx="422193" cy="587375"/>
          </a:xfrm>
        </p:grpSpPr>
        <p:sp>
          <p:nvSpPr>
            <p:cNvPr id="2" name="等腰三角形 8">
              <a:extLst>
                <a:ext uri="{FF2B5EF4-FFF2-40B4-BE49-F238E27FC236}">
                  <a16:creationId xmlns:a16="http://schemas.microsoft.com/office/drawing/2014/main" id="{08B1C425-8377-49F6-AF5E-DB51366F1BFC}"/>
                </a:ext>
              </a:extLst>
            </p:cNvPr>
            <p:cNvSpPr/>
            <p:nvPr/>
          </p:nvSpPr>
          <p:spPr>
            <a:xfrm rot="5400000">
              <a:off x="1768534" y="1308959"/>
              <a:ext cx="587375" cy="253591"/>
            </a:xfrm>
            <a:prstGeom prst="triangle">
              <a:avLst>
                <a:gd name="adj" fmla="val 41052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  <p:sp>
          <p:nvSpPr>
            <p:cNvPr id="3" name="等腰三角形 9">
              <a:extLst>
                <a:ext uri="{FF2B5EF4-FFF2-40B4-BE49-F238E27FC236}">
                  <a16:creationId xmlns:a16="http://schemas.microsoft.com/office/drawing/2014/main" id="{CD7F8B8D-27B3-49E5-BFC6-1725988C3769}"/>
                </a:ext>
              </a:extLst>
            </p:cNvPr>
            <p:cNvSpPr/>
            <p:nvPr/>
          </p:nvSpPr>
          <p:spPr>
            <a:xfrm rot="7213136">
              <a:off x="2106000" y="1337329"/>
              <a:ext cx="306388" cy="196850"/>
            </a:xfrm>
            <a:prstGeom prst="triangle">
              <a:avLst>
                <a:gd name="adj" fmla="val 39199"/>
              </a:avLst>
            </a:prstGeom>
            <a:solidFill>
              <a:srgbClr val="D6E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0" y="766618"/>
            <a:ext cx="12192000" cy="18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3344" y="145986"/>
            <a:ext cx="54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欠拟合与过拟合</a:t>
            </a:r>
            <a:endParaRPr lang="zh-CN" altLang="en-US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3DD63A9-5EF1-70F4-A51C-4E4C9178611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0303BD-27E7-44B1-9354-C9A836F9E9C5}" type="slidenum">
              <a:rPr lang="zh-CN" altLang="en-US" sz="1200" smtClean="0">
                <a:solidFill>
                  <a:srgbClr val="898989"/>
                </a:solidFill>
              </a:rPr>
              <a:pPr algn="r"/>
              <a:t>4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743A9FF-E811-817C-D001-505223CE71E6}"/>
              </a:ext>
            </a:extLst>
          </p:cNvPr>
          <p:cNvGrpSpPr/>
          <p:nvPr/>
        </p:nvGrpSpPr>
        <p:grpSpPr>
          <a:xfrm>
            <a:off x="1328926" y="3063816"/>
            <a:ext cx="4841804" cy="3329075"/>
            <a:chOff x="1328926" y="3063816"/>
            <a:chExt cx="4841804" cy="3329075"/>
          </a:xfrm>
        </p:grpSpPr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AAE26766-6A9A-661E-E75E-86DB2338B6CA}"/>
                </a:ext>
              </a:extLst>
            </p:cNvPr>
            <p:cNvSpPr/>
            <p:nvPr/>
          </p:nvSpPr>
          <p:spPr>
            <a:xfrm rot="11093535">
              <a:off x="2227926" y="3063816"/>
              <a:ext cx="2968740" cy="1979997"/>
            </a:xfrm>
            <a:prstGeom prst="arc">
              <a:avLst>
                <a:gd name="adj1" fmla="val 12066325"/>
                <a:gd name="adj2" fmla="val 20744484"/>
              </a:avLst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000" dirty="0">
                <a:solidFill>
                  <a:schemeClr val="accent6"/>
                </a:solidFill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3ADA0471-4C05-E1B7-D45D-A7119F8F0E97}"/>
                </a:ext>
              </a:extLst>
            </p:cNvPr>
            <p:cNvGrpSpPr/>
            <p:nvPr/>
          </p:nvGrpSpPr>
          <p:grpSpPr>
            <a:xfrm>
              <a:off x="1328926" y="3717906"/>
              <a:ext cx="4841804" cy="2674985"/>
              <a:chOff x="1328926" y="3717906"/>
              <a:chExt cx="4841804" cy="2674985"/>
            </a:xfrm>
          </p:grpSpPr>
          <p:sp>
            <p:nvSpPr>
              <p:cNvPr id="41" name="弧形 40">
                <a:extLst>
                  <a:ext uri="{FF2B5EF4-FFF2-40B4-BE49-F238E27FC236}">
                    <a16:creationId xmlns:a16="http://schemas.microsoft.com/office/drawing/2014/main" id="{56F4079D-6DAF-22DE-2C1A-18D5849FA39A}"/>
                  </a:ext>
                </a:extLst>
              </p:cNvPr>
              <p:cNvSpPr/>
              <p:nvPr/>
            </p:nvSpPr>
            <p:spPr>
              <a:xfrm rot="12087295">
                <a:off x="2153667" y="3811985"/>
                <a:ext cx="3787934" cy="1801064"/>
              </a:xfrm>
              <a:prstGeom prst="arc">
                <a:avLst>
                  <a:gd name="adj1" fmla="val 12418199"/>
                  <a:gd name="adj2" fmla="val 20768798"/>
                </a:avLst>
              </a:prstGeom>
              <a:ln w="254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dirty="0"/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4CDC494-BAA1-26E5-01CC-3B1C26C62A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9887" y="3717906"/>
                <a:ext cx="0" cy="2223521"/>
              </a:xfrm>
              <a:prstGeom prst="straightConnector1">
                <a:avLst/>
              </a:prstGeom>
              <a:ln w="25400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9FDB315C-B166-20D8-9FD4-83B1F7BE9E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9887" y="5937194"/>
                <a:ext cx="3056467" cy="0"/>
              </a:xfrm>
              <a:prstGeom prst="straightConnector1">
                <a:avLst/>
              </a:prstGeom>
              <a:ln w="25400"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B35C41CD-FDBD-0B1A-1795-16992AD89AD3}"/>
                  </a:ext>
                </a:extLst>
              </p:cNvPr>
              <p:cNvCxnSpPr>
                <a:cxnSpLocks/>
                <a:stCxn id="1037" idx="2"/>
              </p:cNvCxnSpPr>
              <p:nvPr/>
            </p:nvCxnSpPr>
            <p:spPr>
              <a:xfrm>
                <a:off x="3813953" y="4087238"/>
                <a:ext cx="0" cy="184995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直接箭头连接符 1023">
                <a:extLst>
                  <a:ext uri="{FF2B5EF4-FFF2-40B4-BE49-F238E27FC236}">
                    <a16:creationId xmlns:a16="http://schemas.microsoft.com/office/drawing/2014/main" id="{740338D2-B6B8-93EB-DE53-58269BD80B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0907" y="4099534"/>
                <a:ext cx="7264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3" name="文本框 1032">
                <a:extLst>
                  <a:ext uri="{FF2B5EF4-FFF2-40B4-BE49-F238E27FC236}">
                    <a16:creationId xmlns:a16="http://schemas.microsoft.com/office/drawing/2014/main" id="{E6996634-F105-9F7E-A3EC-8CEC0B9E7A50}"/>
                  </a:ext>
                </a:extLst>
              </p:cNvPr>
              <p:cNvSpPr txBox="1"/>
              <p:nvPr/>
            </p:nvSpPr>
            <p:spPr>
              <a:xfrm>
                <a:off x="2610842" y="3718547"/>
                <a:ext cx="10058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欠拟合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034" name="直接箭头连接符 1033">
                <a:extLst>
                  <a:ext uri="{FF2B5EF4-FFF2-40B4-BE49-F238E27FC236}">
                    <a16:creationId xmlns:a16="http://schemas.microsoft.com/office/drawing/2014/main" id="{CCB3CCE1-4387-F333-4E8C-3AF0D8AEE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19507" y="4099534"/>
                <a:ext cx="72644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5" name="文本框 1034">
                <a:extLst>
                  <a:ext uri="{FF2B5EF4-FFF2-40B4-BE49-F238E27FC236}">
                    <a16:creationId xmlns:a16="http://schemas.microsoft.com/office/drawing/2014/main" id="{3C60A34E-73E4-EDB9-8933-CCA519057845}"/>
                  </a:ext>
                </a:extLst>
              </p:cNvPr>
              <p:cNvSpPr txBox="1"/>
              <p:nvPr/>
            </p:nvSpPr>
            <p:spPr>
              <a:xfrm>
                <a:off x="4047634" y="3723900"/>
                <a:ext cx="10058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过拟合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7" name="文本框 1036">
                <a:extLst>
                  <a:ext uri="{FF2B5EF4-FFF2-40B4-BE49-F238E27FC236}">
                    <a16:creationId xmlns:a16="http://schemas.microsoft.com/office/drawing/2014/main" id="{62821460-26B1-5E12-55BA-4CA1E956FFB8}"/>
                  </a:ext>
                </a:extLst>
              </p:cNvPr>
              <p:cNvSpPr txBox="1"/>
              <p:nvPr/>
            </p:nvSpPr>
            <p:spPr>
              <a:xfrm>
                <a:off x="3311034" y="3717906"/>
                <a:ext cx="10058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0" name="文本框 1039">
                <a:extLst>
                  <a:ext uri="{FF2B5EF4-FFF2-40B4-BE49-F238E27FC236}">
                    <a16:creationId xmlns:a16="http://schemas.microsoft.com/office/drawing/2014/main" id="{736B2003-4642-22C8-FF29-2E32CC106A42}"/>
                  </a:ext>
                </a:extLst>
              </p:cNvPr>
              <p:cNvSpPr txBox="1"/>
              <p:nvPr/>
            </p:nvSpPr>
            <p:spPr>
              <a:xfrm>
                <a:off x="4945947" y="4279071"/>
                <a:ext cx="11938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chemeClr val="accent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泛化误差</a:t>
                </a:r>
                <a:endParaRPr lang="en-US" altLang="zh-CN" sz="1600" dirty="0">
                  <a:solidFill>
                    <a:schemeClr val="accent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1" name="文本框 1040">
                <a:extLst>
                  <a:ext uri="{FF2B5EF4-FFF2-40B4-BE49-F238E27FC236}">
                    <a16:creationId xmlns:a16="http://schemas.microsoft.com/office/drawing/2014/main" id="{2968F156-7F9F-DD52-91DC-0EB00DF77334}"/>
                  </a:ext>
                </a:extLst>
              </p:cNvPr>
              <p:cNvSpPr txBox="1"/>
              <p:nvPr/>
            </p:nvSpPr>
            <p:spPr>
              <a:xfrm>
                <a:off x="4946694" y="5417311"/>
                <a:ext cx="12240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600" dirty="0">
                    <a:solidFill>
                      <a:srgbClr val="00B0F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训练误差</a:t>
                </a:r>
                <a:endParaRPr lang="en-US" altLang="zh-CN" sz="1600" dirty="0">
                  <a:solidFill>
                    <a:srgbClr val="00B0F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2" name="文本框 1041">
                <a:extLst>
                  <a:ext uri="{FF2B5EF4-FFF2-40B4-BE49-F238E27FC236}">
                    <a16:creationId xmlns:a16="http://schemas.microsoft.com/office/drawing/2014/main" id="{781D540C-022F-966F-D05B-8C7BFA5F9DD3}"/>
                  </a:ext>
                </a:extLst>
              </p:cNvPr>
              <p:cNvSpPr txBox="1"/>
              <p:nvPr/>
            </p:nvSpPr>
            <p:spPr>
              <a:xfrm>
                <a:off x="1328926" y="3717906"/>
                <a:ext cx="10058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误差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3" name="文本框 1042">
                <a:extLst>
                  <a:ext uri="{FF2B5EF4-FFF2-40B4-BE49-F238E27FC236}">
                    <a16:creationId xmlns:a16="http://schemas.microsoft.com/office/drawing/2014/main" id="{7DE55649-63E7-7578-B8AD-4100A026FAA3}"/>
                  </a:ext>
                </a:extLst>
              </p:cNvPr>
              <p:cNvSpPr txBox="1"/>
              <p:nvPr/>
            </p:nvSpPr>
            <p:spPr>
              <a:xfrm>
                <a:off x="3922465" y="6023559"/>
                <a:ext cx="135322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模型复杂度</a:t>
                </a:r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048" name="文本框 1047">
            <a:extLst>
              <a:ext uri="{FF2B5EF4-FFF2-40B4-BE49-F238E27FC236}">
                <a16:creationId xmlns:a16="http://schemas.microsoft.com/office/drawing/2014/main" id="{13BADF4B-D7FD-C01A-C663-76402B793335}"/>
              </a:ext>
            </a:extLst>
          </p:cNvPr>
          <p:cNvSpPr txBox="1"/>
          <p:nvPr/>
        </p:nvSpPr>
        <p:spPr>
          <a:xfrm>
            <a:off x="6212624" y="3717906"/>
            <a:ext cx="4618558" cy="272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训练误差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：模型在训练数据上的误差。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泛化误差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：模型在新数据上的误差。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欠拟合：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模型训练误差大，在训练数据上表现不佳的问题。</a:t>
            </a:r>
            <a:endParaRPr lang="en-US" altLang="zh-CN" sz="1600" b="0" i="0" dirty="0"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0" i="0" dirty="0"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过拟合：</a:t>
            </a:r>
            <a:r>
              <a:rPr lang="zh-CN" altLang="en-US" sz="1600" dirty="0"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训练误差和泛化误差差距大，</a:t>
            </a:r>
            <a:r>
              <a:rPr lang="zh-CN" altLang="en-US" sz="1600" b="0" i="0" dirty="0"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模型在训练数据上表现良好，但在新数据上表现不佳的问题。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" name="矩形 1053">
            <a:extLst>
              <a:ext uri="{FF2B5EF4-FFF2-40B4-BE49-F238E27FC236}">
                <a16:creationId xmlns:a16="http://schemas.microsoft.com/office/drawing/2014/main" id="{A262CE53-4DBE-201E-1BE3-7B146904E474}"/>
              </a:ext>
            </a:extLst>
          </p:cNvPr>
          <p:cNvSpPr/>
          <p:nvPr/>
        </p:nvSpPr>
        <p:spPr>
          <a:xfrm>
            <a:off x="1918587" y="815192"/>
            <a:ext cx="2122710" cy="834145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欠拟合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underfit</a:t>
            </a:r>
          </a:p>
        </p:txBody>
      </p:sp>
      <p:sp>
        <p:nvSpPr>
          <p:cNvPr id="1055" name="矩形 1054">
            <a:extLst>
              <a:ext uri="{FF2B5EF4-FFF2-40B4-BE49-F238E27FC236}">
                <a16:creationId xmlns:a16="http://schemas.microsoft.com/office/drawing/2014/main" id="{74CBF063-97C1-57FE-63A8-90B6C6CAF4E0}"/>
              </a:ext>
            </a:extLst>
          </p:cNvPr>
          <p:cNvSpPr/>
          <p:nvPr/>
        </p:nvSpPr>
        <p:spPr>
          <a:xfrm>
            <a:off x="7950098" y="815192"/>
            <a:ext cx="1568103" cy="770394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overfit</a:t>
            </a:r>
          </a:p>
        </p:txBody>
      </p:sp>
      <p:sp>
        <p:nvSpPr>
          <p:cNvPr id="1056" name="矩形 1055">
            <a:extLst>
              <a:ext uri="{FF2B5EF4-FFF2-40B4-BE49-F238E27FC236}">
                <a16:creationId xmlns:a16="http://schemas.microsoft.com/office/drawing/2014/main" id="{A46ED8B0-C6EF-5F12-8953-4FE8D8219DB2}"/>
              </a:ext>
            </a:extLst>
          </p:cNvPr>
          <p:cNvSpPr/>
          <p:nvPr/>
        </p:nvSpPr>
        <p:spPr>
          <a:xfrm>
            <a:off x="4901948" y="815192"/>
            <a:ext cx="1736395" cy="830364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恰到好处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just right</a:t>
            </a:r>
          </a:p>
        </p:txBody>
      </p:sp>
      <p:grpSp>
        <p:nvGrpSpPr>
          <p:cNvPr id="1059" name="组合 1058">
            <a:extLst>
              <a:ext uri="{FF2B5EF4-FFF2-40B4-BE49-F238E27FC236}">
                <a16:creationId xmlns:a16="http://schemas.microsoft.com/office/drawing/2014/main" id="{6CA9F9A5-9569-9098-CA1C-16360EF25E40}"/>
              </a:ext>
            </a:extLst>
          </p:cNvPr>
          <p:cNvGrpSpPr/>
          <p:nvPr/>
        </p:nvGrpSpPr>
        <p:grpSpPr>
          <a:xfrm>
            <a:off x="1844188" y="1574246"/>
            <a:ext cx="2089929" cy="1962268"/>
            <a:chOff x="1722536" y="1612790"/>
            <a:chExt cx="2228805" cy="2186680"/>
          </a:xfrm>
        </p:grpSpPr>
        <p:pic>
          <p:nvPicPr>
            <p:cNvPr id="1051" name="图片 1050">
              <a:extLst>
                <a:ext uri="{FF2B5EF4-FFF2-40B4-BE49-F238E27FC236}">
                  <a16:creationId xmlns:a16="http://schemas.microsoft.com/office/drawing/2014/main" id="{C444A2F4-2E1A-8459-32F0-3E355369DF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10000"/>
                      </a14:imgEffect>
                      <a14:imgEffect>
                        <a14:brightnessContrast contrast="57000"/>
                      </a14:imgEffect>
                    </a14:imgLayer>
                  </a14:imgProps>
                </a:ext>
              </a:extLst>
            </a:blip>
            <a:srcRect t="555" b="4621"/>
            <a:stretch/>
          </p:blipFill>
          <p:spPr>
            <a:xfrm>
              <a:off x="1722536" y="1612790"/>
              <a:ext cx="2228805" cy="2120718"/>
            </a:xfrm>
            <a:prstGeom prst="rect">
              <a:avLst/>
            </a:prstGeom>
          </p:spPr>
        </p:pic>
        <p:pic>
          <p:nvPicPr>
            <p:cNvPr id="1058" name="图片 1057">
              <a:extLst>
                <a:ext uri="{FF2B5EF4-FFF2-40B4-BE49-F238E27FC236}">
                  <a16:creationId xmlns:a16="http://schemas.microsoft.com/office/drawing/2014/main" id="{46E0CD21-B9E5-95B7-F05A-D68FA0B6D7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"/>
                      </a14:imgEffect>
                      <a14:imgEffect>
                        <a14:brightnessContrast contrast="57000"/>
                      </a14:imgEffect>
                    </a14:imgLayer>
                  </a14:imgProps>
                </a:ext>
              </a:extLst>
            </a:blip>
            <a:srcRect t="5801" b="4013"/>
            <a:stretch/>
          </p:blipFill>
          <p:spPr>
            <a:xfrm>
              <a:off x="2579807" y="3311352"/>
              <a:ext cx="918305" cy="488118"/>
            </a:xfrm>
            <a:prstGeom prst="rect">
              <a:avLst/>
            </a:prstGeom>
          </p:spPr>
        </p:pic>
      </p:grpSp>
      <p:grpSp>
        <p:nvGrpSpPr>
          <p:cNvPr id="1061" name="组合 1060">
            <a:extLst>
              <a:ext uri="{FF2B5EF4-FFF2-40B4-BE49-F238E27FC236}">
                <a16:creationId xmlns:a16="http://schemas.microsoft.com/office/drawing/2014/main" id="{E11A7ED0-A587-436A-6748-A9601EB67518}"/>
              </a:ext>
            </a:extLst>
          </p:cNvPr>
          <p:cNvGrpSpPr/>
          <p:nvPr/>
        </p:nvGrpSpPr>
        <p:grpSpPr>
          <a:xfrm>
            <a:off x="4645661" y="1647552"/>
            <a:ext cx="1992682" cy="1901185"/>
            <a:chOff x="4507875" y="1696284"/>
            <a:chExt cx="2192562" cy="2068070"/>
          </a:xfrm>
        </p:grpSpPr>
        <p:pic>
          <p:nvPicPr>
            <p:cNvPr id="1052" name="图片 1051">
              <a:extLst>
                <a:ext uri="{FF2B5EF4-FFF2-40B4-BE49-F238E27FC236}">
                  <a16:creationId xmlns:a16="http://schemas.microsoft.com/office/drawing/2014/main" id="{3983D8F0-097B-5508-F9E2-6D1A45277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10000"/>
                      </a14:imgEffect>
                      <a14:imgEffect>
                        <a14:brightnessContrast contrast="57000"/>
                      </a14:imgEffect>
                    </a14:imgLayer>
                  </a14:imgProps>
                </a:ext>
              </a:extLst>
            </a:blip>
            <a:srcRect t="766" b="3661"/>
            <a:stretch/>
          </p:blipFill>
          <p:spPr>
            <a:xfrm>
              <a:off x="4507875" y="1696284"/>
              <a:ext cx="2192562" cy="2055155"/>
            </a:xfrm>
            <a:prstGeom prst="rect">
              <a:avLst/>
            </a:prstGeom>
          </p:spPr>
        </p:pic>
        <p:pic>
          <p:nvPicPr>
            <p:cNvPr id="1060" name="图片 1059">
              <a:extLst>
                <a:ext uri="{FF2B5EF4-FFF2-40B4-BE49-F238E27FC236}">
                  <a16:creationId xmlns:a16="http://schemas.microsoft.com/office/drawing/2014/main" id="{5ECB3C16-136B-1DAF-D8C4-2AB8C471D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10000"/>
                      </a14:imgEffect>
                      <a14:imgEffect>
                        <a14:brightnessContrast contrast="57000"/>
                      </a14:imgEffect>
                    </a14:imgLayer>
                  </a14:imgProps>
                </a:ext>
              </a:extLst>
            </a:blip>
            <a:srcRect l="1695"/>
            <a:stretch/>
          </p:blipFill>
          <p:spPr>
            <a:xfrm>
              <a:off x="5010255" y="3340234"/>
              <a:ext cx="1636606" cy="424120"/>
            </a:xfrm>
            <a:prstGeom prst="rect">
              <a:avLst/>
            </a:prstGeom>
          </p:spPr>
        </p:pic>
      </p:grpSp>
      <p:grpSp>
        <p:nvGrpSpPr>
          <p:cNvPr id="1063" name="组合 1062">
            <a:extLst>
              <a:ext uri="{FF2B5EF4-FFF2-40B4-BE49-F238E27FC236}">
                <a16:creationId xmlns:a16="http://schemas.microsoft.com/office/drawing/2014/main" id="{3A969A56-BBC5-7936-3F55-0B1664DC74BE}"/>
              </a:ext>
            </a:extLst>
          </p:cNvPr>
          <p:cNvGrpSpPr/>
          <p:nvPr/>
        </p:nvGrpSpPr>
        <p:grpSpPr>
          <a:xfrm>
            <a:off x="7410890" y="1618472"/>
            <a:ext cx="3128123" cy="1926485"/>
            <a:chOff x="7483997" y="1667204"/>
            <a:chExt cx="3222217" cy="2044292"/>
          </a:xfrm>
        </p:grpSpPr>
        <p:pic>
          <p:nvPicPr>
            <p:cNvPr id="1053" name="图片 1052">
              <a:extLst>
                <a:ext uri="{FF2B5EF4-FFF2-40B4-BE49-F238E27FC236}">
                  <a16:creationId xmlns:a16="http://schemas.microsoft.com/office/drawing/2014/main" id="{F32AA095-D88C-9C65-6176-D598F3A08B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harpenSoften amount="10000"/>
                      </a14:imgEffect>
                      <a14:imgEffect>
                        <a14:brightnessContrast contrast="57000"/>
                      </a14:imgEffect>
                    </a14:imgLayer>
                  </a14:imgProps>
                </a:ext>
              </a:extLst>
            </a:blip>
            <a:srcRect t="1323" b="5132"/>
            <a:stretch/>
          </p:blipFill>
          <p:spPr>
            <a:xfrm>
              <a:off x="7483997" y="1667204"/>
              <a:ext cx="3222217" cy="1975849"/>
            </a:xfrm>
            <a:prstGeom prst="rect">
              <a:avLst/>
            </a:prstGeom>
          </p:spPr>
        </p:pic>
        <p:sp>
          <p:nvSpPr>
            <p:cNvPr id="1057" name="椭圆 1056">
              <a:extLst>
                <a:ext uri="{FF2B5EF4-FFF2-40B4-BE49-F238E27FC236}">
                  <a16:creationId xmlns:a16="http://schemas.microsoft.com/office/drawing/2014/main" id="{D4D37399-A7B4-4B6E-F09A-91417314A580}"/>
                </a:ext>
              </a:extLst>
            </p:cNvPr>
            <p:cNvSpPr/>
            <p:nvPr/>
          </p:nvSpPr>
          <p:spPr>
            <a:xfrm>
              <a:off x="8847061" y="2469988"/>
              <a:ext cx="68780" cy="656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62" name="图片 1061">
              <a:extLst>
                <a:ext uri="{FF2B5EF4-FFF2-40B4-BE49-F238E27FC236}">
                  <a16:creationId xmlns:a16="http://schemas.microsoft.com/office/drawing/2014/main" id="{E9627B2B-1843-EE8E-C6E3-304378DFBC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harpenSoften amount="10000"/>
                      </a14:imgEffect>
                      <a14:imgEffect>
                        <a14:brightnessContrast contrast="57000"/>
                      </a14:imgEffect>
                    </a14:imgLayer>
                  </a14:imgProps>
                </a:ext>
              </a:extLst>
            </a:blip>
            <a:srcRect l="1546" r="293"/>
            <a:stretch/>
          </p:blipFill>
          <p:spPr>
            <a:xfrm>
              <a:off x="7530085" y="3271618"/>
              <a:ext cx="3139462" cy="439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488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11"/>
    </mc:Choice>
    <mc:Fallback xmlns="">
      <p:transition advTm="13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>
            <a:extLst>
              <a:ext uri="{FF2B5EF4-FFF2-40B4-BE49-F238E27FC236}">
                <a16:creationId xmlns:a16="http://schemas.microsoft.com/office/drawing/2014/main" id="{8E4138A6-BE12-DC8B-04EC-D3FF712AF824}"/>
              </a:ext>
            </a:extLst>
          </p:cNvPr>
          <p:cNvSpPr/>
          <p:nvPr/>
        </p:nvSpPr>
        <p:spPr>
          <a:xfrm>
            <a:off x="4523740" y="1384671"/>
            <a:ext cx="6766560" cy="4798587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2E9EB22-E44F-3795-9458-5C6C2A1112B3}"/>
              </a:ext>
            </a:extLst>
          </p:cNvPr>
          <p:cNvSpPr/>
          <p:nvPr/>
        </p:nvSpPr>
        <p:spPr>
          <a:xfrm>
            <a:off x="1077264" y="1384577"/>
            <a:ext cx="2992120" cy="4798587"/>
          </a:xfrm>
          <a:prstGeom prst="rect">
            <a:avLst/>
          </a:prstGeom>
          <a:ln w="15875">
            <a:solidFill>
              <a:schemeClr val="accent1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0" y="0"/>
            <a:ext cx="550139" cy="766618"/>
            <a:chOff x="1935426" y="1142067"/>
            <a:chExt cx="422193" cy="587375"/>
          </a:xfrm>
        </p:grpSpPr>
        <p:sp>
          <p:nvSpPr>
            <p:cNvPr id="2" name="等腰三角形 8">
              <a:extLst>
                <a:ext uri="{FF2B5EF4-FFF2-40B4-BE49-F238E27FC236}">
                  <a16:creationId xmlns:a16="http://schemas.microsoft.com/office/drawing/2014/main" id="{08B1C425-8377-49F6-AF5E-DB51366F1BFC}"/>
                </a:ext>
              </a:extLst>
            </p:cNvPr>
            <p:cNvSpPr/>
            <p:nvPr/>
          </p:nvSpPr>
          <p:spPr>
            <a:xfrm rot="5400000">
              <a:off x="1768534" y="1308959"/>
              <a:ext cx="587375" cy="253591"/>
            </a:xfrm>
            <a:prstGeom prst="triangle">
              <a:avLst>
                <a:gd name="adj" fmla="val 41052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  <p:sp>
          <p:nvSpPr>
            <p:cNvPr id="3" name="等腰三角形 9">
              <a:extLst>
                <a:ext uri="{FF2B5EF4-FFF2-40B4-BE49-F238E27FC236}">
                  <a16:creationId xmlns:a16="http://schemas.microsoft.com/office/drawing/2014/main" id="{CD7F8B8D-27B3-49E5-BFC6-1725988C3769}"/>
                </a:ext>
              </a:extLst>
            </p:cNvPr>
            <p:cNvSpPr/>
            <p:nvPr/>
          </p:nvSpPr>
          <p:spPr>
            <a:xfrm rot="7213136">
              <a:off x="2106000" y="1337329"/>
              <a:ext cx="306388" cy="196850"/>
            </a:xfrm>
            <a:prstGeom prst="triangle">
              <a:avLst>
                <a:gd name="adj" fmla="val 39199"/>
              </a:avLst>
            </a:prstGeom>
            <a:solidFill>
              <a:srgbClr val="D6E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0" y="766618"/>
            <a:ext cx="12192000" cy="18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3344" y="145986"/>
            <a:ext cx="54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解决过拟合</a:t>
            </a:r>
            <a:endParaRPr lang="zh-CN" altLang="en-US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3DD63A9-5EF1-70F4-A51C-4E4C91786111}"/>
              </a:ext>
            </a:extLst>
          </p:cNvPr>
          <p:cNvSpPr txBox="1">
            <a:spLocks/>
          </p:cNvSpPr>
          <p:nvPr/>
        </p:nvSpPr>
        <p:spPr>
          <a:xfrm>
            <a:off x="8547100" y="6345882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0303BD-27E7-44B1-9354-C9A836F9E9C5}" type="slidenum">
              <a:rPr lang="zh-CN" altLang="en-US" sz="1200" smtClean="0">
                <a:solidFill>
                  <a:srgbClr val="898989"/>
                </a:solidFill>
              </a:rPr>
              <a:pPr algn="r"/>
              <a:t>5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7E21692-E4BE-16FD-2FF3-F15F123240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"/>
                    </a14:imgEffect>
                    <a14:imgEffect>
                      <a14:brightnessContrast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7375"/>
          <a:stretch/>
        </p:blipFill>
        <p:spPr>
          <a:xfrm>
            <a:off x="1599349" y="4179276"/>
            <a:ext cx="1780191" cy="1563847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5F4CDD1-69EB-EA05-F73C-A8415CF383F0}"/>
              </a:ext>
            </a:extLst>
          </p:cNvPr>
          <p:cNvSpPr/>
          <p:nvPr/>
        </p:nvSpPr>
        <p:spPr>
          <a:xfrm>
            <a:off x="1201274" y="1413344"/>
            <a:ext cx="1852110" cy="576000"/>
          </a:xfrm>
          <a:prstGeom prst="rect">
            <a:avLst/>
          </a:prstGeom>
          <a:solidFill>
            <a:schemeClr val="bg1"/>
          </a:solidFill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增大数据量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A273F5-FB52-09BE-C230-A7626A039D71}"/>
              </a:ext>
            </a:extLst>
          </p:cNvPr>
          <p:cNvSpPr/>
          <p:nvPr/>
        </p:nvSpPr>
        <p:spPr>
          <a:xfrm>
            <a:off x="4426403" y="1384577"/>
            <a:ext cx="1929370" cy="576000"/>
          </a:xfrm>
          <a:prstGeom prst="rect">
            <a:avLst/>
          </a:prstGeom>
          <a:noFill/>
          <a:ln w="158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特征选择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B9B6749-5020-14DD-5ED8-22A20F846608}"/>
              </a:ext>
            </a:extLst>
          </p:cNvPr>
          <p:cNvSpPr/>
          <p:nvPr/>
        </p:nvSpPr>
        <p:spPr>
          <a:xfrm>
            <a:off x="5527045" y="3227086"/>
            <a:ext cx="2340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使用所有特征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C9BE138-BA1D-94F9-4081-97E12A322308}"/>
              </a:ext>
            </a:extLst>
          </p:cNvPr>
          <p:cNvSpPr/>
          <p:nvPr/>
        </p:nvSpPr>
        <p:spPr>
          <a:xfrm>
            <a:off x="5527045" y="4271036"/>
            <a:ext cx="2340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数据不足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2F6DC2E-AE0C-1C39-C736-40700F1ECF2D}"/>
              </a:ext>
            </a:extLst>
          </p:cNvPr>
          <p:cNvSpPr/>
          <p:nvPr/>
        </p:nvSpPr>
        <p:spPr>
          <a:xfrm>
            <a:off x="8454097" y="4271035"/>
            <a:ext cx="2340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有用信息可能被舍弃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E8629E4D-C4BA-B1B5-4595-97DC39164A1F}"/>
              </a:ext>
            </a:extLst>
          </p:cNvPr>
          <p:cNvSpPr/>
          <p:nvPr/>
        </p:nvSpPr>
        <p:spPr>
          <a:xfrm>
            <a:off x="5527045" y="5314985"/>
            <a:ext cx="2340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过拟合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1B46AFC-BFEB-799F-07F6-025E0D63EA52}"/>
              </a:ext>
            </a:extLst>
          </p:cNvPr>
          <p:cNvSpPr/>
          <p:nvPr/>
        </p:nvSpPr>
        <p:spPr>
          <a:xfrm>
            <a:off x="8454097" y="3227086"/>
            <a:ext cx="2340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使用部分特征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加号 33">
            <a:extLst>
              <a:ext uri="{FF2B5EF4-FFF2-40B4-BE49-F238E27FC236}">
                <a16:creationId xmlns:a16="http://schemas.microsoft.com/office/drawing/2014/main" id="{1ECB924D-D189-D60C-2B74-06B2EBEE5689}"/>
              </a:ext>
            </a:extLst>
          </p:cNvPr>
          <p:cNvSpPr/>
          <p:nvPr/>
        </p:nvSpPr>
        <p:spPr>
          <a:xfrm>
            <a:off x="6517045" y="3885248"/>
            <a:ext cx="360000" cy="360000"/>
          </a:xfrm>
          <a:prstGeom prst="mathPl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箭头: 下 34">
            <a:extLst>
              <a:ext uri="{FF2B5EF4-FFF2-40B4-BE49-F238E27FC236}">
                <a16:creationId xmlns:a16="http://schemas.microsoft.com/office/drawing/2014/main" id="{A06CB5C0-40A0-EAA4-27FC-F19CBD566F2F}"/>
              </a:ext>
            </a:extLst>
          </p:cNvPr>
          <p:cNvSpPr/>
          <p:nvPr/>
        </p:nvSpPr>
        <p:spPr>
          <a:xfrm>
            <a:off x="6600525" y="4906647"/>
            <a:ext cx="193040" cy="3600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F2B704F5-CC23-52E0-3BE1-6B9169FD3903}"/>
              </a:ext>
            </a:extLst>
          </p:cNvPr>
          <p:cNvSpPr/>
          <p:nvPr/>
        </p:nvSpPr>
        <p:spPr>
          <a:xfrm>
            <a:off x="9551056" y="4901010"/>
            <a:ext cx="193040" cy="3600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7020E9E-6512-FE48-0461-49F022604083}"/>
              </a:ext>
            </a:extLst>
          </p:cNvPr>
          <p:cNvGrpSpPr/>
          <p:nvPr/>
        </p:nvGrpSpPr>
        <p:grpSpPr>
          <a:xfrm>
            <a:off x="1400204" y="2189875"/>
            <a:ext cx="2146820" cy="1820593"/>
            <a:chOff x="1400204" y="2189875"/>
            <a:chExt cx="2146820" cy="1820593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FBB94A15-7893-7CAB-18B1-850393034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10000"/>
                      </a14:imgEffect>
                      <a14:imgEffect>
                        <a14:brightnessContrast contrast="57000"/>
                      </a14:imgEffect>
                    </a14:imgLayer>
                  </a14:imgProps>
                </a:ext>
              </a:extLst>
            </a:blip>
            <a:srcRect l="6878" t="1323" r="28259" b="15143"/>
            <a:stretch/>
          </p:blipFill>
          <p:spPr>
            <a:xfrm>
              <a:off x="1518019" y="2189875"/>
              <a:ext cx="2029005" cy="1662716"/>
            </a:xfrm>
            <a:prstGeom prst="rect">
              <a:avLst/>
            </a:prstGeom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4A4EC14-C473-5353-30DB-011DE7E572B8}"/>
                </a:ext>
              </a:extLst>
            </p:cNvPr>
            <p:cNvSpPr/>
            <p:nvPr/>
          </p:nvSpPr>
          <p:spPr>
            <a:xfrm>
              <a:off x="1400204" y="2521091"/>
              <a:ext cx="235630" cy="68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1F50C3A-A77A-9136-5044-D042E5DBB0BB}"/>
                </a:ext>
              </a:extLst>
            </p:cNvPr>
            <p:cNvSpPr/>
            <p:nvPr/>
          </p:nvSpPr>
          <p:spPr>
            <a:xfrm rot="5400000">
              <a:off x="2568219" y="3330444"/>
              <a:ext cx="239134" cy="1120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FEFA7E0-5A5E-F482-E4B7-44451B9AC2D9}"/>
                </a:ext>
              </a:extLst>
            </p:cNvPr>
            <p:cNvSpPr/>
            <p:nvPr/>
          </p:nvSpPr>
          <p:spPr>
            <a:xfrm rot="5400000">
              <a:off x="2516880" y="3493379"/>
              <a:ext cx="208051" cy="619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F033994F-CEEC-A32C-31C6-7CB18ECD6E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33165" y="2056133"/>
            <a:ext cx="5901837" cy="812898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9BDD16EC-0DE5-2763-730D-7DE7974096C9}"/>
              </a:ext>
            </a:extLst>
          </p:cNvPr>
          <p:cNvSpPr/>
          <p:nvPr/>
        </p:nvSpPr>
        <p:spPr>
          <a:xfrm>
            <a:off x="9551056" y="3885248"/>
            <a:ext cx="193040" cy="360000"/>
          </a:xfrm>
          <a:prstGeom prst="down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B3C0ABC-66AC-E9F8-C3D5-8A0913427CCF}"/>
              </a:ext>
            </a:extLst>
          </p:cNvPr>
          <p:cNvSpPr txBox="1"/>
          <p:nvPr/>
        </p:nvSpPr>
        <p:spPr>
          <a:xfrm>
            <a:off x="8454097" y="5314985"/>
            <a:ext cx="2340000" cy="576000"/>
          </a:xfrm>
          <a:prstGeom prst="rect">
            <a:avLst/>
          </a:prstGeom>
          <a:solidFill>
            <a:schemeClr val="bg1"/>
          </a:solidFill>
          <a:ln w="158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dk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zh-CN" altLang="en-US" dirty="0"/>
              <a:t>欠拟合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46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11"/>
    </mc:Choice>
    <mc:Fallback xmlns="">
      <p:transition advTm="1301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50139" cy="766618"/>
            <a:chOff x="1935426" y="1142067"/>
            <a:chExt cx="422193" cy="587375"/>
          </a:xfrm>
        </p:grpSpPr>
        <p:sp>
          <p:nvSpPr>
            <p:cNvPr id="2" name="等腰三角形 8">
              <a:extLst>
                <a:ext uri="{FF2B5EF4-FFF2-40B4-BE49-F238E27FC236}">
                  <a16:creationId xmlns:a16="http://schemas.microsoft.com/office/drawing/2014/main" id="{08B1C425-8377-49F6-AF5E-DB51366F1BFC}"/>
                </a:ext>
              </a:extLst>
            </p:cNvPr>
            <p:cNvSpPr/>
            <p:nvPr/>
          </p:nvSpPr>
          <p:spPr>
            <a:xfrm rot="5400000">
              <a:off x="1768534" y="1308959"/>
              <a:ext cx="587375" cy="253591"/>
            </a:xfrm>
            <a:prstGeom prst="triangle">
              <a:avLst>
                <a:gd name="adj" fmla="val 41052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  <p:sp>
          <p:nvSpPr>
            <p:cNvPr id="3" name="等腰三角形 9">
              <a:extLst>
                <a:ext uri="{FF2B5EF4-FFF2-40B4-BE49-F238E27FC236}">
                  <a16:creationId xmlns:a16="http://schemas.microsoft.com/office/drawing/2014/main" id="{CD7F8B8D-27B3-49E5-BFC6-1725988C3769}"/>
                </a:ext>
              </a:extLst>
            </p:cNvPr>
            <p:cNvSpPr/>
            <p:nvPr/>
          </p:nvSpPr>
          <p:spPr>
            <a:xfrm rot="7213136">
              <a:off x="2106000" y="1337329"/>
              <a:ext cx="306388" cy="196850"/>
            </a:xfrm>
            <a:prstGeom prst="triangle">
              <a:avLst>
                <a:gd name="adj" fmla="val 39199"/>
              </a:avLst>
            </a:prstGeom>
            <a:solidFill>
              <a:srgbClr val="D6E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0" y="766618"/>
            <a:ext cx="12192000" cy="18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3344" y="145986"/>
            <a:ext cx="54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解决过拟合</a:t>
            </a:r>
            <a:endParaRPr lang="zh-CN" altLang="en-US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3DD63A9-5EF1-70F4-A51C-4E4C9178611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0303BD-27E7-44B1-9354-C9A836F9E9C5}" type="slidenum">
              <a:rPr lang="zh-CN" altLang="en-US" sz="1200" smtClean="0">
                <a:solidFill>
                  <a:srgbClr val="898989"/>
                </a:solidFill>
              </a:rPr>
              <a:pPr algn="r"/>
              <a:t>6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08F4AA-6927-AEF7-23A4-00A0D39E1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3979" y="1776043"/>
            <a:ext cx="2677517" cy="20006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E5BA00-F01D-A9FE-C85D-F3800ED03E13}"/>
                  </a:ext>
                </a:extLst>
              </p:cNvPr>
              <p:cNvSpPr txBox="1"/>
              <p:nvPr/>
            </p:nvSpPr>
            <p:spPr>
              <a:xfrm>
                <a:off x="4948074" y="3400317"/>
                <a:ext cx="51197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=28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−385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zh-CN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AE5BA00-F01D-A9FE-C85D-F3800ED03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074" y="3400317"/>
                <a:ext cx="5119744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7F0E0A-2AB1-F1B3-7108-86BF6F54601D}"/>
                  </a:ext>
                </a:extLst>
              </p:cNvPr>
              <p:cNvSpPr txBox="1"/>
              <p:nvPr/>
            </p:nvSpPr>
            <p:spPr>
              <a:xfrm>
                <a:off x="4967324" y="1840623"/>
                <a:ext cx="46639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sz="20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b="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0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2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zh-CN" altLang="en-US" sz="20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b="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000" b="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000" b="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DE7F0E0A-2AB1-F1B3-7108-86BF6F546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324" y="1840623"/>
                <a:ext cx="4663997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>
            <a:extLst>
              <a:ext uri="{FF2B5EF4-FFF2-40B4-BE49-F238E27FC236}">
                <a16:creationId xmlns:a16="http://schemas.microsoft.com/office/drawing/2014/main" id="{77658AA1-02A6-333D-AD1A-58241FFCF9C2}"/>
              </a:ext>
            </a:extLst>
          </p:cNvPr>
          <p:cNvSpPr/>
          <p:nvPr/>
        </p:nvSpPr>
        <p:spPr>
          <a:xfrm>
            <a:off x="7588079" y="1776043"/>
            <a:ext cx="603564" cy="562668"/>
          </a:xfrm>
          <a:prstGeom prst="rect">
            <a:avLst/>
          </a:prstGeom>
          <a:noFill/>
          <a:ln w="15875">
            <a:solidFill>
              <a:srgbClr val="00B0F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2CAE0C5-5904-DB5C-1136-0D4E549D7B27}"/>
              </a:ext>
            </a:extLst>
          </p:cNvPr>
          <p:cNvSpPr/>
          <p:nvPr/>
        </p:nvSpPr>
        <p:spPr>
          <a:xfrm>
            <a:off x="8450343" y="1776043"/>
            <a:ext cx="603564" cy="562668"/>
          </a:xfrm>
          <a:prstGeom prst="rect">
            <a:avLst/>
          </a:prstGeom>
          <a:noFill/>
          <a:ln w="15875">
            <a:solidFill>
              <a:srgbClr val="00B0F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29CADF-698A-905F-1BE5-253207199C7A}"/>
                  </a:ext>
                </a:extLst>
              </p:cNvPr>
              <p:cNvSpPr txBox="1"/>
              <p:nvPr/>
            </p:nvSpPr>
            <p:spPr>
              <a:xfrm>
                <a:off x="4967324" y="2646854"/>
                <a:ext cx="51197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=28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−385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+39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−174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29CADF-698A-905F-1BE5-25320719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324" y="2646854"/>
                <a:ext cx="5119744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015F229-0D95-D408-BA2C-E185F422EAF3}"/>
              </a:ext>
            </a:extLst>
          </p:cNvPr>
          <p:cNvCxnSpPr>
            <a:cxnSpLocks/>
          </p:cNvCxnSpPr>
          <p:nvPr/>
        </p:nvCxnSpPr>
        <p:spPr>
          <a:xfrm flipV="1">
            <a:off x="7870642" y="2634060"/>
            <a:ext cx="321001" cy="445321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F12DE1B-24F5-49A5-3CBC-A84ECA7D8551}"/>
              </a:ext>
            </a:extLst>
          </p:cNvPr>
          <p:cNvCxnSpPr>
            <a:cxnSpLocks/>
          </p:cNvCxnSpPr>
          <p:nvPr/>
        </p:nvCxnSpPr>
        <p:spPr>
          <a:xfrm flipV="1">
            <a:off x="8883781" y="2659647"/>
            <a:ext cx="321001" cy="445321"/>
          </a:xfrm>
          <a:prstGeom prst="line">
            <a:avLst/>
          </a:prstGeom>
          <a:ln w="158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0AEF8CBB-63FC-6E34-A675-2A04F0AB14C9}"/>
              </a:ext>
            </a:extLst>
          </p:cNvPr>
          <p:cNvSpPr/>
          <p:nvPr/>
        </p:nvSpPr>
        <p:spPr>
          <a:xfrm>
            <a:off x="4803006" y="1435825"/>
            <a:ext cx="5486399" cy="2737759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9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11"/>
    </mc:Choice>
    <mc:Fallback xmlns="">
      <p:transition advTm="13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50139" cy="766618"/>
            <a:chOff x="1935426" y="1142067"/>
            <a:chExt cx="422193" cy="587375"/>
          </a:xfrm>
        </p:grpSpPr>
        <p:sp>
          <p:nvSpPr>
            <p:cNvPr id="2" name="等腰三角形 8">
              <a:extLst>
                <a:ext uri="{FF2B5EF4-FFF2-40B4-BE49-F238E27FC236}">
                  <a16:creationId xmlns:a16="http://schemas.microsoft.com/office/drawing/2014/main" id="{08B1C425-8377-49F6-AF5E-DB51366F1BFC}"/>
                </a:ext>
              </a:extLst>
            </p:cNvPr>
            <p:cNvSpPr/>
            <p:nvPr/>
          </p:nvSpPr>
          <p:spPr>
            <a:xfrm rot="5400000">
              <a:off x="1768534" y="1308959"/>
              <a:ext cx="587375" cy="253591"/>
            </a:xfrm>
            <a:prstGeom prst="triangle">
              <a:avLst>
                <a:gd name="adj" fmla="val 41052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  <p:sp>
          <p:nvSpPr>
            <p:cNvPr id="3" name="等腰三角形 9">
              <a:extLst>
                <a:ext uri="{FF2B5EF4-FFF2-40B4-BE49-F238E27FC236}">
                  <a16:creationId xmlns:a16="http://schemas.microsoft.com/office/drawing/2014/main" id="{CD7F8B8D-27B3-49E5-BFC6-1725988C3769}"/>
                </a:ext>
              </a:extLst>
            </p:cNvPr>
            <p:cNvSpPr/>
            <p:nvPr/>
          </p:nvSpPr>
          <p:spPr>
            <a:xfrm rot="7213136">
              <a:off x="2106000" y="1337329"/>
              <a:ext cx="306388" cy="196850"/>
            </a:xfrm>
            <a:prstGeom prst="triangle">
              <a:avLst>
                <a:gd name="adj" fmla="val 39199"/>
              </a:avLst>
            </a:prstGeom>
            <a:solidFill>
              <a:srgbClr val="D6E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0" y="766618"/>
            <a:ext cx="12192000" cy="18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3344" y="145986"/>
            <a:ext cx="54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zh-CN" altLang="en-US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3DD63A9-5EF1-70F4-A51C-4E4C9178611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0303BD-27E7-44B1-9354-C9A836F9E9C5}" type="slidenum">
              <a:rPr lang="zh-CN" altLang="en-US" sz="1200" smtClean="0">
                <a:solidFill>
                  <a:srgbClr val="898989"/>
                </a:solidFill>
              </a:rPr>
              <a:pPr algn="r"/>
              <a:t>7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08F4AA-6927-AEF7-23A4-00A0D39E1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96283" y="1428186"/>
            <a:ext cx="2677517" cy="2000641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F1A9BFAD-DE84-DD31-2031-92B221306C28}"/>
              </a:ext>
            </a:extLst>
          </p:cNvPr>
          <p:cNvGrpSpPr/>
          <p:nvPr/>
        </p:nvGrpSpPr>
        <p:grpSpPr>
          <a:xfrm>
            <a:off x="4755569" y="1775870"/>
            <a:ext cx="4663997" cy="562668"/>
            <a:chOff x="4524017" y="1535127"/>
            <a:chExt cx="4663997" cy="5626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E7F0E0A-2AB1-F1B3-7108-86BF6F54601D}"/>
                    </a:ext>
                  </a:extLst>
                </p:cNvPr>
                <p:cNvSpPr txBox="1"/>
                <p:nvPr/>
              </p:nvSpPr>
              <p:spPr>
                <a:xfrm>
                  <a:off x="4524017" y="1599707"/>
                  <a:ext cx="4663997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sz="2000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000" b="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000" b="0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zh-CN" altLang="en-US" sz="2000" b="0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000" b="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DE7F0E0A-2AB1-F1B3-7108-86BF6F5460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4017" y="1599707"/>
                  <a:ext cx="466399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7658AA1-02A6-333D-AD1A-58241FFCF9C2}"/>
                </a:ext>
              </a:extLst>
            </p:cNvPr>
            <p:cNvSpPr/>
            <p:nvPr/>
          </p:nvSpPr>
          <p:spPr>
            <a:xfrm>
              <a:off x="7144772" y="1535127"/>
              <a:ext cx="603564" cy="562668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92120"/>
                        <a:gd name="connsiteY0" fmla="*/ 0 h 4798587"/>
                        <a:gd name="connsiteX1" fmla="*/ 2992120 w 2992120"/>
                        <a:gd name="connsiteY1" fmla="*/ 0 h 4798587"/>
                        <a:gd name="connsiteX2" fmla="*/ 2992120 w 2992120"/>
                        <a:gd name="connsiteY2" fmla="*/ 4798587 h 4798587"/>
                        <a:gd name="connsiteX3" fmla="*/ 0 w 2992120"/>
                        <a:gd name="connsiteY3" fmla="*/ 4798587 h 4798587"/>
                        <a:gd name="connsiteX4" fmla="*/ 0 w 2992120"/>
                        <a:gd name="connsiteY4" fmla="*/ 0 h 4798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92120" h="4798587" fill="none" extrusionOk="0">
                          <a:moveTo>
                            <a:pt x="0" y="0"/>
                          </a:moveTo>
                          <a:cubicBezTo>
                            <a:pt x="692519" y="-49533"/>
                            <a:pt x="1851814" y="-14809"/>
                            <a:pt x="2992120" y="0"/>
                          </a:cubicBezTo>
                          <a:cubicBezTo>
                            <a:pt x="3079759" y="1479796"/>
                            <a:pt x="2919441" y="3791360"/>
                            <a:pt x="2992120" y="4798587"/>
                          </a:cubicBezTo>
                          <a:cubicBezTo>
                            <a:pt x="2455771" y="4750356"/>
                            <a:pt x="1401970" y="4883042"/>
                            <a:pt x="0" y="4798587"/>
                          </a:cubicBezTo>
                          <a:cubicBezTo>
                            <a:pt x="-38581" y="2519038"/>
                            <a:pt x="63341" y="594713"/>
                            <a:pt x="0" y="0"/>
                          </a:cubicBezTo>
                          <a:close/>
                        </a:path>
                        <a:path w="2992120" h="4798587" stroke="0" extrusionOk="0">
                          <a:moveTo>
                            <a:pt x="0" y="0"/>
                          </a:moveTo>
                          <a:cubicBezTo>
                            <a:pt x="1207751" y="118645"/>
                            <a:pt x="2256732" y="116012"/>
                            <a:pt x="2992120" y="0"/>
                          </a:cubicBezTo>
                          <a:cubicBezTo>
                            <a:pt x="2859238" y="1257039"/>
                            <a:pt x="3077071" y="3563358"/>
                            <a:pt x="2992120" y="4798587"/>
                          </a:cubicBezTo>
                          <a:cubicBezTo>
                            <a:pt x="2089191" y="4933187"/>
                            <a:pt x="799403" y="4641391"/>
                            <a:pt x="0" y="4798587"/>
                          </a:cubicBezTo>
                          <a:cubicBezTo>
                            <a:pt x="-20187" y="2454270"/>
                            <a:pt x="-152480" y="16852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2CAE0C5-5904-DB5C-1136-0D4E549D7B27}"/>
                </a:ext>
              </a:extLst>
            </p:cNvPr>
            <p:cNvSpPr/>
            <p:nvPr/>
          </p:nvSpPr>
          <p:spPr>
            <a:xfrm>
              <a:off x="8007036" y="1535127"/>
              <a:ext cx="603564" cy="562668"/>
            </a:xfrm>
            <a:prstGeom prst="rect">
              <a:avLst/>
            </a:prstGeom>
            <a:noFill/>
            <a:ln w="15875">
              <a:solidFill>
                <a:srgbClr val="00B0F0"/>
              </a:solidFill>
              <a:prstDash val="lg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92120"/>
                        <a:gd name="connsiteY0" fmla="*/ 0 h 4798587"/>
                        <a:gd name="connsiteX1" fmla="*/ 2992120 w 2992120"/>
                        <a:gd name="connsiteY1" fmla="*/ 0 h 4798587"/>
                        <a:gd name="connsiteX2" fmla="*/ 2992120 w 2992120"/>
                        <a:gd name="connsiteY2" fmla="*/ 4798587 h 4798587"/>
                        <a:gd name="connsiteX3" fmla="*/ 0 w 2992120"/>
                        <a:gd name="connsiteY3" fmla="*/ 4798587 h 4798587"/>
                        <a:gd name="connsiteX4" fmla="*/ 0 w 2992120"/>
                        <a:gd name="connsiteY4" fmla="*/ 0 h 47985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92120" h="4798587" fill="none" extrusionOk="0">
                          <a:moveTo>
                            <a:pt x="0" y="0"/>
                          </a:moveTo>
                          <a:cubicBezTo>
                            <a:pt x="692519" y="-49533"/>
                            <a:pt x="1851814" y="-14809"/>
                            <a:pt x="2992120" y="0"/>
                          </a:cubicBezTo>
                          <a:cubicBezTo>
                            <a:pt x="3079759" y="1479796"/>
                            <a:pt x="2919441" y="3791360"/>
                            <a:pt x="2992120" y="4798587"/>
                          </a:cubicBezTo>
                          <a:cubicBezTo>
                            <a:pt x="2455771" y="4750356"/>
                            <a:pt x="1401970" y="4883042"/>
                            <a:pt x="0" y="4798587"/>
                          </a:cubicBezTo>
                          <a:cubicBezTo>
                            <a:pt x="-38581" y="2519038"/>
                            <a:pt x="63341" y="594713"/>
                            <a:pt x="0" y="0"/>
                          </a:cubicBezTo>
                          <a:close/>
                        </a:path>
                        <a:path w="2992120" h="4798587" stroke="0" extrusionOk="0">
                          <a:moveTo>
                            <a:pt x="0" y="0"/>
                          </a:moveTo>
                          <a:cubicBezTo>
                            <a:pt x="1207751" y="118645"/>
                            <a:pt x="2256732" y="116012"/>
                            <a:pt x="2992120" y="0"/>
                          </a:cubicBezTo>
                          <a:cubicBezTo>
                            <a:pt x="2859238" y="1257039"/>
                            <a:pt x="3077071" y="3563358"/>
                            <a:pt x="2992120" y="4798587"/>
                          </a:cubicBezTo>
                          <a:cubicBezTo>
                            <a:pt x="2089191" y="4933187"/>
                            <a:pt x="799403" y="4641391"/>
                            <a:pt x="0" y="4798587"/>
                          </a:cubicBezTo>
                          <a:cubicBezTo>
                            <a:pt x="-20187" y="2454270"/>
                            <a:pt x="-152480" y="168523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29CADF-698A-905F-1BE5-253207199C7A}"/>
                  </a:ext>
                </a:extLst>
              </p:cNvPr>
              <p:cNvSpPr txBox="1"/>
              <p:nvPr/>
            </p:nvSpPr>
            <p:spPr>
              <a:xfrm>
                <a:off x="4755569" y="2646681"/>
                <a:ext cx="51197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=28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−385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+39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−174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+100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329CADF-698A-905F-1BE5-25320719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69" y="2646681"/>
                <a:ext cx="5119744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B52FE181-DB43-6FF2-5549-44BCFD6EE8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40000"/>
                    </a14:imgEffect>
                    <a14:imgEffect>
                      <a14:brightnessContrast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6283" y="3923560"/>
            <a:ext cx="2592879" cy="2050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F1BADD-4B10-845B-2D56-3D96D743478C}"/>
                  </a:ext>
                </a:extLst>
              </p:cNvPr>
              <p:cNvSpPr txBox="1"/>
              <p:nvPr/>
            </p:nvSpPr>
            <p:spPr>
              <a:xfrm>
                <a:off x="4755569" y="4948877"/>
                <a:ext cx="61526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=13</m:t>
                      </m:r>
                      <m:r>
                        <a:rPr lang="zh-CN" alt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−0.23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+0.000014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−0.0001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000" i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0F1BADD-4B10-845B-2D56-3D96D7434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569" y="4948877"/>
                <a:ext cx="6152641" cy="400110"/>
              </a:xfrm>
              <a:prstGeom prst="rect">
                <a:avLst/>
              </a:prstGeom>
              <a:blipFill>
                <a:blip r:embed="rId9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B1668F-3CD1-F531-A065-6202D102C605}"/>
                  </a:ext>
                </a:extLst>
              </p:cNvPr>
              <p:cNvSpPr txBox="1"/>
              <p:nvPr/>
            </p:nvSpPr>
            <p:spPr>
              <a:xfrm>
                <a:off x="7040247" y="3687271"/>
                <a:ext cx="3603809" cy="5294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zh-CN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a:rPr lang="zh-CN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e>
                      <m:lim>
                        <m:acc>
                          <m:accPr>
                            <m:chr m:val="⃗"/>
                            <m:ctrlPr>
                              <a:rPr lang="zh-CN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zh-CN" altLang="en-US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acc>
                        <m:r>
                          <a:rPr lang="zh-CN" altLang="en-US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lim>
                    </m:limLow>
                    <m:r>
                      <a:rPr lang="zh-CN" altLang="en-US" sz="2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 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+1000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+1000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zh-CN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B1668F-3CD1-F531-A065-6202D102C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247" y="3687271"/>
                <a:ext cx="3603809" cy="529440"/>
              </a:xfrm>
              <a:prstGeom prst="rect">
                <a:avLst/>
              </a:prstGeom>
              <a:blipFill>
                <a:blip r:embed="rId10"/>
                <a:stretch>
                  <a:fillRect t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箭头: 下 13">
            <a:extLst>
              <a:ext uri="{FF2B5EF4-FFF2-40B4-BE49-F238E27FC236}">
                <a16:creationId xmlns:a16="http://schemas.microsoft.com/office/drawing/2014/main" id="{3F98CBCD-58E3-3158-56A3-2997762DA754}"/>
              </a:ext>
            </a:extLst>
          </p:cNvPr>
          <p:cNvSpPr/>
          <p:nvPr/>
        </p:nvSpPr>
        <p:spPr>
          <a:xfrm>
            <a:off x="6602931" y="3170729"/>
            <a:ext cx="269507" cy="1680404"/>
          </a:xfrm>
          <a:prstGeom prst="downArrow">
            <a:avLst>
              <a:gd name="adj1" fmla="val 42857"/>
              <a:gd name="adj2" fmla="val 98167"/>
            </a:avLst>
          </a:prstGeom>
          <a:noFill/>
          <a:ln w="1905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2ECAAF1-87D4-F2E2-FA39-821FBBA467E0}"/>
              </a:ext>
            </a:extLst>
          </p:cNvPr>
          <p:cNvSpPr/>
          <p:nvPr/>
        </p:nvSpPr>
        <p:spPr>
          <a:xfrm>
            <a:off x="4618413" y="1287977"/>
            <a:ext cx="6498766" cy="4682437"/>
          </a:xfrm>
          <a:prstGeom prst="rect">
            <a:avLst/>
          </a:prstGeom>
          <a:noFill/>
          <a:ln w="15875">
            <a:solidFill>
              <a:schemeClr val="accent1">
                <a:lumMod val="75000"/>
              </a:schemeClr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D66D23-B45F-3447-52FE-C9FB14175579}"/>
              </a:ext>
            </a:extLst>
          </p:cNvPr>
          <p:cNvSpPr/>
          <p:nvPr/>
        </p:nvSpPr>
        <p:spPr>
          <a:xfrm>
            <a:off x="8610600" y="3629195"/>
            <a:ext cx="1885117" cy="562668"/>
          </a:xfrm>
          <a:prstGeom prst="rect">
            <a:avLst/>
          </a:prstGeom>
          <a:noFill/>
          <a:ln w="15875">
            <a:solidFill>
              <a:srgbClr val="FF000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C0DC017-63C5-AE36-6643-BCEE6E565638}"/>
              </a:ext>
            </a:extLst>
          </p:cNvPr>
          <p:cNvSpPr txBox="1"/>
          <p:nvPr/>
        </p:nvSpPr>
        <p:spPr>
          <a:xfrm>
            <a:off x="5057113" y="3629195"/>
            <a:ext cx="1604803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在损失函数中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加入惩罚项</a:t>
            </a:r>
            <a:endParaRPr lang="en-US" altLang="zh-CN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11"/>
    </mc:Choice>
    <mc:Fallback xmlns="">
      <p:transition advTm="13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50139" cy="766618"/>
            <a:chOff x="1935426" y="1142067"/>
            <a:chExt cx="422193" cy="587375"/>
          </a:xfrm>
        </p:grpSpPr>
        <p:sp>
          <p:nvSpPr>
            <p:cNvPr id="2" name="等腰三角形 8">
              <a:extLst>
                <a:ext uri="{FF2B5EF4-FFF2-40B4-BE49-F238E27FC236}">
                  <a16:creationId xmlns:a16="http://schemas.microsoft.com/office/drawing/2014/main" id="{08B1C425-8377-49F6-AF5E-DB51366F1BFC}"/>
                </a:ext>
              </a:extLst>
            </p:cNvPr>
            <p:cNvSpPr/>
            <p:nvPr/>
          </p:nvSpPr>
          <p:spPr>
            <a:xfrm rot="5400000">
              <a:off x="1768534" y="1308959"/>
              <a:ext cx="587375" cy="253591"/>
            </a:xfrm>
            <a:prstGeom prst="triangle">
              <a:avLst>
                <a:gd name="adj" fmla="val 41052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  <p:sp>
          <p:nvSpPr>
            <p:cNvPr id="3" name="等腰三角形 9">
              <a:extLst>
                <a:ext uri="{FF2B5EF4-FFF2-40B4-BE49-F238E27FC236}">
                  <a16:creationId xmlns:a16="http://schemas.microsoft.com/office/drawing/2014/main" id="{CD7F8B8D-27B3-49E5-BFC6-1725988C3769}"/>
                </a:ext>
              </a:extLst>
            </p:cNvPr>
            <p:cNvSpPr/>
            <p:nvPr/>
          </p:nvSpPr>
          <p:spPr>
            <a:xfrm rot="7213136">
              <a:off x="2106000" y="1337329"/>
              <a:ext cx="306388" cy="196850"/>
            </a:xfrm>
            <a:prstGeom prst="triangle">
              <a:avLst>
                <a:gd name="adj" fmla="val 39199"/>
              </a:avLst>
            </a:prstGeom>
            <a:solidFill>
              <a:srgbClr val="D6E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0" y="766618"/>
            <a:ext cx="12192000" cy="18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3344" y="145986"/>
            <a:ext cx="54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zh-CN" altLang="en-US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3DD63A9-5EF1-70F4-A51C-4E4C9178611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0303BD-27E7-44B1-9354-C9A836F9E9C5}" type="slidenum">
              <a:rPr lang="zh-CN" altLang="en-US" sz="1200" smtClean="0">
                <a:solidFill>
                  <a:srgbClr val="898989"/>
                </a:solidFill>
              </a:rPr>
              <a:pPr algn="r"/>
              <a:t>8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158764-107B-C67A-B25D-E22BF0874400}"/>
                  </a:ext>
                </a:extLst>
              </p:cNvPr>
              <p:cNvSpPr txBox="1"/>
              <p:nvPr/>
            </p:nvSpPr>
            <p:spPr>
              <a:xfrm>
                <a:off x="3085681" y="1728559"/>
                <a:ext cx="6100232" cy="879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acc>
                                    <m:accPr>
                                      <m:chr m:val="⃗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</m:acc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bSup>
                                <m:sSubSup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func>
                        </m:fName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158764-107B-C67A-B25D-E22BF0874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681" y="1728559"/>
                <a:ext cx="6100232" cy="8798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418BDC5-15FA-D2C9-9494-CD2400D4ABB7}"/>
              </a:ext>
            </a:extLst>
          </p:cNvPr>
          <p:cNvGrpSpPr/>
          <p:nvPr/>
        </p:nvGrpSpPr>
        <p:grpSpPr>
          <a:xfrm>
            <a:off x="3582408" y="4129584"/>
            <a:ext cx="2412820" cy="2293364"/>
            <a:chOff x="1400204" y="2189875"/>
            <a:chExt cx="2146820" cy="182059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4380826-A2B1-7862-1631-11188709B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10000"/>
                      </a14:imgEffect>
                      <a14:imgEffect>
                        <a14:brightnessContrast contrast="57000"/>
                      </a14:imgEffect>
                    </a14:imgLayer>
                  </a14:imgProps>
                </a:ext>
              </a:extLst>
            </a:blip>
            <a:srcRect l="6878" t="1323" r="28259" b="15143"/>
            <a:stretch/>
          </p:blipFill>
          <p:spPr>
            <a:xfrm>
              <a:off x="1518019" y="2189875"/>
              <a:ext cx="2029005" cy="1662716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7123785-943A-0302-D779-D1DD82C12239}"/>
                </a:ext>
              </a:extLst>
            </p:cNvPr>
            <p:cNvSpPr/>
            <p:nvPr/>
          </p:nvSpPr>
          <p:spPr>
            <a:xfrm>
              <a:off x="1400204" y="2521091"/>
              <a:ext cx="235630" cy="688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6761FE0-8D82-14C0-105D-3E408C89903A}"/>
                </a:ext>
              </a:extLst>
            </p:cNvPr>
            <p:cNvSpPr/>
            <p:nvPr/>
          </p:nvSpPr>
          <p:spPr>
            <a:xfrm rot="5400000">
              <a:off x="2568219" y="3330444"/>
              <a:ext cx="239134" cy="11209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ABA115C-1F9E-05A7-0B49-91CDD2219663}"/>
                </a:ext>
              </a:extLst>
            </p:cNvPr>
            <p:cNvSpPr/>
            <p:nvPr/>
          </p:nvSpPr>
          <p:spPr>
            <a:xfrm rot="5400000">
              <a:off x="2516880" y="3493379"/>
              <a:ext cx="208051" cy="6194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175F15-3A4D-6410-364D-57CCF9677CB1}"/>
                  </a:ext>
                </a:extLst>
              </p:cNvPr>
              <p:cNvSpPr txBox="1"/>
              <p:nvPr/>
            </p:nvSpPr>
            <p:spPr>
              <a:xfrm>
                <a:off x="3175978" y="1091404"/>
                <a:ext cx="4834544" cy="410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</m:acc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5175F15-3A4D-6410-364D-57CCF967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978" y="1091404"/>
                <a:ext cx="4834544" cy="410177"/>
              </a:xfrm>
              <a:prstGeom prst="rect">
                <a:avLst/>
              </a:prstGeom>
              <a:blipFill>
                <a:blip r:embed="rId6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36F2B077-31E0-9CB9-731F-605805128367}"/>
              </a:ext>
            </a:extLst>
          </p:cNvPr>
          <p:cNvSpPr/>
          <p:nvPr/>
        </p:nvSpPr>
        <p:spPr>
          <a:xfrm>
            <a:off x="4759375" y="1728559"/>
            <a:ext cx="2714324" cy="879856"/>
          </a:xfrm>
          <a:prstGeom prst="rect">
            <a:avLst/>
          </a:prstGeom>
          <a:noFill/>
          <a:ln w="15875">
            <a:solidFill>
              <a:srgbClr val="00B0F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5D8471-685D-3862-0416-38613D1B4109}"/>
              </a:ext>
            </a:extLst>
          </p:cNvPr>
          <p:cNvSpPr/>
          <p:nvPr/>
        </p:nvSpPr>
        <p:spPr>
          <a:xfrm>
            <a:off x="7723956" y="1728559"/>
            <a:ext cx="1087654" cy="876076"/>
          </a:xfrm>
          <a:prstGeom prst="rect">
            <a:avLst/>
          </a:prstGeom>
          <a:noFill/>
          <a:ln w="15875">
            <a:solidFill>
              <a:srgbClr val="92D050"/>
            </a:solidFill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992120"/>
                      <a:gd name="connsiteY0" fmla="*/ 0 h 4798587"/>
                      <a:gd name="connsiteX1" fmla="*/ 2992120 w 2992120"/>
                      <a:gd name="connsiteY1" fmla="*/ 0 h 4798587"/>
                      <a:gd name="connsiteX2" fmla="*/ 2992120 w 2992120"/>
                      <a:gd name="connsiteY2" fmla="*/ 4798587 h 4798587"/>
                      <a:gd name="connsiteX3" fmla="*/ 0 w 2992120"/>
                      <a:gd name="connsiteY3" fmla="*/ 4798587 h 4798587"/>
                      <a:gd name="connsiteX4" fmla="*/ 0 w 2992120"/>
                      <a:gd name="connsiteY4" fmla="*/ 0 h 47985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92120" h="4798587" fill="none" extrusionOk="0">
                        <a:moveTo>
                          <a:pt x="0" y="0"/>
                        </a:moveTo>
                        <a:cubicBezTo>
                          <a:pt x="692519" y="-49533"/>
                          <a:pt x="1851814" y="-14809"/>
                          <a:pt x="2992120" y="0"/>
                        </a:cubicBezTo>
                        <a:cubicBezTo>
                          <a:pt x="3079759" y="1479796"/>
                          <a:pt x="2919441" y="3791360"/>
                          <a:pt x="2992120" y="4798587"/>
                        </a:cubicBezTo>
                        <a:cubicBezTo>
                          <a:pt x="2455771" y="4750356"/>
                          <a:pt x="1401970" y="4883042"/>
                          <a:pt x="0" y="4798587"/>
                        </a:cubicBezTo>
                        <a:cubicBezTo>
                          <a:pt x="-38581" y="2519038"/>
                          <a:pt x="63341" y="594713"/>
                          <a:pt x="0" y="0"/>
                        </a:cubicBezTo>
                        <a:close/>
                      </a:path>
                      <a:path w="2992120" h="4798587" stroke="0" extrusionOk="0">
                        <a:moveTo>
                          <a:pt x="0" y="0"/>
                        </a:moveTo>
                        <a:cubicBezTo>
                          <a:pt x="1207751" y="118645"/>
                          <a:pt x="2256732" y="116012"/>
                          <a:pt x="2992120" y="0"/>
                        </a:cubicBezTo>
                        <a:cubicBezTo>
                          <a:pt x="2859238" y="1257039"/>
                          <a:pt x="3077071" y="3563358"/>
                          <a:pt x="2992120" y="4798587"/>
                        </a:cubicBezTo>
                        <a:cubicBezTo>
                          <a:pt x="2089191" y="4933187"/>
                          <a:pt x="799403" y="4641391"/>
                          <a:pt x="0" y="4798587"/>
                        </a:cubicBezTo>
                        <a:cubicBezTo>
                          <a:pt x="-20187" y="2454270"/>
                          <a:pt x="-152480" y="168523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9DF1B02-0583-0796-9E21-1405E67E5C00}"/>
              </a:ext>
            </a:extLst>
          </p:cNvPr>
          <p:cNvSpPr txBox="1"/>
          <p:nvPr/>
        </p:nvSpPr>
        <p:spPr>
          <a:xfrm>
            <a:off x="4791482" y="2697707"/>
            <a:ext cx="2496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均方误差损失函数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DD89678-22EF-B53C-9243-645A01F280A0}"/>
              </a:ext>
            </a:extLst>
          </p:cNvPr>
          <p:cNvSpPr txBox="1"/>
          <p:nvPr/>
        </p:nvSpPr>
        <p:spPr>
          <a:xfrm>
            <a:off x="7582743" y="2697707"/>
            <a:ext cx="12400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正则项</a:t>
            </a:r>
            <a:endParaRPr lang="en-US" altLang="zh-CN" sz="20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75A29E-3672-FE1E-6EFE-949223381132}"/>
              </a:ext>
            </a:extLst>
          </p:cNvPr>
          <p:cNvSpPr txBox="1"/>
          <p:nvPr/>
        </p:nvSpPr>
        <p:spPr>
          <a:xfrm>
            <a:off x="4759375" y="3350854"/>
            <a:ext cx="24961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拟合训练数据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293867E-2347-A23A-6B42-355AA729E2BE}"/>
              </a:ext>
            </a:extLst>
          </p:cNvPr>
          <p:cNvSpPr txBox="1"/>
          <p:nvPr/>
        </p:nvSpPr>
        <p:spPr>
          <a:xfrm>
            <a:off x="7480761" y="3350854"/>
            <a:ext cx="15740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限制过拟合</a:t>
            </a:r>
            <a:endParaRPr lang="en-US" altLang="zh-CN" sz="2000" dirty="0">
              <a:solidFill>
                <a:srgbClr val="92D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F0345B5-E8A3-0486-CB03-FAB02428D531}"/>
                  </a:ext>
                </a:extLst>
              </p:cNvPr>
              <p:cNvSpPr txBox="1"/>
              <p:nvPr/>
            </p:nvSpPr>
            <p:spPr>
              <a:xfrm>
                <a:off x="1036980" y="4800149"/>
                <a:ext cx="25454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ctr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平衡两个目标</a:t>
                </a:r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DF0345B5-E8A3-0486-CB03-FAB02428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980" y="4800149"/>
                <a:ext cx="2545428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F2705C7-F4AD-7C49-4577-5C1DC1260B25}"/>
              </a:ext>
            </a:extLst>
          </p:cNvPr>
          <p:cNvCxnSpPr>
            <a:cxnSpLocks/>
          </p:cNvCxnSpPr>
          <p:nvPr/>
        </p:nvCxnSpPr>
        <p:spPr>
          <a:xfrm>
            <a:off x="4011085" y="4998170"/>
            <a:ext cx="187383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F50DF98-2268-6816-2396-CA755D3D37C5}"/>
                  </a:ext>
                </a:extLst>
              </p:cNvPr>
              <p:cNvSpPr txBox="1"/>
              <p:nvPr/>
            </p:nvSpPr>
            <p:spPr>
              <a:xfrm>
                <a:off x="5904169" y="4285063"/>
                <a:ext cx="7713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0C8A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rgbClr val="0C8A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endParaRPr lang="zh-CN" altLang="en-US" dirty="0">
                  <a:solidFill>
                    <a:srgbClr val="0C8A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8F50DF98-2268-6816-2396-CA755D3D3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69" y="4285063"/>
                <a:ext cx="771320" cy="369332"/>
              </a:xfrm>
              <a:prstGeom prst="rect">
                <a:avLst/>
              </a:prstGeom>
              <a:blipFill>
                <a:blip r:embed="rId8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5BF464-F847-CAF2-18D8-AA966A7AD854}"/>
                  </a:ext>
                </a:extLst>
              </p:cNvPr>
              <p:cNvSpPr txBox="1"/>
              <p:nvPr/>
            </p:nvSpPr>
            <p:spPr>
              <a:xfrm>
                <a:off x="5904168" y="4776355"/>
                <a:ext cx="10740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800" b="0" i="1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zh-CN" altLang="en-US" dirty="0">
                  <a:solidFill>
                    <a:srgbClr val="0C8A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25BF464-F847-CAF2-18D8-AA966A7AD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168" y="4776355"/>
                <a:ext cx="1074019" cy="369332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6ECC10D2-DCC4-862F-F153-26832EAE685E}"/>
              </a:ext>
            </a:extLst>
          </p:cNvPr>
          <p:cNvSpPr txBox="1"/>
          <p:nvPr/>
        </p:nvSpPr>
        <p:spPr>
          <a:xfrm>
            <a:off x="3478334" y="4800149"/>
            <a:ext cx="450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92D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FD3A028-24EA-57F7-3029-0F9D5E2CC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6" t="6889" r="4472" b="2549"/>
          <a:stretch/>
        </p:blipFill>
        <p:spPr bwMode="auto">
          <a:xfrm>
            <a:off x="7028781" y="3931497"/>
            <a:ext cx="3134552" cy="232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0CA3E66-64BC-852A-54C3-50D52DECB92D}"/>
              </a:ext>
            </a:extLst>
          </p:cNvPr>
          <p:cNvCxnSpPr>
            <a:cxnSpLocks/>
          </p:cNvCxnSpPr>
          <p:nvPr/>
        </p:nvCxnSpPr>
        <p:spPr>
          <a:xfrm flipH="1">
            <a:off x="7702373" y="6500847"/>
            <a:ext cx="726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8996196-5A20-88E1-F57F-02E770E0CD52}"/>
              </a:ext>
            </a:extLst>
          </p:cNvPr>
          <p:cNvSpPr txBox="1"/>
          <p:nvPr/>
        </p:nvSpPr>
        <p:spPr>
          <a:xfrm>
            <a:off x="7592308" y="6119860"/>
            <a:ext cx="1005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越大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2D7975D-170C-14E8-F2EF-54032D68B3FF}"/>
              </a:ext>
            </a:extLst>
          </p:cNvPr>
          <p:cNvCxnSpPr>
            <a:cxnSpLocks/>
          </p:cNvCxnSpPr>
          <p:nvPr/>
        </p:nvCxnSpPr>
        <p:spPr>
          <a:xfrm>
            <a:off x="8901173" y="6500847"/>
            <a:ext cx="726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1E461ED-CBD5-93B8-918B-BCB8C4E188FB}"/>
              </a:ext>
            </a:extLst>
          </p:cNvPr>
          <p:cNvSpPr txBox="1"/>
          <p:nvPr/>
        </p:nvSpPr>
        <p:spPr>
          <a:xfrm>
            <a:off x="8736795" y="6125213"/>
            <a:ext cx="1005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越小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FBA465-E7BD-6254-3366-F79B607912FB}"/>
                  </a:ext>
                </a:extLst>
              </p:cNvPr>
              <p:cNvSpPr txBox="1"/>
              <p:nvPr/>
            </p:nvSpPr>
            <p:spPr>
              <a:xfrm>
                <a:off x="8180075" y="6119219"/>
                <a:ext cx="10058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BFFBA465-E7BD-6254-3366-F79B60791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075" y="6119219"/>
                <a:ext cx="10058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D5AC4B3-62BA-5B04-6C8E-7EF1B288BAF3}"/>
                  </a:ext>
                </a:extLst>
              </p:cNvPr>
              <p:cNvSpPr txBox="1"/>
              <p:nvPr/>
            </p:nvSpPr>
            <p:spPr>
              <a:xfrm>
                <a:off x="6758334" y="3833141"/>
                <a:ext cx="4903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D5AC4B3-62BA-5B04-6C8E-7EF1B288B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334" y="3833141"/>
                <a:ext cx="4903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5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11"/>
    </mc:Choice>
    <mc:Fallback xmlns="">
      <p:transition advTm="130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/>
      <p:bldP spid="39" grpId="0"/>
      <p:bldP spid="40" grpId="0"/>
      <p:bldP spid="42" grpId="0"/>
      <p:bldP spid="44" grpId="0"/>
      <p:bldP spid="45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550139" cy="766618"/>
            <a:chOff x="1935426" y="1142067"/>
            <a:chExt cx="422193" cy="587375"/>
          </a:xfrm>
        </p:grpSpPr>
        <p:sp>
          <p:nvSpPr>
            <p:cNvPr id="2" name="等腰三角形 8">
              <a:extLst>
                <a:ext uri="{FF2B5EF4-FFF2-40B4-BE49-F238E27FC236}">
                  <a16:creationId xmlns:a16="http://schemas.microsoft.com/office/drawing/2014/main" id="{08B1C425-8377-49F6-AF5E-DB51366F1BFC}"/>
                </a:ext>
              </a:extLst>
            </p:cNvPr>
            <p:cNvSpPr/>
            <p:nvPr/>
          </p:nvSpPr>
          <p:spPr>
            <a:xfrm rot="5400000">
              <a:off x="1768534" y="1308959"/>
              <a:ext cx="587375" cy="253591"/>
            </a:xfrm>
            <a:prstGeom prst="triangle">
              <a:avLst>
                <a:gd name="adj" fmla="val 41052"/>
              </a:avLst>
            </a:prstGeom>
            <a:solidFill>
              <a:srgbClr val="044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  <p:sp>
          <p:nvSpPr>
            <p:cNvPr id="3" name="等腰三角形 9">
              <a:extLst>
                <a:ext uri="{FF2B5EF4-FFF2-40B4-BE49-F238E27FC236}">
                  <a16:creationId xmlns:a16="http://schemas.microsoft.com/office/drawing/2014/main" id="{CD7F8B8D-27B3-49E5-BFC6-1725988C3769}"/>
                </a:ext>
              </a:extLst>
            </p:cNvPr>
            <p:cNvSpPr/>
            <p:nvPr/>
          </p:nvSpPr>
          <p:spPr>
            <a:xfrm rot="7213136">
              <a:off x="2106000" y="1337329"/>
              <a:ext cx="306388" cy="196850"/>
            </a:xfrm>
            <a:prstGeom prst="triangle">
              <a:avLst>
                <a:gd name="adj" fmla="val 39199"/>
              </a:avLst>
            </a:prstGeom>
            <a:solidFill>
              <a:srgbClr val="D6E0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  <a:sym typeface="+mn-lt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 flipV="1">
            <a:off x="0" y="766618"/>
            <a:ext cx="12192000" cy="189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33344" y="145986"/>
            <a:ext cx="548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正则化和</a:t>
            </a:r>
            <a:r>
              <a:rPr lang="en-US" altLang="zh-CN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28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zh-CN" altLang="en-US" sz="2800" dirty="0"/>
          </a:p>
        </p:txBody>
      </p:sp>
      <p:sp>
        <p:nvSpPr>
          <p:cNvPr id="9" name="灯片编号占位符 2">
            <a:extLst>
              <a:ext uri="{FF2B5EF4-FFF2-40B4-BE49-F238E27FC236}">
                <a16:creationId xmlns:a16="http://schemas.microsoft.com/office/drawing/2014/main" id="{D3DD63A9-5EF1-70F4-A51C-4E4C91786111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E90303BD-27E7-44B1-9354-C9A836F9E9C5}" type="slidenum">
              <a:rPr lang="zh-CN" altLang="en-US" sz="1200" smtClean="0">
                <a:solidFill>
                  <a:srgbClr val="898989"/>
                </a:solidFill>
              </a:rPr>
              <a:pPr algn="r"/>
              <a:t>9</a:t>
            </a:fld>
            <a:endParaRPr lang="zh-CN" altLang="en-US" sz="1200" dirty="0">
              <a:solidFill>
                <a:srgbClr val="898989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DC711D68-1294-DB3C-CFC5-EB9A3683A506}"/>
              </a:ext>
            </a:extLst>
          </p:cNvPr>
          <p:cNvGrpSpPr/>
          <p:nvPr/>
        </p:nvGrpSpPr>
        <p:grpSpPr>
          <a:xfrm>
            <a:off x="1226509" y="1270535"/>
            <a:ext cx="4057266" cy="3570972"/>
            <a:chOff x="1790299" y="1270535"/>
            <a:chExt cx="4057266" cy="357097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F8901A3-861F-79F0-65A5-CCC1CD7B2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9415" y="1270535"/>
              <a:ext cx="0" cy="3570972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34E68B0-300E-EB84-F2C5-49547DFD560B}"/>
                </a:ext>
              </a:extLst>
            </p:cNvPr>
            <p:cNvCxnSpPr>
              <a:cxnSpLocks/>
            </p:cNvCxnSpPr>
            <p:nvPr/>
          </p:nvCxnSpPr>
          <p:spPr>
            <a:xfrm>
              <a:off x="1790299" y="3392488"/>
              <a:ext cx="3628724" cy="0"/>
            </a:xfrm>
            <a:prstGeom prst="straightConnector1">
              <a:avLst/>
            </a:prstGeom>
            <a:ln w="25400"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4FD7959-8F55-792E-1CE7-C6A36510044C}"/>
                </a:ext>
              </a:extLst>
            </p:cNvPr>
            <p:cNvSpPr/>
            <p:nvPr/>
          </p:nvSpPr>
          <p:spPr>
            <a:xfrm rot="2680049">
              <a:off x="2712365" y="2885436"/>
              <a:ext cx="1018800" cy="101875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E25982A-FB01-3E5F-0CF8-60C324FBE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7984" y="2095126"/>
              <a:ext cx="890511" cy="4555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70F50C1-D095-21E7-9766-E816DF63A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4849" y="1964211"/>
              <a:ext cx="1616780" cy="82711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10E7AD38-FE4D-812A-73C0-33C256F893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38271" y="1831512"/>
              <a:ext cx="2109937" cy="107940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718C7D0-A869-3383-A899-5760C093FC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8914" y="1733005"/>
              <a:ext cx="2708651" cy="138569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98F3ECB-3189-1AF7-08B2-BDED03E48621}"/>
              </a:ext>
            </a:extLst>
          </p:cNvPr>
          <p:cNvCxnSpPr>
            <a:cxnSpLocks/>
          </p:cNvCxnSpPr>
          <p:nvPr/>
        </p:nvCxnSpPr>
        <p:spPr>
          <a:xfrm flipV="1">
            <a:off x="8253427" y="1270535"/>
            <a:ext cx="0" cy="3570972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B0CC7EB-0DEA-9D2C-7520-5E7DC5E72E85}"/>
              </a:ext>
            </a:extLst>
          </p:cNvPr>
          <p:cNvCxnSpPr>
            <a:cxnSpLocks/>
          </p:cNvCxnSpPr>
          <p:nvPr/>
        </p:nvCxnSpPr>
        <p:spPr>
          <a:xfrm>
            <a:off x="6824311" y="3392488"/>
            <a:ext cx="3628724" cy="0"/>
          </a:xfrm>
          <a:prstGeom prst="straightConnector1">
            <a:avLst/>
          </a:prstGeom>
          <a:ln w="25400"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0FBBAD9A-7B2E-0DBB-12E7-A8DEDD23754F}"/>
              </a:ext>
            </a:extLst>
          </p:cNvPr>
          <p:cNvSpPr>
            <a:spLocks noChangeAspect="1"/>
          </p:cNvSpPr>
          <p:nvPr/>
        </p:nvSpPr>
        <p:spPr>
          <a:xfrm>
            <a:off x="9081996" y="2095126"/>
            <a:ext cx="890511" cy="4555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DD9AE706-3A24-6A6D-C1FF-89246E40C50F}"/>
              </a:ext>
            </a:extLst>
          </p:cNvPr>
          <p:cNvSpPr>
            <a:spLocks noChangeAspect="1"/>
          </p:cNvSpPr>
          <p:nvPr/>
        </p:nvSpPr>
        <p:spPr>
          <a:xfrm>
            <a:off x="8718861" y="1964211"/>
            <a:ext cx="1616780" cy="82711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DAD51A5-0CB5-8A97-A283-253BCDAB8525}"/>
              </a:ext>
            </a:extLst>
          </p:cNvPr>
          <p:cNvSpPr>
            <a:spLocks noChangeAspect="1"/>
          </p:cNvSpPr>
          <p:nvPr/>
        </p:nvSpPr>
        <p:spPr>
          <a:xfrm>
            <a:off x="8472283" y="1831512"/>
            <a:ext cx="2109937" cy="10794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9B8E9EC2-4213-85CD-F93A-97F5AEC4A250}"/>
              </a:ext>
            </a:extLst>
          </p:cNvPr>
          <p:cNvSpPr>
            <a:spLocks noChangeAspect="1"/>
          </p:cNvSpPr>
          <p:nvPr/>
        </p:nvSpPr>
        <p:spPr>
          <a:xfrm>
            <a:off x="8172926" y="1733005"/>
            <a:ext cx="2708651" cy="13856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9579B45-EE16-8C37-30EC-60274CC74B5F}"/>
              </a:ext>
            </a:extLst>
          </p:cNvPr>
          <p:cNvSpPr>
            <a:spLocks noChangeAspect="1"/>
          </p:cNvSpPr>
          <p:nvPr/>
        </p:nvSpPr>
        <p:spPr>
          <a:xfrm>
            <a:off x="7585963" y="2816335"/>
            <a:ext cx="1270170" cy="127017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5C7AA0-603E-14CD-76BF-EC92E872D4C6}"/>
                  </a:ext>
                </a:extLst>
              </p:cNvPr>
              <p:cNvSpPr txBox="1"/>
              <p:nvPr/>
            </p:nvSpPr>
            <p:spPr>
              <a:xfrm>
                <a:off x="4631777" y="3383294"/>
                <a:ext cx="712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75C7AA0-603E-14CD-76BF-EC92E872D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777" y="3383294"/>
                <a:ext cx="7122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39C92BE-F6E8-15D3-31EE-E13D1B507835}"/>
                  </a:ext>
                </a:extLst>
              </p:cNvPr>
              <p:cNvSpPr txBox="1"/>
              <p:nvPr/>
            </p:nvSpPr>
            <p:spPr>
              <a:xfrm>
                <a:off x="10177918" y="3392488"/>
                <a:ext cx="712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39C92BE-F6E8-15D3-31EE-E13D1B50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918" y="3392488"/>
                <a:ext cx="7122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D4CC43F-1072-4EA7-4F8B-D3D874BE5B37}"/>
                  </a:ext>
                </a:extLst>
              </p:cNvPr>
              <p:cNvSpPr txBox="1"/>
              <p:nvPr/>
            </p:nvSpPr>
            <p:spPr>
              <a:xfrm>
                <a:off x="2066898" y="1061421"/>
                <a:ext cx="712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D4CC43F-1072-4EA7-4F8B-D3D874BE5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898" y="1061421"/>
                <a:ext cx="7122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19BD84E-836A-739C-BCCC-316BD45DCE77}"/>
                  </a:ext>
                </a:extLst>
              </p:cNvPr>
              <p:cNvSpPr txBox="1"/>
              <p:nvPr/>
            </p:nvSpPr>
            <p:spPr>
              <a:xfrm>
                <a:off x="7630421" y="1087577"/>
                <a:ext cx="7122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19BD84E-836A-739C-BCCC-316BD45DC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421" y="1087577"/>
                <a:ext cx="7122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矩形 51">
            <a:extLst>
              <a:ext uri="{FF2B5EF4-FFF2-40B4-BE49-F238E27FC236}">
                <a16:creationId xmlns:a16="http://schemas.microsoft.com/office/drawing/2014/main" id="{B51BAEF1-460F-3634-B472-0FEBA23C80A8}"/>
              </a:ext>
            </a:extLst>
          </p:cNvPr>
          <p:cNvSpPr/>
          <p:nvPr/>
        </p:nvSpPr>
        <p:spPr>
          <a:xfrm rot="2687977">
            <a:off x="1880975" y="2608200"/>
            <a:ext cx="1548573" cy="156554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05AE7C6-8960-0A15-DB7B-141BC46B6D47}"/>
              </a:ext>
            </a:extLst>
          </p:cNvPr>
          <p:cNvSpPr/>
          <p:nvPr/>
        </p:nvSpPr>
        <p:spPr>
          <a:xfrm rot="2687977">
            <a:off x="1688873" y="2420016"/>
            <a:ext cx="1945008" cy="195331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B501537-D4C7-84CB-E8DC-74CAFAA5F89B}"/>
              </a:ext>
            </a:extLst>
          </p:cNvPr>
          <p:cNvSpPr>
            <a:spLocks noChangeAspect="1"/>
          </p:cNvSpPr>
          <p:nvPr/>
        </p:nvSpPr>
        <p:spPr>
          <a:xfrm>
            <a:off x="7359599" y="2582006"/>
            <a:ext cx="1756265" cy="1756265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87030B77-5979-A382-3869-F39F021BE0F3}"/>
              </a:ext>
            </a:extLst>
          </p:cNvPr>
          <p:cNvSpPr>
            <a:spLocks noChangeAspect="1"/>
          </p:cNvSpPr>
          <p:nvPr/>
        </p:nvSpPr>
        <p:spPr>
          <a:xfrm>
            <a:off x="7177729" y="2401735"/>
            <a:ext cx="2109938" cy="210993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1F415AC7-EDE4-D3FF-8DED-30FE4AFB347A}"/>
              </a:ext>
            </a:extLst>
          </p:cNvPr>
          <p:cNvSpPr>
            <a:spLocks noChangeAspect="1"/>
          </p:cNvSpPr>
          <p:nvPr/>
        </p:nvSpPr>
        <p:spPr>
          <a:xfrm>
            <a:off x="2313229" y="1580098"/>
            <a:ext cx="3304161" cy="16903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F3B8CA5-6639-CF0D-F01B-8544D4A4369A}"/>
              </a:ext>
            </a:extLst>
          </p:cNvPr>
          <p:cNvSpPr/>
          <p:nvPr/>
        </p:nvSpPr>
        <p:spPr>
          <a:xfrm rot="2680049">
            <a:off x="2335965" y="3072274"/>
            <a:ext cx="634023" cy="65798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6F1D7A29-7D44-04DF-FE4D-F323413114D3}"/>
              </a:ext>
            </a:extLst>
          </p:cNvPr>
          <p:cNvSpPr>
            <a:spLocks noChangeAspect="1"/>
          </p:cNvSpPr>
          <p:nvPr/>
        </p:nvSpPr>
        <p:spPr>
          <a:xfrm>
            <a:off x="7805198" y="2978816"/>
            <a:ext cx="892987" cy="892987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C97BE2C8-1D91-3AB7-4EF8-E7B0483C41FE}"/>
              </a:ext>
            </a:extLst>
          </p:cNvPr>
          <p:cNvSpPr>
            <a:spLocks noChangeAspect="1"/>
          </p:cNvSpPr>
          <p:nvPr/>
        </p:nvSpPr>
        <p:spPr>
          <a:xfrm>
            <a:off x="7913866" y="1589984"/>
            <a:ext cx="3200329" cy="16372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2C7144A7-2CF1-59A6-7917-0D5E340845C5}"/>
              </a:ext>
            </a:extLst>
          </p:cNvPr>
          <p:cNvSpPr/>
          <p:nvPr/>
        </p:nvSpPr>
        <p:spPr>
          <a:xfrm>
            <a:off x="2616377" y="2925101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7C636C75-107C-DB48-F269-6D78F79278FD}"/>
              </a:ext>
            </a:extLst>
          </p:cNvPr>
          <p:cNvSpPr/>
          <p:nvPr/>
        </p:nvSpPr>
        <p:spPr>
          <a:xfrm>
            <a:off x="2702338" y="2700750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F02F27E3-3BC8-6468-4F1F-5F65784D6D00}"/>
              </a:ext>
            </a:extLst>
          </p:cNvPr>
          <p:cNvSpPr/>
          <p:nvPr/>
        </p:nvSpPr>
        <p:spPr>
          <a:xfrm>
            <a:off x="2941252" y="2569583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C8FC3CF-E557-5CBD-26EE-758500AD54E0}"/>
              </a:ext>
            </a:extLst>
          </p:cNvPr>
          <p:cNvSpPr/>
          <p:nvPr/>
        </p:nvSpPr>
        <p:spPr>
          <a:xfrm>
            <a:off x="3175339" y="2511479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FD08BFD-997B-83FD-AE62-1B3FC057DA76}"/>
              </a:ext>
            </a:extLst>
          </p:cNvPr>
          <p:cNvSpPr/>
          <p:nvPr/>
        </p:nvSpPr>
        <p:spPr>
          <a:xfrm>
            <a:off x="8393983" y="2971513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1D1D5BDE-0BE8-1E61-53D4-275B97DD1FD2}"/>
              </a:ext>
            </a:extLst>
          </p:cNvPr>
          <p:cNvSpPr/>
          <p:nvPr/>
        </p:nvSpPr>
        <p:spPr>
          <a:xfrm>
            <a:off x="8479792" y="2848881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2FD14060-CC0F-AB8A-BF36-EE32E0A88A66}"/>
              </a:ext>
            </a:extLst>
          </p:cNvPr>
          <p:cNvSpPr/>
          <p:nvPr/>
        </p:nvSpPr>
        <p:spPr>
          <a:xfrm>
            <a:off x="8669684" y="2680912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33DD85D9-5F1A-0060-F18D-878B0B31B786}"/>
              </a:ext>
            </a:extLst>
          </p:cNvPr>
          <p:cNvSpPr/>
          <p:nvPr/>
        </p:nvSpPr>
        <p:spPr>
          <a:xfrm>
            <a:off x="8831434" y="2572455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BA7ABD8-FAB9-7EB3-F66F-2B849D7B1F15}"/>
                  </a:ext>
                </a:extLst>
              </p:cNvPr>
              <p:cNvSpPr txBox="1"/>
              <p:nvPr/>
            </p:nvSpPr>
            <p:spPr>
              <a:xfrm>
                <a:off x="433654" y="4815423"/>
                <a:ext cx="610108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(||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BA7ABD8-FAB9-7EB3-F66F-2B849D7B1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54" y="4815423"/>
                <a:ext cx="6101080" cy="84856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EC9C982-F695-B923-184F-27CD1D787BC5}"/>
                  </a:ext>
                </a:extLst>
              </p:cNvPr>
              <p:cNvSpPr txBox="1"/>
              <p:nvPr/>
            </p:nvSpPr>
            <p:spPr>
              <a:xfrm>
                <a:off x="5780894" y="4808458"/>
                <a:ext cx="6101080" cy="8485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zh-CN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p>
                        <m:sSupPr>
                          <m:ctrlP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zh-CN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2EC9C982-F695-B923-184F-27CD1D787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894" y="4808458"/>
                <a:ext cx="6101080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文本框 86">
            <a:extLst>
              <a:ext uri="{FF2B5EF4-FFF2-40B4-BE49-F238E27FC236}">
                <a16:creationId xmlns:a16="http://schemas.microsoft.com/office/drawing/2014/main" id="{A77D47EB-1FD9-1BC8-0C90-116CE9C985AA}"/>
              </a:ext>
            </a:extLst>
          </p:cNvPr>
          <p:cNvSpPr txBox="1"/>
          <p:nvPr/>
        </p:nvSpPr>
        <p:spPr>
          <a:xfrm>
            <a:off x="1072790" y="5701705"/>
            <a:ext cx="4752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范数是所有元素绝对值的和。把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L1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范数相同的点</a:t>
            </a:r>
            <a:r>
              <a:rPr lang="zh-CN" altLang="en-US" dirty="0">
                <a:highlight>
                  <a:srgbClr val="FFFF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画出来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就是一个菱形。</a:t>
            </a:r>
            <a:endParaRPr lang="en-US" altLang="zh-CN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040D727-7B12-F56D-4D5D-989C91922379}"/>
              </a:ext>
            </a:extLst>
          </p:cNvPr>
          <p:cNvSpPr txBox="1"/>
          <p:nvPr/>
        </p:nvSpPr>
        <p:spPr>
          <a:xfrm>
            <a:off x="6515442" y="5670953"/>
            <a:ext cx="46111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范数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向量元素绝对值的平方和再开方，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到零点的欧式距离。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</a:t>
            </a:r>
            <a:r>
              <a:rPr lang="en-US" altLang="zh-CN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L2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范数相同的点都画出来就是一个圆。</a:t>
            </a:r>
            <a:endParaRPr lang="en-US" altLang="zh-CN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98E0D430-201A-A871-8840-7D125D917D67}"/>
              </a:ext>
            </a:extLst>
          </p:cNvPr>
          <p:cNvSpPr txBox="1"/>
          <p:nvPr/>
        </p:nvSpPr>
        <p:spPr>
          <a:xfrm>
            <a:off x="804689" y="1016310"/>
            <a:ext cx="112165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en-US" altLang="zh-CN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9C6FC968-E608-E15A-E103-36D208B2E1A7}"/>
              </a:ext>
            </a:extLst>
          </p:cNvPr>
          <p:cNvSpPr txBox="1"/>
          <p:nvPr/>
        </p:nvSpPr>
        <p:spPr>
          <a:xfrm>
            <a:off x="6377959" y="1011529"/>
            <a:ext cx="1121654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正则化</a:t>
            </a:r>
            <a:endParaRPr lang="en-US" altLang="zh-CN" dirty="0"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1A93AFD8-FBDD-B376-9AAC-12A287E031A4}"/>
              </a:ext>
            </a:extLst>
          </p:cNvPr>
          <p:cNvSpPr/>
          <p:nvPr/>
        </p:nvSpPr>
        <p:spPr>
          <a:xfrm rot="2680049">
            <a:off x="2490092" y="3245986"/>
            <a:ext cx="350405" cy="3347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F415AC7-EDE4-D3FF-8DED-30FE4AFB347A}"/>
              </a:ext>
            </a:extLst>
          </p:cNvPr>
          <p:cNvSpPr>
            <a:spLocks noChangeAspect="1"/>
          </p:cNvSpPr>
          <p:nvPr/>
        </p:nvSpPr>
        <p:spPr>
          <a:xfrm>
            <a:off x="2042949" y="1443179"/>
            <a:ext cx="3891064" cy="19905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D740704-CB7A-79FA-0E1C-D7D667B3E9FD}"/>
              </a:ext>
            </a:extLst>
          </p:cNvPr>
          <p:cNvSpPr/>
          <p:nvPr/>
        </p:nvSpPr>
        <p:spPr>
          <a:xfrm>
            <a:off x="2616377" y="3111379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355C99C6-5400-97EE-7824-1D065085411A}"/>
              </a:ext>
            </a:extLst>
          </p:cNvPr>
          <p:cNvSpPr>
            <a:spLocks noChangeAspect="1"/>
          </p:cNvSpPr>
          <p:nvPr/>
        </p:nvSpPr>
        <p:spPr>
          <a:xfrm>
            <a:off x="7630421" y="1427641"/>
            <a:ext cx="3780524" cy="20021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8E7FF60D-8661-F2E5-A06C-519C98C18B1B}"/>
              </a:ext>
            </a:extLst>
          </p:cNvPr>
          <p:cNvSpPr>
            <a:spLocks noChangeAspect="1"/>
          </p:cNvSpPr>
          <p:nvPr/>
        </p:nvSpPr>
        <p:spPr>
          <a:xfrm>
            <a:off x="8048361" y="3194894"/>
            <a:ext cx="423922" cy="42392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1D857B61-047F-A08E-CFF0-02D7C02BD924}"/>
              </a:ext>
            </a:extLst>
          </p:cNvPr>
          <p:cNvSpPr/>
          <p:nvPr/>
        </p:nvSpPr>
        <p:spPr>
          <a:xfrm>
            <a:off x="8317096" y="3175383"/>
            <a:ext cx="90000" cy="905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267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3011"/>
    </mc:Choice>
    <mc:Fallback xmlns="">
      <p:transition advTm="130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10937</TotalTime>
  <Words>2906</Words>
  <Application>Microsoft Office PowerPoint</Application>
  <PresentationFormat>宽屏</PresentationFormat>
  <Paragraphs>137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-apple-system</vt:lpstr>
      <vt:lpstr>mp-quote</vt:lpstr>
      <vt:lpstr>等线</vt:lpstr>
      <vt:lpstr>等线 Light</vt:lpstr>
      <vt:lpstr>微软雅黑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Luying Hu</cp:lastModifiedBy>
  <cp:revision>158</cp:revision>
  <dcterms:created xsi:type="dcterms:W3CDTF">2022-06-04T12:32:57Z</dcterms:created>
  <dcterms:modified xsi:type="dcterms:W3CDTF">2024-07-18T03:42:56Z</dcterms:modified>
</cp:coreProperties>
</file>