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3" r:id="rId2"/>
    <p:sldId id="300" r:id="rId3"/>
    <p:sldId id="301" r:id="rId4"/>
    <p:sldId id="307" r:id="rId5"/>
    <p:sldId id="264" r:id="rId6"/>
    <p:sldId id="266" r:id="rId7"/>
    <p:sldId id="267" r:id="rId8"/>
    <p:sldId id="268" r:id="rId9"/>
    <p:sldId id="269" r:id="rId10"/>
    <p:sldId id="270" r:id="rId11"/>
    <p:sldId id="274" r:id="rId12"/>
    <p:sldId id="275" r:id="rId13"/>
    <p:sldId id="276" r:id="rId14"/>
    <p:sldId id="277" r:id="rId15"/>
    <p:sldId id="280" r:id="rId16"/>
    <p:sldId id="281" r:id="rId17"/>
    <p:sldId id="282" r:id="rId18"/>
    <p:sldId id="298" r:id="rId19"/>
    <p:sldId id="284" r:id="rId20"/>
    <p:sldId id="286" r:id="rId21"/>
    <p:sldId id="287" r:id="rId22"/>
    <p:sldId id="288" r:id="rId23"/>
    <p:sldId id="310" r:id="rId24"/>
    <p:sldId id="289" r:id="rId25"/>
    <p:sldId id="294" r:id="rId26"/>
    <p:sldId id="31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 邓" initials="川" lastIdx="1" clrIdx="0">
    <p:extLst>
      <p:ext uri="{19B8F6BF-5375-455C-9EA6-DF929625EA0E}">
        <p15:presenceInfo xmlns:p15="http://schemas.microsoft.com/office/powerpoint/2012/main" userId="78a5a2afb5158c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9700"/>
    <a:srgbClr val="FFE7CC"/>
    <a:srgbClr val="7030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16" autoAdjust="0"/>
    <p:restoredTop sz="62115" autoAdjust="0"/>
  </p:normalViewPr>
  <p:slideViewPr>
    <p:cSldViewPr snapToGrid="0">
      <p:cViewPr varScale="1">
        <p:scale>
          <a:sx n="100" d="100"/>
          <a:sy n="100" d="100"/>
        </p:scale>
        <p:origin x="22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4867F-2102-4C22-9309-65592696CE57}" type="datetimeFigureOut">
              <a:rPr lang="zh-CN" altLang="en-US" smtClean="0"/>
              <a:t>2024/7/29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70740-AB7B-4268-8307-BA437B3DD965}" type="slidenum">
              <a:rPr lang="zh-CN" altLang="en-US" smtClean="0"/>
              <a:t>‹#›</a:t>
            </a:fld>
            <a:endParaRPr lang="zh-CN" altLang="en-US"/>
          </a:p>
        </p:txBody>
      </p:sp>
    </p:spTree>
    <p:extLst>
      <p:ext uri="{BB962C8B-B14F-4D97-AF65-F5344CB8AC3E}">
        <p14:creationId xmlns:p14="http://schemas.microsoft.com/office/powerpoint/2010/main" val="185407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老师同学们大家好，我本次汇报的主题是文本处理中的</a:t>
            </a:r>
            <a:r>
              <a:rPr lang="en-US" altLang="zh-CN" dirty="0"/>
              <a:t>tokenization</a:t>
            </a:r>
            <a:r>
              <a:rPr lang="zh-CN" altLang="en-US" dirty="0"/>
              <a:t>和</a:t>
            </a:r>
            <a:r>
              <a:rPr lang="en-US" altLang="zh-CN" dirty="0"/>
              <a:t>embedding</a:t>
            </a:r>
            <a:endParaRPr lang="zh-CN" altLang="en-US" dirty="0"/>
          </a:p>
        </p:txBody>
      </p:sp>
    </p:spTree>
    <p:extLst>
      <p:ext uri="{BB962C8B-B14F-4D97-AF65-F5344CB8AC3E}">
        <p14:creationId xmlns:p14="http://schemas.microsoft.com/office/powerpoint/2010/main" val="64827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en-US" altLang="zh-CN" sz="1200" dirty="0">
                <a:latin typeface="Times New Roman" panose="02020603050405020304" pitchFamily="18" charset="0"/>
                <a:cs typeface="Times New Roman" panose="02020603050405020304" pitchFamily="18" charset="0"/>
              </a:rPr>
              <a:t>Word-based tokenization</a:t>
            </a:r>
            <a:r>
              <a:rPr lang="zh-CN" altLang="en-US" sz="1200" dirty="0">
                <a:latin typeface="Times New Roman" panose="02020603050405020304" pitchFamily="18" charset="0"/>
                <a:cs typeface="Times New Roman" panose="02020603050405020304" pitchFamily="18" charset="0"/>
              </a:rPr>
              <a:t>另一个特点就是对未知单词的处理，</a:t>
            </a:r>
            <a:r>
              <a:rPr lang="zh-CN" altLang="en-US" dirty="0"/>
              <a:t>如果文本中出现词汇中没有包含的单词，那么分词器就会将该单词用</a:t>
            </a:r>
            <a:r>
              <a:rPr lang="en-US" altLang="zh-CN" dirty="0"/>
              <a:t>unknown</a:t>
            </a:r>
            <a:r>
              <a:rPr lang="zh-CN" altLang="en-US" dirty="0"/>
              <a:t>表示，比如这里的</a:t>
            </a:r>
            <a:r>
              <a:rPr lang="en-US" altLang="zh-CN" dirty="0" err="1"/>
              <a:t>malapromism</a:t>
            </a:r>
            <a:r>
              <a:rPr lang="zh-CN" altLang="en-US" dirty="0"/>
              <a:t>是词汇中没有出现的单词，那么就给它分配一个</a:t>
            </a:r>
            <a:r>
              <a:rPr lang="en-US" altLang="zh-CN" dirty="0"/>
              <a:t>unknown</a:t>
            </a:r>
            <a:r>
              <a:rPr lang="zh-CN" altLang="en-US" dirty="0"/>
              <a:t>。</a:t>
            </a:r>
            <a:endParaRPr lang="en-US" altLang="zh-CN" dirty="0"/>
          </a:p>
          <a:p>
            <a:r>
              <a:rPr lang="en-US" altLang="zh-CN" dirty="0"/>
              <a:t>	</a:t>
            </a:r>
            <a:r>
              <a:rPr lang="zh-CN" altLang="en-US" dirty="0"/>
              <a:t>这种简单粗暴地处理方式就造成一个问题，模型对于他不知道的所有单词都会有相同的表示，而这样就会导致大量的信息丢失。</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10</a:t>
            </a:fld>
            <a:endParaRPr lang="zh-CN" altLang="en-US"/>
          </a:p>
        </p:txBody>
      </p:sp>
    </p:spTree>
    <p:extLst>
      <p:ext uri="{BB962C8B-B14F-4D97-AF65-F5344CB8AC3E}">
        <p14:creationId xmlns:p14="http://schemas.microsoft.com/office/powerpoint/2010/main" val="298947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相比于</a:t>
            </a:r>
            <a:r>
              <a:rPr lang="en-US" altLang="zh-CN" sz="1200" dirty="0">
                <a:latin typeface="Times New Roman" panose="02020603050405020304" pitchFamily="18" charset="0"/>
                <a:cs typeface="Times New Roman" panose="02020603050405020304" pitchFamily="18" charset="0"/>
              </a:rPr>
              <a:t>Word-based tokenization</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Character-based tokenization</a:t>
            </a:r>
            <a:r>
              <a:rPr lang="zh-CN" altLang="en-US" dirty="0"/>
              <a:t>就是在拆分的时候将文本拆分成单个字符，而不再是单词。拆分的结果如</a:t>
            </a:r>
            <a:r>
              <a:rPr lang="en-US" altLang="zh-CN" dirty="0"/>
              <a:t>ppt</a:t>
            </a:r>
            <a:r>
              <a:rPr lang="zh-CN" altLang="en-US" dirty="0"/>
              <a:t>所示，每一个</a:t>
            </a:r>
            <a:r>
              <a:rPr lang="en-US" altLang="zh-CN" dirty="0"/>
              <a:t>token</a:t>
            </a:r>
            <a:r>
              <a:rPr lang="zh-CN" altLang="en-US" dirty="0"/>
              <a:t>都只包含了一个字符。</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11</a:t>
            </a:fld>
            <a:endParaRPr lang="zh-CN" altLang="en-US"/>
          </a:p>
        </p:txBody>
      </p:sp>
    </p:spTree>
    <p:extLst>
      <p:ext uri="{BB962C8B-B14F-4D97-AF65-F5344CB8AC3E}">
        <p14:creationId xmlns:p14="http://schemas.microsoft.com/office/powerpoint/2010/main" val="274870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这种分词方法的主要思想就是，语言中通常有很多不同的单词，而字符的数量却很少，那么就可以按照字符去对文本进行分词从而起到减少词汇大小的作用</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例如，对于英语来说，</a:t>
            </a:r>
            <a:r>
              <a:rPr lang="en-US" altLang="zh-CN" sz="1200" i="1" dirty="0">
                <a:latin typeface="Times New Roman" panose="02020603050405020304" pitchFamily="18" charset="0"/>
                <a:cs typeface="Times New Roman" panose="02020603050405020304" pitchFamily="18" charset="0"/>
              </a:rPr>
              <a:t>Word-based tokenization</a:t>
            </a:r>
            <a:r>
              <a:rPr lang="zh-CN" altLang="en-US" sz="1200" i="1" dirty="0">
                <a:latin typeface="Times New Roman" panose="02020603050405020304" pitchFamily="18" charset="0"/>
                <a:cs typeface="Times New Roman" panose="02020603050405020304" pitchFamily="18" charset="0"/>
              </a:rPr>
              <a:t>的</a:t>
            </a:r>
            <a:r>
              <a:rPr lang="en-US" altLang="zh-CN" sz="1200" i="1" dirty="0">
                <a:latin typeface="Times New Roman" panose="02020603050405020304" pitchFamily="18" charset="0"/>
                <a:cs typeface="Times New Roman" panose="02020603050405020304" pitchFamily="18" charset="0"/>
              </a:rPr>
              <a:t>vocabulary</a:t>
            </a:r>
            <a:r>
              <a:rPr lang="zh-CN" altLang="en-US" sz="1200" i="0" dirty="0">
                <a:latin typeface="Times New Roman" panose="02020603050405020304" pitchFamily="18" charset="0"/>
                <a:cs typeface="Times New Roman" panose="02020603050405020304" pitchFamily="18" charset="0"/>
              </a:rPr>
              <a:t>有</a:t>
            </a:r>
            <a:r>
              <a:rPr lang="en-US" altLang="zh-CN" sz="1200" i="0" dirty="0">
                <a:latin typeface="Times New Roman" panose="02020603050405020304" pitchFamily="18" charset="0"/>
                <a:cs typeface="Times New Roman" panose="02020603050405020304" pitchFamily="18" charset="0"/>
              </a:rPr>
              <a:t>170000</a:t>
            </a:r>
            <a:r>
              <a:rPr lang="zh-CN" altLang="en-US" sz="1200" i="0" dirty="0">
                <a:latin typeface="Times New Roman" panose="02020603050405020304" pitchFamily="18" charset="0"/>
                <a:cs typeface="Times New Roman" panose="02020603050405020304" pitchFamily="18" charset="0"/>
              </a:rPr>
              <a:t>个单词</a:t>
            </a:r>
            <a:r>
              <a:rPr lang="zh-CN" altLang="en-US" dirty="0"/>
              <a:t>，但是</a:t>
            </a:r>
            <a:r>
              <a:rPr lang="en-US" altLang="zh-CN" sz="1200" i="1" dirty="0">
                <a:latin typeface="Times New Roman" panose="02020603050405020304" pitchFamily="18" charset="0"/>
                <a:cs typeface="Times New Roman" panose="02020603050405020304" pitchFamily="18" charset="0"/>
              </a:rPr>
              <a:t>Character-based  tokenization</a:t>
            </a:r>
            <a:r>
              <a:rPr lang="zh-CN" altLang="en-US" sz="1200" i="1" dirty="0">
                <a:latin typeface="Times New Roman" panose="02020603050405020304" pitchFamily="18" charset="0"/>
                <a:cs typeface="Times New Roman" panose="02020603050405020304" pitchFamily="18" charset="0"/>
              </a:rPr>
              <a:t>的</a:t>
            </a:r>
            <a:r>
              <a:rPr lang="en-US" altLang="zh-CN" sz="1200" i="1" dirty="0">
                <a:latin typeface="Times New Roman" panose="02020603050405020304" pitchFamily="18" charset="0"/>
                <a:cs typeface="Times New Roman" panose="02020603050405020304" pitchFamily="18" charset="0"/>
              </a:rPr>
              <a:t>vocabulary</a:t>
            </a:r>
            <a:r>
              <a:rPr lang="zh-CN" altLang="en-US" dirty="0"/>
              <a:t>只包含了</a:t>
            </a:r>
            <a:r>
              <a:rPr lang="en-US" altLang="zh-CN" dirty="0"/>
              <a:t>256</a:t>
            </a:r>
            <a:r>
              <a:rPr lang="zh-CN" altLang="en-US" dirty="0"/>
              <a:t>个字符，能明显感觉到两种分词方法词汇总量的大小差异。</a:t>
            </a:r>
            <a:endParaRPr lang="en-US" altLang="zh-CN" dirty="0"/>
          </a:p>
        </p:txBody>
      </p:sp>
      <p:sp>
        <p:nvSpPr>
          <p:cNvPr id="4" name="灯片编号占位符 3"/>
          <p:cNvSpPr>
            <a:spLocks noGrp="1"/>
          </p:cNvSpPr>
          <p:nvPr>
            <p:ph type="sldNum" sz="quarter" idx="5"/>
          </p:nvPr>
        </p:nvSpPr>
        <p:spPr/>
        <p:txBody>
          <a:bodyPr/>
          <a:lstStyle/>
          <a:p>
            <a:fld id="{67A70740-AB7B-4268-8307-BA437B3DD965}" type="slidenum">
              <a:rPr lang="zh-CN" altLang="en-US" smtClean="0"/>
              <a:t>12</a:t>
            </a:fld>
            <a:endParaRPr lang="zh-CN" altLang="en-US"/>
          </a:p>
        </p:txBody>
      </p:sp>
    </p:spTree>
    <p:extLst>
      <p:ext uri="{BB962C8B-B14F-4D97-AF65-F5344CB8AC3E}">
        <p14:creationId xmlns:p14="http://schemas.microsoft.com/office/powerpoint/2010/main" val="357589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同时，</a:t>
            </a:r>
            <a:r>
              <a:rPr lang="en-US" altLang="zh-CN" sz="1200" dirty="0">
                <a:latin typeface="Times New Roman" panose="02020603050405020304" pitchFamily="18" charset="0"/>
                <a:cs typeface="Times New Roman" panose="02020603050405020304" pitchFamily="18" charset="0"/>
              </a:rPr>
              <a:t>Character-</a:t>
            </a:r>
            <a:r>
              <a:rPr lang="en-US" altLang="zh-CN" sz="1200" dirty="0" err="1">
                <a:latin typeface="Times New Roman" panose="02020603050405020304" pitchFamily="18" charset="0"/>
                <a:cs typeface="Times New Roman" panose="02020603050405020304" pitchFamily="18" charset="0"/>
              </a:rPr>
              <a:t>based</a:t>
            </a:r>
            <a:r>
              <a:rPr lang="en-US" altLang="zh-CN" sz="1200" i="1" dirty="0" err="1">
                <a:latin typeface="Times New Roman" panose="02020603050405020304" pitchFamily="18" charset="0"/>
                <a:cs typeface="Times New Roman" panose="02020603050405020304" pitchFamily="18" charset="0"/>
              </a:rPr>
              <a:t>tokenization</a:t>
            </a:r>
            <a:r>
              <a:rPr lang="zh-CN" altLang="en-US" dirty="0"/>
              <a:t>创建的词汇表也会比</a:t>
            </a:r>
            <a:r>
              <a:rPr lang="en-US" altLang="zh-CN" sz="1200" dirty="0">
                <a:latin typeface="Times New Roman" panose="02020603050405020304" pitchFamily="18" charset="0"/>
                <a:cs typeface="Times New Roman" panose="02020603050405020304" pitchFamily="18" charset="0"/>
              </a:rPr>
              <a:t>Word-based </a:t>
            </a:r>
            <a:r>
              <a:rPr lang="en-US" altLang="zh-CN" dirty="0"/>
              <a:t>tokenization</a:t>
            </a:r>
            <a:r>
              <a:rPr lang="zh-CN" altLang="en-US" dirty="0"/>
              <a:t>创建的词汇表更加的完整。</a:t>
            </a:r>
            <a:endParaRPr lang="en-US" altLang="zh-CN" dirty="0"/>
          </a:p>
          <a:p>
            <a:r>
              <a:rPr lang="en-US" altLang="zh-CN" dirty="0"/>
              <a:t>	</a:t>
            </a:r>
            <a:r>
              <a:rPr lang="zh-CN" altLang="en-US" dirty="0"/>
              <a:t>由于</a:t>
            </a:r>
            <a:r>
              <a:rPr lang="en-US" altLang="zh-CN" sz="1200" i="1" dirty="0">
                <a:latin typeface="Times New Roman" panose="02020603050405020304" pitchFamily="18" charset="0"/>
                <a:cs typeface="Times New Roman" panose="02020603050405020304" pitchFamily="18" charset="0"/>
              </a:rPr>
              <a:t>Word-based tokenization</a:t>
            </a:r>
            <a:r>
              <a:rPr lang="zh-CN" altLang="en-US" dirty="0"/>
              <a:t>的词汇表包含某种语言中使用的所有字符，因此即使分词器在训练期间没有见过的单词仍然可以被分词，词汇表外的</a:t>
            </a:r>
            <a:r>
              <a:rPr lang="en-US" altLang="zh-CN" dirty="0"/>
              <a:t>token</a:t>
            </a:r>
            <a:r>
              <a:rPr lang="zh-CN" altLang="en-US" dirty="0"/>
              <a:t>就会减少。同样当单词拼写错误的时候，这种方法也具有一定的能力识别，而不是立即将拼写错误的单词视为未知单词而丢弃</a:t>
            </a:r>
            <a:endParaRPr lang="en-US" altLang="zh-CN" dirty="0"/>
          </a:p>
          <a:p>
            <a:r>
              <a:rPr lang="en-US" altLang="zh-CN" dirty="0"/>
              <a:t>	</a:t>
            </a:r>
            <a:r>
              <a:rPr lang="zh-CN" altLang="en-US" dirty="0"/>
              <a:t>但是这个方法也不算完美，直观上，单个</a:t>
            </a:r>
            <a:r>
              <a:rPr lang="en-US" altLang="zh-CN" dirty="0"/>
              <a:t>token</a:t>
            </a:r>
            <a:r>
              <a:rPr lang="zh-CN" altLang="en-US" dirty="0"/>
              <a:t>中的字符包含的信息量并不如单词所包含的信息量，最简单的例子就是’</a:t>
            </a:r>
            <a:r>
              <a:rPr lang="en-US" altLang="zh-CN" dirty="0"/>
              <a:t>Let’s’’</a:t>
            </a:r>
            <a:r>
              <a:rPr lang="zh-CN" altLang="en-US" dirty="0"/>
              <a:t>明显比 </a:t>
            </a:r>
            <a:r>
              <a:rPr lang="en-US" altLang="zh-CN" dirty="0"/>
              <a:t>l </a:t>
            </a:r>
            <a:r>
              <a:rPr lang="zh-CN" altLang="en-US" dirty="0"/>
              <a:t>包含更多的信息。</a:t>
            </a:r>
            <a:endParaRPr lang="en-US" altLang="zh-CN" dirty="0"/>
          </a:p>
          <a:p>
            <a:r>
              <a:rPr lang="en-US" altLang="zh-CN" dirty="0"/>
              <a:t>	</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13</a:t>
            </a:fld>
            <a:endParaRPr lang="zh-CN" altLang="en-US"/>
          </a:p>
        </p:txBody>
      </p:sp>
    </p:spTree>
    <p:extLst>
      <p:ext uri="{BB962C8B-B14F-4D97-AF65-F5344CB8AC3E}">
        <p14:creationId xmlns:p14="http://schemas.microsoft.com/office/powerpoint/2010/main" val="164942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因为字符携带的信息少，所以自然就会引发另一个问题：一个序列会被转换为大量的</a:t>
            </a:r>
            <a:r>
              <a:rPr lang="en-US" altLang="zh-CN" dirty="0"/>
              <a:t>token</a:t>
            </a:r>
            <a:r>
              <a:rPr lang="zh-CN" altLang="en-US" dirty="0"/>
              <a:t>以供模型处理，模型需要连续处理多个</a:t>
            </a:r>
            <a:r>
              <a:rPr lang="en-US" altLang="zh-CN" dirty="0"/>
              <a:t>token</a:t>
            </a:r>
            <a:r>
              <a:rPr lang="zh-CN" altLang="en-US" dirty="0"/>
              <a:t>才能理解到单词的意思，这就很容易影响到影响模型对上下文的理解。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同样因为一个序列会被转换为大量的</a:t>
            </a:r>
            <a:r>
              <a:rPr lang="en-US" altLang="zh-CN" dirty="0"/>
              <a:t>token</a:t>
            </a:r>
            <a:r>
              <a:rPr lang="zh-CN" altLang="en-US" dirty="0"/>
              <a:t>以供模型处理，所以对于同一个文本的处理，</a:t>
            </a:r>
            <a:r>
              <a:rPr lang="en-US" altLang="zh-CN" sz="1200" i="1" dirty="0">
                <a:latin typeface="Times New Roman" panose="02020603050405020304" pitchFamily="18" charset="0"/>
                <a:cs typeface="Times New Roman" panose="02020603050405020304" pitchFamily="18" charset="0"/>
              </a:rPr>
              <a:t>Character-based tokenization</a:t>
            </a:r>
            <a:r>
              <a:rPr lang="zh-CN" altLang="en-US" dirty="0"/>
              <a:t>将加大模型的输入文本大小</a:t>
            </a:r>
            <a:endParaRPr lang="en-US" altLang="zh-CN" dirty="0"/>
          </a:p>
        </p:txBody>
      </p:sp>
      <p:sp>
        <p:nvSpPr>
          <p:cNvPr id="4" name="灯片编号占位符 3"/>
          <p:cNvSpPr>
            <a:spLocks noGrp="1"/>
          </p:cNvSpPr>
          <p:nvPr>
            <p:ph type="sldNum" sz="quarter" idx="5"/>
          </p:nvPr>
        </p:nvSpPr>
        <p:spPr/>
        <p:txBody>
          <a:bodyPr/>
          <a:lstStyle/>
          <a:p>
            <a:fld id="{67A70740-AB7B-4268-8307-BA437B3DD965}" type="slidenum">
              <a:rPr lang="zh-CN" altLang="en-US" smtClean="0"/>
              <a:t>14</a:t>
            </a:fld>
            <a:endParaRPr lang="zh-CN" altLang="en-US"/>
          </a:p>
        </p:txBody>
      </p:sp>
    </p:spTree>
    <p:extLst>
      <p:ext uri="{BB962C8B-B14F-4D97-AF65-F5344CB8AC3E}">
        <p14:creationId xmlns:p14="http://schemas.microsoft.com/office/powerpoint/2010/main" val="185870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5F61938C-7C4A-4E19-9E4F-5390FC0408C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en-US" altLang="zh-CN" sz="1200" b="1" dirty="0" err="1">
                <a:latin typeface="Times New Roman" panose="02020603050405020304" pitchFamily="18" charset="0"/>
                <a:cs typeface="Times New Roman" panose="02020603050405020304" pitchFamily="18" charset="0"/>
              </a:rPr>
              <a:t>Subword</a:t>
            </a:r>
            <a:r>
              <a:rPr lang="en-US" altLang="zh-CN" sz="1200" b="1" dirty="0">
                <a:latin typeface="Times New Roman" panose="02020603050405020304" pitchFamily="18" charset="0"/>
                <a:cs typeface="Times New Roman" panose="02020603050405020304" pitchFamily="18" charset="0"/>
              </a:rPr>
              <a:t>-based tokenization</a:t>
            </a:r>
            <a:r>
              <a:rPr lang="zh-CN" altLang="en-US" sz="1200" b="1" dirty="0">
                <a:latin typeface="Times New Roman" panose="02020603050405020304" pitchFamily="18" charset="0"/>
                <a:cs typeface="Times New Roman" panose="02020603050405020304" pitchFamily="18" charset="0"/>
              </a:rPr>
              <a:t>是介于</a:t>
            </a:r>
            <a:r>
              <a:rPr lang="en-US" altLang="zh-CN" sz="1200" i="1" dirty="0">
                <a:solidFill>
                  <a:srgbClr val="7030A0"/>
                </a:solidFill>
                <a:latin typeface="Times New Roman" panose="02020603050405020304" pitchFamily="18" charset="0"/>
                <a:cs typeface="Times New Roman" panose="02020603050405020304" pitchFamily="18" charset="0"/>
              </a:rPr>
              <a:t>Word-based tokenization</a:t>
            </a:r>
            <a:r>
              <a:rPr lang="zh-CN" altLang="en-US" sz="1200" i="1" dirty="0">
                <a:solidFill>
                  <a:srgbClr val="7030A0"/>
                </a:solidFill>
                <a:latin typeface="Times New Roman" panose="02020603050405020304" pitchFamily="18" charset="0"/>
                <a:cs typeface="Times New Roman" panose="02020603050405020304" pitchFamily="18" charset="0"/>
              </a:rPr>
              <a:t>和</a:t>
            </a:r>
            <a:r>
              <a:rPr lang="en-US" altLang="zh-CN" sz="1200" i="1" dirty="0">
                <a:solidFill>
                  <a:srgbClr val="7030A0"/>
                </a:solidFill>
                <a:latin typeface="Times New Roman" panose="02020603050405020304" pitchFamily="18" charset="0"/>
                <a:cs typeface="Times New Roman" panose="02020603050405020304" pitchFamily="18" charset="0"/>
              </a:rPr>
              <a:t>Character-based tokenization</a:t>
            </a:r>
            <a:r>
              <a:rPr lang="zh-CN" altLang="en-US" sz="1200" i="1" dirty="0">
                <a:solidFill>
                  <a:srgbClr val="7030A0"/>
                </a:solidFill>
                <a:latin typeface="Times New Roman" panose="02020603050405020304" pitchFamily="18" charset="0"/>
                <a:cs typeface="Times New Roman" panose="02020603050405020304" pitchFamily="18" charset="0"/>
              </a:rPr>
              <a:t>之间的方法</a:t>
            </a:r>
            <a:endParaRPr lang="en-US" altLang="zh-CN" dirty="0"/>
          </a:p>
          <a:p>
            <a:r>
              <a:rPr lang="en-US" altLang="zh-CN" dirty="0"/>
              <a:t>	</a:t>
            </a:r>
            <a:r>
              <a:rPr lang="en-US" altLang="zh-CN" sz="1200" b="1" dirty="0" err="1">
                <a:latin typeface="Times New Roman" panose="02020603050405020304" pitchFamily="18" charset="0"/>
                <a:cs typeface="Times New Roman" panose="02020603050405020304" pitchFamily="18" charset="0"/>
              </a:rPr>
              <a:t>Subword</a:t>
            </a:r>
            <a:r>
              <a:rPr lang="en-US" altLang="zh-CN" sz="1200" b="1" dirty="0">
                <a:latin typeface="Times New Roman" panose="02020603050405020304" pitchFamily="18" charset="0"/>
                <a:cs typeface="Times New Roman" panose="02020603050405020304" pitchFamily="18" charset="0"/>
              </a:rPr>
              <a:t>-based tokenization</a:t>
            </a:r>
            <a:r>
              <a:rPr lang="zh-CN" altLang="en-US" sz="1200" b="1" dirty="0">
                <a:latin typeface="Times New Roman" panose="02020603050405020304" pitchFamily="18" charset="0"/>
                <a:cs typeface="Times New Roman" panose="02020603050405020304" pitchFamily="18" charset="0"/>
              </a:rPr>
              <a:t>第一个思想是</a:t>
            </a:r>
            <a:r>
              <a:rPr lang="en-US" altLang="zh-CN" dirty="0"/>
              <a:t>:</a:t>
            </a:r>
            <a:r>
              <a:rPr lang="zh-CN" altLang="en-US" dirty="0"/>
              <a:t>频繁使用的单词不应被拆分为较小的子词</a:t>
            </a:r>
            <a:r>
              <a:rPr lang="en-US" altLang="zh-CN" dirty="0"/>
              <a:t>	</a:t>
            </a:r>
            <a:r>
              <a:rPr lang="zh-CN" altLang="en-US" dirty="0"/>
              <a:t>例如常见单词“</a:t>
            </a:r>
            <a:r>
              <a:rPr lang="en-US" altLang="zh-CN" dirty="0"/>
              <a:t>dog”:</a:t>
            </a:r>
            <a:r>
              <a:rPr lang="zh-CN" altLang="en-US" dirty="0"/>
              <a:t>分词器能够为单词“</a:t>
            </a:r>
            <a:r>
              <a:rPr lang="en-US" altLang="zh-CN" dirty="0"/>
              <a:t>dog”</a:t>
            </a:r>
            <a:r>
              <a:rPr lang="zh-CN" altLang="en-US" dirty="0"/>
              <a:t>提供一个</a:t>
            </a:r>
            <a:r>
              <a:rPr lang="en-US" altLang="zh-CN" dirty="0"/>
              <a:t>ID</a:t>
            </a:r>
            <a:r>
              <a:rPr lang="zh-CN" altLang="en-US" dirty="0"/>
              <a:t>，而不是将其拆分为字符</a:t>
            </a:r>
            <a:r>
              <a:rPr lang="en-US" altLang="zh-CN" dirty="0"/>
              <a:t>:d</a:t>
            </a:r>
            <a:r>
              <a:rPr lang="zh-CN" altLang="en-US" dirty="0"/>
              <a:t>、</a:t>
            </a:r>
            <a:r>
              <a:rPr lang="en-US" altLang="zh-CN" dirty="0"/>
              <a:t>o</a:t>
            </a:r>
            <a:r>
              <a:rPr lang="zh-CN" altLang="en-US" dirty="0"/>
              <a:t>和 </a:t>
            </a:r>
            <a:r>
              <a:rPr lang="en-US" altLang="zh-CN" dirty="0"/>
              <a:t>g</a:t>
            </a:r>
            <a:r>
              <a:rPr lang="zh-CN" altLang="en-US" dirty="0"/>
              <a:t>。 同样，当遇到</a:t>
            </a:r>
            <a:r>
              <a:rPr lang="en-US" altLang="zh-CN" dirty="0"/>
              <a:t>dogs</a:t>
            </a:r>
            <a:r>
              <a:rPr lang="zh-CN" altLang="en-US" dirty="0"/>
              <a:t>这个词时，分词器也能够理解，从根源上来说，这仍然是“</a:t>
            </a:r>
            <a:r>
              <a:rPr lang="en-US" altLang="zh-CN" dirty="0"/>
              <a:t>dog</a:t>
            </a:r>
            <a:r>
              <a:rPr lang="zh-CN" altLang="en-US" dirty="0"/>
              <a:t>”这个词，添加了</a:t>
            </a:r>
            <a:r>
              <a:rPr lang="en-US" altLang="zh-CN" dirty="0"/>
              <a:t>s</a:t>
            </a:r>
            <a:r>
              <a:rPr lang="zh-CN" altLang="en-US" dirty="0"/>
              <a:t>，只是稍微改变了含义。</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E4A9D754-621E-4F82-9764-BA57593C00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latin typeface="Times New Roman" panose="02020603050405020304" pitchFamily="18" charset="0"/>
                <a:cs typeface="Times New Roman" panose="02020603050405020304" pitchFamily="18" charset="0"/>
              </a:rPr>
              <a:t>	</a:t>
            </a:r>
            <a:r>
              <a:rPr lang="en-US" altLang="zh-CN" sz="1200" b="1" dirty="0" err="1">
                <a:latin typeface="Times New Roman" panose="02020603050405020304" pitchFamily="18" charset="0"/>
                <a:cs typeface="Times New Roman" panose="02020603050405020304" pitchFamily="18" charset="0"/>
              </a:rPr>
              <a:t>Subword</a:t>
            </a:r>
            <a:r>
              <a:rPr lang="en-US" altLang="zh-CN" sz="1200" b="1" dirty="0">
                <a:latin typeface="Times New Roman" panose="02020603050405020304" pitchFamily="18" charset="0"/>
                <a:cs typeface="Times New Roman" panose="02020603050405020304" pitchFamily="18" charset="0"/>
              </a:rPr>
              <a:t>-based tokenization</a:t>
            </a:r>
            <a:r>
              <a:rPr lang="zh-CN" altLang="en-US" sz="1200" b="1" dirty="0">
                <a:latin typeface="Times New Roman" panose="02020603050405020304" pitchFamily="18" charset="0"/>
                <a:cs typeface="Times New Roman" panose="02020603050405020304" pitchFamily="18" charset="0"/>
              </a:rPr>
              <a:t>另一个思想是</a:t>
            </a:r>
            <a:r>
              <a:rPr lang="en-US" altLang="zh-CN" dirty="0"/>
              <a:t>:</a:t>
            </a:r>
            <a:r>
              <a:rPr lang="zh-CN" altLang="en-US" dirty="0"/>
              <a:t>罕见的单词应被分解为有意义的子词。</a:t>
            </a:r>
            <a:endParaRPr lang="en-US" altLang="zh-CN" dirty="0"/>
          </a:p>
          <a:p>
            <a:r>
              <a:rPr lang="en-US" altLang="zh-CN" dirty="0"/>
              <a:t>	</a:t>
            </a:r>
            <a:r>
              <a:rPr lang="zh-CN" altLang="en-US" dirty="0"/>
              <a:t>例如</a:t>
            </a:r>
            <a:r>
              <a:rPr lang="en-US" altLang="zh-CN" dirty="0"/>
              <a:t>tokenization</a:t>
            </a:r>
            <a:r>
              <a:rPr lang="zh-CN" altLang="en-US" dirty="0"/>
              <a:t>这样的复杂单词，它可以被分割成有意义的子词。 该词的词根是 </a:t>
            </a:r>
            <a:r>
              <a:rPr lang="en-US" altLang="zh-CN" dirty="0"/>
              <a:t>token</a:t>
            </a:r>
            <a:r>
              <a:rPr lang="zh-CN" altLang="en-US" dirty="0"/>
              <a:t>，而</a:t>
            </a:r>
            <a:r>
              <a:rPr lang="en-US" altLang="zh-CN" dirty="0" err="1"/>
              <a:t>ization</a:t>
            </a:r>
            <a:r>
              <a:rPr lang="en-US" altLang="zh-CN" dirty="0"/>
              <a:t> </a:t>
            </a:r>
            <a:r>
              <a:rPr lang="zh-CN" altLang="en-US" dirty="0"/>
              <a:t>则完善了该词根，使其含义略有不同。将单词分成两部分是有意义的</a:t>
            </a:r>
            <a:r>
              <a:rPr lang="en-US" altLang="zh-CN" dirty="0"/>
              <a:t>:token</a:t>
            </a:r>
            <a:r>
              <a:rPr lang="zh-CN" altLang="en-US" dirty="0"/>
              <a:t>作为单词的根</a:t>
            </a:r>
            <a:r>
              <a:rPr lang="en-US" altLang="zh-CN" dirty="0"/>
              <a:t>(</a:t>
            </a:r>
            <a:r>
              <a:rPr lang="zh-CN" altLang="en-US" dirty="0"/>
              <a:t>代表单词的“开始）。</a:t>
            </a:r>
            <a:r>
              <a:rPr lang="en-US" altLang="zh-CN" dirty="0" err="1"/>
              <a:t>ization</a:t>
            </a:r>
            <a:r>
              <a:rPr lang="zh-CN" altLang="en-US" dirty="0"/>
              <a:t>作为附加信息（代表单词的“完成）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712FE2-EA84-4A99-A628-4897DE0BB17F}"/>
              </a:ext>
            </a:extLst>
          </p:cNvPr>
          <p:cNvSpPr>
            <a:spLocks noGrp="1"/>
          </p:cNvSpPr>
          <p:nvPr>
            <p:ph type="body" idx="1"/>
          </p:nvPr>
        </p:nvSpPr>
        <p:spPr/>
        <p:txBody>
          <a:bodyPr/>
          <a:lstStyle/>
          <a:p>
            <a:r>
              <a:rPr lang="en-US" altLang="zh-CN" dirty="0"/>
              <a:t>	</a:t>
            </a:r>
            <a:r>
              <a:rPr lang="zh-CN" altLang="en-US" dirty="0"/>
              <a:t>因此，模型也就能够</a:t>
            </a:r>
            <a:r>
              <a:rPr lang="zh-CN" altLang="zh-CN" dirty="0"/>
              <a:t>识别文本中相似的句法或语义情况</a:t>
            </a:r>
            <a:r>
              <a:rPr lang="zh-CN" altLang="en-US" dirty="0"/>
              <a:t>。它将理解单词“</a:t>
            </a:r>
            <a:r>
              <a:rPr lang="en-US" altLang="zh-CN" dirty="0"/>
              <a:t>token”</a:t>
            </a:r>
            <a:r>
              <a:rPr lang="zh-CN" altLang="en-US" dirty="0"/>
              <a:t>、“</a:t>
            </a:r>
            <a:r>
              <a:rPr lang="en-US" altLang="zh-CN" dirty="0"/>
              <a:t>tokens</a:t>
            </a:r>
            <a:r>
              <a:rPr lang="zh-CN" altLang="en-US" dirty="0"/>
              <a:t>，</a:t>
            </a:r>
            <a:r>
              <a:rPr lang="en-US" altLang="zh-CN" dirty="0"/>
              <a:t>tokenizing”</a:t>
            </a:r>
            <a:r>
              <a:rPr lang="zh-CN" altLang="en-US" dirty="0"/>
              <a:t>和“</a:t>
            </a:r>
            <a:r>
              <a:rPr lang="en-US" altLang="zh-CN" dirty="0"/>
              <a:t>tokenization”</a:t>
            </a:r>
            <a:r>
              <a:rPr lang="zh-CN" altLang="en-US" dirty="0"/>
              <a:t>是相互关联的并且具有相似的含义。 它还会理解</a:t>
            </a:r>
            <a:r>
              <a:rPr lang="zh-CN" altLang="en-US" i="1" dirty="0">
                <a:solidFill>
                  <a:srgbClr val="7030A0"/>
                </a:solidFill>
                <a:latin typeface="Times New Roman" panose="02020603050405020304" pitchFamily="18" charset="0"/>
                <a:cs typeface="Times New Roman" panose="02020603050405020304" pitchFamily="18" charset="0"/>
              </a:rPr>
              <a:t>Tokcn</a:t>
            </a:r>
            <a:r>
              <a:rPr lang="en-US" altLang="zh-CN" i="1" dirty="0" err="1">
                <a:solidFill>
                  <a:srgbClr val="7030A0"/>
                </a:solidFill>
                <a:latin typeface="Times New Roman" panose="02020603050405020304" pitchFamily="18" charset="0"/>
                <a:cs typeface="Times New Roman" panose="02020603050405020304" pitchFamily="18" charset="0"/>
              </a:rPr>
              <a:t>ization</a:t>
            </a:r>
            <a:r>
              <a:rPr lang="zh-CN" altLang="en-US" i="1" dirty="0">
                <a:solidFill>
                  <a:srgbClr val="7030A0"/>
                </a:solidFill>
                <a:latin typeface="Times New Roman" panose="02020603050405020304" pitchFamily="18" charset="0"/>
                <a:cs typeface="Times New Roman" panose="02020603050405020304" pitchFamily="18" charset="0"/>
              </a:rPr>
              <a:t>，</a:t>
            </a:r>
            <a:r>
              <a:rPr lang="en-US" altLang="zh-CN" i="1" dirty="0">
                <a:solidFill>
                  <a:srgbClr val="7030A0"/>
                </a:solidFill>
                <a:latin typeface="Times New Roman" panose="02020603050405020304" pitchFamily="18" charset="0"/>
                <a:cs typeface="Times New Roman" panose="02020603050405020304" pitchFamily="18" charset="0"/>
              </a:rPr>
              <a:t>Modernization</a:t>
            </a:r>
            <a:r>
              <a:rPr lang="zh-CN" altLang="en-US" i="1" dirty="0">
                <a:solidFill>
                  <a:srgbClr val="7030A0"/>
                </a:solidFill>
                <a:latin typeface="Times New Roman" panose="02020603050405020304" pitchFamily="18" charset="0"/>
                <a:cs typeface="Times New Roman" panose="02020603050405020304" pitchFamily="18" charset="0"/>
              </a:rPr>
              <a:t>，</a:t>
            </a:r>
            <a:r>
              <a:rPr lang="en-US" altLang="zh-CN" i="1" dirty="0">
                <a:solidFill>
                  <a:srgbClr val="7030A0"/>
                </a:solidFill>
                <a:latin typeface="Times New Roman" panose="02020603050405020304" pitchFamily="18" charset="0"/>
                <a:cs typeface="Times New Roman" panose="02020603050405020304" pitchFamily="18" charset="0"/>
              </a:rPr>
              <a:t>Immunization</a:t>
            </a:r>
            <a:r>
              <a:rPr lang="zh-CN" altLang="en-US" dirty="0"/>
              <a:t>，它们都具有相同的后缀，可能用于相同的语法情况</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紧接着</a:t>
            </a:r>
            <a:r>
              <a:rPr lang="en-US" altLang="zh-CN" dirty="0"/>
              <a:t>tokenization</a:t>
            </a:r>
            <a:r>
              <a:rPr lang="zh-CN" altLang="en-US" dirty="0"/>
              <a:t>，我讲继续讲述</a:t>
            </a:r>
            <a:r>
              <a:rPr lang="en-US" altLang="zh-CN" dirty="0"/>
              <a:t>embedding</a:t>
            </a:r>
            <a:r>
              <a:rPr lang="zh-CN" altLang="en-US" dirty="0"/>
              <a:t>，我会分别介绍词嵌入的表征</a:t>
            </a:r>
            <a:r>
              <a:rPr lang="zh-CN" altLang="en-US" sz="1200" b="1" dirty="0">
                <a:latin typeface="Times New Roman" panose="02020603050405020304" pitchFamily="18" charset="0"/>
                <a:cs typeface="Times New Roman" panose="02020603050405020304" pitchFamily="18" charset="0"/>
              </a:rPr>
              <a:t>，词嵌入的用法，词嵌入的类比推理特征，词嵌入矩阵三个方面进行阐述</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663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之前的</a:t>
            </a:r>
            <a:r>
              <a:rPr lang="en-US" altLang="zh-CN" dirty="0"/>
              <a:t>tokenization</a:t>
            </a:r>
            <a:r>
              <a:rPr lang="zh-CN" altLang="en-US" dirty="0"/>
              <a:t>中说过每个</a:t>
            </a:r>
            <a:r>
              <a:rPr lang="en-US" altLang="zh-CN" dirty="0"/>
              <a:t>token</a:t>
            </a:r>
            <a:r>
              <a:rPr lang="zh-CN" altLang="en-US" dirty="0"/>
              <a:t>可以用一个特定的数字来表示，而这个数字表示的就是这个</a:t>
            </a:r>
            <a:r>
              <a:rPr lang="en-US" altLang="zh-CN" dirty="0"/>
              <a:t>token</a:t>
            </a:r>
            <a:r>
              <a:rPr lang="zh-CN" altLang="en-US" dirty="0"/>
              <a:t>在</a:t>
            </a:r>
            <a:r>
              <a:rPr lang="en-US" altLang="zh-CN" dirty="0"/>
              <a:t>one-hot</a:t>
            </a:r>
            <a:r>
              <a:rPr lang="zh-CN" altLang="en-US" dirty="0"/>
              <a:t>编码时行为</a:t>
            </a:r>
            <a:r>
              <a:rPr lang="en-US" altLang="zh-CN" dirty="0"/>
              <a:t>1</a:t>
            </a:r>
            <a:r>
              <a:rPr lang="zh-CN" altLang="en-US" dirty="0"/>
              <a:t>的索引，比如这里的</a:t>
            </a:r>
            <a:r>
              <a:rPr lang="en-US" altLang="zh-CN" dirty="0"/>
              <a:t>man</a:t>
            </a:r>
            <a:r>
              <a:rPr lang="zh-CN" altLang="en-US" dirty="0"/>
              <a:t>对应的是</a:t>
            </a:r>
            <a:r>
              <a:rPr lang="en-US" altLang="zh-CN" dirty="0"/>
              <a:t>5391</a:t>
            </a:r>
            <a:r>
              <a:rPr lang="zh-CN" altLang="en-US" dirty="0"/>
              <a:t>，那么它的</a:t>
            </a:r>
            <a:r>
              <a:rPr lang="en-US" altLang="zh-CN" dirty="0"/>
              <a:t>one-hot</a:t>
            </a:r>
            <a:r>
              <a:rPr lang="zh-CN" altLang="en-US" dirty="0"/>
              <a:t>向量的第</a:t>
            </a:r>
            <a:r>
              <a:rPr lang="en-US" altLang="zh-CN" dirty="0"/>
              <a:t>5391</a:t>
            </a:r>
            <a:r>
              <a:rPr lang="zh-CN" altLang="en-US" dirty="0"/>
              <a:t>行就为</a:t>
            </a:r>
            <a:r>
              <a:rPr lang="en-US" altLang="zh-CN" dirty="0"/>
              <a:t>1</a:t>
            </a:r>
            <a:r>
              <a:rPr lang="zh-CN" altLang="en-US" dirty="0"/>
              <a:t>其余为</a:t>
            </a:r>
            <a:r>
              <a:rPr lang="en-US" altLang="zh-CN" dirty="0"/>
              <a:t>0</a:t>
            </a:r>
            <a:r>
              <a:rPr lang="zh-CN" altLang="en-US" dirty="0"/>
              <a:t>，对于</a:t>
            </a:r>
            <a:r>
              <a:rPr lang="en-US" altLang="zh-CN" dirty="0"/>
              <a:t>woman</a:t>
            </a:r>
            <a:r>
              <a:rPr lang="zh-CN" altLang="en-US" dirty="0"/>
              <a:t>的</a:t>
            </a:r>
            <a:r>
              <a:rPr lang="en-US" altLang="zh-CN" dirty="0"/>
              <a:t>9853</a:t>
            </a:r>
            <a:r>
              <a:rPr lang="zh-CN" altLang="en-US" dirty="0"/>
              <a:t>，它的第</a:t>
            </a:r>
            <a:r>
              <a:rPr lang="en-US" altLang="zh-CN" dirty="0"/>
              <a:t>9853</a:t>
            </a:r>
            <a:r>
              <a:rPr lang="zh-CN" altLang="en-US" dirty="0"/>
              <a:t>行为</a:t>
            </a:r>
            <a:r>
              <a:rPr lang="en-US" altLang="zh-CN" dirty="0"/>
              <a:t>1</a:t>
            </a:r>
            <a:r>
              <a:rPr lang="zh-CN" altLang="en-US" dirty="0"/>
              <a:t>其余为</a:t>
            </a:r>
            <a:r>
              <a:rPr lang="en-US" altLang="zh-CN" dirty="0"/>
              <a:t>0</a:t>
            </a:r>
            <a:r>
              <a:rPr lang="zh-CN" altLang="en-US" dirty="0"/>
              <a:t>，以此类推就可以将所有</a:t>
            </a:r>
            <a:r>
              <a:rPr lang="en-US" altLang="zh-CN" dirty="0"/>
              <a:t>token</a:t>
            </a:r>
            <a:r>
              <a:rPr lang="zh-CN" altLang="en-US" dirty="0"/>
              <a:t>用这样的</a:t>
            </a:r>
            <a:r>
              <a:rPr lang="en-US" altLang="zh-CN" dirty="0"/>
              <a:t>one-hot</a:t>
            </a:r>
            <a:r>
              <a:rPr lang="zh-CN" altLang="en-US" dirty="0"/>
              <a:t>编码表示出来。</a:t>
            </a:r>
            <a:endParaRPr lang="en-US" altLang="zh-CN" dirty="0"/>
          </a:p>
          <a:p>
            <a:r>
              <a:rPr lang="en-US" altLang="zh-CN" dirty="0"/>
              <a:t>	</a:t>
            </a:r>
            <a:r>
              <a:rPr lang="zh-CN" altLang="en-US" dirty="0"/>
              <a:t>这种表示方法的缺点就是它只考虑了单个词在向量中的作用，但是没有包含词和词之间的关系。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例如已经有一个训练好的语言模型对</a:t>
            </a:r>
            <a:r>
              <a:rPr lang="en-US" altLang="zh-CN" sz="1200" dirty="0">
                <a:latin typeface="Times New Roman" panose="02020603050405020304" pitchFamily="18" charset="0"/>
                <a:cs typeface="Times New Roman" panose="02020603050405020304" pitchFamily="18" charset="0"/>
              </a:rPr>
              <a:t>I want a glass of orange__</a:t>
            </a:r>
            <a:r>
              <a:rPr lang="zh-CN" altLang="en-US" sz="1200" dirty="0">
                <a:latin typeface="Times New Roman" panose="02020603050405020304" pitchFamily="18" charset="0"/>
                <a:cs typeface="Times New Roman" panose="02020603050405020304" pitchFamily="18" charset="0"/>
              </a:rPr>
              <a:t>进行识别，它的下一个词很有可能是</a:t>
            </a:r>
            <a:r>
              <a:rPr lang="en-US" altLang="zh-CN" sz="1200" dirty="0">
                <a:latin typeface="Times New Roman" panose="02020603050405020304" pitchFamily="18" charset="0"/>
                <a:cs typeface="Times New Roman" panose="02020603050405020304" pitchFamily="18" charset="0"/>
              </a:rPr>
              <a:t>juice</a:t>
            </a:r>
            <a:r>
              <a:rPr lang="zh-CN" altLang="en-US" sz="1200" dirty="0">
                <a:latin typeface="Times New Roman" panose="02020603050405020304" pitchFamily="18" charset="0"/>
                <a:cs typeface="Times New Roman" panose="02020603050405020304" pitchFamily="18" charset="0"/>
              </a:rPr>
              <a:t>。但是即使算法已经学会</a:t>
            </a:r>
            <a:r>
              <a:rPr lang="en-US" altLang="zh-CN" sz="1200" dirty="0">
                <a:latin typeface="Times New Roman" panose="02020603050405020304" pitchFamily="18" charset="0"/>
                <a:cs typeface="Times New Roman" panose="02020603050405020304" pitchFamily="18" charset="0"/>
              </a:rPr>
              <a:t>I want a glass of orange juice</a:t>
            </a:r>
            <a:r>
              <a:rPr lang="zh-CN" altLang="en-US" sz="1200" dirty="0">
                <a:latin typeface="Times New Roman" panose="02020603050405020304" pitchFamily="18" charset="0"/>
                <a:cs typeface="Times New Roman" panose="02020603050405020304" pitchFamily="18" charset="0"/>
              </a:rPr>
              <a:t>可能是一个句子了，但是遇到</a:t>
            </a:r>
            <a:r>
              <a:rPr lang="en-US" altLang="zh-CN" sz="1200" dirty="0">
                <a:latin typeface="Times New Roman" panose="02020603050405020304" pitchFamily="18" charset="0"/>
                <a:cs typeface="Times New Roman" panose="02020603050405020304" pitchFamily="18" charset="0"/>
              </a:rPr>
              <a:t>I want a glass of apple_____</a:t>
            </a:r>
            <a:r>
              <a:rPr lang="zh-CN" altLang="en-US" sz="1200" dirty="0">
                <a:latin typeface="Times New Roman" panose="02020603050405020304" pitchFamily="18" charset="0"/>
                <a:cs typeface="Times New Roman" panose="02020603050405020304" pitchFamily="18" charset="0"/>
              </a:rPr>
              <a:t>的时候，但是由于</a:t>
            </a:r>
            <a:r>
              <a:rPr lang="en-US" altLang="zh-CN" sz="1200" dirty="0">
                <a:latin typeface="Times New Roman" panose="02020603050405020304" pitchFamily="18" charset="0"/>
                <a:cs typeface="Times New Roman" panose="02020603050405020304" pitchFamily="18" charset="0"/>
              </a:rPr>
              <a:t>one-hot</a:t>
            </a:r>
            <a:r>
              <a:rPr lang="zh-CN" altLang="en-US" sz="1200" dirty="0">
                <a:latin typeface="Times New Roman" panose="02020603050405020304" pitchFamily="18" charset="0"/>
                <a:cs typeface="Times New Roman" panose="02020603050405020304" pitchFamily="18" charset="0"/>
              </a:rPr>
              <a:t>编码下所有向量是独立的，所以算法无法理解</a:t>
            </a:r>
            <a:r>
              <a:rPr lang="en-US" altLang="zh-CN" sz="1200" dirty="0">
                <a:latin typeface="Times New Roman" panose="02020603050405020304" pitchFamily="18" charset="0"/>
                <a:cs typeface="Times New Roman" panose="02020603050405020304" pitchFamily="18" charset="0"/>
              </a:rPr>
              <a:t>orange</a:t>
            </a:r>
            <a:r>
              <a:rPr lang="zh-CN" altLang="en-US" sz="1200" dirty="0">
                <a:latin typeface="Times New Roman" panose="02020603050405020304" pitchFamily="18" charset="0"/>
                <a:cs typeface="Times New Roman" panose="02020603050405020304" pitchFamily="18" charset="0"/>
              </a:rPr>
              <a:t>和</a:t>
            </a:r>
            <a:r>
              <a:rPr lang="en-US" altLang="zh-CN" sz="1200" dirty="0">
                <a:latin typeface="Times New Roman" panose="02020603050405020304" pitchFamily="18" charset="0"/>
                <a:cs typeface="Times New Roman" panose="02020603050405020304" pitchFamily="18" charset="0"/>
              </a:rPr>
              <a:t>apple</a:t>
            </a:r>
            <a:r>
              <a:rPr lang="zh-CN" altLang="en-US" sz="1200" dirty="0">
                <a:latin typeface="Times New Roman" panose="02020603050405020304" pitchFamily="18" charset="0"/>
                <a:cs typeface="Times New Roman" panose="02020603050405020304" pitchFamily="18" charset="0"/>
              </a:rPr>
              <a:t>相比于其他词是更接近的，所以算法很难</a:t>
            </a:r>
            <a:r>
              <a:rPr lang="en-US" altLang="zh-CN" sz="1200" dirty="0">
                <a:latin typeface="Times New Roman" panose="02020603050405020304" pitchFamily="18" charset="0"/>
                <a:cs typeface="Times New Roman" panose="02020603050405020304" pitchFamily="18" charset="0"/>
              </a:rPr>
              <a:t>I want a glass of orange juice</a:t>
            </a:r>
            <a:r>
              <a:rPr lang="zh-CN" altLang="en-US" sz="1200" dirty="0">
                <a:latin typeface="Times New Roman" panose="02020603050405020304" pitchFamily="18" charset="0"/>
                <a:cs typeface="Times New Roman" panose="02020603050405020304" pitchFamily="18" charset="0"/>
              </a:rPr>
              <a:t>泛化到遇到</a:t>
            </a:r>
            <a:r>
              <a:rPr lang="en-US" altLang="zh-CN" sz="1200" dirty="0">
                <a:latin typeface="Times New Roman" panose="02020603050405020304" pitchFamily="18" charset="0"/>
                <a:cs typeface="Times New Roman" panose="02020603050405020304" pitchFamily="18" charset="0"/>
              </a:rPr>
              <a:t>I want a glass of  apple juice</a:t>
            </a:r>
            <a:r>
              <a:rPr lang="zh-CN" altLang="en-US" sz="1200" dirty="0">
                <a:latin typeface="Times New Roman" panose="02020603050405020304" pitchFamily="18" charset="0"/>
                <a:cs typeface="Times New Roman" panose="02020603050405020304" pitchFamily="18" charset="0"/>
              </a:rPr>
              <a:t>也是一个很有可能的句子</a:t>
            </a:r>
          </a:p>
          <a:p>
            <a:endParaRPr lang="zh-CN" altLang="en-US" dirty="0"/>
          </a:p>
        </p:txBody>
      </p:sp>
    </p:spTree>
    <p:extLst>
      <p:ext uri="{BB962C8B-B14F-4D97-AF65-F5344CB8AC3E}">
        <p14:creationId xmlns:p14="http://schemas.microsoft.com/office/powerpoint/2010/main" val="78966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此次汇报整体流程如下，先概述了</a:t>
            </a:r>
            <a:r>
              <a:rPr lang="en-US" altLang="zh-CN" dirty="0"/>
              <a:t>tokenization</a:t>
            </a:r>
            <a:r>
              <a:rPr lang="zh-CN" altLang="en-US" dirty="0"/>
              <a:t>和</a:t>
            </a:r>
            <a:r>
              <a:rPr lang="en-US" altLang="zh-CN" dirty="0"/>
              <a:t>embedding</a:t>
            </a:r>
            <a:r>
              <a:rPr lang="zh-CN" altLang="en-US" dirty="0"/>
              <a:t>的功能和联系，然后分别对</a:t>
            </a:r>
            <a:r>
              <a:rPr lang="en-US" altLang="zh-CN" dirty="0"/>
              <a:t>tokenization</a:t>
            </a:r>
            <a:r>
              <a:rPr lang="zh-CN" altLang="en-US" dirty="0"/>
              <a:t>和</a:t>
            </a:r>
            <a:r>
              <a:rPr lang="en-US" altLang="zh-CN" dirty="0"/>
              <a:t>embedding</a:t>
            </a:r>
            <a:r>
              <a:rPr lang="zh-CN" altLang="en-US" dirty="0"/>
              <a:t>进行了介绍</a:t>
            </a:r>
            <a:endParaRPr lang="en-US" altLang="zh-CN" dirty="0"/>
          </a:p>
        </p:txBody>
      </p:sp>
    </p:spTree>
    <p:extLst>
      <p:ext uri="{BB962C8B-B14F-4D97-AF65-F5344CB8AC3E}">
        <p14:creationId xmlns:p14="http://schemas.microsoft.com/office/powerpoint/2010/main" val="4041089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为了解决</a:t>
            </a:r>
            <a:r>
              <a:rPr lang="en-US" altLang="zh-CN" dirty="0"/>
              <a:t>one-hot</a:t>
            </a:r>
            <a:r>
              <a:rPr lang="zh-CN" altLang="en-US" dirty="0"/>
              <a:t>编码的这个缺点，一种特征化的表示方式就出现了，也就是</a:t>
            </a:r>
            <a:r>
              <a:rPr lang="en-US" altLang="zh-CN" dirty="0"/>
              <a:t>word embedding</a:t>
            </a:r>
            <a:r>
              <a:rPr lang="zh-CN" altLang="en-US" dirty="0"/>
              <a:t>。它的主要思想就是用单词与每个特征的相关行来表示单词，相关性主要用数值表示</a:t>
            </a:r>
            <a:endParaRPr lang="en-US" altLang="zh-CN" dirty="0"/>
          </a:p>
          <a:p>
            <a:r>
              <a:rPr lang="en-US" altLang="zh-CN" dirty="0"/>
              <a:t>	</a:t>
            </a:r>
            <a:r>
              <a:rPr lang="zh-CN" altLang="en-US" dirty="0"/>
              <a:t>例如对于</a:t>
            </a:r>
            <a:r>
              <a:rPr lang="en-US" altLang="zh-CN" dirty="0"/>
              <a:t>man</a:t>
            </a:r>
            <a:r>
              <a:rPr lang="zh-CN" altLang="en-US" dirty="0"/>
              <a:t>这个单词来说，</a:t>
            </a:r>
            <a:r>
              <a:rPr lang="en-US" altLang="zh-CN" dirty="0"/>
              <a:t>man</a:t>
            </a:r>
            <a:r>
              <a:rPr lang="zh-CN" altLang="en-US" dirty="0"/>
              <a:t>的性别是男，在</a:t>
            </a:r>
            <a:r>
              <a:rPr lang="en-US" altLang="zh-CN" dirty="0"/>
              <a:t>gender</a:t>
            </a:r>
            <a:r>
              <a:rPr lang="zh-CN" altLang="en-US" dirty="0"/>
              <a:t>这个特征上数值就是</a:t>
            </a:r>
            <a:r>
              <a:rPr lang="en-US" altLang="zh-CN" dirty="0"/>
              <a:t>-1</a:t>
            </a:r>
            <a:r>
              <a:rPr lang="zh-CN" altLang="en-US" dirty="0"/>
              <a:t>，相反</a:t>
            </a:r>
            <a:r>
              <a:rPr lang="en-US" altLang="zh-CN" dirty="0"/>
              <a:t>woman</a:t>
            </a:r>
            <a:r>
              <a:rPr lang="zh-CN" altLang="en-US" dirty="0"/>
              <a:t>在这里就是</a:t>
            </a:r>
            <a:r>
              <a:rPr lang="en-US" altLang="zh-CN" dirty="0"/>
              <a:t>1</a:t>
            </a:r>
            <a:r>
              <a:rPr lang="zh-CN" altLang="en-US" dirty="0"/>
              <a:t>；但是</a:t>
            </a:r>
            <a:r>
              <a:rPr lang="en-US" altLang="zh-CN" dirty="0"/>
              <a:t>man</a:t>
            </a:r>
            <a:r>
              <a:rPr lang="zh-CN" altLang="en-US" dirty="0"/>
              <a:t>跟</a:t>
            </a:r>
            <a:r>
              <a:rPr lang="en-US" altLang="zh-CN" dirty="0"/>
              <a:t>royal</a:t>
            </a:r>
            <a:r>
              <a:rPr lang="zh-CN" altLang="en-US" dirty="0"/>
              <a:t>（皇室）没有什么关系，那在</a:t>
            </a:r>
            <a:r>
              <a:rPr lang="en-US" altLang="zh-CN" dirty="0"/>
              <a:t>royal</a:t>
            </a:r>
            <a:r>
              <a:rPr lang="zh-CN" altLang="en-US" dirty="0"/>
              <a:t>上的数值就很小是</a:t>
            </a:r>
            <a:r>
              <a:rPr lang="en-US" altLang="zh-CN" dirty="0"/>
              <a:t>0.01</a:t>
            </a:r>
            <a:r>
              <a:rPr lang="zh-CN" altLang="en-US" dirty="0"/>
              <a:t>，同样因为，</a:t>
            </a:r>
            <a:r>
              <a:rPr lang="en-US" altLang="zh-CN" dirty="0"/>
              <a:t>man</a:t>
            </a:r>
            <a:r>
              <a:rPr lang="zh-CN" altLang="en-US" dirty="0"/>
              <a:t>跟</a:t>
            </a:r>
            <a:r>
              <a:rPr lang="en-US" altLang="zh-CN" dirty="0"/>
              <a:t>age</a:t>
            </a:r>
            <a:r>
              <a:rPr lang="zh-CN" altLang="en-US" dirty="0"/>
              <a:t>和</a:t>
            </a:r>
            <a:r>
              <a:rPr lang="en-US" altLang="zh-CN" dirty="0"/>
              <a:t>food</a:t>
            </a:r>
            <a:r>
              <a:rPr lang="zh-CN" altLang="en-US" dirty="0"/>
              <a:t>也没有太大的关系，所以在这些特征上的数值都比较小。</a:t>
            </a:r>
            <a:endParaRPr lang="en-US" altLang="zh-CN" dirty="0"/>
          </a:p>
          <a:p>
            <a:r>
              <a:rPr lang="en-US" altLang="zh-CN" dirty="0"/>
              <a:t>	</a:t>
            </a:r>
            <a:r>
              <a:rPr lang="zh-CN" altLang="en-US" dirty="0"/>
              <a:t>在比如</a:t>
            </a:r>
            <a:r>
              <a:rPr lang="en-US" altLang="zh-CN" dirty="0"/>
              <a:t>king</a:t>
            </a:r>
            <a:r>
              <a:rPr lang="zh-CN" altLang="en-US" dirty="0"/>
              <a:t>既和</a:t>
            </a:r>
            <a:r>
              <a:rPr lang="en-US" altLang="zh-CN" dirty="0"/>
              <a:t>gender</a:t>
            </a:r>
            <a:r>
              <a:rPr lang="zh-CN" altLang="en-US" dirty="0"/>
              <a:t>相关又和</a:t>
            </a:r>
            <a:r>
              <a:rPr lang="en-US" altLang="zh-CN" dirty="0"/>
              <a:t>royal</a:t>
            </a:r>
            <a:r>
              <a:rPr lang="zh-CN" altLang="en-US" dirty="0"/>
              <a:t>相关，那么</a:t>
            </a:r>
            <a:r>
              <a:rPr lang="en-US" altLang="zh-CN" dirty="0"/>
              <a:t>king</a:t>
            </a:r>
            <a:r>
              <a:rPr lang="zh-CN" altLang="en-US" dirty="0"/>
              <a:t>在这两个特征上的数值都比较大。</a:t>
            </a:r>
            <a:endParaRPr lang="en-US" altLang="zh-CN" dirty="0"/>
          </a:p>
          <a:p>
            <a:r>
              <a:rPr lang="en-US" altLang="zh-CN" dirty="0"/>
              <a:t>	</a:t>
            </a:r>
            <a:r>
              <a:rPr lang="zh-CN" altLang="en-US" dirty="0"/>
              <a:t>需要注意的是这里的特征数量是没有限制的，</a:t>
            </a:r>
            <a:r>
              <a:rPr lang="en-US" altLang="zh-CN" dirty="0"/>
              <a:t>ppt</a:t>
            </a:r>
            <a:r>
              <a:rPr lang="zh-CN" altLang="en-US" dirty="0"/>
              <a:t>上只列出来了四种</a:t>
            </a:r>
          </a:p>
        </p:txBody>
      </p:sp>
    </p:spTree>
    <p:extLst>
      <p:ext uri="{BB962C8B-B14F-4D97-AF65-F5344CB8AC3E}">
        <p14:creationId xmlns:p14="http://schemas.microsoft.com/office/powerpoint/2010/main" val="2862496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这里假设一共有</a:t>
            </a:r>
            <a:r>
              <a:rPr lang="en-US" altLang="zh-CN" dirty="0"/>
              <a:t>3</a:t>
            </a:r>
            <a:r>
              <a:rPr lang="zh-CN" altLang="en-US" dirty="0"/>
              <a:t>个特征，那么每个单词就是由</a:t>
            </a:r>
            <a:r>
              <a:rPr lang="en-US" altLang="zh-CN" dirty="0"/>
              <a:t>3</a:t>
            </a:r>
            <a:r>
              <a:rPr lang="zh-CN" altLang="en-US" dirty="0"/>
              <a:t>维的向量表示，那么就可以把这个每个词从</a:t>
            </a:r>
            <a:r>
              <a:rPr lang="en-US" altLang="zh-CN" dirty="0"/>
              <a:t>3</a:t>
            </a:r>
            <a:r>
              <a:rPr lang="zh-CN" altLang="en-US" dirty="0"/>
              <a:t>维映射到</a:t>
            </a:r>
            <a:r>
              <a:rPr lang="en-US" altLang="zh-CN" dirty="0"/>
              <a:t>2</a:t>
            </a:r>
            <a:r>
              <a:rPr lang="zh-CN" altLang="en-US" dirty="0"/>
              <a:t>维去看它的几何关系，一种常见实现这种操作的方法叫</a:t>
            </a:r>
            <a:r>
              <a:rPr lang="en-US" altLang="zh-CN" dirty="0"/>
              <a:t>t-SAE</a:t>
            </a:r>
            <a:r>
              <a:rPr lang="zh-CN" altLang="en-US" dirty="0"/>
              <a:t>。这里就能很明显看出拥有相同特征的单词的几何距离比较近，比如这里的</a:t>
            </a:r>
            <a:r>
              <a:rPr lang="en-US" altLang="zh-CN" dirty="0"/>
              <a:t>king</a:t>
            </a:r>
            <a:r>
              <a:rPr lang="zh-CN" altLang="en-US" dirty="0"/>
              <a:t>，</a:t>
            </a:r>
            <a:r>
              <a:rPr lang="en-US" altLang="zh-CN" dirty="0"/>
              <a:t>man</a:t>
            </a:r>
            <a:r>
              <a:rPr lang="zh-CN" altLang="en-US" dirty="0"/>
              <a:t>，</a:t>
            </a:r>
            <a:r>
              <a:rPr lang="en-US" altLang="zh-CN" dirty="0"/>
              <a:t>woman</a:t>
            </a:r>
            <a:r>
              <a:rPr lang="zh-CN" altLang="en-US" dirty="0"/>
              <a:t>和</a:t>
            </a:r>
            <a:r>
              <a:rPr lang="en-US" altLang="zh-CN" dirty="0"/>
              <a:t>queen</a:t>
            </a:r>
            <a:r>
              <a:rPr lang="zh-CN" altLang="en-US" dirty="0"/>
              <a:t>，它们都是和</a:t>
            </a:r>
            <a:r>
              <a:rPr lang="en-US" altLang="zh-CN" dirty="0"/>
              <a:t>gender</a:t>
            </a:r>
            <a:r>
              <a:rPr lang="zh-CN" altLang="en-US" dirty="0"/>
              <a:t>这个特征相关。</a:t>
            </a:r>
            <a:endParaRPr lang="en-US" altLang="zh-CN" dirty="0"/>
          </a:p>
          <a:p>
            <a:r>
              <a:rPr lang="en-US" altLang="zh-CN" dirty="0"/>
              <a:t>	</a:t>
            </a:r>
            <a:r>
              <a:rPr lang="zh-CN" altLang="en-US" dirty="0"/>
              <a:t>相反，没有相同特征的单词之间的几何距离就很远，比如这里的</a:t>
            </a:r>
            <a:r>
              <a:rPr lang="en-US" altLang="zh-CN" dirty="0"/>
              <a:t>king</a:t>
            </a:r>
            <a:r>
              <a:rPr lang="zh-CN" altLang="en-US" dirty="0"/>
              <a:t>和</a:t>
            </a:r>
            <a:r>
              <a:rPr lang="en-US" altLang="zh-CN" dirty="0"/>
              <a:t>orange</a:t>
            </a:r>
            <a:r>
              <a:rPr lang="zh-CN" altLang="en-US" dirty="0"/>
              <a:t>，它们几乎没有关联，所以距离就很远。</a:t>
            </a:r>
            <a:endParaRPr lang="en-US" altLang="zh-CN" dirty="0"/>
          </a:p>
          <a:p>
            <a:r>
              <a:rPr lang="en-US" altLang="zh-CN" dirty="0"/>
              <a:t>	</a:t>
            </a:r>
            <a:r>
              <a:rPr lang="zh-CN" altLang="en-US" dirty="0"/>
              <a:t>由此就能看出</a:t>
            </a:r>
            <a:r>
              <a:rPr lang="en-US" altLang="zh-CN" dirty="0"/>
              <a:t>word embedding</a:t>
            </a:r>
            <a:r>
              <a:rPr lang="zh-CN" altLang="en-US" dirty="0"/>
              <a:t>就是将每个单词按照一定关系嵌入到了一个高维空间的一个点上，就比如这里的</a:t>
            </a:r>
            <a:r>
              <a:rPr lang="en-US" altLang="zh-CN" dirty="0"/>
              <a:t>apple</a:t>
            </a:r>
            <a:r>
              <a:rPr lang="zh-CN" altLang="en-US" dirty="0"/>
              <a:t>和</a:t>
            </a:r>
            <a:r>
              <a:rPr lang="en-US" altLang="zh-CN" dirty="0"/>
              <a:t>orange</a:t>
            </a:r>
            <a:r>
              <a:rPr lang="zh-CN" altLang="en-US" dirty="0"/>
              <a:t>就相当于被嵌入到了</a:t>
            </a:r>
            <a:r>
              <a:rPr lang="en-US" altLang="zh-CN" dirty="0"/>
              <a:t>3</a:t>
            </a:r>
            <a:r>
              <a:rPr lang="zh-CN" altLang="en-US" dirty="0"/>
              <a:t>维空间中的一个点上。</a:t>
            </a:r>
          </a:p>
        </p:txBody>
      </p:sp>
    </p:spTree>
    <p:extLst>
      <p:ext uri="{BB962C8B-B14F-4D97-AF65-F5344CB8AC3E}">
        <p14:creationId xmlns:p14="http://schemas.microsoft.com/office/powerpoint/2010/main" val="1836846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了解了</a:t>
            </a:r>
            <a:r>
              <a:rPr lang="en-US" altLang="zh-CN" dirty="0"/>
              <a:t>word embedding</a:t>
            </a:r>
            <a:r>
              <a:rPr lang="zh-CN" altLang="en-US" dirty="0"/>
              <a:t>后，我将继续讲述它在应用中的过程。我们这里用一个人名识别的任务来举例，我们能判断</a:t>
            </a:r>
            <a:r>
              <a:rPr lang="en-US" altLang="zh-CN" dirty="0"/>
              <a:t>Sally Johnson</a:t>
            </a:r>
            <a:r>
              <a:rPr lang="zh-CN" altLang="en-US" dirty="0"/>
              <a:t>是一个名字，但是要判断它是一个人的名字而不是公司名字或者其他名字是根据</a:t>
            </a:r>
            <a:r>
              <a:rPr lang="en-US" altLang="zh-CN" dirty="0"/>
              <a:t>orange farmer</a:t>
            </a:r>
            <a:r>
              <a:rPr lang="zh-CN" altLang="en-US" dirty="0"/>
              <a:t>判断的，因为</a:t>
            </a:r>
            <a:r>
              <a:rPr lang="en-US" altLang="zh-CN" dirty="0"/>
              <a:t>orange farmer</a:t>
            </a:r>
            <a:r>
              <a:rPr lang="zh-CN" altLang="en-US" dirty="0"/>
              <a:t>是一个人。</a:t>
            </a:r>
            <a:endParaRPr lang="en-US" altLang="zh-CN" dirty="0"/>
          </a:p>
          <a:p>
            <a:r>
              <a:rPr lang="en-US" altLang="zh-CN" dirty="0"/>
              <a:t>	</a:t>
            </a:r>
            <a:r>
              <a:rPr lang="zh-CN" altLang="en-US" dirty="0"/>
              <a:t>当模型训练使用</a:t>
            </a:r>
            <a:r>
              <a:rPr lang="en-US" altLang="zh-CN" dirty="0"/>
              <a:t>word embedding</a:t>
            </a:r>
            <a:r>
              <a:rPr lang="zh-CN" altLang="en-US" dirty="0"/>
              <a:t>的单词作为输入时，如果来了一个新的文本</a:t>
            </a:r>
            <a:r>
              <a:rPr lang="en-US" altLang="zh-CN" dirty="0"/>
              <a:t>Robert Lin is an apple farmer</a:t>
            </a:r>
            <a:r>
              <a:rPr lang="zh-CN" altLang="en-US" dirty="0"/>
              <a:t>，那么因为</a:t>
            </a:r>
            <a:r>
              <a:rPr lang="en-US" altLang="zh-CN" dirty="0"/>
              <a:t>apple</a:t>
            </a:r>
            <a:r>
              <a:rPr lang="zh-CN" altLang="en-US" dirty="0"/>
              <a:t>和</a:t>
            </a:r>
            <a:r>
              <a:rPr lang="en-US" altLang="zh-CN" dirty="0"/>
              <a:t>orange</a:t>
            </a:r>
            <a:r>
              <a:rPr lang="zh-CN" altLang="en-US" dirty="0"/>
              <a:t>相似，模型就能很快识别出</a:t>
            </a:r>
            <a:r>
              <a:rPr lang="en-US" altLang="zh-CN" dirty="0"/>
              <a:t>Robert Lin</a:t>
            </a:r>
            <a:r>
              <a:rPr lang="zh-CN" altLang="en-US" dirty="0"/>
              <a:t>也是一个人名。</a:t>
            </a:r>
            <a:endParaRPr lang="en-US" altLang="zh-CN" dirty="0"/>
          </a:p>
        </p:txBody>
      </p:sp>
    </p:spTree>
    <p:extLst>
      <p:ext uri="{BB962C8B-B14F-4D97-AF65-F5344CB8AC3E}">
        <p14:creationId xmlns:p14="http://schemas.microsoft.com/office/powerpoint/2010/main" val="60485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但是当新的输入不是</a:t>
            </a:r>
            <a:r>
              <a:rPr lang="en-US" altLang="zh-CN" dirty="0"/>
              <a:t>apple farmer</a:t>
            </a:r>
            <a:r>
              <a:rPr lang="zh-CN" altLang="en-US" dirty="0"/>
              <a:t>这种常见的词，而是</a:t>
            </a:r>
            <a:r>
              <a:rPr lang="en-US" altLang="zh-CN" dirty="0"/>
              <a:t>durian cultivator</a:t>
            </a:r>
            <a:r>
              <a:rPr lang="zh-CN" altLang="en-US" dirty="0"/>
              <a:t>这种比较罕见的词，并且你的训练集非常的小，没有包括单词</a:t>
            </a:r>
            <a:r>
              <a:rPr lang="en-US" altLang="zh-CN" dirty="0"/>
              <a:t>durian</a:t>
            </a:r>
            <a:r>
              <a:rPr lang="zh-CN" altLang="en-US" dirty="0"/>
              <a:t>或者</a:t>
            </a:r>
            <a:r>
              <a:rPr lang="en-US" altLang="zh-CN" dirty="0"/>
              <a:t>cultivator</a:t>
            </a:r>
            <a:r>
              <a:rPr lang="zh-CN" altLang="en-US" dirty="0"/>
              <a:t>，那你就没有办法再去判断</a:t>
            </a:r>
            <a:r>
              <a:rPr lang="en-US" altLang="zh-CN" dirty="0"/>
              <a:t>Robert </a:t>
            </a:r>
            <a:r>
              <a:rPr lang="en-US" altLang="zh-CN" dirty="0" err="1"/>
              <a:t>lin</a:t>
            </a:r>
            <a:r>
              <a:rPr lang="zh-CN" altLang="en-US" dirty="0"/>
              <a:t>是不是人名。</a:t>
            </a:r>
            <a:endParaRPr lang="en-US" altLang="zh-CN" dirty="0"/>
          </a:p>
          <a:p>
            <a:endParaRPr lang="zh-CN" altLang="en-US" dirty="0"/>
          </a:p>
        </p:txBody>
      </p:sp>
    </p:spTree>
    <p:extLst>
      <p:ext uri="{BB962C8B-B14F-4D97-AF65-F5344CB8AC3E}">
        <p14:creationId xmlns:p14="http://schemas.microsoft.com/office/powerpoint/2010/main" val="1894623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解决这个问题的办法就是利用迁移学习</a:t>
            </a:r>
            <a:endParaRPr lang="en-US" altLang="zh-CN" dirty="0"/>
          </a:p>
          <a:p>
            <a:r>
              <a:rPr lang="en-US" altLang="zh-CN" dirty="0"/>
              <a:t>	</a:t>
            </a:r>
            <a:r>
              <a:rPr lang="zh-CN" altLang="en-US" dirty="0"/>
              <a:t>具体的步骤就是先利用大量的和任务无关的无标签文本对</a:t>
            </a:r>
            <a:r>
              <a:rPr lang="en-US" altLang="zh-CN" dirty="0"/>
              <a:t>word embedding</a:t>
            </a:r>
            <a:r>
              <a:rPr lang="zh-CN" altLang="en-US" dirty="0"/>
              <a:t>进行训练，或者从网上下载一个预训练好的</a:t>
            </a:r>
            <a:r>
              <a:rPr lang="en-US" altLang="zh-CN" dirty="0"/>
              <a:t>embedding</a:t>
            </a:r>
            <a:r>
              <a:rPr lang="zh-CN" altLang="en-US" dirty="0"/>
              <a:t>，然后将这个</a:t>
            </a:r>
            <a:r>
              <a:rPr lang="en-US" altLang="zh-CN" dirty="0"/>
              <a:t>embedding</a:t>
            </a:r>
            <a:r>
              <a:rPr lang="zh-CN" altLang="en-US" dirty="0"/>
              <a:t>迁移到新的任务上去，其中对应于该任务所给的训练数据集往往小很多。最后再用任务所给的训练数据集对</a:t>
            </a:r>
            <a:r>
              <a:rPr lang="en-US" altLang="zh-CN" dirty="0"/>
              <a:t>embedding</a:t>
            </a:r>
            <a:r>
              <a:rPr lang="zh-CN" altLang="en-US" dirty="0"/>
              <a:t>进行微调。</a:t>
            </a:r>
            <a:endParaRPr lang="en-US" altLang="zh-CN" dirty="0"/>
          </a:p>
          <a:p>
            <a:r>
              <a:rPr lang="en-US" altLang="zh-CN" dirty="0"/>
              <a:t>	</a:t>
            </a:r>
            <a:r>
              <a:rPr lang="zh-CN" altLang="en-US" dirty="0"/>
              <a:t>迁移学习过后即使新任务中的训练数据集不包含</a:t>
            </a:r>
            <a:r>
              <a:rPr lang="en-US" altLang="zh-CN" dirty="0"/>
              <a:t>durian</a:t>
            </a:r>
            <a:r>
              <a:rPr lang="zh-CN" altLang="en-US" dirty="0"/>
              <a:t>或者</a:t>
            </a:r>
            <a:r>
              <a:rPr lang="en-US" altLang="zh-CN" dirty="0"/>
              <a:t>cultivator</a:t>
            </a:r>
            <a:r>
              <a:rPr lang="zh-CN" altLang="en-US" dirty="0"/>
              <a:t>这两个单词，</a:t>
            </a:r>
            <a:r>
              <a:rPr lang="en-US" altLang="zh-CN" dirty="0"/>
              <a:t>embedding</a:t>
            </a:r>
            <a:r>
              <a:rPr lang="zh-CN" altLang="en-US" dirty="0"/>
              <a:t>也能判断出</a:t>
            </a:r>
            <a:r>
              <a:rPr lang="en-US" altLang="zh-CN" dirty="0"/>
              <a:t>durian</a:t>
            </a:r>
            <a:r>
              <a:rPr lang="zh-CN" altLang="en-US" dirty="0"/>
              <a:t>和</a:t>
            </a:r>
            <a:r>
              <a:rPr lang="en-US" altLang="zh-CN" dirty="0"/>
              <a:t>orange</a:t>
            </a:r>
            <a:r>
              <a:rPr lang="zh-CN" altLang="en-US" dirty="0"/>
              <a:t>是类似的，它们都是水果，同理，而</a:t>
            </a:r>
            <a:r>
              <a:rPr lang="en-US" altLang="zh-CN" dirty="0"/>
              <a:t>cultivator</a:t>
            </a:r>
            <a:r>
              <a:rPr lang="zh-CN" altLang="en-US" dirty="0"/>
              <a:t>和</a:t>
            </a:r>
            <a:r>
              <a:rPr lang="en-US" altLang="zh-CN" dirty="0"/>
              <a:t>famer</a:t>
            </a:r>
            <a:r>
              <a:rPr lang="zh-CN" altLang="en-US" dirty="0"/>
              <a:t>是类似的，都是一种职业，最后也能够根据</a:t>
            </a:r>
            <a:r>
              <a:rPr lang="en-US" altLang="zh-CN" dirty="0"/>
              <a:t>durian cultivator</a:t>
            </a:r>
            <a:r>
              <a:rPr lang="zh-CN" altLang="en-US" dirty="0"/>
              <a:t>判断出</a:t>
            </a:r>
            <a:r>
              <a:rPr lang="en-US" altLang="zh-CN" dirty="0"/>
              <a:t>Robert Lin</a:t>
            </a:r>
            <a:r>
              <a:rPr lang="zh-CN" altLang="en-US" dirty="0"/>
              <a:t>是一个人名</a:t>
            </a:r>
          </a:p>
        </p:txBody>
      </p:sp>
    </p:spTree>
    <p:extLst>
      <p:ext uri="{BB962C8B-B14F-4D97-AF65-F5344CB8AC3E}">
        <p14:creationId xmlns:p14="http://schemas.microsoft.com/office/powerpoint/2010/main" val="1963674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紧接着再了解一下</a:t>
                </a:r>
                <a:r>
                  <a:rPr lang="en-US" altLang="zh-CN" dirty="0"/>
                  <a:t>word embedding</a:t>
                </a:r>
                <a:r>
                  <a:rPr lang="zh-CN" altLang="en-US" dirty="0"/>
                  <a:t>中一个比较重要的特点</a:t>
                </a:r>
                <a:r>
                  <a:rPr lang="en-US" altLang="zh-CN" dirty="0"/>
                  <a:t>---</a:t>
                </a:r>
                <a:r>
                  <a:rPr lang="zh-CN" altLang="en-US" dirty="0"/>
                  <a:t>类比推理。这里通过计算来描述这个过程</a:t>
                </a:r>
                <a:endParaRPr lang="en-US" altLang="zh-CN" dirty="0"/>
              </a:p>
              <a:p>
                <a:r>
                  <a:rPr lang="en-US" altLang="zh-CN" dirty="0"/>
                  <a:t>	</a:t>
                </a:r>
                <a:r>
                  <a:rPr lang="zh-CN" altLang="en-US" dirty="0"/>
                  <a:t>如上述表格给出，</a:t>
                </a:r>
                <a:r>
                  <a:rPr lang="en-US" altLang="zh-CN" dirty="0"/>
                  <a:t>man</a:t>
                </a:r>
                <a:r>
                  <a:rPr lang="zh-CN" altLang="en-US" dirty="0"/>
                  <a:t>的特征向量是</a:t>
                </a:r>
                <a:r>
                  <a:rPr lang="en-US" altLang="zh-CN" dirty="0"/>
                  <a:t>【-1,0.01,0.03,0.09】</a:t>
                </a:r>
                <a:r>
                  <a:rPr lang="zh-CN" altLang="en-US" dirty="0"/>
                  <a:t>，</a:t>
                </a:r>
                <a:r>
                  <a:rPr lang="en-US" altLang="zh-CN" dirty="0"/>
                  <a:t>woman</a:t>
                </a:r>
                <a:r>
                  <a:rPr lang="zh-CN" altLang="en-US" dirty="0"/>
                  <a:t>这个词的特征向量是</a:t>
                </a:r>
                <a:r>
                  <a:rPr lang="en-US" altLang="zh-CN" dirty="0"/>
                  <a:t>【1,0.02,0.02,0.01】</a:t>
                </a:r>
                <a:r>
                  <a:rPr lang="zh-CN" altLang="en-US" dirty="0"/>
                  <a:t>。将</a:t>
                </a:r>
                <a:r>
                  <a:rPr lang="en-US" altLang="zh-CN" dirty="0"/>
                  <a:t>man</a:t>
                </a:r>
                <a:r>
                  <a:rPr lang="zh-CN" altLang="en-US" dirty="0"/>
                  <a:t>的特征向量和</a:t>
                </a:r>
                <a:r>
                  <a:rPr lang="en-US" altLang="zh-CN" dirty="0"/>
                  <a:t>woman</a:t>
                </a:r>
                <a:r>
                  <a:rPr lang="zh-CN" altLang="en-US" dirty="0"/>
                  <a:t>的特征向量相减四舍五入后就是</a:t>
                </a:r>
                <a:r>
                  <a:rPr lang="en-US" altLang="zh-CN" dirty="0"/>
                  <a:t>【-2</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king</a:t>
                </a:r>
                <a:r>
                  <a:rPr lang="zh-CN" altLang="en-US" dirty="0"/>
                  <a:t>和</a:t>
                </a:r>
                <a:r>
                  <a:rPr lang="en-US" altLang="zh-CN" dirty="0"/>
                  <a:t>queen</a:t>
                </a:r>
                <a:r>
                  <a:rPr lang="zh-CN" altLang="en-US" dirty="0"/>
                  <a:t>的特征向量相减四舍五入后也是</a:t>
                </a:r>
                <a:r>
                  <a:rPr lang="en-US" altLang="zh-CN" dirty="0"/>
                  <a:t>【-2</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，那么算法就能够通过</a:t>
                </a:r>
                <a:r>
                  <a:rPr lang="en-US" altLang="zh-CN" dirty="0"/>
                  <a:t>man</a:t>
                </a:r>
                <a:r>
                  <a:rPr lang="zh-CN" altLang="en-US" dirty="0"/>
                  <a:t>对应</a:t>
                </a:r>
                <a:r>
                  <a:rPr lang="en-US" altLang="zh-CN" dirty="0"/>
                  <a:t>woman</a:t>
                </a:r>
                <a:r>
                  <a:rPr lang="zh-CN" altLang="en-US" dirty="0"/>
                  <a:t>来类比推理</a:t>
                </a:r>
                <a:r>
                  <a:rPr lang="en-US" altLang="zh-CN" dirty="0"/>
                  <a:t>king</a:t>
                </a:r>
                <a:r>
                  <a:rPr lang="zh-CN" altLang="en-US" dirty="0"/>
                  <a:t>对应</a:t>
                </a:r>
                <a:r>
                  <a:rPr lang="en-US" altLang="zh-CN" dirty="0"/>
                  <a:t>queen</a:t>
                </a:r>
              </a:p>
              <a:p>
                <a:r>
                  <a:rPr lang="en-US" altLang="zh-CN" dirty="0"/>
                  <a:t>	</a:t>
                </a:r>
                <a:r>
                  <a:rPr lang="zh-CN" altLang="en-US" dirty="0"/>
                  <a:t>具体来说，为了让算法学习到这种类比推理的思想，方法就是找到一个词的特征向量</a:t>
                </a:r>
                <a:r>
                  <a:rPr lang="en-US" altLang="zh-CN" dirty="0" err="1"/>
                  <a:t>ew</a:t>
                </a:r>
                <a:r>
                  <a:rPr lang="zh-CN" altLang="en-US" dirty="0"/>
                  <a:t>，使得</a:t>
                </a:r>
                <a:r>
                  <a:rPr lang="en-US" altLang="zh-CN" dirty="0" err="1"/>
                  <a:t>ew</a:t>
                </a:r>
                <a:r>
                  <a:rPr lang="zh-CN" altLang="en-US" dirty="0"/>
                  <a:t>和</a:t>
                </a:r>
                <a:r>
                  <a:rPr lang="en-US" altLang="zh-CN" dirty="0" err="1"/>
                  <a:t>eking-eman+ewoman</a:t>
                </a:r>
                <a:r>
                  <a:rPr lang="zh-CN" altLang="en-US" dirty="0"/>
                  <a:t>的相似函数的值最大。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这里最常用的相似函数是余弦相似度，该函数的定义就是</a:t>
                </a:r>
                <a:r>
                  <a:rPr lang="en-US" altLang="zh-CN" dirty="0"/>
                  <a:t>u</a:t>
                </a:r>
                <a:r>
                  <a:rPr lang="zh-CN" altLang="en-US" dirty="0"/>
                  <a:t>转置乘上</a:t>
                </a:r>
                <a:r>
                  <a:rPr lang="en-US" altLang="zh-CN" dirty="0"/>
                  <a:t>v</a:t>
                </a:r>
                <a:r>
                  <a:rPr lang="zh-CN" altLang="en-US" dirty="0"/>
                  <a:t>除以它们欧几里得长度的乘积。，本质上去就是向量</a:t>
                </a:r>
                <a:r>
                  <a:rPr lang="en-US" altLang="zh-CN" dirty="0"/>
                  <a:t>u</a:t>
                </a:r>
                <a:r>
                  <a:rPr lang="zh-CN" altLang="en-US" dirty="0"/>
                  <a:t>和向量</a:t>
                </a:r>
                <a:r>
                  <a:rPr lang="en-US" altLang="zh-CN" dirty="0"/>
                  <a:t>v</a:t>
                </a:r>
                <a:r>
                  <a:rPr lang="zh-CN" altLang="en-US" dirty="0"/>
                  <a:t>的夹角</a:t>
                </a:r>
                <a14:m>
                  <m:oMath xmlns:m="http://schemas.openxmlformats.org/officeDocument/2006/math">
                    <m:r>
                      <a:rPr lang="zh-CN" altLang="en-US" i="1" smtClean="0">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的余弦值</a:t>
                </a:r>
              </a:p>
            </p:txBody>
          </p:sp>
        </mc:Choice>
        <mc:Fallback xmlns="">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类比推理是</a:t>
                </a:r>
                <a:r>
                  <a:rPr lang="en-US" altLang="zh-CN" dirty="0"/>
                  <a:t>word embedding</a:t>
                </a:r>
                <a:r>
                  <a:rPr lang="zh-CN" altLang="en-US" dirty="0"/>
                  <a:t>一个比较重要的特点，这里通过计算来说明。</a:t>
                </a:r>
                <a:endParaRPr lang="en-US" altLang="zh-CN" dirty="0"/>
              </a:p>
              <a:p>
                <a:r>
                  <a:rPr lang="en-US" altLang="zh-CN" dirty="0"/>
                  <a:t>	</a:t>
                </a:r>
                <a:r>
                  <a:rPr lang="zh-CN" altLang="en-US" dirty="0"/>
                  <a:t>将</a:t>
                </a:r>
                <a:r>
                  <a:rPr lang="en-US" altLang="zh-CN" dirty="0"/>
                  <a:t>man</a:t>
                </a:r>
                <a:r>
                  <a:rPr lang="zh-CN" altLang="en-US" dirty="0"/>
                  <a:t>的特征向量和</a:t>
                </a:r>
                <a:r>
                  <a:rPr lang="en-US" altLang="zh-CN" dirty="0"/>
                  <a:t>woman</a:t>
                </a:r>
                <a:r>
                  <a:rPr lang="zh-CN" altLang="en-US" dirty="0"/>
                  <a:t>的特征向量相减四舍五入后就是</a:t>
                </a:r>
                <a:r>
                  <a:rPr lang="en-US" altLang="zh-CN" dirty="0"/>
                  <a:t>【-2</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，就可以发现</a:t>
                </a:r>
                <a:r>
                  <a:rPr lang="en-US" altLang="zh-CN" dirty="0"/>
                  <a:t>man</a:t>
                </a:r>
                <a:r>
                  <a:rPr lang="zh-CN" altLang="en-US" dirty="0"/>
                  <a:t>和</a:t>
                </a:r>
                <a:r>
                  <a:rPr lang="en-US" altLang="zh-CN" dirty="0"/>
                  <a:t>woman</a:t>
                </a:r>
                <a:r>
                  <a:rPr lang="zh-CN" altLang="en-US" dirty="0"/>
                  <a:t>同理</a:t>
                </a:r>
                <a:r>
                  <a:rPr lang="en-US" altLang="zh-CN" dirty="0"/>
                  <a:t>king</a:t>
                </a:r>
                <a:r>
                  <a:rPr lang="zh-CN" altLang="en-US" dirty="0"/>
                  <a:t>和</a:t>
                </a:r>
                <a:r>
                  <a:rPr lang="en-US" altLang="zh-CN" dirty="0"/>
                  <a:t>queen</a:t>
                </a:r>
                <a:r>
                  <a:rPr lang="zh-CN" altLang="en-US" dirty="0"/>
                  <a:t>相减四舍五入后也是</a:t>
                </a:r>
                <a:r>
                  <a:rPr lang="en-US" altLang="zh-CN" dirty="0"/>
                  <a:t>【-2</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，那么算法就能够通过</a:t>
                </a:r>
                <a:r>
                  <a:rPr lang="en-US" altLang="zh-CN" dirty="0"/>
                  <a:t>man</a:t>
                </a:r>
                <a:r>
                  <a:rPr lang="zh-CN" altLang="en-US" dirty="0"/>
                  <a:t>对应</a:t>
                </a:r>
                <a:r>
                  <a:rPr lang="en-US" altLang="zh-CN" dirty="0"/>
                  <a:t>woman</a:t>
                </a:r>
                <a:r>
                  <a:rPr lang="zh-CN" altLang="en-US" dirty="0"/>
                  <a:t>来类比出</a:t>
                </a:r>
                <a:r>
                  <a:rPr lang="en-US" altLang="zh-CN" dirty="0"/>
                  <a:t>king</a:t>
                </a:r>
                <a:r>
                  <a:rPr lang="zh-CN" altLang="en-US" dirty="0"/>
                  <a:t>对应</a:t>
                </a:r>
                <a:r>
                  <a:rPr lang="en-US" altLang="zh-CN" dirty="0"/>
                  <a:t>queen</a:t>
                </a:r>
              </a:p>
              <a:p>
                <a:r>
                  <a:rPr lang="en-US" altLang="zh-CN" dirty="0"/>
                  <a:t>	</a:t>
                </a:r>
                <a:r>
                  <a:rPr lang="zh-CN" altLang="en-US" dirty="0"/>
                  <a:t>为了让算法学习到这种类比推理，方法就是找到一个词的特征向量</a:t>
                </a:r>
                <a:r>
                  <a:rPr lang="en-US" altLang="zh-CN" dirty="0" err="1"/>
                  <a:t>ew</a:t>
                </a:r>
                <a:r>
                  <a:rPr lang="zh-CN" altLang="en-US" dirty="0"/>
                  <a:t>，使得</a:t>
                </a:r>
                <a:r>
                  <a:rPr lang="en-US" altLang="zh-CN" dirty="0" err="1"/>
                  <a:t>ew</a:t>
                </a:r>
                <a:r>
                  <a:rPr lang="zh-CN" altLang="en-US" dirty="0"/>
                  <a:t>和</a:t>
                </a:r>
                <a:r>
                  <a:rPr lang="en-US" altLang="zh-CN" dirty="0" err="1"/>
                  <a:t>eking-eman+ewoman</a:t>
                </a:r>
                <a:r>
                  <a:rPr lang="zh-CN" altLang="en-US" dirty="0"/>
                  <a:t>的相似函数的值最大。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这里最常用的相似函数是余弦相似度，该函数的定义就是</a:t>
                </a:r>
                <a:r>
                  <a:rPr lang="en-US" altLang="zh-CN" dirty="0"/>
                  <a:t>u</a:t>
                </a:r>
                <a:r>
                  <a:rPr lang="zh-CN" altLang="en-US" dirty="0"/>
                  <a:t>转置乘上</a:t>
                </a:r>
                <a:r>
                  <a:rPr lang="en-US" altLang="zh-CN" dirty="0"/>
                  <a:t>v</a:t>
                </a:r>
                <a:r>
                  <a:rPr lang="zh-CN" altLang="en-US" dirty="0"/>
                  <a:t>除以它们欧几里得长度的乘积。，本质上去觉得就是向量</a:t>
                </a:r>
                <a:r>
                  <a:rPr lang="en-US" altLang="zh-CN" dirty="0"/>
                  <a:t>u</a:t>
                </a:r>
                <a:r>
                  <a:rPr lang="zh-CN" altLang="en-US" dirty="0"/>
                  <a:t>和向量</a:t>
                </a:r>
                <a:r>
                  <a:rPr lang="en-US" altLang="zh-CN" dirty="0"/>
                  <a:t>v</a:t>
                </a:r>
                <a:r>
                  <a:rPr lang="zh-CN" altLang="en-US" dirty="0"/>
                  <a:t>的夹角</a:t>
                </a:r>
                <a:r>
                  <a:rPr lang="zh-CN" altLang="en-US" i="0">
                    <a:latin typeface="Cambria Math" panose="02040503050406030204" pitchFamily="18" charset="0"/>
                  </a:rPr>
                  <a:t>∅</a:t>
                </a:r>
                <a:r>
                  <a:rPr lang="zh-CN" altLang="en-US" dirty="0">
                    <a:latin typeface="Times New Roman" panose="02020603050405020304" pitchFamily="18" charset="0"/>
                    <a:cs typeface="Times New Roman" panose="02020603050405020304" pitchFamily="18" charset="0"/>
                  </a:rPr>
                  <a:t>的余弦值</a:t>
                </a:r>
              </a:p>
            </p:txBody>
          </p:sp>
        </mc:Fallback>
      </mc:AlternateContent>
    </p:spTree>
    <p:extLst>
      <p:ext uri="{BB962C8B-B14F-4D97-AF65-F5344CB8AC3E}">
        <p14:creationId xmlns:p14="http://schemas.microsoft.com/office/powerpoint/2010/main" val="85619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最后在介绍一个概念就是</a:t>
            </a:r>
            <a:r>
              <a:rPr lang="en-US" altLang="zh-CN" dirty="0"/>
              <a:t>embedding matrix</a:t>
            </a:r>
          </a:p>
          <a:p>
            <a:r>
              <a:rPr lang="en-US" altLang="zh-CN" dirty="0"/>
              <a:t>	</a:t>
            </a:r>
            <a:r>
              <a:rPr lang="zh-CN" altLang="en-US" dirty="0"/>
              <a:t>假设有一万个词用然后用</a:t>
            </a:r>
            <a:r>
              <a:rPr lang="en-US" altLang="zh-CN" dirty="0"/>
              <a:t>300</a:t>
            </a:r>
            <a:r>
              <a:rPr lang="zh-CN" altLang="en-US" dirty="0"/>
              <a:t>个特征去表示，那么最后学习到的应该是一个</a:t>
            </a:r>
            <a:r>
              <a:rPr lang="en-US" altLang="zh-CN" dirty="0"/>
              <a:t>300×10000</a:t>
            </a:r>
            <a:r>
              <a:rPr lang="zh-CN" altLang="en-US" dirty="0"/>
              <a:t>的</a:t>
            </a:r>
            <a:r>
              <a:rPr lang="en-US" altLang="zh-CN" dirty="0"/>
              <a:t>embedding</a:t>
            </a:r>
            <a:r>
              <a:rPr lang="zh-CN" altLang="en-US" dirty="0"/>
              <a:t>矩阵</a:t>
            </a:r>
            <a:r>
              <a:rPr lang="en-US" altLang="zh-CN" dirty="0"/>
              <a:t>E</a:t>
            </a:r>
            <a:r>
              <a:rPr lang="zh-CN" altLang="en-US" dirty="0"/>
              <a:t>，每一行对应着不同的特征，每一列对应着不同的词。同时又</a:t>
            </a:r>
            <a:r>
              <a:rPr lang="zh-CN" altLang="en-US" dirty="0">
                <a:latin typeface="Times New Roman" panose="02020603050405020304" pitchFamily="18" charset="0"/>
                <a:cs typeface="Times New Roman" panose="02020603050405020304" pitchFamily="18" charset="0"/>
              </a:rPr>
              <a:t>因为</a:t>
            </a:r>
            <a:r>
              <a:rPr lang="en-US" altLang="zh-CN" dirty="0">
                <a:latin typeface="Times New Roman" panose="02020603050405020304" pitchFamily="18" charset="0"/>
                <a:cs typeface="Times New Roman" panose="02020603050405020304" pitchFamily="18" charset="0"/>
              </a:rPr>
              <a:t>one-hot</a:t>
            </a:r>
            <a:r>
              <a:rPr lang="zh-CN" altLang="en-US" dirty="0">
                <a:latin typeface="Times New Roman" panose="02020603050405020304" pitchFamily="18" charset="0"/>
                <a:cs typeface="Times New Roman" panose="02020603050405020304" pitchFamily="18" charset="0"/>
              </a:rPr>
              <a:t>只在该词对应行为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，其余为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，所以</a:t>
            </a:r>
            <a:r>
              <a:rPr lang="zh-CN" altLang="en-US" dirty="0"/>
              <a:t>如果我们要取出一个词对应的向量，那么就可以用</a:t>
            </a:r>
            <a:r>
              <a:rPr lang="en-US" altLang="zh-CN" dirty="0"/>
              <a:t>embedding</a:t>
            </a:r>
            <a:r>
              <a:rPr lang="zh-CN" altLang="en-US" dirty="0"/>
              <a:t>矩阵</a:t>
            </a:r>
            <a:r>
              <a:rPr lang="en-US" altLang="zh-CN" dirty="0"/>
              <a:t>E</a:t>
            </a:r>
            <a:r>
              <a:rPr lang="zh-CN" altLang="en-US" dirty="0"/>
              <a:t>乘上这个单词对应的</a:t>
            </a:r>
            <a:r>
              <a:rPr lang="en-US" altLang="zh-CN" dirty="0"/>
              <a:t>one-hot</a:t>
            </a:r>
            <a:r>
              <a:rPr lang="zh-CN" altLang="en-US" dirty="0">
                <a:latin typeface="Times New Roman" panose="02020603050405020304" pitchFamily="18" charset="0"/>
                <a:cs typeface="Times New Roman" panose="02020603050405020304" pitchFamily="18" charset="0"/>
              </a:rPr>
              <a:t>向量。比如这里的</a:t>
            </a:r>
            <a:r>
              <a:rPr lang="en-US" altLang="zh-CN" dirty="0">
                <a:latin typeface="Times New Roman" panose="02020603050405020304" pitchFamily="18" charset="0"/>
                <a:cs typeface="Times New Roman" panose="02020603050405020304" pitchFamily="18" charset="0"/>
              </a:rPr>
              <a:t>orange</a:t>
            </a:r>
            <a:r>
              <a:rPr lang="zh-CN" altLang="en-US" dirty="0">
                <a:latin typeface="Times New Roman" panose="02020603050405020304" pitchFamily="18" charset="0"/>
                <a:cs typeface="Times New Roman" panose="02020603050405020304" pitchFamily="18" charset="0"/>
              </a:rPr>
              <a:t>对应的是</a:t>
            </a:r>
            <a:r>
              <a:rPr lang="en-US" altLang="zh-CN" dirty="0">
                <a:latin typeface="Times New Roman" panose="02020603050405020304" pitchFamily="18" charset="0"/>
                <a:cs typeface="Times New Roman" panose="02020603050405020304" pitchFamily="18" charset="0"/>
              </a:rPr>
              <a:t>Embedding</a:t>
            </a:r>
            <a:r>
              <a:rPr lang="zh-CN" altLang="en-US" dirty="0">
                <a:latin typeface="Times New Roman" panose="02020603050405020304" pitchFamily="18" charset="0"/>
                <a:cs typeface="Times New Roman" panose="02020603050405020304" pitchFamily="18" charset="0"/>
              </a:rPr>
              <a:t>矩阵的第</a:t>
            </a:r>
            <a:r>
              <a:rPr lang="en-US" altLang="zh-CN" dirty="0">
                <a:latin typeface="Times New Roman" panose="02020603050405020304" pitchFamily="18" charset="0"/>
                <a:cs typeface="Times New Roman" panose="02020603050405020304" pitchFamily="18" charset="0"/>
              </a:rPr>
              <a:t>6257</a:t>
            </a:r>
            <a:r>
              <a:rPr lang="zh-CN" altLang="en-US" dirty="0">
                <a:latin typeface="Times New Roman" panose="02020603050405020304" pitchFamily="18" charset="0"/>
                <a:cs typeface="Times New Roman" panose="02020603050405020304" pitchFamily="18" charset="0"/>
              </a:rPr>
              <a:t>列，它的</a:t>
            </a:r>
            <a:r>
              <a:rPr lang="en-US" altLang="zh-CN" dirty="0">
                <a:latin typeface="Times New Roman" panose="02020603050405020304" pitchFamily="18" charset="0"/>
                <a:cs typeface="Times New Roman" panose="02020603050405020304" pitchFamily="18" charset="0"/>
              </a:rPr>
              <a:t>one-hot</a:t>
            </a:r>
            <a:r>
              <a:rPr lang="zh-CN" altLang="en-US" dirty="0">
                <a:latin typeface="Times New Roman" panose="02020603050405020304" pitchFamily="18" charset="0"/>
                <a:cs typeface="Times New Roman" panose="02020603050405020304" pitchFamily="18" charset="0"/>
              </a:rPr>
              <a:t>编码也只在第</a:t>
            </a:r>
            <a:r>
              <a:rPr lang="en-US" altLang="zh-CN" dirty="0">
                <a:latin typeface="Times New Roman" panose="02020603050405020304" pitchFamily="18" charset="0"/>
                <a:cs typeface="Times New Roman" panose="02020603050405020304" pitchFamily="18" charset="0"/>
              </a:rPr>
              <a:t>6257</a:t>
            </a:r>
            <a:r>
              <a:rPr lang="zh-CN" altLang="en-US" dirty="0">
                <a:latin typeface="Times New Roman" panose="02020603050405020304" pitchFamily="18" charset="0"/>
                <a:cs typeface="Times New Roman" panose="02020603050405020304" pitchFamily="18" charset="0"/>
              </a:rPr>
              <a:t>行为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，它们的乘积结果可以取出</a:t>
            </a:r>
            <a:r>
              <a:rPr lang="en-US" altLang="zh-CN" dirty="0">
                <a:latin typeface="Times New Roman" panose="02020603050405020304" pitchFamily="18" charset="0"/>
                <a:cs typeface="Times New Roman" panose="02020603050405020304" pitchFamily="18" charset="0"/>
              </a:rPr>
              <a:t>orange</a:t>
            </a:r>
            <a:r>
              <a:rPr lang="zh-CN" altLang="en-US"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Ebedding</a:t>
            </a:r>
            <a:r>
              <a:rPr lang="zh-CN" altLang="en-US" dirty="0">
                <a:latin typeface="Times New Roman" panose="02020603050405020304" pitchFamily="18" charset="0"/>
                <a:cs typeface="Times New Roman" panose="02020603050405020304" pitchFamily="18" charset="0"/>
              </a:rPr>
              <a:t>矩阵中对应的的列向量。</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en-US" altLang="zh-CN" dirty="0"/>
          </a:p>
        </p:txBody>
      </p:sp>
    </p:spTree>
    <p:extLst>
      <p:ext uri="{BB962C8B-B14F-4D97-AF65-F5344CB8AC3E}">
        <p14:creationId xmlns:p14="http://schemas.microsoft.com/office/powerpoint/2010/main" val="224689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在</a:t>
            </a:r>
            <a:r>
              <a:rPr lang="en-US" altLang="zh-CN" dirty="0"/>
              <a:t>NLP</a:t>
            </a:r>
            <a:r>
              <a:rPr lang="zh-CN" altLang="en-US" dirty="0"/>
              <a:t>（</a:t>
            </a:r>
            <a:r>
              <a:rPr lang="en-US" altLang="zh-CN" b="0" i="0" dirty="0">
                <a:solidFill>
                  <a:srgbClr val="040C28"/>
                </a:solidFill>
                <a:effectLst/>
                <a:latin typeface="Google Sans"/>
              </a:rPr>
              <a:t>Natural Language Processing</a:t>
            </a:r>
            <a:r>
              <a:rPr lang="zh-CN" altLang="en-US" dirty="0"/>
              <a:t>）中我们处理的大部分数据都是纯文本，但是机器学习模型无法读取并且理解原始形式的文本，他们只能读取数字</a:t>
            </a:r>
            <a:r>
              <a:rPr lang="en-US" altLang="zh-CN" dirty="0"/>
              <a:t>,</a:t>
            </a:r>
            <a:r>
              <a:rPr lang="zh-CN" altLang="en-US" dirty="0"/>
              <a:t>所以我们需要先将文本进行分词，然后再将每个分词表征为一个数字，让机器学习模型能够读取，这叫做</a:t>
            </a:r>
            <a:r>
              <a:rPr lang="en-US" altLang="zh-CN" dirty="0"/>
              <a:t>tokenization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而</a:t>
            </a:r>
            <a:r>
              <a:rPr lang="en-US" altLang="zh-CN" dirty="0"/>
              <a:t>embedding</a:t>
            </a:r>
            <a:r>
              <a:rPr lang="zh-CN" altLang="en-US" dirty="0"/>
              <a:t>则是在</a:t>
            </a:r>
            <a:r>
              <a:rPr lang="en-US" altLang="zh-CN" dirty="0"/>
              <a:t>tokenization</a:t>
            </a:r>
            <a:r>
              <a:rPr lang="zh-CN" altLang="en-US" dirty="0"/>
              <a:t>处理过后将每个分词转换成用特征向量的形式来表示，让机器学习模型能够更好地学习文本之间的关系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endParaRPr lang="zh-CN" altLang="en-US" dirty="0"/>
          </a:p>
        </p:txBody>
      </p:sp>
    </p:spTree>
    <p:extLst>
      <p:ext uri="{BB962C8B-B14F-4D97-AF65-F5344CB8AC3E}">
        <p14:creationId xmlns:p14="http://schemas.microsoft.com/office/powerpoint/2010/main" val="315114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AFD155-1D66-48AA-8988-E78A502C8738}"/>
              </a:ext>
            </a:extLst>
          </p:cNvPr>
          <p:cNvSpPr>
            <a:spLocks noGrp="1"/>
          </p:cNvSpPr>
          <p:nvPr>
            <p:ph type="body" idx="1"/>
          </p:nvPr>
        </p:nvSpPr>
        <p:spPr/>
        <p:txBody>
          <a:bodyPr/>
          <a:lstStyle/>
          <a:p>
            <a:r>
              <a:rPr lang="en-US" altLang="zh-CN" dirty="0"/>
              <a:t>	</a:t>
            </a:r>
            <a:r>
              <a:rPr lang="zh-CN" altLang="en-US" dirty="0"/>
              <a:t>接下来</a:t>
            </a:r>
            <a:r>
              <a:rPr lang="en-US" altLang="zh-CN" dirty="0" err="1"/>
              <a:t>duitokenization</a:t>
            </a:r>
            <a:r>
              <a:rPr lang="zh-CN" altLang="en-US" dirty="0"/>
              <a:t>进行介绍</a:t>
            </a:r>
            <a:endParaRPr lang="en-US" altLang="zh-CN" dirty="0"/>
          </a:p>
          <a:p>
            <a:r>
              <a:rPr lang="en-US" altLang="zh-CN" sz="1200" dirty="0">
                <a:solidFill>
                  <a:srgbClr val="FF0000"/>
                </a:solidFill>
                <a:latin typeface="Times New Roman" panose="02020603050405020304" pitchFamily="18" charset="0"/>
                <a:cs typeface="Times New Roman" panose="02020603050405020304" pitchFamily="18" charset="0"/>
              </a:rPr>
              <a:t>	Tokenization</a:t>
            </a:r>
            <a:r>
              <a:rPr lang="zh-CN" altLang="en-US" sz="1200" dirty="0">
                <a:solidFill>
                  <a:srgbClr val="FF0000"/>
                </a:solidFill>
                <a:latin typeface="Times New Roman" panose="02020603050405020304" pitchFamily="18" charset="0"/>
                <a:cs typeface="Times New Roman" panose="02020603050405020304" pitchFamily="18" charset="0"/>
              </a:rPr>
              <a:t>有很多不同的方法，按照分词的细粒度分类的话主要有三种方式：</a:t>
            </a:r>
            <a:r>
              <a:rPr lang="en-US" altLang="zh-CN" sz="1200" dirty="0">
                <a:solidFill>
                  <a:srgbClr val="FF0000"/>
                </a:solidFill>
                <a:latin typeface="Times New Roman" panose="02020603050405020304" pitchFamily="18" charset="0"/>
                <a:cs typeface="Times New Roman" panose="02020603050405020304" pitchFamily="18" charset="0"/>
              </a:rPr>
              <a:t>1.wordbased Tokenization2.Character-based</a:t>
            </a:r>
            <a:r>
              <a:rPr lang="zh-CN" altLang="en-US" sz="1200" dirty="0">
                <a:solidFill>
                  <a:srgbClr val="FF0000"/>
                </a:solidFill>
                <a:latin typeface="Times New Roman" panose="02020603050405020304" pitchFamily="18" charset="0"/>
                <a:cs typeface="Times New Roman" panose="02020603050405020304" pitchFamily="18" charset="0"/>
              </a:rPr>
              <a:t>；</a:t>
            </a:r>
            <a:r>
              <a:rPr lang="en-US" altLang="zh-CN" sz="1200" dirty="0">
                <a:solidFill>
                  <a:srgbClr val="FF0000"/>
                </a:solidFill>
                <a:latin typeface="Times New Roman" panose="02020603050405020304" pitchFamily="18" charset="0"/>
                <a:cs typeface="Times New Roman" panose="02020603050405020304" pitchFamily="18" charset="0"/>
              </a:rPr>
              <a:t>Tokenization;3.Subword-based Tokenization</a:t>
            </a:r>
            <a:r>
              <a:rPr lang="zh-CN" altLang="en-US" sz="1200" dirty="0">
                <a:solidFill>
                  <a:srgbClr val="FF0000"/>
                </a:solidFill>
                <a:latin typeface="Times New Roman" panose="02020603050405020304" pitchFamily="18" charset="0"/>
                <a:cs typeface="Times New Roman" panose="02020603050405020304" pitchFamily="18" charset="0"/>
              </a:rPr>
              <a:t>。下面我将对三种方法的原理进行解析</a:t>
            </a:r>
            <a:endParaRPr lang="en-US" altLang="zh-CN" dirty="0"/>
          </a:p>
        </p:txBody>
      </p:sp>
    </p:spTree>
    <p:extLst>
      <p:ext uri="{BB962C8B-B14F-4D97-AF65-F5344CB8AC3E}">
        <p14:creationId xmlns:p14="http://schemas.microsoft.com/office/powerpoint/2010/main" val="1164192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word-based tokenization</a:t>
            </a:r>
            <a:r>
              <a:rPr lang="zh-CN" altLang="en-US" dirty="0"/>
              <a:t>相当于就是将原始文本按照不同单词进行划分。这里具体可以按空格或标点符号对文本进行划分，但是也有很多其他特定规则进行拆分，从而实现原始文本拆分为单词的。例如‘’</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Lets do Tokenization!</a:t>
            </a:r>
            <a:r>
              <a:rPr lang="zh-CN" altLang="en-US" sz="1200" dirty="0">
                <a:latin typeface="Times New Roman" panose="02020603050405020304" pitchFamily="18" charset="0"/>
                <a:cs typeface="Times New Roman" panose="02020603050405020304" pitchFamily="18" charset="0"/>
              </a:rPr>
              <a:t>”这个句子，按空格进行划分的例子，整个句子可以被分为三个</a:t>
            </a:r>
            <a:r>
              <a:rPr lang="en-US" altLang="zh-CN" sz="1200" dirty="0">
                <a:latin typeface="Times New Roman" panose="02020603050405020304" pitchFamily="18" charset="0"/>
                <a:cs typeface="Times New Roman" panose="02020603050405020304" pitchFamily="18" charset="0"/>
              </a:rPr>
              <a:t>token,</a:t>
            </a:r>
            <a:r>
              <a:rPr lang="zh-CN" altLang="en-US" sz="1200" dirty="0">
                <a:latin typeface="Times New Roman" panose="02020603050405020304" pitchFamily="18" charset="0"/>
                <a:cs typeface="Times New Roman" panose="02020603050405020304" pitchFamily="18" charset="0"/>
              </a:rPr>
              <a:t>每个</a:t>
            </a:r>
            <a:r>
              <a:rPr lang="en-US" altLang="zh-CN" sz="1200" dirty="0">
                <a:latin typeface="Times New Roman" panose="02020603050405020304" pitchFamily="18" charset="0"/>
                <a:cs typeface="Times New Roman" panose="02020603050405020304" pitchFamily="18" charset="0"/>
              </a:rPr>
              <a:t>token</a:t>
            </a:r>
            <a:r>
              <a:rPr lang="zh-CN" altLang="en-US" sz="1200" dirty="0">
                <a:latin typeface="Times New Roman" panose="02020603050405020304" pitchFamily="18" charset="0"/>
                <a:cs typeface="Times New Roman" panose="02020603050405020304" pitchFamily="18" charset="0"/>
              </a:rPr>
              <a:t>分别是</a:t>
            </a:r>
            <a:r>
              <a:rPr lang="en-US" altLang="zh-CN" sz="1200" dirty="0">
                <a:latin typeface="Times New Roman" panose="02020603050405020304" pitchFamily="18" charset="0"/>
                <a:cs typeface="Times New Roman" panose="02020603050405020304" pitchFamily="18" charset="0"/>
              </a:rPr>
              <a:t>lets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do</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tokenization</a:t>
            </a:r>
            <a:r>
              <a:rPr lang="zh-CN" altLang="en-US" sz="1200" dirty="0">
                <a:latin typeface="Times New Roman" panose="02020603050405020304" pitchFamily="18" charset="0"/>
                <a:cs typeface="Times New Roman" panose="02020603050405020304" pitchFamily="18" charset="0"/>
              </a:rPr>
              <a:t>＋感叹号。按照标点符号进行划分的话整个句子可以被划分成</a:t>
            </a:r>
            <a:r>
              <a:rPr lang="en-US" altLang="zh-CN" sz="1200" dirty="0">
                <a:latin typeface="Times New Roman" panose="02020603050405020304" pitchFamily="18" charset="0"/>
                <a:cs typeface="Times New Roman" panose="02020603050405020304" pitchFamily="18" charset="0"/>
              </a:rPr>
              <a:t>5</a:t>
            </a:r>
            <a:r>
              <a:rPr lang="zh-CN" altLang="en-US" sz="1200" dirty="0">
                <a:latin typeface="Times New Roman" panose="02020603050405020304" pitchFamily="18" charset="0"/>
                <a:cs typeface="Times New Roman" panose="02020603050405020304" pitchFamily="18" charset="0"/>
              </a:rPr>
              <a:t>个</a:t>
            </a:r>
            <a:r>
              <a:rPr lang="en-US" altLang="zh-CN" sz="1200" dirty="0">
                <a:latin typeface="Times New Roman" panose="02020603050405020304" pitchFamily="18" charset="0"/>
                <a:cs typeface="Times New Roman" panose="02020603050405020304" pitchFamily="18" charset="0"/>
              </a:rPr>
              <a:t>token</a:t>
            </a:r>
            <a:r>
              <a:rPr lang="zh-CN" altLang="en-US" sz="1200" dirty="0">
                <a:latin typeface="Times New Roman" panose="02020603050405020304" pitchFamily="18" charset="0"/>
                <a:cs typeface="Times New Roman" panose="02020603050405020304" pitchFamily="18" charset="0"/>
              </a:rPr>
              <a:t>，每个</a:t>
            </a:r>
            <a:r>
              <a:rPr lang="en-US" altLang="zh-CN" sz="1200" dirty="0">
                <a:latin typeface="Times New Roman" panose="02020603050405020304" pitchFamily="18" charset="0"/>
                <a:cs typeface="Times New Roman" panose="02020603050405020304" pitchFamily="18" charset="0"/>
              </a:rPr>
              <a:t>token</a:t>
            </a:r>
            <a:r>
              <a:rPr lang="zh-CN" altLang="en-US" sz="1200" dirty="0">
                <a:latin typeface="Times New Roman" panose="02020603050405020304" pitchFamily="18" charset="0"/>
                <a:cs typeface="Times New Roman" panose="02020603050405020304" pitchFamily="18" charset="0"/>
              </a:rPr>
              <a:t>分别是</a:t>
            </a:r>
            <a:r>
              <a:rPr lang="en-US" altLang="zh-CN" sz="1200" dirty="0">
                <a:latin typeface="Times New Roman" panose="02020603050405020304" pitchFamily="18" charset="0"/>
                <a:cs typeface="Times New Roman" panose="02020603050405020304" pitchFamily="18" charset="0"/>
              </a:rPr>
              <a:t>let</a:t>
            </a:r>
            <a:r>
              <a:rPr lang="zh-CN" altLang="en-US" sz="1200" dirty="0">
                <a:latin typeface="Times New Roman" panose="02020603050405020304" pitchFamily="18" charset="0"/>
                <a:cs typeface="Times New Roman" panose="02020603050405020304" pitchFamily="18" charset="0"/>
              </a:rPr>
              <a:t>，一撇</a:t>
            </a:r>
            <a:r>
              <a:rPr lang="en-US" altLang="zh-CN" sz="1200" dirty="0">
                <a:latin typeface="Times New Roman" panose="02020603050405020304" pitchFamily="18" charset="0"/>
                <a:cs typeface="Times New Roman" panose="02020603050405020304" pitchFamily="18" charset="0"/>
              </a:rPr>
              <a:t>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do</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tokenization</a:t>
            </a:r>
            <a:r>
              <a:rPr lang="zh-CN" altLang="en-US" sz="1200" dirty="0">
                <a:latin typeface="Times New Roman" panose="02020603050405020304" pitchFamily="18" charset="0"/>
                <a:cs typeface="Times New Roman" panose="02020603050405020304" pitchFamily="18" charset="0"/>
              </a:rPr>
              <a:t>和感叹号。</a:t>
            </a:r>
            <a:endParaRPr lang="zh-CN" altLang="en-US" dirty="0"/>
          </a:p>
        </p:txBody>
      </p:sp>
      <p:sp>
        <p:nvSpPr>
          <p:cNvPr id="4" name="灯片编号占位符 3"/>
          <p:cNvSpPr>
            <a:spLocks noGrp="1"/>
          </p:cNvSpPr>
          <p:nvPr>
            <p:ph type="sldNum" sz="quarter" idx="5"/>
          </p:nvPr>
        </p:nvSpPr>
        <p:spPr/>
        <p:txBody>
          <a:bodyPr/>
          <a:lstStyle/>
          <a:p>
            <a:fld id="{67A70740-AB7B-4268-8307-BA437B3DD965}" type="slidenum">
              <a:rPr lang="zh-CN" altLang="en-US" smtClean="0"/>
              <a:t>5</a:t>
            </a:fld>
            <a:endParaRPr lang="zh-CN" altLang="en-US"/>
          </a:p>
        </p:txBody>
      </p:sp>
    </p:spTree>
    <p:extLst>
      <p:ext uri="{BB962C8B-B14F-4D97-AF65-F5344CB8AC3E}">
        <p14:creationId xmlns:p14="http://schemas.microsoft.com/office/powerpoint/2010/main" val="238162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在</a:t>
            </a:r>
            <a:r>
              <a:rPr lang="en-US" altLang="zh-CN" sz="1200" dirty="0">
                <a:latin typeface="Times New Roman" panose="02020603050405020304" pitchFamily="18" charset="0"/>
                <a:cs typeface="Times New Roman" panose="02020603050405020304" pitchFamily="18" charset="0"/>
              </a:rPr>
              <a:t>Word-based tokenization</a:t>
            </a:r>
            <a:r>
              <a:rPr lang="zh-CN" altLang="en-US" dirty="0"/>
              <a:t>中，通常每个单词都有一个特定的数字去对应，这里称为“</a:t>
            </a:r>
            <a:r>
              <a:rPr lang="en-US" altLang="zh-CN" dirty="0"/>
              <a:t>ID”</a:t>
            </a:r>
            <a:r>
              <a:rPr lang="zh-CN" altLang="en-US" dirty="0"/>
              <a:t>。 在这个例子中，“</a:t>
            </a:r>
            <a:r>
              <a:rPr lang="en-US" altLang="zh-CN" dirty="0"/>
              <a:t>Let’s”</a:t>
            </a:r>
            <a:r>
              <a:rPr lang="zh-CN" altLang="en-US" dirty="0"/>
              <a:t>的</a:t>
            </a:r>
            <a:r>
              <a:rPr lang="en-US" altLang="zh-CN" dirty="0"/>
              <a:t>ID</a:t>
            </a:r>
            <a:r>
              <a:rPr lang="zh-CN" altLang="en-US" dirty="0"/>
              <a:t>是</a:t>
            </a:r>
            <a:r>
              <a:rPr lang="en-US" altLang="zh-CN" dirty="0"/>
              <a:t>250</a:t>
            </a:r>
            <a:r>
              <a:rPr lang="zh-CN" altLang="en-US" dirty="0"/>
              <a:t>，</a:t>
            </a:r>
            <a:r>
              <a:rPr lang="en-US" altLang="zh-CN" dirty="0"/>
              <a:t>do</a:t>
            </a:r>
            <a:r>
              <a:rPr lang="zh-CN" altLang="en-US" dirty="0"/>
              <a:t>的</a:t>
            </a:r>
            <a:r>
              <a:rPr lang="en-US" altLang="zh-CN" dirty="0"/>
              <a:t>ID</a:t>
            </a:r>
            <a:r>
              <a:rPr lang="zh-CN" altLang="en-US" dirty="0"/>
              <a:t>是</a:t>
            </a:r>
            <a:r>
              <a:rPr lang="en-US" altLang="zh-CN" dirty="0"/>
              <a:t>861</a:t>
            </a:r>
            <a:r>
              <a:rPr lang="zh-CN" altLang="en-US" dirty="0"/>
              <a:t>，</a:t>
            </a:r>
            <a:r>
              <a:rPr lang="en-US" altLang="zh-CN" dirty="0"/>
              <a:t>tokenization</a:t>
            </a:r>
            <a:r>
              <a:rPr lang="zh-CN" altLang="en-US" dirty="0"/>
              <a:t>加感叹号的</a:t>
            </a:r>
            <a:r>
              <a:rPr lang="en-US" altLang="zh-CN" dirty="0"/>
              <a:t>ID</a:t>
            </a:r>
            <a:r>
              <a:rPr lang="zh-CN" altLang="en-US" dirty="0"/>
              <a:t>是</a:t>
            </a:r>
            <a:r>
              <a:rPr lang="en-US" altLang="zh-CN" dirty="0"/>
              <a:t>345</a:t>
            </a:r>
            <a:r>
              <a:rPr lang="zh-CN" altLang="en-US" dirty="0"/>
              <a:t>。</a:t>
            </a:r>
            <a:endParaRPr lang="en-US" altLang="zh-CN" dirty="0"/>
          </a:p>
          <a:p>
            <a:r>
              <a:rPr lang="en-US" altLang="zh-CN" dirty="0"/>
              <a:t>	</a:t>
            </a:r>
            <a:r>
              <a:rPr lang="zh-CN" altLang="en-US" dirty="0"/>
              <a:t>在</a:t>
            </a:r>
            <a:r>
              <a:rPr lang="en-US" altLang="zh-CN" sz="1200" dirty="0">
                <a:latin typeface="Times New Roman" panose="02020603050405020304" pitchFamily="18" charset="0"/>
                <a:cs typeface="Times New Roman" panose="02020603050405020304" pitchFamily="18" charset="0"/>
              </a:rPr>
              <a:t>Word-based tokenization</a:t>
            </a:r>
            <a:r>
              <a:rPr lang="zh-CN" altLang="en-US" sz="1200" dirty="0">
                <a:latin typeface="Times New Roman" panose="02020603050405020304" pitchFamily="18" charset="0"/>
                <a:cs typeface="Times New Roman" panose="02020603050405020304" pitchFamily="18" charset="0"/>
              </a:rPr>
              <a:t>的分词</a:t>
            </a:r>
            <a:r>
              <a:rPr lang="zh-CN" altLang="en-US" dirty="0"/>
              <a:t>方法中单个</a:t>
            </a:r>
            <a:r>
              <a:rPr lang="en-US" altLang="zh-CN" dirty="0"/>
              <a:t>token</a:t>
            </a:r>
            <a:r>
              <a:rPr lang="zh-CN" altLang="en-US" dirty="0"/>
              <a:t>所包含的信息量很大，比如这里单独的</a:t>
            </a:r>
            <a:r>
              <a:rPr lang="en-US" altLang="zh-CN" dirty="0"/>
              <a:t>let</a:t>
            </a:r>
            <a:r>
              <a:rPr lang="zh-CN" altLang="en-US" dirty="0"/>
              <a:t>’</a:t>
            </a:r>
            <a:r>
              <a:rPr lang="en-US" altLang="zh-CN" dirty="0"/>
              <a:t>s</a:t>
            </a:r>
            <a:r>
              <a:rPr lang="zh-CN" altLang="en-US" dirty="0"/>
              <a:t>，</a:t>
            </a:r>
            <a:r>
              <a:rPr lang="en-US" altLang="zh-CN" dirty="0"/>
              <a:t>do </a:t>
            </a:r>
            <a:r>
              <a:rPr lang="zh-CN" altLang="en-US" dirty="0"/>
              <a:t>和</a:t>
            </a:r>
            <a:r>
              <a:rPr lang="en-US" altLang="zh-CN" dirty="0"/>
              <a:t>tokenization</a:t>
            </a:r>
            <a:r>
              <a:rPr lang="zh-CN" altLang="en-US" dirty="0"/>
              <a:t>都可以不看其他</a:t>
            </a:r>
            <a:r>
              <a:rPr lang="en-US" altLang="zh-CN" dirty="0"/>
              <a:t>token</a:t>
            </a:r>
            <a:r>
              <a:rPr lang="zh-CN" altLang="en-US" dirty="0"/>
              <a:t>明白它的含义。比如这里单独的</a:t>
            </a:r>
            <a:r>
              <a:rPr lang="en-US" altLang="zh-CN" dirty="0"/>
              <a:t>do</a:t>
            </a:r>
            <a:r>
              <a:rPr lang="zh-CN" altLang="en-US" dirty="0"/>
              <a:t>，我们不看</a:t>
            </a:r>
            <a:r>
              <a:rPr lang="en-US" altLang="zh-CN" dirty="0"/>
              <a:t>lets</a:t>
            </a:r>
            <a:r>
              <a:rPr lang="zh-CN" altLang="en-US" dirty="0"/>
              <a:t>和</a:t>
            </a:r>
            <a:r>
              <a:rPr lang="en-US" altLang="zh-CN" dirty="0"/>
              <a:t>tokenization</a:t>
            </a:r>
            <a:r>
              <a:rPr lang="zh-CN" altLang="en-US" dirty="0"/>
              <a:t>也知道是一个‘’做‘’的动词。</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6</a:t>
            </a:fld>
            <a:endParaRPr lang="zh-CN" altLang="en-US"/>
          </a:p>
        </p:txBody>
      </p:sp>
    </p:spTree>
    <p:extLst>
      <p:ext uri="{BB962C8B-B14F-4D97-AF65-F5344CB8AC3E}">
        <p14:creationId xmlns:p14="http://schemas.microsoft.com/office/powerpoint/2010/main" val="289577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word-based tokenization</a:t>
            </a:r>
            <a:r>
              <a:rPr lang="zh-CN" altLang="en-US" dirty="0"/>
              <a:t>整体来说比较简单，因此也存在一定的局限性。</a:t>
            </a:r>
            <a:endParaRPr lang="en-US" altLang="zh-CN" dirty="0"/>
          </a:p>
          <a:p>
            <a:r>
              <a:rPr lang="en-US" altLang="zh-CN" dirty="0"/>
              <a:t>	</a:t>
            </a:r>
            <a:r>
              <a:rPr lang="zh-CN" altLang="en-US" dirty="0"/>
              <a:t>就比如</a:t>
            </a:r>
            <a:r>
              <a:rPr lang="en-US" altLang="zh-CN" dirty="0"/>
              <a:t>dog</a:t>
            </a:r>
            <a:r>
              <a:rPr lang="zh-CN" altLang="en-US" dirty="0"/>
              <a:t>和</a:t>
            </a:r>
            <a:r>
              <a:rPr lang="en-US" altLang="zh-CN" dirty="0"/>
              <a:t>dogs</a:t>
            </a:r>
            <a:r>
              <a:rPr lang="zh-CN" altLang="en-US" dirty="0"/>
              <a:t>这两个单词非常的相似，而且它们的含义也非常的接近。但是</a:t>
            </a:r>
            <a:r>
              <a:rPr lang="en-US" altLang="zh-CN" dirty="0"/>
              <a:t>word-based Tokenization</a:t>
            </a:r>
            <a:r>
              <a:rPr lang="zh-CN" altLang="en-US" dirty="0"/>
              <a:t>会给这两个单词赋予完全不同的</a:t>
            </a:r>
            <a:r>
              <a:rPr lang="en-US" altLang="zh-CN" dirty="0"/>
              <a:t>ID</a:t>
            </a:r>
            <a:r>
              <a:rPr lang="zh-CN" altLang="en-US" dirty="0"/>
              <a:t>，因此模型将学习这两个单词不同的涵义，而忽略了两个词之间本质上是非常相关的，并且</a:t>
            </a:r>
            <a:r>
              <a:rPr lang="en-US" altLang="zh-CN" dirty="0"/>
              <a:t>dogs</a:t>
            </a:r>
            <a:r>
              <a:rPr lang="zh-CN" altLang="en-US" dirty="0"/>
              <a:t>就是</a:t>
            </a:r>
            <a:r>
              <a:rPr lang="en-US" altLang="zh-CN" dirty="0"/>
              <a:t>dog</a:t>
            </a:r>
            <a:r>
              <a:rPr lang="zh-CN" altLang="en-US" dirty="0"/>
              <a:t>的复数形式</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7</a:t>
            </a:fld>
            <a:endParaRPr lang="zh-CN" altLang="en-US"/>
          </a:p>
        </p:txBody>
      </p:sp>
    </p:spTree>
    <p:extLst>
      <p:ext uri="{BB962C8B-B14F-4D97-AF65-F5344CB8AC3E}">
        <p14:creationId xmlns:p14="http://schemas.microsoft.com/office/powerpoint/2010/main" val="409557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这种方法的另一个问题就是一种语言中通常会有很多不同的单词。比如不同的英文单词大概有十七万个，如果我们希望我们的模型理解该语言所有可能的句子，那么我们需要为每个不同的单词提供一个</a:t>
            </a:r>
            <a:r>
              <a:rPr lang="en-US" altLang="zh-CN" dirty="0"/>
              <a:t>ID</a:t>
            </a:r>
            <a:r>
              <a:rPr lang="zh-CN" altLang="en-US" dirty="0"/>
              <a:t>，也就是提供十七万个</a:t>
            </a:r>
            <a:r>
              <a:rPr lang="en-US" altLang="zh-CN" dirty="0"/>
              <a:t>ID</a:t>
            </a:r>
            <a:r>
              <a:rPr lang="zh-CN" altLang="en-US" dirty="0"/>
              <a:t>。当单词总数（也就是词汇量）非常大的时候，将每一个</a:t>
            </a:r>
            <a:r>
              <a:rPr lang="en-US" altLang="zh-CN" dirty="0"/>
              <a:t>ID</a:t>
            </a:r>
            <a:r>
              <a:rPr lang="zh-CN" altLang="en-US" dirty="0"/>
              <a:t>映射成一个维度比较大的向量就会导致模型需要大量的权重去跟踪这些映射，模型参数量也就会非常多</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8</a:t>
            </a:fld>
            <a:endParaRPr lang="zh-CN" altLang="en-US"/>
          </a:p>
        </p:txBody>
      </p:sp>
    </p:spTree>
    <p:extLst>
      <p:ext uri="{BB962C8B-B14F-4D97-AF65-F5344CB8AC3E}">
        <p14:creationId xmlns:p14="http://schemas.microsoft.com/office/powerpoint/2010/main" val="258780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为了解决词汇太大导致模型参数量太多的问题，我们可以通过让分词器忽略某些我们不一定需要的单词。</a:t>
            </a:r>
            <a:endParaRPr lang="en-US" altLang="zh-CN" dirty="0"/>
          </a:p>
          <a:p>
            <a:r>
              <a:rPr lang="en-US" altLang="zh-CN" dirty="0"/>
              <a:t>	</a:t>
            </a:r>
            <a:r>
              <a:rPr lang="zh-CN" altLang="en-US" dirty="0"/>
              <a:t>比如，虽然词汇量很大，但是往往一个文本常用的单词大概只有一万个所以我们就可以用这一万个单词创建一个词汇，而不是采用该语言的所有单词，这就比十七万个单词小得多了，也就不会给模型带来那么多的参数量</a:t>
            </a:r>
          </a:p>
        </p:txBody>
      </p:sp>
      <p:sp>
        <p:nvSpPr>
          <p:cNvPr id="4" name="灯片编号占位符 3"/>
          <p:cNvSpPr>
            <a:spLocks noGrp="1"/>
          </p:cNvSpPr>
          <p:nvPr>
            <p:ph type="sldNum" sz="quarter" idx="5"/>
          </p:nvPr>
        </p:nvSpPr>
        <p:spPr/>
        <p:txBody>
          <a:bodyPr/>
          <a:lstStyle/>
          <a:p>
            <a:fld id="{67A70740-AB7B-4268-8307-BA437B3DD965}" type="slidenum">
              <a:rPr lang="zh-CN" altLang="en-US" smtClean="0"/>
              <a:t>9</a:t>
            </a:fld>
            <a:endParaRPr lang="zh-CN" altLang="en-US"/>
          </a:p>
        </p:txBody>
      </p:sp>
    </p:spTree>
    <p:extLst>
      <p:ext uri="{BB962C8B-B14F-4D97-AF65-F5344CB8AC3E}">
        <p14:creationId xmlns:p14="http://schemas.microsoft.com/office/powerpoint/2010/main" val="319475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F64B2-98ED-4CE6-9455-CD2E33906E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AE3225-84A2-4943-9AEA-4BEC433FC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0BB79B-C5B7-4946-B7E1-13968E079BD2}"/>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181CFA21-1585-4A43-A877-622ABA8AA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0F3DF-7A5F-4D02-89D3-EE867373B7E3}"/>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259021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1AA86-BC27-4CEB-9192-83FD3314AF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5342D40-CA33-4157-93C8-A53735E1AA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3D2F5B-896F-4E70-B06F-B6E849F96698}"/>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2949A5CB-7C3D-4E27-B1DD-29B5F5FC48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0E195E-61CB-4047-A919-AEB6D9CCB3B3}"/>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2320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00394D-BC79-44CA-9845-C95CE7F292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380C89-2399-43FA-AA42-97AE4D4283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9128EA-1EED-4C88-8394-8AFD7EDB4439}"/>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519FBCD4-C346-4077-AE45-8288C6173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3821C-50BE-4811-ADCB-63C46F639326}"/>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428301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C0D45-AD34-4D24-9B9F-000BD3EDFC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9C4EDB-25F3-49BF-99C0-1FF30DC1FA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3FD034-B7A2-490B-90E8-CF18FDC5D3CB}"/>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98F08709-4A8B-46BE-B50D-9EA0060E7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B5E1DE-ACDB-4135-ADA1-6F471509D360}"/>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298783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A8B35-1F72-4263-9684-C0C3787CA9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23A636-599E-40F2-896D-02B86C169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E1A406-6D0B-439F-B910-970DFDF9B651}"/>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C16DE959-2483-46B2-AE6D-23F36F2B98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F75658-3895-406B-82F1-8C2E7E77ED26}"/>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417344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8387B-960D-4919-AFE5-94FD3CF1F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E39BDF-1F1C-4AC7-BF82-7D72FCB1AE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375DAB-8609-4684-ABD1-A0EB645CB9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C1E643-2C73-4A8B-ACDD-021C57B28FD7}"/>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6" name="页脚占位符 5">
            <a:extLst>
              <a:ext uri="{FF2B5EF4-FFF2-40B4-BE49-F238E27FC236}">
                <a16:creationId xmlns:a16="http://schemas.microsoft.com/office/drawing/2014/main" id="{C0490877-5269-4638-B128-D52FD97A2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3F8D7B-C7D1-4554-A5BA-F5680AF9192C}"/>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160871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ED96C-A0F9-480D-A512-A61C5B9423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11E3A8-13D3-4AEC-8542-102DA96B4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0059DA-9A94-4614-9C57-DBA03DD4A7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A5FF4F-7C00-4DC5-8B2E-BA6A3DE40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E220E3D-2B88-494A-BC27-532868855B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B76183-D850-44E6-B641-34DD49743931}"/>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8" name="页脚占位符 7">
            <a:extLst>
              <a:ext uri="{FF2B5EF4-FFF2-40B4-BE49-F238E27FC236}">
                <a16:creationId xmlns:a16="http://schemas.microsoft.com/office/drawing/2014/main" id="{8D683986-2C19-4837-95FF-3AD3FBAB57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219968-9ECB-4FA7-A63A-03B4C5D5AC9D}"/>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140851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A121E-255A-4635-9A39-73AF70710A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85832E-01A8-45D7-B1D3-636738C84060}"/>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4" name="页脚占位符 3">
            <a:extLst>
              <a:ext uri="{FF2B5EF4-FFF2-40B4-BE49-F238E27FC236}">
                <a16:creationId xmlns:a16="http://schemas.microsoft.com/office/drawing/2014/main" id="{9157D628-BB81-46FD-A55C-936886ADD7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1B3965-25AC-443E-B445-8DFBE73397D7}"/>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135745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8EA570-B957-47F7-8812-B594F7969494}"/>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3" name="页脚占位符 2">
            <a:extLst>
              <a:ext uri="{FF2B5EF4-FFF2-40B4-BE49-F238E27FC236}">
                <a16:creationId xmlns:a16="http://schemas.microsoft.com/office/drawing/2014/main" id="{B9C70568-C0DD-4EC9-82AB-B91D4F8B94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C27B77-D097-4212-8A3B-1FB3E7F9AFCF}"/>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82018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CA5EF-3705-4AF6-BCB6-2AFD9A2DC9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59A24F-1350-4680-A630-2A7862A9B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A5EC67-53FD-4FDE-96BF-B4270926F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983DCE-1435-426E-AA69-03BD8E7098D3}"/>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6" name="页脚占位符 5">
            <a:extLst>
              <a:ext uri="{FF2B5EF4-FFF2-40B4-BE49-F238E27FC236}">
                <a16:creationId xmlns:a16="http://schemas.microsoft.com/office/drawing/2014/main" id="{9F7B1231-8353-4BC1-BE85-5145EAF40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C69539-3D1B-4F7A-8EFB-E922671EBE0E}"/>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41924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C8B84-5291-4931-81B1-34FD9B9C4A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3A99FC-DA29-470E-899B-801E12237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76B343-B3E2-4BFC-BF77-596086E4B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280E22-911E-4E0A-9C61-3A1D0C46E1A6}"/>
              </a:ext>
            </a:extLst>
          </p:cNvPr>
          <p:cNvSpPr>
            <a:spLocks noGrp="1"/>
          </p:cNvSpPr>
          <p:nvPr>
            <p:ph type="dt" sz="half" idx="10"/>
          </p:nvPr>
        </p:nvSpPr>
        <p:spPr/>
        <p:txBody>
          <a:bodyPr/>
          <a:lstStyle/>
          <a:p>
            <a:fld id="{856E043F-419C-4EEA-8929-08FAF9FDD2C6}" type="datetimeFigureOut">
              <a:rPr lang="zh-CN" altLang="en-US" smtClean="0"/>
              <a:t>2024/7/29</a:t>
            </a:fld>
            <a:endParaRPr lang="zh-CN" altLang="en-US"/>
          </a:p>
        </p:txBody>
      </p:sp>
      <p:sp>
        <p:nvSpPr>
          <p:cNvPr id="6" name="页脚占位符 5">
            <a:extLst>
              <a:ext uri="{FF2B5EF4-FFF2-40B4-BE49-F238E27FC236}">
                <a16:creationId xmlns:a16="http://schemas.microsoft.com/office/drawing/2014/main" id="{831B3800-22DC-4DD4-99EF-2144950839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F81329-6C8F-48CD-B2FD-643378D6227E}"/>
              </a:ext>
            </a:extLst>
          </p:cNvPr>
          <p:cNvSpPr>
            <a:spLocks noGrp="1"/>
          </p:cNvSpPr>
          <p:nvPr>
            <p:ph type="sldNum" sz="quarter" idx="12"/>
          </p:nvPr>
        </p:nvSpPr>
        <p:spPr/>
        <p:txBody>
          <a:body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121512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D07419-B1C1-4182-9FF5-B3711D3FD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DE4DCD-8C32-4AE1-A1CD-D1D20BFB7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81251A-D72E-421E-A78D-F754B4B55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E043F-419C-4EEA-8929-08FAF9FDD2C6}" type="datetimeFigureOut">
              <a:rPr lang="zh-CN" altLang="en-US" smtClean="0"/>
              <a:t>2024/7/29</a:t>
            </a:fld>
            <a:endParaRPr lang="zh-CN" altLang="en-US"/>
          </a:p>
        </p:txBody>
      </p:sp>
      <p:sp>
        <p:nvSpPr>
          <p:cNvPr id="5" name="页脚占位符 4">
            <a:extLst>
              <a:ext uri="{FF2B5EF4-FFF2-40B4-BE49-F238E27FC236}">
                <a16:creationId xmlns:a16="http://schemas.microsoft.com/office/drawing/2014/main" id="{F2A0E6E7-96D8-4359-9CED-39ED3CC7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D54696-81DD-454C-808A-325ABA926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9F02B-EA0E-4CCC-93AA-C92EB29C3D0A}" type="slidenum">
              <a:rPr lang="zh-CN" altLang="en-US" smtClean="0"/>
              <a:t>‹#›</a:t>
            </a:fld>
            <a:endParaRPr lang="zh-CN" altLang="en-US"/>
          </a:p>
        </p:txBody>
      </p:sp>
    </p:spTree>
    <p:extLst>
      <p:ext uri="{BB962C8B-B14F-4D97-AF65-F5344CB8AC3E}">
        <p14:creationId xmlns:p14="http://schemas.microsoft.com/office/powerpoint/2010/main" val="279011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A49660-AE5F-42F2-9233-CC53771055C8}"/>
              </a:ext>
            </a:extLst>
          </p:cNvPr>
          <p:cNvSpPr txBox="1"/>
          <p:nvPr/>
        </p:nvSpPr>
        <p:spPr>
          <a:xfrm>
            <a:off x="1707610" y="1934172"/>
            <a:ext cx="8776780" cy="923328"/>
          </a:xfrm>
          <a:prstGeom prst="rect">
            <a:avLst/>
          </a:prstGeom>
          <a:noFill/>
        </p:spPr>
        <p:txBody>
          <a:bodyPr wrap="square" rtlCol="0">
            <a:spAutoFit/>
          </a:bodyPr>
          <a:lstStyle/>
          <a:p>
            <a:r>
              <a:rPr lang="en-US" altLang="zh-CN" sz="5400" b="1" dirty="0" err="1">
                <a:latin typeface="Times New Roman" panose="02020603050405020304" pitchFamily="18" charset="0"/>
                <a:cs typeface="Times New Roman" panose="02020603050405020304" pitchFamily="18" charset="0"/>
              </a:rPr>
              <a:t>Tokenization&amp;Embedding</a:t>
            </a:r>
            <a:endParaRPr lang="zh-CN" altLang="en-US" sz="5400" b="1"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A5AD5215-EB43-4288-BEB2-9C27E6FB0008}"/>
              </a:ext>
            </a:extLst>
          </p:cNvPr>
          <p:cNvCxnSpPr>
            <a:cxnSpLocks/>
          </p:cNvCxnSpPr>
          <p:nvPr/>
        </p:nvCxnSpPr>
        <p:spPr>
          <a:xfrm>
            <a:off x="850361" y="2857500"/>
            <a:ext cx="10592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B7C7F55-6D41-4FC7-A896-77FEAB49643C}"/>
              </a:ext>
            </a:extLst>
          </p:cNvPr>
          <p:cNvPicPr>
            <a:picLocks noChangeAspect="1"/>
          </p:cNvPicPr>
          <p:nvPr/>
        </p:nvPicPr>
        <p:blipFill>
          <a:blip r:embed="rId3"/>
          <a:stretch>
            <a:fillRect/>
          </a:stretch>
        </p:blipFill>
        <p:spPr>
          <a:xfrm>
            <a:off x="4635882" y="2853728"/>
            <a:ext cx="2920237" cy="755970"/>
          </a:xfrm>
          <a:prstGeom prst="rect">
            <a:avLst/>
          </a:prstGeom>
        </p:spPr>
      </p:pic>
      <p:sp>
        <p:nvSpPr>
          <p:cNvPr id="10" name="文本框 9">
            <a:extLst>
              <a:ext uri="{FF2B5EF4-FFF2-40B4-BE49-F238E27FC236}">
                <a16:creationId xmlns:a16="http://schemas.microsoft.com/office/drawing/2014/main" id="{CE08A2AC-CA99-41EE-BC5C-09FBF336F881}"/>
              </a:ext>
            </a:extLst>
          </p:cNvPr>
          <p:cNvSpPr txBox="1"/>
          <p:nvPr/>
        </p:nvSpPr>
        <p:spPr>
          <a:xfrm>
            <a:off x="4951948" y="5593773"/>
            <a:ext cx="2288105" cy="738664"/>
          </a:xfrm>
          <a:prstGeom prst="rect">
            <a:avLst/>
          </a:prstGeom>
          <a:noFill/>
        </p:spPr>
        <p:txBody>
          <a:bodyPr wrap="square" rtlCol="0">
            <a:spAutoFit/>
          </a:bodyPr>
          <a:lstStyle/>
          <a:p>
            <a:pPr algn="ctr"/>
            <a:r>
              <a:rPr lang="zh-CN" altLang="en-US" sz="2400" dirty="0"/>
              <a:t>邓川</a:t>
            </a:r>
            <a:endParaRPr lang="en-US" altLang="zh-CN" sz="2400" dirty="0"/>
          </a:p>
          <a:p>
            <a:pPr algn="ctr"/>
            <a:r>
              <a:rPr lang="en-US" altLang="zh-CN" dirty="0"/>
              <a:t>2024.07.29</a:t>
            </a:r>
          </a:p>
        </p:txBody>
      </p:sp>
    </p:spTree>
    <p:extLst>
      <p:ext uri="{BB962C8B-B14F-4D97-AF65-F5344CB8AC3E}">
        <p14:creationId xmlns:p14="http://schemas.microsoft.com/office/powerpoint/2010/main" val="65549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E5746D-7C8C-440E-ACC9-76634D7D2E1D}"/>
              </a:ext>
            </a:extLst>
          </p:cNvPr>
          <p:cNvSpPr/>
          <p:nvPr/>
        </p:nvSpPr>
        <p:spPr>
          <a:xfrm>
            <a:off x="1054769" y="3182348"/>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Let’s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Out of vocabulary words result in a loss of information</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F5E876A8-9188-46BF-92A6-38D15C3354AB}"/>
              </a:ext>
            </a:extLst>
          </p:cNvPr>
          <p:cNvCxnSpPr>
            <a:cxnSpLocks/>
            <a:stCxn id="4" idx="2"/>
            <a:endCxn id="12" idx="0"/>
          </p:cNvCxnSpPr>
          <p:nvPr/>
        </p:nvCxnSpPr>
        <p:spPr>
          <a:xfrm flipH="1">
            <a:off x="2260934" y="3675643"/>
            <a:ext cx="1" cy="759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5B0EEBC-12BA-46DB-807C-02577125F698}"/>
              </a:ext>
            </a:extLst>
          </p:cNvPr>
          <p:cNvCxnSpPr>
            <a:cxnSpLocks/>
            <a:stCxn id="16" idx="2"/>
            <a:endCxn id="14" idx="0"/>
          </p:cNvCxnSpPr>
          <p:nvPr/>
        </p:nvCxnSpPr>
        <p:spPr>
          <a:xfrm flipH="1">
            <a:off x="4673265" y="3675643"/>
            <a:ext cx="1" cy="75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2E11F63-CBD7-477E-98E1-756C2A6E60B8}"/>
              </a:ext>
            </a:extLst>
          </p:cNvPr>
          <p:cNvCxnSpPr>
            <a:cxnSpLocks/>
            <a:stCxn id="17" idx="2"/>
            <a:endCxn id="15" idx="0"/>
          </p:cNvCxnSpPr>
          <p:nvPr/>
        </p:nvCxnSpPr>
        <p:spPr>
          <a:xfrm flipH="1">
            <a:off x="7085595" y="3675643"/>
            <a:ext cx="2" cy="75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905F93BB-9143-4BD1-B763-8A05E85DA014}"/>
              </a:ext>
            </a:extLst>
          </p:cNvPr>
          <p:cNvSpPr/>
          <p:nvPr/>
        </p:nvSpPr>
        <p:spPr>
          <a:xfrm>
            <a:off x="1837323" y="4435640"/>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250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07F00226-7DAE-4014-B533-FAC45B4F9A96}"/>
              </a:ext>
            </a:extLst>
          </p:cNvPr>
          <p:cNvSpPr/>
          <p:nvPr/>
        </p:nvSpPr>
        <p:spPr>
          <a:xfrm>
            <a:off x="4249654" y="4432630"/>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861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50FE0BA-317C-4D2A-830F-F38CEF4F5F3E}"/>
              </a:ext>
            </a:extLst>
          </p:cNvPr>
          <p:cNvSpPr/>
          <p:nvPr/>
        </p:nvSpPr>
        <p:spPr>
          <a:xfrm>
            <a:off x="6661984" y="4432630"/>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10000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0E520D9-6A86-4B73-B09D-4C45C8A12411}"/>
              </a:ext>
            </a:extLst>
          </p:cNvPr>
          <p:cNvSpPr/>
          <p:nvPr/>
        </p:nvSpPr>
        <p:spPr>
          <a:xfrm>
            <a:off x="3467100" y="3182348"/>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21894C9A-676C-4D61-A495-43A76EEBEEB7}"/>
              </a:ext>
            </a:extLst>
          </p:cNvPr>
          <p:cNvSpPr/>
          <p:nvPr/>
        </p:nvSpPr>
        <p:spPr>
          <a:xfrm>
            <a:off x="5879431" y="3182348"/>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cool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E5FE9E7-FDBC-4B20-8BA6-A1C62E1893E7}"/>
              </a:ext>
            </a:extLst>
          </p:cNvPr>
          <p:cNvSpPr/>
          <p:nvPr/>
        </p:nvSpPr>
        <p:spPr>
          <a:xfrm>
            <a:off x="8291762" y="3182348"/>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latin typeface="Times New Roman" panose="02020603050405020304" pitchFamily="18" charset="0"/>
                <a:cs typeface="Times New Roman" panose="02020603050405020304" pitchFamily="18" charset="0"/>
              </a:rPr>
              <a:t>malapromism</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01179F2B-AB7C-4F61-8321-3DB4868CBEF7}"/>
              </a:ext>
            </a:extLst>
          </p:cNvPr>
          <p:cNvCxnSpPr>
            <a:cxnSpLocks/>
          </p:cNvCxnSpPr>
          <p:nvPr/>
        </p:nvCxnSpPr>
        <p:spPr>
          <a:xfrm flipH="1">
            <a:off x="9497925" y="3675642"/>
            <a:ext cx="2" cy="756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F972C7BE-969A-46ED-B874-38B9B02032FF}"/>
              </a:ext>
            </a:extLst>
          </p:cNvPr>
          <p:cNvSpPr/>
          <p:nvPr/>
        </p:nvSpPr>
        <p:spPr>
          <a:xfrm>
            <a:off x="8900160" y="4442302"/>
            <a:ext cx="1188718"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Times New Roman" panose="02020603050405020304" pitchFamily="18" charset="0"/>
                <a:cs typeface="Times New Roman" panose="02020603050405020304" pitchFamily="18" charset="0"/>
              </a:rPr>
              <a:t>unknown</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3D7A3B9-7A08-40F2-8722-34D74567A3E0}"/>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
        <p:nvSpPr>
          <p:cNvPr id="2" name="文本框 1">
            <a:extLst>
              <a:ext uri="{FF2B5EF4-FFF2-40B4-BE49-F238E27FC236}">
                <a16:creationId xmlns:a16="http://schemas.microsoft.com/office/drawing/2014/main" id="{E8A82591-E4D0-40A5-B2AA-4955AA3368E4}"/>
              </a:ext>
            </a:extLst>
          </p:cNvPr>
          <p:cNvSpPr txBox="1"/>
          <p:nvPr/>
        </p:nvSpPr>
        <p:spPr>
          <a:xfrm>
            <a:off x="4540921" y="2743152"/>
            <a:ext cx="311015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‘Let’s do cool </a:t>
            </a:r>
            <a:r>
              <a:rPr lang="en-US" altLang="zh-CN" dirty="0" err="1">
                <a:latin typeface="Times New Roman" panose="02020603050405020304" pitchFamily="18" charset="0"/>
                <a:cs typeface="Times New Roman" panose="02020603050405020304" pitchFamily="18" charset="0"/>
              </a:rPr>
              <a:t>malapromism</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0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8F97CB11-D972-4A84-8BBF-ED8B1983D836}"/>
              </a:ext>
            </a:extLst>
          </p:cNvPr>
          <p:cNvSpPr/>
          <p:nvPr/>
        </p:nvSpPr>
        <p:spPr>
          <a:xfrm>
            <a:off x="365760"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2F684334-7829-4039-B9B9-7854C58F74BB}"/>
              </a:ext>
            </a:extLst>
          </p:cNvPr>
          <p:cNvSpPr/>
          <p:nvPr/>
        </p:nvSpPr>
        <p:spPr>
          <a:xfrm>
            <a:off x="938784"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6AC4E14C-15C3-4A7F-98E1-731C58876D78}"/>
              </a:ext>
            </a:extLst>
          </p:cNvPr>
          <p:cNvSpPr/>
          <p:nvPr/>
        </p:nvSpPr>
        <p:spPr>
          <a:xfrm>
            <a:off x="1511808"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1CF4C59B-7E5E-42F9-940D-DFD1C1A1F17B}"/>
              </a:ext>
            </a:extLst>
          </p:cNvPr>
          <p:cNvSpPr/>
          <p:nvPr/>
        </p:nvSpPr>
        <p:spPr>
          <a:xfrm>
            <a:off x="2084832"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Times New Roman" panose="02020603050405020304" pitchFamily="18" charset="0"/>
                <a:cs typeface="Times New Roman" panose="02020603050405020304" pitchFamily="18" charset="0"/>
              </a:rPr>
              <a:t>’</a:t>
            </a:r>
          </a:p>
        </p:txBody>
      </p:sp>
      <p:sp>
        <p:nvSpPr>
          <p:cNvPr id="35" name="矩形 34">
            <a:extLst>
              <a:ext uri="{FF2B5EF4-FFF2-40B4-BE49-F238E27FC236}">
                <a16:creationId xmlns:a16="http://schemas.microsoft.com/office/drawing/2014/main" id="{A0B3D5B9-96BC-4F6C-9B8A-0E043F5CBCAA}"/>
              </a:ext>
            </a:extLst>
          </p:cNvPr>
          <p:cNvSpPr/>
          <p:nvPr/>
        </p:nvSpPr>
        <p:spPr>
          <a:xfrm>
            <a:off x="2657856"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CECDE552-439C-4714-B5C3-36483524F18A}"/>
              </a:ext>
            </a:extLst>
          </p:cNvPr>
          <p:cNvSpPr/>
          <p:nvPr/>
        </p:nvSpPr>
        <p:spPr>
          <a:xfrm>
            <a:off x="3230880"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d</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54855741-55DE-4D9B-8618-15BE2A10BA68}"/>
              </a:ext>
            </a:extLst>
          </p:cNvPr>
          <p:cNvSpPr/>
          <p:nvPr/>
        </p:nvSpPr>
        <p:spPr>
          <a:xfrm>
            <a:off x="3803904"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o</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A5A95412-FF7B-4D90-A783-E1A6437F648F}"/>
              </a:ext>
            </a:extLst>
          </p:cNvPr>
          <p:cNvSpPr/>
          <p:nvPr/>
        </p:nvSpPr>
        <p:spPr>
          <a:xfrm>
            <a:off x="4376928"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A19EBB56-193D-4022-A7FD-CA5B8EF4E485}"/>
              </a:ext>
            </a:extLst>
          </p:cNvPr>
          <p:cNvSpPr/>
          <p:nvPr/>
        </p:nvSpPr>
        <p:spPr>
          <a:xfrm>
            <a:off x="4949952"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o</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849CEDDC-EAF6-4B5E-9B44-2B09923DDA6D}"/>
              </a:ext>
            </a:extLst>
          </p:cNvPr>
          <p:cNvSpPr/>
          <p:nvPr/>
        </p:nvSpPr>
        <p:spPr>
          <a:xfrm>
            <a:off x="5522976"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k</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4913397A-81DC-4C57-8C4A-46B8965F68A8}"/>
              </a:ext>
            </a:extLst>
          </p:cNvPr>
          <p:cNvSpPr/>
          <p:nvPr/>
        </p:nvSpPr>
        <p:spPr>
          <a:xfrm>
            <a:off x="6096000"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BAF5A5C7-DCD0-49C6-A3C8-23D3C0968501}"/>
              </a:ext>
            </a:extLst>
          </p:cNvPr>
          <p:cNvSpPr/>
          <p:nvPr/>
        </p:nvSpPr>
        <p:spPr>
          <a:xfrm>
            <a:off x="6669024"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7BA23A34-BA03-4472-9A63-2656FA079D53}"/>
              </a:ext>
            </a:extLst>
          </p:cNvPr>
          <p:cNvSpPr/>
          <p:nvPr/>
        </p:nvSpPr>
        <p:spPr>
          <a:xfrm>
            <a:off x="7242048"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i</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74E4D433-70E3-47E2-B31A-FDB2246F8DC2}"/>
              </a:ext>
            </a:extLst>
          </p:cNvPr>
          <p:cNvSpPr/>
          <p:nvPr/>
        </p:nvSpPr>
        <p:spPr>
          <a:xfrm>
            <a:off x="7815072"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z</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E2A21511-804A-45CA-AB6B-D93D4BCB339A}"/>
              </a:ext>
            </a:extLst>
          </p:cNvPr>
          <p:cNvSpPr/>
          <p:nvPr/>
        </p:nvSpPr>
        <p:spPr>
          <a:xfrm>
            <a:off x="8388096"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a</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1E6B01FB-7A65-4738-80C5-191515594D64}"/>
              </a:ext>
            </a:extLst>
          </p:cNvPr>
          <p:cNvSpPr/>
          <p:nvPr/>
        </p:nvSpPr>
        <p:spPr>
          <a:xfrm>
            <a:off x="8961120"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A0B5D389-89CC-47EF-B51D-7E30809067FE}"/>
              </a:ext>
            </a:extLst>
          </p:cNvPr>
          <p:cNvSpPr/>
          <p:nvPr/>
        </p:nvSpPr>
        <p:spPr>
          <a:xfrm>
            <a:off x="9534144"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i</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966225F8-9628-4D87-A2F6-68D7327B8FE1}"/>
              </a:ext>
            </a:extLst>
          </p:cNvPr>
          <p:cNvSpPr/>
          <p:nvPr/>
        </p:nvSpPr>
        <p:spPr>
          <a:xfrm>
            <a:off x="10107168"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o</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E51C488F-F066-4B64-980D-A49AE080270E}"/>
              </a:ext>
            </a:extLst>
          </p:cNvPr>
          <p:cNvSpPr/>
          <p:nvPr/>
        </p:nvSpPr>
        <p:spPr>
          <a:xfrm>
            <a:off x="10680192"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7439B993-E04A-44B9-B364-595981738A94}"/>
              </a:ext>
            </a:extLst>
          </p:cNvPr>
          <p:cNvSpPr/>
          <p:nvPr/>
        </p:nvSpPr>
        <p:spPr>
          <a:xfrm>
            <a:off x="11253216" y="3172968"/>
            <a:ext cx="573024" cy="5120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6E6B6415-AB3F-4351-A89D-02BB87986485}"/>
              </a:ext>
            </a:extLst>
          </p:cNvPr>
          <p:cNvSpPr txBox="1"/>
          <p:nvPr/>
        </p:nvSpPr>
        <p:spPr>
          <a:xfrm>
            <a:off x="4622800" y="2668032"/>
            <a:ext cx="2619248" cy="461665"/>
          </a:xfrm>
          <a:prstGeom prst="rect">
            <a:avLst/>
          </a:prstGeom>
          <a:noFill/>
        </p:spPr>
        <p:txBody>
          <a:bodyPr wrap="square" rtlCol="0">
            <a:spAutoFit/>
          </a:bodyPr>
          <a:lstStyle>
            <a:defPPr>
              <a:defRPr lang="zh-CN"/>
            </a:defPPr>
            <a:lvl1pPr>
              <a:defRPr sz="2400">
                <a:latin typeface="Times New Roman" panose="02020603050405020304" pitchFamily="18" charset="0"/>
                <a:cs typeface="Times New Roman" panose="02020603050405020304" pitchFamily="18" charset="0"/>
              </a:defRPr>
            </a:lvl1pPr>
          </a:lstStyle>
          <a:p>
            <a:r>
              <a:rPr lang="en-US" altLang="zh-CN" dirty="0"/>
              <a:t>Split on characters</a:t>
            </a:r>
          </a:p>
        </p:txBody>
      </p:sp>
      <p:sp>
        <p:nvSpPr>
          <p:cNvPr id="24" name="文本框 23">
            <a:extLst>
              <a:ext uri="{FF2B5EF4-FFF2-40B4-BE49-F238E27FC236}">
                <a16:creationId xmlns:a16="http://schemas.microsoft.com/office/drawing/2014/main" id="{E64B0F68-486F-4075-BADC-1C5CBF5E1ECB}"/>
              </a:ext>
            </a:extLst>
          </p:cNvPr>
          <p:cNvSpPr txBox="1"/>
          <p:nvPr/>
        </p:nvSpPr>
        <p:spPr>
          <a:xfrm>
            <a:off x="4500367" y="2184731"/>
            <a:ext cx="3191266"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Lets do Tokenization!</a:t>
            </a:r>
            <a:r>
              <a:rPr lang="zh-CN" altLang="en-US" sz="2400" dirty="0">
                <a:latin typeface="Times New Roman" panose="02020603050405020304" pitchFamily="18" charset="0"/>
                <a:cs typeface="Times New Roman" panose="02020603050405020304" pitchFamily="18" charset="0"/>
              </a:rPr>
              <a:t>”</a:t>
            </a:r>
          </a:p>
        </p:txBody>
      </p:sp>
      <p:sp>
        <p:nvSpPr>
          <p:cNvPr id="25" name="文本框 24">
            <a:extLst>
              <a:ext uri="{FF2B5EF4-FFF2-40B4-BE49-F238E27FC236}">
                <a16:creationId xmlns:a16="http://schemas.microsoft.com/office/drawing/2014/main" id="{26F22C4F-0B96-456F-961C-82623635B520}"/>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1.2 Character-based tokenization</a:t>
            </a:r>
          </a:p>
        </p:txBody>
      </p:sp>
    </p:spTree>
    <p:extLst>
      <p:ext uri="{BB962C8B-B14F-4D97-AF65-F5344CB8AC3E}">
        <p14:creationId xmlns:p14="http://schemas.microsoft.com/office/powerpoint/2010/main" val="3787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Vocabulary are slimmer</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ED2D0812-1C27-4156-B252-DD8581F6D621}"/>
              </a:ext>
            </a:extLst>
          </p:cNvPr>
          <p:cNvSpPr txBox="1"/>
          <p:nvPr/>
        </p:nvSpPr>
        <p:spPr>
          <a:xfrm>
            <a:off x="6467532" y="1134266"/>
            <a:ext cx="2039972" cy="5016758"/>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of</a:t>
            </a:r>
          </a:p>
          <a:p>
            <a:pPr algn="ctr"/>
            <a:r>
              <a:rPr lang="en-US" altLang="zh-CN" sz="2000" dirty="0">
                <a:latin typeface="Times New Roman" panose="02020603050405020304" pitchFamily="18" charset="0"/>
                <a:cs typeface="Times New Roman" panose="02020603050405020304" pitchFamily="18" charset="0"/>
              </a:rPr>
              <a:t>and</a:t>
            </a:r>
          </a:p>
          <a:p>
            <a:pPr algn="ctr"/>
            <a:r>
              <a:rPr lang="en-US" altLang="zh-CN" sz="2000" dirty="0">
                <a:latin typeface="Times New Roman" panose="02020603050405020304" pitchFamily="18" charset="0"/>
                <a:cs typeface="Times New Roman" panose="02020603050405020304" pitchFamily="18" charset="0"/>
              </a:rPr>
              <a:t>to</a:t>
            </a:r>
          </a:p>
          <a:p>
            <a:pPr algn="ctr"/>
            <a:r>
              <a:rPr lang="en-US" altLang="zh-CN" sz="2000" dirty="0">
                <a:latin typeface="Times New Roman" panose="02020603050405020304" pitchFamily="18" charset="0"/>
                <a:cs typeface="Times New Roman" panose="02020603050405020304" pitchFamily="18" charset="0"/>
              </a:rPr>
              <a:t>in</a:t>
            </a:r>
          </a:p>
          <a:p>
            <a:pPr algn="ctr"/>
            <a:r>
              <a:rPr lang="en-US" altLang="zh-CN" sz="2000" dirty="0">
                <a:latin typeface="Times New Roman" panose="02020603050405020304" pitchFamily="18" charset="0"/>
                <a:cs typeface="Times New Roman" panose="02020603050405020304" pitchFamily="18" charset="0"/>
              </a:rPr>
              <a:t>was</a:t>
            </a:r>
          </a:p>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is</a:t>
            </a:r>
          </a:p>
          <a:p>
            <a:pPr algn="ctr"/>
            <a:r>
              <a:rPr lang="en-US" altLang="zh-CN" sz="2000" dirty="0">
                <a:latin typeface="Times New Roman" panose="02020603050405020304" pitchFamily="18" charset="0"/>
                <a:cs typeface="Times New Roman" panose="02020603050405020304" pitchFamily="18" charset="0"/>
              </a:rPr>
              <a:t>for</a:t>
            </a:r>
          </a:p>
          <a:p>
            <a:pPr algn="ctr"/>
            <a:r>
              <a:rPr lang="en-US" altLang="zh-CN" sz="2000" dirty="0">
                <a:latin typeface="Times New Roman" panose="02020603050405020304" pitchFamily="18" charset="0"/>
                <a:cs typeface="Times New Roman" panose="02020603050405020304" pitchFamily="18" charset="0"/>
              </a:rPr>
              <a:t>as</a:t>
            </a:r>
          </a:p>
          <a:p>
            <a:pPr algn="ctr"/>
            <a:r>
              <a:rPr lang="en-US" altLang="zh-CN" sz="2000" dirty="0">
                <a:latin typeface="Times New Roman" panose="02020603050405020304" pitchFamily="18" charset="0"/>
                <a:cs typeface="Times New Roman" panose="02020603050405020304" pitchFamily="18" charset="0"/>
              </a:rPr>
              <a:t>on</a:t>
            </a:r>
          </a:p>
          <a:p>
            <a:pPr algn="ctr"/>
            <a:r>
              <a:rPr lang="en-US" altLang="zh-CN" sz="2000" dirty="0">
                <a:latin typeface="Times New Roman" panose="02020603050405020304" pitchFamily="18" charset="0"/>
                <a:cs typeface="Times New Roman" panose="02020603050405020304" pitchFamily="18" charset="0"/>
              </a:rPr>
              <a:t>with</a:t>
            </a:r>
          </a:p>
          <a:p>
            <a:pPr algn="ctr"/>
            <a:r>
              <a:rPr lang="en-US" altLang="zh-CN" sz="2000" dirty="0">
                <a:latin typeface="Times New Roman" panose="02020603050405020304" pitchFamily="18" charset="0"/>
                <a:cs typeface="Times New Roman" panose="02020603050405020304" pitchFamily="18" charset="0"/>
              </a:rPr>
              <a:t>that</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malapropism</a:t>
            </a:r>
            <a:endParaRPr lang="zh-CN" altLang="en-US" sz="2000" dirty="0">
              <a:latin typeface="Times New Roman" panose="02020603050405020304" pitchFamily="18" charset="0"/>
              <a:cs typeface="Times New Roman" panose="02020603050405020304" pitchFamily="18" charset="0"/>
            </a:endParaRPr>
          </a:p>
          <a:p>
            <a:pPr algn="ctr"/>
            <a:endParaRPr lang="en-US" altLang="zh-CN" sz="2000"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39BEF225-EAD1-406B-AED4-60A4A535F713}"/>
              </a:ext>
            </a:extLst>
          </p:cNvPr>
          <p:cNvSpPr txBox="1"/>
          <p:nvPr/>
        </p:nvSpPr>
        <p:spPr>
          <a:xfrm>
            <a:off x="8736577" y="1170856"/>
            <a:ext cx="1055387" cy="470898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1</a:t>
            </a:r>
          </a:p>
          <a:p>
            <a:pPr algn="ctr"/>
            <a:r>
              <a:rPr lang="en-US" altLang="zh-CN" sz="2000" dirty="0">
                <a:latin typeface="Times New Roman" panose="02020603050405020304" pitchFamily="18" charset="0"/>
                <a:cs typeface="Times New Roman" panose="02020603050405020304" pitchFamily="18" charset="0"/>
              </a:rPr>
              <a:t>2</a:t>
            </a:r>
          </a:p>
          <a:p>
            <a:pPr algn="ctr"/>
            <a:r>
              <a:rPr lang="en-US" altLang="zh-CN" sz="2000" dirty="0">
                <a:latin typeface="Times New Roman" panose="02020603050405020304" pitchFamily="18" charset="0"/>
                <a:cs typeface="Times New Roman" panose="02020603050405020304" pitchFamily="18" charset="0"/>
              </a:rPr>
              <a:t>3</a:t>
            </a:r>
          </a:p>
          <a:p>
            <a:pPr algn="ctr"/>
            <a:r>
              <a:rPr lang="en-US" altLang="zh-CN" sz="2000" dirty="0">
                <a:latin typeface="Times New Roman" panose="02020603050405020304" pitchFamily="18" charset="0"/>
                <a:cs typeface="Times New Roman" panose="02020603050405020304" pitchFamily="18" charset="0"/>
              </a:rPr>
              <a:t>4</a:t>
            </a:r>
          </a:p>
          <a:p>
            <a:pPr algn="ctr"/>
            <a:r>
              <a:rPr lang="en-US" altLang="zh-CN" sz="2000" dirty="0">
                <a:latin typeface="Times New Roman" panose="02020603050405020304" pitchFamily="18" charset="0"/>
                <a:cs typeface="Times New Roman" panose="02020603050405020304" pitchFamily="18" charset="0"/>
              </a:rPr>
              <a:t>5</a:t>
            </a:r>
          </a:p>
          <a:p>
            <a:pPr algn="ctr"/>
            <a:r>
              <a:rPr lang="en-US" altLang="zh-CN" sz="2000" dirty="0">
                <a:latin typeface="Times New Roman" panose="02020603050405020304" pitchFamily="18" charset="0"/>
                <a:cs typeface="Times New Roman" panose="02020603050405020304" pitchFamily="18" charset="0"/>
              </a:rPr>
              <a:t>6</a:t>
            </a:r>
          </a:p>
          <a:p>
            <a:pPr algn="ctr"/>
            <a:r>
              <a:rPr lang="en-US" altLang="zh-CN" sz="2000" dirty="0">
                <a:latin typeface="Times New Roman" panose="02020603050405020304" pitchFamily="18" charset="0"/>
                <a:cs typeface="Times New Roman" panose="02020603050405020304" pitchFamily="18" charset="0"/>
              </a:rPr>
              <a:t>7</a:t>
            </a:r>
          </a:p>
          <a:p>
            <a:pPr algn="ctr"/>
            <a:r>
              <a:rPr lang="en-US" altLang="zh-CN" sz="2000" dirty="0">
                <a:latin typeface="Times New Roman" panose="02020603050405020304" pitchFamily="18" charset="0"/>
                <a:cs typeface="Times New Roman" panose="02020603050405020304" pitchFamily="18" charset="0"/>
              </a:rPr>
              <a:t>8</a:t>
            </a:r>
          </a:p>
          <a:p>
            <a:pPr algn="ctr"/>
            <a:r>
              <a:rPr lang="en-US" altLang="zh-CN" sz="2000" dirty="0">
                <a:latin typeface="Times New Roman" panose="02020603050405020304" pitchFamily="18" charset="0"/>
                <a:cs typeface="Times New Roman" panose="02020603050405020304" pitchFamily="18" charset="0"/>
              </a:rPr>
              <a:t>9</a:t>
            </a:r>
          </a:p>
          <a:p>
            <a:pPr algn="ctr"/>
            <a:r>
              <a:rPr lang="en-US" altLang="zh-CN" sz="2000" dirty="0">
                <a:latin typeface="Times New Roman" panose="02020603050405020304" pitchFamily="18" charset="0"/>
                <a:cs typeface="Times New Roman" panose="02020603050405020304" pitchFamily="18" charset="0"/>
              </a:rPr>
              <a:t>10</a:t>
            </a:r>
          </a:p>
          <a:p>
            <a:pPr algn="ctr"/>
            <a:r>
              <a:rPr lang="en-US" altLang="zh-CN" sz="2000" dirty="0">
                <a:latin typeface="Times New Roman" panose="02020603050405020304" pitchFamily="18" charset="0"/>
                <a:cs typeface="Times New Roman" panose="02020603050405020304" pitchFamily="18" charset="0"/>
              </a:rPr>
              <a:t>11</a:t>
            </a:r>
          </a:p>
          <a:p>
            <a:pPr algn="ctr"/>
            <a:r>
              <a:rPr lang="en-US" altLang="zh-CN" sz="2000" dirty="0">
                <a:latin typeface="Times New Roman" panose="02020603050405020304" pitchFamily="18" charset="0"/>
                <a:cs typeface="Times New Roman" panose="02020603050405020304" pitchFamily="18" charset="0"/>
              </a:rPr>
              <a:t>12</a:t>
            </a:r>
          </a:p>
          <a:p>
            <a:pPr algn="ctr"/>
            <a:r>
              <a:rPr lang="en-US" altLang="zh-CN" sz="2000" dirty="0">
                <a:latin typeface="Times New Roman" panose="02020603050405020304" pitchFamily="18" charset="0"/>
                <a:cs typeface="Times New Roman" panose="02020603050405020304" pitchFamily="18" charset="0"/>
              </a:rPr>
              <a:t>13</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170000</a:t>
            </a:r>
          </a:p>
        </p:txBody>
      </p:sp>
      <p:sp>
        <p:nvSpPr>
          <p:cNvPr id="3" name="文本框 2">
            <a:extLst>
              <a:ext uri="{FF2B5EF4-FFF2-40B4-BE49-F238E27FC236}">
                <a16:creationId xmlns:a16="http://schemas.microsoft.com/office/drawing/2014/main" id="{B6E59A7B-E012-4A42-8B07-7F692558601A}"/>
              </a:ext>
            </a:extLst>
          </p:cNvPr>
          <p:cNvSpPr txBox="1"/>
          <p:nvPr/>
        </p:nvSpPr>
        <p:spPr>
          <a:xfrm>
            <a:off x="436352" y="5640027"/>
            <a:ext cx="3157899" cy="400110"/>
          </a:xfrm>
          <a:prstGeom prst="rect">
            <a:avLst/>
          </a:prstGeom>
          <a:noFill/>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Character-based vocabulary</a:t>
            </a:r>
            <a:endParaRPr lang="zh-CN" altLang="en-US" sz="2000" i="1"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841A927E-5BF7-47B5-95A9-5D1C1727E292}"/>
              </a:ext>
            </a:extLst>
          </p:cNvPr>
          <p:cNvSpPr txBox="1"/>
          <p:nvPr/>
        </p:nvSpPr>
        <p:spPr>
          <a:xfrm>
            <a:off x="9454126" y="5640027"/>
            <a:ext cx="2959100" cy="400110"/>
          </a:xfrm>
          <a:prstGeom prst="rect">
            <a:avLst/>
          </a:prstGeom>
          <a:noFill/>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Word-based vocabulary</a:t>
            </a:r>
            <a:endParaRPr lang="zh-CN" altLang="en-US" sz="2000" i="1"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4DAFD015-4329-4CAD-914A-DC42DB99646E}"/>
              </a:ext>
            </a:extLst>
          </p:cNvPr>
          <p:cNvGrpSpPr/>
          <p:nvPr/>
        </p:nvGrpSpPr>
        <p:grpSpPr>
          <a:xfrm>
            <a:off x="2735256" y="1034905"/>
            <a:ext cx="2401250" cy="4708981"/>
            <a:chOff x="2737874" y="211577"/>
            <a:chExt cx="2401250" cy="4708981"/>
          </a:xfrm>
        </p:grpSpPr>
        <p:sp>
          <p:nvSpPr>
            <p:cNvPr id="63" name="文本框 62">
              <a:extLst>
                <a:ext uri="{FF2B5EF4-FFF2-40B4-BE49-F238E27FC236}">
                  <a16:creationId xmlns:a16="http://schemas.microsoft.com/office/drawing/2014/main" id="{43DE438C-F3E3-4D38-A98B-7597A021908B}"/>
                </a:ext>
              </a:extLst>
            </p:cNvPr>
            <p:cNvSpPr txBox="1"/>
            <p:nvPr/>
          </p:nvSpPr>
          <p:spPr>
            <a:xfrm>
              <a:off x="2737874" y="211577"/>
              <a:ext cx="830178" cy="470898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p>
            <a:p>
              <a:r>
                <a:rPr lang="en-US" altLang="zh-CN" sz="2000" dirty="0">
                  <a:latin typeface="Times New Roman" panose="02020603050405020304" pitchFamily="18" charset="0"/>
                  <a:cs typeface="Times New Roman" panose="02020603050405020304" pitchFamily="18" charset="0"/>
                </a:rPr>
                <a:t>b</a:t>
              </a:r>
            </a:p>
            <a:p>
              <a:r>
                <a:rPr lang="en-US" altLang="zh-CN" sz="2000" dirty="0">
                  <a:latin typeface="Times New Roman" panose="02020603050405020304" pitchFamily="18" charset="0"/>
                  <a:cs typeface="Times New Roman" panose="02020603050405020304" pitchFamily="18" charset="0"/>
                </a:rPr>
                <a:t>c</a:t>
              </a:r>
            </a:p>
            <a:p>
              <a:r>
                <a:rPr lang="en-US" altLang="zh-CN" sz="2000" dirty="0">
                  <a:latin typeface="Times New Roman" panose="02020603050405020304" pitchFamily="18" charset="0"/>
                  <a:cs typeface="Times New Roman" panose="02020603050405020304" pitchFamily="18" charset="0"/>
                </a:rPr>
                <a:t>d</a:t>
              </a:r>
            </a:p>
            <a:p>
              <a:r>
                <a:rPr lang="en-US" altLang="zh-CN" sz="2000" dirty="0">
                  <a:latin typeface="Times New Roman" panose="02020603050405020304" pitchFamily="18" charset="0"/>
                  <a:cs typeface="Times New Roman" panose="02020603050405020304" pitchFamily="18" charset="0"/>
                </a:rPr>
                <a:t>e</a:t>
              </a:r>
            </a:p>
            <a:p>
              <a:r>
                <a:rPr lang="en-US" altLang="zh-CN" sz="2000" dirty="0">
                  <a:latin typeface="Times New Roman" panose="02020603050405020304" pitchFamily="18" charset="0"/>
                  <a:cs typeface="Times New Roman" panose="02020603050405020304" pitchFamily="18" charset="0"/>
                </a:rPr>
                <a:t>f</a:t>
              </a:r>
            </a:p>
            <a:p>
              <a:r>
                <a:rPr lang="en-US" altLang="zh-CN" sz="2000" dirty="0">
                  <a:latin typeface="Times New Roman" panose="02020603050405020304" pitchFamily="18" charset="0"/>
                  <a:cs typeface="Times New Roman" panose="02020603050405020304" pitchFamily="18" charset="0"/>
                </a:rPr>
                <a:t>g</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1</a:t>
              </a:r>
            </a:p>
            <a:p>
              <a:r>
                <a:rPr lang="en-US" altLang="zh-CN" sz="2000" dirty="0">
                  <a:latin typeface="Times New Roman" panose="02020603050405020304" pitchFamily="18" charset="0"/>
                  <a:cs typeface="Times New Roman" panose="02020603050405020304" pitchFamily="18" charset="0"/>
                </a:rPr>
                <a:t>2</a:t>
              </a:r>
            </a:p>
            <a:p>
              <a:r>
                <a:rPr lang="en-US" altLang="zh-CN" sz="2000" dirty="0">
                  <a:latin typeface="Times New Roman" panose="02020603050405020304" pitchFamily="18" charset="0"/>
                  <a:cs typeface="Times New Roman" panose="02020603050405020304" pitchFamily="18" charset="0"/>
                </a:rPr>
                <a:t>3</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à</a:t>
              </a:r>
            </a:p>
          </p:txBody>
        </p:sp>
        <p:sp>
          <p:nvSpPr>
            <p:cNvPr id="78" name="文本框 77">
              <a:extLst>
                <a:ext uri="{FF2B5EF4-FFF2-40B4-BE49-F238E27FC236}">
                  <a16:creationId xmlns:a16="http://schemas.microsoft.com/office/drawing/2014/main" id="{BEDF946B-A840-4FBD-A01B-2383BB9B3A8D}"/>
                </a:ext>
              </a:extLst>
            </p:cNvPr>
            <p:cNvSpPr txBox="1"/>
            <p:nvPr/>
          </p:nvSpPr>
          <p:spPr>
            <a:xfrm>
              <a:off x="4308946" y="211577"/>
              <a:ext cx="830178" cy="470898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a:t>
              </a:r>
            </a:p>
            <a:p>
              <a:r>
                <a:rPr lang="en-US" altLang="zh-CN" sz="2000" dirty="0">
                  <a:latin typeface="Times New Roman" panose="02020603050405020304" pitchFamily="18" charset="0"/>
                  <a:cs typeface="Times New Roman" panose="02020603050405020304" pitchFamily="18" charset="0"/>
                </a:rPr>
                <a:t>2</a:t>
              </a:r>
            </a:p>
            <a:p>
              <a:r>
                <a:rPr lang="en-US" altLang="zh-CN" sz="2000" dirty="0">
                  <a:latin typeface="Times New Roman" panose="02020603050405020304" pitchFamily="18" charset="0"/>
                  <a:cs typeface="Times New Roman" panose="02020603050405020304" pitchFamily="18" charset="0"/>
                </a:rPr>
                <a:t>3</a:t>
              </a:r>
            </a:p>
            <a:p>
              <a:r>
                <a:rPr lang="en-US" altLang="zh-CN" sz="2000" dirty="0">
                  <a:latin typeface="Times New Roman" panose="02020603050405020304" pitchFamily="18" charset="0"/>
                  <a:cs typeface="Times New Roman" panose="02020603050405020304" pitchFamily="18" charset="0"/>
                </a:rPr>
                <a:t>4</a:t>
              </a:r>
            </a:p>
            <a:p>
              <a:r>
                <a:rPr lang="en-US" altLang="zh-CN" sz="2000" dirty="0">
                  <a:latin typeface="Times New Roman" panose="02020603050405020304" pitchFamily="18" charset="0"/>
                  <a:cs typeface="Times New Roman" panose="02020603050405020304" pitchFamily="18" charset="0"/>
                </a:rPr>
                <a:t>5</a:t>
              </a:r>
            </a:p>
            <a:p>
              <a:r>
                <a:rPr lang="en-US" altLang="zh-CN" sz="2000" dirty="0">
                  <a:latin typeface="Times New Roman" panose="02020603050405020304" pitchFamily="18" charset="0"/>
                  <a:cs typeface="Times New Roman" panose="02020603050405020304" pitchFamily="18" charset="0"/>
                </a:rPr>
                <a:t>6</a:t>
              </a:r>
            </a:p>
            <a:p>
              <a:r>
                <a:rPr lang="en-US" altLang="zh-CN" sz="2000" dirty="0">
                  <a:latin typeface="Times New Roman" panose="02020603050405020304" pitchFamily="18" charset="0"/>
                  <a:cs typeface="Times New Roman" panose="02020603050405020304" pitchFamily="18" charset="0"/>
                </a:rPr>
                <a:t>7</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27</a:t>
              </a:r>
            </a:p>
            <a:p>
              <a:r>
                <a:rPr lang="en-US" altLang="zh-CN" sz="2000" dirty="0">
                  <a:latin typeface="Times New Roman" panose="02020603050405020304" pitchFamily="18" charset="0"/>
                  <a:cs typeface="Times New Roman" panose="02020603050405020304" pitchFamily="18" charset="0"/>
                </a:rPr>
                <a:t>28</a:t>
              </a:r>
            </a:p>
            <a:p>
              <a:r>
                <a:rPr lang="en-US" altLang="zh-CN" sz="2000" dirty="0">
                  <a:latin typeface="Times New Roman" panose="02020603050405020304" pitchFamily="18" charset="0"/>
                  <a:cs typeface="Times New Roman" panose="02020603050405020304" pitchFamily="18" charset="0"/>
                </a:rPr>
                <a:t>29</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37</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256</a:t>
              </a:r>
            </a:p>
          </p:txBody>
        </p:sp>
        <p:cxnSp>
          <p:nvCxnSpPr>
            <p:cNvPr id="41" name="直接箭头连接符 40">
              <a:extLst>
                <a:ext uri="{FF2B5EF4-FFF2-40B4-BE49-F238E27FC236}">
                  <a16:creationId xmlns:a16="http://schemas.microsoft.com/office/drawing/2014/main" id="{39807B7A-F54B-44B7-A7F4-CAA237FDC9AA}"/>
                </a:ext>
              </a:extLst>
            </p:cNvPr>
            <p:cNvCxnSpPr>
              <a:cxnSpLocks/>
            </p:cNvCxnSpPr>
            <p:nvPr/>
          </p:nvCxnSpPr>
          <p:spPr>
            <a:xfrm>
              <a:off x="3568052" y="755733"/>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3E5084A-8115-40E4-A12B-B81A87C69DE9}"/>
                </a:ext>
              </a:extLst>
            </p:cNvPr>
            <p:cNvCxnSpPr>
              <a:cxnSpLocks/>
            </p:cNvCxnSpPr>
            <p:nvPr/>
          </p:nvCxnSpPr>
          <p:spPr>
            <a:xfrm>
              <a:off x="3568052" y="105100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E03E606-A912-4166-973D-125A26D00FEE}"/>
                </a:ext>
              </a:extLst>
            </p:cNvPr>
            <p:cNvCxnSpPr>
              <a:cxnSpLocks/>
            </p:cNvCxnSpPr>
            <p:nvPr/>
          </p:nvCxnSpPr>
          <p:spPr>
            <a:xfrm>
              <a:off x="3568052" y="1374856"/>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5557CD9-8CEE-4F06-85A7-709830C20882}"/>
                </a:ext>
              </a:extLst>
            </p:cNvPr>
            <p:cNvCxnSpPr>
              <a:cxnSpLocks/>
            </p:cNvCxnSpPr>
            <p:nvPr/>
          </p:nvCxnSpPr>
          <p:spPr>
            <a:xfrm>
              <a:off x="3568052" y="1651080"/>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F0F04A1-64E7-4215-9353-96AE1A95B17E}"/>
                </a:ext>
              </a:extLst>
            </p:cNvPr>
            <p:cNvCxnSpPr>
              <a:cxnSpLocks/>
            </p:cNvCxnSpPr>
            <p:nvPr/>
          </p:nvCxnSpPr>
          <p:spPr>
            <a:xfrm>
              <a:off x="3568052" y="197492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69CC2F1-7B14-4A71-BEDA-B9E117FC2200}"/>
                </a:ext>
              </a:extLst>
            </p:cNvPr>
            <p:cNvCxnSpPr>
              <a:cxnSpLocks/>
            </p:cNvCxnSpPr>
            <p:nvPr/>
          </p:nvCxnSpPr>
          <p:spPr>
            <a:xfrm>
              <a:off x="3568052" y="226543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17A21AD-557D-472A-9651-8C62B4A3AFF8}"/>
                </a:ext>
              </a:extLst>
            </p:cNvPr>
            <p:cNvCxnSpPr>
              <a:cxnSpLocks/>
            </p:cNvCxnSpPr>
            <p:nvPr/>
          </p:nvCxnSpPr>
          <p:spPr>
            <a:xfrm>
              <a:off x="3568052" y="258452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B5D93533-D0F2-4A77-92D9-7A9108A29EBE}"/>
                </a:ext>
              </a:extLst>
            </p:cNvPr>
            <p:cNvCxnSpPr>
              <a:cxnSpLocks/>
            </p:cNvCxnSpPr>
            <p:nvPr/>
          </p:nvCxnSpPr>
          <p:spPr>
            <a:xfrm>
              <a:off x="3568052" y="2879799"/>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F4EEB8E-092C-4D7D-AD98-2CD4A0D2877B}"/>
                </a:ext>
              </a:extLst>
            </p:cNvPr>
            <p:cNvCxnSpPr>
              <a:cxnSpLocks/>
            </p:cNvCxnSpPr>
            <p:nvPr/>
          </p:nvCxnSpPr>
          <p:spPr>
            <a:xfrm>
              <a:off x="3568052" y="319412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FFD1019-E66B-4AC5-8694-5F82A51239A2}"/>
                </a:ext>
              </a:extLst>
            </p:cNvPr>
            <p:cNvCxnSpPr>
              <a:cxnSpLocks/>
            </p:cNvCxnSpPr>
            <p:nvPr/>
          </p:nvCxnSpPr>
          <p:spPr>
            <a:xfrm>
              <a:off x="3568052" y="350368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AFFE49AA-0FD3-44A4-BD74-2AB3C9073BDA}"/>
                </a:ext>
              </a:extLst>
            </p:cNvPr>
            <p:cNvCxnSpPr>
              <a:cxnSpLocks/>
            </p:cNvCxnSpPr>
            <p:nvPr/>
          </p:nvCxnSpPr>
          <p:spPr>
            <a:xfrm>
              <a:off x="3568052" y="379419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79D04B46-0AAA-4A4B-A748-F2F856244C3F}"/>
                </a:ext>
              </a:extLst>
            </p:cNvPr>
            <p:cNvCxnSpPr>
              <a:cxnSpLocks/>
            </p:cNvCxnSpPr>
            <p:nvPr/>
          </p:nvCxnSpPr>
          <p:spPr>
            <a:xfrm>
              <a:off x="3568052" y="408947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3AD43968-EF25-4C6C-BC77-A0C7B369BD3C}"/>
                </a:ext>
              </a:extLst>
            </p:cNvPr>
            <p:cNvCxnSpPr>
              <a:cxnSpLocks/>
            </p:cNvCxnSpPr>
            <p:nvPr/>
          </p:nvCxnSpPr>
          <p:spPr>
            <a:xfrm>
              <a:off x="3568052" y="440379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5FE3047D-BD72-47C3-8820-0056CBA68DF2}"/>
                </a:ext>
              </a:extLst>
            </p:cNvPr>
            <p:cNvCxnSpPr>
              <a:cxnSpLocks/>
            </p:cNvCxnSpPr>
            <p:nvPr/>
          </p:nvCxnSpPr>
          <p:spPr>
            <a:xfrm>
              <a:off x="3568052" y="471336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6BEF73D-E129-45C0-98D2-0E14807BE0A5}"/>
                </a:ext>
              </a:extLst>
            </p:cNvPr>
            <p:cNvCxnSpPr>
              <a:cxnSpLocks/>
            </p:cNvCxnSpPr>
            <p:nvPr/>
          </p:nvCxnSpPr>
          <p:spPr>
            <a:xfrm>
              <a:off x="3568052" y="446171"/>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grpSp>
      <p:cxnSp>
        <p:nvCxnSpPr>
          <p:cNvPr id="86" name="直接箭头连接符 85">
            <a:extLst>
              <a:ext uri="{FF2B5EF4-FFF2-40B4-BE49-F238E27FC236}">
                <a16:creationId xmlns:a16="http://schemas.microsoft.com/office/drawing/2014/main" id="{C1421F8F-D80B-4951-A369-78A27DEBD948}"/>
              </a:ext>
            </a:extLst>
          </p:cNvPr>
          <p:cNvCxnSpPr>
            <a:cxnSpLocks/>
          </p:cNvCxnSpPr>
          <p:nvPr/>
        </p:nvCxnSpPr>
        <p:spPr>
          <a:xfrm>
            <a:off x="8273402" y="1671360"/>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55605A2E-383C-416A-9374-5E93BA2D78E6}"/>
              </a:ext>
            </a:extLst>
          </p:cNvPr>
          <p:cNvCxnSpPr>
            <a:cxnSpLocks/>
          </p:cNvCxnSpPr>
          <p:nvPr/>
        </p:nvCxnSpPr>
        <p:spPr>
          <a:xfrm>
            <a:off x="8273402" y="196663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A88C8FC9-AE79-4E84-83C6-2746BFF71199}"/>
              </a:ext>
            </a:extLst>
          </p:cNvPr>
          <p:cNvCxnSpPr>
            <a:cxnSpLocks/>
          </p:cNvCxnSpPr>
          <p:nvPr/>
        </p:nvCxnSpPr>
        <p:spPr>
          <a:xfrm>
            <a:off x="8273402" y="2290483"/>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6DD7F3FE-D2F3-444C-B9D4-A527F2675184}"/>
              </a:ext>
            </a:extLst>
          </p:cNvPr>
          <p:cNvCxnSpPr>
            <a:cxnSpLocks/>
          </p:cNvCxnSpPr>
          <p:nvPr/>
        </p:nvCxnSpPr>
        <p:spPr>
          <a:xfrm>
            <a:off x="8273402" y="256670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832B1DE9-1343-4CD1-923E-3920B7CD4B30}"/>
              </a:ext>
            </a:extLst>
          </p:cNvPr>
          <p:cNvCxnSpPr>
            <a:cxnSpLocks/>
          </p:cNvCxnSpPr>
          <p:nvPr/>
        </p:nvCxnSpPr>
        <p:spPr>
          <a:xfrm>
            <a:off x="8273402" y="289055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4784AD82-1050-4076-8B51-AE68F5DDDEB4}"/>
              </a:ext>
            </a:extLst>
          </p:cNvPr>
          <p:cNvCxnSpPr>
            <a:cxnSpLocks/>
          </p:cNvCxnSpPr>
          <p:nvPr/>
        </p:nvCxnSpPr>
        <p:spPr>
          <a:xfrm>
            <a:off x="8273402" y="318106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D7089B81-880F-4239-976A-A5914E9881E5}"/>
              </a:ext>
            </a:extLst>
          </p:cNvPr>
          <p:cNvCxnSpPr>
            <a:cxnSpLocks/>
          </p:cNvCxnSpPr>
          <p:nvPr/>
        </p:nvCxnSpPr>
        <p:spPr>
          <a:xfrm>
            <a:off x="8273402" y="350015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536A953-E2A9-479D-B355-2235122FF172}"/>
              </a:ext>
            </a:extLst>
          </p:cNvPr>
          <p:cNvCxnSpPr>
            <a:cxnSpLocks/>
          </p:cNvCxnSpPr>
          <p:nvPr/>
        </p:nvCxnSpPr>
        <p:spPr>
          <a:xfrm>
            <a:off x="8273402" y="3795426"/>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7FDDE27-682B-4C5F-BCBD-BAA746C80D61}"/>
              </a:ext>
            </a:extLst>
          </p:cNvPr>
          <p:cNvCxnSpPr>
            <a:cxnSpLocks/>
          </p:cNvCxnSpPr>
          <p:nvPr/>
        </p:nvCxnSpPr>
        <p:spPr>
          <a:xfrm>
            <a:off x="8273402" y="4109751"/>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325F279F-09BB-4201-ADDD-48A987739C2B}"/>
              </a:ext>
            </a:extLst>
          </p:cNvPr>
          <p:cNvCxnSpPr>
            <a:cxnSpLocks/>
          </p:cNvCxnSpPr>
          <p:nvPr/>
        </p:nvCxnSpPr>
        <p:spPr>
          <a:xfrm>
            <a:off x="8273402" y="441931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EE1DA115-01DF-431A-8A69-C5806C0F7D47}"/>
              </a:ext>
            </a:extLst>
          </p:cNvPr>
          <p:cNvCxnSpPr>
            <a:cxnSpLocks/>
          </p:cNvCxnSpPr>
          <p:nvPr/>
        </p:nvCxnSpPr>
        <p:spPr>
          <a:xfrm>
            <a:off x="8273402" y="470982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674E7EA9-2019-4CC4-B1D1-5CCF24947F1F}"/>
              </a:ext>
            </a:extLst>
          </p:cNvPr>
          <p:cNvCxnSpPr>
            <a:cxnSpLocks/>
          </p:cNvCxnSpPr>
          <p:nvPr/>
        </p:nvCxnSpPr>
        <p:spPr>
          <a:xfrm>
            <a:off x="8273402" y="500510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E3E28A34-45A0-4FD5-8A69-903AE12C06AF}"/>
              </a:ext>
            </a:extLst>
          </p:cNvPr>
          <p:cNvCxnSpPr>
            <a:cxnSpLocks/>
          </p:cNvCxnSpPr>
          <p:nvPr/>
        </p:nvCxnSpPr>
        <p:spPr>
          <a:xfrm>
            <a:off x="8273402" y="531942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E7B52379-BFBE-4EE3-8172-74D365C7E178}"/>
              </a:ext>
            </a:extLst>
          </p:cNvPr>
          <p:cNvCxnSpPr>
            <a:cxnSpLocks/>
          </p:cNvCxnSpPr>
          <p:nvPr/>
        </p:nvCxnSpPr>
        <p:spPr>
          <a:xfrm>
            <a:off x="8273402" y="5628989"/>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E36836EB-74B3-468D-A892-5DCAF67AE82D}"/>
              </a:ext>
            </a:extLst>
          </p:cNvPr>
          <p:cNvCxnSpPr>
            <a:cxnSpLocks/>
          </p:cNvCxnSpPr>
          <p:nvPr/>
        </p:nvCxnSpPr>
        <p:spPr>
          <a:xfrm>
            <a:off x="8273402" y="136179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1CDF049A-FD9D-4231-9F27-E13CFCBFDDC9}"/>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1.2 Character-based tokenization</a:t>
            </a:r>
          </a:p>
        </p:txBody>
      </p:sp>
    </p:spTree>
    <p:extLst>
      <p:ext uri="{BB962C8B-B14F-4D97-AF65-F5344CB8AC3E}">
        <p14:creationId xmlns:p14="http://schemas.microsoft.com/office/powerpoint/2010/main" val="127622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Fewer out of vocabulary words</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EE5746D-7C8C-440E-ACC9-76634D7D2E1D}"/>
              </a:ext>
            </a:extLst>
          </p:cNvPr>
          <p:cNvSpPr/>
          <p:nvPr/>
        </p:nvSpPr>
        <p:spPr>
          <a:xfrm>
            <a:off x="1271338" y="1190471"/>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Let’s</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F5E876A8-9188-46BF-92A6-38D15C3354AB}"/>
              </a:ext>
            </a:extLst>
          </p:cNvPr>
          <p:cNvCxnSpPr>
            <a:cxnSpLocks/>
            <a:stCxn id="4" idx="2"/>
            <a:endCxn id="12" idx="0"/>
          </p:cNvCxnSpPr>
          <p:nvPr/>
        </p:nvCxnSpPr>
        <p:spPr>
          <a:xfrm flipH="1">
            <a:off x="2477503" y="168376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5B0EEBC-12BA-46DB-807C-02577125F698}"/>
              </a:ext>
            </a:extLst>
          </p:cNvPr>
          <p:cNvCxnSpPr>
            <a:cxnSpLocks/>
            <a:stCxn id="16" idx="2"/>
            <a:endCxn id="14" idx="0"/>
          </p:cNvCxnSpPr>
          <p:nvPr/>
        </p:nvCxnSpPr>
        <p:spPr>
          <a:xfrm flipH="1">
            <a:off x="4889834" y="1683766"/>
            <a:ext cx="1" cy="75698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2E11F63-CBD7-477E-98E1-756C2A6E60B8}"/>
              </a:ext>
            </a:extLst>
          </p:cNvPr>
          <p:cNvCxnSpPr>
            <a:cxnSpLocks/>
            <a:stCxn id="17" idx="2"/>
            <a:endCxn id="15" idx="0"/>
          </p:cNvCxnSpPr>
          <p:nvPr/>
        </p:nvCxnSpPr>
        <p:spPr>
          <a:xfrm flipH="1">
            <a:off x="7302164" y="1683766"/>
            <a:ext cx="2" cy="75698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905F93BB-9143-4BD1-B763-8A05E85DA014}"/>
              </a:ext>
            </a:extLst>
          </p:cNvPr>
          <p:cNvSpPr/>
          <p:nvPr/>
        </p:nvSpPr>
        <p:spPr>
          <a:xfrm>
            <a:off x="2053892" y="2443763"/>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250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07F00226-7DAE-4014-B533-FAC45B4F9A96}"/>
              </a:ext>
            </a:extLst>
          </p:cNvPr>
          <p:cNvSpPr/>
          <p:nvPr/>
        </p:nvSpPr>
        <p:spPr>
          <a:xfrm>
            <a:off x="4466223" y="2440753"/>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861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50FE0BA-317C-4D2A-830F-F38CEF4F5F3E}"/>
              </a:ext>
            </a:extLst>
          </p:cNvPr>
          <p:cNvSpPr/>
          <p:nvPr/>
        </p:nvSpPr>
        <p:spPr>
          <a:xfrm>
            <a:off x="6878553" y="2440753"/>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10000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0E520D9-6A86-4B73-B09D-4C45C8A12411}"/>
              </a:ext>
            </a:extLst>
          </p:cNvPr>
          <p:cNvSpPr/>
          <p:nvPr/>
        </p:nvSpPr>
        <p:spPr>
          <a:xfrm>
            <a:off x="3683669" y="1190471"/>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21894C9A-676C-4D61-A495-43A76EEBEEB7}"/>
              </a:ext>
            </a:extLst>
          </p:cNvPr>
          <p:cNvSpPr/>
          <p:nvPr/>
        </p:nvSpPr>
        <p:spPr>
          <a:xfrm>
            <a:off x="6096000" y="1190471"/>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cool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6E5FE9E7-FDBC-4B20-8BA6-A1C62E1893E7}"/>
              </a:ext>
            </a:extLst>
          </p:cNvPr>
          <p:cNvSpPr/>
          <p:nvPr/>
        </p:nvSpPr>
        <p:spPr>
          <a:xfrm>
            <a:off x="8508331" y="1190471"/>
            <a:ext cx="241233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malapromism</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01179F2B-AB7C-4F61-8321-3DB4868CBEF7}"/>
              </a:ext>
            </a:extLst>
          </p:cNvPr>
          <p:cNvCxnSpPr>
            <a:cxnSpLocks/>
          </p:cNvCxnSpPr>
          <p:nvPr/>
        </p:nvCxnSpPr>
        <p:spPr>
          <a:xfrm flipH="1">
            <a:off x="9714494" y="1683765"/>
            <a:ext cx="2" cy="75698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F972C7BE-969A-46ED-B874-38B9B02032FF}"/>
              </a:ext>
            </a:extLst>
          </p:cNvPr>
          <p:cNvSpPr/>
          <p:nvPr/>
        </p:nvSpPr>
        <p:spPr>
          <a:xfrm>
            <a:off x="9116729" y="2450425"/>
            <a:ext cx="1188718"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unknown</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003BE98E-4414-4AD5-90B3-866D119D6C28}"/>
              </a:ext>
            </a:extLst>
          </p:cNvPr>
          <p:cNvGrpSpPr/>
          <p:nvPr/>
        </p:nvGrpSpPr>
        <p:grpSpPr>
          <a:xfrm>
            <a:off x="365760" y="3172968"/>
            <a:ext cx="11208673" cy="512064"/>
            <a:chOff x="365760" y="3172968"/>
            <a:chExt cx="11208673" cy="512064"/>
          </a:xfrm>
          <a:noFill/>
        </p:grpSpPr>
        <p:sp>
          <p:nvSpPr>
            <p:cNvPr id="19" name="矩形 18">
              <a:extLst>
                <a:ext uri="{FF2B5EF4-FFF2-40B4-BE49-F238E27FC236}">
                  <a16:creationId xmlns:a16="http://schemas.microsoft.com/office/drawing/2014/main" id="{806DDD79-15F6-4567-801C-C56DD6433E32}"/>
                </a:ext>
              </a:extLst>
            </p:cNvPr>
            <p:cNvSpPr/>
            <p:nvPr/>
          </p:nvSpPr>
          <p:spPr>
            <a:xfrm>
              <a:off x="365760"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6B26B2E3-3BA8-49BE-9542-2746EC173E74}"/>
                </a:ext>
              </a:extLst>
            </p:cNvPr>
            <p:cNvSpPr/>
            <p:nvPr/>
          </p:nvSpPr>
          <p:spPr>
            <a:xfrm>
              <a:off x="853094"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e</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FFBAD13B-0244-4C08-A5AB-9A7824F0AFB0}"/>
                </a:ext>
              </a:extLst>
            </p:cNvPr>
            <p:cNvSpPr/>
            <p:nvPr/>
          </p:nvSpPr>
          <p:spPr>
            <a:xfrm>
              <a:off x="1340427"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t</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6B220002-EB19-4744-B642-070CE4A1A49D}"/>
                </a:ext>
              </a:extLst>
            </p:cNvPr>
            <p:cNvSpPr/>
            <p:nvPr/>
          </p:nvSpPr>
          <p:spPr>
            <a:xfrm>
              <a:off x="1827761"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cs typeface="Times New Roman" panose="02020603050405020304" pitchFamily="18" charset="0"/>
                </a:rPr>
                <a:t>’</a:t>
              </a:r>
            </a:p>
          </p:txBody>
        </p:sp>
        <p:sp>
          <p:nvSpPr>
            <p:cNvPr id="23" name="矩形 22">
              <a:extLst>
                <a:ext uri="{FF2B5EF4-FFF2-40B4-BE49-F238E27FC236}">
                  <a16:creationId xmlns:a16="http://schemas.microsoft.com/office/drawing/2014/main" id="{8BBC54F3-0183-4ACC-A1B8-407F98AF846B}"/>
                </a:ext>
              </a:extLst>
            </p:cNvPr>
            <p:cNvSpPr/>
            <p:nvPr/>
          </p:nvSpPr>
          <p:spPr>
            <a:xfrm>
              <a:off x="2315095"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9F6EFAD9-4BC2-4B99-A624-1AA86EE557C1}"/>
                </a:ext>
              </a:extLst>
            </p:cNvPr>
            <p:cNvSpPr/>
            <p:nvPr/>
          </p:nvSpPr>
          <p:spPr>
            <a:xfrm>
              <a:off x="2802428"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d</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D3CFCC49-588D-4A92-B72C-BD67385DCF0B}"/>
                </a:ext>
              </a:extLst>
            </p:cNvPr>
            <p:cNvSpPr/>
            <p:nvPr/>
          </p:nvSpPr>
          <p:spPr>
            <a:xfrm>
              <a:off x="3289762"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o</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DD6586E-695B-4A61-971E-6C35E375946A}"/>
                </a:ext>
              </a:extLst>
            </p:cNvPr>
            <p:cNvSpPr/>
            <p:nvPr/>
          </p:nvSpPr>
          <p:spPr>
            <a:xfrm>
              <a:off x="3777095"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c</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C5F23FBC-C063-4940-8284-C95B27C0D634}"/>
                </a:ext>
              </a:extLst>
            </p:cNvPr>
            <p:cNvSpPr/>
            <p:nvPr/>
          </p:nvSpPr>
          <p:spPr>
            <a:xfrm>
              <a:off x="4264429"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o</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D0F9E0B9-3DBE-491C-A9BC-C7702E14A3D7}"/>
                </a:ext>
              </a:extLst>
            </p:cNvPr>
            <p:cNvSpPr/>
            <p:nvPr/>
          </p:nvSpPr>
          <p:spPr>
            <a:xfrm>
              <a:off x="4751763"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o</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8E4DF6C3-B89F-4BFF-84FF-9EC709377A31}"/>
                </a:ext>
              </a:extLst>
            </p:cNvPr>
            <p:cNvSpPr/>
            <p:nvPr/>
          </p:nvSpPr>
          <p:spPr>
            <a:xfrm>
              <a:off x="5239096"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AD3BD9F1-0D2B-421F-8B8E-BCE24FED9695}"/>
                </a:ext>
              </a:extLst>
            </p:cNvPr>
            <p:cNvSpPr/>
            <p:nvPr/>
          </p:nvSpPr>
          <p:spPr>
            <a:xfrm>
              <a:off x="5726430"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m</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E02BC019-E7EC-424D-AE72-2B8F01F4B545}"/>
                </a:ext>
              </a:extLst>
            </p:cNvPr>
            <p:cNvSpPr/>
            <p:nvPr/>
          </p:nvSpPr>
          <p:spPr>
            <a:xfrm>
              <a:off x="6213764"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a</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958E688-80FD-4403-8DB9-00A5419BB71F}"/>
                </a:ext>
              </a:extLst>
            </p:cNvPr>
            <p:cNvSpPr/>
            <p:nvPr/>
          </p:nvSpPr>
          <p:spPr>
            <a:xfrm>
              <a:off x="6701097"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BBA5B19E-9F15-4DD5-B447-1946EB22A5C1}"/>
                </a:ext>
              </a:extLst>
            </p:cNvPr>
            <p:cNvSpPr/>
            <p:nvPr/>
          </p:nvSpPr>
          <p:spPr>
            <a:xfrm>
              <a:off x="7188431"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o</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7175CB8D-F335-4675-B8A2-020E5FAD26EA}"/>
                </a:ext>
              </a:extLst>
            </p:cNvPr>
            <p:cNvSpPr/>
            <p:nvPr/>
          </p:nvSpPr>
          <p:spPr>
            <a:xfrm>
              <a:off x="7675765"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p</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00DBE349-0355-46DB-9145-DC70432AC014}"/>
                </a:ext>
              </a:extLst>
            </p:cNvPr>
            <p:cNvSpPr/>
            <p:nvPr/>
          </p:nvSpPr>
          <p:spPr>
            <a:xfrm>
              <a:off x="8163098"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r</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C06BFAB7-72C5-4EF2-A891-5F278BD37EA4}"/>
                </a:ext>
              </a:extLst>
            </p:cNvPr>
            <p:cNvSpPr/>
            <p:nvPr/>
          </p:nvSpPr>
          <p:spPr>
            <a:xfrm>
              <a:off x="8650432"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o</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3B74D41-AC07-4E81-8107-7EC823FEC5D0}"/>
                </a:ext>
              </a:extLst>
            </p:cNvPr>
            <p:cNvSpPr/>
            <p:nvPr/>
          </p:nvSpPr>
          <p:spPr>
            <a:xfrm>
              <a:off x="9137765"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p</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AA19C1A4-3890-481A-B5A5-CBBA4DF9B90A}"/>
                </a:ext>
              </a:extLst>
            </p:cNvPr>
            <p:cNvSpPr/>
            <p:nvPr/>
          </p:nvSpPr>
          <p:spPr>
            <a:xfrm>
              <a:off x="9625099"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i</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8C617EE5-958B-4751-BFFF-36B6E213C673}"/>
                </a:ext>
              </a:extLst>
            </p:cNvPr>
            <p:cNvSpPr/>
            <p:nvPr/>
          </p:nvSpPr>
          <p:spPr>
            <a:xfrm>
              <a:off x="10112433"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3EEB88E7-CC00-451F-8640-2EA894D2B2B8}"/>
                </a:ext>
              </a:extLst>
            </p:cNvPr>
            <p:cNvSpPr/>
            <p:nvPr/>
          </p:nvSpPr>
          <p:spPr>
            <a:xfrm>
              <a:off x="10599766"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m</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29425393-B347-4975-9180-D89048EA9D57}"/>
                </a:ext>
              </a:extLst>
            </p:cNvPr>
            <p:cNvSpPr/>
            <p:nvPr/>
          </p:nvSpPr>
          <p:spPr>
            <a:xfrm>
              <a:off x="11087099" y="3172968"/>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grpSp>
      <p:grpSp>
        <p:nvGrpSpPr>
          <p:cNvPr id="8" name="组合 7">
            <a:extLst>
              <a:ext uri="{FF2B5EF4-FFF2-40B4-BE49-F238E27FC236}">
                <a16:creationId xmlns:a16="http://schemas.microsoft.com/office/drawing/2014/main" id="{CC8D9DB9-8A23-47A1-A9AD-0A36D7EF22D9}"/>
              </a:ext>
            </a:extLst>
          </p:cNvPr>
          <p:cNvGrpSpPr/>
          <p:nvPr/>
        </p:nvGrpSpPr>
        <p:grpSpPr>
          <a:xfrm>
            <a:off x="365760" y="4515477"/>
            <a:ext cx="11208673" cy="512064"/>
            <a:chOff x="365760" y="4515477"/>
            <a:chExt cx="11208673" cy="512064"/>
          </a:xfrm>
          <a:noFill/>
        </p:grpSpPr>
        <p:sp>
          <p:nvSpPr>
            <p:cNvPr id="44" name="矩形 43">
              <a:extLst>
                <a:ext uri="{FF2B5EF4-FFF2-40B4-BE49-F238E27FC236}">
                  <a16:creationId xmlns:a16="http://schemas.microsoft.com/office/drawing/2014/main" id="{710A26A4-AD67-449C-8123-390AF939552D}"/>
                </a:ext>
              </a:extLst>
            </p:cNvPr>
            <p:cNvSpPr/>
            <p:nvPr/>
          </p:nvSpPr>
          <p:spPr>
            <a:xfrm>
              <a:off x="365760"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61DE7EDE-5191-4F4A-8598-A52C647DB3A5}"/>
                </a:ext>
              </a:extLst>
            </p:cNvPr>
            <p:cNvSpPr/>
            <p:nvPr/>
          </p:nvSpPr>
          <p:spPr>
            <a:xfrm>
              <a:off x="853094"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A1CB7B3C-CCB1-4CF4-A9E3-26953AF1A918}"/>
                </a:ext>
              </a:extLst>
            </p:cNvPr>
            <p:cNvSpPr/>
            <p:nvPr/>
          </p:nvSpPr>
          <p:spPr>
            <a:xfrm>
              <a:off x="1340427"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20</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CA6C29F8-A1D8-4C94-86E6-A57BDE27589E}"/>
                </a:ext>
              </a:extLst>
            </p:cNvPr>
            <p:cNvSpPr/>
            <p:nvPr/>
          </p:nvSpPr>
          <p:spPr>
            <a:xfrm>
              <a:off x="1827761"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40</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54739625-5012-4577-B9D0-C250DEF2A95B}"/>
                </a:ext>
              </a:extLst>
            </p:cNvPr>
            <p:cNvSpPr/>
            <p:nvPr/>
          </p:nvSpPr>
          <p:spPr>
            <a:xfrm>
              <a:off x="231509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87BDA8A7-0C0F-4A6B-9969-1B21C0FE080D}"/>
                </a:ext>
              </a:extLst>
            </p:cNvPr>
            <p:cNvSpPr/>
            <p:nvPr/>
          </p:nvSpPr>
          <p:spPr>
            <a:xfrm>
              <a:off x="2802428"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561C810-B1C7-40E3-B9EE-4D2A720724C1}"/>
                </a:ext>
              </a:extLst>
            </p:cNvPr>
            <p:cNvSpPr/>
            <p:nvPr/>
          </p:nvSpPr>
          <p:spPr>
            <a:xfrm>
              <a:off x="3289762"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4BA302C0-0581-4C94-B4A2-271ECD9493A6}"/>
                </a:ext>
              </a:extLst>
            </p:cNvPr>
            <p:cNvSpPr/>
            <p:nvPr/>
          </p:nvSpPr>
          <p:spPr>
            <a:xfrm>
              <a:off x="377709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8EE18878-EC36-475D-BBEC-BDEFFECFD79D}"/>
                </a:ext>
              </a:extLst>
            </p:cNvPr>
            <p:cNvSpPr/>
            <p:nvPr/>
          </p:nvSpPr>
          <p:spPr>
            <a:xfrm>
              <a:off x="426442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93C339E3-EBFF-421F-97A3-8536C70C990B}"/>
                </a:ext>
              </a:extLst>
            </p:cNvPr>
            <p:cNvSpPr/>
            <p:nvPr/>
          </p:nvSpPr>
          <p:spPr>
            <a:xfrm>
              <a:off x="4751763"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EB8B6331-5117-410B-B3D6-D9AB1F76475A}"/>
                </a:ext>
              </a:extLst>
            </p:cNvPr>
            <p:cNvSpPr/>
            <p:nvPr/>
          </p:nvSpPr>
          <p:spPr>
            <a:xfrm>
              <a:off x="5239096"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B8903B6B-0671-4605-B7E8-567B5FB5DAED}"/>
                </a:ext>
              </a:extLst>
            </p:cNvPr>
            <p:cNvSpPr/>
            <p:nvPr/>
          </p:nvSpPr>
          <p:spPr>
            <a:xfrm>
              <a:off x="5726430"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6" name="矩形 55">
              <a:extLst>
                <a:ext uri="{FF2B5EF4-FFF2-40B4-BE49-F238E27FC236}">
                  <a16:creationId xmlns:a16="http://schemas.microsoft.com/office/drawing/2014/main" id="{C9C409A5-372B-4D12-BE25-CB233FDE4AE7}"/>
                </a:ext>
              </a:extLst>
            </p:cNvPr>
            <p:cNvSpPr/>
            <p:nvPr/>
          </p:nvSpPr>
          <p:spPr>
            <a:xfrm>
              <a:off x="6213764"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86CB284A-75E9-4165-BA7D-92A06319658E}"/>
                </a:ext>
              </a:extLst>
            </p:cNvPr>
            <p:cNvSpPr/>
            <p:nvPr/>
          </p:nvSpPr>
          <p:spPr>
            <a:xfrm>
              <a:off x="6701097"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5FF96CFB-12FF-4408-B613-3F3C4DA7F71F}"/>
                </a:ext>
              </a:extLst>
            </p:cNvPr>
            <p:cNvSpPr/>
            <p:nvPr/>
          </p:nvSpPr>
          <p:spPr>
            <a:xfrm>
              <a:off x="7188431"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140FDC3F-F101-4EA9-8770-17EC566F1165}"/>
                </a:ext>
              </a:extLst>
            </p:cNvPr>
            <p:cNvSpPr/>
            <p:nvPr/>
          </p:nvSpPr>
          <p:spPr>
            <a:xfrm>
              <a:off x="767576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16</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8503615A-8E42-42AA-A7D6-FAEEBF27EB3E}"/>
                </a:ext>
              </a:extLst>
            </p:cNvPr>
            <p:cNvSpPr/>
            <p:nvPr/>
          </p:nvSpPr>
          <p:spPr>
            <a:xfrm>
              <a:off x="8163098"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18</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976FAE55-306A-427E-A7F4-819DCABA4C5E}"/>
                </a:ext>
              </a:extLst>
            </p:cNvPr>
            <p:cNvSpPr/>
            <p:nvPr/>
          </p:nvSpPr>
          <p:spPr>
            <a:xfrm>
              <a:off x="8650432"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BA9AA49C-C6AB-44BE-BD22-C557E0E0EEA3}"/>
                </a:ext>
              </a:extLst>
            </p:cNvPr>
            <p:cNvSpPr/>
            <p:nvPr/>
          </p:nvSpPr>
          <p:spPr>
            <a:xfrm>
              <a:off x="913776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16</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3" name="矩形 62">
              <a:extLst>
                <a:ext uri="{FF2B5EF4-FFF2-40B4-BE49-F238E27FC236}">
                  <a16:creationId xmlns:a16="http://schemas.microsoft.com/office/drawing/2014/main" id="{30F492A2-5ED3-442B-84F1-B1649A72BE9E}"/>
                </a:ext>
              </a:extLst>
            </p:cNvPr>
            <p:cNvSpPr/>
            <p:nvPr/>
          </p:nvSpPr>
          <p:spPr>
            <a:xfrm>
              <a:off x="962509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F7658EA7-6EE7-41AE-AE2F-745FD64954E9}"/>
                </a:ext>
              </a:extLst>
            </p:cNvPr>
            <p:cNvSpPr/>
            <p:nvPr/>
          </p:nvSpPr>
          <p:spPr>
            <a:xfrm>
              <a:off x="10112433"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E2E8BF8F-AF54-4A34-9BE9-5EB92D4B6B3C}"/>
                </a:ext>
              </a:extLst>
            </p:cNvPr>
            <p:cNvSpPr/>
            <p:nvPr/>
          </p:nvSpPr>
          <p:spPr>
            <a:xfrm>
              <a:off x="10599766"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AA57F383-F0D1-4852-9734-D914A40B22D2}"/>
                </a:ext>
              </a:extLst>
            </p:cNvPr>
            <p:cNvSpPr/>
            <p:nvPr/>
          </p:nvSpPr>
          <p:spPr>
            <a:xfrm>
              <a:off x="1108709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67" name="文本框 66">
            <a:extLst>
              <a:ext uri="{FF2B5EF4-FFF2-40B4-BE49-F238E27FC236}">
                <a16:creationId xmlns:a16="http://schemas.microsoft.com/office/drawing/2014/main" id="{FBD6855A-9CB2-48F3-AEBC-CFA84818CAF7}"/>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1.2 Character-based tokenization</a:t>
            </a:r>
          </a:p>
        </p:txBody>
      </p:sp>
      <p:sp>
        <p:nvSpPr>
          <p:cNvPr id="69" name="文本框 68">
            <a:extLst>
              <a:ext uri="{FF2B5EF4-FFF2-40B4-BE49-F238E27FC236}">
                <a16:creationId xmlns:a16="http://schemas.microsoft.com/office/drawing/2014/main" id="{CAF69675-8BBE-4893-BACB-28C23E9AC3F3}"/>
              </a:ext>
            </a:extLst>
          </p:cNvPr>
          <p:cNvSpPr txBox="1"/>
          <p:nvPr/>
        </p:nvSpPr>
        <p:spPr>
          <a:xfrm>
            <a:off x="9660189" y="875570"/>
            <a:ext cx="2250279" cy="338554"/>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Word-based tokenization</a:t>
            </a:r>
            <a:endParaRPr lang="zh-CN" altLang="en-US" sz="1600" dirty="0"/>
          </a:p>
        </p:txBody>
      </p:sp>
      <p:sp>
        <p:nvSpPr>
          <p:cNvPr id="70" name="文本框 69">
            <a:extLst>
              <a:ext uri="{FF2B5EF4-FFF2-40B4-BE49-F238E27FC236}">
                <a16:creationId xmlns:a16="http://schemas.microsoft.com/office/drawing/2014/main" id="{F991CE75-F8EB-433C-9AC0-22BEC4D0CBF7}"/>
              </a:ext>
            </a:extLst>
          </p:cNvPr>
          <p:cNvSpPr txBox="1"/>
          <p:nvPr/>
        </p:nvSpPr>
        <p:spPr>
          <a:xfrm>
            <a:off x="8650432" y="5152333"/>
            <a:ext cx="3120184" cy="369332"/>
          </a:xfrm>
          <a:prstGeom prst="rect">
            <a:avLst/>
          </a:prstGeom>
          <a:noFill/>
        </p:spPr>
        <p:txBody>
          <a:bodyPr wrap="square">
            <a:spAutoFit/>
          </a:bodyPr>
          <a:lstStyle/>
          <a:p>
            <a:r>
              <a:rPr lang="en-US" altLang="zh-CN" sz="1800" i="1" dirty="0">
                <a:latin typeface="Times New Roman" panose="02020603050405020304" pitchFamily="18" charset="0"/>
                <a:cs typeface="Times New Roman" panose="02020603050405020304" pitchFamily="18" charset="0"/>
              </a:rPr>
              <a:t>Character-based  tokenization</a:t>
            </a:r>
            <a:endParaRPr lang="zh-CN" altLang="en-US" dirty="0"/>
          </a:p>
        </p:txBody>
      </p:sp>
      <p:cxnSp>
        <p:nvCxnSpPr>
          <p:cNvPr id="71" name="直接箭头连接符 70">
            <a:extLst>
              <a:ext uri="{FF2B5EF4-FFF2-40B4-BE49-F238E27FC236}">
                <a16:creationId xmlns:a16="http://schemas.microsoft.com/office/drawing/2014/main" id="{AB75B35B-2E4D-4FFC-91C6-E42E454932B2}"/>
              </a:ext>
            </a:extLst>
          </p:cNvPr>
          <p:cNvCxnSpPr>
            <a:cxnSpLocks/>
          </p:cNvCxnSpPr>
          <p:nvPr/>
        </p:nvCxnSpPr>
        <p:spPr>
          <a:xfrm flipH="1">
            <a:off x="609427"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7CAD60F-9100-49C5-8AE3-326D5082BB18}"/>
              </a:ext>
            </a:extLst>
          </p:cNvPr>
          <p:cNvCxnSpPr>
            <a:cxnSpLocks/>
          </p:cNvCxnSpPr>
          <p:nvPr/>
        </p:nvCxnSpPr>
        <p:spPr>
          <a:xfrm flipH="1">
            <a:off x="1096760"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0D3AD5E-2EEA-4A24-B072-4FA8126D77E9}"/>
              </a:ext>
            </a:extLst>
          </p:cNvPr>
          <p:cNvCxnSpPr>
            <a:cxnSpLocks/>
          </p:cNvCxnSpPr>
          <p:nvPr/>
        </p:nvCxnSpPr>
        <p:spPr>
          <a:xfrm flipH="1">
            <a:off x="1584093"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DA771A94-5639-41D2-ABD4-FB99F81A4A74}"/>
              </a:ext>
            </a:extLst>
          </p:cNvPr>
          <p:cNvCxnSpPr>
            <a:cxnSpLocks/>
          </p:cNvCxnSpPr>
          <p:nvPr/>
        </p:nvCxnSpPr>
        <p:spPr>
          <a:xfrm flipH="1">
            <a:off x="2071426"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C568A90E-DB02-4B94-8C83-1C4D5515E4A0}"/>
              </a:ext>
            </a:extLst>
          </p:cNvPr>
          <p:cNvCxnSpPr>
            <a:cxnSpLocks/>
          </p:cNvCxnSpPr>
          <p:nvPr/>
        </p:nvCxnSpPr>
        <p:spPr>
          <a:xfrm flipH="1">
            <a:off x="2558759"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DA2BE682-8AA1-45CF-BA6A-63CE7614F61D}"/>
              </a:ext>
            </a:extLst>
          </p:cNvPr>
          <p:cNvCxnSpPr>
            <a:cxnSpLocks/>
          </p:cNvCxnSpPr>
          <p:nvPr/>
        </p:nvCxnSpPr>
        <p:spPr>
          <a:xfrm flipH="1">
            <a:off x="3046092"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3723CEAF-07D5-4DB4-B83E-BC7DED19E616}"/>
              </a:ext>
            </a:extLst>
          </p:cNvPr>
          <p:cNvCxnSpPr>
            <a:cxnSpLocks/>
          </p:cNvCxnSpPr>
          <p:nvPr/>
        </p:nvCxnSpPr>
        <p:spPr>
          <a:xfrm flipH="1">
            <a:off x="3533425"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62AEE73-FE16-422F-81BD-078B366E54F8}"/>
              </a:ext>
            </a:extLst>
          </p:cNvPr>
          <p:cNvCxnSpPr>
            <a:cxnSpLocks/>
          </p:cNvCxnSpPr>
          <p:nvPr/>
        </p:nvCxnSpPr>
        <p:spPr>
          <a:xfrm flipH="1">
            <a:off x="4020758"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A2E30EC-814F-45CE-86E8-5B1989A25AFA}"/>
              </a:ext>
            </a:extLst>
          </p:cNvPr>
          <p:cNvCxnSpPr>
            <a:cxnSpLocks/>
          </p:cNvCxnSpPr>
          <p:nvPr/>
        </p:nvCxnSpPr>
        <p:spPr>
          <a:xfrm flipH="1">
            <a:off x="4508091"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4F24DA8-8C40-4701-950B-043554060DF5}"/>
              </a:ext>
            </a:extLst>
          </p:cNvPr>
          <p:cNvCxnSpPr>
            <a:cxnSpLocks/>
          </p:cNvCxnSpPr>
          <p:nvPr/>
        </p:nvCxnSpPr>
        <p:spPr>
          <a:xfrm flipH="1">
            <a:off x="4995424"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4191EBCD-9C20-4A78-A34A-BBE8689D147D}"/>
              </a:ext>
            </a:extLst>
          </p:cNvPr>
          <p:cNvCxnSpPr>
            <a:cxnSpLocks/>
          </p:cNvCxnSpPr>
          <p:nvPr/>
        </p:nvCxnSpPr>
        <p:spPr>
          <a:xfrm flipH="1">
            <a:off x="5482757"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B38114CC-0B36-4601-86BE-F9E633FCD036}"/>
              </a:ext>
            </a:extLst>
          </p:cNvPr>
          <p:cNvCxnSpPr>
            <a:cxnSpLocks/>
          </p:cNvCxnSpPr>
          <p:nvPr/>
        </p:nvCxnSpPr>
        <p:spPr>
          <a:xfrm flipH="1">
            <a:off x="5970090"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626A38E3-7255-484C-AB45-18BD369EE312}"/>
              </a:ext>
            </a:extLst>
          </p:cNvPr>
          <p:cNvCxnSpPr>
            <a:cxnSpLocks/>
          </p:cNvCxnSpPr>
          <p:nvPr/>
        </p:nvCxnSpPr>
        <p:spPr>
          <a:xfrm flipH="1">
            <a:off x="6457423"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D728D78E-23B6-48D1-8F5D-2F5F269228A2}"/>
              </a:ext>
            </a:extLst>
          </p:cNvPr>
          <p:cNvCxnSpPr>
            <a:cxnSpLocks/>
          </p:cNvCxnSpPr>
          <p:nvPr/>
        </p:nvCxnSpPr>
        <p:spPr>
          <a:xfrm flipH="1">
            <a:off x="6944756"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7549258-0B6A-45DC-A765-421105BA434F}"/>
              </a:ext>
            </a:extLst>
          </p:cNvPr>
          <p:cNvCxnSpPr>
            <a:cxnSpLocks/>
          </p:cNvCxnSpPr>
          <p:nvPr/>
        </p:nvCxnSpPr>
        <p:spPr>
          <a:xfrm flipH="1">
            <a:off x="7432089"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3A33B5A4-84A7-45DC-BCA1-35B755F479AD}"/>
              </a:ext>
            </a:extLst>
          </p:cNvPr>
          <p:cNvCxnSpPr>
            <a:cxnSpLocks/>
          </p:cNvCxnSpPr>
          <p:nvPr/>
        </p:nvCxnSpPr>
        <p:spPr>
          <a:xfrm flipH="1">
            <a:off x="7919422"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A7CFD3B0-C1D0-4D2B-B1EF-038B73ECC136}"/>
              </a:ext>
            </a:extLst>
          </p:cNvPr>
          <p:cNvCxnSpPr>
            <a:cxnSpLocks/>
          </p:cNvCxnSpPr>
          <p:nvPr/>
        </p:nvCxnSpPr>
        <p:spPr>
          <a:xfrm flipH="1">
            <a:off x="8406755"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7811962C-AF3D-4ACC-8F1E-88E6469B5FC5}"/>
              </a:ext>
            </a:extLst>
          </p:cNvPr>
          <p:cNvCxnSpPr>
            <a:cxnSpLocks/>
          </p:cNvCxnSpPr>
          <p:nvPr/>
        </p:nvCxnSpPr>
        <p:spPr>
          <a:xfrm flipH="1">
            <a:off x="8894088"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91D06731-868F-4801-867A-4333D254A1F3}"/>
              </a:ext>
            </a:extLst>
          </p:cNvPr>
          <p:cNvCxnSpPr>
            <a:cxnSpLocks/>
          </p:cNvCxnSpPr>
          <p:nvPr/>
        </p:nvCxnSpPr>
        <p:spPr>
          <a:xfrm flipH="1">
            <a:off x="9381421"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D4573114-1593-4B27-B754-2E11B8C5D470}"/>
              </a:ext>
            </a:extLst>
          </p:cNvPr>
          <p:cNvCxnSpPr>
            <a:cxnSpLocks/>
          </p:cNvCxnSpPr>
          <p:nvPr/>
        </p:nvCxnSpPr>
        <p:spPr>
          <a:xfrm flipH="1">
            <a:off x="9868754"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635F6AD9-0A91-4529-A135-3FB41ED4D11B}"/>
              </a:ext>
            </a:extLst>
          </p:cNvPr>
          <p:cNvCxnSpPr>
            <a:cxnSpLocks/>
          </p:cNvCxnSpPr>
          <p:nvPr/>
        </p:nvCxnSpPr>
        <p:spPr>
          <a:xfrm flipH="1">
            <a:off x="10356087"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8D52B3C2-4D6B-4A5E-9703-2B2E43300CDA}"/>
              </a:ext>
            </a:extLst>
          </p:cNvPr>
          <p:cNvCxnSpPr>
            <a:cxnSpLocks/>
          </p:cNvCxnSpPr>
          <p:nvPr/>
        </p:nvCxnSpPr>
        <p:spPr>
          <a:xfrm flipH="1">
            <a:off x="10843420"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7D751EA-2373-41E4-BB8D-E33D61BDCB16}"/>
              </a:ext>
            </a:extLst>
          </p:cNvPr>
          <p:cNvCxnSpPr>
            <a:cxnSpLocks/>
          </p:cNvCxnSpPr>
          <p:nvPr/>
        </p:nvCxnSpPr>
        <p:spPr>
          <a:xfrm flipH="1">
            <a:off x="11330753" y="3720256"/>
            <a:ext cx="1" cy="759997"/>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Fewer out of vocabulary words</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905F93BB-9143-4BD1-B763-8A05E85DA014}"/>
              </a:ext>
            </a:extLst>
          </p:cNvPr>
          <p:cNvSpPr/>
          <p:nvPr/>
        </p:nvSpPr>
        <p:spPr>
          <a:xfrm>
            <a:off x="559515" y="1795991"/>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250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07F00226-7DAE-4014-B533-FAC45B4F9A96}"/>
              </a:ext>
            </a:extLst>
          </p:cNvPr>
          <p:cNvSpPr/>
          <p:nvPr/>
        </p:nvSpPr>
        <p:spPr>
          <a:xfrm>
            <a:off x="1524909" y="1792981"/>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861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圆角 14">
            <a:extLst>
              <a:ext uri="{FF2B5EF4-FFF2-40B4-BE49-F238E27FC236}">
                <a16:creationId xmlns:a16="http://schemas.microsoft.com/office/drawing/2014/main" id="{950FE0BA-317C-4D2A-830F-F38CEF4F5F3E}"/>
              </a:ext>
            </a:extLst>
          </p:cNvPr>
          <p:cNvSpPr/>
          <p:nvPr/>
        </p:nvSpPr>
        <p:spPr>
          <a:xfrm>
            <a:off x="2490303" y="1802653"/>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10000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7" name="矩形: 圆角 26">
            <a:extLst>
              <a:ext uri="{FF2B5EF4-FFF2-40B4-BE49-F238E27FC236}">
                <a16:creationId xmlns:a16="http://schemas.microsoft.com/office/drawing/2014/main" id="{F972C7BE-969A-46ED-B874-38B9B02032FF}"/>
              </a:ext>
            </a:extLst>
          </p:cNvPr>
          <p:cNvSpPr/>
          <p:nvPr/>
        </p:nvSpPr>
        <p:spPr>
          <a:xfrm>
            <a:off x="3450763" y="1789474"/>
            <a:ext cx="1188718"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unknown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9909D6F9-F02F-4F86-8078-A5C338F077E3}"/>
              </a:ext>
            </a:extLst>
          </p:cNvPr>
          <p:cNvSpPr txBox="1"/>
          <p:nvPr/>
        </p:nvSpPr>
        <p:spPr>
          <a:xfrm>
            <a:off x="491663" y="1275291"/>
            <a:ext cx="2959100" cy="400110"/>
          </a:xfrm>
          <a:prstGeom prst="rect">
            <a:avLst/>
          </a:prstGeom>
          <a:noFill/>
          <a:ln w="28575">
            <a:solidFill>
              <a:schemeClr val="tx1"/>
            </a:solidFill>
          </a:ln>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Word-based vocabulary</a:t>
            </a:r>
            <a:endParaRPr lang="zh-CN" altLang="en-US" sz="2000" i="1"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D328A492-EDF5-44A6-B2BA-EC2EB094D9FA}"/>
              </a:ext>
            </a:extLst>
          </p:cNvPr>
          <p:cNvSpPr txBox="1"/>
          <p:nvPr/>
        </p:nvSpPr>
        <p:spPr>
          <a:xfrm>
            <a:off x="491663" y="3429000"/>
            <a:ext cx="3157899" cy="400110"/>
          </a:xfrm>
          <a:prstGeom prst="rect">
            <a:avLst/>
          </a:prstGeom>
          <a:noFill/>
          <a:ln w="28575">
            <a:solidFill>
              <a:schemeClr val="tx1"/>
            </a:solidFill>
          </a:ln>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Character-based vocabulary</a:t>
            </a:r>
            <a:endParaRPr lang="zh-CN" altLang="en-US" sz="2000" i="1" dirty="0">
              <a:latin typeface="Times New Roman" panose="02020603050405020304" pitchFamily="18" charset="0"/>
              <a:cs typeface="Times New Roman" panose="02020603050405020304" pitchFamily="18" charset="0"/>
            </a:endParaRPr>
          </a:p>
        </p:txBody>
      </p:sp>
      <p:grpSp>
        <p:nvGrpSpPr>
          <p:cNvPr id="70" name="组合 69">
            <a:extLst>
              <a:ext uri="{FF2B5EF4-FFF2-40B4-BE49-F238E27FC236}">
                <a16:creationId xmlns:a16="http://schemas.microsoft.com/office/drawing/2014/main" id="{6AB59FB2-F8F5-46E1-9BC2-C3FA8A544DA5}"/>
              </a:ext>
            </a:extLst>
          </p:cNvPr>
          <p:cNvGrpSpPr/>
          <p:nvPr/>
        </p:nvGrpSpPr>
        <p:grpSpPr>
          <a:xfrm>
            <a:off x="491663" y="3930536"/>
            <a:ext cx="11208673" cy="512064"/>
            <a:chOff x="365760" y="4515477"/>
            <a:chExt cx="11208673" cy="512064"/>
          </a:xfrm>
          <a:noFill/>
        </p:grpSpPr>
        <p:sp>
          <p:nvSpPr>
            <p:cNvPr id="71" name="矩形 70">
              <a:extLst>
                <a:ext uri="{FF2B5EF4-FFF2-40B4-BE49-F238E27FC236}">
                  <a16:creationId xmlns:a16="http://schemas.microsoft.com/office/drawing/2014/main" id="{F8E977C8-76C7-417A-8BD9-E89DCED1CFCB}"/>
                </a:ext>
              </a:extLst>
            </p:cNvPr>
            <p:cNvSpPr/>
            <p:nvPr/>
          </p:nvSpPr>
          <p:spPr>
            <a:xfrm>
              <a:off x="365760"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4D38ECF-8A10-4EFD-97E7-17E211BABF6B}"/>
                </a:ext>
              </a:extLst>
            </p:cNvPr>
            <p:cNvSpPr/>
            <p:nvPr/>
          </p:nvSpPr>
          <p:spPr>
            <a:xfrm>
              <a:off x="853094"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3" name="矩形 72">
              <a:extLst>
                <a:ext uri="{FF2B5EF4-FFF2-40B4-BE49-F238E27FC236}">
                  <a16:creationId xmlns:a16="http://schemas.microsoft.com/office/drawing/2014/main" id="{ADF2C39C-CCD4-4334-A6C3-3481AB38E12C}"/>
                </a:ext>
              </a:extLst>
            </p:cNvPr>
            <p:cNvSpPr/>
            <p:nvPr/>
          </p:nvSpPr>
          <p:spPr>
            <a:xfrm>
              <a:off x="1340427"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20</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4" name="矩形 73">
              <a:extLst>
                <a:ext uri="{FF2B5EF4-FFF2-40B4-BE49-F238E27FC236}">
                  <a16:creationId xmlns:a16="http://schemas.microsoft.com/office/drawing/2014/main" id="{BFF4A0F0-92D7-4942-84EF-92E192B64DA3}"/>
                </a:ext>
              </a:extLst>
            </p:cNvPr>
            <p:cNvSpPr/>
            <p:nvPr/>
          </p:nvSpPr>
          <p:spPr>
            <a:xfrm>
              <a:off x="1827761"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40</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5" name="矩形 74">
              <a:extLst>
                <a:ext uri="{FF2B5EF4-FFF2-40B4-BE49-F238E27FC236}">
                  <a16:creationId xmlns:a16="http://schemas.microsoft.com/office/drawing/2014/main" id="{693C11F5-0692-4350-A1DE-AE14B23A621F}"/>
                </a:ext>
              </a:extLst>
            </p:cNvPr>
            <p:cNvSpPr/>
            <p:nvPr/>
          </p:nvSpPr>
          <p:spPr>
            <a:xfrm>
              <a:off x="231509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6" name="矩形 75">
              <a:extLst>
                <a:ext uri="{FF2B5EF4-FFF2-40B4-BE49-F238E27FC236}">
                  <a16:creationId xmlns:a16="http://schemas.microsoft.com/office/drawing/2014/main" id="{02845A02-F302-4037-9A43-95468898BBD2}"/>
                </a:ext>
              </a:extLst>
            </p:cNvPr>
            <p:cNvSpPr/>
            <p:nvPr/>
          </p:nvSpPr>
          <p:spPr>
            <a:xfrm>
              <a:off x="2802428"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7" name="矩形 76">
              <a:extLst>
                <a:ext uri="{FF2B5EF4-FFF2-40B4-BE49-F238E27FC236}">
                  <a16:creationId xmlns:a16="http://schemas.microsoft.com/office/drawing/2014/main" id="{D6AEFF76-52D5-497C-89E1-4174E20C3C4D}"/>
                </a:ext>
              </a:extLst>
            </p:cNvPr>
            <p:cNvSpPr/>
            <p:nvPr/>
          </p:nvSpPr>
          <p:spPr>
            <a:xfrm>
              <a:off x="3289762"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70A6B315-7189-484A-90C7-65936A072FC1}"/>
                </a:ext>
              </a:extLst>
            </p:cNvPr>
            <p:cNvSpPr/>
            <p:nvPr/>
          </p:nvSpPr>
          <p:spPr>
            <a:xfrm>
              <a:off x="377709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1F127A90-7EFF-4FD0-8442-6F3FD9C5569D}"/>
                </a:ext>
              </a:extLst>
            </p:cNvPr>
            <p:cNvSpPr/>
            <p:nvPr/>
          </p:nvSpPr>
          <p:spPr>
            <a:xfrm>
              <a:off x="426442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D294FCFE-BB64-4846-9FDF-4428299DB010}"/>
                </a:ext>
              </a:extLst>
            </p:cNvPr>
            <p:cNvSpPr/>
            <p:nvPr/>
          </p:nvSpPr>
          <p:spPr>
            <a:xfrm>
              <a:off x="4751763"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B764B221-2888-479D-8347-F0922E92C619}"/>
                </a:ext>
              </a:extLst>
            </p:cNvPr>
            <p:cNvSpPr/>
            <p:nvPr/>
          </p:nvSpPr>
          <p:spPr>
            <a:xfrm>
              <a:off x="5239096"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1B7749FE-43FB-4055-8C8A-3E2121450085}"/>
                </a:ext>
              </a:extLst>
            </p:cNvPr>
            <p:cNvSpPr/>
            <p:nvPr/>
          </p:nvSpPr>
          <p:spPr>
            <a:xfrm>
              <a:off x="5726430"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D8BE564D-F42E-4BCC-B103-BDBEA5BBBC3D}"/>
                </a:ext>
              </a:extLst>
            </p:cNvPr>
            <p:cNvSpPr/>
            <p:nvPr/>
          </p:nvSpPr>
          <p:spPr>
            <a:xfrm>
              <a:off x="6213764"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2013936D-EA32-43E1-998B-6CABE70AD58B}"/>
                </a:ext>
              </a:extLst>
            </p:cNvPr>
            <p:cNvSpPr/>
            <p:nvPr/>
          </p:nvSpPr>
          <p:spPr>
            <a:xfrm>
              <a:off x="6701097"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12</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64345691-5681-471D-9EC4-6081D6994F0B}"/>
                </a:ext>
              </a:extLst>
            </p:cNvPr>
            <p:cNvSpPr/>
            <p:nvPr/>
          </p:nvSpPr>
          <p:spPr>
            <a:xfrm>
              <a:off x="7188431"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316BD907-2D8F-4E49-A78C-4C1E96A616EC}"/>
                </a:ext>
              </a:extLst>
            </p:cNvPr>
            <p:cNvSpPr/>
            <p:nvPr/>
          </p:nvSpPr>
          <p:spPr>
            <a:xfrm>
              <a:off x="767576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16</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27CC5DAE-105C-4796-B21B-6A7C73967DF9}"/>
                </a:ext>
              </a:extLst>
            </p:cNvPr>
            <p:cNvSpPr/>
            <p:nvPr/>
          </p:nvSpPr>
          <p:spPr>
            <a:xfrm>
              <a:off x="8163098"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18</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8" name="矩形 87">
              <a:extLst>
                <a:ext uri="{FF2B5EF4-FFF2-40B4-BE49-F238E27FC236}">
                  <a16:creationId xmlns:a16="http://schemas.microsoft.com/office/drawing/2014/main" id="{EC50F80C-3EC7-4472-878C-5EF56C857484}"/>
                </a:ext>
              </a:extLst>
            </p:cNvPr>
            <p:cNvSpPr/>
            <p:nvPr/>
          </p:nvSpPr>
          <p:spPr>
            <a:xfrm>
              <a:off x="8650432"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15</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9" name="矩形 88">
              <a:extLst>
                <a:ext uri="{FF2B5EF4-FFF2-40B4-BE49-F238E27FC236}">
                  <a16:creationId xmlns:a16="http://schemas.microsoft.com/office/drawing/2014/main" id="{8D631BBA-ADC7-4806-BE32-0E33471B43D4}"/>
                </a:ext>
              </a:extLst>
            </p:cNvPr>
            <p:cNvSpPr/>
            <p:nvPr/>
          </p:nvSpPr>
          <p:spPr>
            <a:xfrm>
              <a:off x="9137765"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16</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0" name="矩形 89">
              <a:extLst>
                <a:ext uri="{FF2B5EF4-FFF2-40B4-BE49-F238E27FC236}">
                  <a16:creationId xmlns:a16="http://schemas.microsoft.com/office/drawing/2014/main" id="{66C3573A-D9BA-4D91-AE74-5632CAE6908B}"/>
                </a:ext>
              </a:extLst>
            </p:cNvPr>
            <p:cNvSpPr/>
            <p:nvPr/>
          </p:nvSpPr>
          <p:spPr>
            <a:xfrm>
              <a:off x="962509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48C83B44-7A3F-4EAA-AEBC-E976F5A66917}"/>
                </a:ext>
              </a:extLst>
            </p:cNvPr>
            <p:cNvSpPr/>
            <p:nvPr/>
          </p:nvSpPr>
          <p:spPr>
            <a:xfrm>
              <a:off x="10112433"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2" name="矩形 91">
              <a:extLst>
                <a:ext uri="{FF2B5EF4-FFF2-40B4-BE49-F238E27FC236}">
                  <a16:creationId xmlns:a16="http://schemas.microsoft.com/office/drawing/2014/main" id="{4933C37C-C7BD-47F4-B30C-FFD35F14708F}"/>
                </a:ext>
              </a:extLst>
            </p:cNvPr>
            <p:cNvSpPr/>
            <p:nvPr/>
          </p:nvSpPr>
          <p:spPr>
            <a:xfrm>
              <a:off x="10599766"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13</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3" name="矩形 92">
              <a:extLst>
                <a:ext uri="{FF2B5EF4-FFF2-40B4-BE49-F238E27FC236}">
                  <a16:creationId xmlns:a16="http://schemas.microsoft.com/office/drawing/2014/main" id="{E4F6406C-DF15-433B-82A3-235F1F3BC5C5}"/>
                </a:ext>
              </a:extLst>
            </p:cNvPr>
            <p:cNvSpPr/>
            <p:nvPr/>
          </p:nvSpPr>
          <p:spPr>
            <a:xfrm>
              <a:off x="11087099" y="4515477"/>
              <a:ext cx="487334" cy="51206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19</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grpSp>
      <p:sp>
        <p:nvSpPr>
          <p:cNvPr id="35" name="文本框 34">
            <a:extLst>
              <a:ext uri="{FF2B5EF4-FFF2-40B4-BE49-F238E27FC236}">
                <a16:creationId xmlns:a16="http://schemas.microsoft.com/office/drawing/2014/main" id="{564C9F27-1C3D-4B85-90F7-306EFA423A84}"/>
              </a:ext>
            </a:extLst>
          </p:cNvPr>
          <p:cNvSpPr txBox="1"/>
          <p:nvPr/>
        </p:nvSpPr>
        <p:spPr>
          <a:xfrm>
            <a:off x="6683507" y="1339278"/>
            <a:ext cx="4896889" cy="830997"/>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Poor context understanding</a:t>
            </a:r>
          </a:p>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model input dimension is large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66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Subword</a:t>
            </a:r>
            <a:r>
              <a:rPr lang="en-US" altLang="zh-CN" sz="2800" dirty="0">
                <a:solidFill>
                  <a:schemeClr val="tx1"/>
                </a:solidFill>
                <a:latin typeface="Times New Roman" panose="02020603050405020304" pitchFamily="18" charset="0"/>
                <a:cs typeface="Times New Roman" panose="02020603050405020304" pitchFamily="18" charset="0"/>
              </a:rPr>
              <a:t>-based tokenization lies between character and word-based algorithms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04B4886-83AB-42CD-AF30-192FFA7CD35A}"/>
              </a:ext>
            </a:extLst>
          </p:cNvPr>
          <p:cNvSpPr txBox="1"/>
          <p:nvPr/>
        </p:nvSpPr>
        <p:spPr>
          <a:xfrm>
            <a:off x="3845277" y="1221154"/>
            <a:ext cx="4501445" cy="707886"/>
          </a:xfrm>
          <a:prstGeom prst="rect">
            <a:avLst/>
          </a:prstGeom>
          <a:noFill/>
          <a:ln w="28575">
            <a:solidFill>
              <a:schemeClr val="tx1"/>
            </a:solidFill>
          </a:ln>
        </p:spPr>
        <p:txBody>
          <a:bodyPr wrap="square">
            <a:spAutoFit/>
          </a:bodyPr>
          <a:lstStyle/>
          <a:p>
            <a:r>
              <a:rPr lang="zh-CN" altLang="en-US" sz="2000" dirty="0">
                <a:latin typeface="Times New Roman" panose="02020603050405020304" pitchFamily="18" charset="0"/>
                <a:cs typeface="Times New Roman" panose="02020603050405020304" pitchFamily="18" charset="0"/>
              </a:rPr>
              <a:t>Frequentlyused words should not be split intosmallersubwords</a:t>
            </a:r>
          </a:p>
        </p:txBody>
      </p:sp>
      <p:sp>
        <p:nvSpPr>
          <p:cNvPr id="5" name="矩形: 圆角 4">
            <a:extLst>
              <a:ext uri="{FF2B5EF4-FFF2-40B4-BE49-F238E27FC236}">
                <a16:creationId xmlns:a16="http://schemas.microsoft.com/office/drawing/2014/main" id="{CDE216DB-004C-4B10-A333-F2B404BCED4C}"/>
              </a:ext>
            </a:extLst>
          </p:cNvPr>
          <p:cNvSpPr/>
          <p:nvPr/>
        </p:nvSpPr>
        <p:spPr>
          <a:xfrm>
            <a:off x="2551289" y="2201332"/>
            <a:ext cx="959556"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dog</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9968EE99-E688-4F0F-8F8D-75A17B9D3483}"/>
              </a:ext>
            </a:extLst>
          </p:cNvPr>
          <p:cNvSpPr/>
          <p:nvPr/>
        </p:nvSpPr>
        <p:spPr>
          <a:xfrm>
            <a:off x="2404533" y="4091629"/>
            <a:ext cx="417689" cy="4967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D</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286BDED0-D2C2-4193-8AF9-F83FAFFE2B8F}"/>
              </a:ext>
            </a:extLst>
          </p:cNvPr>
          <p:cNvSpPr/>
          <p:nvPr/>
        </p:nvSpPr>
        <p:spPr>
          <a:xfrm>
            <a:off x="8314266" y="2201332"/>
            <a:ext cx="959556"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dogs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13BABC0D-3297-4B99-9C17-B38BFFBACD9B}"/>
              </a:ext>
            </a:extLst>
          </p:cNvPr>
          <p:cNvSpPr/>
          <p:nvPr/>
        </p:nvSpPr>
        <p:spPr>
          <a:xfrm>
            <a:off x="2822222" y="4091629"/>
            <a:ext cx="417689" cy="4967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O</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D0F7B6E-B294-4F9E-A461-129908FDE221}"/>
              </a:ext>
            </a:extLst>
          </p:cNvPr>
          <p:cNvSpPr/>
          <p:nvPr/>
        </p:nvSpPr>
        <p:spPr>
          <a:xfrm>
            <a:off x="3239911" y="4091629"/>
            <a:ext cx="417689" cy="4967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G</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63FD7882-11EB-4010-97C5-7C46FBD0230A}"/>
              </a:ext>
            </a:extLst>
          </p:cNvPr>
          <p:cNvCxnSpPr>
            <a:stCxn id="5" idx="2"/>
            <a:endCxn id="15" idx="0"/>
          </p:cNvCxnSpPr>
          <p:nvPr/>
        </p:nvCxnSpPr>
        <p:spPr>
          <a:xfrm>
            <a:off x="3031067" y="2698043"/>
            <a:ext cx="0" cy="13935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1E0C825-936E-4392-8987-5CA2A0AD322D}"/>
              </a:ext>
            </a:extLst>
          </p:cNvPr>
          <p:cNvCxnSpPr>
            <a:cxnSpLocks/>
            <a:stCxn id="14" idx="2"/>
            <a:endCxn id="20" idx="0"/>
          </p:cNvCxnSpPr>
          <p:nvPr/>
        </p:nvCxnSpPr>
        <p:spPr>
          <a:xfrm flipH="1">
            <a:off x="8032047" y="2698043"/>
            <a:ext cx="761997" cy="13935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587F98B-D4C7-45A7-BBFD-0C30481D3422}"/>
              </a:ext>
            </a:extLst>
          </p:cNvPr>
          <p:cNvSpPr/>
          <p:nvPr/>
        </p:nvSpPr>
        <p:spPr>
          <a:xfrm>
            <a:off x="7552269" y="4091629"/>
            <a:ext cx="959556"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dog</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21" name="矩形: 圆角 20">
            <a:extLst>
              <a:ext uri="{FF2B5EF4-FFF2-40B4-BE49-F238E27FC236}">
                <a16:creationId xmlns:a16="http://schemas.microsoft.com/office/drawing/2014/main" id="{D14144A9-8A24-4AB9-921B-0754A45279D8}"/>
              </a:ext>
            </a:extLst>
          </p:cNvPr>
          <p:cNvSpPr/>
          <p:nvPr/>
        </p:nvSpPr>
        <p:spPr>
          <a:xfrm>
            <a:off x="9046120" y="4091628"/>
            <a:ext cx="959556"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9D4300EF-FBDB-4ED1-A92B-1CB63C469FC8}"/>
              </a:ext>
            </a:extLst>
          </p:cNvPr>
          <p:cNvCxnSpPr>
            <a:cxnSpLocks/>
            <a:stCxn id="14" idx="2"/>
            <a:endCxn id="21" idx="0"/>
          </p:cNvCxnSpPr>
          <p:nvPr/>
        </p:nvCxnSpPr>
        <p:spPr>
          <a:xfrm>
            <a:off x="8794044" y="2698043"/>
            <a:ext cx="731854" cy="139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3C24D9E-1278-4E38-91AC-6452091251C6}"/>
              </a:ext>
            </a:extLst>
          </p:cNvPr>
          <p:cNvCxnSpPr>
            <a:cxnSpLocks/>
          </p:cNvCxnSpPr>
          <p:nvPr/>
        </p:nvCxnSpPr>
        <p:spPr>
          <a:xfrm>
            <a:off x="1761067" y="3849511"/>
            <a:ext cx="2494844" cy="101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02F5FCF-45A5-4FB0-9D3E-CCC640FF687B}"/>
              </a:ext>
            </a:extLst>
          </p:cNvPr>
          <p:cNvCxnSpPr>
            <a:cxnSpLocks/>
          </p:cNvCxnSpPr>
          <p:nvPr/>
        </p:nvCxnSpPr>
        <p:spPr>
          <a:xfrm flipH="1">
            <a:off x="1682045" y="3848321"/>
            <a:ext cx="2573866" cy="104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7F01EE1-29AC-40A4-A5BD-273EE611EF1B}"/>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1.3 </a:t>
            </a:r>
            <a:r>
              <a:rPr lang="en-US" altLang="zh-CN" sz="3600" dirty="0" err="1">
                <a:latin typeface="Times New Roman" panose="02020603050405020304" pitchFamily="18" charset="0"/>
                <a:cs typeface="Times New Roman" panose="02020603050405020304" pitchFamily="18" charset="0"/>
              </a:rPr>
              <a:t>Subword</a:t>
            </a:r>
            <a:r>
              <a:rPr lang="en-US" altLang="zh-CN" sz="3600" dirty="0">
                <a:latin typeface="Times New Roman" panose="02020603050405020304" pitchFamily="18" charset="0"/>
                <a:cs typeface="Times New Roman" panose="02020603050405020304" pitchFamily="18" charset="0"/>
              </a:rPr>
              <a:t>-based tokenization</a:t>
            </a:r>
          </a:p>
        </p:txBody>
      </p:sp>
    </p:spTree>
    <p:extLst>
      <p:ext uri="{BB962C8B-B14F-4D97-AF65-F5344CB8AC3E}">
        <p14:creationId xmlns:p14="http://schemas.microsoft.com/office/powerpoint/2010/main" val="45011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Rare words should be decomposed into meaningful </a:t>
            </a:r>
            <a:r>
              <a:rPr lang="en-US" altLang="zh-CN" sz="2800" dirty="0" err="1">
                <a:solidFill>
                  <a:schemeClr val="tx1"/>
                </a:solidFill>
                <a:latin typeface="Times New Roman" panose="02020603050405020304" pitchFamily="18" charset="0"/>
                <a:cs typeface="Times New Roman" panose="02020603050405020304" pitchFamily="18" charset="0"/>
              </a:rPr>
              <a:t>subwords</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286BDED0-D2C2-4193-8AF9-F83FAFFE2B8F}"/>
              </a:ext>
            </a:extLst>
          </p:cNvPr>
          <p:cNvSpPr/>
          <p:nvPr/>
        </p:nvSpPr>
        <p:spPr>
          <a:xfrm>
            <a:off x="4495800" y="2417232"/>
            <a:ext cx="3162300"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tokenization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51E0C825-936E-4392-8987-5CA2A0AD322D}"/>
              </a:ext>
            </a:extLst>
          </p:cNvPr>
          <p:cNvCxnSpPr>
            <a:cxnSpLocks/>
            <a:stCxn id="14" idx="2"/>
            <a:endCxn id="20" idx="0"/>
          </p:cNvCxnSpPr>
          <p:nvPr/>
        </p:nvCxnSpPr>
        <p:spPr>
          <a:xfrm flipH="1">
            <a:off x="5097191" y="2913943"/>
            <a:ext cx="979759" cy="13935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587F98B-D4C7-45A7-BBFD-0C30481D3422}"/>
              </a:ext>
            </a:extLst>
          </p:cNvPr>
          <p:cNvSpPr/>
          <p:nvPr/>
        </p:nvSpPr>
        <p:spPr>
          <a:xfrm>
            <a:off x="4305300" y="4307529"/>
            <a:ext cx="1583781"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token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9D4300EF-FBDB-4ED1-A92B-1CB63C469FC8}"/>
              </a:ext>
            </a:extLst>
          </p:cNvPr>
          <p:cNvCxnSpPr>
            <a:cxnSpLocks/>
            <a:stCxn id="14" idx="2"/>
          </p:cNvCxnSpPr>
          <p:nvPr/>
        </p:nvCxnSpPr>
        <p:spPr>
          <a:xfrm>
            <a:off x="6076950" y="2913943"/>
            <a:ext cx="768350" cy="139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ED4A5F5C-4A27-4BEF-AE8E-375C142BD294}"/>
              </a:ext>
            </a:extLst>
          </p:cNvPr>
          <p:cNvSpPr/>
          <p:nvPr/>
        </p:nvSpPr>
        <p:spPr>
          <a:xfrm>
            <a:off x="6243909" y="4329921"/>
            <a:ext cx="1583781"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ization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7FC9C7D-7BE4-4095-8C3F-AE84F3D827F4}"/>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1.3 </a:t>
            </a:r>
            <a:r>
              <a:rPr lang="en-US" altLang="zh-CN" sz="3600" dirty="0" err="1">
                <a:latin typeface="Times New Roman" panose="02020603050405020304" pitchFamily="18" charset="0"/>
                <a:cs typeface="Times New Roman" panose="02020603050405020304" pitchFamily="18" charset="0"/>
              </a:rPr>
              <a:t>Subword</a:t>
            </a:r>
            <a:r>
              <a:rPr lang="en-US" altLang="zh-CN" sz="3600" dirty="0">
                <a:latin typeface="Times New Roman" panose="02020603050405020304" pitchFamily="18" charset="0"/>
                <a:cs typeface="Times New Roman" panose="02020603050405020304" pitchFamily="18" charset="0"/>
              </a:rPr>
              <a:t>-based tokenization</a:t>
            </a:r>
          </a:p>
        </p:txBody>
      </p:sp>
      <p:sp>
        <p:nvSpPr>
          <p:cNvPr id="12" name="文本框 11">
            <a:extLst>
              <a:ext uri="{FF2B5EF4-FFF2-40B4-BE49-F238E27FC236}">
                <a16:creationId xmlns:a16="http://schemas.microsoft.com/office/drawing/2014/main" id="{A16B7EC9-FB75-4CE2-92AB-80196410A174}"/>
              </a:ext>
            </a:extLst>
          </p:cNvPr>
          <p:cNvSpPr txBox="1"/>
          <p:nvPr/>
        </p:nvSpPr>
        <p:spPr>
          <a:xfrm>
            <a:off x="3845277" y="1221154"/>
            <a:ext cx="4501445" cy="707886"/>
          </a:xfrm>
          <a:prstGeom prst="rect">
            <a:avLst/>
          </a:prstGeom>
          <a:noFill/>
          <a:ln w="28575">
            <a:solidFill>
              <a:schemeClr val="tx1"/>
            </a:solid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rare words should be decomposed into meaningful </a:t>
            </a:r>
            <a:r>
              <a:rPr lang="en-US" altLang="zh-CN" sz="2000" dirty="0" err="1">
                <a:latin typeface="Times New Roman" panose="02020603050405020304" pitchFamily="18" charset="0"/>
                <a:cs typeface="Times New Roman" panose="02020603050405020304" pitchFamily="18" charset="0"/>
              </a:rPr>
              <a:t>subwords</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910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Subwords</a:t>
            </a:r>
            <a:r>
              <a:rPr lang="en-US" altLang="zh-CN" sz="2800" dirty="0">
                <a:solidFill>
                  <a:schemeClr val="tx1"/>
                </a:solidFill>
                <a:latin typeface="Times New Roman" panose="02020603050405020304" pitchFamily="18" charset="0"/>
                <a:cs typeface="Times New Roman" panose="02020603050405020304" pitchFamily="18" charset="0"/>
              </a:rPr>
              <a:t> help identify similar syntactic or semantic situations in text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286BDED0-D2C2-4193-8AF9-F83FAFFE2B8F}"/>
              </a:ext>
            </a:extLst>
          </p:cNvPr>
          <p:cNvSpPr/>
          <p:nvPr/>
        </p:nvSpPr>
        <p:spPr>
          <a:xfrm>
            <a:off x="4495800" y="2417232"/>
            <a:ext cx="3162300"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tokenization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51E0C825-936E-4392-8987-5CA2A0AD322D}"/>
              </a:ext>
            </a:extLst>
          </p:cNvPr>
          <p:cNvCxnSpPr>
            <a:cxnSpLocks/>
            <a:stCxn id="14" idx="2"/>
            <a:endCxn id="20" idx="0"/>
          </p:cNvCxnSpPr>
          <p:nvPr/>
        </p:nvCxnSpPr>
        <p:spPr>
          <a:xfrm flipH="1">
            <a:off x="5097191" y="2913943"/>
            <a:ext cx="979759" cy="13935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587F98B-D4C7-45A7-BBFD-0C30481D3422}"/>
              </a:ext>
            </a:extLst>
          </p:cNvPr>
          <p:cNvSpPr/>
          <p:nvPr/>
        </p:nvSpPr>
        <p:spPr>
          <a:xfrm>
            <a:off x="4305300" y="4307529"/>
            <a:ext cx="1583781"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token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9D4300EF-FBDB-4ED1-A92B-1CB63C469FC8}"/>
              </a:ext>
            </a:extLst>
          </p:cNvPr>
          <p:cNvCxnSpPr>
            <a:cxnSpLocks/>
            <a:stCxn id="14" idx="2"/>
          </p:cNvCxnSpPr>
          <p:nvPr/>
        </p:nvCxnSpPr>
        <p:spPr>
          <a:xfrm>
            <a:off x="6076950" y="2913943"/>
            <a:ext cx="768350" cy="1393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ED4A5F5C-4A27-4BEF-AE8E-375C142BD294}"/>
              </a:ext>
            </a:extLst>
          </p:cNvPr>
          <p:cNvSpPr/>
          <p:nvPr/>
        </p:nvSpPr>
        <p:spPr>
          <a:xfrm>
            <a:off x="6243909" y="4329921"/>
            <a:ext cx="1583781" cy="496711"/>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tx1"/>
                </a:solidFill>
                <a:latin typeface="Times New Roman" panose="02020603050405020304" pitchFamily="18" charset="0"/>
                <a:cs typeface="Times New Roman" panose="02020603050405020304" pitchFamily="18" charset="0"/>
              </a:rPr>
              <a:t>ization</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272353D-4101-469F-8D56-89F6C74CB711}"/>
              </a:ext>
            </a:extLst>
          </p:cNvPr>
          <p:cNvSpPr txBox="1"/>
          <p:nvPr/>
        </p:nvSpPr>
        <p:spPr>
          <a:xfrm>
            <a:off x="2775881" y="3978111"/>
            <a:ext cx="1583781" cy="1200329"/>
          </a:xfrm>
          <a:prstGeom prst="rect">
            <a:avLst/>
          </a:prstGeom>
          <a:noFill/>
        </p:spPr>
        <p:txBody>
          <a:bodyPr wrap="square">
            <a:spAutoFit/>
          </a:bodyPr>
          <a:lstStyle/>
          <a:p>
            <a:r>
              <a:rPr lang="zh-CN" altLang="en-US" i="1" dirty="0">
                <a:latin typeface="Times New Roman" panose="02020603050405020304" pitchFamily="18" charset="0"/>
                <a:cs typeface="Times New Roman" panose="02020603050405020304" pitchFamily="18" charset="0"/>
              </a:rPr>
              <a:t>Tokcn</a:t>
            </a:r>
            <a:endParaRPr lang="en-US" altLang="zh-CN" i="1" dirty="0">
              <a:latin typeface="Times New Roman" panose="02020603050405020304" pitchFamily="18" charset="0"/>
              <a:cs typeface="Times New Roman" panose="02020603050405020304" pitchFamily="18" charset="0"/>
            </a:endParaRPr>
          </a:p>
          <a:p>
            <a:r>
              <a:rPr lang="zh-CN" altLang="en-US" i="1" dirty="0">
                <a:latin typeface="Times New Roman" panose="02020603050405020304" pitchFamily="18" charset="0"/>
                <a:cs typeface="Times New Roman" panose="02020603050405020304" pitchFamily="18" charset="0"/>
              </a:rPr>
              <a:t>Tokens</a:t>
            </a:r>
            <a:endParaRPr lang="en-US" altLang="zh-CN" i="1" dirty="0">
              <a:latin typeface="Times New Roman" panose="02020603050405020304" pitchFamily="18" charset="0"/>
              <a:cs typeface="Times New Roman" panose="02020603050405020304" pitchFamily="18" charset="0"/>
            </a:endParaRPr>
          </a:p>
          <a:p>
            <a:r>
              <a:rPr lang="zh-CN" altLang="en-US" i="1" dirty="0">
                <a:latin typeface="Times New Roman" panose="02020603050405020304" pitchFamily="18" charset="0"/>
                <a:cs typeface="Times New Roman" panose="02020603050405020304" pitchFamily="18" charset="0"/>
              </a:rPr>
              <a:t>Tokenizing</a:t>
            </a:r>
            <a:endParaRPr lang="en-US" altLang="zh-CN" i="1" dirty="0">
              <a:latin typeface="Times New Roman" panose="02020603050405020304" pitchFamily="18" charset="0"/>
              <a:cs typeface="Times New Roman" panose="02020603050405020304" pitchFamily="18" charset="0"/>
            </a:endParaRPr>
          </a:p>
          <a:p>
            <a:r>
              <a:rPr lang="zh-CN" altLang="en-US" i="1" dirty="0">
                <a:latin typeface="Times New Roman" panose="02020603050405020304" pitchFamily="18" charset="0"/>
                <a:cs typeface="Times New Roman" panose="02020603050405020304" pitchFamily="18" charset="0"/>
              </a:rPr>
              <a:t>Tokenization</a:t>
            </a:r>
          </a:p>
        </p:txBody>
      </p:sp>
      <p:sp>
        <p:nvSpPr>
          <p:cNvPr id="12" name="文本框 11">
            <a:extLst>
              <a:ext uri="{FF2B5EF4-FFF2-40B4-BE49-F238E27FC236}">
                <a16:creationId xmlns:a16="http://schemas.microsoft.com/office/drawing/2014/main" id="{407C2C21-7DE8-4BF7-8040-55E2AF0124FC}"/>
              </a:ext>
            </a:extLst>
          </p:cNvPr>
          <p:cNvSpPr txBox="1"/>
          <p:nvPr/>
        </p:nvSpPr>
        <p:spPr>
          <a:xfrm>
            <a:off x="8097722" y="3955719"/>
            <a:ext cx="1583781" cy="923330"/>
          </a:xfrm>
          <a:prstGeom prst="rect">
            <a:avLst/>
          </a:prstGeom>
          <a:noFill/>
        </p:spPr>
        <p:txBody>
          <a:bodyPr wrap="square">
            <a:spAutoFit/>
          </a:bodyPr>
          <a:lstStyle/>
          <a:p>
            <a:r>
              <a:rPr lang="zh-CN" altLang="en-US" i="1" dirty="0">
                <a:latin typeface="Times New Roman" panose="02020603050405020304" pitchFamily="18" charset="0"/>
                <a:cs typeface="Times New Roman" panose="02020603050405020304" pitchFamily="18" charset="0"/>
              </a:rPr>
              <a:t>Tokcn</a:t>
            </a:r>
            <a:r>
              <a:rPr lang="en-US" altLang="zh-CN" i="1" dirty="0" err="1">
                <a:latin typeface="Times New Roman" panose="02020603050405020304" pitchFamily="18" charset="0"/>
                <a:cs typeface="Times New Roman" panose="02020603050405020304" pitchFamily="18" charset="0"/>
              </a:rPr>
              <a:t>ization</a:t>
            </a:r>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Modernization</a:t>
            </a:r>
          </a:p>
          <a:p>
            <a:r>
              <a:rPr lang="en-US" altLang="zh-CN" i="1" dirty="0">
                <a:latin typeface="Times New Roman" panose="02020603050405020304" pitchFamily="18" charset="0"/>
                <a:cs typeface="Times New Roman" panose="02020603050405020304" pitchFamily="18" charset="0"/>
              </a:rPr>
              <a:t>Immunization</a:t>
            </a:r>
          </a:p>
        </p:txBody>
      </p:sp>
      <p:sp>
        <p:nvSpPr>
          <p:cNvPr id="13" name="文本框 12">
            <a:extLst>
              <a:ext uri="{FF2B5EF4-FFF2-40B4-BE49-F238E27FC236}">
                <a16:creationId xmlns:a16="http://schemas.microsoft.com/office/drawing/2014/main" id="{C4307141-BBBD-4463-849A-691EF8A010B0}"/>
              </a:ext>
            </a:extLst>
          </p:cNvPr>
          <p:cNvSpPr txBox="1"/>
          <p:nvPr/>
        </p:nvSpPr>
        <p:spPr>
          <a:xfrm>
            <a:off x="552449" y="380541"/>
            <a:ext cx="7633041"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1.3 </a:t>
            </a:r>
            <a:r>
              <a:rPr lang="en-US" altLang="zh-CN" sz="3600" dirty="0" err="1">
                <a:latin typeface="Times New Roman" panose="02020603050405020304" pitchFamily="18" charset="0"/>
                <a:cs typeface="Times New Roman" panose="02020603050405020304" pitchFamily="18" charset="0"/>
              </a:rPr>
              <a:t>Subword</a:t>
            </a:r>
            <a:r>
              <a:rPr lang="en-US" altLang="zh-CN" sz="3600" dirty="0">
                <a:latin typeface="Times New Roman" panose="02020603050405020304" pitchFamily="18" charset="0"/>
                <a:cs typeface="Times New Roman" panose="02020603050405020304" pitchFamily="18" charset="0"/>
              </a:rPr>
              <a:t>-based tokenization</a:t>
            </a:r>
          </a:p>
        </p:txBody>
      </p:sp>
      <p:sp>
        <p:nvSpPr>
          <p:cNvPr id="15" name="文本框 14">
            <a:extLst>
              <a:ext uri="{FF2B5EF4-FFF2-40B4-BE49-F238E27FC236}">
                <a16:creationId xmlns:a16="http://schemas.microsoft.com/office/drawing/2014/main" id="{ED6C8342-FAEA-47F2-A594-BA8521646E5A}"/>
              </a:ext>
            </a:extLst>
          </p:cNvPr>
          <p:cNvSpPr txBox="1"/>
          <p:nvPr/>
        </p:nvSpPr>
        <p:spPr>
          <a:xfrm>
            <a:off x="3845277" y="1221154"/>
            <a:ext cx="4501445" cy="707886"/>
          </a:xfrm>
          <a:prstGeom prst="rect">
            <a:avLst/>
          </a:prstGeom>
          <a:noFill/>
          <a:ln w="28575">
            <a:solidFill>
              <a:schemeClr val="tx1"/>
            </a:solidFill>
          </a:ln>
        </p:spPr>
        <p:txBody>
          <a:bodyPr wrap="square">
            <a:spAutoFit/>
          </a:bodyPr>
          <a:lstStyle/>
          <a:p>
            <a:r>
              <a:rPr lang="en-US" altLang="zh-CN" sz="2000" dirty="0">
                <a:latin typeface="Times New Roman" panose="02020603050405020304" pitchFamily="18" charset="0"/>
                <a:cs typeface="Times New Roman" panose="02020603050405020304" pitchFamily="18" charset="0"/>
              </a:rPr>
              <a:t>rare words should be decomposed into meaningful </a:t>
            </a:r>
            <a:r>
              <a:rPr lang="en-US" altLang="zh-CN" sz="2000" dirty="0" err="1">
                <a:latin typeface="Times New Roman" panose="02020603050405020304" pitchFamily="18" charset="0"/>
                <a:cs typeface="Times New Roman" panose="02020603050405020304" pitchFamily="18" charset="0"/>
              </a:rPr>
              <a:t>subwords</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43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A49660-AE5F-42F2-9233-CC53771055C8}"/>
              </a:ext>
            </a:extLst>
          </p:cNvPr>
          <p:cNvSpPr txBox="1"/>
          <p:nvPr/>
        </p:nvSpPr>
        <p:spPr>
          <a:xfrm>
            <a:off x="748221" y="1934170"/>
            <a:ext cx="7235174" cy="923330"/>
          </a:xfrm>
          <a:prstGeom prst="rect">
            <a:avLst/>
          </a:prstGeom>
          <a:noFill/>
        </p:spPr>
        <p:txBody>
          <a:bodyPr wrap="square" rtlCol="0">
            <a:spAutoFit/>
          </a:bodyPr>
          <a:lstStyle/>
          <a:p>
            <a:r>
              <a:rPr lang="en-US" altLang="zh-CN" sz="5400" b="1" dirty="0">
                <a:latin typeface="Times New Roman" panose="02020603050405020304" pitchFamily="18" charset="0"/>
                <a:cs typeface="Times New Roman" panose="02020603050405020304" pitchFamily="18" charset="0"/>
              </a:rPr>
              <a:t>2.Word embedding</a:t>
            </a:r>
            <a:endParaRPr lang="zh-CN" altLang="en-US" sz="5400" b="1"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A5AD5215-EB43-4288-BEB2-9C27E6FB0008}"/>
              </a:ext>
            </a:extLst>
          </p:cNvPr>
          <p:cNvCxnSpPr/>
          <p:nvPr/>
        </p:nvCxnSpPr>
        <p:spPr>
          <a:xfrm>
            <a:off x="850361" y="2857500"/>
            <a:ext cx="5295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8078273-02FB-4EE7-9FEC-031865D5F6D1}"/>
              </a:ext>
            </a:extLst>
          </p:cNvPr>
          <p:cNvSpPr txBox="1"/>
          <p:nvPr/>
        </p:nvSpPr>
        <p:spPr>
          <a:xfrm>
            <a:off x="952500" y="3059668"/>
            <a:ext cx="6096000" cy="1200329"/>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a:t>
            </a:r>
            <a:r>
              <a:rPr lang="en-US" altLang="zh-CN" sz="1800" b="1" dirty="0">
                <a:latin typeface="Times New Roman" panose="02020603050405020304" pitchFamily="18" charset="0"/>
                <a:cs typeface="Times New Roman" panose="02020603050405020304" pitchFamily="18" charset="0"/>
              </a:rPr>
              <a:t>.1 Word representation</a:t>
            </a:r>
          </a:p>
          <a:p>
            <a:r>
              <a:rPr lang="en-US" altLang="zh-CN" sz="1800" b="1" dirty="0">
                <a:latin typeface="Times New Roman" panose="02020603050405020304" pitchFamily="18" charset="0"/>
                <a:cs typeface="Times New Roman" panose="02020603050405020304" pitchFamily="18" charset="0"/>
              </a:rPr>
              <a:t>2.2 Using word embedding</a:t>
            </a:r>
            <a:endParaRPr lang="zh-CN" altLang="en-US" sz="1800" b="1"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2.3 Analogous Property of word embeddings</a:t>
            </a:r>
          </a:p>
          <a:p>
            <a:r>
              <a:rPr lang="en-US" altLang="zh-CN" sz="1800" b="1" dirty="0">
                <a:latin typeface="Times New Roman" panose="02020603050405020304" pitchFamily="18" charset="0"/>
                <a:cs typeface="Times New Roman" panose="02020603050405020304" pitchFamily="18" charset="0"/>
              </a:rPr>
              <a:t>2.4 Embedding matrix</a:t>
            </a:r>
          </a:p>
        </p:txBody>
      </p:sp>
    </p:spTree>
    <p:extLst>
      <p:ext uri="{BB962C8B-B14F-4D97-AF65-F5344CB8AC3E}">
        <p14:creationId xmlns:p14="http://schemas.microsoft.com/office/powerpoint/2010/main" val="3026350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55636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2.1 Word representation</a:t>
            </a:r>
            <a:endParaRPr lang="zh-CN" altLang="en-US" sz="36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02E7FC93-41C8-423D-944B-2B08203C49DB}"/>
              </a:ext>
            </a:extLst>
          </p:cNvPr>
          <p:cNvSpPr txBox="1"/>
          <p:nvPr/>
        </p:nvSpPr>
        <p:spPr>
          <a:xfrm>
            <a:off x="659320" y="1040031"/>
            <a:ext cx="55636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V=[</a:t>
            </a:r>
            <a:r>
              <a:rPr lang="en-US" altLang="zh-CN" sz="3600" dirty="0" err="1">
                <a:latin typeface="Times New Roman" panose="02020603050405020304" pitchFamily="18" charset="0"/>
                <a:cs typeface="Times New Roman" panose="02020603050405020304" pitchFamily="18" charset="0"/>
              </a:rPr>
              <a:t>a,aarn</a:t>
            </a:r>
            <a:r>
              <a:rPr lang="en-US" altLang="zh-CN" sz="3600" dirty="0">
                <a:latin typeface="Times New Roman" panose="02020603050405020304" pitchFamily="18" charset="0"/>
                <a:cs typeface="Times New Roman" panose="02020603050405020304" pitchFamily="18" charset="0"/>
              </a:rPr>
              <a:t>,…,</a:t>
            </a:r>
            <a:r>
              <a:rPr lang="en-US" altLang="zh-CN" sz="3600" dirty="0" err="1">
                <a:latin typeface="Times New Roman" panose="02020603050405020304" pitchFamily="18" charset="0"/>
                <a:cs typeface="Times New Roman" panose="02020603050405020304" pitchFamily="18" charset="0"/>
              </a:rPr>
              <a:t>zulu</a:t>
            </a:r>
            <a:r>
              <a:rPr lang="en-US" altLang="zh-CN" sz="3600" dirty="0">
                <a:latin typeface="Times New Roman" panose="02020603050405020304" pitchFamily="18" charset="0"/>
                <a:cs typeface="Times New Roman" panose="02020603050405020304" pitchFamily="18" charset="0"/>
              </a:rPr>
              <a:t>,&lt;UNK&gt;]</a:t>
            </a:r>
            <a:endParaRPr lang="zh-CN" altLang="en-US" sz="36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CCF09837-A425-44C3-B755-25E02ACB054E}"/>
              </a:ext>
            </a:extLst>
          </p:cNvPr>
          <p:cNvSpPr txBox="1"/>
          <p:nvPr/>
        </p:nvSpPr>
        <p:spPr>
          <a:xfrm>
            <a:off x="659320" y="1941731"/>
            <a:ext cx="331578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1-hot representation</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5D66F20-CC89-4DFE-9212-E475CA00D440}"/>
                  </a:ext>
                </a:extLst>
              </p:cNvPr>
              <p:cNvSpPr txBox="1"/>
              <p:nvPr/>
            </p:nvSpPr>
            <p:spPr>
              <a:xfrm>
                <a:off x="494221" y="2646639"/>
                <a:ext cx="1055179" cy="3970061"/>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Man</a:t>
                </a:r>
              </a:p>
              <a:p>
                <a:pPr algn="ctr"/>
                <a:r>
                  <a:rPr lang="en-US" altLang="zh-CN" sz="2400" dirty="0">
                    <a:latin typeface="Times New Roman" panose="02020603050405020304" pitchFamily="18" charset="0"/>
                    <a:cs typeface="Times New Roman" panose="02020603050405020304" pitchFamily="18" charset="0"/>
                  </a:rPr>
                  <a:t>(5391)</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15D66F20-CC89-4DFE-9212-E475CA00D440}"/>
                  </a:ext>
                </a:extLst>
              </p:cNvPr>
              <p:cNvSpPr txBox="1">
                <a:spLocks noRot="1" noChangeAspect="1" noMove="1" noResize="1" noEditPoints="1" noAdjustHandles="1" noChangeArrowheads="1" noChangeShapeType="1" noTextEdit="1"/>
              </p:cNvSpPr>
              <p:nvPr/>
            </p:nvSpPr>
            <p:spPr>
              <a:xfrm>
                <a:off x="494221" y="2646639"/>
                <a:ext cx="1055179" cy="3970061"/>
              </a:xfrm>
              <a:prstGeom prst="rect">
                <a:avLst/>
              </a:prstGeom>
              <a:blipFill>
                <a:blip r:embed="rId3"/>
                <a:stretch>
                  <a:fillRect l="-6358" t="-1229" r="-6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5E4664A-4AE8-4B68-879D-B8E53C548995}"/>
                  </a:ext>
                </a:extLst>
              </p:cNvPr>
              <p:cNvSpPr txBox="1"/>
              <p:nvPr/>
            </p:nvSpPr>
            <p:spPr>
              <a:xfrm>
                <a:off x="1587500" y="2646638"/>
                <a:ext cx="1186910" cy="3972434"/>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Woman</a:t>
                </a:r>
              </a:p>
              <a:p>
                <a:pPr algn="ctr"/>
                <a:r>
                  <a:rPr lang="en-US" altLang="zh-CN" sz="2400" dirty="0">
                    <a:latin typeface="Times New Roman" panose="02020603050405020304" pitchFamily="18" charset="0"/>
                    <a:cs typeface="Times New Roman" panose="02020603050405020304" pitchFamily="18" charset="0"/>
                  </a:rPr>
                  <a:t>(9853)</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A5E4664A-4AE8-4B68-879D-B8E53C548995}"/>
                  </a:ext>
                </a:extLst>
              </p:cNvPr>
              <p:cNvSpPr txBox="1">
                <a:spLocks noRot="1" noChangeAspect="1" noMove="1" noResize="1" noEditPoints="1" noAdjustHandles="1" noChangeArrowheads="1" noChangeShapeType="1" noTextEdit="1"/>
              </p:cNvSpPr>
              <p:nvPr/>
            </p:nvSpPr>
            <p:spPr>
              <a:xfrm>
                <a:off x="1587500" y="2646638"/>
                <a:ext cx="1186910" cy="3972434"/>
              </a:xfrm>
              <a:prstGeom prst="rect">
                <a:avLst/>
              </a:prstGeom>
              <a:blipFill>
                <a:blip r:embed="rId4"/>
                <a:stretch>
                  <a:fillRect l="-4103" t="-1227" r="-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84DEFE7-F3FD-49DC-9C63-08C0B759F931}"/>
                  </a:ext>
                </a:extLst>
              </p:cNvPr>
              <p:cNvSpPr txBox="1"/>
              <p:nvPr/>
            </p:nvSpPr>
            <p:spPr>
              <a:xfrm>
                <a:off x="2812510" y="2646638"/>
                <a:ext cx="1055179" cy="3970061"/>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King</a:t>
                </a:r>
              </a:p>
              <a:p>
                <a:pPr algn="ctr"/>
                <a:r>
                  <a:rPr lang="en-US" altLang="zh-CN" sz="2400" dirty="0">
                    <a:latin typeface="Times New Roman" panose="02020603050405020304" pitchFamily="18" charset="0"/>
                    <a:cs typeface="Times New Roman" panose="02020603050405020304" pitchFamily="18" charset="0"/>
                  </a:rPr>
                  <a:t>(4914)</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284DEFE7-F3FD-49DC-9C63-08C0B759F931}"/>
                  </a:ext>
                </a:extLst>
              </p:cNvPr>
              <p:cNvSpPr txBox="1">
                <a:spLocks noRot="1" noChangeAspect="1" noMove="1" noResize="1" noEditPoints="1" noAdjustHandles="1" noChangeArrowheads="1" noChangeShapeType="1" noTextEdit="1"/>
              </p:cNvSpPr>
              <p:nvPr/>
            </p:nvSpPr>
            <p:spPr>
              <a:xfrm>
                <a:off x="2812510" y="2646638"/>
                <a:ext cx="1055179" cy="3970061"/>
              </a:xfrm>
              <a:prstGeom prst="rect">
                <a:avLst/>
              </a:prstGeom>
              <a:blipFill>
                <a:blip r:embed="rId5"/>
                <a:stretch>
                  <a:fillRect l="-6358" t="-1229" r="-6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C93C7E1-546B-4D30-8CA0-3D13E8747799}"/>
                  </a:ext>
                </a:extLst>
              </p:cNvPr>
              <p:cNvSpPr txBox="1"/>
              <p:nvPr/>
            </p:nvSpPr>
            <p:spPr>
              <a:xfrm>
                <a:off x="3993610" y="2646638"/>
                <a:ext cx="1055179" cy="3970061"/>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Queen</a:t>
                </a:r>
              </a:p>
              <a:p>
                <a:pPr algn="ctr"/>
                <a:r>
                  <a:rPr lang="en-US" altLang="zh-CN" sz="2400" dirty="0">
                    <a:latin typeface="Times New Roman" panose="02020603050405020304" pitchFamily="18" charset="0"/>
                    <a:cs typeface="Times New Roman" panose="02020603050405020304" pitchFamily="18" charset="0"/>
                  </a:rPr>
                  <a:t>(7157)</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CC93C7E1-546B-4D30-8CA0-3D13E8747799}"/>
                  </a:ext>
                </a:extLst>
              </p:cNvPr>
              <p:cNvSpPr txBox="1">
                <a:spLocks noRot="1" noChangeAspect="1" noMove="1" noResize="1" noEditPoints="1" noAdjustHandles="1" noChangeArrowheads="1" noChangeShapeType="1" noTextEdit="1"/>
              </p:cNvSpPr>
              <p:nvPr/>
            </p:nvSpPr>
            <p:spPr>
              <a:xfrm>
                <a:off x="3993610" y="2646638"/>
                <a:ext cx="1055179" cy="3970061"/>
              </a:xfrm>
              <a:prstGeom prst="rect">
                <a:avLst/>
              </a:prstGeom>
              <a:blipFill>
                <a:blip r:embed="rId6"/>
                <a:stretch>
                  <a:fillRect l="-6358" t="-1229" r="-6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964C5035-F513-4595-ACCB-C4DBE9D18671}"/>
                  </a:ext>
                </a:extLst>
              </p:cNvPr>
              <p:cNvSpPr txBox="1"/>
              <p:nvPr/>
            </p:nvSpPr>
            <p:spPr>
              <a:xfrm>
                <a:off x="5086889" y="2646638"/>
                <a:ext cx="1055179" cy="3970061"/>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Apple</a:t>
                </a:r>
              </a:p>
              <a:p>
                <a:pPr algn="ctr"/>
                <a:r>
                  <a:rPr lang="en-US" altLang="zh-CN" sz="2400" dirty="0">
                    <a:latin typeface="Times New Roman" panose="02020603050405020304" pitchFamily="18" charset="0"/>
                    <a:cs typeface="Times New Roman" panose="02020603050405020304" pitchFamily="18" charset="0"/>
                  </a:rPr>
                  <a:t>(456)</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i="1">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i="1">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964C5035-F513-4595-ACCB-C4DBE9D18671}"/>
                  </a:ext>
                </a:extLst>
              </p:cNvPr>
              <p:cNvSpPr txBox="1">
                <a:spLocks noRot="1" noChangeAspect="1" noMove="1" noResize="1" noEditPoints="1" noAdjustHandles="1" noChangeArrowheads="1" noChangeShapeType="1" noTextEdit="1"/>
              </p:cNvSpPr>
              <p:nvPr/>
            </p:nvSpPr>
            <p:spPr>
              <a:xfrm>
                <a:off x="5086889" y="2646638"/>
                <a:ext cx="1055179" cy="3970061"/>
              </a:xfrm>
              <a:prstGeom prst="rect">
                <a:avLst/>
              </a:prstGeom>
              <a:blipFill>
                <a:blip r:embed="rId7"/>
                <a:stretch>
                  <a:fillRect l="-1724" t="-1229" r="-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CA9A4E8-24D0-4498-A884-C18B05D9B687}"/>
                  </a:ext>
                </a:extLst>
              </p:cNvPr>
              <p:cNvSpPr txBox="1"/>
              <p:nvPr/>
            </p:nvSpPr>
            <p:spPr>
              <a:xfrm>
                <a:off x="6248940" y="2644264"/>
                <a:ext cx="1186910" cy="3972434"/>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Orange</a:t>
                </a:r>
              </a:p>
              <a:p>
                <a:pPr algn="ctr"/>
                <a:r>
                  <a:rPr lang="en-US" altLang="zh-CN" sz="2400" dirty="0">
                    <a:latin typeface="Times New Roman" panose="02020603050405020304" pitchFamily="18" charset="0"/>
                    <a:cs typeface="Times New Roman" panose="02020603050405020304" pitchFamily="18" charset="0"/>
                  </a:rPr>
                  <a:t>(6257)</a:t>
                </a:r>
              </a:p>
              <a:p>
                <a:pPr algn="ct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b="0" i="1" smtClean="0">
                                  <a:latin typeface="Cambria Math" panose="02040503050406030204" pitchFamily="18" charset="0"/>
                                  <a:cs typeface="Times New Roman" panose="02020603050405020304" pitchFamily="18" charset="0"/>
                                </a:rPr>
                              </m:ctrlPr>
                            </m:eqArrPr>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b="0" i="1" smtClean="0">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0</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1</m:t>
                              </m:r>
                            </m:e>
                            <m:e>
                              <m:r>
                                <a:rPr lang="en-US" altLang="zh-CN" sz="2400" i="1">
                                  <a:latin typeface="Cambria Math" panose="02040503050406030204" pitchFamily="18" charset="0"/>
                                  <a:cs typeface="Times New Roman" panose="02020603050405020304" pitchFamily="18" charset="0"/>
                                </a:rPr>
                                <m:t>⋮</m:t>
                              </m:r>
                            </m:e>
                            <m:e>
                              <m:r>
                                <a:rPr lang="en-US" altLang="zh-CN" sz="2400" b="0" i="1" smtClean="0">
                                  <a:latin typeface="Cambria Math" panose="02040503050406030204" pitchFamily="18" charset="0"/>
                                  <a:cs typeface="Times New Roman" panose="02020603050405020304" pitchFamily="18" charset="0"/>
                                </a:rPr>
                                <m:t>0</m:t>
                              </m:r>
                            </m:e>
                          </m:eqArr>
                        </m:e>
                      </m:d>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CA9A4E8-24D0-4498-A884-C18B05D9B687}"/>
                  </a:ext>
                </a:extLst>
              </p:cNvPr>
              <p:cNvSpPr txBox="1">
                <a:spLocks noRot="1" noChangeAspect="1" noMove="1" noResize="1" noEditPoints="1" noAdjustHandles="1" noChangeArrowheads="1" noChangeShapeType="1" noTextEdit="1"/>
              </p:cNvSpPr>
              <p:nvPr/>
            </p:nvSpPr>
            <p:spPr>
              <a:xfrm>
                <a:off x="6248940" y="2644264"/>
                <a:ext cx="1186910" cy="3972434"/>
              </a:xfrm>
              <a:prstGeom prst="rect">
                <a:avLst/>
              </a:prstGeom>
              <a:blipFill>
                <a:blip r:embed="rId8"/>
                <a:stretch>
                  <a:fillRect l="-3077" t="-1229" r="-3077"/>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FA8199F0-36E0-420E-99E7-F4E40CA89641}"/>
              </a:ext>
            </a:extLst>
          </p:cNvPr>
          <p:cNvSpPr txBox="1"/>
          <p:nvPr/>
        </p:nvSpPr>
        <p:spPr>
          <a:xfrm>
            <a:off x="8203659" y="2967335"/>
            <a:ext cx="4089401"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I want a glass of orange_____</a:t>
            </a:r>
          </a:p>
          <a:p>
            <a:r>
              <a:rPr lang="en-US" altLang="zh-CN" sz="2400" dirty="0">
                <a:latin typeface="Times New Roman" panose="02020603050405020304" pitchFamily="18" charset="0"/>
                <a:cs typeface="Times New Roman" panose="02020603050405020304" pitchFamily="18" charset="0"/>
              </a:rPr>
              <a:t>I want a glass of apple_____</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75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A49660-AE5F-42F2-9233-CC53771055C8}"/>
              </a:ext>
            </a:extLst>
          </p:cNvPr>
          <p:cNvSpPr txBox="1"/>
          <p:nvPr/>
        </p:nvSpPr>
        <p:spPr>
          <a:xfrm>
            <a:off x="748220" y="1934170"/>
            <a:ext cx="8776780" cy="923328"/>
          </a:xfrm>
          <a:prstGeom prst="rect">
            <a:avLst/>
          </a:prstGeom>
          <a:noFill/>
        </p:spPr>
        <p:txBody>
          <a:bodyPr wrap="square" rtlCol="0">
            <a:spAutoFit/>
          </a:bodyPr>
          <a:lstStyle/>
          <a:p>
            <a:r>
              <a:rPr lang="en-US" altLang="zh-CN" sz="5400" b="1" dirty="0" err="1">
                <a:latin typeface="Times New Roman" panose="02020603050405020304" pitchFamily="18" charset="0"/>
                <a:cs typeface="Times New Roman" panose="02020603050405020304" pitchFamily="18" charset="0"/>
              </a:rPr>
              <a:t>Tokenization&amp;Embedding</a:t>
            </a:r>
            <a:endParaRPr lang="zh-CN" altLang="en-US" sz="5400" b="1"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A5AD5215-EB43-4288-BEB2-9C27E6FB0008}"/>
              </a:ext>
            </a:extLst>
          </p:cNvPr>
          <p:cNvCxnSpPr/>
          <p:nvPr/>
        </p:nvCxnSpPr>
        <p:spPr>
          <a:xfrm>
            <a:off x="850361" y="2857500"/>
            <a:ext cx="5295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8078273-02FB-4EE7-9FEC-031865D5F6D1}"/>
              </a:ext>
            </a:extLst>
          </p:cNvPr>
          <p:cNvSpPr txBox="1"/>
          <p:nvPr/>
        </p:nvSpPr>
        <p:spPr>
          <a:xfrm>
            <a:off x="952499" y="3059668"/>
            <a:ext cx="4733925" cy="2308324"/>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0. Overview</a:t>
            </a:r>
          </a:p>
          <a:p>
            <a:r>
              <a:rPr lang="en-US" altLang="zh-CN" b="1" dirty="0">
                <a:latin typeface="Times New Roman" panose="02020603050405020304" pitchFamily="18" charset="0"/>
                <a:cs typeface="Times New Roman" panose="02020603050405020304" pitchFamily="18" charset="0"/>
              </a:rPr>
              <a:t>1.1 Word-based tokenization</a:t>
            </a:r>
          </a:p>
          <a:p>
            <a:r>
              <a:rPr lang="en-US" altLang="zh-CN" b="1" dirty="0">
                <a:latin typeface="Times New Roman" panose="02020603050405020304" pitchFamily="18" charset="0"/>
                <a:cs typeface="Times New Roman" panose="02020603050405020304" pitchFamily="18" charset="0"/>
              </a:rPr>
              <a:t>1.2 Character-based tokenization</a:t>
            </a:r>
          </a:p>
          <a:p>
            <a:r>
              <a:rPr lang="en-US" altLang="zh-CN" b="1" dirty="0">
                <a:latin typeface="Times New Roman" panose="02020603050405020304" pitchFamily="18" charset="0"/>
                <a:cs typeface="Times New Roman" panose="02020603050405020304" pitchFamily="18" charset="0"/>
              </a:rPr>
              <a:t>1.3 </a:t>
            </a:r>
            <a:r>
              <a:rPr lang="en-US" altLang="zh-CN" b="1" dirty="0" err="1">
                <a:latin typeface="Times New Roman" panose="02020603050405020304" pitchFamily="18" charset="0"/>
                <a:cs typeface="Times New Roman" panose="02020603050405020304" pitchFamily="18" charset="0"/>
              </a:rPr>
              <a:t>Subword</a:t>
            </a:r>
            <a:r>
              <a:rPr lang="en-US" altLang="zh-CN" b="1" dirty="0">
                <a:latin typeface="Times New Roman" panose="02020603050405020304" pitchFamily="18" charset="0"/>
                <a:cs typeface="Times New Roman" panose="02020603050405020304" pitchFamily="18" charset="0"/>
              </a:rPr>
              <a:t>-based tokenization</a:t>
            </a:r>
          </a:p>
          <a:p>
            <a:r>
              <a:rPr lang="en-US" altLang="zh-CN" b="1" dirty="0">
                <a:latin typeface="Times New Roman" panose="02020603050405020304" pitchFamily="18" charset="0"/>
                <a:cs typeface="Times New Roman" panose="02020603050405020304" pitchFamily="18" charset="0"/>
              </a:rPr>
              <a:t>2</a:t>
            </a:r>
            <a:r>
              <a:rPr lang="en-US" altLang="zh-CN" sz="1800" b="1" dirty="0">
                <a:latin typeface="Times New Roman" panose="02020603050405020304" pitchFamily="18" charset="0"/>
                <a:cs typeface="Times New Roman" panose="02020603050405020304" pitchFamily="18" charset="0"/>
              </a:rPr>
              <a:t>.1 Word representation</a:t>
            </a:r>
          </a:p>
          <a:p>
            <a:r>
              <a:rPr lang="en-US" altLang="zh-CN" sz="1800" b="1" dirty="0">
                <a:latin typeface="Times New Roman" panose="02020603050405020304" pitchFamily="18" charset="0"/>
                <a:cs typeface="Times New Roman" panose="02020603050405020304" pitchFamily="18" charset="0"/>
              </a:rPr>
              <a:t>2.2 Using word embedding</a:t>
            </a:r>
            <a:endParaRPr lang="zh-CN" altLang="en-US" sz="1800" b="1"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2.3 Analogous </a:t>
            </a:r>
            <a:r>
              <a:rPr lang="en-US" altLang="zh-CN" sz="1800" b="1" dirty="0" err="1">
                <a:latin typeface="Times New Roman" panose="02020603050405020304" pitchFamily="18" charset="0"/>
                <a:cs typeface="Times New Roman" panose="02020603050405020304" pitchFamily="18" charset="0"/>
              </a:rPr>
              <a:t>Propertiy</a:t>
            </a:r>
            <a:r>
              <a:rPr lang="en-US" altLang="zh-CN" sz="1800" b="1" dirty="0">
                <a:latin typeface="Times New Roman" panose="02020603050405020304" pitchFamily="18" charset="0"/>
                <a:cs typeface="Times New Roman" panose="02020603050405020304" pitchFamily="18" charset="0"/>
              </a:rPr>
              <a:t> of word embeddings</a:t>
            </a:r>
          </a:p>
          <a:p>
            <a:r>
              <a:rPr lang="en-US" altLang="zh-CN" sz="1800" b="1" dirty="0">
                <a:latin typeface="Times New Roman" panose="02020603050405020304" pitchFamily="18" charset="0"/>
                <a:cs typeface="Times New Roman" panose="02020603050405020304" pitchFamily="18" charset="0"/>
              </a:rPr>
              <a:t>2.4 Embedding matrix</a:t>
            </a:r>
          </a:p>
        </p:txBody>
      </p:sp>
    </p:spTree>
    <p:extLst>
      <p:ext uri="{BB962C8B-B14F-4D97-AF65-F5344CB8AC3E}">
        <p14:creationId xmlns:p14="http://schemas.microsoft.com/office/powerpoint/2010/main" val="3085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2.1 </a:t>
            </a:r>
            <a:r>
              <a:rPr lang="en-US" altLang="zh-CN" sz="3600" dirty="0" err="1">
                <a:latin typeface="Times New Roman" panose="02020603050405020304" pitchFamily="18" charset="0"/>
                <a:cs typeface="Times New Roman" panose="02020603050405020304" pitchFamily="18" charset="0"/>
              </a:rPr>
              <a:t>Featurized</a:t>
            </a:r>
            <a:r>
              <a:rPr lang="en-US" altLang="zh-CN" sz="3600" dirty="0">
                <a:latin typeface="Times New Roman" panose="02020603050405020304" pitchFamily="18" charset="0"/>
                <a:cs typeface="Times New Roman" panose="02020603050405020304" pitchFamily="18" charset="0"/>
              </a:rPr>
              <a:t> </a:t>
            </a:r>
            <a:r>
              <a:rPr lang="en-US" altLang="zh-CN" sz="3600" dirty="0" err="1">
                <a:latin typeface="Times New Roman" panose="02020603050405020304" pitchFamily="18" charset="0"/>
                <a:cs typeface="Times New Roman" panose="02020603050405020304" pitchFamily="18" charset="0"/>
              </a:rPr>
              <a:t>representation:word</a:t>
            </a:r>
            <a:r>
              <a:rPr lang="en-US" altLang="zh-CN" sz="3600" dirty="0">
                <a:latin typeface="Times New Roman" panose="02020603050405020304" pitchFamily="18" charset="0"/>
                <a:cs typeface="Times New Roman" panose="02020603050405020304" pitchFamily="18" charset="0"/>
              </a:rPr>
              <a:t> embedding</a:t>
            </a:r>
            <a:endParaRPr lang="zh-CN" altLang="en-US" sz="3600" dirty="0">
              <a:latin typeface="Times New Roman" panose="02020603050405020304" pitchFamily="18" charset="0"/>
              <a:cs typeface="Times New Roman" panose="02020603050405020304" pitchFamily="18" charset="0"/>
            </a:endParaRPr>
          </a:p>
        </p:txBody>
      </p:sp>
      <p:cxnSp>
        <p:nvCxnSpPr>
          <p:cNvPr id="4" name="直接连接符 3">
            <a:extLst>
              <a:ext uri="{FF2B5EF4-FFF2-40B4-BE49-F238E27FC236}">
                <a16:creationId xmlns:a16="http://schemas.microsoft.com/office/drawing/2014/main" id="{05E01976-A28B-4FD1-A5E7-FEC601368E86}"/>
              </a:ext>
            </a:extLst>
          </p:cNvPr>
          <p:cNvCxnSpPr/>
          <p:nvPr/>
        </p:nvCxnSpPr>
        <p:spPr>
          <a:xfrm>
            <a:off x="367221" y="1778000"/>
            <a:ext cx="107960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7ACFAC0-21EA-4D58-834A-2F90F27BE9C3}"/>
              </a:ext>
            </a:extLst>
          </p:cNvPr>
          <p:cNvCxnSpPr>
            <a:cxnSpLocks/>
          </p:cNvCxnSpPr>
          <p:nvPr/>
        </p:nvCxnSpPr>
        <p:spPr>
          <a:xfrm>
            <a:off x="1700721" y="1117600"/>
            <a:ext cx="0" cy="5346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30F4AF5-B453-4080-82BB-EBBECFD7161F}"/>
              </a:ext>
            </a:extLst>
          </p:cNvPr>
          <p:cNvSpPr txBox="1"/>
          <p:nvPr/>
        </p:nvSpPr>
        <p:spPr>
          <a:xfrm>
            <a:off x="2133600" y="947003"/>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Man</a:t>
            </a:r>
          </a:p>
          <a:p>
            <a:r>
              <a:rPr lang="en-US" altLang="zh-CN" sz="2400" b="1" dirty="0">
                <a:latin typeface="Times New Roman" panose="02020603050405020304" pitchFamily="18" charset="0"/>
                <a:cs typeface="Times New Roman" panose="02020603050405020304" pitchFamily="18" charset="0"/>
              </a:rPr>
              <a:t>(5391)</a:t>
            </a:r>
            <a:endParaRPr lang="zh-CN" altLang="en-US" sz="2400" b="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C598E948-55A0-4986-AD30-0645B6B6C3E7}"/>
              </a:ext>
            </a:extLst>
          </p:cNvPr>
          <p:cNvSpPr txBox="1"/>
          <p:nvPr/>
        </p:nvSpPr>
        <p:spPr>
          <a:xfrm>
            <a:off x="3502415" y="930017"/>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Woman</a:t>
            </a:r>
          </a:p>
          <a:p>
            <a:r>
              <a:rPr lang="en-US" altLang="zh-CN" sz="2400" b="1" dirty="0">
                <a:latin typeface="Times New Roman" panose="02020603050405020304" pitchFamily="18" charset="0"/>
                <a:cs typeface="Times New Roman" panose="02020603050405020304" pitchFamily="18" charset="0"/>
              </a:rPr>
              <a:t>(9853)</a:t>
            </a:r>
            <a:endParaRPr lang="zh-CN" altLang="en-US" sz="24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298891A-C35E-4FED-96FE-D414703EE808}"/>
              </a:ext>
            </a:extLst>
          </p:cNvPr>
          <p:cNvSpPr txBox="1"/>
          <p:nvPr/>
        </p:nvSpPr>
        <p:spPr>
          <a:xfrm>
            <a:off x="5137684" y="917316"/>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King</a:t>
            </a:r>
          </a:p>
          <a:p>
            <a:r>
              <a:rPr lang="en-US" altLang="zh-CN" sz="2400" b="1" dirty="0">
                <a:latin typeface="Times New Roman" panose="02020603050405020304" pitchFamily="18" charset="0"/>
                <a:cs typeface="Times New Roman" panose="02020603050405020304" pitchFamily="18" charset="0"/>
              </a:rPr>
              <a:t>(4914)</a:t>
            </a:r>
            <a:endParaRPr lang="zh-CN" altLang="en-US" sz="24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FC05EF6-28D0-459B-A11D-0358241062E2}"/>
              </a:ext>
            </a:extLst>
          </p:cNvPr>
          <p:cNvSpPr txBox="1"/>
          <p:nvPr/>
        </p:nvSpPr>
        <p:spPr>
          <a:xfrm>
            <a:off x="6583874" y="921603"/>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Queen</a:t>
            </a:r>
          </a:p>
          <a:p>
            <a:r>
              <a:rPr lang="en-US" altLang="zh-CN" sz="2400" b="1" dirty="0">
                <a:latin typeface="Times New Roman" panose="02020603050405020304" pitchFamily="18" charset="0"/>
                <a:cs typeface="Times New Roman" panose="02020603050405020304" pitchFamily="18" charset="0"/>
              </a:rPr>
              <a:t>(7157)</a:t>
            </a:r>
            <a:endParaRPr lang="zh-CN" altLang="en-US" sz="24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C6A2CA92-308F-47FD-AC76-28CCA10ABECB}"/>
              </a:ext>
            </a:extLst>
          </p:cNvPr>
          <p:cNvSpPr txBox="1"/>
          <p:nvPr/>
        </p:nvSpPr>
        <p:spPr>
          <a:xfrm>
            <a:off x="8071386" y="917315"/>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Apple</a:t>
            </a:r>
          </a:p>
          <a:p>
            <a:r>
              <a:rPr lang="en-US" altLang="zh-CN" sz="2400" b="1" dirty="0">
                <a:latin typeface="Times New Roman" panose="02020603050405020304" pitchFamily="18" charset="0"/>
                <a:cs typeface="Times New Roman" panose="02020603050405020304" pitchFamily="18" charset="0"/>
              </a:rPr>
              <a:t>(456)</a:t>
            </a:r>
            <a:endParaRPr lang="zh-CN" altLang="en-US" sz="2400" b="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7A8B2D11-5110-421F-93D0-E37D99D97C94}"/>
              </a:ext>
            </a:extLst>
          </p:cNvPr>
          <p:cNvSpPr txBox="1"/>
          <p:nvPr/>
        </p:nvSpPr>
        <p:spPr>
          <a:xfrm>
            <a:off x="9587958" y="913031"/>
            <a:ext cx="1282700"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Orange</a:t>
            </a:r>
          </a:p>
          <a:p>
            <a:r>
              <a:rPr lang="en-US" altLang="zh-CN" sz="2400" b="1" dirty="0">
                <a:latin typeface="Times New Roman" panose="02020603050405020304" pitchFamily="18" charset="0"/>
                <a:cs typeface="Times New Roman" panose="02020603050405020304" pitchFamily="18" charset="0"/>
              </a:rPr>
              <a:t>(6257)</a:t>
            </a:r>
            <a:endParaRPr lang="zh-CN" altLang="en-US" sz="24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3522E1E-89FC-462D-9ADE-E97C81C02C22}"/>
              </a:ext>
            </a:extLst>
          </p:cNvPr>
          <p:cNvSpPr txBox="1"/>
          <p:nvPr/>
        </p:nvSpPr>
        <p:spPr>
          <a:xfrm>
            <a:off x="5138756" y="2193132"/>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-0.95</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0.93</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0.7</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0.02</a:t>
            </a:r>
          </a:p>
        </p:txBody>
      </p:sp>
      <p:sp>
        <p:nvSpPr>
          <p:cNvPr id="26" name="文本框 25">
            <a:extLst>
              <a:ext uri="{FF2B5EF4-FFF2-40B4-BE49-F238E27FC236}">
                <a16:creationId xmlns:a16="http://schemas.microsoft.com/office/drawing/2014/main" id="{00FF3BB9-FBFE-40AF-9224-C33BBF9DE330}"/>
              </a:ext>
            </a:extLst>
          </p:cNvPr>
          <p:cNvSpPr txBox="1"/>
          <p:nvPr/>
        </p:nvSpPr>
        <p:spPr>
          <a:xfrm>
            <a:off x="6707429" y="2202923"/>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0.97</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0.95</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0.69</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0.01</a:t>
            </a:r>
          </a:p>
        </p:txBody>
      </p:sp>
      <p:sp>
        <p:nvSpPr>
          <p:cNvPr id="27" name="文本框 26">
            <a:extLst>
              <a:ext uri="{FF2B5EF4-FFF2-40B4-BE49-F238E27FC236}">
                <a16:creationId xmlns:a16="http://schemas.microsoft.com/office/drawing/2014/main" id="{639F15F5-99E9-4CA1-B03F-9BBBD9E18008}"/>
              </a:ext>
            </a:extLst>
          </p:cNvPr>
          <p:cNvSpPr txBox="1"/>
          <p:nvPr/>
        </p:nvSpPr>
        <p:spPr>
          <a:xfrm>
            <a:off x="8129072" y="2193132"/>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0.00</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-0.01</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0.03</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0.95</a:t>
            </a:r>
          </a:p>
        </p:txBody>
      </p:sp>
      <p:sp>
        <p:nvSpPr>
          <p:cNvPr id="28" name="文本框 27">
            <a:extLst>
              <a:ext uri="{FF2B5EF4-FFF2-40B4-BE49-F238E27FC236}">
                <a16:creationId xmlns:a16="http://schemas.microsoft.com/office/drawing/2014/main" id="{B8587515-68CA-49F2-838E-B934FFA1DA9C}"/>
              </a:ext>
            </a:extLst>
          </p:cNvPr>
          <p:cNvSpPr txBox="1"/>
          <p:nvPr/>
        </p:nvSpPr>
        <p:spPr>
          <a:xfrm>
            <a:off x="9711513" y="2202923"/>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0.01</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0.00</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-0.02</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0.97</a:t>
            </a:r>
          </a:p>
        </p:txBody>
      </p:sp>
      <p:sp>
        <p:nvSpPr>
          <p:cNvPr id="35" name="文本框 34">
            <a:extLst>
              <a:ext uri="{FF2B5EF4-FFF2-40B4-BE49-F238E27FC236}">
                <a16:creationId xmlns:a16="http://schemas.microsoft.com/office/drawing/2014/main" id="{4B9E8C0E-3FB3-42E5-8747-2AB0D615AB9E}"/>
              </a:ext>
            </a:extLst>
          </p:cNvPr>
          <p:cNvSpPr txBox="1"/>
          <p:nvPr/>
        </p:nvSpPr>
        <p:spPr>
          <a:xfrm>
            <a:off x="2233806" y="2202923"/>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-1</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0.01</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0.03</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0.09</a:t>
            </a:r>
          </a:p>
        </p:txBody>
      </p:sp>
      <p:sp>
        <p:nvSpPr>
          <p:cNvPr id="36" name="文本框 35">
            <a:extLst>
              <a:ext uri="{FF2B5EF4-FFF2-40B4-BE49-F238E27FC236}">
                <a16:creationId xmlns:a16="http://schemas.microsoft.com/office/drawing/2014/main" id="{5851E950-9192-44A3-A43C-320BD77B0307}"/>
              </a:ext>
            </a:extLst>
          </p:cNvPr>
          <p:cNvSpPr txBox="1"/>
          <p:nvPr/>
        </p:nvSpPr>
        <p:spPr>
          <a:xfrm>
            <a:off x="3662460" y="2193132"/>
            <a:ext cx="1035589"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1</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0.02</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0.02</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0.01</a:t>
            </a:r>
          </a:p>
        </p:txBody>
      </p:sp>
      <p:sp>
        <p:nvSpPr>
          <p:cNvPr id="37" name="文本框 36">
            <a:extLst>
              <a:ext uri="{FF2B5EF4-FFF2-40B4-BE49-F238E27FC236}">
                <a16:creationId xmlns:a16="http://schemas.microsoft.com/office/drawing/2014/main" id="{EA5DA8B1-87D9-4750-B4EE-C273AB805398}"/>
              </a:ext>
            </a:extLst>
          </p:cNvPr>
          <p:cNvSpPr txBox="1"/>
          <p:nvPr/>
        </p:nvSpPr>
        <p:spPr>
          <a:xfrm>
            <a:off x="364446" y="2202923"/>
            <a:ext cx="1193134"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Gender</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royal</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Age</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Food</a:t>
            </a:r>
          </a:p>
        </p:txBody>
      </p:sp>
    </p:spTree>
    <p:extLst>
      <p:ext uri="{BB962C8B-B14F-4D97-AF65-F5344CB8AC3E}">
        <p14:creationId xmlns:p14="http://schemas.microsoft.com/office/powerpoint/2010/main" val="191069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2.1 Visualizing word embeddings</a:t>
            </a:r>
            <a:endParaRPr lang="zh-CN" altLang="en-US" sz="36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70A74C1-38FD-4F27-90CF-89F755341F44}"/>
              </a:ext>
            </a:extLst>
          </p:cNvPr>
          <p:cNvSpPr/>
          <p:nvPr/>
        </p:nvSpPr>
        <p:spPr>
          <a:xfrm>
            <a:off x="1857375" y="1574800"/>
            <a:ext cx="5632450" cy="370840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流程图: 接点 2">
            <a:extLst>
              <a:ext uri="{FF2B5EF4-FFF2-40B4-BE49-F238E27FC236}">
                <a16:creationId xmlns:a16="http://schemas.microsoft.com/office/drawing/2014/main" id="{06FEB17C-DEB9-44EF-A6DB-B194CF92FCC0}"/>
              </a:ext>
            </a:extLst>
          </p:cNvPr>
          <p:cNvSpPr/>
          <p:nvPr/>
        </p:nvSpPr>
        <p:spPr>
          <a:xfrm>
            <a:off x="3149600" y="20764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流程图: 接点 20">
            <a:extLst>
              <a:ext uri="{FF2B5EF4-FFF2-40B4-BE49-F238E27FC236}">
                <a16:creationId xmlns:a16="http://schemas.microsoft.com/office/drawing/2014/main" id="{45BE98A4-0471-4216-A463-967872F84D9C}"/>
              </a:ext>
            </a:extLst>
          </p:cNvPr>
          <p:cNvSpPr/>
          <p:nvPr/>
        </p:nvSpPr>
        <p:spPr>
          <a:xfrm>
            <a:off x="3505200" y="22669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9" name="流程图: 接点 28">
            <a:extLst>
              <a:ext uri="{FF2B5EF4-FFF2-40B4-BE49-F238E27FC236}">
                <a16:creationId xmlns:a16="http://schemas.microsoft.com/office/drawing/2014/main" id="{E2D05DDF-8ADA-484E-95AA-8A7D79CCCC60}"/>
              </a:ext>
            </a:extLst>
          </p:cNvPr>
          <p:cNvSpPr/>
          <p:nvPr/>
        </p:nvSpPr>
        <p:spPr>
          <a:xfrm>
            <a:off x="2844800" y="24828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0" name="流程图: 接点 29">
            <a:extLst>
              <a:ext uri="{FF2B5EF4-FFF2-40B4-BE49-F238E27FC236}">
                <a16:creationId xmlns:a16="http://schemas.microsoft.com/office/drawing/2014/main" id="{077CB250-9E2F-4623-8FF4-0B63F316EFAD}"/>
              </a:ext>
            </a:extLst>
          </p:cNvPr>
          <p:cNvSpPr/>
          <p:nvPr/>
        </p:nvSpPr>
        <p:spPr>
          <a:xfrm>
            <a:off x="3244850" y="26733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流程图: 接点 30">
            <a:extLst>
              <a:ext uri="{FF2B5EF4-FFF2-40B4-BE49-F238E27FC236}">
                <a16:creationId xmlns:a16="http://schemas.microsoft.com/office/drawing/2014/main" id="{F7BC62E8-FE1B-460E-9C58-6CD72C8576D2}"/>
              </a:ext>
            </a:extLst>
          </p:cNvPr>
          <p:cNvSpPr/>
          <p:nvPr/>
        </p:nvSpPr>
        <p:spPr>
          <a:xfrm>
            <a:off x="5835650" y="236220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5A096598-6BB4-4B41-98F6-2284C3F1B988}"/>
              </a:ext>
            </a:extLst>
          </p:cNvPr>
          <p:cNvSpPr/>
          <p:nvPr/>
        </p:nvSpPr>
        <p:spPr>
          <a:xfrm>
            <a:off x="5530850" y="26733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流程图: 接点 32">
            <a:extLst>
              <a:ext uri="{FF2B5EF4-FFF2-40B4-BE49-F238E27FC236}">
                <a16:creationId xmlns:a16="http://schemas.microsoft.com/office/drawing/2014/main" id="{49F2422D-9621-49F1-9B8F-764B1EBBCF9C}"/>
              </a:ext>
            </a:extLst>
          </p:cNvPr>
          <p:cNvSpPr/>
          <p:nvPr/>
        </p:nvSpPr>
        <p:spPr>
          <a:xfrm>
            <a:off x="6026150" y="286385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4" name="流程图: 接点 33">
            <a:extLst>
              <a:ext uri="{FF2B5EF4-FFF2-40B4-BE49-F238E27FC236}">
                <a16:creationId xmlns:a16="http://schemas.microsoft.com/office/drawing/2014/main" id="{E0FCAE5B-24DD-4E53-B7FB-DE64A4F68A8A}"/>
              </a:ext>
            </a:extLst>
          </p:cNvPr>
          <p:cNvSpPr/>
          <p:nvPr/>
        </p:nvSpPr>
        <p:spPr>
          <a:xfrm>
            <a:off x="6121400" y="408622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流程图: 接点 37">
            <a:extLst>
              <a:ext uri="{FF2B5EF4-FFF2-40B4-BE49-F238E27FC236}">
                <a16:creationId xmlns:a16="http://schemas.microsoft.com/office/drawing/2014/main" id="{43ABFEB7-59D0-4C58-8CD1-EA1D9DE0E66E}"/>
              </a:ext>
            </a:extLst>
          </p:cNvPr>
          <p:cNvSpPr/>
          <p:nvPr/>
        </p:nvSpPr>
        <p:spPr>
          <a:xfrm>
            <a:off x="5435600" y="427672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34E8B47B-9412-4840-BA48-B767596FA8BD}"/>
              </a:ext>
            </a:extLst>
          </p:cNvPr>
          <p:cNvSpPr/>
          <p:nvPr/>
        </p:nvSpPr>
        <p:spPr>
          <a:xfrm>
            <a:off x="5721350" y="481012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0" name="流程图: 接点 39">
            <a:extLst>
              <a:ext uri="{FF2B5EF4-FFF2-40B4-BE49-F238E27FC236}">
                <a16:creationId xmlns:a16="http://schemas.microsoft.com/office/drawing/2014/main" id="{B0A1879C-0116-4628-8AE0-ECFC541AED07}"/>
              </a:ext>
            </a:extLst>
          </p:cNvPr>
          <p:cNvSpPr/>
          <p:nvPr/>
        </p:nvSpPr>
        <p:spPr>
          <a:xfrm>
            <a:off x="2940050" y="412432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48DC14EA-8C5B-4D07-8B33-D1DCD283953B}"/>
              </a:ext>
            </a:extLst>
          </p:cNvPr>
          <p:cNvSpPr/>
          <p:nvPr/>
        </p:nvSpPr>
        <p:spPr>
          <a:xfrm>
            <a:off x="3433762" y="408622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FB94D63-2172-4C54-89F7-DCD0EFCCD6B3}"/>
              </a:ext>
            </a:extLst>
          </p:cNvPr>
          <p:cNvSpPr/>
          <p:nvPr/>
        </p:nvSpPr>
        <p:spPr>
          <a:xfrm>
            <a:off x="3455988" y="4416426"/>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DBDCDE2-2E0D-4846-B1B3-ED0FEA19C3FA}"/>
              </a:ext>
            </a:extLst>
          </p:cNvPr>
          <p:cNvSpPr/>
          <p:nvPr/>
        </p:nvSpPr>
        <p:spPr>
          <a:xfrm>
            <a:off x="3136900" y="4713287"/>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2771CDB-9429-4B46-9592-2D5266961AFF}"/>
              </a:ext>
            </a:extLst>
          </p:cNvPr>
          <p:cNvSpPr txBox="1"/>
          <p:nvPr/>
        </p:nvSpPr>
        <p:spPr>
          <a:xfrm>
            <a:off x="2940050" y="1612294"/>
            <a:ext cx="8509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man</a:t>
            </a:r>
            <a:endParaRPr lang="zh-CN" altLang="en-US" sz="2000" b="1"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9873D7AA-AD53-413A-BDFB-413D524E60B9}"/>
              </a:ext>
            </a:extLst>
          </p:cNvPr>
          <p:cNvSpPr txBox="1"/>
          <p:nvPr/>
        </p:nvSpPr>
        <p:spPr>
          <a:xfrm>
            <a:off x="3422109" y="1927194"/>
            <a:ext cx="1210215"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woman</a:t>
            </a:r>
            <a:endParaRPr lang="zh-CN" altLang="en-US" sz="2000" b="1"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A0020856-4795-45BF-A366-C31B944BFF83}"/>
              </a:ext>
            </a:extLst>
          </p:cNvPr>
          <p:cNvSpPr txBox="1"/>
          <p:nvPr/>
        </p:nvSpPr>
        <p:spPr>
          <a:xfrm>
            <a:off x="2366421" y="2138551"/>
            <a:ext cx="8853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king</a:t>
            </a:r>
            <a:endParaRPr lang="zh-CN" altLang="en-US" sz="20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BB2643E7-17B5-4B09-B262-27D3C02CF2E1}"/>
              </a:ext>
            </a:extLst>
          </p:cNvPr>
          <p:cNvSpPr txBox="1"/>
          <p:nvPr/>
        </p:nvSpPr>
        <p:spPr>
          <a:xfrm>
            <a:off x="3171536" y="2333536"/>
            <a:ext cx="8853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queen</a:t>
            </a:r>
            <a:endParaRPr lang="zh-CN" altLang="en-US" sz="2000" b="1"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5E306B92-0AC7-450A-BE4A-81F27A45E2A4}"/>
              </a:ext>
            </a:extLst>
          </p:cNvPr>
          <p:cNvSpPr txBox="1"/>
          <p:nvPr/>
        </p:nvSpPr>
        <p:spPr>
          <a:xfrm>
            <a:off x="5311738" y="1970058"/>
            <a:ext cx="8853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dog</a:t>
            </a:r>
            <a:endParaRPr lang="zh-CN" altLang="en-US" sz="2000" b="1"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FAF2D4B5-4A39-46D8-98A4-88AD3F1CCB6C}"/>
              </a:ext>
            </a:extLst>
          </p:cNvPr>
          <p:cNvSpPr txBox="1"/>
          <p:nvPr/>
        </p:nvSpPr>
        <p:spPr>
          <a:xfrm>
            <a:off x="5041827" y="2352645"/>
            <a:ext cx="88532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cat</a:t>
            </a:r>
            <a:endParaRPr lang="zh-CN" altLang="en-US" sz="2000" b="1"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43CAC5D4-CED1-40A8-9EE9-0DA27F1D8306}"/>
              </a:ext>
            </a:extLst>
          </p:cNvPr>
          <p:cNvSpPr txBox="1"/>
          <p:nvPr/>
        </p:nvSpPr>
        <p:spPr>
          <a:xfrm>
            <a:off x="5757844" y="2544732"/>
            <a:ext cx="75725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fish</a:t>
            </a:r>
            <a:endParaRPr lang="zh-CN" altLang="en-US" sz="2000" b="1"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C2A2C7EA-F0F6-458A-84F0-664817AFA765}"/>
              </a:ext>
            </a:extLst>
          </p:cNvPr>
          <p:cNvSpPr txBox="1"/>
          <p:nvPr/>
        </p:nvSpPr>
        <p:spPr>
          <a:xfrm>
            <a:off x="3102464" y="3686115"/>
            <a:ext cx="75725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four</a:t>
            </a:r>
            <a:endParaRPr lang="zh-CN" altLang="en-US" sz="2000" b="1" dirty="0">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FD084B6A-E98F-4BC6-B9EA-80B64A4215D3}"/>
              </a:ext>
            </a:extLst>
          </p:cNvPr>
          <p:cNvSpPr txBox="1"/>
          <p:nvPr/>
        </p:nvSpPr>
        <p:spPr>
          <a:xfrm>
            <a:off x="2266128" y="3914715"/>
            <a:ext cx="75725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three</a:t>
            </a:r>
            <a:endParaRPr lang="zh-CN" altLang="en-US" sz="2000" b="1" dirty="0">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F6B83FED-5A6D-41D8-93FC-2904A14A054D}"/>
              </a:ext>
            </a:extLst>
          </p:cNvPr>
          <p:cNvSpPr txBox="1"/>
          <p:nvPr/>
        </p:nvSpPr>
        <p:spPr>
          <a:xfrm>
            <a:off x="3017034" y="4152264"/>
            <a:ext cx="75725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one</a:t>
            </a:r>
            <a:endParaRPr lang="zh-CN" altLang="en-US" sz="2000" b="1"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F119B24F-AF47-450D-BB6F-5BD0D15D6F24}"/>
              </a:ext>
            </a:extLst>
          </p:cNvPr>
          <p:cNvSpPr txBox="1"/>
          <p:nvPr/>
        </p:nvSpPr>
        <p:spPr>
          <a:xfrm>
            <a:off x="2717780" y="4440713"/>
            <a:ext cx="757256"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two</a:t>
            </a:r>
            <a:endParaRPr lang="zh-CN" altLang="en-US" sz="2000" b="1"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25CA6452-C78F-4DAC-A538-A4D6A5CE0416}"/>
              </a:ext>
            </a:extLst>
          </p:cNvPr>
          <p:cNvSpPr txBox="1"/>
          <p:nvPr/>
        </p:nvSpPr>
        <p:spPr>
          <a:xfrm>
            <a:off x="4764017" y="3943290"/>
            <a:ext cx="116313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grape</a:t>
            </a:r>
            <a:endParaRPr lang="zh-CN" altLang="en-US" sz="2000" b="1" dirty="0">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DB56FAB7-0D3E-4CD8-8516-3A748EE02B18}"/>
              </a:ext>
            </a:extLst>
          </p:cNvPr>
          <p:cNvSpPr txBox="1"/>
          <p:nvPr/>
        </p:nvSpPr>
        <p:spPr>
          <a:xfrm>
            <a:off x="5626100" y="3762345"/>
            <a:ext cx="116313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apple</a:t>
            </a:r>
            <a:endParaRPr lang="zh-CN" altLang="en-US" sz="2000" b="1"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417D14B2-AB8E-4D29-B7EF-6CE1E11208FE}"/>
              </a:ext>
            </a:extLst>
          </p:cNvPr>
          <p:cNvSpPr txBox="1"/>
          <p:nvPr/>
        </p:nvSpPr>
        <p:spPr>
          <a:xfrm>
            <a:off x="5148770" y="4470340"/>
            <a:ext cx="116313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orange</a:t>
            </a:r>
            <a:endParaRPr lang="zh-CN" altLang="en-US" sz="2000" b="1" dirty="0">
              <a:latin typeface="Times New Roman" panose="02020603050405020304" pitchFamily="18" charset="0"/>
              <a:cs typeface="Times New Roman" panose="02020603050405020304" pitchFamily="18" charset="0"/>
            </a:endParaRPr>
          </a:p>
        </p:txBody>
      </p:sp>
      <p:sp>
        <p:nvSpPr>
          <p:cNvPr id="6" name="立方体 5">
            <a:extLst>
              <a:ext uri="{FF2B5EF4-FFF2-40B4-BE49-F238E27FC236}">
                <a16:creationId xmlns:a16="http://schemas.microsoft.com/office/drawing/2014/main" id="{92550761-F900-4072-8793-501C9A3B4154}"/>
              </a:ext>
            </a:extLst>
          </p:cNvPr>
          <p:cNvSpPr/>
          <p:nvPr/>
        </p:nvSpPr>
        <p:spPr>
          <a:xfrm>
            <a:off x="8445500" y="2863850"/>
            <a:ext cx="2035175" cy="1946275"/>
          </a:xfrm>
          <a:prstGeom prst="cub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a:extLst>
              <a:ext uri="{FF2B5EF4-FFF2-40B4-BE49-F238E27FC236}">
                <a16:creationId xmlns:a16="http://schemas.microsoft.com/office/drawing/2014/main" id="{D7C5BC46-AF66-4D05-9883-2061EB5A78E1}"/>
              </a:ext>
            </a:extLst>
          </p:cNvPr>
          <p:cNvSpPr/>
          <p:nvPr/>
        </p:nvSpPr>
        <p:spPr>
          <a:xfrm>
            <a:off x="8801100" y="4178240"/>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8" name="流程图: 接点 57">
            <a:extLst>
              <a:ext uri="{FF2B5EF4-FFF2-40B4-BE49-F238E27FC236}">
                <a16:creationId xmlns:a16="http://schemas.microsoft.com/office/drawing/2014/main" id="{04DFF8A7-E0C5-4389-9110-5DD88DD2B1B5}"/>
              </a:ext>
            </a:extLst>
          </p:cNvPr>
          <p:cNvSpPr/>
          <p:nvPr/>
        </p:nvSpPr>
        <p:spPr>
          <a:xfrm>
            <a:off x="8801100" y="4492595"/>
            <a:ext cx="190500" cy="1905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72057A39-5B01-456E-8AA7-0B3DF2C6F150}"/>
              </a:ext>
            </a:extLst>
          </p:cNvPr>
          <p:cNvCxnSpPr>
            <a:stCxn id="34" idx="6"/>
            <a:endCxn id="57" idx="2"/>
          </p:cNvCxnSpPr>
          <p:nvPr/>
        </p:nvCxnSpPr>
        <p:spPr>
          <a:xfrm>
            <a:off x="6311900" y="4181475"/>
            <a:ext cx="2489200" cy="9201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94420B3A-DE0A-40C1-A92A-8C92D1EDB2AD}"/>
              </a:ext>
            </a:extLst>
          </p:cNvPr>
          <p:cNvCxnSpPr>
            <a:cxnSpLocks/>
            <a:endCxn id="58" idx="2"/>
          </p:cNvCxnSpPr>
          <p:nvPr/>
        </p:nvCxnSpPr>
        <p:spPr>
          <a:xfrm flipV="1">
            <a:off x="5927147" y="4587845"/>
            <a:ext cx="2873953" cy="3302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0E5D019-2890-4A2D-8882-0315D310F887}"/>
              </a:ext>
            </a:extLst>
          </p:cNvPr>
          <p:cNvSpPr txBox="1"/>
          <p:nvPr/>
        </p:nvSpPr>
        <p:spPr>
          <a:xfrm>
            <a:off x="3646488" y="5319682"/>
            <a:ext cx="207486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t-SAE</a:t>
            </a:r>
            <a:r>
              <a:rPr lang="zh-CN" altLang="en-US"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2D </a:t>
            </a:r>
            <a:endParaRPr lang="zh-CN" altLang="en-US" sz="2400" b="1" dirty="0">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9B4C1FD9-D205-437A-8C1E-FDC0FDAFFA5C}"/>
              </a:ext>
            </a:extLst>
          </p:cNvPr>
          <p:cNvSpPr txBox="1"/>
          <p:nvPr/>
        </p:nvSpPr>
        <p:spPr>
          <a:xfrm>
            <a:off x="9034936" y="4840823"/>
            <a:ext cx="87856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3D </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74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2.2 Named entity recognition example</a:t>
            </a:r>
            <a:endParaRPr lang="zh-CN" altLang="en-US" sz="3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DD04AE2-7217-473F-80A0-579B25BE4729}"/>
              </a:ext>
            </a:extLst>
          </p:cNvPr>
          <p:cNvSpPr/>
          <p:nvPr/>
        </p:nvSpPr>
        <p:spPr>
          <a:xfrm>
            <a:off x="754742"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EA83061C-884F-4A0A-9507-B336976EBC33}"/>
              </a:ext>
            </a:extLst>
          </p:cNvPr>
          <p:cNvCxnSpPr/>
          <p:nvPr/>
        </p:nvCxnSpPr>
        <p:spPr>
          <a:xfrm>
            <a:off x="1973943"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CDBC493-37FA-4636-B8F9-D73CF89B51D8}"/>
              </a:ext>
            </a:extLst>
          </p:cNvPr>
          <p:cNvCxnSpPr/>
          <p:nvPr/>
        </p:nvCxnSpPr>
        <p:spPr>
          <a:xfrm>
            <a:off x="3926114"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6016024-87B7-4DEE-BD2A-8ABADD21B3B7}"/>
              </a:ext>
            </a:extLst>
          </p:cNvPr>
          <p:cNvCxnSpPr/>
          <p:nvPr/>
        </p:nvCxnSpPr>
        <p:spPr>
          <a:xfrm>
            <a:off x="5834743"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C5890D8-7FD8-4C40-8119-C7D24649188C}"/>
              </a:ext>
            </a:extLst>
          </p:cNvPr>
          <p:cNvCxnSpPr/>
          <p:nvPr/>
        </p:nvCxnSpPr>
        <p:spPr>
          <a:xfrm>
            <a:off x="7772401"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7A20DE6-F2F9-4A6F-86FC-2437151DE27D}"/>
              </a:ext>
            </a:extLst>
          </p:cNvPr>
          <p:cNvCxnSpPr/>
          <p:nvPr/>
        </p:nvCxnSpPr>
        <p:spPr>
          <a:xfrm>
            <a:off x="9753601"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3116F3C-AEAD-42F9-B245-1CE55A63B9B8}"/>
              </a:ext>
            </a:extLst>
          </p:cNvPr>
          <p:cNvCxnSpPr>
            <a:cxnSpLocks/>
          </p:cNvCxnSpPr>
          <p:nvPr/>
        </p:nvCxnSpPr>
        <p:spPr>
          <a:xfrm flipV="1">
            <a:off x="1255486"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2C7010E-0BD4-4E8A-91F3-DF5C09FE497F}"/>
              </a:ext>
            </a:extLst>
          </p:cNvPr>
          <p:cNvCxnSpPr>
            <a:cxnSpLocks/>
          </p:cNvCxnSpPr>
          <p:nvPr/>
        </p:nvCxnSpPr>
        <p:spPr>
          <a:xfrm flipV="1">
            <a:off x="1255486"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60F593F0-E097-4F54-9F28-82A73DD7CA89}"/>
              </a:ext>
            </a:extLst>
          </p:cNvPr>
          <p:cNvSpPr/>
          <p:nvPr/>
        </p:nvSpPr>
        <p:spPr>
          <a:xfrm>
            <a:off x="2703285"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3741D951-3609-45C6-8358-5B8AF2AB4DA0}"/>
              </a:ext>
            </a:extLst>
          </p:cNvPr>
          <p:cNvCxnSpPr>
            <a:cxnSpLocks/>
          </p:cNvCxnSpPr>
          <p:nvPr/>
        </p:nvCxnSpPr>
        <p:spPr>
          <a:xfrm flipV="1">
            <a:off x="3204029"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08B6802-A368-4F48-8687-D3FFBD2B60BF}"/>
              </a:ext>
            </a:extLst>
          </p:cNvPr>
          <p:cNvCxnSpPr>
            <a:cxnSpLocks/>
          </p:cNvCxnSpPr>
          <p:nvPr/>
        </p:nvCxnSpPr>
        <p:spPr>
          <a:xfrm flipV="1">
            <a:off x="3204029"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8FDDFF62-A771-4081-93C3-1BF75BF48EAD}"/>
              </a:ext>
            </a:extLst>
          </p:cNvPr>
          <p:cNvSpPr/>
          <p:nvPr/>
        </p:nvSpPr>
        <p:spPr>
          <a:xfrm>
            <a:off x="4651828"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74">
            <a:extLst>
              <a:ext uri="{FF2B5EF4-FFF2-40B4-BE49-F238E27FC236}">
                <a16:creationId xmlns:a16="http://schemas.microsoft.com/office/drawing/2014/main" id="{B0C1F666-52AF-4EEB-A624-5879896BCACD}"/>
              </a:ext>
            </a:extLst>
          </p:cNvPr>
          <p:cNvCxnSpPr>
            <a:cxnSpLocks/>
          </p:cNvCxnSpPr>
          <p:nvPr/>
        </p:nvCxnSpPr>
        <p:spPr>
          <a:xfrm flipV="1">
            <a:off x="5152572"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B89190E3-4CF7-4DF2-8A10-05F3053C4FE2}"/>
              </a:ext>
            </a:extLst>
          </p:cNvPr>
          <p:cNvCxnSpPr>
            <a:cxnSpLocks/>
          </p:cNvCxnSpPr>
          <p:nvPr/>
        </p:nvCxnSpPr>
        <p:spPr>
          <a:xfrm flipV="1">
            <a:off x="5152572"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58D4BE65-13F4-4F41-BAB2-4802C099933E}"/>
              </a:ext>
            </a:extLst>
          </p:cNvPr>
          <p:cNvSpPr/>
          <p:nvPr/>
        </p:nvSpPr>
        <p:spPr>
          <a:xfrm>
            <a:off x="6600371"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a:extLst>
              <a:ext uri="{FF2B5EF4-FFF2-40B4-BE49-F238E27FC236}">
                <a16:creationId xmlns:a16="http://schemas.microsoft.com/office/drawing/2014/main" id="{853076B3-14DC-4043-B3EC-77C629DA9410}"/>
              </a:ext>
            </a:extLst>
          </p:cNvPr>
          <p:cNvCxnSpPr>
            <a:cxnSpLocks/>
          </p:cNvCxnSpPr>
          <p:nvPr/>
        </p:nvCxnSpPr>
        <p:spPr>
          <a:xfrm flipV="1">
            <a:off x="7101115"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8EFEE75A-CDF9-44BA-85A6-C437894B1E3E}"/>
              </a:ext>
            </a:extLst>
          </p:cNvPr>
          <p:cNvCxnSpPr>
            <a:cxnSpLocks/>
          </p:cNvCxnSpPr>
          <p:nvPr/>
        </p:nvCxnSpPr>
        <p:spPr>
          <a:xfrm flipV="1">
            <a:off x="7101115"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36E0DD21-79B8-49B6-B6AA-B3BC1C2ADDA9}"/>
              </a:ext>
            </a:extLst>
          </p:cNvPr>
          <p:cNvSpPr/>
          <p:nvPr/>
        </p:nvSpPr>
        <p:spPr>
          <a:xfrm>
            <a:off x="8548914"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a:extLst>
              <a:ext uri="{FF2B5EF4-FFF2-40B4-BE49-F238E27FC236}">
                <a16:creationId xmlns:a16="http://schemas.microsoft.com/office/drawing/2014/main" id="{87CA190B-265B-4345-899C-D72D8B8EABBF}"/>
              </a:ext>
            </a:extLst>
          </p:cNvPr>
          <p:cNvCxnSpPr>
            <a:cxnSpLocks/>
          </p:cNvCxnSpPr>
          <p:nvPr/>
        </p:nvCxnSpPr>
        <p:spPr>
          <a:xfrm flipV="1">
            <a:off x="9049658"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2786C4E-34BC-4DDA-B11F-D8E16C6B3960}"/>
              </a:ext>
            </a:extLst>
          </p:cNvPr>
          <p:cNvCxnSpPr>
            <a:cxnSpLocks/>
          </p:cNvCxnSpPr>
          <p:nvPr/>
        </p:nvCxnSpPr>
        <p:spPr>
          <a:xfrm flipV="1">
            <a:off x="9049658"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48744E6-BFD3-4E09-A664-52D038B2DDF0}"/>
              </a:ext>
            </a:extLst>
          </p:cNvPr>
          <p:cNvSpPr txBox="1"/>
          <p:nvPr/>
        </p:nvSpPr>
        <p:spPr>
          <a:xfrm>
            <a:off x="75111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Sally</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Robert</a:t>
            </a:r>
            <a:endParaRPr lang="zh-CN" altLang="en-US" sz="28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1D0E8F80-4CD3-46AE-931D-5E5AE623D248}"/>
              </a:ext>
            </a:extLst>
          </p:cNvPr>
          <p:cNvSpPr txBox="1"/>
          <p:nvPr/>
        </p:nvSpPr>
        <p:spPr>
          <a:xfrm>
            <a:off x="257628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Johnson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Lin</a:t>
            </a:r>
            <a:endParaRPr lang="zh-CN" altLang="en-US" sz="2800" b="1"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B43C67FA-425B-43E5-A161-19D58757267A}"/>
              </a:ext>
            </a:extLst>
          </p:cNvPr>
          <p:cNvSpPr txBox="1"/>
          <p:nvPr/>
        </p:nvSpPr>
        <p:spPr>
          <a:xfrm>
            <a:off x="497704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is</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is</a:t>
            </a:r>
            <a:endParaRPr lang="zh-CN" altLang="en-US" sz="2800" b="1"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1CC9A3F5-C575-4DAF-A199-2FA71A3872E4}"/>
              </a:ext>
            </a:extLst>
          </p:cNvPr>
          <p:cNvSpPr txBox="1"/>
          <p:nvPr/>
        </p:nvSpPr>
        <p:spPr>
          <a:xfrm>
            <a:off x="680357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an</a:t>
            </a:r>
            <a:endParaRPr lang="zh-CN" altLang="en-US" sz="2800" b="1"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C44204E7-F229-457A-AB89-284090A421D2}"/>
              </a:ext>
            </a:extLst>
          </p:cNvPr>
          <p:cNvSpPr txBox="1"/>
          <p:nvPr/>
        </p:nvSpPr>
        <p:spPr>
          <a:xfrm>
            <a:off x="8444596" y="4121167"/>
            <a:ext cx="1745342" cy="1815882"/>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orange</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apple</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3771D351-012F-4733-A58A-34FD9D423126}"/>
              </a:ext>
            </a:extLst>
          </p:cNvPr>
          <p:cNvSpPr/>
          <p:nvPr/>
        </p:nvSpPr>
        <p:spPr>
          <a:xfrm>
            <a:off x="10497457"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a:extLst>
              <a:ext uri="{FF2B5EF4-FFF2-40B4-BE49-F238E27FC236}">
                <a16:creationId xmlns:a16="http://schemas.microsoft.com/office/drawing/2014/main" id="{B0B4F797-8A0F-45E2-990D-A46D1F7193FD}"/>
              </a:ext>
            </a:extLst>
          </p:cNvPr>
          <p:cNvCxnSpPr>
            <a:cxnSpLocks/>
          </p:cNvCxnSpPr>
          <p:nvPr/>
        </p:nvCxnSpPr>
        <p:spPr>
          <a:xfrm flipV="1">
            <a:off x="10998201"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6437BE3D-08AF-4376-A48C-F5BD0D7389F1}"/>
              </a:ext>
            </a:extLst>
          </p:cNvPr>
          <p:cNvCxnSpPr>
            <a:cxnSpLocks/>
          </p:cNvCxnSpPr>
          <p:nvPr/>
        </p:nvCxnSpPr>
        <p:spPr>
          <a:xfrm flipV="1">
            <a:off x="10998201"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22FD9FE1-03A7-4A39-A79B-6381748FE851}"/>
              </a:ext>
            </a:extLst>
          </p:cNvPr>
          <p:cNvSpPr txBox="1"/>
          <p:nvPr/>
        </p:nvSpPr>
        <p:spPr>
          <a:xfrm>
            <a:off x="10393136"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farmer</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famer</a:t>
            </a:r>
            <a:endParaRPr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FD3DA52-656C-4905-AE93-2560C06F6F19}"/>
              </a:ext>
            </a:extLst>
          </p:cNvPr>
          <p:cNvSpPr txBox="1"/>
          <p:nvPr/>
        </p:nvSpPr>
        <p:spPr>
          <a:xfrm>
            <a:off x="1093786" y="1524000"/>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p:sp>
        <p:nvSpPr>
          <p:cNvPr id="33" name="文本框 32">
            <a:extLst>
              <a:ext uri="{FF2B5EF4-FFF2-40B4-BE49-F238E27FC236}">
                <a16:creationId xmlns:a16="http://schemas.microsoft.com/office/drawing/2014/main" id="{5E82E8A9-69B7-42D1-8941-5F281CBEEC3A}"/>
              </a:ext>
            </a:extLst>
          </p:cNvPr>
          <p:cNvSpPr txBox="1"/>
          <p:nvPr/>
        </p:nvSpPr>
        <p:spPr>
          <a:xfrm>
            <a:off x="3056842"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p:sp>
        <p:nvSpPr>
          <p:cNvPr id="34" name="文本框 33">
            <a:extLst>
              <a:ext uri="{FF2B5EF4-FFF2-40B4-BE49-F238E27FC236}">
                <a16:creationId xmlns:a16="http://schemas.microsoft.com/office/drawing/2014/main" id="{96BC3A02-C940-4764-9C17-2D6AA3CCC3FA}"/>
              </a:ext>
            </a:extLst>
          </p:cNvPr>
          <p:cNvSpPr txBox="1"/>
          <p:nvPr/>
        </p:nvSpPr>
        <p:spPr>
          <a:xfrm>
            <a:off x="4990872"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5" name="文本框 34">
            <a:extLst>
              <a:ext uri="{FF2B5EF4-FFF2-40B4-BE49-F238E27FC236}">
                <a16:creationId xmlns:a16="http://schemas.microsoft.com/office/drawing/2014/main" id="{F5A5ACBE-CB3C-43D8-AFBA-7144826ADDEB}"/>
              </a:ext>
            </a:extLst>
          </p:cNvPr>
          <p:cNvSpPr txBox="1"/>
          <p:nvPr/>
        </p:nvSpPr>
        <p:spPr>
          <a:xfrm>
            <a:off x="6939415" y="1524000"/>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6" name="文本框 35">
            <a:extLst>
              <a:ext uri="{FF2B5EF4-FFF2-40B4-BE49-F238E27FC236}">
                <a16:creationId xmlns:a16="http://schemas.microsoft.com/office/drawing/2014/main" id="{0CE47FBC-2CF6-4421-8B54-034D358FF282}"/>
              </a:ext>
            </a:extLst>
          </p:cNvPr>
          <p:cNvSpPr txBox="1"/>
          <p:nvPr/>
        </p:nvSpPr>
        <p:spPr>
          <a:xfrm>
            <a:off x="8902471"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7" name="文本框 36">
            <a:extLst>
              <a:ext uri="{FF2B5EF4-FFF2-40B4-BE49-F238E27FC236}">
                <a16:creationId xmlns:a16="http://schemas.microsoft.com/office/drawing/2014/main" id="{FE98D7B8-D0EB-4F45-BE0C-6DAD845BAA5A}"/>
              </a:ext>
            </a:extLst>
          </p:cNvPr>
          <p:cNvSpPr txBox="1"/>
          <p:nvPr/>
        </p:nvSpPr>
        <p:spPr>
          <a:xfrm>
            <a:off x="10838090" y="1480794"/>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Tree>
    <p:extLst>
      <p:ext uri="{BB962C8B-B14F-4D97-AF65-F5344CB8AC3E}">
        <p14:creationId xmlns:p14="http://schemas.microsoft.com/office/powerpoint/2010/main" val="3150053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2.2 Named entity recognition example</a:t>
            </a:r>
            <a:endParaRPr lang="zh-CN" altLang="en-US" sz="3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DD04AE2-7217-473F-80A0-579B25BE4729}"/>
              </a:ext>
            </a:extLst>
          </p:cNvPr>
          <p:cNvSpPr/>
          <p:nvPr/>
        </p:nvSpPr>
        <p:spPr>
          <a:xfrm>
            <a:off x="754742"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EA83061C-884F-4A0A-9507-B336976EBC33}"/>
              </a:ext>
            </a:extLst>
          </p:cNvPr>
          <p:cNvCxnSpPr/>
          <p:nvPr/>
        </p:nvCxnSpPr>
        <p:spPr>
          <a:xfrm>
            <a:off x="1973943"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CDBC493-37FA-4636-B8F9-D73CF89B51D8}"/>
              </a:ext>
            </a:extLst>
          </p:cNvPr>
          <p:cNvCxnSpPr/>
          <p:nvPr/>
        </p:nvCxnSpPr>
        <p:spPr>
          <a:xfrm>
            <a:off x="3926114"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6016024-87B7-4DEE-BD2A-8ABADD21B3B7}"/>
              </a:ext>
            </a:extLst>
          </p:cNvPr>
          <p:cNvCxnSpPr/>
          <p:nvPr/>
        </p:nvCxnSpPr>
        <p:spPr>
          <a:xfrm>
            <a:off x="5834743"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C5890D8-7FD8-4C40-8119-C7D24649188C}"/>
              </a:ext>
            </a:extLst>
          </p:cNvPr>
          <p:cNvCxnSpPr/>
          <p:nvPr/>
        </p:nvCxnSpPr>
        <p:spPr>
          <a:xfrm>
            <a:off x="7772401"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7A20DE6-F2F9-4A6F-86FC-2437151DE27D}"/>
              </a:ext>
            </a:extLst>
          </p:cNvPr>
          <p:cNvCxnSpPr/>
          <p:nvPr/>
        </p:nvCxnSpPr>
        <p:spPr>
          <a:xfrm>
            <a:off x="9753601" y="2917371"/>
            <a:ext cx="5225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3116F3C-AEAD-42F9-B245-1CE55A63B9B8}"/>
              </a:ext>
            </a:extLst>
          </p:cNvPr>
          <p:cNvCxnSpPr>
            <a:cxnSpLocks/>
          </p:cNvCxnSpPr>
          <p:nvPr/>
        </p:nvCxnSpPr>
        <p:spPr>
          <a:xfrm flipV="1">
            <a:off x="1255486"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2C7010E-0BD4-4E8A-91F3-DF5C09FE497F}"/>
              </a:ext>
            </a:extLst>
          </p:cNvPr>
          <p:cNvCxnSpPr>
            <a:cxnSpLocks/>
          </p:cNvCxnSpPr>
          <p:nvPr/>
        </p:nvCxnSpPr>
        <p:spPr>
          <a:xfrm flipV="1">
            <a:off x="1255486"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60F593F0-E097-4F54-9F28-82A73DD7CA89}"/>
              </a:ext>
            </a:extLst>
          </p:cNvPr>
          <p:cNvSpPr/>
          <p:nvPr/>
        </p:nvSpPr>
        <p:spPr>
          <a:xfrm>
            <a:off x="2703285"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3741D951-3609-45C6-8358-5B8AF2AB4DA0}"/>
              </a:ext>
            </a:extLst>
          </p:cNvPr>
          <p:cNvCxnSpPr>
            <a:cxnSpLocks/>
          </p:cNvCxnSpPr>
          <p:nvPr/>
        </p:nvCxnSpPr>
        <p:spPr>
          <a:xfrm flipV="1">
            <a:off x="3204029"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08B6802-A368-4F48-8687-D3FFBD2B60BF}"/>
              </a:ext>
            </a:extLst>
          </p:cNvPr>
          <p:cNvCxnSpPr>
            <a:cxnSpLocks/>
          </p:cNvCxnSpPr>
          <p:nvPr/>
        </p:nvCxnSpPr>
        <p:spPr>
          <a:xfrm flipV="1">
            <a:off x="3204029"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8FDDFF62-A771-4081-93C3-1BF75BF48EAD}"/>
              </a:ext>
            </a:extLst>
          </p:cNvPr>
          <p:cNvSpPr/>
          <p:nvPr/>
        </p:nvSpPr>
        <p:spPr>
          <a:xfrm>
            <a:off x="4651828"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74">
            <a:extLst>
              <a:ext uri="{FF2B5EF4-FFF2-40B4-BE49-F238E27FC236}">
                <a16:creationId xmlns:a16="http://schemas.microsoft.com/office/drawing/2014/main" id="{B0C1F666-52AF-4EEB-A624-5879896BCACD}"/>
              </a:ext>
            </a:extLst>
          </p:cNvPr>
          <p:cNvCxnSpPr>
            <a:cxnSpLocks/>
          </p:cNvCxnSpPr>
          <p:nvPr/>
        </p:nvCxnSpPr>
        <p:spPr>
          <a:xfrm flipV="1">
            <a:off x="5152572"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B89190E3-4CF7-4DF2-8A10-05F3053C4FE2}"/>
              </a:ext>
            </a:extLst>
          </p:cNvPr>
          <p:cNvCxnSpPr>
            <a:cxnSpLocks/>
          </p:cNvCxnSpPr>
          <p:nvPr/>
        </p:nvCxnSpPr>
        <p:spPr>
          <a:xfrm flipV="1">
            <a:off x="5152572"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58D4BE65-13F4-4F41-BAB2-4802C099933E}"/>
              </a:ext>
            </a:extLst>
          </p:cNvPr>
          <p:cNvSpPr/>
          <p:nvPr/>
        </p:nvSpPr>
        <p:spPr>
          <a:xfrm>
            <a:off x="6600371"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a:extLst>
              <a:ext uri="{FF2B5EF4-FFF2-40B4-BE49-F238E27FC236}">
                <a16:creationId xmlns:a16="http://schemas.microsoft.com/office/drawing/2014/main" id="{853076B3-14DC-4043-B3EC-77C629DA9410}"/>
              </a:ext>
            </a:extLst>
          </p:cNvPr>
          <p:cNvCxnSpPr>
            <a:cxnSpLocks/>
          </p:cNvCxnSpPr>
          <p:nvPr/>
        </p:nvCxnSpPr>
        <p:spPr>
          <a:xfrm flipV="1">
            <a:off x="7101115"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8EFEE75A-CDF9-44BA-85A6-C437894B1E3E}"/>
              </a:ext>
            </a:extLst>
          </p:cNvPr>
          <p:cNvCxnSpPr>
            <a:cxnSpLocks/>
          </p:cNvCxnSpPr>
          <p:nvPr/>
        </p:nvCxnSpPr>
        <p:spPr>
          <a:xfrm flipV="1">
            <a:off x="7101115"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36E0DD21-79B8-49B6-B6AA-B3BC1C2ADDA9}"/>
              </a:ext>
            </a:extLst>
          </p:cNvPr>
          <p:cNvSpPr/>
          <p:nvPr/>
        </p:nvSpPr>
        <p:spPr>
          <a:xfrm>
            <a:off x="8548914"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a:extLst>
              <a:ext uri="{FF2B5EF4-FFF2-40B4-BE49-F238E27FC236}">
                <a16:creationId xmlns:a16="http://schemas.microsoft.com/office/drawing/2014/main" id="{87CA190B-265B-4345-899C-D72D8B8EABBF}"/>
              </a:ext>
            </a:extLst>
          </p:cNvPr>
          <p:cNvCxnSpPr>
            <a:cxnSpLocks/>
          </p:cNvCxnSpPr>
          <p:nvPr/>
        </p:nvCxnSpPr>
        <p:spPr>
          <a:xfrm flipV="1">
            <a:off x="9049658"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2786C4E-34BC-4DDA-B11F-D8E16C6B3960}"/>
              </a:ext>
            </a:extLst>
          </p:cNvPr>
          <p:cNvCxnSpPr>
            <a:cxnSpLocks/>
          </p:cNvCxnSpPr>
          <p:nvPr/>
        </p:nvCxnSpPr>
        <p:spPr>
          <a:xfrm flipV="1">
            <a:off x="9049658"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48744E6-BFD3-4E09-A664-52D038B2DDF0}"/>
              </a:ext>
            </a:extLst>
          </p:cNvPr>
          <p:cNvSpPr txBox="1"/>
          <p:nvPr/>
        </p:nvSpPr>
        <p:spPr>
          <a:xfrm>
            <a:off x="75111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Sally</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Robert</a:t>
            </a:r>
            <a:endParaRPr lang="zh-CN" altLang="en-US" sz="28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1D0E8F80-4CD3-46AE-931D-5E5AE623D248}"/>
              </a:ext>
            </a:extLst>
          </p:cNvPr>
          <p:cNvSpPr txBox="1"/>
          <p:nvPr/>
        </p:nvSpPr>
        <p:spPr>
          <a:xfrm>
            <a:off x="257628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Johnson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Lin</a:t>
            </a:r>
            <a:endParaRPr lang="zh-CN" altLang="en-US" sz="2800" b="1"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B43C67FA-425B-43E5-A161-19D58757267A}"/>
              </a:ext>
            </a:extLst>
          </p:cNvPr>
          <p:cNvSpPr txBox="1"/>
          <p:nvPr/>
        </p:nvSpPr>
        <p:spPr>
          <a:xfrm>
            <a:off x="497704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is</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is</a:t>
            </a:r>
            <a:endParaRPr lang="zh-CN" altLang="en-US" sz="2800" b="1"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1CC9A3F5-C575-4DAF-A199-2FA71A3872E4}"/>
              </a:ext>
            </a:extLst>
          </p:cNvPr>
          <p:cNvSpPr txBox="1"/>
          <p:nvPr/>
        </p:nvSpPr>
        <p:spPr>
          <a:xfrm>
            <a:off x="680357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an</a:t>
            </a:r>
            <a:endParaRPr lang="zh-CN" altLang="en-US" sz="2800" b="1"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C44204E7-F229-457A-AB89-284090A421D2}"/>
              </a:ext>
            </a:extLst>
          </p:cNvPr>
          <p:cNvSpPr txBox="1"/>
          <p:nvPr/>
        </p:nvSpPr>
        <p:spPr>
          <a:xfrm>
            <a:off x="8444596"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orange</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durian</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3771D351-012F-4733-A58A-34FD9D423126}"/>
              </a:ext>
            </a:extLst>
          </p:cNvPr>
          <p:cNvSpPr/>
          <p:nvPr/>
        </p:nvSpPr>
        <p:spPr>
          <a:xfrm>
            <a:off x="10497457" y="2612571"/>
            <a:ext cx="1030515" cy="64633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a:extLst>
              <a:ext uri="{FF2B5EF4-FFF2-40B4-BE49-F238E27FC236}">
                <a16:creationId xmlns:a16="http://schemas.microsoft.com/office/drawing/2014/main" id="{B0B4F797-8A0F-45E2-990D-A46D1F7193FD}"/>
              </a:ext>
            </a:extLst>
          </p:cNvPr>
          <p:cNvCxnSpPr>
            <a:cxnSpLocks/>
          </p:cNvCxnSpPr>
          <p:nvPr/>
        </p:nvCxnSpPr>
        <p:spPr>
          <a:xfrm flipV="1">
            <a:off x="10998201" y="3429000"/>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6437BE3D-08AF-4376-A48C-F5BD0D7389F1}"/>
              </a:ext>
            </a:extLst>
          </p:cNvPr>
          <p:cNvCxnSpPr>
            <a:cxnSpLocks/>
          </p:cNvCxnSpPr>
          <p:nvPr/>
        </p:nvCxnSpPr>
        <p:spPr>
          <a:xfrm flipV="1">
            <a:off x="10998201" y="1970314"/>
            <a:ext cx="0" cy="5220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22FD9FE1-03A7-4A39-A79B-6381748FE851}"/>
              </a:ext>
            </a:extLst>
          </p:cNvPr>
          <p:cNvSpPr txBox="1"/>
          <p:nvPr/>
        </p:nvSpPr>
        <p:spPr>
          <a:xfrm>
            <a:off x="10393136"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farmer</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cultivator</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D40BFAA-1000-4F15-98A4-14B0103540EA}"/>
              </a:ext>
            </a:extLst>
          </p:cNvPr>
          <p:cNvSpPr txBox="1"/>
          <p:nvPr/>
        </p:nvSpPr>
        <p:spPr>
          <a:xfrm>
            <a:off x="8715375" y="5930498"/>
            <a:ext cx="68580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榴莲</a:t>
            </a:r>
          </a:p>
        </p:txBody>
      </p:sp>
      <p:sp>
        <p:nvSpPr>
          <p:cNvPr id="33" name="文本框 32">
            <a:extLst>
              <a:ext uri="{FF2B5EF4-FFF2-40B4-BE49-F238E27FC236}">
                <a16:creationId xmlns:a16="http://schemas.microsoft.com/office/drawing/2014/main" id="{AF9B793C-B8EC-41F3-BA1A-61C989BBD429}"/>
              </a:ext>
            </a:extLst>
          </p:cNvPr>
          <p:cNvSpPr txBox="1"/>
          <p:nvPr/>
        </p:nvSpPr>
        <p:spPr>
          <a:xfrm>
            <a:off x="1093786" y="1524000"/>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p:sp>
        <p:nvSpPr>
          <p:cNvPr id="34" name="文本框 33">
            <a:extLst>
              <a:ext uri="{FF2B5EF4-FFF2-40B4-BE49-F238E27FC236}">
                <a16:creationId xmlns:a16="http://schemas.microsoft.com/office/drawing/2014/main" id="{B5335B74-6792-4902-B6C5-FBA25C0D4FDC}"/>
              </a:ext>
            </a:extLst>
          </p:cNvPr>
          <p:cNvSpPr txBox="1"/>
          <p:nvPr/>
        </p:nvSpPr>
        <p:spPr>
          <a:xfrm>
            <a:off x="3056842"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1</a:t>
            </a:r>
            <a:endParaRPr lang="zh-CN" altLang="en-US" dirty="0">
              <a:latin typeface="Cambria Math" panose="02040503050406030204" pitchFamily="18" charset="0"/>
            </a:endParaRPr>
          </a:p>
        </p:txBody>
      </p:sp>
      <p:sp>
        <p:nvSpPr>
          <p:cNvPr id="35" name="文本框 34">
            <a:extLst>
              <a:ext uri="{FF2B5EF4-FFF2-40B4-BE49-F238E27FC236}">
                <a16:creationId xmlns:a16="http://schemas.microsoft.com/office/drawing/2014/main" id="{7ED6B743-FE49-4C70-B4C8-F53545574FAD}"/>
              </a:ext>
            </a:extLst>
          </p:cNvPr>
          <p:cNvSpPr txBox="1"/>
          <p:nvPr/>
        </p:nvSpPr>
        <p:spPr>
          <a:xfrm>
            <a:off x="4990872"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6" name="文本框 35">
            <a:extLst>
              <a:ext uri="{FF2B5EF4-FFF2-40B4-BE49-F238E27FC236}">
                <a16:creationId xmlns:a16="http://schemas.microsoft.com/office/drawing/2014/main" id="{17A2CFB3-28C0-4A62-B64A-2E91C0844CF3}"/>
              </a:ext>
            </a:extLst>
          </p:cNvPr>
          <p:cNvSpPr txBox="1"/>
          <p:nvPr/>
        </p:nvSpPr>
        <p:spPr>
          <a:xfrm>
            <a:off x="6939415" y="1524000"/>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7" name="文本框 36">
            <a:extLst>
              <a:ext uri="{FF2B5EF4-FFF2-40B4-BE49-F238E27FC236}">
                <a16:creationId xmlns:a16="http://schemas.microsoft.com/office/drawing/2014/main" id="{780421AB-40C2-47E9-BC48-C7D294AF888A}"/>
              </a:ext>
            </a:extLst>
          </p:cNvPr>
          <p:cNvSpPr txBox="1"/>
          <p:nvPr/>
        </p:nvSpPr>
        <p:spPr>
          <a:xfrm>
            <a:off x="8902471" y="1511771"/>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
        <p:nvSpPr>
          <p:cNvPr id="38" name="文本框 37">
            <a:extLst>
              <a:ext uri="{FF2B5EF4-FFF2-40B4-BE49-F238E27FC236}">
                <a16:creationId xmlns:a16="http://schemas.microsoft.com/office/drawing/2014/main" id="{3535C1B1-4D7A-490E-8AA7-A5E76D2291E0}"/>
              </a:ext>
            </a:extLst>
          </p:cNvPr>
          <p:cNvSpPr txBox="1"/>
          <p:nvPr/>
        </p:nvSpPr>
        <p:spPr>
          <a:xfrm>
            <a:off x="10838090" y="1480794"/>
            <a:ext cx="352425" cy="369332"/>
          </a:xfrm>
          <a:prstGeom prst="rect">
            <a:avLst/>
          </a:prstGeom>
          <a:noFill/>
        </p:spPr>
        <p:txBody>
          <a:bodyPr wrap="square" rtlCol="0">
            <a:spAutoFit/>
          </a:bodyPr>
          <a:lstStyle/>
          <a:p>
            <a:r>
              <a:rPr lang="en-US" altLang="zh-CN" dirty="0">
                <a:latin typeface="Cambria Math" panose="02040503050406030204" pitchFamily="18" charset="0"/>
                <a:ea typeface="Cambria Math" panose="02040503050406030204" pitchFamily="18" charset="0"/>
              </a:rPr>
              <a:t>0</a:t>
            </a:r>
            <a:endParaRPr lang="zh-CN" altLang="en-US" dirty="0">
              <a:latin typeface="Cambria Math" panose="02040503050406030204" pitchFamily="18" charset="0"/>
            </a:endParaRPr>
          </a:p>
        </p:txBody>
      </p:sp>
    </p:spTree>
    <p:extLst>
      <p:ext uri="{BB962C8B-B14F-4D97-AF65-F5344CB8AC3E}">
        <p14:creationId xmlns:p14="http://schemas.microsoft.com/office/powerpoint/2010/main" val="53757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2.2 Transfer learning and word embedding</a:t>
            </a:r>
            <a:endParaRPr lang="zh-CN" altLang="en-US" sz="3600"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194C5FDD-3549-49FC-B4CA-0C3E8B1B9869}"/>
              </a:ext>
            </a:extLst>
          </p:cNvPr>
          <p:cNvSpPr txBox="1"/>
          <p:nvPr/>
        </p:nvSpPr>
        <p:spPr>
          <a:xfrm>
            <a:off x="526142" y="1179064"/>
            <a:ext cx="11139715" cy="2795958"/>
          </a:xfrm>
          <a:prstGeom prst="rect">
            <a:avLst/>
          </a:prstGeom>
          <a:noFill/>
        </p:spPr>
        <p:txBody>
          <a:bodyPr wrap="square">
            <a:spAutoFit/>
          </a:bodyPr>
          <a:lstStyle/>
          <a:p>
            <a:pPr latinLnBrk="1">
              <a:lnSpc>
                <a:spcPct val="150000"/>
              </a:lnSpc>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Learn word embeddings from large text corpus.(1-100B words)(Or download pre-trained embedding online.)</a:t>
            </a:r>
            <a:endParaRPr lang="en-US" altLang="zh-CN" sz="2400" dirty="0">
              <a:latin typeface="Times New Roman" panose="02020603050405020304" pitchFamily="18" charset="0"/>
              <a:cs typeface="Times New Roman" panose="02020603050405020304" pitchFamily="18" charset="0"/>
            </a:endParaRPr>
          </a:p>
          <a:p>
            <a:pPr latinLnBrk="1">
              <a:lnSpc>
                <a:spcPct val="150000"/>
              </a:lnSpc>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Transfer embedding to new task with smaller training set(say,100k words)</a:t>
            </a:r>
            <a:endParaRPr lang="zh-CN" altLang="en-US" sz="2400" dirty="0">
              <a:latin typeface="Times New Roman" panose="02020603050405020304" pitchFamily="18" charset="0"/>
              <a:cs typeface="Times New Roman" panose="02020603050405020304" pitchFamily="18" charset="0"/>
            </a:endParaRPr>
          </a:p>
          <a:p>
            <a:pPr latinLnBrk="1">
              <a:lnSpc>
                <a:spcPct val="150000"/>
              </a:lnSpc>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Optional: Continue to finetune the word embedding with new </a:t>
            </a:r>
          </a:p>
          <a:p>
            <a:pPr latinLnBrk="1">
              <a:lnSpc>
                <a:spcPct val="150000"/>
              </a:lnSpc>
            </a:pPr>
            <a:r>
              <a:rPr lang="en-US" altLang="zh-CN" sz="2400" dirty="0">
                <a:latin typeface="Times New Roman" panose="02020603050405020304" pitchFamily="18" charset="0"/>
                <a:cs typeface="Times New Roman" panose="02020603050405020304" pitchFamily="18" charset="0"/>
              </a:rPr>
              <a:t>data</a:t>
            </a:r>
          </a:p>
        </p:txBody>
      </p:sp>
      <p:sp>
        <p:nvSpPr>
          <p:cNvPr id="6" name="文本框 5">
            <a:extLst>
              <a:ext uri="{FF2B5EF4-FFF2-40B4-BE49-F238E27FC236}">
                <a16:creationId xmlns:a16="http://schemas.microsoft.com/office/drawing/2014/main" id="{C2F26944-7A3E-4788-B984-6C7E10045B16}"/>
              </a:ext>
            </a:extLst>
          </p:cNvPr>
          <p:cNvSpPr txBox="1"/>
          <p:nvPr/>
        </p:nvSpPr>
        <p:spPr>
          <a:xfrm>
            <a:off x="75111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Sally</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Robert</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5368790-1935-4A18-B0DF-CA8370EE0EA3}"/>
              </a:ext>
            </a:extLst>
          </p:cNvPr>
          <p:cNvSpPr txBox="1"/>
          <p:nvPr/>
        </p:nvSpPr>
        <p:spPr>
          <a:xfrm>
            <a:off x="2576285"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Johnson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Lin</a:t>
            </a:r>
            <a:endParaRPr lang="zh-CN" altLang="en-US" sz="28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AA30658-8C46-4020-B598-720E5F12445B}"/>
              </a:ext>
            </a:extLst>
          </p:cNvPr>
          <p:cNvSpPr txBox="1"/>
          <p:nvPr/>
        </p:nvSpPr>
        <p:spPr>
          <a:xfrm>
            <a:off x="497704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is</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is</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72256B6-32B0-4361-8260-EB567AED9ED2}"/>
              </a:ext>
            </a:extLst>
          </p:cNvPr>
          <p:cNvSpPr txBox="1"/>
          <p:nvPr/>
        </p:nvSpPr>
        <p:spPr>
          <a:xfrm>
            <a:off x="6803572"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an</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an</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7922B3FF-9208-4AF4-8794-E01F2F6DB1F6}"/>
              </a:ext>
            </a:extLst>
          </p:cNvPr>
          <p:cNvSpPr txBox="1"/>
          <p:nvPr/>
        </p:nvSpPr>
        <p:spPr>
          <a:xfrm>
            <a:off x="8444596"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orange</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durian</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6829520-C59B-44C2-A746-45AB460991CA}"/>
              </a:ext>
            </a:extLst>
          </p:cNvPr>
          <p:cNvSpPr txBox="1"/>
          <p:nvPr/>
        </p:nvSpPr>
        <p:spPr>
          <a:xfrm>
            <a:off x="10393136" y="4121167"/>
            <a:ext cx="1745342" cy="1815882"/>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farmer</a:t>
            </a:r>
          </a:p>
          <a:p>
            <a:endParaRPr lang="en-US" altLang="zh-CN" sz="2800" b="1" dirty="0">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cultivator</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B625BC2-277B-4255-A4BC-3F90386EE8A5}"/>
              </a:ext>
            </a:extLst>
          </p:cNvPr>
          <p:cNvSpPr txBox="1"/>
          <p:nvPr/>
        </p:nvSpPr>
        <p:spPr>
          <a:xfrm>
            <a:off x="8715375" y="5930498"/>
            <a:ext cx="68580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榴莲</a:t>
            </a:r>
          </a:p>
        </p:txBody>
      </p:sp>
    </p:spTree>
    <p:extLst>
      <p:ext uri="{BB962C8B-B14F-4D97-AF65-F5344CB8AC3E}">
        <p14:creationId xmlns:p14="http://schemas.microsoft.com/office/powerpoint/2010/main" val="2189533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2.3 Analogous Property of word embeddings</a:t>
            </a:r>
            <a:endParaRPr lang="zh-CN" altLang="en-US" sz="36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2AF8E975-A4BA-473D-87AB-C829CEBAD597}"/>
              </a:ext>
            </a:extLst>
          </p:cNvPr>
          <p:cNvGrpSpPr/>
          <p:nvPr/>
        </p:nvGrpSpPr>
        <p:grpSpPr>
          <a:xfrm>
            <a:off x="669246" y="879005"/>
            <a:ext cx="11027454" cy="2549995"/>
            <a:chOff x="669246" y="879005"/>
            <a:chExt cx="10798854" cy="4130403"/>
          </a:xfrm>
        </p:grpSpPr>
        <p:cxnSp>
          <p:nvCxnSpPr>
            <p:cNvPr id="6" name="直接连接符 5">
              <a:extLst>
                <a:ext uri="{FF2B5EF4-FFF2-40B4-BE49-F238E27FC236}">
                  <a16:creationId xmlns:a16="http://schemas.microsoft.com/office/drawing/2014/main" id="{0488A80F-9E9B-4ACC-9CE5-8E31FF807D2C}"/>
                </a:ext>
              </a:extLst>
            </p:cNvPr>
            <p:cNvCxnSpPr/>
            <p:nvPr/>
          </p:nvCxnSpPr>
          <p:spPr>
            <a:xfrm>
              <a:off x="672021" y="1749301"/>
              <a:ext cx="107960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2A550CB-D5FC-4F8D-A3B8-64FCF78A1BB5}"/>
                </a:ext>
              </a:extLst>
            </p:cNvPr>
            <p:cNvCxnSpPr>
              <a:cxnSpLocks/>
            </p:cNvCxnSpPr>
            <p:nvPr/>
          </p:nvCxnSpPr>
          <p:spPr>
            <a:xfrm>
              <a:off x="2005521" y="1084833"/>
              <a:ext cx="0" cy="392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E5CCCAE-AEB5-43F0-8366-A58EB1A195F7}"/>
                </a:ext>
              </a:extLst>
            </p:cNvPr>
            <p:cNvSpPr txBox="1"/>
            <p:nvPr/>
          </p:nvSpPr>
          <p:spPr>
            <a:xfrm>
              <a:off x="2438400" y="913185"/>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Man</a:t>
              </a:r>
            </a:p>
            <a:p>
              <a:r>
                <a:rPr lang="en-US" altLang="zh-CN" sz="1400" b="1" dirty="0">
                  <a:latin typeface="Times New Roman" panose="02020603050405020304" pitchFamily="18" charset="0"/>
                  <a:cs typeface="Times New Roman" panose="02020603050405020304" pitchFamily="18" charset="0"/>
                </a:rPr>
                <a:t>(5391)</a:t>
              </a:r>
              <a:endParaRPr lang="zh-CN" altLang="en-US" sz="14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10CAAFEF-2333-4DEB-97A8-417C3DC5D95C}"/>
                </a:ext>
              </a:extLst>
            </p:cNvPr>
            <p:cNvSpPr txBox="1"/>
            <p:nvPr/>
          </p:nvSpPr>
          <p:spPr>
            <a:xfrm>
              <a:off x="3807215" y="896097"/>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Woman</a:t>
              </a:r>
            </a:p>
            <a:p>
              <a:r>
                <a:rPr lang="en-US" altLang="zh-CN" sz="1400" b="1" dirty="0">
                  <a:latin typeface="Times New Roman" panose="02020603050405020304" pitchFamily="18" charset="0"/>
                  <a:cs typeface="Times New Roman" panose="02020603050405020304" pitchFamily="18" charset="0"/>
                </a:rPr>
                <a:t>(9853)</a:t>
              </a:r>
              <a:endParaRPr lang="zh-CN" altLang="en-US" sz="1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8992EF3-DCD7-4846-B950-B1119F109D2D}"/>
                </a:ext>
              </a:extLst>
            </p:cNvPr>
            <p:cNvSpPr txBox="1"/>
            <p:nvPr/>
          </p:nvSpPr>
          <p:spPr>
            <a:xfrm>
              <a:off x="5442484" y="883317"/>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King</a:t>
              </a:r>
            </a:p>
            <a:p>
              <a:r>
                <a:rPr lang="en-US" altLang="zh-CN" sz="1400" b="1" dirty="0">
                  <a:latin typeface="Times New Roman" panose="02020603050405020304" pitchFamily="18" charset="0"/>
                  <a:cs typeface="Times New Roman" panose="02020603050405020304" pitchFamily="18" charset="0"/>
                </a:rPr>
                <a:t>(4914)</a:t>
              </a:r>
              <a:endParaRPr lang="zh-CN" altLang="en-US" sz="1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8E12C5E-DC2B-4134-A122-46C3F3ED035B}"/>
                </a:ext>
              </a:extLst>
            </p:cNvPr>
            <p:cNvSpPr txBox="1"/>
            <p:nvPr/>
          </p:nvSpPr>
          <p:spPr>
            <a:xfrm>
              <a:off x="6888674" y="887630"/>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Queen</a:t>
              </a:r>
            </a:p>
            <a:p>
              <a:r>
                <a:rPr lang="en-US" altLang="zh-CN" sz="1400" b="1" dirty="0">
                  <a:latin typeface="Times New Roman" panose="02020603050405020304" pitchFamily="18" charset="0"/>
                  <a:cs typeface="Times New Roman" panose="02020603050405020304" pitchFamily="18" charset="0"/>
                </a:rPr>
                <a:t>(7157)</a:t>
              </a:r>
              <a:endParaRPr lang="zh-CN" altLang="en-US" sz="14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7ECCADB-ACD1-4787-B47C-E4968E640A5B}"/>
                </a:ext>
              </a:extLst>
            </p:cNvPr>
            <p:cNvSpPr txBox="1"/>
            <p:nvPr/>
          </p:nvSpPr>
          <p:spPr>
            <a:xfrm>
              <a:off x="8376186" y="883315"/>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Apple</a:t>
              </a:r>
            </a:p>
            <a:p>
              <a:r>
                <a:rPr lang="en-US" altLang="zh-CN" sz="1400" b="1" dirty="0">
                  <a:latin typeface="Times New Roman" panose="02020603050405020304" pitchFamily="18" charset="0"/>
                  <a:cs typeface="Times New Roman" panose="02020603050405020304" pitchFamily="18" charset="0"/>
                </a:rPr>
                <a:t>(456)</a:t>
              </a:r>
              <a:endParaRPr lang="zh-CN" altLang="en-US" sz="1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6682DD20-2598-41FE-9406-164D5EF93DA2}"/>
                </a:ext>
              </a:extLst>
            </p:cNvPr>
            <p:cNvSpPr txBox="1"/>
            <p:nvPr/>
          </p:nvSpPr>
          <p:spPr>
            <a:xfrm>
              <a:off x="9892759" y="879005"/>
              <a:ext cx="1282700" cy="847495"/>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Orange</a:t>
              </a:r>
            </a:p>
            <a:p>
              <a:r>
                <a:rPr lang="en-US" altLang="zh-CN" sz="1400" b="1" dirty="0">
                  <a:latin typeface="Times New Roman" panose="02020603050405020304" pitchFamily="18" charset="0"/>
                  <a:cs typeface="Times New Roman" panose="02020603050405020304" pitchFamily="18" charset="0"/>
                </a:rPr>
                <a:t>(6257)</a:t>
              </a:r>
              <a:endParaRPr lang="zh-CN" altLang="en-US" sz="14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8C99AED6-6410-4976-9FE5-AE589B9755DF}"/>
                </a:ext>
              </a:extLst>
            </p:cNvPr>
            <p:cNvSpPr txBox="1"/>
            <p:nvPr/>
          </p:nvSpPr>
          <p:spPr>
            <a:xfrm>
              <a:off x="5443556" y="2166990"/>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-0.95</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0.93</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0.7</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0.02</a:t>
              </a:r>
            </a:p>
          </p:txBody>
        </p:sp>
        <p:sp>
          <p:nvSpPr>
            <p:cNvPr id="15" name="文本框 14">
              <a:extLst>
                <a:ext uri="{FF2B5EF4-FFF2-40B4-BE49-F238E27FC236}">
                  <a16:creationId xmlns:a16="http://schemas.microsoft.com/office/drawing/2014/main" id="{4F623624-4BCF-4C33-9D28-CDE6380BE7A0}"/>
                </a:ext>
              </a:extLst>
            </p:cNvPr>
            <p:cNvSpPr txBox="1"/>
            <p:nvPr/>
          </p:nvSpPr>
          <p:spPr>
            <a:xfrm>
              <a:off x="7012230" y="2176843"/>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0.97</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0.95</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0.69</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0.01</a:t>
              </a:r>
            </a:p>
          </p:txBody>
        </p:sp>
        <p:sp>
          <p:nvSpPr>
            <p:cNvPr id="17" name="文本框 16">
              <a:extLst>
                <a:ext uri="{FF2B5EF4-FFF2-40B4-BE49-F238E27FC236}">
                  <a16:creationId xmlns:a16="http://schemas.microsoft.com/office/drawing/2014/main" id="{70EEC64D-518B-41C6-9B42-9FD3E065E9B2}"/>
                </a:ext>
              </a:extLst>
            </p:cNvPr>
            <p:cNvSpPr txBox="1"/>
            <p:nvPr/>
          </p:nvSpPr>
          <p:spPr>
            <a:xfrm>
              <a:off x="8433872" y="2166990"/>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0.00</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-0.01</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0.03</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0.95</a:t>
              </a:r>
            </a:p>
          </p:txBody>
        </p:sp>
        <p:sp>
          <p:nvSpPr>
            <p:cNvPr id="18" name="文本框 17">
              <a:extLst>
                <a:ext uri="{FF2B5EF4-FFF2-40B4-BE49-F238E27FC236}">
                  <a16:creationId xmlns:a16="http://schemas.microsoft.com/office/drawing/2014/main" id="{27B57F85-FA16-4DB4-9ACB-FCA8ADF55162}"/>
                </a:ext>
              </a:extLst>
            </p:cNvPr>
            <p:cNvSpPr txBox="1"/>
            <p:nvPr/>
          </p:nvSpPr>
          <p:spPr>
            <a:xfrm>
              <a:off x="10016314" y="2176843"/>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0.01</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0.00</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-0.02</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0.97</a:t>
              </a:r>
            </a:p>
          </p:txBody>
        </p:sp>
        <p:sp>
          <p:nvSpPr>
            <p:cNvPr id="19" name="文本框 18">
              <a:extLst>
                <a:ext uri="{FF2B5EF4-FFF2-40B4-BE49-F238E27FC236}">
                  <a16:creationId xmlns:a16="http://schemas.microsoft.com/office/drawing/2014/main" id="{664099F4-AAB0-4B12-BF96-41C9494A2694}"/>
                </a:ext>
              </a:extLst>
            </p:cNvPr>
            <p:cNvSpPr txBox="1"/>
            <p:nvPr/>
          </p:nvSpPr>
          <p:spPr>
            <a:xfrm>
              <a:off x="2538607" y="2176843"/>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-1</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0.01</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0.03</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0.09</a:t>
              </a:r>
            </a:p>
          </p:txBody>
        </p:sp>
        <p:sp>
          <p:nvSpPr>
            <p:cNvPr id="20" name="文本框 19">
              <a:extLst>
                <a:ext uri="{FF2B5EF4-FFF2-40B4-BE49-F238E27FC236}">
                  <a16:creationId xmlns:a16="http://schemas.microsoft.com/office/drawing/2014/main" id="{4328B47A-34A4-441C-A9F1-A5440482DF32}"/>
                </a:ext>
              </a:extLst>
            </p:cNvPr>
            <p:cNvSpPr txBox="1"/>
            <p:nvPr/>
          </p:nvSpPr>
          <p:spPr>
            <a:xfrm>
              <a:off x="3967260" y="2166990"/>
              <a:ext cx="1035589"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1</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0.02</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0.02</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0.01</a:t>
              </a:r>
            </a:p>
          </p:txBody>
        </p:sp>
        <p:sp>
          <p:nvSpPr>
            <p:cNvPr id="21" name="文本框 20">
              <a:extLst>
                <a:ext uri="{FF2B5EF4-FFF2-40B4-BE49-F238E27FC236}">
                  <a16:creationId xmlns:a16="http://schemas.microsoft.com/office/drawing/2014/main" id="{AAEE203B-846D-480F-8C49-D7FAAFC21276}"/>
                </a:ext>
              </a:extLst>
            </p:cNvPr>
            <p:cNvSpPr txBox="1"/>
            <p:nvPr/>
          </p:nvSpPr>
          <p:spPr>
            <a:xfrm>
              <a:off x="669246" y="2176843"/>
              <a:ext cx="1193134" cy="25923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Gender</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royal</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Age</a:t>
              </a:r>
            </a:p>
            <a:p>
              <a:endParaRPr lang="en-US" altLang="zh-CN" sz="1400" b="1" dirty="0">
                <a:latin typeface="Times New Roman" panose="02020603050405020304" pitchFamily="18" charset="0"/>
                <a:cs typeface="Times New Roman" panose="02020603050405020304" pitchFamily="18" charset="0"/>
              </a:endParaRPr>
            </a:p>
            <a:p>
              <a:r>
                <a:rPr lang="en-US" altLang="zh-CN" sz="1400" b="1" dirty="0">
                  <a:latin typeface="Times New Roman" panose="02020603050405020304" pitchFamily="18" charset="0"/>
                  <a:cs typeface="Times New Roman" panose="02020603050405020304" pitchFamily="18" charset="0"/>
                </a:rPr>
                <a:t>Food</a:t>
              </a: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15F31E1-E6A3-44C9-9F40-B385913F6EF8}"/>
                  </a:ext>
                </a:extLst>
              </p:cNvPr>
              <p:cNvSpPr txBox="1"/>
              <p:nvPr/>
            </p:nvSpPr>
            <p:spPr>
              <a:xfrm>
                <a:off x="329099" y="3437751"/>
                <a:ext cx="3169557" cy="1112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𝑚𝑎𝑛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𝑤𝑜</m:t>
                          </m:r>
                          <m:r>
                            <a:rPr lang="en-US" altLang="zh-CN" i="1">
                              <a:latin typeface="Cambria Math" panose="02040503050406030204" pitchFamily="18" charset="0"/>
                            </a:rPr>
                            <m:t>𝑚𝑎𝑛</m:t>
                          </m:r>
                        </m:sub>
                      </m:sSub>
                      <m:r>
                        <a:rPr lang="en-US" altLang="zh-CN" i="1">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−2</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E15F31E1-E6A3-44C9-9F40-B385913F6EF8}"/>
                  </a:ext>
                </a:extLst>
              </p:cNvPr>
              <p:cNvSpPr txBox="1">
                <a:spLocks noRot="1" noChangeAspect="1" noMove="1" noResize="1" noEditPoints="1" noAdjustHandles="1" noChangeArrowheads="1" noChangeShapeType="1" noTextEdit="1"/>
              </p:cNvSpPr>
              <p:nvPr/>
            </p:nvSpPr>
            <p:spPr>
              <a:xfrm>
                <a:off x="329099" y="3437751"/>
                <a:ext cx="3169557" cy="11128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3F99043-264D-449E-996E-1FE189CB3497}"/>
                  </a:ext>
                </a:extLst>
              </p:cNvPr>
              <p:cNvSpPr txBox="1"/>
              <p:nvPr/>
            </p:nvSpPr>
            <p:spPr>
              <a:xfrm>
                <a:off x="2914929" y="3437751"/>
                <a:ext cx="3169557" cy="1112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𝑘𝑖𝑛𝑔</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𝑞𝑢𝑒𝑒𝑛</m:t>
                          </m:r>
                        </m:sub>
                      </m:sSub>
                      <m:r>
                        <a:rPr lang="en-US" altLang="zh-CN" i="1">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−2</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53F99043-264D-449E-996E-1FE189CB3497}"/>
                  </a:ext>
                </a:extLst>
              </p:cNvPr>
              <p:cNvSpPr txBox="1">
                <a:spLocks noRot="1" noChangeAspect="1" noMove="1" noResize="1" noEditPoints="1" noAdjustHandles="1" noChangeArrowheads="1" noChangeShapeType="1" noTextEdit="1"/>
              </p:cNvSpPr>
              <p:nvPr/>
            </p:nvSpPr>
            <p:spPr>
              <a:xfrm>
                <a:off x="2914929" y="3437751"/>
                <a:ext cx="3169557" cy="1112805"/>
              </a:xfrm>
              <a:prstGeom prst="rect">
                <a:avLst/>
              </a:prstGeom>
              <a:blipFill>
                <a:blip r:embed="rId4"/>
                <a:stretch>
                  <a:fillRect/>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1B053622-4471-45B7-ADE6-A8E01DCC0834}"/>
              </a:ext>
            </a:extLst>
          </p:cNvPr>
          <p:cNvSpPr/>
          <p:nvPr/>
        </p:nvSpPr>
        <p:spPr>
          <a:xfrm>
            <a:off x="5847616" y="3808988"/>
            <a:ext cx="818614" cy="38236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95EE2A3-1669-401A-BFEE-F036207B4C24}"/>
              </a:ext>
            </a:extLst>
          </p:cNvPr>
          <p:cNvSpPr txBox="1"/>
          <p:nvPr/>
        </p:nvSpPr>
        <p:spPr>
          <a:xfrm>
            <a:off x="6752938" y="3772452"/>
            <a:ext cx="103558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man</a:t>
            </a:r>
            <a:endParaRPr lang="zh-CN" altLang="en-US" sz="2000" dirty="0">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9E7333B0-9F7C-45CB-B4BE-83C7466678D0}"/>
              </a:ext>
            </a:extLst>
          </p:cNvPr>
          <p:cNvCxnSpPr>
            <a:cxnSpLocks/>
          </p:cNvCxnSpPr>
          <p:nvPr/>
        </p:nvCxnSpPr>
        <p:spPr>
          <a:xfrm flipV="1">
            <a:off x="7538880" y="3982720"/>
            <a:ext cx="365215" cy="78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581A750-01A2-4A8D-83A1-5610EB0B1AAA}"/>
              </a:ext>
            </a:extLst>
          </p:cNvPr>
          <p:cNvSpPr txBox="1"/>
          <p:nvPr/>
        </p:nvSpPr>
        <p:spPr>
          <a:xfrm>
            <a:off x="8010253" y="3772452"/>
            <a:ext cx="142618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woman</a:t>
            </a:r>
            <a:endParaRPr lang="zh-CN" altLang="en-US" sz="2000"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ED60C3C6-E241-4E57-82C0-01926ED264BD}"/>
              </a:ext>
            </a:extLst>
          </p:cNvPr>
          <p:cNvSpPr txBox="1"/>
          <p:nvPr/>
        </p:nvSpPr>
        <p:spPr>
          <a:xfrm>
            <a:off x="9447603" y="3782665"/>
            <a:ext cx="103558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king</a:t>
            </a:r>
            <a:endParaRPr lang="zh-CN" altLang="en-US" sz="2000" dirty="0">
              <a:latin typeface="Times New Roman" panose="02020603050405020304" pitchFamily="18"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0DB4E4B7-E7D2-4CFD-9CE1-2EDF03D709EC}"/>
              </a:ext>
            </a:extLst>
          </p:cNvPr>
          <p:cNvCxnSpPr>
            <a:cxnSpLocks/>
          </p:cNvCxnSpPr>
          <p:nvPr/>
        </p:nvCxnSpPr>
        <p:spPr>
          <a:xfrm flipV="1">
            <a:off x="10233545" y="3992933"/>
            <a:ext cx="365215" cy="78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B24DEB3-78D9-459C-9DFA-377F9BA096CF}"/>
              </a:ext>
            </a:extLst>
          </p:cNvPr>
          <p:cNvSpPr txBox="1"/>
          <p:nvPr/>
        </p:nvSpPr>
        <p:spPr>
          <a:xfrm>
            <a:off x="10704918" y="3782665"/>
            <a:ext cx="142618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queen</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65C9D335-7AE8-45AC-80EE-7F51DF2B1D2D}"/>
                  </a:ext>
                </a:extLst>
              </p:cNvPr>
              <p:cNvSpPr txBox="1"/>
              <p:nvPr/>
            </p:nvSpPr>
            <p:spPr>
              <a:xfrm>
                <a:off x="9008642" y="3808988"/>
                <a:ext cx="5339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1" name="文本框 40">
                <a:extLst>
                  <a:ext uri="{FF2B5EF4-FFF2-40B4-BE49-F238E27FC236}">
                    <a16:creationId xmlns:a16="http://schemas.microsoft.com/office/drawing/2014/main" id="{65C9D335-7AE8-45AC-80EE-7F51DF2B1D2D}"/>
                  </a:ext>
                </a:extLst>
              </p:cNvPr>
              <p:cNvSpPr txBox="1">
                <a:spLocks noRot="1" noChangeAspect="1" noMove="1" noResize="1" noEditPoints="1" noAdjustHandles="1" noChangeArrowheads="1" noChangeShapeType="1" noTextEdit="1"/>
              </p:cNvSpPr>
              <p:nvPr/>
            </p:nvSpPr>
            <p:spPr>
              <a:xfrm>
                <a:off x="9008642" y="3808988"/>
                <a:ext cx="53395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0F90EA7-8D53-4B3D-A59D-9F467552BFA8}"/>
                  </a:ext>
                </a:extLst>
              </p:cNvPr>
              <p:cNvSpPr txBox="1"/>
              <p:nvPr/>
            </p:nvSpPr>
            <p:spPr>
              <a:xfrm>
                <a:off x="3658588" y="4827360"/>
                <a:ext cx="5808324" cy="50828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Find word w:</a:t>
                </a:r>
                <a14:m>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𝑎</m:t>
                          </m:r>
                          <m:r>
                            <a:rPr lang="en-US" altLang="zh-CN" b="0" i="1" smtClean="0">
                              <a:latin typeface="Cambria Math" panose="02040503050406030204" pitchFamily="18" charset="0"/>
                            </a:rPr>
                            <m:t>𝑟𝑔𝑚𝑎𝑥</m:t>
                          </m:r>
                        </m:e>
                      </m:mr>
                      <m:mr>
                        <m:e>
                          <m:r>
                            <a:rPr lang="en-US" altLang="zh-CN" b="0" i="1" smtClean="0">
                              <a:latin typeface="Cambria Math" panose="02040503050406030204" pitchFamily="18" charset="0"/>
                            </a:rPr>
                            <m:t>𝑤</m:t>
                          </m:r>
                        </m:e>
                      </m:mr>
                    </m:m>
                    <m:r>
                      <a:rPr lang="en-US" altLang="zh-CN" b="0" i="1" smtClean="0">
                        <a:latin typeface="Cambria Math" panose="02040503050406030204" pitchFamily="18" charset="0"/>
                      </a:rPr>
                      <m:t>𝑠𝑖𝑚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𝑘𝑖𝑛𝑔</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𝑚𝑎𝑛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𝑤𝑜𝑚𝑎𝑛</m:t>
                        </m:r>
                      </m:sub>
                    </m:sSub>
                    <m:r>
                      <a:rPr lang="en-US" altLang="zh-CN" b="0" i="1" smtClean="0">
                        <a:latin typeface="Cambria Math" panose="020405030504060302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80F90EA7-8D53-4B3D-A59D-9F467552BFA8}"/>
                  </a:ext>
                </a:extLst>
              </p:cNvPr>
              <p:cNvSpPr txBox="1">
                <a:spLocks noRot="1" noChangeAspect="1" noMove="1" noResize="1" noEditPoints="1" noAdjustHandles="1" noChangeArrowheads="1" noChangeShapeType="1" noTextEdit="1"/>
              </p:cNvSpPr>
              <p:nvPr/>
            </p:nvSpPr>
            <p:spPr>
              <a:xfrm>
                <a:off x="3658588" y="4827360"/>
                <a:ext cx="5808324" cy="508281"/>
              </a:xfrm>
              <a:prstGeom prst="rect">
                <a:avLst/>
              </a:prstGeom>
              <a:blipFill>
                <a:blip r:embed="rId6"/>
                <a:stretch>
                  <a:fillRect l="-839" b="-48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5F5E8ED-E506-4797-B08F-8FB4D34EA381}"/>
                  </a:ext>
                </a:extLst>
              </p:cNvPr>
              <p:cNvSpPr txBox="1"/>
              <p:nvPr/>
            </p:nvSpPr>
            <p:spPr>
              <a:xfrm>
                <a:off x="686743" y="5836521"/>
                <a:ext cx="3448050" cy="760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𝑠𝑖𝑚</m:t>
                      </m:r>
                      <m:d>
                        <m:dPr>
                          <m:ctrlPr>
                            <a:rPr lang="en-US" altLang="zh-CN" sz="2000" b="0" i="1" smtClean="0">
                              <a:latin typeface="Cambria Math" panose="02040503050406030204" pitchFamily="18" charset="0"/>
                            </a:rPr>
                          </m:ctrlPr>
                        </m:dPr>
                        <m:e>
                          <m:r>
                            <m:rPr>
                              <m:sty m:val="p"/>
                            </m:rPr>
                            <a:rPr lang="en-US" altLang="zh-CN" sz="2000" b="0" i="0" smtClean="0">
                              <a:latin typeface="Cambria Math" panose="02040503050406030204" pitchFamily="18" charset="0"/>
                            </a:rPr>
                            <m:t>u</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v</m:t>
                          </m:r>
                        </m:e>
                      </m:d>
                      <m:r>
                        <a:rPr lang="en-US" altLang="zh-CN" sz="2000" b="0" i="0" smtClean="0">
                          <a:latin typeface="Cambria Math" panose="02040503050406030204" pitchFamily="18" charset="0"/>
                        </a:rPr>
                        <m:t>= </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𝑢</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𝑣</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b="0" i="1" smtClean="0">
                                  <a:latin typeface="Cambria Math" panose="02040503050406030204" pitchFamily="18" charset="0"/>
                                </a:rPr>
                                <m:t>𝑣</m:t>
                              </m:r>
                              <m:r>
                                <a:rPr lang="en-US" altLang="zh-CN" sz="2000" i="1" smtClean="0">
                                  <a:latin typeface="Cambria Math" panose="02040503050406030204" pitchFamily="18" charset="0"/>
                                </a:rPr>
                                <m:t>|</m:t>
                              </m:r>
                              <m:r>
                                <a:rPr lang="en-US" altLang="zh-CN" sz="2000" i="1">
                                  <a:latin typeface="Cambria Math" panose="02040503050406030204" pitchFamily="18" charset="0"/>
                                </a:rPr>
                                <m:t>|</m:t>
                              </m:r>
                            </m:e>
                            <m:sub>
                              <m:r>
                                <a:rPr lang="en-US" altLang="zh-CN" sz="2000" i="1">
                                  <a:latin typeface="Cambria Math" panose="02040503050406030204" pitchFamily="18" charset="0"/>
                                </a:rPr>
                                <m:t>2</m:t>
                              </m:r>
                            </m:sub>
                          </m:sSub>
                        </m:den>
                      </m:f>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65F5E8ED-E506-4797-B08F-8FB4D34EA381}"/>
                  </a:ext>
                </a:extLst>
              </p:cNvPr>
              <p:cNvSpPr txBox="1">
                <a:spLocks noRot="1" noChangeAspect="1" noMove="1" noResize="1" noEditPoints="1" noAdjustHandles="1" noChangeArrowheads="1" noChangeShapeType="1" noTextEdit="1"/>
              </p:cNvSpPr>
              <p:nvPr/>
            </p:nvSpPr>
            <p:spPr>
              <a:xfrm>
                <a:off x="686743" y="5836521"/>
                <a:ext cx="3448050" cy="760401"/>
              </a:xfrm>
              <a:prstGeom prst="rect">
                <a:avLst/>
              </a:prstGeom>
              <a:blipFill>
                <a:blip r:embed="rId7"/>
                <a:stretch>
                  <a:fillRect/>
                </a:stretch>
              </a:blipFill>
            </p:spPr>
            <p:txBody>
              <a:bodyPr/>
              <a:lstStyle/>
              <a:p>
                <a:r>
                  <a:rPr lang="zh-CN" altLang="en-US">
                    <a:noFill/>
                  </a:rPr>
                  <a:t> </a:t>
                </a:r>
              </a:p>
            </p:txBody>
          </p:sp>
        </mc:Fallback>
      </mc:AlternateContent>
      <p:cxnSp>
        <p:nvCxnSpPr>
          <p:cNvPr id="34" name="直接箭头连接符 33">
            <a:extLst>
              <a:ext uri="{FF2B5EF4-FFF2-40B4-BE49-F238E27FC236}">
                <a16:creationId xmlns:a16="http://schemas.microsoft.com/office/drawing/2014/main" id="{C3198754-6D47-41D2-B3BE-EE743E288B06}"/>
              </a:ext>
            </a:extLst>
          </p:cNvPr>
          <p:cNvCxnSpPr>
            <a:cxnSpLocks/>
          </p:cNvCxnSpPr>
          <p:nvPr/>
        </p:nvCxnSpPr>
        <p:spPr>
          <a:xfrm>
            <a:off x="5303436" y="6406619"/>
            <a:ext cx="156210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AE1E58C-4360-43AB-9BE9-383467201E87}"/>
              </a:ext>
            </a:extLst>
          </p:cNvPr>
          <p:cNvCxnSpPr>
            <a:cxnSpLocks/>
          </p:cNvCxnSpPr>
          <p:nvPr/>
        </p:nvCxnSpPr>
        <p:spPr>
          <a:xfrm flipV="1">
            <a:off x="5303436" y="5806544"/>
            <a:ext cx="1390650" cy="60007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任意多边形: 形状 35">
            <a:extLst>
              <a:ext uri="{FF2B5EF4-FFF2-40B4-BE49-F238E27FC236}">
                <a16:creationId xmlns:a16="http://schemas.microsoft.com/office/drawing/2014/main" id="{8B2B975A-B445-4874-95CE-C7E9FEFD99D8}"/>
              </a:ext>
            </a:extLst>
          </p:cNvPr>
          <p:cNvSpPr/>
          <p:nvPr/>
        </p:nvSpPr>
        <p:spPr>
          <a:xfrm>
            <a:off x="5732061" y="6225644"/>
            <a:ext cx="123898" cy="171450"/>
          </a:xfrm>
          <a:custGeom>
            <a:avLst/>
            <a:gdLst>
              <a:gd name="connsiteX0" fmla="*/ 0 w 123898"/>
              <a:gd name="connsiteY0" fmla="*/ 0 h 171450"/>
              <a:gd name="connsiteX1" fmla="*/ 47625 w 123898"/>
              <a:gd name="connsiteY1" fmla="*/ 28575 h 171450"/>
              <a:gd name="connsiteX2" fmla="*/ 85725 w 123898"/>
              <a:gd name="connsiteY2" fmla="*/ 47625 h 171450"/>
              <a:gd name="connsiteX3" fmla="*/ 95250 w 123898"/>
              <a:gd name="connsiteY3" fmla="*/ 76200 h 171450"/>
              <a:gd name="connsiteX4" fmla="*/ 114300 w 123898"/>
              <a:gd name="connsiteY4" fmla="*/ 114300 h 171450"/>
              <a:gd name="connsiteX5" fmla="*/ 123825 w 123898"/>
              <a:gd name="connsiteY5"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98" h="171450">
                <a:moveTo>
                  <a:pt x="0" y="0"/>
                </a:moveTo>
                <a:cubicBezTo>
                  <a:pt x="15875" y="9525"/>
                  <a:pt x="31441" y="19584"/>
                  <a:pt x="47625" y="28575"/>
                </a:cubicBezTo>
                <a:cubicBezTo>
                  <a:pt x="60037" y="35471"/>
                  <a:pt x="75685" y="37585"/>
                  <a:pt x="85725" y="47625"/>
                </a:cubicBezTo>
                <a:cubicBezTo>
                  <a:pt x="92825" y="54725"/>
                  <a:pt x="91295" y="66972"/>
                  <a:pt x="95250" y="76200"/>
                </a:cubicBezTo>
                <a:cubicBezTo>
                  <a:pt x="100843" y="89251"/>
                  <a:pt x="109314" y="101005"/>
                  <a:pt x="114300" y="114300"/>
                </a:cubicBezTo>
                <a:cubicBezTo>
                  <a:pt x="125365" y="143807"/>
                  <a:pt x="123825" y="146466"/>
                  <a:pt x="123825" y="17145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2D26B4E-8213-47FA-B81D-B425BC3FC1B2}"/>
                  </a:ext>
                </a:extLst>
              </p:cNvPr>
              <p:cNvSpPr txBox="1"/>
              <p:nvPr/>
            </p:nvSpPr>
            <p:spPr>
              <a:xfrm>
                <a:off x="5932122" y="6065862"/>
                <a:ext cx="4286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7" name="文本框 36">
                <a:extLst>
                  <a:ext uri="{FF2B5EF4-FFF2-40B4-BE49-F238E27FC236}">
                    <a16:creationId xmlns:a16="http://schemas.microsoft.com/office/drawing/2014/main" id="{F2D26B4E-8213-47FA-B81D-B425BC3FC1B2}"/>
                  </a:ext>
                </a:extLst>
              </p:cNvPr>
              <p:cNvSpPr txBox="1">
                <a:spLocks noRot="1" noChangeAspect="1" noMove="1" noResize="1" noEditPoints="1" noAdjustHandles="1" noChangeArrowheads="1" noChangeShapeType="1" noTextEdit="1"/>
              </p:cNvSpPr>
              <p:nvPr/>
            </p:nvSpPr>
            <p:spPr>
              <a:xfrm>
                <a:off x="5932122" y="6065862"/>
                <a:ext cx="428625" cy="369332"/>
              </a:xfrm>
              <a:prstGeom prst="rect">
                <a:avLst/>
              </a:prstGeom>
              <a:blipFill>
                <a:blip r:embed="rId8"/>
                <a:stretch>
                  <a:fillRect b="-1639"/>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40E6D725-5C67-4FA5-A5B6-41FFC67439F8}"/>
              </a:ext>
            </a:extLst>
          </p:cNvPr>
          <p:cNvSpPr txBox="1"/>
          <p:nvPr/>
        </p:nvSpPr>
        <p:spPr>
          <a:xfrm>
            <a:off x="6789336" y="5586041"/>
            <a:ext cx="495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a:t>
            </a:r>
            <a:endParaRPr lang="zh-CN" altLang="en-US"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8916910B-A973-499C-9E35-16E873F5CB8E}"/>
              </a:ext>
            </a:extLst>
          </p:cNvPr>
          <p:cNvSpPr txBox="1"/>
          <p:nvPr/>
        </p:nvSpPr>
        <p:spPr>
          <a:xfrm>
            <a:off x="6941736" y="6185401"/>
            <a:ext cx="495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endParaRPr lang="zh-CN" altLang="en-US" dirty="0">
              <a:latin typeface="Times New Roman" panose="02020603050405020304" pitchFamily="18" charset="0"/>
              <a:cs typeface="Times New Roman" panose="02020603050405020304" pitchFamily="18" charset="0"/>
            </a:endParaRPr>
          </a:p>
        </p:txBody>
      </p:sp>
      <p:pic>
        <p:nvPicPr>
          <p:cNvPr id="44" name="Picture 2" descr="代数几何:三角函数- ^_^肥仔John - 博客园">
            <a:extLst>
              <a:ext uri="{FF2B5EF4-FFF2-40B4-BE49-F238E27FC236}">
                <a16:creationId xmlns:a16="http://schemas.microsoft.com/office/drawing/2014/main" id="{74559226-5996-4F37-9B06-010B737C7B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2470" y="5540383"/>
            <a:ext cx="2139788" cy="125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78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A2C815E0-54A0-4960-92BA-34027279446D}"/>
              </a:ext>
            </a:extLst>
          </p:cNvPr>
          <p:cNvSpPr txBox="1"/>
          <p:nvPr/>
        </p:nvSpPr>
        <p:spPr>
          <a:xfrm>
            <a:off x="367221" y="241300"/>
            <a:ext cx="9805479"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2.4 Embedding matrix</a:t>
            </a:r>
            <a:endParaRPr lang="zh-CN" altLang="en-US" sz="3600"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4979D086-3F1C-4012-A8A8-0EBBD87E7F7C}"/>
              </a:ext>
            </a:extLst>
          </p:cNvPr>
          <p:cNvGrpSpPr/>
          <p:nvPr/>
        </p:nvGrpSpPr>
        <p:grpSpPr>
          <a:xfrm>
            <a:off x="1683881" y="1843349"/>
            <a:ext cx="5440819" cy="2085713"/>
            <a:chOff x="655181" y="1348049"/>
            <a:chExt cx="5440819" cy="2085713"/>
          </a:xfrm>
        </p:grpSpPr>
        <p:cxnSp>
          <p:nvCxnSpPr>
            <p:cNvPr id="26" name="直接连接符 25">
              <a:extLst>
                <a:ext uri="{FF2B5EF4-FFF2-40B4-BE49-F238E27FC236}">
                  <a16:creationId xmlns:a16="http://schemas.microsoft.com/office/drawing/2014/main" id="{96ABB19C-ED0F-4F71-B2A0-F34B32E3C56D}"/>
                </a:ext>
              </a:extLst>
            </p:cNvPr>
            <p:cNvCxnSpPr/>
            <p:nvPr/>
          </p:nvCxnSpPr>
          <p:spPr>
            <a:xfrm>
              <a:off x="655181" y="1352811"/>
              <a:ext cx="0" cy="2076189"/>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C27BFD1B-B932-45D1-82D7-D24F4E637F5F}"/>
                </a:ext>
              </a:extLst>
            </p:cNvPr>
            <p:cNvCxnSpPr>
              <a:cxnSpLocks/>
            </p:cNvCxnSpPr>
            <p:nvPr/>
          </p:nvCxnSpPr>
          <p:spPr>
            <a:xfrm flipH="1">
              <a:off x="655181" y="3433762"/>
              <a:ext cx="223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3BF5F91E-4A6E-42E9-ABAD-58847704858F}"/>
                </a:ext>
              </a:extLst>
            </p:cNvPr>
            <p:cNvCxnSpPr>
              <a:cxnSpLocks/>
            </p:cNvCxnSpPr>
            <p:nvPr/>
          </p:nvCxnSpPr>
          <p:spPr>
            <a:xfrm flipH="1">
              <a:off x="655181" y="1352811"/>
              <a:ext cx="223381"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29" name="组合 28">
              <a:extLst>
                <a:ext uri="{FF2B5EF4-FFF2-40B4-BE49-F238E27FC236}">
                  <a16:creationId xmlns:a16="http://schemas.microsoft.com/office/drawing/2014/main" id="{BB745B30-1CE4-4E90-B259-CD99471797F4}"/>
                </a:ext>
              </a:extLst>
            </p:cNvPr>
            <p:cNvGrpSpPr/>
            <p:nvPr/>
          </p:nvGrpSpPr>
          <p:grpSpPr>
            <a:xfrm rot="10800000">
              <a:off x="5872619" y="1348049"/>
              <a:ext cx="223381" cy="2080951"/>
              <a:chOff x="2685594" y="1533786"/>
              <a:chExt cx="223381" cy="2080951"/>
            </a:xfrm>
          </p:grpSpPr>
          <p:cxnSp>
            <p:nvCxnSpPr>
              <p:cNvPr id="47" name="直接连接符 46">
                <a:extLst>
                  <a:ext uri="{FF2B5EF4-FFF2-40B4-BE49-F238E27FC236}">
                    <a16:creationId xmlns:a16="http://schemas.microsoft.com/office/drawing/2014/main" id="{06E3C312-13EB-49E5-812E-12D4C1F74FEE}"/>
                  </a:ext>
                </a:extLst>
              </p:cNvPr>
              <p:cNvCxnSpPr/>
              <p:nvPr/>
            </p:nvCxnSpPr>
            <p:spPr>
              <a:xfrm>
                <a:off x="2685594" y="1533786"/>
                <a:ext cx="0" cy="2076189"/>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73C91D8B-BA5F-40F0-912B-8F7B7B0A3D1D}"/>
                  </a:ext>
                </a:extLst>
              </p:cNvPr>
              <p:cNvCxnSpPr>
                <a:cxnSpLocks/>
              </p:cNvCxnSpPr>
              <p:nvPr/>
            </p:nvCxnSpPr>
            <p:spPr>
              <a:xfrm flipH="1">
                <a:off x="2685594" y="3614737"/>
                <a:ext cx="223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0E3A3040-7996-4727-AB55-2DF09C044736}"/>
                  </a:ext>
                </a:extLst>
              </p:cNvPr>
              <p:cNvCxnSpPr>
                <a:cxnSpLocks/>
              </p:cNvCxnSpPr>
              <p:nvPr/>
            </p:nvCxnSpPr>
            <p:spPr>
              <a:xfrm flipH="1">
                <a:off x="2685594" y="1533786"/>
                <a:ext cx="223381" cy="0"/>
              </a:xfrm>
              <a:prstGeom prst="line">
                <a:avLst/>
              </a:prstGeom>
              <a:ln w="28575"/>
            </p:spPr>
            <p:style>
              <a:lnRef idx="1">
                <a:schemeClr val="dk1"/>
              </a:lnRef>
              <a:fillRef idx="0">
                <a:schemeClr val="dk1"/>
              </a:fillRef>
              <a:effectRef idx="0">
                <a:schemeClr val="dk1"/>
              </a:effectRef>
              <a:fontRef idx="minor">
                <a:schemeClr val="tx1"/>
              </a:fontRef>
            </p:style>
          </p:cxnSp>
        </p:grpSp>
      </p:grpSp>
      <p:cxnSp>
        <p:nvCxnSpPr>
          <p:cNvPr id="51" name="直接箭头连接符 50">
            <a:extLst>
              <a:ext uri="{FF2B5EF4-FFF2-40B4-BE49-F238E27FC236}">
                <a16:creationId xmlns:a16="http://schemas.microsoft.com/office/drawing/2014/main" id="{7690D12F-901F-4AE7-8FE7-4E431770E17C}"/>
              </a:ext>
            </a:extLst>
          </p:cNvPr>
          <p:cNvCxnSpPr>
            <a:cxnSpLocks/>
          </p:cNvCxnSpPr>
          <p:nvPr/>
        </p:nvCxnSpPr>
        <p:spPr>
          <a:xfrm>
            <a:off x="4732902" y="4140200"/>
            <a:ext cx="23917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A604877F-1306-4FA5-99A8-DDD4B15173A2}"/>
              </a:ext>
            </a:extLst>
          </p:cNvPr>
          <p:cNvCxnSpPr>
            <a:cxnSpLocks/>
          </p:cNvCxnSpPr>
          <p:nvPr/>
        </p:nvCxnSpPr>
        <p:spPr>
          <a:xfrm flipH="1">
            <a:off x="1683882" y="4140200"/>
            <a:ext cx="2189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72382E2-86BE-4F2F-90E6-FC504D57DFD0}"/>
              </a:ext>
            </a:extLst>
          </p:cNvPr>
          <p:cNvSpPr txBox="1"/>
          <p:nvPr/>
        </p:nvSpPr>
        <p:spPr>
          <a:xfrm>
            <a:off x="3873500" y="3962400"/>
            <a:ext cx="859399" cy="369332"/>
          </a:xfrm>
          <a:prstGeom prst="rect">
            <a:avLst/>
          </a:prstGeom>
          <a:noFill/>
        </p:spPr>
        <p:txBody>
          <a:bodyPr wrap="square" rtlCol="0">
            <a:spAutoFit/>
          </a:bodyPr>
          <a:lstStyle/>
          <a:p>
            <a:r>
              <a:rPr lang="en-US" altLang="zh-CN" dirty="0"/>
              <a:t>10000</a:t>
            </a:r>
            <a:endParaRPr lang="zh-CN" altLang="en-US" dirty="0"/>
          </a:p>
        </p:txBody>
      </p:sp>
      <p:cxnSp>
        <p:nvCxnSpPr>
          <p:cNvPr id="65" name="直接箭头连接符 64">
            <a:extLst>
              <a:ext uri="{FF2B5EF4-FFF2-40B4-BE49-F238E27FC236}">
                <a16:creationId xmlns:a16="http://schemas.microsoft.com/office/drawing/2014/main" id="{DFEC0BAF-0961-4630-85A0-DE1BA6A0C9B7}"/>
              </a:ext>
            </a:extLst>
          </p:cNvPr>
          <p:cNvCxnSpPr>
            <a:cxnSpLocks/>
          </p:cNvCxnSpPr>
          <p:nvPr/>
        </p:nvCxnSpPr>
        <p:spPr>
          <a:xfrm flipV="1">
            <a:off x="1395921" y="1843348"/>
            <a:ext cx="0" cy="711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6D4D3EB-8DEE-40DC-AEC3-5B74DB5ADD4C}"/>
              </a:ext>
            </a:extLst>
          </p:cNvPr>
          <p:cNvCxnSpPr>
            <a:cxnSpLocks/>
          </p:cNvCxnSpPr>
          <p:nvPr/>
        </p:nvCxnSpPr>
        <p:spPr>
          <a:xfrm>
            <a:off x="1395921" y="3175000"/>
            <a:ext cx="0" cy="749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99394454-B79B-44DC-A45B-CA0C55C0E84B}"/>
              </a:ext>
            </a:extLst>
          </p:cNvPr>
          <p:cNvSpPr txBox="1"/>
          <p:nvPr/>
        </p:nvSpPr>
        <p:spPr>
          <a:xfrm rot="5400000">
            <a:off x="1069461" y="2701538"/>
            <a:ext cx="652919" cy="369332"/>
          </a:xfrm>
          <a:prstGeom prst="rect">
            <a:avLst/>
          </a:prstGeom>
          <a:noFill/>
        </p:spPr>
        <p:txBody>
          <a:bodyPr wrap="square" rtlCol="0">
            <a:spAutoFit/>
          </a:bodyPr>
          <a:lstStyle/>
          <a:p>
            <a:r>
              <a:rPr lang="en-US" altLang="zh-CN" dirty="0"/>
              <a:t>300</a:t>
            </a:r>
            <a:endParaRPr lang="zh-CN" altLang="en-US" dirty="0"/>
          </a:p>
        </p:txBody>
      </p:sp>
      <p:sp>
        <p:nvSpPr>
          <p:cNvPr id="75" name="文本框 74">
            <a:extLst>
              <a:ext uri="{FF2B5EF4-FFF2-40B4-BE49-F238E27FC236}">
                <a16:creationId xmlns:a16="http://schemas.microsoft.com/office/drawing/2014/main" id="{04F2224D-FA3A-4B6D-A34D-8364B64F35ED}"/>
              </a:ext>
            </a:extLst>
          </p:cNvPr>
          <p:cNvSpPr txBox="1"/>
          <p:nvPr/>
        </p:nvSpPr>
        <p:spPr>
          <a:xfrm>
            <a:off x="1635588" y="1212179"/>
            <a:ext cx="6581312"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[A     </a:t>
            </a:r>
            <a:r>
              <a:rPr lang="en-US" altLang="zh-CN" sz="2400" dirty="0" err="1">
                <a:latin typeface="Times New Roman" panose="02020603050405020304" pitchFamily="18" charset="0"/>
                <a:cs typeface="Times New Roman" panose="02020603050405020304" pitchFamily="18" charset="0"/>
              </a:rPr>
              <a:t>aarn</a:t>
            </a:r>
            <a:r>
              <a:rPr lang="en-US" altLang="zh-CN" sz="2400" dirty="0">
                <a:latin typeface="Times New Roman" panose="02020603050405020304" pitchFamily="18" charset="0"/>
                <a:cs typeface="Times New Roman" panose="02020603050405020304" pitchFamily="18" charset="0"/>
              </a:rPr>
              <a:t>    …   orange …   </a:t>
            </a:r>
            <a:r>
              <a:rPr lang="en-US" altLang="zh-CN" sz="2400" dirty="0" err="1">
                <a:latin typeface="Times New Roman" panose="02020603050405020304" pitchFamily="18" charset="0"/>
                <a:cs typeface="Times New Roman" panose="02020603050405020304" pitchFamily="18" charset="0"/>
              </a:rPr>
              <a:t>zulu</a:t>
            </a:r>
            <a:r>
              <a:rPr lang="en-US" altLang="zh-CN" sz="2400" dirty="0">
                <a:latin typeface="Times New Roman" panose="02020603050405020304" pitchFamily="18" charset="0"/>
                <a:cs typeface="Times New Roman" panose="02020603050405020304" pitchFamily="18" charset="0"/>
              </a:rPr>
              <a:t>    &lt;UNK&gt;]</a:t>
            </a:r>
            <a:endParaRPr lang="zh-CN" altLang="en-US" sz="2400" dirty="0"/>
          </a:p>
        </p:txBody>
      </p:sp>
      <p:sp>
        <p:nvSpPr>
          <p:cNvPr id="76" name="文本框 75">
            <a:extLst>
              <a:ext uri="{FF2B5EF4-FFF2-40B4-BE49-F238E27FC236}">
                <a16:creationId xmlns:a16="http://schemas.microsoft.com/office/drawing/2014/main" id="{F3F302C7-9CDA-4703-AB49-C524AD74D541}"/>
              </a:ext>
            </a:extLst>
          </p:cNvPr>
          <p:cNvSpPr txBox="1"/>
          <p:nvPr/>
        </p:nvSpPr>
        <p:spPr>
          <a:xfrm>
            <a:off x="2797989" y="4625395"/>
            <a:ext cx="3322529"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Embedding matrix E</a:t>
            </a:r>
            <a:endParaRPr lang="zh-CN" altLang="en-US" sz="2800" dirty="0"/>
          </a:p>
        </p:txBody>
      </p:sp>
      <p:sp>
        <p:nvSpPr>
          <p:cNvPr id="77" name="矩形 76">
            <a:extLst>
              <a:ext uri="{FF2B5EF4-FFF2-40B4-BE49-F238E27FC236}">
                <a16:creationId xmlns:a16="http://schemas.microsoft.com/office/drawing/2014/main" id="{C2041D0A-83C5-4CFD-A812-1A9FACCAD8DB}"/>
              </a:ext>
            </a:extLst>
          </p:cNvPr>
          <p:cNvSpPr/>
          <p:nvPr/>
        </p:nvSpPr>
        <p:spPr>
          <a:xfrm>
            <a:off x="3706706" y="1302276"/>
            <a:ext cx="965197" cy="27121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6B63D4C5-6D1B-4E95-A592-7C52008CF993}"/>
                  </a:ext>
                </a:extLst>
              </p:cNvPr>
              <p:cNvSpPr txBox="1"/>
              <p:nvPr/>
            </p:nvSpPr>
            <p:spPr>
              <a:xfrm>
                <a:off x="3763007" y="837909"/>
                <a:ext cx="8525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𝑒</m:t>
                          </m:r>
                        </m:e>
                        <m:sub>
                          <m:r>
                            <a:rPr lang="en-US" altLang="zh-CN" sz="2400" b="0" i="1" smtClean="0">
                              <a:latin typeface="Cambria Math" panose="02040503050406030204" pitchFamily="18" charset="0"/>
                              <a:cs typeface="Times New Roman" panose="02020603050405020304" pitchFamily="18" charset="0"/>
                            </a:rPr>
                            <m:t>6257</m:t>
                          </m:r>
                        </m:sub>
                      </m:sSub>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8" name="文本框 77">
                <a:extLst>
                  <a:ext uri="{FF2B5EF4-FFF2-40B4-BE49-F238E27FC236}">
                    <a16:creationId xmlns:a16="http://schemas.microsoft.com/office/drawing/2014/main" id="{6B63D4C5-6D1B-4E95-A592-7C52008CF993}"/>
                  </a:ext>
                </a:extLst>
              </p:cNvPr>
              <p:cNvSpPr txBox="1">
                <a:spLocks noRot="1" noChangeAspect="1" noMove="1" noResize="1" noEditPoints="1" noAdjustHandles="1" noChangeArrowheads="1" noChangeShapeType="1" noTextEdit="1"/>
              </p:cNvSpPr>
              <p:nvPr/>
            </p:nvSpPr>
            <p:spPr>
              <a:xfrm>
                <a:off x="3763007" y="837909"/>
                <a:ext cx="852594" cy="461665"/>
              </a:xfrm>
              <a:prstGeom prst="rect">
                <a:avLst/>
              </a:prstGeom>
              <a:blipFill>
                <a:blip r:embed="rId3"/>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E1CB68E2-10FB-4433-BC84-7C0AA53C1E8E}"/>
                  </a:ext>
                </a:extLst>
              </p:cNvPr>
              <p:cNvSpPr txBox="1"/>
              <p:nvPr/>
            </p:nvSpPr>
            <p:spPr>
              <a:xfrm>
                <a:off x="9082733" y="1318371"/>
                <a:ext cx="392735" cy="29184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zh-CN" altLang="en-US" sz="200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zh-CN" altLang="en-US" sz="2000" i="1" smtClean="0">
                                  <a:latin typeface="Cambria Math" panose="02040503050406030204" pitchFamily="18" charset="0"/>
                                </a:rPr>
                                <m:t>⋮</m:t>
                              </m:r>
                            </m:e>
                            <m:e>
                              <m:r>
                                <a:rPr lang="en-US" altLang="zh-CN" sz="2000" b="0" i="1" smtClean="0">
                                  <a:latin typeface="Cambria Math" panose="02040503050406030204" pitchFamily="18" charset="0"/>
                                </a:rPr>
                                <m:t>1</m:t>
                              </m:r>
                            </m:e>
                            <m:e>
                              <m:r>
                                <a:rPr lang="zh-CN" altLang="en-US" sz="200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e>
                      </m:d>
                    </m:oMath>
                  </m:oMathPara>
                </a14:m>
                <a:endParaRPr lang="zh-CN" altLang="en-US" dirty="0"/>
              </a:p>
            </p:txBody>
          </p:sp>
        </mc:Choice>
        <mc:Fallback xmlns="">
          <p:sp>
            <p:nvSpPr>
              <p:cNvPr id="90" name="文本框 89">
                <a:extLst>
                  <a:ext uri="{FF2B5EF4-FFF2-40B4-BE49-F238E27FC236}">
                    <a16:creationId xmlns:a16="http://schemas.microsoft.com/office/drawing/2014/main" id="{E1CB68E2-10FB-4433-BC84-7C0AA53C1E8E}"/>
                  </a:ext>
                </a:extLst>
              </p:cNvPr>
              <p:cNvSpPr txBox="1">
                <a:spLocks noRot="1" noChangeAspect="1" noMove="1" noResize="1" noEditPoints="1" noAdjustHandles="1" noChangeArrowheads="1" noChangeShapeType="1" noTextEdit="1"/>
              </p:cNvSpPr>
              <p:nvPr/>
            </p:nvSpPr>
            <p:spPr>
              <a:xfrm>
                <a:off x="9082733" y="1318371"/>
                <a:ext cx="392735" cy="291849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42A95B46-63A6-47A0-9C78-3A6F0C09823E}"/>
                  </a:ext>
                </a:extLst>
              </p:cNvPr>
              <p:cNvSpPr txBox="1"/>
              <p:nvPr/>
            </p:nvSpPr>
            <p:spPr>
              <a:xfrm>
                <a:off x="8713151" y="949039"/>
                <a:ext cx="11319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𝑜</m:t>
                          </m:r>
                        </m:e>
                        <m:sub>
                          <m:r>
                            <a:rPr lang="en-US" altLang="zh-CN" sz="2400" b="0" i="1" smtClean="0">
                              <a:latin typeface="Cambria Math" panose="02040503050406030204" pitchFamily="18" charset="0"/>
                              <a:cs typeface="Times New Roman" panose="02020603050405020304" pitchFamily="18" charset="0"/>
                            </a:rPr>
                            <m:t>6257</m:t>
                          </m:r>
                        </m:sub>
                      </m:sSub>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1" name="文本框 90">
                <a:extLst>
                  <a:ext uri="{FF2B5EF4-FFF2-40B4-BE49-F238E27FC236}">
                    <a16:creationId xmlns:a16="http://schemas.microsoft.com/office/drawing/2014/main" id="{42A95B46-63A6-47A0-9C78-3A6F0C09823E}"/>
                  </a:ext>
                </a:extLst>
              </p:cNvPr>
              <p:cNvSpPr txBox="1">
                <a:spLocks noRot="1" noChangeAspect="1" noMove="1" noResize="1" noEditPoints="1" noAdjustHandles="1" noChangeArrowheads="1" noChangeShapeType="1" noTextEdit="1"/>
              </p:cNvSpPr>
              <p:nvPr/>
            </p:nvSpPr>
            <p:spPr>
              <a:xfrm>
                <a:off x="8713151" y="949039"/>
                <a:ext cx="1131901" cy="461665"/>
              </a:xfrm>
              <a:prstGeom prst="rect">
                <a:avLst/>
              </a:prstGeom>
              <a:blipFill>
                <a:blip r:embed="rId5"/>
                <a:stretch>
                  <a:fillRect b="-4000"/>
                </a:stretch>
              </a:blipFill>
            </p:spPr>
            <p:txBody>
              <a:bodyPr/>
              <a:lstStyle/>
              <a:p>
                <a:r>
                  <a:rPr lang="zh-CN" altLang="en-US">
                    <a:noFill/>
                  </a:rPr>
                  <a:t> </a:t>
                </a:r>
              </a:p>
            </p:txBody>
          </p:sp>
        </mc:Fallback>
      </mc:AlternateContent>
      <p:sp>
        <p:nvSpPr>
          <p:cNvPr id="92" name="文本框 91">
            <a:extLst>
              <a:ext uri="{FF2B5EF4-FFF2-40B4-BE49-F238E27FC236}">
                <a16:creationId xmlns:a16="http://schemas.microsoft.com/office/drawing/2014/main" id="{3A64E83B-2CE4-416F-AB4F-89F5887CD0C1}"/>
              </a:ext>
            </a:extLst>
          </p:cNvPr>
          <p:cNvSpPr txBox="1"/>
          <p:nvPr/>
        </p:nvSpPr>
        <p:spPr>
          <a:xfrm>
            <a:off x="8644798" y="4189069"/>
            <a:ext cx="1498425"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One-hot</a:t>
            </a:r>
            <a:endParaRPr lang="zh-CN" altLang="en-US" sz="2800" dirty="0"/>
          </a:p>
        </p:txBody>
      </p:sp>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D809345A-8B85-4CC3-83E1-694ED22706BD}"/>
                  </a:ext>
                </a:extLst>
              </p:cNvPr>
              <p:cNvSpPr txBox="1"/>
              <p:nvPr/>
            </p:nvSpPr>
            <p:spPr>
              <a:xfrm>
                <a:off x="3455774" y="5262630"/>
                <a:ext cx="528045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Orange:</a:t>
                </a:r>
                <a14:m>
                  <m:oMath xmlns:m="http://schemas.openxmlformats.org/officeDocument/2006/math">
                    <m:r>
                      <a:rPr lang="en-US" altLang="zh-CN" sz="3600" b="0" i="1" smtClean="0">
                        <a:latin typeface="Cambria Math" panose="02040503050406030204" pitchFamily="18" charset="0"/>
                        <a:cs typeface="Times New Roman" panose="02020603050405020304" pitchFamily="18" charset="0"/>
                      </a:rPr>
                      <m:t>𝐸</m:t>
                    </m:r>
                    <m:r>
                      <a:rPr lang="en-US" altLang="zh-CN" sz="3600" b="0" i="1" smtClean="0">
                        <a:latin typeface="Cambria Math" panose="02040503050406030204" pitchFamily="18" charset="0"/>
                        <a:cs typeface="Times New Roman" panose="02020603050405020304" pitchFamily="18" charset="0"/>
                      </a:rPr>
                      <m:t>∗</m:t>
                    </m:r>
                    <m:sSub>
                      <m:sSubPr>
                        <m:ctrlPr>
                          <a:rPr lang="en-US" altLang="zh-CN" sz="3600" i="1">
                            <a:latin typeface="Cambria Math" panose="02040503050406030204" pitchFamily="18" charset="0"/>
                            <a:cs typeface="Times New Roman" panose="02020603050405020304" pitchFamily="18" charset="0"/>
                          </a:rPr>
                        </m:ctrlPr>
                      </m:sSubPr>
                      <m:e>
                        <m:r>
                          <a:rPr lang="en-US" altLang="zh-CN" sz="3600" i="1">
                            <a:latin typeface="Cambria Math" panose="02040503050406030204" pitchFamily="18" charset="0"/>
                            <a:cs typeface="Times New Roman" panose="02020603050405020304" pitchFamily="18" charset="0"/>
                          </a:rPr>
                          <m:t>𝑜</m:t>
                        </m:r>
                      </m:e>
                      <m:sub>
                        <m:r>
                          <a:rPr lang="en-US" altLang="zh-CN" sz="3600" i="1">
                            <a:latin typeface="Cambria Math" panose="02040503050406030204" pitchFamily="18" charset="0"/>
                            <a:cs typeface="Times New Roman" panose="02020603050405020304" pitchFamily="18" charset="0"/>
                          </a:rPr>
                          <m:t>6257</m:t>
                        </m:r>
                      </m:sub>
                    </m:sSub>
                  </m:oMath>
                </a14:m>
                <a:r>
                  <a:rPr lang="en-US" altLang="zh-CN" sz="3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3600" i="1">
                            <a:latin typeface="Cambria Math" panose="02040503050406030204" pitchFamily="18" charset="0"/>
                            <a:cs typeface="Times New Roman" panose="02020603050405020304" pitchFamily="18" charset="0"/>
                          </a:rPr>
                        </m:ctrlPr>
                      </m:sSubPr>
                      <m:e>
                        <m:r>
                          <a:rPr lang="en-US" altLang="zh-CN" sz="3600" i="1">
                            <a:latin typeface="Cambria Math" panose="02040503050406030204" pitchFamily="18" charset="0"/>
                            <a:cs typeface="Times New Roman" panose="02020603050405020304" pitchFamily="18" charset="0"/>
                          </a:rPr>
                          <m:t>𝑒</m:t>
                        </m:r>
                      </m:e>
                      <m:sub>
                        <m:r>
                          <a:rPr lang="en-US" altLang="zh-CN" sz="3600" i="1">
                            <a:latin typeface="Cambria Math" panose="02040503050406030204" pitchFamily="18" charset="0"/>
                            <a:cs typeface="Times New Roman" panose="02020603050405020304" pitchFamily="18" charset="0"/>
                          </a:rPr>
                          <m:t>6257</m:t>
                        </m:r>
                      </m:sub>
                    </m:sSub>
                  </m:oMath>
                </a14:m>
                <a:endParaRPr lang="zh-CN" altLang="en-US" sz="3600" dirty="0">
                  <a:latin typeface="Times New Roman" panose="02020603050405020304" pitchFamily="18" charset="0"/>
                  <a:cs typeface="Times New Roman" panose="02020603050405020304" pitchFamily="18" charset="0"/>
                </a:endParaRPr>
              </a:p>
            </p:txBody>
          </p:sp>
        </mc:Choice>
        <mc:Fallback xmlns="">
          <p:sp>
            <p:nvSpPr>
              <p:cNvPr id="93" name="文本框 92">
                <a:extLst>
                  <a:ext uri="{FF2B5EF4-FFF2-40B4-BE49-F238E27FC236}">
                    <a16:creationId xmlns:a16="http://schemas.microsoft.com/office/drawing/2014/main" id="{D809345A-8B85-4CC3-83E1-694ED22706BD}"/>
                  </a:ext>
                </a:extLst>
              </p:cNvPr>
              <p:cNvSpPr txBox="1">
                <a:spLocks noRot="1" noChangeAspect="1" noMove="1" noResize="1" noEditPoints="1" noAdjustHandles="1" noChangeArrowheads="1" noChangeShapeType="1" noTextEdit="1"/>
              </p:cNvSpPr>
              <p:nvPr/>
            </p:nvSpPr>
            <p:spPr>
              <a:xfrm>
                <a:off x="3455774" y="5262630"/>
                <a:ext cx="5280453" cy="646331"/>
              </a:xfrm>
              <a:prstGeom prst="rect">
                <a:avLst/>
              </a:prstGeom>
              <a:blipFill>
                <a:blip r:embed="rId6"/>
                <a:stretch>
                  <a:fillRect l="-3580" t="-15094" b="-33962"/>
                </a:stretch>
              </a:blipFill>
            </p:spPr>
            <p:txBody>
              <a:bodyPr/>
              <a:lstStyle/>
              <a:p>
                <a:r>
                  <a:rPr lang="zh-CN" altLang="en-US">
                    <a:noFill/>
                  </a:rPr>
                  <a:t> </a:t>
                </a:r>
              </a:p>
            </p:txBody>
          </p:sp>
        </mc:Fallback>
      </mc:AlternateContent>
      <p:cxnSp>
        <p:nvCxnSpPr>
          <p:cNvPr id="94" name="直接箭头连接符 93">
            <a:extLst>
              <a:ext uri="{FF2B5EF4-FFF2-40B4-BE49-F238E27FC236}">
                <a16:creationId xmlns:a16="http://schemas.microsoft.com/office/drawing/2014/main" id="{A97A1CA5-E184-4568-B69F-FF64A48DA260}"/>
              </a:ext>
            </a:extLst>
          </p:cNvPr>
          <p:cNvCxnSpPr>
            <a:cxnSpLocks/>
          </p:cNvCxnSpPr>
          <p:nvPr/>
        </p:nvCxnSpPr>
        <p:spPr>
          <a:xfrm flipV="1">
            <a:off x="882609" y="1843348"/>
            <a:ext cx="0" cy="436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30278DA5-7151-4847-BE42-7EABEE142A25}"/>
              </a:ext>
            </a:extLst>
          </p:cNvPr>
          <p:cNvCxnSpPr>
            <a:cxnSpLocks/>
          </p:cNvCxnSpPr>
          <p:nvPr/>
        </p:nvCxnSpPr>
        <p:spPr>
          <a:xfrm>
            <a:off x="882609" y="3429000"/>
            <a:ext cx="0"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a:extLst>
              <a:ext uri="{FF2B5EF4-FFF2-40B4-BE49-F238E27FC236}">
                <a16:creationId xmlns:a16="http://schemas.microsoft.com/office/drawing/2014/main" id="{20CF50FD-D215-4EE5-BE39-1020171D466E}"/>
              </a:ext>
            </a:extLst>
          </p:cNvPr>
          <p:cNvSpPr txBox="1"/>
          <p:nvPr/>
        </p:nvSpPr>
        <p:spPr>
          <a:xfrm rot="5400000">
            <a:off x="377522" y="2739248"/>
            <a:ext cx="10101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Feature</a:t>
            </a:r>
            <a:endParaRPr lang="zh-CN" altLang="en-US" dirty="0">
              <a:latin typeface="Times New Roman" panose="02020603050405020304" pitchFamily="18" charset="0"/>
              <a:cs typeface="Times New Roman" panose="02020603050405020304" pitchFamily="18" charset="0"/>
            </a:endParaRPr>
          </a:p>
        </p:txBody>
      </p:sp>
      <p:cxnSp>
        <p:nvCxnSpPr>
          <p:cNvPr id="101" name="直接箭头连接符 100">
            <a:extLst>
              <a:ext uri="{FF2B5EF4-FFF2-40B4-BE49-F238E27FC236}">
                <a16:creationId xmlns:a16="http://schemas.microsoft.com/office/drawing/2014/main" id="{276694B5-1364-465F-A61A-3EF169C57546}"/>
              </a:ext>
            </a:extLst>
          </p:cNvPr>
          <p:cNvCxnSpPr>
            <a:cxnSpLocks/>
            <a:stCxn id="103" idx="3"/>
          </p:cNvCxnSpPr>
          <p:nvPr/>
        </p:nvCxnSpPr>
        <p:spPr>
          <a:xfrm>
            <a:off x="5411947" y="4450679"/>
            <a:ext cx="1854739" cy="4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A42AF1E1-2136-43BF-95DB-CE87FE4555A7}"/>
              </a:ext>
            </a:extLst>
          </p:cNvPr>
          <p:cNvCxnSpPr>
            <a:cxnSpLocks/>
          </p:cNvCxnSpPr>
          <p:nvPr/>
        </p:nvCxnSpPr>
        <p:spPr>
          <a:xfrm flipH="1">
            <a:off x="1683881" y="4459437"/>
            <a:ext cx="17357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0C69B0EB-D3EE-460E-829C-31A815C4BAAB}"/>
              </a:ext>
            </a:extLst>
          </p:cNvPr>
          <p:cNvSpPr txBox="1"/>
          <p:nvPr/>
        </p:nvSpPr>
        <p:spPr>
          <a:xfrm>
            <a:off x="3700203" y="4266013"/>
            <a:ext cx="17117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Word number</a:t>
            </a:r>
            <a:endParaRPr lang="zh-CN" altLang="en-US" dirty="0">
              <a:latin typeface="Times New Roman" panose="02020603050405020304" pitchFamily="18" charset="0"/>
              <a:cs typeface="Times New Roman" panose="02020603050405020304" pitchFamily="18" charset="0"/>
            </a:endParaRPr>
          </a:p>
        </p:txBody>
      </p:sp>
      <p:cxnSp>
        <p:nvCxnSpPr>
          <p:cNvPr id="109" name="直接箭头连接符 108">
            <a:extLst>
              <a:ext uri="{FF2B5EF4-FFF2-40B4-BE49-F238E27FC236}">
                <a16:creationId xmlns:a16="http://schemas.microsoft.com/office/drawing/2014/main" id="{AA251D81-F1DE-4245-B17E-2C57D4C17080}"/>
              </a:ext>
            </a:extLst>
          </p:cNvPr>
          <p:cNvCxnSpPr>
            <a:cxnSpLocks/>
          </p:cNvCxnSpPr>
          <p:nvPr/>
        </p:nvCxnSpPr>
        <p:spPr>
          <a:xfrm flipV="1">
            <a:off x="9845052" y="1348048"/>
            <a:ext cx="0" cy="1070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26521B5D-F024-4CBB-B313-606505D6997D}"/>
              </a:ext>
            </a:extLst>
          </p:cNvPr>
          <p:cNvCxnSpPr>
            <a:cxnSpLocks/>
          </p:cNvCxnSpPr>
          <p:nvPr/>
        </p:nvCxnSpPr>
        <p:spPr>
          <a:xfrm>
            <a:off x="9845052" y="3175000"/>
            <a:ext cx="0" cy="965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B35FDA2-CD6E-4B31-931E-D114D4F9EEFE}"/>
              </a:ext>
            </a:extLst>
          </p:cNvPr>
          <p:cNvSpPr txBox="1"/>
          <p:nvPr/>
        </p:nvSpPr>
        <p:spPr>
          <a:xfrm rot="5400000">
            <a:off x="9362450" y="2701538"/>
            <a:ext cx="965199" cy="369332"/>
          </a:xfrm>
          <a:prstGeom prst="rect">
            <a:avLst/>
          </a:prstGeom>
          <a:noFill/>
        </p:spPr>
        <p:txBody>
          <a:bodyPr wrap="square" rtlCol="0">
            <a:spAutoFit/>
          </a:bodyPr>
          <a:lstStyle/>
          <a:p>
            <a:r>
              <a:rPr lang="en-US" altLang="zh-CN" dirty="0"/>
              <a:t>10000</a:t>
            </a:r>
            <a:endParaRPr lang="zh-CN" altLang="en-US" dirty="0"/>
          </a:p>
        </p:txBody>
      </p:sp>
      <p:cxnSp>
        <p:nvCxnSpPr>
          <p:cNvPr id="115" name="直接箭头连接符 114">
            <a:extLst>
              <a:ext uri="{FF2B5EF4-FFF2-40B4-BE49-F238E27FC236}">
                <a16:creationId xmlns:a16="http://schemas.microsoft.com/office/drawing/2014/main" id="{EC4AD7F7-C914-4E07-B77C-9759C01C7C6C}"/>
              </a:ext>
            </a:extLst>
          </p:cNvPr>
          <p:cNvCxnSpPr/>
          <p:nvPr/>
        </p:nvCxnSpPr>
        <p:spPr>
          <a:xfrm>
            <a:off x="8644798" y="3212664"/>
            <a:ext cx="4379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1CD659B8-2DFE-4B1D-90AB-ABB4722AB8AF}"/>
                  </a:ext>
                </a:extLst>
              </p:cNvPr>
              <p:cNvSpPr txBox="1"/>
              <p:nvPr/>
            </p:nvSpPr>
            <p:spPr>
              <a:xfrm>
                <a:off x="7858043" y="2981831"/>
                <a:ext cx="8525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cs typeface="Times New Roman" panose="02020603050405020304" pitchFamily="18" charset="0"/>
                        </a:rPr>
                        <m:t>6</m:t>
                      </m:r>
                      <m:r>
                        <a:rPr lang="en-US" altLang="zh-CN" sz="2400" b="0" i="1" smtClean="0">
                          <a:latin typeface="Cambria Math" panose="02040503050406030204" pitchFamily="18" charset="0"/>
                          <a:cs typeface="Times New Roman" panose="02020603050405020304" pitchFamily="18" charset="0"/>
                        </a:rPr>
                        <m:t>257</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16" name="文本框 115">
                <a:extLst>
                  <a:ext uri="{FF2B5EF4-FFF2-40B4-BE49-F238E27FC236}">
                    <a16:creationId xmlns:a16="http://schemas.microsoft.com/office/drawing/2014/main" id="{1CD659B8-2DFE-4B1D-90AB-ABB4722AB8AF}"/>
                  </a:ext>
                </a:extLst>
              </p:cNvPr>
              <p:cNvSpPr txBox="1">
                <a:spLocks noRot="1" noChangeAspect="1" noMove="1" noResize="1" noEditPoints="1" noAdjustHandles="1" noChangeArrowheads="1" noChangeShapeType="1" noTextEdit="1"/>
              </p:cNvSpPr>
              <p:nvPr/>
            </p:nvSpPr>
            <p:spPr>
              <a:xfrm>
                <a:off x="7858043" y="2981831"/>
                <a:ext cx="852594" cy="461665"/>
              </a:xfrm>
              <a:prstGeom prst="rect">
                <a:avLst/>
              </a:prstGeom>
              <a:blipFill>
                <a:blip r:embed="rId7"/>
                <a:stretch>
                  <a:fillRect l="-1429" r="-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009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从词到数：Tokenizer与Embedding串讲">
            <a:extLst>
              <a:ext uri="{FF2B5EF4-FFF2-40B4-BE49-F238E27FC236}">
                <a16:creationId xmlns:a16="http://schemas.microsoft.com/office/drawing/2014/main" id="{B0FADE19-80EE-42C9-ABD1-DB38BCD50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386" y="2054450"/>
            <a:ext cx="7747227" cy="445838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DEC103E6-4391-41A5-ABE3-FEA596924865}"/>
              </a:ext>
            </a:extLst>
          </p:cNvPr>
          <p:cNvSpPr/>
          <p:nvPr/>
        </p:nvSpPr>
        <p:spPr>
          <a:xfrm>
            <a:off x="3733800" y="818243"/>
            <a:ext cx="4457699" cy="819150"/>
          </a:xfrm>
          <a:prstGeom prst="rect">
            <a:avLst/>
          </a:prstGeom>
          <a:solidFill>
            <a:srgbClr val="FFE7CC"/>
          </a:solidFill>
          <a:ln w="19050">
            <a:solidFill>
              <a:srgbClr val="D59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Machine learning models cannot read and understand text in its original form in NLP</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 name="箭头: 下 1">
            <a:extLst>
              <a:ext uri="{FF2B5EF4-FFF2-40B4-BE49-F238E27FC236}">
                <a16:creationId xmlns:a16="http://schemas.microsoft.com/office/drawing/2014/main" id="{5BF97426-5F1A-4573-9D35-585E3636A854}"/>
              </a:ext>
            </a:extLst>
          </p:cNvPr>
          <p:cNvSpPr/>
          <p:nvPr/>
        </p:nvSpPr>
        <p:spPr>
          <a:xfrm>
            <a:off x="5845175" y="1713593"/>
            <a:ext cx="390525" cy="432253"/>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67AD851-3D4F-4350-B992-8323138F6CC6}"/>
              </a:ext>
            </a:extLst>
          </p:cNvPr>
          <p:cNvSpPr txBox="1"/>
          <p:nvPr/>
        </p:nvSpPr>
        <p:spPr>
          <a:xfrm>
            <a:off x="393700" y="203092"/>
            <a:ext cx="6096000" cy="646331"/>
          </a:xfrm>
          <a:prstGeom prst="rect">
            <a:avLst/>
          </a:prstGeom>
          <a:noFill/>
        </p:spPr>
        <p:txBody>
          <a:bodyPr wrap="square" rtlCol="0">
            <a:spAutoFit/>
          </a:bodyPr>
          <a:lstStyle>
            <a:defPPr>
              <a:defRPr lang="zh-CN"/>
            </a:defPPr>
            <a:lvl1pPr>
              <a:defRPr sz="3600">
                <a:latin typeface="Times New Roman" panose="02020603050405020304" pitchFamily="18" charset="0"/>
                <a:cs typeface="Times New Roman" panose="02020603050405020304" pitchFamily="18" charset="0"/>
              </a:defRPr>
            </a:lvl1pPr>
          </a:lstStyle>
          <a:p>
            <a:r>
              <a:rPr lang="en-US" altLang="zh-CN" dirty="0"/>
              <a:t>0 Overview</a:t>
            </a:r>
            <a:endParaRPr lang="zh-CN" altLang="en-US" dirty="0"/>
          </a:p>
        </p:txBody>
      </p:sp>
    </p:spTree>
    <p:extLst>
      <p:ext uri="{BB962C8B-B14F-4D97-AF65-F5344CB8AC3E}">
        <p14:creationId xmlns:p14="http://schemas.microsoft.com/office/powerpoint/2010/main" val="251521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A49660-AE5F-42F2-9233-CC53771055C8}"/>
              </a:ext>
            </a:extLst>
          </p:cNvPr>
          <p:cNvSpPr txBox="1"/>
          <p:nvPr/>
        </p:nvSpPr>
        <p:spPr>
          <a:xfrm>
            <a:off x="748220" y="1934170"/>
            <a:ext cx="8776780" cy="923328"/>
          </a:xfrm>
          <a:prstGeom prst="rect">
            <a:avLst/>
          </a:prstGeom>
          <a:noFill/>
        </p:spPr>
        <p:txBody>
          <a:bodyPr wrap="square" rtlCol="0">
            <a:spAutoFit/>
          </a:bodyPr>
          <a:lstStyle/>
          <a:p>
            <a:r>
              <a:rPr lang="en-US" altLang="zh-CN" sz="5400" b="1" dirty="0">
                <a:latin typeface="Times New Roman" panose="02020603050405020304" pitchFamily="18" charset="0"/>
                <a:cs typeface="Times New Roman" panose="02020603050405020304" pitchFamily="18" charset="0"/>
              </a:rPr>
              <a:t>Tokenization</a:t>
            </a:r>
            <a:endParaRPr lang="zh-CN" altLang="en-US" sz="5400" b="1"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A5AD5215-EB43-4288-BEB2-9C27E6FB0008}"/>
              </a:ext>
            </a:extLst>
          </p:cNvPr>
          <p:cNvCxnSpPr/>
          <p:nvPr/>
        </p:nvCxnSpPr>
        <p:spPr>
          <a:xfrm>
            <a:off x="850361" y="2857500"/>
            <a:ext cx="5295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8078273-02FB-4EE7-9FEC-031865D5F6D1}"/>
              </a:ext>
            </a:extLst>
          </p:cNvPr>
          <p:cNvSpPr txBox="1"/>
          <p:nvPr/>
        </p:nvSpPr>
        <p:spPr>
          <a:xfrm>
            <a:off x="952500" y="3059668"/>
            <a:ext cx="3790950"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1.1 Word-based tokenization</a:t>
            </a:r>
          </a:p>
          <a:p>
            <a:r>
              <a:rPr lang="en-US" altLang="zh-CN" b="1" dirty="0">
                <a:latin typeface="Times New Roman" panose="02020603050405020304" pitchFamily="18" charset="0"/>
                <a:cs typeface="Times New Roman" panose="02020603050405020304" pitchFamily="18" charset="0"/>
              </a:rPr>
              <a:t>1.2 Character-based tokenization</a:t>
            </a:r>
          </a:p>
          <a:p>
            <a:r>
              <a:rPr lang="en-US" altLang="zh-CN" b="1" dirty="0">
                <a:latin typeface="Times New Roman" panose="02020603050405020304" pitchFamily="18" charset="0"/>
                <a:cs typeface="Times New Roman" panose="02020603050405020304" pitchFamily="18" charset="0"/>
              </a:rPr>
              <a:t>1.3 </a:t>
            </a:r>
            <a:r>
              <a:rPr lang="en-US" altLang="zh-CN" b="1" dirty="0" err="1">
                <a:latin typeface="Times New Roman" panose="02020603050405020304" pitchFamily="18" charset="0"/>
                <a:cs typeface="Times New Roman" panose="02020603050405020304" pitchFamily="18" charset="0"/>
              </a:rPr>
              <a:t>Subword</a:t>
            </a:r>
            <a:r>
              <a:rPr lang="en-US" altLang="zh-CN" b="1" dirty="0">
                <a:latin typeface="Times New Roman" panose="02020603050405020304" pitchFamily="18" charset="0"/>
                <a:cs typeface="Times New Roman" panose="02020603050405020304" pitchFamily="18" charset="0"/>
              </a:rPr>
              <a:t>-based tokenization</a:t>
            </a:r>
          </a:p>
        </p:txBody>
      </p:sp>
    </p:spTree>
    <p:extLst>
      <p:ext uri="{BB962C8B-B14F-4D97-AF65-F5344CB8AC3E}">
        <p14:creationId xmlns:p14="http://schemas.microsoft.com/office/powerpoint/2010/main" val="19173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E5746D-7C8C-440E-ACC9-76634D7D2E1D}"/>
              </a:ext>
            </a:extLst>
          </p:cNvPr>
          <p:cNvSpPr/>
          <p:nvPr/>
        </p:nvSpPr>
        <p:spPr>
          <a:xfrm>
            <a:off x="1054768"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Let’s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0DB3685-C5E3-4F2F-9312-E96C38888EB5}"/>
              </a:ext>
            </a:extLst>
          </p:cNvPr>
          <p:cNvSpPr/>
          <p:nvPr/>
        </p:nvSpPr>
        <p:spPr>
          <a:xfrm>
            <a:off x="4415589"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8F6E609-848E-40CC-8101-719E11077FD6}"/>
              </a:ext>
            </a:extLst>
          </p:cNvPr>
          <p:cNvSpPr/>
          <p:nvPr/>
        </p:nvSpPr>
        <p:spPr>
          <a:xfrm>
            <a:off x="7776411"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Tokenization!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8459E4AC-A636-4883-9BB0-7B1A8ECAD852}"/>
              </a:ext>
            </a:extLst>
          </p:cNvPr>
          <p:cNvSpPr/>
          <p:nvPr/>
        </p:nvSpPr>
        <p:spPr>
          <a:xfrm>
            <a:off x="886326" y="4367354"/>
            <a:ext cx="2085475"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Let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3515EAF-B96E-4FC2-BFF6-389D680FDA9A}"/>
              </a:ext>
            </a:extLst>
          </p:cNvPr>
          <p:cNvSpPr txBox="1"/>
          <p:nvPr/>
        </p:nvSpPr>
        <p:spPr>
          <a:xfrm>
            <a:off x="4970823" y="2720687"/>
            <a:ext cx="264917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Split on spaces</a:t>
            </a:r>
            <a:endParaRPr lang="zh-CN" altLang="en-US" sz="2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4A93177-0547-4AAE-9095-C0C1B53A98AB}"/>
              </a:ext>
            </a:extLst>
          </p:cNvPr>
          <p:cNvSpPr/>
          <p:nvPr/>
        </p:nvSpPr>
        <p:spPr>
          <a:xfrm>
            <a:off x="2971801" y="4367354"/>
            <a:ext cx="2085475"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19D008F-76B3-4F73-835C-75AFAB252D93}"/>
              </a:ext>
            </a:extLst>
          </p:cNvPr>
          <p:cNvSpPr/>
          <p:nvPr/>
        </p:nvSpPr>
        <p:spPr>
          <a:xfrm>
            <a:off x="5057276" y="4367354"/>
            <a:ext cx="2085475"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ADAFEE00-F42A-4A9F-B381-64CD85A6392B}"/>
              </a:ext>
            </a:extLst>
          </p:cNvPr>
          <p:cNvSpPr/>
          <p:nvPr/>
        </p:nvSpPr>
        <p:spPr>
          <a:xfrm>
            <a:off x="7142751" y="4367354"/>
            <a:ext cx="2085475"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tokenization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7FE86CF3-C5E0-4FE5-9019-004603B3315F}"/>
              </a:ext>
            </a:extLst>
          </p:cNvPr>
          <p:cNvSpPr/>
          <p:nvPr/>
        </p:nvSpPr>
        <p:spPr>
          <a:xfrm>
            <a:off x="9228226" y="4367354"/>
            <a:ext cx="2085475"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A7BBE82-19CC-4B76-A9E1-BEBD5DA370A4}"/>
              </a:ext>
            </a:extLst>
          </p:cNvPr>
          <p:cNvSpPr txBox="1"/>
          <p:nvPr/>
        </p:nvSpPr>
        <p:spPr>
          <a:xfrm>
            <a:off x="4683180" y="3906471"/>
            <a:ext cx="282564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Split on punctuation</a:t>
            </a:r>
            <a:endParaRPr lang="zh-CN" altLang="en-US" sz="2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25967A75-C1A6-4FCA-B2BA-E07E06837BCE}"/>
              </a:ext>
            </a:extLst>
          </p:cNvPr>
          <p:cNvSpPr txBox="1"/>
          <p:nvPr/>
        </p:nvSpPr>
        <p:spPr>
          <a:xfrm>
            <a:off x="4500367" y="1504307"/>
            <a:ext cx="3191266" cy="461665"/>
          </a:xfrm>
          <a:prstGeom prst="rect">
            <a:avLst/>
          </a:prstGeom>
          <a:noFill/>
        </p:spPr>
        <p:txBody>
          <a:bodyPr wrap="square" rtlCol="0">
            <a:spAutoFit/>
          </a:bodyPr>
          <a:lstStyle/>
          <a:p>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Lets do Tokenization!</a:t>
            </a:r>
            <a:r>
              <a:rPr lang="zh-CN" altLang="en-US" sz="2400" dirty="0">
                <a:latin typeface="Times New Roman" panose="02020603050405020304" pitchFamily="18" charset="0"/>
                <a:cs typeface="Times New Roman" panose="02020603050405020304" pitchFamily="18" charset="0"/>
              </a:rPr>
              <a:t>”</a:t>
            </a:r>
          </a:p>
        </p:txBody>
      </p:sp>
      <p:sp>
        <p:nvSpPr>
          <p:cNvPr id="18" name="文本框 17">
            <a:extLst>
              <a:ext uri="{FF2B5EF4-FFF2-40B4-BE49-F238E27FC236}">
                <a16:creationId xmlns:a16="http://schemas.microsoft.com/office/drawing/2014/main" id="{819A06A1-8E0A-4A74-88CB-27742484FCF8}"/>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Tree>
    <p:extLst>
      <p:ext uri="{BB962C8B-B14F-4D97-AF65-F5344CB8AC3E}">
        <p14:creationId xmlns:p14="http://schemas.microsoft.com/office/powerpoint/2010/main" val="93229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E5746D-7C8C-440E-ACC9-76634D7D2E1D}"/>
              </a:ext>
            </a:extLst>
          </p:cNvPr>
          <p:cNvSpPr/>
          <p:nvPr/>
        </p:nvSpPr>
        <p:spPr>
          <a:xfrm>
            <a:off x="1054768"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Let’s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0DB3685-C5E3-4F2F-9312-E96C38888EB5}"/>
              </a:ext>
            </a:extLst>
          </p:cNvPr>
          <p:cNvSpPr/>
          <p:nvPr/>
        </p:nvSpPr>
        <p:spPr>
          <a:xfrm>
            <a:off x="4415589"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do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8F6E609-848E-40CC-8101-719E11077FD6}"/>
              </a:ext>
            </a:extLst>
          </p:cNvPr>
          <p:cNvSpPr/>
          <p:nvPr/>
        </p:nvSpPr>
        <p:spPr>
          <a:xfrm>
            <a:off x="7776411" y="3182348"/>
            <a:ext cx="3360821" cy="4932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Tokenization!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3515EAF-B96E-4FC2-BFF6-389D680FDA9A}"/>
              </a:ext>
            </a:extLst>
          </p:cNvPr>
          <p:cNvSpPr txBox="1"/>
          <p:nvPr/>
        </p:nvSpPr>
        <p:spPr>
          <a:xfrm>
            <a:off x="5127234" y="2720687"/>
            <a:ext cx="264917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Split on spaces</a:t>
            </a:r>
            <a:endParaRPr lang="zh-CN" altLang="en-US" sz="24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Each word has a specific ID</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F5E876A8-9188-46BF-92A6-38D15C3354AB}"/>
              </a:ext>
            </a:extLst>
          </p:cNvPr>
          <p:cNvCxnSpPr>
            <a:stCxn id="4" idx="2"/>
          </p:cNvCxnSpPr>
          <p:nvPr/>
        </p:nvCxnSpPr>
        <p:spPr>
          <a:xfrm flipH="1">
            <a:off x="2731168" y="3675643"/>
            <a:ext cx="4011" cy="715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5B0EEBC-12BA-46DB-807C-02577125F698}"/>
              </a:ext>
            </a:extLst>
          </p:cNvPr>
          <p:cNvCxnSpPr/>
          <p:nvPr/>
        </p:nvCxnSpPr>
        <p:spPr>
          <a:xfrm flipH="1">
            <a:off x="6091989" y="3672334"/>
            <a:ext cx="4011" cy="715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2E11F63-CBD7-477E-98E1-756C2A6E60B8}"/>
              </a:ext>
            </a:extLst>
          </p:cNvPr>
          <p:cNvCxnSpPr/>
          <p:nvPr/>
        </p:nvCxnSpPr>
        <p:spPr>
          <a:xfrm flipH="1">
            <a:off x="9460832" y="3672333"/>
            <a:ext cx="4011" cy="715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905F93BB-9143-4BD1-B763-8A05E85DA014}"/>
              </a:ext>
            </a:extLst>
          </p:cNvPr>
          <p:cNvSpPr/>
          <p:nvPr/>
        </p:nvSpPr>
        <p:spPr>
          <a:xfrm>
            <a:off x="2303546" y="4388216"/>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250</a:t>
            </a:r>
            <a:endParaRPr lang="zh-CN" altLang="en-US" dirty="0">
              <a:solidFill>
                <a:schemeClr val="tx1"/>
              </a:solidFill>
            </a:endParaRPr>
          </a:p>
        </p:txBody>
      </p:sp>
      <p:sp>
        <p:nvSpPr>
          <p:cNvPr id="14" name="矩形: 圆角 13">
            <a:extLst>
              <a:ext uri="{FF2B5EF4-FFF2-40B4-BE49-F238E27FC236}">
                <a16:creationId xmlns:a16="http://schemas.microsoft.com/office/drawing/2014/main" id="{07F00226-7DAE-4014-B533-FAC45B4F9A96}"/>
              </a:ext>
            </a:extLst>
          </p:cNvPr>
          <p:cNvSpPr/>
          <p:nvPr/>
        </p:nvSpPr>
        <p:spPr>
          <a:xfrm>
            <a:off x="5668378" y="4435640"/>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861</a:t>
            </a:r>
            <a:endParaRPr lang="zh-CN" altLang="en-US" dirty="0">
              <a:solidFill>
                <a:schemeClr val="tx1"/>
              </a:solidFill>
            </a:endParaRPr>
          </a:p>
        </p:txBody>
      </p:sp>
      <p:sp>
        <p:nvSpPr>
          <p:cNvPr id="15" name="矩形: 圆角 14">
            <a:extLst>
              <a:ext uri="{FF2B5EF4-FFF2-40B4-BE49-F238E27FC236}">
                <a16:creationId xmlns:a16="http://schemas.microsoft.com/office/drawing/2014/main" id="{950FE0BA-317C-4D2A-830F-F38CEF4F5F3E}"/>
              </a:ext>
            </a:extLst>
          </p:cNvPr>
          <p:cNvSpPr/>
          <p:nvPr/>
        </p:nvSpPr>
        <p:spPr>
          <a:xfrm>
            <a:off x="9033210" y="4435640"/>
            <a:ext cx="847222" cy="374284"/>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345</a:t>
            </a:r>
            <a:endParaRPr lang="zh-CN" altLang="en-US" dirty="0">
              <a:solidFill>
                <a:schemeClr val="tx1"/>
              </a:solidFill>
            </a:endParaRPr>
          </a:p>
        </p:txBody>
      </p:sp>
      <p:sp>
        <p:nvSpPr>
          <p:cNvPr id="13" name="文本框 12">
            <a:extLst>
              <a:ext uri="{FF2B5EF4-FFF2-40B4-BE49-F238E27FC236}">
                <a16:creationId xmlns:a16="http://schemas.microsoft.com/office/drawing/2014/main" id="{A5A2BED6-5D3A-44C9-9E7B-4199A29F7D14}"/>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Tree>
    <p:extLst>
      <p:ext uri="{BB962C8B-B14F-4D97-AF65-F5344CB8AC3E}">
        <p14:creationId xmlns:p14="http://schemas.microsoft.com/office/powerpoint/2010/main" val="422229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Very similar words have entirely different meaning</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169C8BC2-1D78-4DAC-AE95-C07117EB8345}"/>
              </a:ext>
            </a:extLst>
          </p:cNvPr>
          <p:cNvGrpSpPr/>
          <p:nvPr/>
        </p:nvGrpSpPr>
        <p:grpSpPr>
          <a:xfrm>
            <a:off x="4119060" y="1157727"/>
            <a:ext cx="2733390" cy="4708981"/>
            <a:chOff x="3833310" y="148077"/>
            <a:chExt cx="2733390" cy="4708981"/>
          </a:xfrm>
        </p:grpSpPr>
        <p:sp>
          <p:nvSpPr>
            <p:cNvPr id="2" name="文本框 1">
              <a:extLst>
                <a:ext uri="{FF2B5EF4-FFF2-40B4-BE49-F238E27FC236}">
                  <a16:creationId xmlns:a16="http://schemas.microsoft.com/office/drawing/2014/main" id="{02BF29B4-7112-480F-9338-AF1A6555CA93}"/>
                </a:ext>
              </a:extLst>
            </p:cNvPr>
            <p:cNvSpPr txBox="1"/>
            <p:nvPr/>
          </p:nvSpPr>
          <p:spPr>
            <a:xfrm>
              <a:off x="3960897" y="148077"/>
              <a:ext cx="830178" cy="470898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a:t>
              </a:r>
            </a:p>
            <a:p>
              <a:r>
                <a:rPr lang="en-US" altLang="zh-CN" sz="2000" dirty="0">
                  <a:latin typeface="Times New Roman" panose="02020603050405020304" pitchFamily="18" charset="0"/>
                  <a:cs typeface="Times New Roman" panose="02020603050405020304" pitchFamily="18" charset="0"/>
                </a:rPr>
                <a:t>of</a:t>
              </a:r>
            </a:p>
            <a:p>
              <a:r>
                <a:rPr lang="en-US" altLang="zh-CN" sz="2000" dirty="0">
                  <a:latin typeface="Times New Roman" panose="02020603050405020304" pitchFamily="18" charset="0"/>
                  <a:cs typeface="Times New Roman" panose="02020603050405020304" pitchFamily="18" charset="0"/>
                </a:rPr>
                <a:t>and</a:t>
              </a:r>
            </a:p>
            <a:p>
              <a:r>
                <a:rPr lang="en-US" altLang="zh-CN" sz="2000" dirty="0">
                  <a:latin typeface="Times New Roman" panose="02020603050405020304" pitchFamily="18" charset="0"/>
                  <a:cs typeface="Times New Roman" panose="02020603050405020304" pitchFamily="18" charset="0"/>
                </a:rPr>
                <a:t>to</a:t>
              </a:r>
            </a:p>
            <a:p>
              <a:r>
                <a:rPr lang="en-US" altLang="zh-CN" sz="2000" dirty="0">
                  <a:latin typeface="Times New Roman" panose="02020603050405020304" pitchFamily="18" charset="0"/>
                  <a:cs typeface="Times New Roman" panose="02020603050405020304" pitchFamily="18" charset="0"/>
                </a:rPr>
                <a:t>in</a:t>
              </a:r>
            </a:p>
            <a:p>
              <a:r>
                <a:rPr lang="en-US" altLang="zh-CN" sz="2000" dirty="0">
                  <a:latin typeface="Times New Roman" panose="02020603050405020304" pitchFamily="18" charset="0"/>
                  <a:cs typeface="Times New Roman" panose="02020603050405020304" pitchFamily="18" charset="0"/>
                </a:rPr>
                <a:t>was</a:t>
              </a:r>
            </a:p>
            <a:p>
              <a:r>
                <a:rPr lang="en-US" altLang="zh-CN" sz="2000" dirty="0">
                  <a:latin typeface="Times New Roman" panose="02020603050405020304" pitchFamily="18" charset="0"/>
                  <a:cs typeface="Times New Roman" panose="02020603050405020304" pitchFamily="18" charset="0"/>
                </a:rPr>
                <a:t>the</a:t>
              </a:r>
            </a:p>
            <a:p>
              <a:r>
                <a:rPr lang="en-US" altLang="zh-CN" sz="2000" dirty="0">
                  <a:latin typeface="Times New Roman" panose="02020603050405020304" pitchFamily="18" charset="0"/>
                  <a:cs typeface="Times New Roman" panose="02020603050405020304" pitchFamily="18" charset="0"/>
                </a:rPr>
                <a:t>is</a:t>
              </a:r>
            </a:p>
            <a:p>
              <a:r>
                <a:rPr lang="en-US" altLang="zh-CN" sz="2000" dirty="0">
                  <a:latin typeface="Times New Roman" panose="02020603050405020304" pitchFamily="18" charset="0"/>
                  <a:cs typeface="Times New Roman" panose="02020603050405020304" pitchFamily="18" charset="0"/>
                </a:rPr>
                <a:t>for</a:t>
              </a:r>
            </a:p>
            <a:p>
              <a:r>
                <a:rPr lang="en-US" altLang="zh-CN" sz="2000" dirty="0">
                  <a:latin typeface="Times New Roman" panose="02020603050405020304" pitchFamily="18" charset="0"/>
                  <a:cs typeface="Times New Roman" panose="02020603050405020304" pitchFamily="18" charset="0"/>
                </a:rPr>
                <a:t>as</a:t>
              </a:r>
            </a:p>
            <a:p>
              <a:r>
                <a:rPr lang="en-US" altLang="zh-CN" sz="2000" dirty="0">
                  <a:latin typeface="Times New Roman" panose="02020603050405020304" pitchFamily="18" charset="0"/>
                  <a:cs typeface="Times New Roman" panose="02020603050405020304" pitchFamily="18" charset="0"/>
                </a:rPr>
                <a:t>on</a:t>
              </a:r>
            </a:p>
            <a:p>
              <a:r>
                <a:rPr lang="en-US" altLang="zh-CN" sz="2000" dirty="0">
                  <a:latin typeface="Times New Roman" panose="02020603050405020304" pitchFamily="18" charset="0"/>
                  <a:cs typeface="Times New Roman" panose="02020603050405020304" pitchFamily="18" charset="0"/>
                </a:rPr>
                <a:t>with</a:t>
              </a:r>
            </a:p>
            <a:p>
              <a:r>
                <a:rPr lang="en-US" altLang="zh-CN" sz="2000" dirty="0">
                  <a:latin typeface="Times New Roman" panose="02020603050405020304" pitchFamily="18" charset="0"/>
                  <a:cs typeface="Times New Roman" panose="02020603050405020304" pitchFamily="18" charset="0"/>
                </a:rPr>
                <a:t>that</a:t>
              </a:r>
            </a:p>
            <a:p>
              <a:r>
                <a:rPr lang="en-US" altLang="zh-CN" sz="2000" dirty="0">
                  <a:latin typeface="Times New Roman" panose="02020603050405020304" pitchFamily="18" charset="0"/>
                  <a:cs typeface="Times New Roman" panose="02020603050405020304" pitchFamily="18" charset="0"/>
                </a:rPr>
                <a:t>dog</a:t>
              </a:r>
            </a:p>
            <a:p>
              <a:r>
                <a:rPr lang="en-US" altLang="zh-CN" sz="2000" dirty="0">
                  <a:latin typeface="Times New Roman" panose="02020603050405020304" pitchFamily="18" charset="0"/>
                  <a:cs typeface="Times New Roman" panose="02020603050405020304" pitchFamily="18" charset="0"/>
                </a:rPr>
                <a:t>dogs</a:t>
              </a:r>
            </a:p>
          </p:txBody>
        </p:sp>
        <p:cxnSp>
          <p:nvCxnSpPr>
            <p:cNvPr id="16" name="直接箭头连接符 15">
              <a:extLst>
                <a:ext uri="{FF2B5EF4-FFF2-40B4-BE49-F238E27FC236}">
                  <a16:creationId xmlns:a16="http://schemas.microsoft.com/office/drawing/2014/main" id="{377A8F3E-03F7-444C-812D-C250DDA89850}"/>
                </a:ext>
              </a:extLst>
            </p:cNvPr>
            <p:cNvCxnSpPr>
              <a:cxnSpLocks/>
            </p:cNvCxnSpPr>
            <p:nvPr/>
          </p:nvCxnSpPr>
          <p:spPr>
            <a:xfrm>
              <a:off x="5053262" y="692233"/>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34C0D1F-CA0D-4D9A-A28C-9DE528E28D0E}"/>
                </a:ext>
              </a:extLst>
            </p:cNvPr>
            <p:cNvCxnSpPr>
              <a:cxnSpLocks/>
            </p:cNvCxnSpPr>
            <p:nvPr/>
          </p:nvCxnSpPr>
          <p:spPr>
            <a:xfrm>
              <a:off x="5053262" y="98750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7802A3-A98E-4B3A-9BF8-37DE39623946}"/>
                </a:ext>
              </a:extLst>
            </p:cNvPr>
            <p:cNvCxnSpPr>
              <a:cxnSpLocks/>
            </p:cNvCxnSpPr>
            <p:nvPr/>
          </p:nvCxnSpPr>
          <p:spPr>
            <a:xfrm>
              <a:off x="5053262" y="1311356"/>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B0B8C36-DB39-4065-BB98-EF9C8C9AF958}"/>
                </a:ext>
              </a:extLst>
            </p:cNvPr>
            <p:cNvCxnSpPr>
              <a:cxnSpLocks/>
            </p:cNvCxnSpPr>
            <p:nvPr/>
          </p:nvCxnSpPr>
          <p:spPr>
            <a:xfrm>
              <a:off x="5053262" y="1587580"/>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A965673-2219-4D9F-94F5-4487CA9636D4}"/>
                </a:ext>
              </a:extLst>
            </p:cNvPr>
            <p:cNvCxnSpPr>
              <a:cxnSpLocks/>
            </p:cNvCxnSpPr>
            <p:nvPr/>
          </p:nvCxnSpPr>
          <p:spPr>
            <a:xfrm>
              <a:off x="5053262" y="191142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CD68716-B002-4772-A7DE-731A58FC924B}"/>
                </a:ext>
              </a:extLst>
            </p:cNvPr>
            <p:cNvCxnSpPr>
              <a:cxnSpLocks/>
            </p:cNvCxnSpPr>
            <p:nvPr/>
          </p:nvCxnSpPr>
          <p:spPr>
            <a:xfrm>
              <a:off x="5053262" y="220193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B28583C-F888-41B1-B019-B8BAE884155F}"/>
                </a:ext>
              </a:extLst>
            </p:cNvPr>
            <p:cNvCxnSpPr>
              <a:cxnSpLocks/>
            </p:cNvCxnSpPr>
            <p:nvPr/>
          </p:nvCxnSpPr>
          <p:spPr>
            <a:xfrm>
              <a:off x="5053262" y="252102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1B94661-A50E-439B-BB35-50B9CF17E7B6}"/>
                </a:ext>
              </a:extLst>
            </p:cNvPr>
            <p:cNvCxnSpPr>
              <a:cxnSpLocks/>
            </p:cNvCxnSpPr>
            <p:nvPr/>
          </p:nvCxnSpPr>
          <p:spPr>
            <a:xfrm>
              <a:off x="5053262" y="2816299"/>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E8284F2-C27E-41BD-B23F-6EB7DC257183}"/>
                </a:ext>
              </a:extLst>
            </p:cNvPr>
            <p:cNvCxnSpPr>
              <a:cxnSpLocks/>
            </p:cNvCxnSpPr>
            <p:nvPr/>
          </p:nvCxnSpPr>
          <p:spPr>
            <a:xfrm>
              <a:off x="5053262" y="313062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B63D756-EC39-467A-A032-BA403CF3CE9B}"/>
                </a:ext>
              </a:extLst>
            </p:cNvPr>
            <p:cNvCxnSpPr>
              <a:cxnSpLocks/>
            </p:cNvCxnSpPr>
            <p:nvPr/>
          </p:nvCxnSpPr>
          <p:spPr>
            <a:xfrm>
              <a:off x="5053262" y="344018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0B8FD42-DFBC-4DBA-9711-50E31EF65A86}"/>
                </a:ext>
              </a:extLst>
            </p:cNvPr>
            <p:cNvCxnSpPr>
              <a:cxnSpLocks/>
            </p:cNvCxnSpPr>
            <p:nvPr/>
          </p:nvCxnSpPr>
          <p:spPr>
            <a:xfrm>
              <a:off x="5053262" y="373069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677F3E5-4C7C-4799-8939-5920122AEB37}"/>
                </a:ext>
              </a:extLst>
            </p:cNvPr>
            <p:cNvCxnSpPr>
              <a:cxnSpLocks/>
            </p:cNvCxnSpPr>
            <p:nvPr/>
          </p:nvCxnSpPr>
          <p:spPr>
            <a:xfrm>
              <a:off x="5053262" y="402597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D5C42A8-35E5-4F3E-8F6F-6131E89305BB}"/>
                </a:ext>
              </a:extLst>
            </p:cNvPr>
            <p:cNvCxnSpPr>
              <a:cxnSpLocks/>
            </p:cNvCxnSpPr>
            <p:nvPr/>
          </p:nvCxnSpPr>
          <p:spPr>
            <a:xfrm>
              <a:off x="5053262" y="434029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2527737-7683-490B-A0CB-DF0BD93F93F8}"/>
                </a:ext>
              </a:extLst>
            </p:cNvPr>
            <p:cNvCxnSpPr>
              <a:cxnSpLocks/>
            </p:cNvCxnSpPr>
            <p:nvPr/>
          </p:nvCxnSpPr>
          <p:spPr>
            <a:xfrm>
              <a:off x="5053262" y="464986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C86E94A-4A37-4D17-9919-A5409F8669B3}"/>
                </a:ext>
              </a:extLst>
            </p:cNvPr>
            <p:cNvSpPr txBox="1"/>
            <p:nvPr/>
          </p:nvSpPr>
          <p:spPr>
            <a:xfrm>
              <a:off x="5736522" y="148077"/>
              <a:ext cx="830178" cy="470898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a:t>
              </a:r>
            </a:p>
            <a:p>
              <a:r>
                <a:rPr lang="en-US" altLang="zh-CN" sz="2000" dirty="0">
                  <a:latin typeface="Times New Roman" panose="02020603050405020304" pitchFamily="18" charset="0"/>
                  <a:cs typeface="Times New Roman" panose="02020603050405020304" pitchFamily="18" charset="0"/>
                </a:rPr>
                <a:t>2</a:t>
              </a:r>
            </a:p>
            <a:p>
              <a:r>
                <a:rPr lang="en-US" altLang="zh-CN" sz="2000" dirty="0">
                  <a:latin typeface="Times New Roman" panose="02020603050405020304" pitchFamily="18" charset="0"/>
                  <a:cs typeface="Times New Roman" panose="02020603050405020304" pitchFamily="18" charset="0"/>
                </a:rPr>
                <a:t>3</a:t>
              </a:r>
            </a:p>
            <a:p>
              <a:r>
                <a:rPr lang="en-US" altLang="zh-CN" sz="2000" dirty="0">
                  <a:latin typeface="Times New Roman" panose="02020603050405020304" pitchFamily="18" charset="0"/>
                  <a:cs typeface="Times New Roman" panose="02020603050405020304" pitchFamily="18" charset="0"/>
                </a:rPr>
                <a:t>4</a:t>
              </a:r>
            </a:p>
            <a:p>
              <a:r>
                <a:rPr lang="en-US" altLang="zh-CN" sz="2000" dirty="0">
                  <a:latin typeface="Times New Roman" panose="02020603050405020304" pitchFamily="18" charset="0"/>
                  <a:cs typeface="Times New Roman" panose="02020603050405020304" pitchFamily="18" charset="0"/>
                </a:rPr>
                <a:t>5</a:t>
              </a:r>
            </a:p>
            <a:p>
              <a:r>
                <a:rPr lang="en-US" altLang="zh-CN" sz="2000" dirty="0">
                  <a:latin typeface="Times New Roman" panose="02020603050405020304" pitchFamily="18" charset="0"/>
                  <a:cs typeface="Times New Roman" panose="02020603050405020304" pitchFamily="18" charset="0"/>
                </a:rPr>
                <a:t>6</a:t>
              </a:r>
            </a:p>
            <a:p>
              <a:r>
                <a:rPr lang="en-US" altLang="zh-CN" sz="2000" dirty="0">
                  <a:latin typeface="Times New Roman" panose="02020603050405020304" pitchFamily="18" charset="0"/>
                  <a:cs typeface="Times New Roman" panose="02020603050405020304" pitchFamily="18" charset="0"/>
                </a:rPr>
                <a:t>7</a:t>
              </a:r>
            </a:p>
            <a:p>
              <a:r>
                <a:rPr lang="en-US" altLang="zh-CN" sz="2000" dirty="0">
                  <a:latin typeface="Times New Roman" panose="02020603050405020304" pitchFamily="18" charset="0"/>
                  <a:cs typeface="Times New Roman" panose="02020603050405020304" pitchFamily="18" charset="0"/>
                </a:rPr>
                <a:t>8</a:t>
              </a:r>
            </a:p>
            <a:p>
              <a:r>
                <a:rPr lang="en-US" altLang="zh-CN" sz="2000" dirty="0">
                  <a:latin typeface="Times New Roman" panose="02020603050405020304" pitchFamily="18" charset="0"/>
                  <a:cs typeface="Times New Roman" panose="02020603050405020304" pitchFamily="18" charset="0"/>
                </a:rPr>
                <a:t>9</a:t>
              </a:r>
            </a:p>
            <a:p>
              <a:r>
                <a:rPr lang="en-US" altLang="zh-CN" sz="2000" dirty="0">
                  <a:latin typeface="Times New Roman" panose="02020603050405020304" pitchFamily="18" charset="0"/>
                  <a:cs typeface="Times New Roman" panose="02020603050405020304" pitchFamily="18" charset="0"/>
                </a:rPr>
                <a:t>10</a:t>
              </a:r>
            </a:p>
            <a:p>
              <a:r>
                <a:rPr lang="en-US" altLang="zh-CN" sz="2000" dirty="0">
                  <a:latin typeface="Times New Roman" panose="02020603050405020304" pitchFamily="18" charset="0"/>
                  <a:cs typeface="Times New Roman" panose="02020603050405020304" pitchFamily="18" charset="0"/>
                </a:rPr>
                <a:t>11</a:t>
              </a:r>
            </a:p>
            <a:p>
              <a:r>
                <a:rPr lang="en-US" altLang="zh-CN" sz="2000" dirty="0">
                  <a:latin typeface="Times New Roman" panose="02020603050405020304" pitchFamily="18" charset="0"/>
                  <a:cs typeface="Times New Roman" panose="02020603050405020304" pitchFamily="18" charset="0"/>
                </a:rPr>
                <a:t>12</a:t>
              </a:r>
            </a:p>
            <a:p>
              <a:r>
                <a:rPr lang="en-US" altLang="zh-CN" sz="2000" dirty="0">
                  <a:latin typeface="Times New Roman" panose="02020603050405020304" pitchFamily="18" charset="0"/>
                  <a:cs typeface="Times New Roman" panose="02020603050405020304" pitchFamily="18" charset="0"/>
                </a:rPr>
                <a:t>13</a:t>
              </a:r>
            </a:p>
            <a:p>
              <a:r>
                <a:rPr lang="en-US" altLang="zh-CN" sz="2000" dirty="0">
                  <a:latin typeface="Times New Roman" panose="02020603050405020304" pitchFamily="18" charset="0"/>
                  <a:cs typeface="Times New Roman" panose="02020603050405020304" pitchFamily="18" charset="0"/>
                </a:rPr>
                <a:t>14</a:t>
              </a:r>
            </a:p>
            <a:p>
              <a:r>
                <a:rPr lang="en-US" altLang="zh-CN" sz="2000" dirty="0">
                  <a:latin typeface="Times New Roman" panose="02020603050405020304" pitchFamily="18" charset="0"/>
                  <a:cs typeface="Times New Roman" panose="02020603050405020304" pitchFamily="18" charset="0"/>
                </a:rPr>
                <a:t>15</a:t>
              </a:r>
            </a:p>
          </p:txBody>
        </p:sp>
        <p:cxnSp>
          <p:nvCxnSpPr>
            <p:cNvPr id="36" name="直接箭头连接符 35">
              <a:extLst>
                <a:ext uri="{FF2B5EF4-FFF2-40B4-BE49-F238E27FC236}">
                  <a16:creationId xmlns:a16="http://schemas.microsoft.com/office/drawing/2014/main" id="{4D7FEDF2-9592-4263-8B90-DCBEA935DD71}"/>
                </a:ext>
              </a:extLst>
            </p:cNvPr>
            <p:cNvCxnSpPr>
              <a:cxnSpLocks/>
            </p:cNvCxnSpPr>
            <p:nvPr/>
          </p:nvCxnSpPr>
          <p:spPr>
            <a:xfrm>
              <a:off x="5053262" y="382671"/>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D512CC70-D312-4D69-AB5F-508FDFF1467F}"/>
                </a:ext>
              </a:extLst>
            </p:cNvPr>
            <p:cNvSpPr/>
            <p:nvPr/>
          </p:nvSpPr>
          <p:spPr>
            <a:xfrm>
              <a:off x="3833310" y="4155631"/>
              <a:ext cx="2439903" cy="7009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8" name="文本框 37">
            <a:extLst>
              <a:ext uri="{FF2B5EF4-FFF2-40B4-BE49-F238E27FC236}">
                <a16:creationId xmlns:a16="http://schemas.microsoft.com/office/drawing/2014/main" id="{B556C058-3EE8-4F25-A421-28C101A725F0}"/>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Tree>
    <p:extLst>
      <p:ext uri="{BB962C8B-B14F-4D97-AF65-F5344CB8AC3E}">
        <p14:creationId xmlns:p14="http://schemas.microsoft.com/office/powerpoint/2010/main" val="376515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The vocabulary can end up very large</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9C84776D-CC52-485E-8307-C966606F65B1}"/>
              </a:ext>
            </a:extLst>
          </p:cNvPr>
          <p:cNvSpPr txBox="1"/>
          <p:nvPr/>
        </p:nvSpPr>
        <p:spPr>
          <a:xfrm>
            <a:off x="3769223" y="1157211"/>
            <a:ext cx="1552575" cy="470898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of</a:t>
            </a:r>
          </a:p>
          <a:p>
            <a:pPr algn="ctr"/>
            <a:r>
              <a:rPr lang="en-US" altLang="zh-CN" sz="2000" dirty="0">
                <a:latin typeface="Times New Roman" panose="02020603050405020304" pitchFamily="18" charset="0"/>
                <a:cs typeface="Times New Roman" panose="02020603050405020304" pitchFamily="18" charset="0"/>
              </a:rPr>
              <a:t>and</a:t>
            </a:r>
          </a:p>
          <a:p>
            <a:pPr algn="ctr"/>
            <a:r>
              <a:rPr lang="en-US" altLang="zh-CN" sz="2000" dirty="0">
                <a:latin typeface="Times New Roman" panose="02020603050405020304" pitchFamily="18" charset="0"/>
                <a:cs typeface="Times New Roman" panose="02020603050405020304" pitchFamily="18" charset="0"/>
              </a:rPr>
              <a:t>to</a:t>
            </a:r>
          </a:p>
          <a:p>
            <a:pPr algn="ctr"/>
            <a:r>
              <a:rPr lang="en-US" altLang="zh-CN" sz="2000" dirty="0">
                <a:latin typeface="Times New Roman" panose="02020603050405020304" pitchFamily="18" charset="0"/>
                <a:cs typeface="Times New Roman" panose="02020603050405020304" pitchFamily="18" charset="0"/>
              </a:rPr>
              <a:t>in</a:t>
            </a:r>
          </a:p>
          <a:p>
            <a:pPr algn="ctr"/>
            <a:r>
              <a:rPr lang="en-US" altLang="zh-CN" sz="2000" dirty="0">
                <a:latin typeface="Times New Roman" panose="02020603050405020304" pitchFamily="18" charset="0"/>
                <a:cs typeface="Times New Roman" panose="02020603050405020304" pitchFamily="18" charset="0"/>
              </a:rPr>
              <a:t>was</a:t>
            </a:r>
          </a:p>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is</a:t>
            </a:r>
          </a:p>
          <a:p>
            <a:pPr algn="ctr"/>
            <a:r>
              <a:rPr lang="en-US" altLang="zh-CN" sz="2000" dirty="0">
                <a:latin typeface="Times New Roman" panose="02020603050405020304" pitchFamily="18" charset="0"/>
                <a:cs typeface="Times New Roman" panose="02020603050405020304" pitchFamily="18" charset="0"/>
              </a:rPr>
              <a:t>for</a:t>
            </a:r>
          </a:p>
          <a:p>
            <a:pPr algn="ctr"/>
            <a:r>
              <a:rPr lang="en-US" altLang="zh-CN" sz="2000" dirty="0">
                <a:latin typeface="Times New Roman" panose="02020603050405020304" pitchFamily="18" charset="0"/>
                <a:cs typeface="Times New Roman" panose="02020603050405020304" pitchFamily="18" charset="0"/>
              </a:rPr>
              <a:t>as</a:t>
            </a:r>
          </a:p>
          <a:p>
            <a:pPr algn="ctr"/>
            <a:r>
              <a:rPr lang="en-US" altLang="zh-CN" sz="2000" dirty="0">
                <a:latin typeface="Times New Roman" panose="02020603050405020304" pitchFamily="18" charset="0"/>
                <a:cs typeface="Times New Roman" panose="02020603050405020304" pitchFamily="18" charset="0"/>
              </a:rPr>
              <a:t>on</a:t>
            </a:r>
          </a:p>
          <a:p>
            <a:pPr algn="ctr"/>
            <a:r>
              <a:rPr lang="en-US" altLang="zh-CN" sz="2000" dirty="0">
                <a:latin typeface="Times New Roman" panose="02020603050405020304" pitchFamily="18" charset="0"/>
                <a:cs typeface="Times New Roman" panose="02020603050405020304" pitchFamily="18" charset="0"/>
              </a:rPr>
              <a:t>with</a:t>
            </a:r>
          </a:p>
          <a:p>
            <a:pPr algn="ctr"/>
            <a:r>
              <a:rPr lang="en-US" altLang="zh-CN" sz="2000" dirty="0">
                <a:latin typeface="Times New Roman" panose="02020603050405020304" pitchFamily="18" charset="0"/>
                <a:cs typeface="Times New Roman" panose="02020603050405020304" pitchFamily="18" charset="0"/>
              </a:rPr>
              <a:t>that</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malapropism</a:t>
            </a:r>
          </a:p>
        </p:txBody>
      </p:sp>
      <p:cxnSp>
        <p:nvCxnSpPr>
          <p:cNvPr id="39" name="直接箭头连接符 38">
            <a:extLst>
              <a:ext uri="{FF2B5EF4-FFF2-40B4-BE49-F238E27FC236}">
                <a16:creationId xmlns:a16="http://schemas.microsoft.com/office/drawing/2014/main" id="{56709B91-DAA7-4B70-8638-A0E846CDC708}"/>
              </a:ext>
            </a:extLst>
          </p:cNvPr>
          <p:cNvCxnSpPr>
            <a:cxnSpLocks/>
          </p:cNvCxnSpPr>
          <p:nvPr/>
        </p:nvCxnSpPr>
        <p:spPr>
          <a:xfrm>
            <a:off x="5339012" y="1701883"/>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67878EB-1776-4935-BCA2-DBB45D7BE543}"/>
              </a:ext>
            </a:extLst>
          </p:cNvPr>
          <p:cNvCxnSpPr>
            <a:cxnSpLocks/>
          </p:cNvCxnSpPr>
          <p:nvPr/>
        </p:nvCxnSpPr>
        <p:spPr>
          <a:xfrm>
            <a:off x="5339012" y="199715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704287A-11A7-4F75-91BA-AAE969F54B5B}"/>
              </a:ext>
            </a:extLst>
          </p:cNvPr>
          <p:cNvCxnSpPr>
            <a:cxnSpLocks/>
          </p:cNvCxnSpPr>
          <p:nvPr/>
        </p:nvCxnSpPr>
        <p:spPr>
          <a:xfrm>
            <a:off x="5339012" y="2321006"/>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6536EBE-6862-42E9-A8BA-5C4710812B68}"/>
              </a:ext>
            </a:extLst>
          </p:cNvPr>
          <p:cNvCxnSpPr>
            <a:cxnSpLocks/>
          </p:cNvCxnSpPr>
          <p:nvPr/>
        </p:nvCxnSpPr>
        <p:spPr>
          <a:xfrm>
            <a:off x="5339012" y="2597230"/>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B720892-DE68-42DB-A96E-F4D72AF2A1AD}"/>
              </a:ext>
            </a:extLst>
          </p:cNvPr>
          <p:cNvCxnSpPr>
            <a:cxnSpLocks/>
          </p:cNvCxnSpPr>
          <p:nvPr/>
        </p:nvCxnSpPr>
        <p:spPr>
          <a:xfrm>
            <a:off x="5339012" y="292107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8A5D1E2-008A-469E-9E90-EBCA6F341815}"/>
              </a:ext>
            </a:extLst>
          </p:cNvPr>
          <p:cNvCxnSpPr>
            <a:cxnSpLocks/>
          </p:cNvCxnSpPr>
          <p:nvPr/>
        </p:nvCxnSpPr>
        <p:spPr>
          <a:xfrm>
            <a:off x="5339012" y="321158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A3E46FD-995D-460F-BB22-A7A6DE68E78B}"/>
              </a:ext>
            </a:extLst>
          </p:cNvPr>
          <p:cNvCxnSpPr>
            <a:cxnSpLocks/>
          </p:cNvCxnSpPr>
          <p:nvPr/>
        </p:nvCxnSpPr>
        <p:spPr>
          <a:xfrm>
            <a:off x="5339012" y="353067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B8FC9E4-FE7E-43EC-B744-5AF690A87AB7}"/>
              </a:ext>
            </a:extLst>
          </p:cNvPr>
          <p:cNvCxnSpPr>
            <a:cxnSpLocks/>
          </p:cNvCxnSpPr>
          <p:nvPr/>
        </p:nvCxnSpPr>
        <p:spPr>
          <a:xfrm>
            <a:off x="5339012" y="3825949"/>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BFED6D4-2C7A-4204-A701-B60516BA049E}"/>
              </a:ext>
            </a:extLst>
          </p:cNvPr>
          <p:cNvCxnSpPr>
            <a:cxnSpLocks/>
          </p:cNvCxnSpPr>
          <p:nvPr/>
        </p:nvCxnSpPr>
        <p:spPr>
          <a:xfrm>
            <a:off x="5339012" y="414027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EAA7BB23-E4E3-4E0C-B16D-14B6D72A4AD6}"/>
              </a:ext>
            </a:extLst>
          </p:cNvPr>
          <p:cNvCxnSpPr>
            <a:cxnSpLocks/>
          </p:cNvCxnSpPr>
          <p:nvPr/>
        </p:nvCxnSpPr>
        <p:spPr>
          <a:xfrm>
            <a:off x="5339012" y="444983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758516B-DB5E-4057-9793-51C74D5CEDCF}"/>
              </a:ext>
            </a:extLst>
          </p:cNvPr>
          <p:cNvCxnSpPr>
            <a:cxnSpLocks/>
          </p:cNvCxnSpPr>
          <p:nvPr/>
        </p:nvCxnSpPr>
        <p:spPr>
          <a:xfrm>
            <a:off x="5339012" y="474034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A695D8B6-ED8D-4E26-BDB5-56F20506825D}"/>
              </a:ext>
            </a:extLst>
          </p:cNvPr>
          <p:cNvCxnSpPr>
            <a:cxnSpLocks/>
          </p:cNvCxnSpPr>
          <p:nvPr/>
        </p:nvCxnSpPr>
        <p:spPr>
          <a:xfrm>
            <a:off x="5339012" y="503562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E7B294D-46D5-4709-9753-1B20EABD0872}"/>
              </a:ext>
            </a:extLst>
          </p:cNvPr>
          <p:cNvCxnSpPr>
            <a:cxnSpLocks/>
          </p:cNvCxnSpPr>
          <p:nvPr/>
        </p:nvCxnSpPr>
        <p:spPr>
          <a:xfrm>
            <a:off x="5339012" y="534994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AD339B1B-3334-4170-ADBE-5A3001CC7DDF}"/>
              </a:ext>
            </a:extLst>
          </p:cNvPr>
          <p:cNvCxnSpPr>
            <a:cxnSpLocks/>
          </p:cNvCxnSpPr>
          <p:nvPr/>
        </p:nvCxnSpPr>
        <p:spPr>
          <a:xfrm>
            <a:off x="5339012" y="565951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FA13C91-5102-42BE-96EE-D325559D6BAC}"/>
              </a:ext>
            </a:extLst>
          </p:cNvPr>
          <p:cNvCxnSpPr>
            <a:cxnSpLocks/>
          </p:cNvCxnSpPr>
          <p:nvPr/>
        </p:nvCxnSpPr>
        <p:spPr>
          <a:xfrm>
            <a:off x="5339012" y="1392321"/>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4268FBB-19F0-473A-A74A-D55F0D4A0BD5}"/>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
        <p:nvSpPr>
          <p:cNvPr id="57" name="文本框 56">
            <a:extLst>
              <a:ext uri="{FF2B5EF4-FFF2-40B4-BE49-F238E27FC236}">
                <a16:creationId xmlns:a16="http://schemas.microsoft.com/office/drawing/2014/main" id="{A08061DE-1563-4AA6-A963-267CF54D9D9B}"/>
              </a:ext>
            </a:extLst>
          </p:cNvPr>
          <p:cNvSpPr txBox="1"/>
          <p:nvPr/>
        </p:nvSpPr>
        <p:spPr>
          <a:xfrm>
            <a:off x="5732216" y="1166840"/>
            <a:ext cx="997653" cy="470898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1</a:t>
            </a:r>
          </a:p>
          <a:p>
            <a:pPr algn="ctr"/>
            <a:r>
              <a:rPr lang="en-US" altLang="zh-CN" sz="2000" dirty="0">
                <a:latin typeface="Times New Roman" panose="02020603050405020304" pitchFamily="18" charset="0"/>
                <a:cs typeface="Times New Roman" panose="02020603050405020304" pitchFamily="18" charset="0"/>
              </a:rPr>
              <a:t>2</a:t>
            </a:r>
          </a:p>
          <a:p>
            <a:pPr algn="ctr"/>
            <a:r>
              <a:rPr lang="en-US" altLang="zh-CN" sz="2000" dirty="0">
                <a:latin typeface="Times New Roman" panose="02020603050405020304" pitchFamily="18" charset="0"/>
                <a:cs typeface="Times New Roman" panose="02020603050405020304" pitchFamily="18" charset="0"/>
              </a:rPr>
              <a:t>3</a:t>
            </a:r>
          </a:p>
          <a:p>
            <a:pPr algn="ctr"/>
            <a:r>
              <a:rPr lang="en-US" altLang="zh-CN" sz="2000" dirty="0">
                <a:latin typeface="Times New Roman" panose="02020603050405020304" pitchFamily="18" charset="0"/>
                <a:cs typeface="Times New Roman" panose="02020603050405020304" pitchFamily="18" charset="0"/>
              </a:rPr>
              <a:t>4</a:t>
            </a:r>
          </a:p>
          <a:p>
            <a:pPr algn="ctr"/>
            <a:r>
              <a:rPr lang="en-US" altLang="zh-CN" sz="2000" dirty="0">
                <a:latin typeface="Times New Roman" panose="02020603050405020304" pitchFamily="18" charset="0"/>
                <a:cs typeface="Times New Roman" panose="02020603050405020304" pitchFamily="18" charset="0"/>
              </a:rPr>
              <a:t>5</a:t>
            </a:r>
          </a:p>
          <a:p>
            <a:pPr algn="ctr"/>
            <a:r>
              <a:rPr lang="en-US" altLang="zh-CN" sz="2000" dirty="0">
                <a:latin typeface="Times New Roman" panose="02020603050405020304" pitchFamily="18" charset="0"/>
                <a:cs typeface="Times New Roman" panose="02020603050405020304" pitchFamily="18" charset="0"/>
              </a:rPr>
              <a:t>6</a:t>
            </a:r>
          </a:p>
          <a:p>
            <a:pPr algn="ctr"/>
            <a:r>
              <a:rPr lang="en-US" altLang="zh-CN" sz="2000" dirty="0">
                <a:latin typeface="Times New Roman" panose="02020603050405020304" pitchFamily="18" charset="0"/>
                <a:cs typeface="Times New Roman" panose="02020603050405020304" pitchFamily="18" charset="0"/>
              </a:rPr>
              <a:t>7</a:t>
            </a:r>
          </a:p>
          <a:p>
            <a:pPr algn="ctr"/>
            <a:r>
              <a:rPr lang="en-US" altLang="zh-CN" sz="2000" dirty="0">
                <a:latin typeface="Times New Roman" panose="02020603050405020304" pitchFamily="18" charset="0"/>
                <a:cs typeface="Times New Roman" panose="02020603050405020304" pitchFamily="18" charset="0"/>
              </a:rPr>
              <a:t>8</a:t>
            </a:r>
          </a:p>
          <a:p>
            <a:pPr algn="ctr"/>
            <a:r>
              <a:rPr lang="en-US" altLang="zh-CN" sz="2000" dirty="0">
                <a:latin typeface="Times New Roman" panose="02020603050405020304" pitchFamily="18" charset="0"/>
                <a:cs typeface="Times New Roman" panose="02020603050405020304" pitchFamily="18" charset="0"/>
              </a:rPr>
              <a:t>9</a:t>
            </a:r>
          </a:p>
          <a:p>
            <a:pPr algn="ctr"/>
            <a:r>
              <a:rPr lang="en-US" altLang="zh-CN" sz="2000" dirty="0">
                <a:latin typeface="Times New Roman" panose="02020603050405020304" pitchFamily="18" charset="0"/>
                <a:cs typeface="Times New Roman" panose="02020603050405020304" pitchFamily="18" charset="0"/>
              </a:rPr>
              <a:t>10</a:t>
            </a:r>
          </a:p>
          <a:p>
            <a:pPr algn="ctr"/>
            <a:r>
              <a:rPr lang="en-US" altLang="zh-CN" sz="2000" dirty="0">
                <a:latin typeface="Times New Roman" panose="02020603050405020304" pitchFamily="18" charset="0"/>
                <a:cs typeface="Times New Roman" panose="02020603050405020304" pitchFamily="18" charset="0"/>
              </a:rPr>
              <a:t>11</a:t>
            </a:r>
          </a:p>
          <a:p>
            <a:pPr algn="ctr"/>
            <a:r>
              <a:rPr lang="en-US" altLang="zh-CN" sz="2000" dirty="0">
                <a:latin typeface="Times New Roman" panose="02020603050405020304" pitchFamily="18" charset="0"/>
                <a:cs typeface="Times New Roman" panose="02020603050405020304" pitchFamily="18" charset="0"/>
              </a:rPr>
              <a:t>12</a:t>
            </a:r>
          </a:p>
          <a:p>
            <a:pPr algn="ctr"/>
            <a:r>
              <a:rPr lang="en-US" altLang="zh-CN" sz="2000" dirty="0">
                <a:latin typeface="Times New Roman" panose="02020603050405020304" pitchFamily="18" charset="0"/>
                <a:cs typeface="Times New Roman" panose="02020603050405020304" pitchFamily="18" charset="0"/>
              </a:rPr>
              <a:t>13</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170000</a:t>
            </a:r>
          </a:p>
        </p:txBody>
      </p:sp>
    </p:spTree>
    <p:extLst>
      <p:ext uri="{BB962C8B-B14F-4D97-AF65-F5344CB8AC3E}">
        <p14:creationId xmlns:p14="http://schemas.microsoft.com/office/powerpoint/2010/main" val="332077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C703678-D9B4-4489-BF36-5F51EF8DB73F}"/>
              </a:ext>
            </a:extLst>
          </p:cNvPr>
          <p:cNvSpPr/>
          <p:nvPr/>
        </p:nvSpPr>
        <p:spPr>
          <a:xfrm>
            <a:off x="0" y="6015789"/>
            <a:ext cx="12192000" cy="8422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latin typeface="Times New Roman" panose="02020603050405020304" pitchFamily="18" charset="0"/>
                <a:cs typeface="Times New Roman" panose="02020603050405020304" pitchFamily="18" charset="0"/>
              </a:rPr>
              <a:t>We can limit the amount of words we add to the vocabulary</a:t>
            </a:r>
            <a:endParaRPr lang="zh-CN" altLang="en-US" sz="3600" dirty="0">
              <a:solidFill>
                <a:schemeClr val="tx1"/>
              </a:solidFill>
              <a:latin typeface="Times New Roman" panose="02020603050405020304" pitchFamily="18" charset="0"/>
              <a:cs typeface="Times New Roman" panose="02020603050405020304" pitchFamily="18" charset="0"/>
            </a:endParaRPr>
          </a:p>
        </p:txBody>
      </p:sp>
      <p:cxnSp>
        <p:nvCxnSpPr>
          <p:cNvPr id="58" name="直接箭头连接符 57">
            <a:extLst>
              <a:ext uri="{FF2B5EF4-FFF2-40B4-BE49-F238E27FC236}">
                <a16:creationId xmlns:a16="http://schemas.microsoft.com/office/drawing/2014/main" id="{18094473-E3B0-4219-8723-2A3345B5C519}"/>
              </a:ext>
            </a:extLst>
          </p:cNvPr>
          <p:cNvCxnSpPr>
            <a:cxnSpLocks/>
          </p:cNvCxnSpPr>
          <p:nvPr/>
        </p:nvCxnSpPr>
        <p:spPr>
          <a:xfrm>
            <a:off x="5339012" y="1701883"/>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AB19D27-5963-48BE-87E1-7146120F25CC}"/>
              </a:ext>
            </a:extLst>
          </p:cNvPr>
          <p:cNvCxnSpPr>
            <a:cxnSpLocks/>
          </p:cNvCxnSpPr>
          <p:nvPr/>
        </p:nvCxnSpPr>
        <p:spPr>
          <a:xfrm>
            <a:off x="5339012" y="199715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E62C6E98-AE9A-41F6-92B3-BFD34DD15FC6}"/>
              </a:ext>
            </a:extLst>
          </p:cNvPr>
          <p:cNvCxnSpPr>
            <a:cxnSpLocks/>
          </p:cNvCxnSpPr>
          <p:nvPr/>
        </p:nvCxnSpPr>
        <p:spPr>
          <a:xfrm>
            <a:off x="5339012" y="2321006"/>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4E71049B-D8E5-4FC8-AC82-0BDBD972C228}"/>
              </a:ext>
            </a:extLst>
          </p:cNvPr>
          <p:cNvCxnSpPr>
            <a:cxnSpLocks/>
          </p:cNvCxnSpPr>
          <p:nvPr/>
        </p:nvCxnSpPr>
        <p:spPr>
          <a:xfrm>
            <a:off x="5339012" y="2597230"/>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795EE22-7805-4391-9BD4-2909ABFFE4C5}"/>
              </a:ext>
            </a:extLst>
          </p:cNvPr>
          <p:cNvCxnSpPr>
            <a:cxnSpLocks/>
          </p:cNvCxnSpPr>
          <p:nvPr/>
        </p:nvCxnSpPr>
        <p:spPr>
          <a:xfrm>
            <a:off x="5339012" y="292107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5FE921A-1F94-4021-80AD-D59DF977B210}"/>
              </a:ext>
            </a:extLst>
          </p:cNvPr>
          <p:cNvCxnSpPr>
            <a:cxnSpLocks/>
          </p:cNvCxnSpPr>
          <p:nvPr/>
        </p:nvCxnSpPr>
        <p:spPr>
          <a:xfrm>
            <a:off x="5339012" y="321158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D0C1936B-719C-409E-8E3C-1365B6E2395C}"/>
              </a:ext>
            </a:extLst>
          </p:cNvPr>
          <p:cNvCxnSpPr>
            <a:cxnSpLocks/>
          </p:cNvCxnSpPr>
          <p:nvPr/>
        </p:nvCxnSpPr>
        <p:spPr>
          <a:xfrm>
            <a:off x="5339012" y="353067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4AF02444-3DB8-4DEE-9A49-F01A7C2BE813}"/>
              </a:ext>
            </a:extLst>
          </p:cNvPr>
          <p:cNvCxnSpPr>
            <a:cxnSpLocks/>
          </p:cNvCxnSpPr>
          <p:nvPr/>
        </p:nvCxnSpPr>
        <p:spPr>
          <a:xfrm>
            <a:off x="5339012" y="3825949"/>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CAB0213-305D-4AFF-84D7-E2241783A8B4}"/>
              </a:ext>
            </a:extLst>
          </p:cNvPr>
          <p:cNvCxnSpPr>
            <a:cxnSpLocks/>
          </p:cNvCxnSpPr>
          <p:nvPr/>
        </p:nvCxnSpPr>
        <p:spPr>
          <a:xfrm>
            <a:off x="5339012" y="4140274"/>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E4FD439C-9E0E-45CA-8C23-5F29A8877DAF}"/>
              </a:ext>
            </a:extLst>
          </p:cNvPr>
          <p:cNvCxnSpPr>
            <a:cxnSpLocks/>
          </p:cNvCxnSpPr>
          <p:nvPr/>
        </p:nvCxnSpPr>
        <p:spPr>
          <a:xfrm>
            <a:off x="5339012" y="4449838"/>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418CEC5F-1261-4342-B9A4-A30337F7D53A}"/>
              </a:ext>
            </a:extLst>
          </p:cNvPr>
          <p:cNvCxnSpPr>
            <a:cxnSpLocks/>
          </p:cNvCxnSpPr>
          <p:nvPr/>
        </p:nvCxnSpPr>
        <p:spPr>
          <a:xfrm>
            <a:off x="5339012" y="4740345"/>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6EC3944-A067-45A4-A8EB-3A7171A6E29A}"/>
              </a:ext>
            </a:extLst>
          </p:cNvPr>
          <p:cNvCxnSpPr>
            <a:cxnSpLocks/>
          </p:cNvCxnSpPr>
          <p:nvPr/>
        </p:nvCxnSpPr>
        <p:spPr>
          <a:xfrm>
            <a:off x="5339012" y="503562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97ED32E-3064-42C4-B54B-166F688827AE}"/>
              </a:ext>
            </a:extLst>
          </p:cNvPr>
          <p:cNvCxnSpPr>
            <a:cxnSpLocks/>
          </p:cNvCxnSpPr>
          <p:nvPr/>
        </p:nvCxnSpPr>
        <p:spPr>
          <a:xfrm>
            <a:off x="5339012" y="5349947"/>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A8134822-FBA1-4569-B4AC-80455C72E227}"/>
              </a:ext>
            </a:extLst>
          </p:cNvPr>
          <p:cNvCxnSpPr>
            <a:cxnSpLocks/>
          </p:cNvCxnSpPr>
          <p:nvPr/>
        </p:nvCxnSpPr>
        <p:spPr>
          <a:xfrm>
            <a:off x="5339012" y="5659512"/>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49C4CC64-6265-410D-80C2-FAFE701DE596}"/>
              </a:ext>
            </a:extLst>
          </p:cNvPr>
          <p:cNvCxnSpPr>
            <a:cxnSpLocks/>
          </p:cNvCxnSpPr>
          <p:nvPr/>
        </p:nvCxnSpPr>
        <p:spPr>
          <a:xfrm>
            <a:off x="5339012" y="1392321"/>
            <a:ext cx="322013" cy="0"/>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7785C06E-162A-4DD4-8223-3F4C375CA646}"/>
              </a:ext>
            </a:extLst>
          </p:cNvPr>
          <p:cNvSpPr txBox="1"/>
          <p:nvPr/>
        </p:nvSpPr>
        <p:spPr>
          <a:xfrm>
            <a:off x="552450" y="380541"/>
            <a:ext cx="6108700" cy="646331"/>
          </a:xfrm>
          <a:prstGeom prst="rect">
            <a:avLst/>
          </a:prstGeom>
          <a:noFill/>
        </p:spPr>
        <p:txBody>
          <a:bodyPr wrap="square">
            <a:spAutoFit/>
          </a:bodyPr>
          <a:lstStyle/>
          <a:p>
            <a:r>
              <a:rPr lang="en-US" altLang="zh-CN" sz="3600" dirty="0">
                <a:latin typeface="Times New Roman" panose="02020603050405020304" pitchFamily="18" charset="0"/>
                <a:cs typeface="Times New Roman" panose="02020603050405020304" pitchFamily="18" charset="0"/>
              </a:rPr>
              <a:t>1.1 Word-based tokenization</a:t>
            </a:r>
          </a:p>
        </p:txBody>
      </p:sp>
      <p:sp>
        <p:nvSpPr>
          <p:cNvPr id="76" name="文本框 75">
            <a:extLst>
              <a:ext uri="{FF2B5EF4-FFF2-40B4-BE49-F238E27FC236}">
                <a16:creationId xmlns:a16="http://schemas.microsoft.com/office/drawing/2014/main" id="{4E0758D5-DCEA-417F-9CAD-6D6EA05AF391}"/>
              </a:ext>
            </a:extLst>
          </p:cNvPr>
          <p:cNvSpPr txBox="1"/>
          <p:nvPr/>
        </p:nvSpPr>
        <p:spPr>
          <a:xfrm>
            <a:off x="5700799" y="1166840"/>
            <a:ext cx="830178" cy="470898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1</a:t>
            </a:r>
          </a:p>
          <a:p>
            <a:pPr algn="ctr"/>
            <a:r>
              <a:rPr lang="en-US" altLang="zh-CN" sz="2000" dirty="0">
                <a:latin typeface="Times New Roman" panose="02020603050405020304" pitchFamily="18" charset="0"/>
                <a:cs typeface="Times New Roman" panose="02020603050405020304" pitchFamily="18" charset="0"/>
              </a:rPr>
              <a:t>2</a:t>
            </a:r>
          </a:p>
          <a:p>
            <a:pPr algn="ctr"/>
            <a:r>
              <a:rPr lang="en-US" altLang="zh-CN" sz="2000" dirty="0">
                <a:latin typeface="Times New Roman" panose="02020603050405020304" pitchFamily="18" charset="0"/>
                <a:cs typeface="Times New Roman" panose="02020603050405020304" pitchFamily="18" charset="0"/>
              </a:rPr>
              <a:t>3</a:t>
            </a:r>
          </a:p>
          <a:p>
            <a:pPr algn="ctr"/>
            <a:r>
              <a:rPr lang="en-US" altLang="zh-CN" sz="2000" dirty="0">
                <a:latin typeface="Times New Roman" panose="02020603050405020304" pitchFamily="18" charset="0"/>
                <a:cs typeface="Times New Roman" panose="02020603050405020304" pitchFamily="18" charset="0"/>
              </a:rPr>
              <a:t>4</a:t>
            </a:r>
          </a:p>
          <a:p>
            <a:pPr algn="ctr"/>
            <a:r>
              <a:rPr lang="en-US" altLang="zh-CN" sz="2000" dirty="0">
                <a:latin typeface="Times New Roman" panose="02020603050405020304" pitchFamily="18" charset="0"/>
                <a:cs typeface="Times New Roman" panose="02020603050405020304" pitchFamily="18" charset="0"/>
              </a:rPr>
              <a:t>5</a:t>
            </a:r>
          </a:p>
          <a:p>
            <a:pPr algn="ctr"/>
            <a:r>
              <a:rPr lang="en-US" altLang="zh-CN" sz="2000" dirty="0">
                <a:latin typeface="Times New Roman" panose="02020603050405020304" pitchFamily="18" charset="0"/>
                <a:cs typeface="Times New Roman" panose="02020603050405020304" pitchFamily="18" charset="0"/>
              </a:rPr>
              <a:t>6</a:t>
            </a:r>
          </a:p>
          <a:p>
            <a:pPr algn="ctr"/>
            <a:r>
              <a:rPr lang="en-US" altLang="zh-CN" sz="2000" dirty="0">
                <a:latin typeface="Times New Roman" panose="02020603050405020304" pitchFamily="18" charset="0"/>
                <a:cs typeface="Times New Roman" panose="02020603050405020304" pitchFamily="18" charset="0"/>
              </a:rPr>
              <a:t>7</a:t>
            </a:r>
          </a:p>
          <a:p>
            <a:pPr algn="ctr"/>
            <a:r>
              <a:rPr lang="en-US" altLang="zh-CN" sz="2000" dirty="0">
                <a:latin typeface="Times New Roman" panose="02020603050405020304" pitchFamily="18" charset="0"/>
                <a:cs typeface="Times New Roman" panose="02020603050405020304" pitchFamily="18" charset="0"/>
              </a:rPr>
              <a:t>8</a:t>
            </a:r>
          </a:p>
          <a:p>
            <a:pPr algn="ctr"/>
            <a:r>
              <a:rPr lang="en-US" altLang="zh-CN" sz="2000" dirty="0">
                <a:latin typeface="Times New Roman" panose="02020603050405020304" pitchFamily="18" charset="0"/>
                <a:cs typeface="Times New Roman" panose="02020603050405020304" pitchFamily="18" charset="0"/>
              </a:rPr>
              <a:t>9</a:t>
            </a:r>
          </a:p>
          <a:p>
            <a:pPr algn="ctr"/>
            <a:r>
              <a:rPr lang="en-US" altLang="zh-CN" sz="2000" dirty="0">
                <a:latin typeface="Times New Roman" panose="02020603050405020304" pitchFamily="18" charset="0"/>
                <a:cs typeface="Times New Roman" panose="02020603050405020304" pitchFamily="18" charset="0"/>
              </a:rPr>
              <a:t>10</a:t>
            </a:r>
          </a:p>
          <a:p>
            <a:pPr algn="ctr"/>
            <a:r>
              <a:rPr lang="en-US" altLang="zh-CN" sz="2000" dirty="0">
                <a:latin typeface="Times New Roman" panose="02020603050405020304" pitchFamily="18" charset="0"/>
                <a:cs typeface="Times New Roman" panose="02020603050405020304" pitchFamily="18" charset="0"/>
              </a:rPr>
              <a:t>11</a:t>
            </a:r>
          </a:p>
          <a:p>
            <a:pPr algn="ctr"/>
            <a:r>
              <a:rPr lang="en-US" altLang="zh-CN" sz="2000" dirty="0">
                <a:latin typeface="Times New Roman" panose="02020603050405020304" pitchFamily="18" charset="0"/>
                <a:cs typeface="Times New Roman" panose="02020603050405020304" pitchFamily="18" charset="0"/>
              </a:rPr>
              <a:t>12</a:t>
            </a:r>
          </a:p>
          <a:p>
            <a:pPr algn="ctr"/>
            <a:r>
              <a:rPr lang="en-US" altLang="zh-CN" sz="2000" dirty="0">
                <a:latin typeface="Times New Roman" panose="02020603050405020304" pitchFamily="18" charset="0"/>
                <a:cs typeface="Times New Roman" panose="02020603050405020304" pitchFamily="18" charset="0"/>
              </a:rPr>
              <a:t>13</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10000</a:t>
            </a:r>
          </a:p>
        </p:txBody>
      </p:sp>
      <p:sp>
        <p:nvSpPr>
          <p:cNvPr id="77" name="文本框 76">
            <a:extLst>
              <a:ext uri="{FF2B5EF4-FFF2-40B4-BE49-F238E27FC236}">
                <a16:creationId xmlns:a16="http://schemas.microsoft.com/office/drawing/2014/main" id="{87A2DD42-3535-42A6-8F8A-1F4AF632009F}"/>
              </a:ext>
            </a:extLst>
          </p:cNvPr>
          <p:cNvSpPr txBox="1"/>
          <p:nvPr/>
        </p:nvSpPr>
        <p:spPr>
          <a:xfrm>
            <a:off x="4580022" y="1157492"/>
            <a:ext cx="830178" cy="4708981"/>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of</a:t>
            </a:r>
          </a:p>
          <a:p>
            <a:pPr algn="ctr"/>
            <a:r>
              <a:rPr lang="en-US" altLang="zh-CN" sz="2000" dirty="0">
                <a:latin typeface="Times New Roman" panose="02020603050405020304" pitchFamily="18" charset="0"/>
                <a:cs typeface="Times New Roman" panose="02020603050405020304" pitchFamily="18" charset="0"/>
              </a:rPr>
              <a:t>and</a:t>
            </a:r>
          </a:p>
          <a:p>
            <a:pPr algn="ctr"/>
            <a:r>
              <a:rPr lang="en-US" altLang="zh-CN" sz="2000" dirty="0">
                <a:latin typeface="Times New Roman" panose="02020603050405020304" pitchFamily="18" charset="0"/>
                <a:cs typeface="Times New Roman" panose="02020603050405020304" pitchFamily="18" charset="0"/>
              </a:rPr>
              <a:t>to</a:t>
            </a:r>
          </a:p>
          <a:p>
            <a:pPr algn="ctr"/>
            <a:r>
              <a:rPr lang="en-US" altLang="zh-CN" sz="2000" dirty="0">
                <a:latin typeface="Times New Roman" panose="02020603050405020304" pitchFamily="18" charset="0"/>
                <a:cs typeface="Times New Roman" panose="02020603050405020304" pitchFamily="18" charset="0"/>
              </a:rPr>
              <a:t>in</a:t>
            </a:r>
          </a:p>
          <a:p>
            <a:pPr algn="ctr"/>
            <a:r>
              <a:rPr lang="en-US" altLang="zh-CN" sz="2000" dirty="0">
                <a:latin typeface="Times New Roman" panose="02020603050405020304" pitchFamily="18" charset="0"/>
                <a:cs typeface="Times New Roman" panose="02020603050405020304" pitchFamily="18" charset="0"/>
              </a:rPr>
              <a:t>was</a:t>
            </a:r>
          </a:p>
          <a:p>
            <a:pPr algn="ctr"/>
            <a:r>
              <a:rPr lang="en-US" altLang="zh-CN" sz="2000" dirty="0">
                <a:latin typeface="Times New Roman" panose="02020603050405020304" pitchFamily="18" charset="0"/>
                <a:cs typeface="Times New Roman" panose="02020603050405020304" pitchFamily="18" charset="0"/>
              </a:rPr>
              <a:t>the</a:t>
            </a:r>
          </a:p>
          <a:p>
            <a:pPr algn="ctr"/>
            <a:r>
              <a:rPr lang="en-US" altLang="zh-CN" sz="2000" dirty="0">
                <a:latin typeface="Times New Roman" panose="02020603050405020304" pitchFamily="18" charset="0"/>
                <a:cs typeface="Times New Roman" panose="02020603050405020304" pitchFamily="18" charset="0"/>
              </a:rPr>
              <a:t>is</a:t>
            </a:r>
          </a:p>
          <a:p>
            <a:pPr algn="ctr"/>
            <a:r>
              <a:rPr lang="en-US" altLang="zh-CN" sz="2000" dirty="0">
                <a:latin typeface="Times New Roman" panose="02020603050405020304" pitchFamily="18" charset="0"/>
                <a:cs typeface="Times New Roman" panose="02020603050405020304" pitchFamily="18" charset="0"/>
              </a:rPr>
              <a:t>for</a:t>
            </a:r>
          </a:p>
          <a:p>
            <a:pPr algn="ctr"/>
            <a:r>
              <a:rPr lang="en-US" altLang="zh-CN" sz="2000" dirty="0">
                <a:latin typeface="Times New Roman" panose="02020603050405020304" pitchFamily="18" charset="0"/>
                <a:cs typeface="Times New Roman" panose="02020603050405020304" pitchFamily="18" charset="0"/>
              </a:rPr>
              <a:t>as</a:t>
            </a:r>
          </a:p>
          <a:p>
            <a:pPr algn="ctr"/>
            <a:r>
              <a:rPr lang="en-US" altLang="zh-CN" sz="2000" dirty="0">
                <a:latin typeface="Times New Roman" panose="02020603050405020304" pitchFamily="18" charset="0"/>
                <a:cs typeface="Times New Roman" panose="02020603050405020304" pitchFamily="18" charset="0"/>
              </a:rPr>
              <a:t>on</a:t>
            </a:r>
          </a:p>
          <a:p>
            <a:pPr algn="ctr"/>
            <a:r>
              <a:rPr lang="en-US" altLang="zh-CN" sz="2000" dirty="0">
                <a:latin typeface="Times New Roman" panose="02020603050405020304" pitchFamily="18" charset="0"/>
                <a:cs typeface="Times New Roman" panose="02020603050405020304" pitchFamily="18" charset="0"/>
              </a:rPr>
              <a:t>with</a:t>
            </a:r>
          </a:p>
          <a:p>
            <a:pPr algn="ctr"/>
            <a:r>
              <a:rPr lang="en-US" altLang="zh-CN" sz="2000" dirty="0">
                <a:latin typeface="Times New Roman" panose="02020603050405020304" pitchFamily="18" charset="0"/>
                <a:cs typeface="Times New Roman" panose="02020603050405020304" pitchFamily="18" charset="0"/>
              </a:rPr>
              <a:t>that</a:t>
            </a:r>
          </a:p>
          <a:p>
            <a:pPr algn="ctr"/>
            <a:r>
              <a:rPr lang="en-US" altLang="zh-CN" sz="2000" dirty="0">
                <a:latin typeface="Times New Roman" panose="02020603050405020304" pitchFamily="18" charset="0"/>
                <a:cs typeface="Times New Roman" panose="02020603050405020304" pitchFamily="18" charset="0"/>
              </a:rPr>
              <a:t>…</a:t>
            </a:r>
          </a:p>
          <a:p>
            <a:pPr algn="ctr"/>
            <a:r>
              <a:rPr lang="en-US" altLang="zh-CN" sz="2000" dirty="0">
                <a:latin typeface="Times New Roman" panose="02020603050405020304" pitchFamily="18" charset="0"/>
                <a:cs typeface="Times New Roman" panose="02020603050405020304" pitchFamily="18" charset="0"/>
              </a:rPr>
              <a:t>hug</a:t>
            </a:r>
          </a:p>
        </p:txBody>
      </p:sp>
    </p:spTree>
    <p:extLst>
      <p:ext uri="{BB962C8B-B14F-4D97-AF65-F5344CB8AC3E}">
        <p14:creationId xmlns:p14="http://schemas.microsoft.com/office/powerpoint/2010/main" val="1864566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3662</Words>
  <Application>Microsoft Office PowerPoint</Application>
  <PresentationFormat>宽屏</PresentationFormat>
  <Paragraphs>727</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Google Sans</vt:lpstr>
      <vt:lpstr>等线</vt:lpstr>
      <vt:lpstr>等线 Light</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川 邓</dc:creator>
  <cp:lastModifiedBy>川 邓</cp:lastModifiedBy>
  <cp:revision>98</cp:revision>
  <dcterms:created xsi:type="dcterms:W3CDTF">2024-07-22T06:49:49Z</dcterms:created>
  <dcterms:modified xsi:type="dcterms:W3CDTF">2024-07-29T03:43:15Z</dcterms:modified>
</cp:coreProperties>
</file>