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22.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23.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69" r:id="rId2"/>
  </p:sldMasterIdLst>
  <p:notesMasterIdLst>
    <p:notesMasterId r:id="rId29"/>
  </p:notesMasterIdLst>
  <p:sldIdLst>
    <p:sldId id="311" r:id="rId3"/>
    <p:sldId id="541" r:id="rId4"/>
    <p:sldId id="322" r:id="rId5"/>
    <p:sldId id="599" r:id="rId6"/>
    <p:sldId id="600" r:id="rId7"/>
    <p:sldId id="601" r:id="rId8"/>
    <p:sldId id="407" r:id="rId9"/>
    <p:sldId id="608" r:id="rId10"/>
    <p:sldId id="611" r:id="rId11"/>
    <p:sldId id="613" r:id="rId12"/>
    <p:sldId id="616" r:id="rId13"/>
    <p:sldId id="603" r:id="rId14"/>
    <p:sldId id="615" r:id="rId15"/>
    <p:sldId id="617" r:id="rId16"/>
    <p:sldId id="618" r:id="rId17"/>
    <p:sldId id="619" r:id="rId18"/>
    <p:sldId id="620" r:id="rId19"/>
    <p:sldId id="621" r:id="rId20"/>
    <p:sldId id="464" r:id="rId21"/>
    <p:sldId id="604" r:id="rId22"/>
    <p:sldId id="607" r:id="rId23"/>
    <p:sldId id="612" r:id="rId24"/>
    <p:sldId id="591" r:id="rId25"/>
    <p:sldId id="605" r:id="rId26"/>
    <p:sldId id="606" r:id="rId27"/>
    <p:sldId id="293" r:id="rId28"/>
  </p:sldIdLst>
  <p:sldSz cx="12192000" cy="6858000"/>
  <p:notesSz cx="6858000" cy="9144000"/>
  <p:custDataLst>
    <p:tags r:id="rId3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毕设答辩" id="{74A88C6D-78C6-4E80-930D-4DCDE2FA78E2}">
          <p14:sldIdLst>
            <p14:sldId id="311"/>
            <p14:sldId id="541"/>
            <p14:sldId id="322"/>
            <p14:sldId id="599"/>
            <p14:sldId id="600"/>
            <p14:sldId id="601"/>
            <p14:sldId id="407"/>
            <p14:sldId id="608"/>
            <p14:sldId id="611"/>
            <p14:sldId id="613"/>
            <p14:sldId id="616"/>
            <p14:sldId id="603"/>
            <p14:sldId id="615"/>
            <p14:sldId id="617"/>
            <p14:sldId id="618"/>
            <p14:sldId id="619"/>
            <p14:sldId id="620"/>
            <p14:sldId id="621"/>
            <p14:sldId id="464"/>
            <p14:sldId id="604"/>
            <p14:sldId id="607"/>
            <p14:sldId id="612"/>
            <p14:sldId id="591"/>
            <p14:sldId id="605"/>
            <p14:sldId id="606"/>
            <p14:sldId id="293"/>
          </p14:sldIdLst>
        </p14:section>
      </p14:sectionLst>
    </p:ext>
    <p:ext uri="{EFAFB233-063F-42B5-8137-9DF3F51BA10A}">
      <p15:sldGuideLst xmlns:p15="http://schemas.microsoft.com/office/powerpoint/2012/main">
        <p15:guide id="1" pos="7312" userDrawn="1">
          <p15:clr>
            <a:srgbClr val="A4A3A4"/>
          </p15:clr>
        </p15:guide>
        <p15:guide id="2" orient="horz" pos="332" userDrawn="1">
          <p15:clr>
            <a:srgbClr val="A4A3A4"/>
          </p15:clr>
        </p15:guide>
        <p15:guide id="3" orient="horz" pos="4004" userDrawn="1">
          <p15:clr>
            <a:srgbClr val="A4A3A4"/>
          </p15:clr>
        </p15:guide>
        <p15:guide id="4" pos="89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金玲 黄" initials="金玲" lastIdx="1" clrIdx="0"/>
  <p:cmAuthor id="2" name="无 名" initials="无" lastIdx="1"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E6E6"/>
    <a:srgbClr val="FFFFFF"/>
    <a:srgbClr val="AF2125"/>
    <a:srgbClr val="1D1B1C"/>
    <a:srgbClr val="A6A6A6"/>
    <a:srgbClr val="004181"/>
    <a:srgbClr val="DF5356"/>
    <a:srgbClr val="7492B8"/>
    <a:srgbClr val="456DA0"/>
    <a:srgbClr val="D1DB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4599F94E-CEE6-441E-89CC-EB005ECD8F06}">
      <a14:m xmlns:a14="http://schemas.microsoft.com/office/drawing/2010/main">
        <m:mathPr xmlns:m="http://schemas.openxmlformats.org/officeDocument/2006/math">
          <m:brkBin m:val="before"/>
          <m:brkBinSub m:val="--"/>
        </m:mathPr>
      </a14:m>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052" autoAdjust="0"/>
    <p:restoredTop sz="83707" autoAdjust="0"/>
  </p:normalViewPr>
  <p:slideViewPr>
    <p:cSldViewPr snapToGrid="0" showGuides="1">
      <p:cViewPr>
        <p:scale>
          <a:sx n="125" d="100"/>
          <a:sy n="125" d="100"/>
        </p:scale>
        <p:origin x="60" y="400"/>
      </p:cViewPr>
      <p:guideLst>
        <p:guide pos="7312"/>
        <p:guide orient="horz" pos="332"/>
        <p:guide orient="horz" pos="4004"/>
        <p:guide pos="89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598B9C-87B0-4F8A-8876-781DF9777B38}" type="datetimeFigureOut">
              <a:rPr lang="zh-CN" altLang="en-US" smtClean="0"/>
              <a:t>2024/4/1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C03E7F-BD71-4F7F-BEAF-CA83D5F3412C}"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这次我汇报的主题是有关联邦学习和物理层安全结合架构和关于该架构的安全编码方案</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在本架构中用</a:t>
            </a:r>
            <a:r>
              <a:rPr lang="en-US" altLang="zh-CN" b="0" i="0" dirty="0">
                <a:solidFill>
                  <a:srgbClr val="000000"/>
                </a:solidFill>
                <a:effectLst/>
                <a:latin typeface="微软雅黑" panose="020B0503020204020204" pitchFamily="34" charset="-122"/>
                <a:ea typeface="微软雅黑" panose="020B0503020204020204" pitchFamily="34" charset="-122"/>
              </a:rPr>
              <a:t>eta</a:t>
            </a:r>
            <a:r>
              <a:rPr lang="zh-CN" altLang="en-US" b="0" i="0" dirty="0">
                <a:solidFill>
                  <a:srgbClr val="000000"/>
                </a:solidFill>
                <a:effectLst/>
                <a:latin typeface="微软雅黑" panose="020B0503020204020204" pitchFamily="34" charset="-122"/>
                <a:ea typeface="微软雅黑" panose="020B0503020204020204" pitchFamily="34" charset="-122"/>
              </a:rPr>
              <a:t>代表信道中的加性噪声，将数据传输过程划分为</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个数据块以给出各数据块传输速率和总传输速率的关系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在本文中对应窃听者提出窃听者安全指标。窃听者根据其接受信号和信道信息等条件计算其条件熵</a:t>
            </a:r>
            <a:r>
              <a:rPr lang="en-US" altLang="zh-CN" b="0" i="0" dirty="0">
                <a:solidFill>
                  <a:srgbClr val="000000"/>
                </a:solidFill>
                <a:effectLst/>
                <a:latin typeface="微软雅黑" panose="020B0503020204020204" pitchFamily="34" charset="-122"/>
                <a:ea typeface="微软雅黑" panose="020B0503020204020204" pitchFamily="34" charset="-122"/>
              </a:rPr>
              <a:t>,</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以衡量其接收到消息后对于发送信号的不确定度，为了保证窃听者无法得到有用信息，一般会约束其下限，保证窃听者具备足够的不确定性</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10</a:t>
            </a:fld>
            <a:endParaRPr lang="zh-CN" altLang="en-US"/>
          </a:p>
        </p:txBody>
      </p:sp>
    </p:spTree>
    <p:extLst>
      <p:ext uri="{BB962C8B-B14F-4D97-AF65-F5344CB8AC3E}">
        <p14:creationId xmlns:p14="http://schemas.microsoft.com/office/powerpoint/2010/main" val="7400422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对于每个数据块</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，中心服务器接收数据之后映射到对应解码梯度，误码率就是</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个用户解码梯度不等于发送梯度概率加和平均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根据此前的隐私标准，数据效用等定义，提出容量模糊区域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在满足</a:t>
                </a:r>
                <a14:m>
                  <m:oMath xmlns:m="http://schemas.openxmlformats.org/officeDocument/2006/math">
                    <m:d>
                      <m:dPr>
                        <m:ctrlPr>
                          <a:rPr lang="en-US" altLang="zh-CN" sz="1200" b="0" i="1" spc="100" smtClean="0">
                            <a:latin typeface="Cambria Math" panose="02040503050406030204" pitchFamily="18" charset="0"/>
                            <a:ea typeface="思源黑体 CN Normal" panose="020B0400000000000000" pitchFamily="34" charset="-122"/>
                          </a:rPr>
                        </m:ctrlPr>
                      </m:dPr>
                      <m:e>
                        <m:r>
                          <a:rPr lang="en-US" altLang="zh-CN" sz="1200" b="0" i="1" spc="100" smtClean="0">
                            <a:latin typeface="Cambria Math" panose="02040503050406030204" pitchFamily="18" charset="0"/>
                            <a:ea typeface="思源黑体 CN Normal" panose="020B0400000000000000" pitchFamily="34" charset="-122"/>
                          </a:rPr>
                          <m:t>𝐷</m:t>
                        </m:r>
                        <m:r>
                          <a:rPr lang="en-US" altLang="zh-CN" sz="1200" b="0" i="1" spc="100" smtClean="0">
                            <a:latin typeface="Cambria Math" panose="02040503050406030204" pitchFamily="18" charset="0"/>
                            <a:ea typeface="思源黑体 CN Normal" panose="020B0400000000000000" pitchFamily="34" charset="-122"/>
                          </a:rPr>
                          <m:t>,</m:t>
                        </m:r>
                        <m:r>
                          <a:rPr lang="zh-CN" altLang="en-US" sz="1200" b="0" i="1" spc="100" smtClean="0">
                            <a:latin typeface="Cambria Math" panose="02040503050406030204" pitchFamily="18" charset="0"/>
                            <a:ea typeface="思源黑体 CN Normal" panose="020B0400000000000000" pitchFamily="34" charset="-122"/>
                          </a:rPr>
                          <m:t>𝜖</m:t>
                        </m:r>
                      </m:e>
                    </m:d>
                  </m:oMath>
                </a14:m>
                <a:r>
                  <a:rPr lang="zh-CN" altLang="en-US" sz="1200" spc="100" dirty="0">
                    <a:latin typeface="思源黑体 CN Normal" panose="020B0400000000000000" pitchFamily="34" charset="-122"/>
                    <a:ea typeface="思源黑体 CN Normal" panose="020B0400000000000000" pitchFamily="34" charset="-122"/>
                  </a:rPr>
                  <a:t>可达约束下，即在给定隐私标准</a:t>
                </a:r>
                <a:r>
                  <a:rPr lang="en-US" altLang="zh-CN" sz="1200" spc="100" dirty="0">
                    <a:latin typeface="思源黑体 CN Normal" panose="020B0400000000000000" pitchFamily="34" charset="-122"/>
                    <a:ea typeface="思源黑体 CN Normal" panose="020B0400000000000000" pitchFamily="34" charset="-122"/>
                  </a:rPr>
                  <a:t>epsilon</a:t>
                </a:r>
                <a:r>
                  <a:rPr lang="zh-CN" altLang="en-US" sz="1200" spc="100" dirty="0">
                    <a:latin typeface="思源黑体 CN Normal" panose="020B0400000000000000" pitchFamily="34" charset="-122"/>
                    <a:ea typeface="思源黑体 CN Normal" panose="020B0400000000000000" pitchFamily="34" charset="-122"/>
                  </a:rPr>
                  <a:t>和效用</a:t>
                </a:r>
                <a:r>
                  <a:rPr lang="en-US" altLang="zh-CN" sz="1200" spc="100" dirty="0">
                    <a:latin typeface="思源黑体 CN Normal" panose="020B0400000000000000" pitchFamily="34" charset="-122"/>
                    <a:ea typeface="思源黑体 CN Normal" panose="020B0400000000000000" pitchFamily="34" charset="-122"/>
                  </a:rPr>
                  <a:t>D</a:t>
                </a:r>
                <a:r>
                  <a:rPr lang="zh-CN" altLang="en-US" sz="1200" spc="100" dirty="0">
                    <a:latin typeface="思源黑体 CN Normal" panose="020B0400000000000000" pitchFamily="34" charset="-122"/>
                    <a:ea typeface="思源黑体 CN Normal" panose="020B0400000000000000" pitchFamily="34" charset="-122"/>
                  </a:rPr>
                  <a:t>的前提下</a:t>
                </a:r>
                <a:endParaRPr lang="en-US" altLang="zh-CN" sz="1200" spc="100" dirty="0">
                  <a:latin typeface="思源黑体 CN Normal" panose="020B0400000000000000" pitchFamily="34" charset="-122"/>
                  <a:ea typeface="思源黑体 CN Normal" panose="020B04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sz="1200" spc="100" dirty="0">
                    <a:latin typeface="思源黑体 CN Normal" panose="020B0400000000000000" pitchFamily="34" charset="-122"/>
                    <a:ea typeface="思源黑体 CN Normal" panose="020B0400000000000000" pitchFamily="34" charset="-122"/>
                  </a:rPr>
                  <a:t>存在一对编码解码器使得</a:t>
                </a:r>
                <a14:m>
                  <m:oMath xmlns:m="http://schemas.openxmlformats.org/officeDocument/2006/math">
                    <m:d>
                      <m:dPr>
                        <m:ctrlPr>
                          <a:rPr lang="en-US" altLang="zh-CN" sz="1200" b="0" i="1" spc="100" smtClean="0">
                            <a:latin typeface="Cambria Math" panose="02040503050406030204" pitchFamily="18" charset="0"/>
                            <a:ea typeface="思源黑体 CN Normal" panose="020B0400000000000000" pitchFamily="34" charset="-122"/>
                          </a:rPr>
                        </m:ctrlPr>
                      </m:dPr>
                      <m:e>
                        <m:r>
                          <a:rPr lang="en-US" altLang="zh-CN" sz="1200" b="0" i="1" spc="100" smtClean="0">
                            <a:latin typeface="Cambria Math" panose="02040503050406030204" pitchFamily="18" charset="0"/>
                            <a:ea typeface="思源黑体 CN Normal" panose="020B0400000000000000" pitchFamily="34" charset="-122"/>
                          </a:rPr>
                          <m:t>𝑅</m:t>
                        </m:r>
                        <m:r>
                          <a:rPr lang="en-US" altLang="zh-CN" sz="1200" b="0" i="1" spc="100" smtClean="0">
                            <a:latin typeface="Cambria Math" panose="02040503050406030204" pitchFamily="18" charset="0"/>
                            <a:ea typeface="思源黑体 CN Normal" panose="020B0400000000000000" pitchFamily="34" charset="-122"/>
                          </a:rPr>
                          <m:t>,</m:t>
                        </m:r>
                        <m:r>
                          <a:rPr lang="en-US" altLang="zh-CN" sz="1200" b="0" i="1" spc="100" smtClean="0">
                            <a:latin typeface="Cambria Math" panose="02040503050406030204" pitchFamily="18" charset="0"/>
                            <a:ea typeface="思源黑体 CN Normal" panose="020B0400000000000000" pitchFamily="34" charset="-122"/>
                          </a:rPr>
                          <m:t>𝑑</m:t>
                        </m:r>
                      </m:e>
                    </m:d>
                  </m:oMath>
                </a14:m>
                <a:r>
                  <a:rPr lang="zh-CN" altLang="en-US" sz="1200" spc="100" dirty="0">
                    <a:latin typeface="思源黑体 CN Normal" panose="020B0400000000000000" pitchFamily="34" charset="-122"/>
                    <a:ea typeface="思源黑体 CN Normal" panose="020B0400000000000000" pitchFamily="34" charset="-122"/>
                  </a:rPr>
                  <a:t>满足速率</a:t>
                </a:r>
                <a:r>
                  <a:rPr lang="en-US" altLang="zh-CN" sz="1200" spc="100" dirty="0">
                    <a:latin typeface="思源黑体 CN Normal" panose="020B0400000000000000" pitchFamily="34" charset="-122"/>
                    <a:ea typeface="思源黑体 CN Normal" panose="020B0400000000000000" pitchFamily="34" charset="-122"/>
                  </a:rPr>
                  <a:t>-</a:t>
                </a:r>
                <a:r>
                  <a:rPr lang="zh-CN" altLang="en-US" sz="1200" spc="100" dirty="0">
                    <a:latin typeface="思源黑体 CN Normal" panose="020B0400000000000000" pitchFamily="34" charset="-122"/>
                    <a:ea typeface="思源黑体 CN Normal" panose="020B0400000000000000" pitchFamily="34" charset="-122"/>
                  </a:rPr>
                  <a:t>疑义对要求，则称该</a:t>
                </a:r>
                <a:r>
                  <a:rPr lang="zh-CN" altLang="en-US" sz="1200" b="0" i="0" kern="1200" dirty="0">
                    <a:solidFill>
                      <a:schemeClr val="tx1"/>
                    </a:solidFill>
                    <a:effectLst/>
                    <a:latin typeface="+mn-lt"/>
                    <a:ea typeface="+mn-ea"/>
                    <a:cs typeface="+mn-cs"/>
                  </a:rPr>
                  <a:t>速率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混淆对 </a:t>
                </a:r>
                <a:r>
                  <a:rPr lang="en-US" altLang="zh-CN" sz="1200" b="0" i="0" kern="1200" dirty="0">
                    <a:solidFill>
                      <a:schemeClr val="tx1"/>
                    </a:solidFill>
                    <a:effectLst/>
                    <a:latin typeface="+mn-lt"/>
                    <a:ea typeface="+mn-ea"/>
                    <a:cs typeface="+mn-cs"/>
                  </a:rPr>
                  <a:t>(R, d) </a:t>
                </a:r>
                <a14:m>
                  <m:oMath xmlns:m="http://schemas.openxmlformats.org/officeDocument/2006/math">
                    <m:d>
                      <m:dPr>
                        <m:ctrlPr>
                          <a:rPr lang="en-US" altLang="zh-CN" sz="1200" b="0" i="1" spc="100" smtClean="0">
                            <a:latin typeface="Cambria Math" panose="02040503050406030204" pitchFamily="18" charset="0"/>
                            <a:ea typeface="思源黑体 CN Normal" panose="020B0400000000000000" pitchFamily="34" charset="-122"/>
                          </a:rPr>
                        </m:ctrlPr>
                      </m:dPr>
                      <m:e>
                        <m:r>
                          <a:rPr lang="en-US" altLang="zh-CN" sz="1200" b="0" i="1" spc="100" smtClean="0">
                            <a:latin typeface="Cambria Math" panose="02040503050406030204" pitchFamily="18" charset="0"/>
                            <a:ea typeface="思源黑体 CN Normal" panose="020B0400000000000000" pitchFamily="34" charset="-122"/>
                          </a:rPr>
                          <m:t>𝐷</m:t>
                        </m:r>
                        <m:r>
                          <a:rPr lang="en-US" altLang="zh-CN" sz="1200" b="0" i="1" spc="100" smtClean="0">
                            <a:latin typeface="Cambria Math" panose="02040503050406030204" pitchFamily="18" charset="0"/>
                            <a:ea typeface="思源黑体 CN Normal" panose="020B0400000000000000" pitchFamily="34" charset="-122"/>
                          </a:rPr>
                          <m:t>,</m:t>
                        </m:r>
                        <m:r>
                          <a:rPr lang="zh-CN" altLang="en-US" sz="1200" b="0" i="1" spc="100" smtClean="0">
                            <a:latin typeface="Cambria Math" panose="02040503050406030204" pitchFamily="18" charset="0"/>
                            <a:ea typeface="思源黑体 CN Normal" panose="020B0400000000000000" pitchFamily="34" charset="-122"/>
                          </a:rPr>
                          <m:t>𝜖</m:t>
                        </m:r>
                      </m:e>
                    </m:d>
                  </m:oMath>
                </a14:m>
                <a:r>
                  <a:rPr lang="zh-CN" altLang="en-US" sz="1200" spc="100" dirty="0">
                    <a:latin typeface="思源黑体 CN Normal" panose="020B0400000000000000" pitchFamily="34" charset="-122"/>
                    <a:ea typeface="思源黑体 CN Normal" panose="020B0400000000000000" pitchFamily="34" charset="-122"/>
                  </a:rPr>
                  <a:t>可达</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容量模糊区域</a:t>
                </a:r>
                <a:r>
                  <a:rPr lang="en-US" altLang="zh-CN" b="0" i="0" dirty="0">
                    <a:solidFill>
                      <a:srgbClr val="000000"/>
                    </a:solidFill>
                    <a:effectLst/>
                    <a:latin typeface="微软雅黑" panose="020B0503020204020204" pitchFamily="34" charset="-122"/>
                    <a:ea typeface="微软雅黑" panose="020B0503020204020204" pitchFamily="34" charset="-122"/>
                  </a:rPr>
                  <a:t>C</a:t>
                </a:r>
                <a14:m>
                  <m:oMath xmlns:m="http://schemas.openxmlformats.org/officeDocument/2006/math">
                    <m:d>
                      <m:dPr>
                        <m:ctrlPr>
                          <a:rPr lang="en-US" altLang="zh-CN" sz="1200" b="0" i="1" spc="100" smtClean="0">
                            <a:latin typeface="Cambria Math" panose="02040503050406030204" pitchFamily="18" charset="0"/>
                            <a:ea typeface="思源黑体 CN Normal" panose="020B0400000000000000" pitchFamily="34" charset="-122"/>
                          </a:rPr>
                        </m:ctrlPr>
                      </m:dPr>
                      <m:e>
                        <m:r>
                          <a:rPr lang="en-US" altLang="zh-CN" sz="1200" b="0" i="1" spc="100" smtClean="0">
                            <a:latin typeface="Cambria Math" panose="02040503050406030204" pitchFamily="18" charset="0"/>
                            <a:ea typeface="思源黑体 CN Normal" panose="020B0400000000000000" pitchFamily="34" charset="-122"/>
                          </a:rPr>
                          <m:t>𝐷</m:t>
                        </m:r>
                        <m:r>
                          <a:rPr lang="en-US" altLang="zh-CN" sz="1200" b="0" i="1" spc="100" smtClean="0">
                            <a:latin typeface="Cambria Math" panose="02040503050406030204" pitchFamily="18" charset="0"/>
                            <a:ea typeface="思源黑体 CN Normal" panose="020B0400000000000000" pitchFamily="34" charset="-122"/>
                          </a:rPr>
                          <m:t>,</m:t>
                        </m:r>
                        <m:r>
                          <a:rPr lang="zh-CN" altLang="en-US" sz="1200" b="0" i="1" spc="100" smtClean="0">
                            <a:latin typeface="Cambria Math" panose="02040503050406030204" pitchFamily="18" charset="0"/>
                            <a:ea typeface="思源黑体 CN Normal" panose="020B0400000000000000" pitchFamily="34" charset="-122"/>
                          </a:rPr>
                          <m:t>𝜖</m:t>
                        </m:r>
                      </m:e>
                    </m:d>
                    <m:r>
                      <a:rPr lang="zh-CN" altLang="en-US" sz="1200" b="0" i="1" spc="100" smtClean="0">
                        <a:latin typeface="Cambria Math" panose="02040503050406030204" pitchFamily="18" charset="0"/>
                        <a:ea typeface="思源黑体 CN Normal" panose="020B0400000000000000" pitchFamily="34" charset="-122"/>
                      </a:rPr>
                      <m:t>由上面定义的所有</m:t>
                    </m:r>
                    <m:d>
                      <m:dPr>
                        <m:ctrlPr>
                          <a:rPr lang="en-US" altLang="zh-CN" sz="1200" b="0" i="1" spc="100" smtClean="0">
                            <a:latin typeface="Cambria Math" panose="02040503050406030204" pitchFamily="18" charset="0"/>
                            <a:ea typeface="思源黑体 CN Normal" panose="020B0400000000000000" pitchFamily="34" charset="-122"/>
                          </a:rPr>
                        </m:ctrlPr>
                      </m:dPr>
                      <m:e>
                        <m:r>
                          <a:rPr lang="en-US" altLang="zh-CN" sz="1200" b="0" i="1" spc="100" smtClean="0">
                            <a:latin typeface="Cambria Math" panose="02040503050406030204" pitchFamily="18" charset="0"/>
                            <a:ea typeface="思源黑体 CN Normal" panose="020B0400000000000000" pitchFamily="34" charset="-122"/>
                          </a:rPr>
                          <m:t>𝐷</m:t>
                        </m:r>
                        <m:r>
                          <a:rPr lang="en-US" altLang="zh-CN" sz="1200" b="0" i="1" spc="100" smtClean="0">
                            <a:latin typeface="Cambria Math" panose="02040503050406030204" pitchFamily="18" charset="0"/>
                            <a:ea typeface="思源黑体 CN Normal" panose="020B0400000000000000" pitchFamily="34" charset="-122"/>
                          </a:rPr>
                          <m:t>,</m:t>
                        </m:r>
                        <m:r>
                          <a:rPr lang="zh-CN" altLang="en-US" sz="1200" b="0" i="1" spc="100" smtClean="0">
                            <a:latin typeface="Cambria Math" panose="02040503050406030204" pitchFamily="18" charset="0"/>
                            <a:ea typeface="思源黑体 CN Normal" panose="020B0400000000000000" pitchFamily="34" charset="-122"/>
                          </a:rPr>
                          <m:t>𝜖</m:t>
                        </m:r>
                      </m:e>
                    </m:d>
                  </m:oMath>
                </a14:m>
                <a:r>
                  <a:rPr lang="zh-CN" altLang="en-US" sz="1200" spc="100" dirty="0">
                    <a:latin typeface="思源黑体 CN Normal" panose="020B0400000000000000" pitchFamily="34" charset="-122"/>
                    <a:ea typeface="思源黑体 CN Normal" panose="020B0400000000000000" pitchFamily="34" charset="-122"/>
                  </a:rPr>
                  <a:t>可达的速率</a:t>
                </a:r>
                <a:r>
                  <a:rPr lang="en-US" altLang="zh-CN" sz="1200" spc="100" dirty="0">
                    <a:latin typeface="思源黑体 CN Normal" panose="020B0400000000000000" pitchFamily="34" charset="-122"/>
                    <a:ea typeface="思源黑体 CN Normal" panose="020B0400000000000000" pitchFamily="34" charset="-122"/>
                  </a:rPr>
                  <a:t>-</a:t>
                </a:r>
                <a:r>
                  <a:rPr lang="zh-CN" altLang="en-US" sz="1200" spc="100" dirty="0">
                    <a:latin typeface="思源黑体 CN Normal" panose="020B0400000000000000" pitchFamily="34" charset="-122"/>
                    <a:ea typeface="思源黑体 CN Normal" panose="020B0400000000000000" pitchFamily="34" charset="-122"/>
                  </a:rPr>
                  <a:t>疑义对</a:t>
                </a:r>
                <a:r>
                  <a:rPr lang="en-US" altLang="zh-CN" sz="1200" spc="100" dirty="0">
                    <a:latin typeface="思源黑体 CN Normal" panose="020B0400000000000000" pitchFamily="34" charset="-122"/>
                    <a:ea typeface="思源黑体 CN Normal" panose="020B0400000000000000" pitchFamily="34" charset="-122"/>
                  </a:rPr>
                  <a:t>(</a:t>
                </a:r>
                <a:r>
                  <a:rPr lang="en-US" altLang="zh-CN" sz="1200" spc="100" dirty="0" err="1">
                    <a:latin typeface="思源黑体 CN Normal" panose="020B0400000000000000" pitchFamily="34" charset="-122"/>
                    <a:ea typeface="思源黑体 CN Normal" panose="020B0400000000000000" pitchFamily="34" charset="-122"/>
                  </a:rPr>
                  <a:t>R,d</a:t>
                </a:r>
                <a:r>
                  <a:rPr lang="en-US" altLang="zh-CN" sz="1200" spc="100" dirty="0">
                    <a:latin typeface="思源黑体 CN Normal" panose="020B0400000000000000" pitchFamily="34" charset="-122"/>
                    <a:ea typeface="思源黑体 CN Normal" panose="020B0400000000000000" pitchFamily="34" charset="-122"/>
                  </a:rPr>
                  <a:t>)</a:t>
                </a:r>
                <a:r>
                  <a:rPr lang="zh-CN" altLang="en-US" sz="1200" spc="100" dirty="0">
                    <a:latin typeface="思源黑体 CN Normal" panose="020B0400000000000000" pitchFamily="34" charset="-122"/>
                    <a:ea typeface="思源黑体 CN Normal" panose="020B0400000000000000" pitchFamily="34" charset="-122"/>
                  </a:rPr>
                  <a:t>组成。</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对于每个数据块</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，中心服务器接收数据之后映射到对应解码梯度，误码率就是</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个用户解码梯度不等于发送梯度概率加和平均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zh-CN" altLang="en-US" b="0" i="0" dirty="0">
                    <a:solidFill>
                      <a:srgbClr val="000000"/>
                    </a:solidFill>
                    <a:effectLst/>
                    <a:latin typeface="微软雅黑" panose="020B0503020204020204" pitchFamily="34" charset="-122"/>
                    <a:ea typeface="微软雅黑" panose="020B0503020204020204" pitchFamily="34" charset="-122"/>
                  </a:rPr>
                  <a:t>根据此前的隐私标准，数据效用等定义，在满足</a:t>
                </a:r>
                <a:r>
                  <a:rPr lang="en-US" altLang="zh-CN" sz="1200" b="0" i="0" spc="100">
                    <a:latin typeface="Cambria Math" panose="02040503050406030204" pitchFamily="18" charset="0"/>
                    <a:ea typeface="思源黑体 CN Normal" panose="020B0400000000000000" pitchFamily="34" charset="-122"/>
                  </a:rPr>
                  <a:t>(𝐷,</a:t>
                </a:r>
                <a:r>
                  <a:rPr lang="zh-CN" altLang="en-US" sz="1200" b="0" i="0" spc="100">
                    <a:latin typeface="Cambria Math" panose="02040503050406030204" pitchFamily="18" charset="0"/>
                    <a:ea typeface="思源黑体 CN Normal" panose="020B0400000000000000" pitchFamily="34" charset="-122"/>
                  </a:rPr>
                  <a:t>𝜖)</a:t>
                </a:r>
                <a:r>
                  <a:rPr lang="zh-CN" altLang="en-US" sz="1200" spc="100" dirty="0">
                    <a:latin typeface="思源黑体 CN Normal" panose="020B0400000000000000" pitchFamily="34" charset="-122"/>
                    <a:ea typeface="思源黑体 CN Normal" panose="020B0400000000000000" pitchFamily="34" charset="-122"/>
                  </a:rPr>
                  <a:t>可达约束下存在一对编码解码器使得</a:t>
                </a:r>
                <a:r>
                  <a:rPr lang="en-US" altLang="zh-CN" sz="1200" b="0" i="0" spc="100">
                    <a:latin typeface="Cambria Math" panose="02040503050406030204" pitchFamily="18" charset="0"/>
                    <a:ea typeface="思源黑体 CN Normal" panose="020B0400000000000000" pitchFamily="34" charset="-122"/>
                  </a:rPr>
                  <a:t>(𝑅,𝑑)</a:t>
                </a:r>
                <a:r>
                  <a:rPr lang="zh-CN" altLang="en-US" sz="1200" spc="100" dirty="0">
                    <a:latin typeface="思源黑体 CN Normal" panose="020B0400000000000000" pitchFamily="34" charset="-122"/>
                    <a:ea typeface="思源黑体 CN Normal" panose="020B0400000000000000" pitchFamily="34" charset="-122"/>
                  </a:rPr>
                  <a:t>满足速率</a:t>
                </a:r>
                <a:r>
                  <a:rPr lang="en-US" altLang="zh-CN" sz="1200" spc="100" dirty="0">
                    <a:latin typeface="思源黑体 CN Normal" panose="020B0400000000000000" pitchFamily="34" charset="-122"/>
                    <a:ea typeface="思源黑体 CN Normal" panose="020B0400000000000000" pitchFamily="34" charset="-122"/>
                  </a:rPr>
                  <a:t>-</a:t>
                </a:r>
                <a:r>
                  <a:rPr lang="zh-CN" altLang="en-US" sz="1200" spc="100" dirty="0">
                    <a:latin typeface="思源黑体 CN Normal" panose="020B0400000000000000" pitchFamily="34" charset="-122"/>
                    <a:ea typeface="思源黑体 CN Normal" panose="020B0400000000000000" pitchFamily="34" charset="-122"/>
                  </a:rPr>
                  <a:t>疑义对要求，则称该</a:t>
                </a:r>
                <a:r>
                  <a:rPr lang="zh-CN" altLang="en-US" sz="1200" b="0" i="0" kern="1200" dirty="0">
                    <a:solidFill>
                      <a:schemeClr val="tx1"/>
                    </a:solidFill>
                    <a:effectLst/>
                    <a:latin typeface="+mn-lt"/>
                    <a:ea typeface="+mn-ea"/>
                    <a:cs typeface="+mn-cs"/>
                  </a:rPr>
                  <a:t>速率</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混淆对 </a:t>
                </a:r>
                <a:r>
                  <a:rPr lang="en-US" altLang="zh-CN" sz="1200" b="0" i="0" kern="1200" dirty="0">
                    <a:solidFill>
                      <a:schemeClr val="tx1"/>
                    </a:solidFill>
                    <a:effectLst/>
                    <a:latin typeface="+mn-lt"/>
                    <a:ea typeface="+mn-ea"/>
                    <a:cs typeface="+mn-cs"/>
                  </a:rPr>
                  <a:t>(R, d) </a:t>
                </a:r>
                <a:endParaRPr lang="zh-CN" altLang="en-US" sz="1200" spc="100" dirty="0">
                  <a:latin typeface="思源黑体 CN Normal" panose="020B0400000000000000" pitchFamily="34" charset="-122"/>
                  <a:ea typeface="思源黑体 CN Normal" panose="020B0400000000000000"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容量模糊区域</a:t>
                </a:r>
                <a:r>
                  <a:rPr lang="en-US" altLang="zh-CN" b="0" i="0" dirty="0">
                    <a:solidFill>
                      <a:srgbClr val="000000"/>
                    </a:solidFill>
                    <a:effectLst/>
                    <a:latin typeface="微软雅黑" panose="020B0503020204020204" pitchFamily="34" charset="-122"/>
                    <a:ea typeface="微软雅黑" panose="020B0503020204020204" pitchFamily="34" charset="-122"/>
                  </a:rPr>
                  <a:t>C</a:t>
                </a:r>
                <a:r>
                  <a:rPr lang="en-US" altLang="zh-CN" sz="1200" b="0" i="0" spc="100">
                    <a:latin typeface="Cambria Math" panose="02040503050406030204" pitchFamily="18" charset="0"/>
                    <a:ea typeface="思源黑体 CN Normal" panose="020B0400000000000000" pitchFamily="34" charset="-122"/>
                  </a:rPr>
                  <a:t>(𝐷,</a:t>
                </a:r>
                <a:r>
                  <a:rPr lang="zh-CN" altLang="en-US" sz="1200" b="0" i="0" spc="100">
                    <a:latin typeface="Cambria Math" panose="02040503050406030204" pitchFamily="18" charset="0"/>
                    <a:ea typeface="思源黑体 CN Normal" panose="020B0400000000000000" pitchFamily="34" charset="-122"/>
                  </a:rPr>
                  <a:t>𝜖)由上面定义的所有</a:t>
                </a:r>
                <a:r>
                  <a:rPr lang="en-US" altLang="zh-CN" sz="1200" b="0" i="0" spc="100">
                    <a:latin typeface="Cambria Math" panose="02040503050406030204" pitchFamily="18" charset="0"/>
                    <a:ea typeface="思源黑体 CN Normal" panose="020B0400000000000000" pitchFamily="34" charset="-122"/>
                  </a:rPr>
                  <a:t>(𝐷,</a:t>
                </a:r>
                <a:r>
                  <a:rPr lang="zh-CN" altLang="en-US" sz="1200" b="0" i="0" spc="100">
                    <a:latin typeface="Cambria Math" panose="02040503050406030204" pitchFamily="18" charset="0"/>
                    <a:ea typeface="思源黑体 CN Normal" panose="020B0400000000000000" pitchFamily="34" charset="-122"/>
                  </a:rPr>
                  <a:t>𝜖)</a:t>
                </a:r>
                <a:r>
                  <a:rPr lang="zh-CN" altLang="en-US" sz="1200" spc="100" dirty="0">
                    <a:latin typeface="思源黑体 CN Normal" panose="020B0400000000000000" pitchFamily="34" charset="-122"/>
                    <a:ea typeface="思源黑体 CN Normal" panose="020B0400000000000000" pitchFamily="34" charset="-122"/>
                  </a:rPr>
                  <a:t>可达的速率</a:t>
                </a:r>
                <a:r>
                  <a:rPr lang="en-US" altLang="zh-CN" sz="1200" spc="100" dirty="0">
                    <a:latin typeface="思源黑体 CN Normal" panose="020B0400000000000000" pitchFamily="34" charset="-122"/>
                    <a:ea typeface="思源黑体 CN Normal" panose="020B0400000000000000" pitchFamily="34" charset="-122"/>
                  </a:rPr>
                  <a:t>-</a:t>
                </a:r>
                <a:r>
                  <a:rPr lang="zh-CN" altLang="en-US" sz="1200" spc="100" dirty="0">
                    <a:latin typeface="思源黑体 CN Normal" panose="020B0400000000000000" pitchFamily="34" charset="-122"/>
                    <a:ea typeface="思源黑体 CN Normal" panose="020B0400000000000000" pitchFamily="34" charset="-122"/>
                  </a:rPr>
                  <a:t>疑义对</a:t>
                </a:r>
                <a:r>
                  <a:rPr lang="en-US" altLang="zh-CN" sz="1200" spc="100" dirty="0">
                    <a:latin typeface="思源黑体 CN Normal" panose="020B0400000000000000" pitchFamily="34" charset="-122"/>
                    <a:ea typeface="思源黑体 CN Normal" panose="020B0400000000000000" pitchFamily="34" charset="-122"/>
                  </a:rPr>
                  <a:t>(</a:t>
                </a:r>
                <a:r>
                  <a:rPr lang="en-US" altLang="zh-CN" sz="1200" spc="100" dirty="0" err="1">
                    <a:latin typeface="思源黑体 CN Normal" panose="020B0400000000000000" pitchFamily="34" charset="-122"/>
                    <a:ea typeface="思源黑体 CN Normal" panose="020B0400000000000000" pitchFamily="34" charset="-122"/>
                  </a:rPr>
                  <a:t>R,d</a:t>
                </a:r>
                <a:r>
                  <a:rPr lang="en-US" altLang="zh-CN" sz="1200" spc="100" dirty="0">
                    <a:latin typeface="思源黑体 CN Normal" panose="020B0400000000000000" pitchFamily="34" charset="-122"/>
                    <a:ea typeface="思源黑体 CN Normal" panose="020B0400000000000000" pitchFamily="34" charset="-122"/>
                  </a:rPr>
                  <a:t>)</a:t>
                </a:r>
                <a:r>
                  <a:rPr lang="zh-CN" altLang="en-US" sz="1200" spc="100" dirty="0">
                    <a:latin typeface="思源黑体 CN Normal" panose="020B0400000000000000" pitchFamily="34" charset="-122"/>
                    <a:ea typeface="思源黑体 CN Normal" panose="020B0400000000000000" pitchFamily="34" charset="-122"/>
                  </a:rPr>
                  <a:t>组成。</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69C03E7F-BD71-4F7F-BEAF-CA83D5F3412C}" type="slidenum">
              <a:rPr lang="zh-CN" altLang="en-US" smtClean="0"/>
              <a:t>11</a:t>
            </a:fld>
            <a:endParaRPr lang="zh-CN" altLang="en-US"/>
          </a:p>
        </p:txBody>
      </p:sp>
    </p:spTree>
    <p:extLst>
      <p:ext uri="{BB962C8B-B14F-4D97-AF65-F5344CB8AC3E}">
        <p14:creationId xmlns:p14="http://schemas.microsoft.com/office/powerpoint/2010/main" val="11064539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在前一篇</a:t>
            </a:r>
            <a:r>
              <a:rPr lang="en-US" altLang="zh-CN" b="0" i="0" dirty="0">
                <a:solidFill>
                  <a:srgbClr val="000000"/>
                </a:solidFill>
                <a:effectLst/>
                <a:latin typeface="微软雅黑" panose="020B0503020204020204" pitchFamily="34" charset="-122"/>
                <a:ea typeface="微软雅黑" panose="020B0503020204020204" pitchFamily="34" charset="-122"/>
              </a:rPr>
              <a:t>PLS</a:t>
            </a:r>
            <a:r>
              <a:rPr lang="zh-CN" altLang="en-US" b="0" i="0" dirty="0">
                <a:solidFill>
                  <a:srgbClr val="000000"/>
                </a:solidFill>
                <a:effectLst/>
                <a:latin typeface="微软雅黑" panose="020B0503020204020204" pitchFamily="34" charset="-122"/>
                <a:ea typeface="微软雅黑" panose="020B0503020204020204" pitchFamily="34" charset="-122"/>
              </a:rPr>
              <a:t>和</a:t>
            </a:r>
            <a:r>
              <a:rPr lang="en-US" altLang="zh-CN" b="0" i="0" dirty="0">
                <a:solidFill>
                  <a:srgbClr val="000000"/>
                </a:solidFill>
                <a:effectLst/>
                <a:latin typeface="微软雅黑" panose="020B0503020204020204" pitchFamily="34" charset="-122"/>
                <a:ea typeface="微软雅黑" panose="020B0503020204020204" pitchFamily="34" charset="-122"/>
              </a:rPr>
              <a:t>FL</a:t>
            </a:r>
            <a:r>
              <a:rPr lang="zh-CN" altLang="en-US" b="0" i="0" dirty="0">
                <a:solidFill>
                  <a:srgbClr val="000000"/>
                </a:solidFill>
                <a:effectLst/>
                <a:latin typeface="微软雅黑" panose="020B0503020204020204" pitchFamily="34" charset="-122"/>
                <a:ea typeface="微软雅黑" panose="020B0503020204020204" pitchFamily="34" charset="-122"/>
              </a:rPr>
              <a:t>结合的新架构上，后续工作对其架构进行了进一步的细化。</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在新的</a:t>
            </a:r>
            <a:r>
              <a:rPr lang="en-US" altLang="zh-CN" b="0" i="0" dirty="0">
                <a:solidFill>
                  <a:srgbClr val="000000"/>
                </a:solidFill>
                <a:effectLst/>
                <a:latin typeface="微软雅黑" panose="020B0503020204020204" pitchFamily="34" charset="-122"/>
                <a:ea typeface="微软雅黑" panose="020B0503020204020204" pitchFamily="34" charset="-122"/>
              </a:rPr>
              <a:t>HFL</a:t>
            </a:r>
            <a:r>
              <a:rPr lang="zh-CN" altLang="en-US" b="0" i="0" dirty="0">
                <a:solidFill>
                  <a:srgbClr val="000000"/>
                </a:solidFill>
                <a:effectLst/>
                <a:latin typeface="微软雅黑" panose="020B0503020204020204" pitchFamily="34" charset="-122"/>
                <a:ea typeface="微软雅黑" panose="020B0503020204020204" pitchFamily="34" charset="-122"/>
              </a:rPr>
              <a:t>架构中分为云服务器，边缘服务器和用户节点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全局损失函数中</a:t>
            </a:r>
            <a:r>
              <a:rPr lang="en-US" altLang="zh-CN" b="0" i="0" dirty="0">
                <a:solidFill>
                  <a:srgbClr val="000000"/>
                </a:solidFill>
                <a:effectLst/>
                <a:latin typeface="微软雅黑" panose="020B0503020204020204" pitchFamily="34" charset="-122"/>
                <a:ea typeface="微软雅黑" panose="020B0503020204020204" pitchFamily="34" charset="-122"/>
              </a:rPr>
              <a:t>l</a:t>
            </a:r>
            <a:r>
              <a:rPr lang="zh-CN" altLang="en-US" b="0" i="0" dirty="0">
                <a:solidFill>
                  <a:srgbClr val="000000"/>
                </a:solidFill>
                <a:effectLst/>
                <a:latin typeface="微软雅黑" panose="020B0503020204020204" pitchFamily="34" charset="-122"/>
                <a:ea typeface="微软雅黑" panose="020B0503020204020204" pitchFamily="34" charset="-122"/>
              </a:rPr>
              <a:t>为边缘服务器索引，</a:t>
            </a:r>
            <a:r>
              <a:rPr lang="en-US" altLang="zh-CN" b="0" i="0" dirty="0">
                <a:solidFill>
                  <a:srgbClr val="000000"/>
                </a:solidFill>
                <a:effectLst/>
                <a:latin typeface="微软雅黑" panose="020B0503020204020204" pitchFamily="34" charset="-122"/>
                <a:ea typeface="微软雅黑" panose="020B0503020204020204" pitchFamily="34" charset="-122"/>
              </a:rPr>
              <a:t>Cl</a:t>
            </a:r>
            <a:r>
              <a:rPr lang="zh-CN" altLang="en-US" b="0" i="0" dirty="0">
                <a:solidFill>
                  <a:srgbClr val="000000"/>
                </a:solidFill>
                <a:effectLst/>
                <a:latin typeface="微软雅黑" panose="020B0503020204020204" pitchFamily="34" charset="-122"/>
                <a:ea typeface="微软雅黑" panose="020B0503020204020204" pitchFamily="34" charset="-122"/>
              </a:rPr>
              <a:t>代表对应边缘服务器下用户数量，</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为用户节点索引，</a:t>
            </a:r>
            <a:r>
              <a:rPr lang="en-US" altLang="zh-CN" b="0" i="0" dirty="0" err="1">
                <a:solidFill>
                  <a:srgbClr val="000000"/>
                </a:solidFill>
                <a:effectLst/>
                <a:latin typeface="微软雅黑" panose="020B0503020204020204" pitchFamily="34" charset="-122"/>
                <a:ea typeface="微软雅黑" panose="020B0503020204020204" pitchFamily="34" charset="-122"/>
              </a:rPr>
              <a:t>Sl,k</a:t>
            </a:r>
            <a:r>
              <a:rPr lang="zh-CN" altLang="en-US" b="0" i="0" dirty="0">
                <a:solidFill>
                  <a:srgbClr val="000000"/>
                </a:solidFill>
                <a:effectLst/>
                <a:latin typeface="微软雅黑" panose="020B0503020204020204" pitchFamily="34" charset="-122"/>
                <a:ea typeface="微软雅黑" panose="020B0503020204020204" pitchFamily="34" charset="-122"/>
              </a:rPr>
              <a:t>代表对应索引用户的数据集大小。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这个公式实际上就是前面全局损失函数在这个架构中的描述。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其目标函数还是最小化全局损失函数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局部梯度在边缘服务器先聚合一次，实际上对应着前一篇工作中所提到的可信第三方机构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然后全局梯度根据各边缘服务器上传数据进行更新，最后在云服务器上更新模型参数。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在这里为了简便表示将边缘服务器</a:t>
            </a:r>
            <a:r>
              <a:rPr lang="en-US" altLang="zh-CN" b="0" i="0" dirty="0">
                <a:solidFill>
                  <a:srgbClr val="000000"/>
                </a:solidFill>
                <a:effectLst/>
                <a:latin typeface="微软雅黑" panose="020B0503020204020204" pitchFamily="34" charset="-122"/>
                <a:ea typeface="微软雅黑" panose="020B0503020204020204" pitchFamily="34" charset="-122"/>
              </a:rPr>
              <a:t>l</a:t>
            </a:r>
            <a:r>
              <a:rPr lang="zh-CN" altLang="en-US" b="0" i="0" dirty="0">
                <a:solidFill>
                  <a:srgbClr val="000000"/>
                </a:solidFill>
                <a:effectLst/>
                <a:latin typeface="微软雅黑" panose="020B0503020204020204" pitchFamily="34" charset="-122"/>
                <a:ea typeface="微软雅黑" panose="020B0503020204020204" pitchFamily="34" charset="-122"/>
              </a:rPr>
              <a:t>下的第</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个用户梯度表示为</a:t>
            </a:r>
            <a:r>
              <a:rPr lang="en-US" altLang="zh-CN" b="0" i="0" dirty="0" err="1">
                <a:solidFill>
                  <a:srgbClr val="000000"/>
                </a:solidFill>
                <a:effectLst/>
                <a:latin typeface="微软雅黑" panose="020B0503020204020204" pitchFamily="34" charset="-122"/>
                <a:ea typeface="微软雅黑" panose="020B0503020204020204" pitchFamily="34" charset="-122"/>
              </a:rPr>
              <a:t>Wt,k</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之后都针对该简略表示处理数据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12</a:t>
            </a:fld>
            <a:endParaRPr lang="zh-CN" altLang="en-US"/>
          </a:p>
        </p:txBody>
      </p:sp>
    </p:spTree>
    <p:extLst>
      <p:ext uri="{BB962C8B-B14F-4D97-AF65-F5344CB8AC3E}">
        <p14:creationId xmlns:p14="http://schemas.microsoft.com/office/powerpoint/2010/main" val="30867930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由于多个边缘服务器所考虑的情况是类似的，因此只关注一个边缘服务器，多个用户节点的情况</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这个地方第</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轮迭代时，加噪前梯度，噪声，局部差分隐私所得梯度都可以拆分为一个</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维向量表示，因此其加噪后的梯度仍服从正态分布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个用户的加噪后梯度在边缘服务器进行聚合，由正态分布的性质，聚合后的梯度仍满足正态分布。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在此处隐私安全的标准需要进行更新，之前除</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是因为将</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个用户的梯度直接组合到一个向量中，需要除</a:t>
            </a:r>
            <a:r>
              <a:rPr lang="en-US" altLang="zh-CN" b="0" i="0" dirty="0">
                <a:solidFill>
                  <a:srgbClr val="000000"/>
                </a:solidFill>
                <a:effectLst/>
                <a:latin typeface="微软雅黑" panose="020B0503020204020204" pitchFamily="34" charset="-122"/>
                <a:ea typeface="微软雅黑" panose="020B0503020204020204" pitchFamily="34" charset="-122"/>
              </a:rPr>
              <a:t>K</a:t>
            </a:r>
            <a:r>
              <a:rPr lang="zh-CN" altLang="en-US" b="0" i="0" dirty="0">
                <a:solidFill>
                  <a:srgbClr val="000000"/>
                </a:solidFill>
                <a:effectLst/>
                <a:latin typeface="微软雅黑" panose="020B0503020204020204" pitchFamily="34" charset="-122"/>
                <a:ea typeface="微软雅黑" panose="020B0503020204020204" pitchFamily="34" charset="-122"/>
              </a:rPr>
              <a:t>排除用户数量对于互信息和数据效用的影响。这里将用户的梯度都分解为</a:t>
            </a:r>
            <a:r>
              <a:rPr lang="en-US" altLang="zh-CN" b="0" i="0" dirty="0">
                <a:solidFill>
                  <a:srgbClr val="000000"/>
                </a:solidFill>
                <a:effectLst/>
                <a:latin typeface="微软雅黑" panose="020B0503020204020204" pitchFamily="34" charset="-122"/>
                <a:ea typeface="微软雅黑" panose="020B0503020204020204" pitchFamily="34" charset="-122"/>
              </a:rPr>
              <a:t>q</a:t>
            </a:r>
            <a:r>
              <a:rPr lang="zh-CN" altLang="en-US" b="0" i="0" dirty="0">
                <a:solidFill>
                  <a:srgbClr val="000000"/>
                </a:solidFill>
                <a:effectLst/>
                <a:latin typeface="微软雅黑" panose="020B0503020204020204" pitchFamily="34" charset="-122"/>
                <a:ea typeface="微软雅黑" panose="020B0503020204020204" pitchFamily="34" charset="-122"/>
              </a:rPr>
              <a:t>维向量，对</a:t>
            </a:r>
            <a:r>
              <a:rPr lang="en-US" altLang="zh-CN" b="0" i="0" dirty="0">
                <a:solidFill>
                  <a:srgbClr val="000000"/>
                </a:solidFill>
                <a:effectLst/>
                <a:latin typeface="微软雅黑" panose="020B0503020204020204" pitchFamily="34" charset="-122"/>
                <a:ea typeface="微软雅黑" panose="020B0503020204020204" pitchFamily="34" charset="-122"/>
              </a:rPr>
              <a:t>T</a:t>
            </a:r>
            <a:r>
              <a:rPr lang="zh-CN" altLang="en-US" b="0" i="0" dirty="0">
                <a:solidFill>
                  <a:srgbClr val="000000"/>
                </a:solidFill>
                <a:effectLst/>
                <a:latin typeface="微软雅黑" panose="020B0503020204020204" pitchFamily="34" charset="-122"/>
                <a:ea typeface="微软雅黑" panose="020B0503020204020204" pitchFamily="34" charset="-122"/>
              </a:rPr>
              <a:t>轮迭代的互信息进行求和，因此要除以</a:t>
            </a:r>
            <a:r>
              <a:rPr lang="en-US" altLang="zh-CN" b="0" i="0" dirty="0" err="1">
                <a:solidFill>
                  <a:srgbClr val="000000"/>
                </a:solidFill>
                <a:effectLst/>
                <a:latin typeface="微软雅黑" panose="020B0503020204020204" pitchFamily="34" charset="-122"/>
                <a:ea typeface="微软雅黑" panose="020B0503020204020204" pitchFamily="34" charset="-122"/>
              </a:rPr>
              <a:t>qT</a:t>
            </a:r>
            <a:r>
              <a:rPr lang="zh-CN" altLang="en-US" b="0" i="0" dirty="0">
                <a:solidFill>
                  <a:srgbClr val="000000"/>
                </a:solidFill>
                <a:effectLst/>
                <a:latin typeface="微软雅黑" panose="020B0503020204020204" pitchFamily="34" charset="-122"/>
                <a:ea typeface="微软雅黑" panose="020B0503020204020204" pitchFamily="34" charset="-122"/>
              </a:rPr>
              <a:t>以排除矩阵维度和迭代轮次对于互信息和数据效用的影响，使得这两个度量具备一般性和可比性。</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13</a:t>
            </a:fld>
            <a:endParaRPr lang="zh-CN" altLang="en-US"/>
          </a:p>
        </p:txBody>
      </p:sp>
    </p:spTree>
    <p:extLst>
      <p:ext uri="{BB962C8B-B14F-4D97-AF65-F5344CB8AC3E}">
        <p14:creationId xmlns:p14="http://schemas.microsoft.com/office/powerpoint/2010/main" val="30885539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针对边缘服务器需要传输的梯度信息</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，其在进行信道加密前先通过信源编码对信息进行压缩</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这里的信源编码采用具有二次失真度量的有损高斯源编码。该编码器将需要传输的梯度信息</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映射到</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到</a:t>
                </a:r>
                <a14:m>
                  <m:oMath xmlns:m="http://schemas.openxmlformats.org/officeDocument/2006/math">
                    <m:sSup>
                      <m:sSupPr>
                        <m:ctrlPr>
                          <a:rPr lang="zh-CN" altLang="en-US" i="1">
                            <a:solidFill>
                              <a:schemeClr val="tx1"/>
                            </a:solidFill>
                            <a:latin typeface="Cambria Math" panose="02040503050406030204" pitchFamily="18" charset="0"/>
                          </a:rPr>
                        </m:ctrlPr>
                      </m:sSupPr>
                      <m:e>
                        <m:r>
                          <a:rPr lang="zh-CN" altLang="en-US">
                            <a:solidFill>
                              <a:schemeClr val="tx1"/>
                            </a:solidFill>
                            <a:latin typeface="Cambria Math" panose="02040503050406030204" pitchFamily="18" charset="0"/>
                          </a:rPr>
                          <m:t>2</m:t>
                        </m:r>
                      </m:e>
                      <m:sup>
                        <m:r>
                          <a:rPr lang="zh-CN" altLang="en-US" i="1">
                            <a:solidFill>
                              <a:schemeClr val="tx1"/>
                            </a:solidFill>
                            <a:latin typeface="Cambria Math" panose="02040503050406030204" pitchFamily="18" charset="0"/>
                          </a:rPr>
                          <m:t>𝑞</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𝑅</m:t>
                            </m:r>
                          </m:e>
                          <m:sub>
                            <m:r>
                              <a:rPr lang="zh-CN" altLang="en-US" i="1">
                                <a:solidFill>
                                  <a:schemeClr val="tx1"/>
                                </a:solidFill>
                                <a:latin typeface="Cambria Math" panose="02040503050406030204" pitchFamily="18" charset="0"/>
                              </a:rPr>
                              <m:t>𝑡</m:t>
                            </m:r>
                          </m:sub>
                        </m:s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𝐷</m:t>
                            </m:r>
                          </m:e>
                        </m:d>
                      </m:sup>
                    </m:sSup>
                  </m:oMath>
                </a14:m>
                <a:r>
                  <a:rPr lang="zh-CN" altLang="en-US" b="0" i="0" dirty="0">
                    <a:solidFill>
                      <a:srgbClr val="000000"/>
                    </a:solidFill>
                    <a:effectLst/>
                    <a:latin typeface="微软雅黑" panose="020B0503020204020204" pitchFamily="34" charset="-122"/>
                    <a:ea typeface="微软雅黑" panose="020B0503020204020204" pitchFamily="34" charset="-122"/>
                  </a:rPr>
                  <a:t>序列中，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由此得到</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‘，它均匀分布在该序列中。</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其中率失真函数定义如下，这中间的</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代表原始梯度数据和源解码器所得梯度数据二者之间的二次失真。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可以发现失真</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越大，</a:t>
                </a:r>
                <a:r>
                  <a:rPr lang="en-US" altLang="zh-CN" b="0" i="0" dirty="0">
                    <a:solidFill>
                      <a:srgbClr val="000000"/>
                    </a:solidFill>
                    <a:effectLst/>
                    <a:latin typeface="微软雅黑" panose="020B0503020204020204" pitchFamily="34" charset="-122"/>
                    <a:ea typeface="微软雅黑" panose="020B0503020204020204" pitchFamily="34" charset="-122"/>
                  </a:rPr>
                  <a:t>Rt(D)</a:t>
                </a:r>
                <a:r>
                  <a:rPr lang="zh-CN" altLang="en-US" b="0" i="0" dirty="0">
                    <a:solidFill>
                      <a:srgbClr val="000000"/>
                    </a:solidFill>
                    <a:effectLst/>
                    <a:latin typeface="微软雅黑" panose="020B0503020204020204" pitchFamily="34" charset="-122"/>
                    <a:ea typeface="微软雅黑" panose="020B0503020204020204" pitchFamily="34" charset="-122"/>
                  </a:rPr>
                  <a:t>的值越小，因为需要传输的有效信息更少，所以需要的码字长度更短 ，</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当</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大于信号和噪声功率之和的时候达到了完全失真，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不需要传输任何信息了，因为允许的失真大小已经大于或等于信号本身内容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针对边缘服务器需要传输的梯度信息</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，其在进行信道加密前先通过信源编码对信息进行压缩</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这里的信源编码采用具有二次失真度量的有损高斯源编码。该编码器将需要传输的梯度信息</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映射到</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到</a:t>
                </a:r>
                <a:r>
                  <a:rPr lang="zh-CN" altLang="en-US" i="0">
                    <a:solidFill>
                      <a:schemeClr val="tx1"/>
                    </a:solidFill>
                    <a:latin typeface="Cambria Math" panose="02040503050406030204" pitchFamily="18" charset="0"/>
                  </a:rPr>
                  <a:t>2^(𝑞𝑅_𝑡 (𝐷) )</a:t>
                </a:r>
                <a:r>
                  <a:rPr lang="zh-CN" altLang="en-US" b="0" i="0" dirty="0">
                    <a:solidFill>
                      <a:srgbClr val="000000"/>
                    </a:solidFill>
                    <a:effectLst/>
                    <a:latin typeface="微软雅黑" panose="020B0503020204020204" pitchFamily="34" charset="-122"/>
                    <a:ea typeface="微软雅黑" panose="020B0503020204020204" pitchFamily="34" charset="-122"/>
                  </a:rPr>
                  <a:t>序列中，由此得到</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它均匀分布在该序列中。其中率失真函数定义如下，这中间的</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代表原始梯度数据和源解码器所得梯度数据二者之间的二次失真。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可以发现失真</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越大，</a:t>
                </a:r>
                <a:r>
                  <a:rPr lang="en-US" altLang="zh-CN" b="0" i="0" dirty="0">
                    <a:solidFill>
                      <a:srgbClr val="000000"/>
                    </a:solidFill>
                    <a:effectLst/>
                    <a:latin typeface="微软雅黑" panose="020B0503020204020204" pitchFamily="34" charset="-122"/>
                    <a:ea typeface="微软雅黑" panose="020B0503020204020204" pitchFamily="34" charset="-122"/>
                  </a:rPr>
                  <a:t>Rt(D)</a:t>
                </a:r>
                <a:r>
                  <a:rPr lang="zh-CN" altLang="en-US" b="0" i="0" dirty="0">
                    <a:solidFill>
                      <a:srgbClr val="000000"/>
                    </a:solidFill>
                    <a:effectLst/>
                    <a:latin typeface="微软雅黑" panose="020B0503020204020204" pitchFamily="34" charset="-122"/>
                    <a:ea typeface="微软雅黑" panose="020B0503020204020204" pitchFamily="34" charset="-122"/>
                  </a:rPr>
                  <a:t>的值越小，因为需要传输的有效信息更少，所以需要的码字长度更短 ，当</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大于信号和噪声功率之和的时候达到了完全失真，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不需要传输任何信息了，因为允许的失真大小已经大于或等于信号本身内容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69C03E7F-BD71-4F7F-BEAF-CA83D5F3412C}" type="slidenum">
              <a:rPr lang="zh-CN" altLang="en-US" smtClean="0"/>
              <a:t>14</a:t>
            </a:fld>
            <a:endParaRPr lang="zh-CN" altLang="en-US"/>
          </a:p>
        </p:txBody>
      </p:sp>
    </p:spTree>
    <p:extLst>
      <p:ext uri="{BB962C8B-B14F-4D97-AF65-F5344CB8AC3E}">
        <p14:creationId xmlns:p14="http://schemas.microsoft.com/office/powerpoint/2010/main" val="303691593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传输的码字</a:t>
                </a:r>
                <a:r>
                  <a:rPr lang="en-US" altLang="zh-CN" b="0" i="0" dirty="0">
                    <a:solidFill>
                      <a:srgbClr val="000000"/>
                    </a:solidFill>
                    <a:effectLst/>
                    <a:latin typeface="微软雅黑" panose="020B0503020204020204" pitchFamily="34" charset="-122"/>
                    <a:ea typeface="微软雅黑" panose="020B0503020204020204" pitchFamily="34" charset="-122"/>
                  </a:rPr>
                  <a:t>Xi(t) </a:t>
                </a:r>
                <a:r>
                  <a:rPr lang="zh-CN" altLang="en-US" b="0" i="0" dirty="0">
                    <a:solidFill>
                      <a:srgbClr val="000000"/>
                    </a:solidFill>
                    <a:effectLst/>
                    <a:latin typeface="微软雅黑" panose="020B0503020204020204" pitchFamily="34" charset="-122"/>
                    <a:ea typeface="微软雅黑" panose="020B0503020204020204" pitchFamily="34" charset="-122"/>
                  </a:rPr>
                  <a:t>是索引</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反馈信道系数</a:t>
                </a:r>
                <a14:m>
                  <m:oMath xmlns:m="http://schemas.openxmlformats.org/officeDocument/2006/math">
                    <m:acc>
                      <m:accPr>
                        <m:chr m:val="̃"/>
                        <m:ctrlPr>
                          <a:rPr lang="zh-CN" altLang="en-US" i="1" smtClean="0">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oMath>
                </a14:m>
                <a:r>
                  <a:rPr lang="zh-CN" altLang="en-US" b="0" i="0" dirty="0">
                    <a:solidFill>
                      <a:srgbClr val="000000"/>
                    </a:solidFill>
                    <a:effectLst/>
                    <a:latin typeface="微软雅黑" panose="020B0503020204020204" pitchFamily="34" charset="-122"/>
                    <a:ea typeface="微软雅黑" panose="020B0503020204020204" pitchFamily="34" charset="-122"/>
                  </a:rPr>
                  <a:t>，以及边缘服务器接收到的</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到</a:t>
                </a:r>
                <a:r>
                  <a:rPr lang="en-US" altLang="zh-CN" b="0" i="0" dirty="0">
                    <a:solidFill>
                      <a:srgbClr val="000000"/>
                    </a:solidFill>
                    <a:effectLst/>
                    <a:latin typeface="微软雅黑" panose="020B0503020204020204" pitchFamily="34" charset="-122"/>
                    <a:ea typeface="微软雅黑" panose="020B0503020204020204" pitchFamily="34" charset="-122"/>
                  </a:rPr>
                  <a:t>i-1</a:t>
                </a:r>
                <a:r>
                  <a:rPr lang="zh-CN" altLang="en-US" b="0" i="0" dirty="0">
                    <a:solidFill>
                      <a:srgbClr val="000000"/>
                    </a:solidFill>
                    <a:effectLst/>
                    <a:latin typeface="微软雅黑" panose="020B0503020204020204" pitchFamily="34" charset="-122"/>
                    <a:ea typeface="微软雅黑" panose="020B0503020204020204" pitchFamily="34" charset="-122"/>
                  </a:rPr>
                  <a:t>时刻的反馈信号</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的随机函数，因为实际</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时刻信道编码只能接受到前</a:t>
                </a:r>
                <a:r>
                  <a:rPr lang="en-US" altLang="zh-CN" b="0" i="0" dirty="0">
                    <a:solidFill>
                      <a:srgbClr val="000000"/>
                    </a:solidFill>
                    <a:effectLst/>
                    <a:latin typeface="微软雅黑" panose="020B0503020204020204" pitchFamily="34" charset="-122"/>
                    <a:ea typeface="微软雅黑" panose="020B0503020204020204" pitchFamily="34" charset="-122"/>
                  </a:rPr>
                  <a:t>i-1</a:t>
                </a:r>
                <a:r>
                  <a:rPr lang="zh-CN" altLang="en-US" b="0" i="0" dirty="0">
                    <a:solidFill>
                      <a:srgbClr val="000000"/>
                    </a:solidFill>
                    <a:effectLst/>
                    <a:latin typeface="微软雅黑" panose="020B0503020204020204" pitchFamily="34" charset="-122"/>
                    <a:ea typeface="微软雅黑" panose="020B0503020204020204" pitchFamily="34" charset="-122"/>
                  </a:rPr>
                  <a:t>时刻的反馈信号</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在云服务器处通过解码函数</a:t>
                </a:r>
                <a14:m>
                  <m:oMath xmlns:m="http://schemas.openxmlformats.org/officeDocument/2006/math">
                    <m:r>
                      <a:rPr lang="zh-CN" altLang="en-US" i="1" smtClean="0">
                        <a:solidFill>
                          <a:schemeClr val="tx1"/>
                        </a:solidFill>
                        <a:latin typeface="Cambria Math" panose="02040503050406030204" pitchFamily="18" charset="0"/>
                      </a:rPr>
                      <m:t>𝜑</m:t>
                    </m:r>
                  </m:oMath>
                </a14:m>
                <a:r>
                  <a:rPr lang="zh-CN" altLang="en-US" b="0" i="0" dirty="0">
                    <a:solidFill>
                      <a:srgbClr val="000000"/>
                    </a:solidFill>
                    <a:effectLst/>
                    <a:latin typeface="微软雅黑" panose="020B0503020204020204" pitchFamily="34" charset="-122"/>
                    <a:ea typeface="微软雅黑" panose="020B0503020204020204" pitchFamily="34" charset="-122"/>
                  </a:rPr>
                  <a:t>得到信道解码后的索引值</a:t>
                </a:r>
                <a14:m>
                  <m:oMath xmlns:m="http://schemas.openxmlformats.org/officeDocument/2006/math">
                    <m:sSubSup>
                      <m:sSubSupPr>
                        <m:ctrlPr>
                          <a:rPr lang="zh-CN" altLang="zh-CN" i="1" smtClean="0">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oMath>
                </a14:m>
                <a:r>
                  <a:rPr lang="zh-CN" altLang="en-US" b="0" i="0" dirty="0">
                    <a:solidFill>
                      <a:srgbClr val="000000"/>
                    </a:solidFill>
                    <a:effectLst/>
                    <a:latin typeface="微软雅黑" panose="020B0503020204020204" pitchFamily="34" charset="-122"/>
                    <a:ea typeface="微软雅黑" panose="020B0503020204020204" pitchFamily="34" charset="-122"/>
                  </a:rPr>
                  <a:t>，这个索引值还需要经过源解码映射才能得到实际传输的梯度信息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反馈传输将</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到</a:t>
                </a:r>
                <a:r>
                  <a:rPr lang="en-US" altLang="zh-CN" b="0" i="0" dirty="0" err="1">
                    <a:solidFill>
                      <a:srgbClr val="000000"/>
                    </a:solidFill>
                    <a:effectLst/>
                    <a:latin typeface="微软雅黑" panose="020B0503020204020204" pitchFamily="34" charset="-122"/>
                    <a:ea typeface="微软雅黑" panose="020B0503020204020204" pitchFamily="34" charset="-122"/>
                  </a:rPr>
                  <a:t>i</a:t>
                </a:r>
                <a:r>
                  <a:rPr lang="zh-CN" altLang="en-US" b="0" i="0" dirty="0">
                    <a:solidFill>
                      <a:srgbClr val="000000"/>
                    </a:solidFill>
                    <a:effectLst/>
                    <a:latin typeface="微软雅黑" panose="020B0503020204020204" pitchFamily="34" charset="-122"/>
                    <a:ea typeface="微软雅黑" panose="020B0503020204020204" pitchFamily="34" charset="-122"/>
                  </a:rPr>
                  <a:t>时刻的接收信号</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和前馈信道系数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通过随机函数编码加密得到</a:t>
                </a:r>
                <a14:m>
                  <m:oMath xmlns:m="http://schemas.openxmlformats.org/officeDocument/2006/math">
                    <m:sSub>
                      <m:sSubPr>
                        <m:ctrlPr>
                          <a:rPr lang="zh-CN" altLang="zh-CN" i="1" smtClean="0">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𝑋</m:t>
                            </m:r>
                          </m:e>
                        </m:acc>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zh-CN" altLang="en-US" i="1" smtClean="0">
                        <a:latin typeface="Cambria Math" panose="02040503050406030204" pitchFamily="18" charset="0"/>
                      </a:rPr>
                      <m:t>用于传输</m:t>
                    </m:r>
                  </m:oMath>
                </a14:m>
                <a:r>
                  <a:rPr lang="zh-CN" altLang="en-US" b="0" i="0" dirty="0">
                    <a:solidFill>
                      <a:srgbClr val="000000"/>
                    </a:solidFill>
                    <a:effectLst/>
                    <a:latin typeface="微软雅黑" panose="020B0503020204020204" pitchFamily="34" charset="-122"/>
                    <a:ea typeface="微软雅黑" panose="020B0503020204020204" pitchFamily="34" charset="-122"/>
                  </a:rPr>
                  <a:t>，返回到边缘服务器处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这里平均解码错误率更新为信道解码索引是否等于边缘服务器发送的索引值</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Choice>
        <mc:Fallback xmlns="">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传输的码字</a:t>
                </a:r>
                <a:r>
                  <a:rPr lang="en-US" altLang="zh-CN" b="0" i="0" dirty="0">
                    <a:solidFill>
                      <a:srgbClr val="000000"/>
                    </a:solidFill>
                    <a:effectLst/>
                    <a:latin typeface="微软雅黑" panose="020B0503020204020204" pitchFamily="34" charset="-122"/>
                    <a:ea typeface="微软雅黑" panose="020B0503020204020204" pitchFamily="34" charset="-122"/>
                  </a:rPr>
                  <a:t>Xi(t) </a:t>
                </a:r>
                <a:r>
                  <a:rPr lang="zh-CN" altLang="en-US" b="0" i="0" dirty="0">
                    <a:solidFill>
                      <a:srgbClr val="000000"/>
                    </a:solidFill>
                    <a:effectLst/>
                    <a:latin typeface="微软雅黑" panose="020B0503020204020204" pitchFamily="34" charset="-122"/>
                    <a:ea typeface="微软雅黑" panose="020B0503020204020204" pitchFamily="34" charset="-122"/>
                  </a:rPr>
                  <a:t>是索引</a:t>
                </a:r>
                <a:r>
                  <a:rPr lang="en-US" altLang="zh-CN" b="0" i="0" dirty="0" err="1">
                    <a:solidFill>
                      <a:srgbClr val="000000"/>
                    </a:solidFill>
                    <a:effectLst/>
                    <a:latin typeface="微软雅黑" panose="020B0503020204020204" pitchFamily="34" charset="-122"/>
                    <a:ea typeface="微软雅黑" panose="020B0503020204020204" pitchFamily="34" charset="-122"/>
                  </a:rPr>
                  <a:t>Wt</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，以及边缘服务器接收到的</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到</a:t>
                </a:r>
                <a:r>
                  <a:rPr lang="en-US" altLang="zh-CN" b="0" i="0" dirty="0">
                    <a:solidFill>
                      <a:srgbClr val="000000"/>
                    </a:solidFill>
                    <a:effectLst/>
                    <a:latin typeface="微软雅黑" panose="020B0503020204020204" pitchFamily="34" charset="-122"/>
                    <a:ea typeface="微软雅黑" panose="020B0503020204020204" pitchFamily="34" charset="-122"/>
                  </a:rPr>
                  <a:t>i-1</a:t>
                </a:r>
                <a:r>
                  <a:rPr lang="zh-CN" altLang="en-US" b="0" i="0" dirty="0">
                    <a:solidFill>
                      <a:srgbClr val="000000"/>
                    </a:solidFill>
                    <a:effectLst/>
                    <a:latin typeface="微软雅黑" panose="020B0503020204020204" pitchFamily="34" charset="-122"/>
                    <a:ea typeface="微软雅黑" panose="020B0503020204020204" pitchFamily="34" charset="-122"/>
                  </a:rPr>
                  <a:t>时刻的反馈信号</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的随机函数。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在云服务器处通过解码函数</a:t>
                </a:r>
                <a:r>
                  <a:rPr lang="zh-CN" altLang="en-US" i="0">
                    <a:solidFill>
                      <a:schemeClr val="tx1"/>
                    </a:solidFill>
                    <a:latin typeface="Cambria Math" panose="02040503050406030204" pitchFamily="18" charset="0"/>
                  </a:rPr>
                  <a:t>𝜑</a:t>
                </a:r>
                <a:r>
                  <a:rPr lang="zh-CN" altLang="en-US" b="0" i="0" dirty="0">
                    <a:solidFill>
                      <a:srgbClr val="000000"/>
                    </a:solidFill>
                    <a:effectLst/>
                    <a:latin typeface="微软雅黑" panose="020B0503020204020204" pitchFamily="34" charset="-122"/>
                    <a:ea typeface="微软雅黑" panose="020B0503020204020204" pitchFamily="34" charset="-122"/>
                  </a:rPr>
                  <a:t>得到信道解码后的索引值</a:t>
                </a:r>
                <a:r>
                  <a:rPr lang="en-US" altLang="zh-CN" i="0">
                    <a:latin typeface="Cambria Math" panose="02040503050406030204" pitchFamily="18" charset="0"/>
                  </a:rPr>
                  <a:t>𝑤</a:t>
                </a:r>
                <a:r>
                  <a:rPr lang="zh-CN" altLang="zh-CN" i="0">
                    <a:latin typeface="Cambria Math" panose="02040503050406030204" pitchFamily="18" charset="0"/>
                  </a:rPr>
                  <a:t> ̂_</a:t>
                </a:r>
                <a:r>
                  <a:rPr lang="en-US" altLang="zh-CN" i="0">
                    <a:latin typeface="Cambria Math" panose="02040503050406030204" pitchFamily="18" charset="0"/>
                  </a:rPr>
                  <a:t>𝑡^′′</a:t>
                </a:r>
                <a:r>
                  <a:rPr lang="zh-CN" altLang="en-US" b="0" i="0" dirty="0">
                    <a:solidFill>
                      <a:srgbClr val="000000"/>
                    </a:solidFill>
                    <a:effectLst/>
                    <a:latin typeface="微软雅黑" panose="020B0503020204020204" pitchFamily="34" charset="-122"/>
                    <a:ea typeface="微软雅黑" panose="020B0503020204020204" pitchFamily="34" charset="-122"/>
                  </a:rPr>
                  <a:t>，这个索引值还需要经过源解码才能得到实际传输的梯度信息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反馈传输将</a:t>
                </a:r>
                <a:r>
                  <a:rPr lang="en-US" altLang="zh-CN" b="0" i="0" dirty="0">
                    <a:solidFill>
                      <a:srgbClr val="000000"/>
                    </a:solidFill>
                    <a:effectLst/>
                    <a:latin typeface="微软雅黑" panose="020B0503020204020204" pitchFamily="34" charset="-122"/>
                    <a:ea typeface="微软雅黑" panose="020B0503020204020204" pitchFamily="34" charset="-122"/>
                  </a:rPr>
                  <a:t>1-i</a:t>
                </a:r>
                <a:r>
                  <a:rPr lang="zh-CN" altLang="en-US" b="0" i="0" dirty="0">
                    <a:solidFill>
                      <a:srgbClr val="000000"/>
                    </a:solidFill>
                    <a:effectLst/>
                    <a:latin typeface="微软雅黑" panose="020B0503020204020204" pitchFamily="34" charset="-122"/>
                    <a:ea typeface="微软雅黑" panose="020B0503020204020204" pitchFamily="34" charset="-122"/>
                  </a:rPr>
                  <a:t>时刻的接收信号</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和前馈信道系数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反馈信道系数</a:t>
                </a:r>
                <a:r>
                  <a:rPr lang="en-US" altLang="zh-CN" b="0" i="0" dirty="0">
                    <a:solidFill>
                      <a:srgbClr val="000000"/>
                    </a:solidFill>
                    <a:effectLst/>
                    <a:latin typeface="微软雅黑" panose="020B0503020204020204" pitchFamily="34" charset="-122"/>
                    <a:ea typeface="微软雅黑" panose="020B0503020204020204" pitchFamily="34" charset="-122"/>
                  </a:rPr>
                  <a:t>h</a:t>
                </a:r>
                <a:r>
                  <a:rPr lang="zh-CN" altLang="en-US" b="0" i="0" dirty="0">
                    <a:solidFill>
                      <a:srgbClr val="000000"/>
                    </a:solidFill>
                    <a:effectLst/>
                    <a:latin typeface="微软雅黑" panose="020B0503020204020204" pitchFamily="34" charset="-122"/>
                    <a:ea typeface="微软雅黑" panose="020B0503020204020204" pitchFamily="34" charset="-122"/>
                  </a:rPr>
                  <a:t>通过随机函数编码加密得到</a:t>
                </a:r>
                <a:r>
                  <a:rPr lang="en-US" altLang="zh-CN" i="0">
                    <a:latin typeface="Cambria Math" panose="02040503050406030204" pitchFamily="18" charset="0"/>
                  </a:rPr>
                  <a:t>𝑋</a:t>
                </a:r>
                <a:r>
                  <a:rPr lang="zh-CN" altLang="zh-CN" i="0">
                    <a:latin typeface="Cambria Math" panose="02040503050406030204" pitchFamily="18" charset="0"/>
                  </a:rPr>
                  <a:t> ̃_</a:t>
                </a:r>
                <a:r>
                  <a:rPr lang="en-US" altLang="zh-CN" i="0">
                    <a:latin typeface="Cambria Math" panose="02040503050406030204" pitchFamily="18" charset="0"/>
                  </a:rPr>
                  <a:t>𝑖</a:t>
                </a:r>
                <a:r>
                  <a:rPr lang="zh-CN" altLang="zh-CN" i="0">
                    <a:latin typeface="Cambria Math" panose="02040503050406030204" pitchFamily="18" charset="0"/>
                  </a:rPr>
                  <a:t> (</a:t>
                </a:r>
                <a:r>
                  <a:rPr lang="en-US" altLang="zh-CN" i="0">
                    <a:latin typeface="Cambria Math" panose="02040503050406030204" pitchFamily="18" charset="0"/>
                  </a:rPr>
                  <a:t>𝑡)</a:t>
                </a:r>
                <a:r>
                  <a:rPr lang="zh-CN" altLang="en-US" i="0">
                    <a:latin typeface="Cambria Math" panose="02040503050406030204" pitchFamily="18" charset="0"/>
                  </a:rPr>
                  <a:t>用于传输</a:t>
                </a:r>
                <a:r>
                  <a:rPr lang="zh-CN" altLang="en-US" b="0" i="0" dirty="0">
                    <a:solidFill>
                      <a:srgbClr val="000000"/>
                    </a:solidFill>
                    <a:effectLst/>
                    <a:latin typeface="微软雅黑" panose="020B0503020204020204" pitchFamily="34" charset="-122"/>
                    <a:ea typeface="微软雅黑" panose="020B0503020204020204" pitchFamily="34" charset="-122"/>
                  </a:rPr>
                  <a:t>，返回到边缘服务器处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这里平均解码错误率更新为信道解码索引是否等于边缘服务器发送的索引值</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69C03E7F-BD71-4F7F-BEAF-CA83D5F3412C}" type="slidenum">
              <a:rPr lang="zh-CN" altLang="en-US" smtClean="0"/>
              <a:t>15</a:t>
            </a:fld>
            <a:endParaRPr lang="zh-CN" altLang="en-US"/>
          </a:p>
        </p:txBody>
      </p:sp>
    </p:spTree>
    <p:extLst>
      <p:ext uri="{BB962C8B-B14F-4D97-AF65-F5344CB8AC3E}">
        <p14:creationId xmlns:p14="http://schemas.microsoft.com/office/powerpoint/2010/main" val="25768477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以上是其编码方案的思路，接下来进一步阐述其编码解码设计</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其根据梯度</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𝑡</m:t>
                        </m:r>
                      </m:sub>
                      <m:sup>
                        <m:r>
                          <a:rPr lang="zh-CN" altLang="en-US" b="0" i="0">
                            <a:latin typeface="Cambria Math" panose="02040503050406030204" pitchFamily="18" charset="0"/>
                          </a:rPr>
                          <m:t>′</m:t>
                        </m:r>
                      </m:sup>
                    </m:sSubSup>
                  </m:oMath>
                </a14:m>
                <a:r>
                  <a:rPr lang="zh-CN" altLang="en-US" b="0" i="0" dirty="0">
                    <a:solidFill>
                      <a:srgbClr val="000000"/>
                    </a:solidFill>
                    <a:effectLst/>
                    <a:latin typeface="微软雅黑" panose="020B0503020204020204" pitchFamily="34" charset="-122"/>
                    <a:ea typeface="微软雅黑" panose="020B0503020204020204" pitchFamily="34" charset="-122"/>
                  </a:rPr>
                  <a:t>映射到序列</a:t>
                </a:r>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𝑡</m:t>
                        </m:r>
                      </m:sub>
                      <m:sup>
                        <m:r>
                          <a:rPr lang="zh-CN" altLang="en-US" b="0" i="0">
                            <a:latin typeface="Cambria Math" panose="02040503050406030204" pitchFamily="18" charset="0"/>
                          </a:rPr>
                          <m:t>′</m:t>
                        </m:r>
                        <m:r>
                          <a:rPr lang="en-US" altLang="zh-CN" b="0" i="1" smtClean="0">
                            <a:latin typeface="Cambria Math" panose="02040503050406030204" pitchFamily="18" charset="0"/>
                          </a:rPr>
                          <m:t>′</m:t>
                        </m:r>
                      </m:sup>
                    </m:sSubSup>
                  </m:oMath>
                </a14:m>
                <a:r>
                  <a:rPr lang="zh-CN" altLang="en-US" b="0" i="0" dirty="0">
                    <a:solidFill>
                      <a:srgbClr val="000000"/>
                    </a:solidFill>
                    <a:effectLst/>
                    <a:latin typeface="微软雅黑" panose="020B0503020204020204" pitchFamily="34" charset="-122"/>
                    <a:ea typeface="微软雅黑" panose="020B0503020204020204" pitchFamily="34" charset="-122"/>
                  </a:rPr>
                  <a:t>中，将该序列划分为实部虚部两部分，这两部分具有相似性，因此后续只介绍其实部的编码解码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将</a:t>
                </a:r>
                <a14:m>
                  <m:oMath xmlns:m="http://schemas.openxmlformats.org/officeDocument/2006/math">
                    <m:d>
                      <m:dPr>
                        <m:begChr m:val="["/>
                        <m:endChr m:val="]"/>
                        <m:ctrlPr>
                          <a:rPr lang="zh-CN" altLang="zh-CN" sz="12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2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2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2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e>
                        </m:rad>
                        <m:r>
                          <a:rPr lang="en-US" altLang="zh-CN" sz="12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2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2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e>
                        </m:rad>
                      </m:e>
                    </m:d>
                  </m:oMath>
                </a14:m>
                <a:r>
                  <a:rPr lang="zh-CN" altLang="en-US" b="0" i="0" dirty="0">
                    <a:solidFill>
                      <a:srgbClr val="000000"/>
                    </a:solidFill>
                    <a:effectLst/>
                    <a:latin typeface="微软雅黑" panose="020B0503020204020204" pitchFamily="34" charset="-122"/>
                    <a:ea typeface="微软雅黑" panose="020B0503020204020204" pitchFamily="34" charset="-122"/>
                  </a:rPr>
                  <a:t>均匀划分后，把序列映射到各子区间的中间值中用</a:t>
                </a:r>
                <a14:m>
                  <m:oMath xmlns:m="http://schemas.openxmlformats.org/officeDocument/2006/math">
                    <m:sSub>
                      <m:sSubPr>
                        <m:ctrlPr>
                          <a:rPr lang="zh-CN"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𝑅</m:t>
                        </m:r>
                      </m:sub>
                    </m:sSub>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𝐼</m:t>
                            </m:r>
                          </m:sub>
                        </m:sSub>
                      </m:e>
                    </m:d>
                  </m:oMath>
                </a14:m>
                <a:r>
                  <a:rPr lang="zh-CN" altLang="en-US" b="0" i="0" dirty="0">
                    <a:solidFill>
                      <a:srgbClr val="000000"/>
                    </a:solidFill>
                    <a:effectLst/>
                    <a:latin typeface="微软雅黑" panose="020B0503020204020204" pitchFamily="34" charset="-122"/>
                    <a:ea typeface="微软雅黑" panose="020B0503020204020204" pitchFamily="34" charset="-122"/>
                  </a:rPr>
                  <a:t>表示。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在时隙</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中传输的消息就是该中间值</a:t>
                </a:r>
                <a14:m>
                  <m:oMath xmlns:m="http://schemas.openxmlformats.org/officeDocument/2006/math">
                    <m:sSub>
                      <m:sSubPr>
                        <m:ctrlPr>
                          <a:rPr lang="zh-CN"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𝑅</m:t>
                        </m:r>
                      </m:sub>
                    </m:sSub>
                    <m:d>
                      <m:dPr>
                        <m:ctrlPr>
                          <a:rPr lang="zh-CN" altLang="zh-CN" sz="1200" i="1">
                            <a:latin typeface="Cambria Math" panose="02040503050406030204" pitchFamily="18" charset="0"/>
                          </a:rPr>
                        </m:ctrlPr>
                      </m:dPr>
                      <m:e>
                        <m:sSub>
                          <m:sSubPr>
                            <m:ctrlPr>
                              <a:rPr lang="zh-CN" altLang="zh-CN" sz="1200" i="1">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𝐼</m:t>
                            </m:r>
                          </m:sub>
                        </m:sSub>
                      </m:e>
                    </m:d>
                  </m:oMath>
                </a14:m>
                <a:r>
                  <a:rPr lang="zh-CN" altLang="en-US" b="0" i="0" dirty="0">
                    <a:solidFill>
                      <a:srgbClr val="000000"/>
                    </a:solidFill>
                    <a:effectLst/>
                    <a:latin typeface="微软雅黑" panose="020B0503020204020204" pitchFamily="34" charset="-122"/>
                    <a:ea typeface="微软雅黑" panose="020B0503020204020204" pitchFamily="34" charset="-122"/>
                  </a:rPr>
                  <a:t>，由此可得</a:t>
                </a:r>
                <a14:m>
                  <m:oMath xmlns:m="http://schemas.openxmlformats.org/officeDocument/2006/math">
                    <m:r>
                      <a:rPr lang="zh-CN" altLang="en-US" b="0" i="0" dirty="0" smtClean="0">
                        <a:solidFill>
                          <a:srgbClr val="000000"/>
                        </a:solidFill>
                        <a:effectLst/>
                        <a:latin typeface="Cambria Math" panose="02040503050406030204" pitchFamily="18" charset="0"/>
                      </a:rPr>
                      <m:t>经过解调</m:t>
                    </m:r>
                    <m:r>
                      <a:rPr lang="zh-CN" altLang="en-US" b="0" i="1" dirty="0" smtClean="0">
                        <a:solidFill>
                          <a:srgbClr val="000000"/>
                        </a:solidFill>
                        <a:effectLst/>
                        <a:latin typeface="Cambria Math" panose="02040503050406030204" pitchFamily="18" charset="0"/>
                      </a:rPr>
                      <m:t>后的中心值是</m:t>
                    </m:r>
                    <m:r>
                      <m:rPr>
                        <m:sty m:val="p"/>
                      </m:rPr>
                      <a:rPr lang="en-US" altLang="zh-CN" b="0" i="1" dirty="0" smtClean="0">
                        <a:solidFill>
                          <a:srgbClr val="000000"/>
                        </a:solidFill>
                        <a:effectLst/>
                        <a:latin typeface="Cambria Math" panose="02040503050406030204" pitchFamily="18" charset="0"/>
                      </a:rPr>
                      <m:t>θ</m:t>
                    </m:r>
                    <m:r>
                      <a:rPr lang="zh-CN" altLang="en-US" b="0" i="1" dirty="0" smtClean="0">
                        <a:solidFill>
                          <a:srgbClr val="000000"/>
                        </a:solidFill>
                        <a:effectLst/>
                        <a:latin typeface="Cambria Math" panose="02040503050406030204" pitchFamily="18" charset="0"/>
                      </a:rPr>
                      <m:t>＋</m:t>
                    </m:r>
                    <m:r>
                      <m:rPr>
                        <m:sty m:val="p"/>
                      </m:rPr>
                      <a:rPr lang="en-US" altLang="zh-CN" b="0" i="1" dirty="0" smtClean="0">
                        <a:solidFill>
                          <a:srgbClr val="000000"/>
                        </a:solidFill>
                        <a:effectLst/>
                        <a:latin typeface="Cambria Math" panose="02040503050406030204" pitchFamily="18" charset="0"/>
                      </a:rPr>
                      <m:t>epsilon</m:t>
                    </m:r>
                  </m:oMath>
                </a14:m>
                <a:endParaRPr lang="en-US" altLang="zh-CN" b="0" i="0" dirty="0">
                  <a:solidFill>
                    <a:srgbClr val="000000"/>
                  </a:solidFill>
                  <a:effectLst/>
                  <a:latin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这个解码误差对应着前馈传输受到噪声的影响</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以上是其编码方案的思路，接下来进一步阐述其编码解码设计</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其根据梯度</a:t>
                </a:r>
                <a:r>
                  <a:rPr lang="zh-CN" altLang="en-US" b="0" i="0">
                    <a:latin typeface="Cambria Math" panose="02040503050406030204" pitchFamily="18" charset="0"/>
                  </a:rPr>
                  <a:t>𝑊</a:t>
                </a:r>
                <a:r>
                  <a:rPr lang="zh-CN" altLang="en-US" b="0" i="0">
                    <a:solidFill>
                      <a:srgbClr val="836967"/>
                    </a:solidFill>
                    <a:latin typeface="Cambria Math" panose="02040503050406030204" pitchFamily="18" charset="0"/>
                  </a:rPr>
                  <a:t>_</a:t>
                </a:r>
                <a:r>
                  <a:rPr lang="zh-CN" altLang="en-US" b="0" i="0">
                    <a:latin typeface="Cambria Math" panose="02040503050406030204" pitchFamily="18" charset="0"/>
                  </a:rPr>
                  <a:t>𝑡^′</a:t>
                </a:r>
                <a:r>
                  <a:rPr lang="zh-CN" altLang="en-US" b="0" i="0" dirty="0">
                    <a:solidFill>
                      <a:srgbClr val="000000"/>
                    </a:solidFill>
                    <a:effectLst/>
                    <a:latin typeface="微软雅黑" panose="020B0503020204020204" pitchFamily="34" charset="-122"/>
                    <a:ea typeface="微软雅黑" panose="020B0503020204020204" pitchFamily="34" charset="-122"/>
                  </a:rPr>
                  <a:t>映射到序列</a:t>
                </a:r>
                <a:r>
                  <a:rPr lang="zh-CN" altLang="en-US" b="0" i="0">
                    <a:latin typeface="Cambria Math" panose="02040503050406030204" pitchFamily="18" charset="0"/>
                  </a:rPr>
                  <a:t>𝑊</a:t>
                </a:r>
                <a:r>
                  <a:rPr lang="zh-CN" altLang="en-US" b="0" i="0">
                    <a:solidFill>
                      <a:srgbClr val="836967"/>
                    </a:solidFill>
                    <a:latin typeface="Cambria Math" panose="02040503050406030204" pitchFamily="18" charset="0"/>
                  </a:rPr>
                  <a:t>_</a:t>
                </a:r>
                <a:r>
                  <a:rPr lang="zh-CN" altLang="en-US" b="0" i="0">
                    <a:latin typeface="Cambria Math" panose="02040503050406030204" pitchFamily="18" charset="0"/>
                  </a:rPr>
                  <a:t>𝑡^′</a:t>
                </a:r>
                <a:r>
                  <a:rPr lang="en-US" altLang="zh-CN" b="0" i="0">
                    <a:latin typeface="Cambria Math" panose="02040503050406030204" pitchFamily="18" charset="0"/>
                  </a:rPr>
                  <a:t>′</a:t>
                </a:r>
                <a:r>
                  <a:rPr lang="zh-CN" altLang="en-US" b="0" i="0" dirty="0">
                    <a:solidFill>
                      <a:srgbClr val="000000"/>
                    </a:solidFill>
                    <a:effectLst/>
                    <a:latin typeface="微软雅黑" panose="020B0503020204020204" pitchFamily="34" charset="-122"/>
                    <a:ea typeface="微软雅黑" panose="020B0503020204020204" pitchFamily="34" charset="-122"/>
                  </a:rPr>
                  <a:t>中，将该序列划分为实部虚部两部分，这两部分具有相似性，因此后续只介绍其实部的编码解码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将</a:t>
                </a:r>
                <a:r>
                  <a:rPr lang="zh-CN" altLang="zh-CN" sz="1200" i="0">
                    <a:solidFill>
                      <a:schemeClr val="tx1"/>
                    </a:solidFill>
                    <a:effectLst/>
                    <a:latin typeface="Cambria Math" panose="02040503050406030204" pitchFamily="18" charset="0"/>
                    <a:cs typeface="Times New Roman" panose="02020603050405020304" pitchFamily="18" charset="0"/>
                  </a:rPr>
                  <a:t>[</a:t>
                </a:r>
                <a:r>
                  <a:rPr lang="en-US" altLang="zh-CN" sz="1200" i="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t>
                </a:r>
                <a:r>
                  <a:rPr lang="zh-CN" altLang="zh-CN" sz="1200" i="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3,</a:t>
                </a:r>
                <a:r>
                  <a:rPr lang="zh-CN" altLang="zh-CN" sz="1200" i="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a:t>
                </a:r>
                <a:r>
                  <a:rPr lang="en-US" altLang="zh-CN" sz="1200" i="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a:t>3]</a:t>
                </a:r>
                <a:r>
                  <a:rPr lang="zh-CN" altLang="en-US" b="0" i="0" dirty="0">
                    <a:solidFill>
                      <a:srgbClr val="000000"/>
                    </a:solidFill>
                    <a:effectLst/>
                    <a:latin typeface="微软雅黑" panose="020B0503020204020204" pitchFamily="34" charset="-122"/>
                    <a:ea typeface="微软雅黑" panose="020B0503020204020204" pitchFamily="34" charset="-122"/>
                  </a:rPr>
                  <a:t>均匀划分后，把序列映射到各子区间的中间值中用</a:t>
                </a:r>
                <a:r>
                  <a:rPr lang="en-US" altLang="zh-CN" sz="1200" i="0">
                    <a:latin typeface="Cambria Math" panose="02040503050406030204" pitchFamily="18" charset="0"/>
                  </a:rPr>
                  <a:t>𝜃</a:t>
                </a:r>
                <a:r>
                  <a:rPr lang="zh-CN" altLang="zh-CN" sz="1200" i="0">
                    <a:latin typeface="Cambria Math" panose="02040503050406030204" pitchFamily="18" charset="0"/>
                  </a:rPr>
                  <a:t>_</a:t>
                </a:r>
                <a:r>
                  <a:rPr lang="en-US" altLang="zh-CN" sz="1200" i="0">
                    <a:latin typeface="Cambria Math" panose="02040503050406030204" pitchFamily="18" charset="0"/>
                  </a:rPr>
                  <a:t>𝑅</a:t>
                </a:r>
                <a:r>
                  <a:rPr lang="zh-CN" altLang="zh-CN" sz="1200" i="0">
                    <a:latin typeface="Cambria Math" panose="02040503050406030204" pitchFamily="18" charset="0"/>
                  </a:rPr>
                  <a:t> (</a:t>
                </a:r>
                <a:r>
                  <a:rPr lang="en-US" altLang="zh-CN" sz="1200" i="0">
                    <a:latin typeface="Cambria Math" panose="02040503050406030204" pitchFamily="18" charset="0"/>
                  </a:rPr>
                  <a:t>𝜃</a:t>
                </a:r>
                <a:r>
                  <a:rPr lang="zh-CN" altLang="zh-CN" sz="1200" i="0">
                    <a:latin typeface="Cambria Math" panose="02040503050406030204" pitchFamily="18" charset="0"/>
                  </a:rPr>
                  <a:t>_</a:t>
                </a:r>
                <a:r>
                  <a:rPr lang="en-US" altLang="zh-CN" sz="1200" i="0">
                    <a:latin typeface="Cambria Math" panose="02040503050406030204" pitchFamily="18" charset="0"/>
                  </a:rPr>
                  <a:t>𝐼 )</a:t>
                </a:r>
                <a:r>
                  <a:rPr lang="zh-CN" altLang="en-US" b="0" i="0" dirty="0">
                    <a:solidFill>
                      <a:srgbClr val="000000"/>
                    </a:solidFill>
                    <a:effectLst/>
                    <a:latin typeface="微软雅黑" panose="020B0503020204020204" pitchFamily="34" charset="-122"/>
                    <a:ea typeface="微软雅黑" panose="020B0503020204020204" pitchFamily="34" charset="-122"/>
                  </a:rPr>
                  <a:t>表示。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在时隙</a:t>
                </a:r>
                <a:r>
                  <a:rPr lang="en-US" altLang="zh-CN" b="0" i="0" dirty="0">
                    <a:solidFill>
                      <a:srgbClr val="000000"/>
                    </a:solidFill>
                    <a:effectLst/>
                    <a:latin typeface="微软雅黑" panose="020B0503020204020204" pitchFamily="34" charset="-122"/>
                    <a:ea typeface="微软雅黑" panose="020B0503020204020204" pitchFamily="34" charset="-122"/>
                  </a:rPr>
                  <a:t>1</a:t>
                </a:r>
                <a:r>
                  <a:rPr lang="zh-CN" altLang="en-US" b="0" i="0" dirty="0">
                    <a:solidFill>
                      <a:srgbClr val="000000"/>
                    </a:solidFill>
                    <a:effectLst/>
                    <a:latin typeface="微软雅黑" panose="020B0503020204020204" pitchFamily="34" charset="-122"/>
                    <a:ea typeface="微软雅黑" panose="020B0503020204020204" pitchFamily="34" charset="-122"/>
                  </a:rPr>
                  <a:t>中传输的消息就是该中间值</a:t>
                </a:r>
                <a:r>
                  <a:rPr lang="en-US" altLang="zh-CN" sz="1200" i="0">
                    <a:latin typeface="Cambria Math" panose="02040503050406030204" pitchFamily="18" charset="0"/>
                  </a:rPr>
                  <a:t>𝜃</a:t>
                </a:r>
                <a:r>
                  <a:rPr lang="zh-CN" altLang="zh-CN" sz="1200" i="0">
                    <a:latin typeface="Cambria Math" panose="02040503050406030204" pitchFamily="18" charset="0"/>
                  </a:rPr>
                  <a:t>_</a:t>
                </a:r>
                <a:r>
                  <a:rPr lang="en-US" altLang="zh-CN" sz="1200" i="0">
                    <a:latin typeface="Cambria Math" panose="02040503050406030204" pitchFamily="18" charset="0"/>
                  </a:rPr>
                  <a:t>𝑅</a:t>
                </a:r>
                <a:r>
                  <a:rPr lang="zh-CN" altLang="zh-CN" sz="1200" i="0">
                    <a:latin typeface="Cambria Math" panose="02040503050406030204" pitchFamily="18" charset="0"/>
                  </a:rPr>
                  <a:t> (</a:t>
                </a:r>
                <a:r>
                  <a:rPr lang="en-US" altLang="zh-CN" sz="1200" i="0">
                    <a:latin typeface="Cambria Math" panose="02040503050406030204" pitchFamily="18" charset="0"/>
                  </a:rPr>
                  <a:t>𝜃</a:t>
                </a:r>
                <a:r>
                  <a:rPr lang="zh-CN" altLang="zh-CN" sz="1200" i="0">
                    <a:latin typeface="Cambria Math" panose="02040503050406030204" pitchFamily="18" charset="0"/>
                  </a:rPr>
                  <a:t>_</a:t>
                </a:r>
                <a:r>
                  <a:rPr lang="en-US" altLang="zh-CN" sz="1200" i="0">
                    <a:latin typeface="Cambria Math" panose="02040503050406030204" pitchFamily="18" charset="0"/>
                  </a:rPr>
                  <a:t>𝐼 )</a:t>
                </a:r>
                <a:r>
                  <a:rPr lang="zh-CN" altLang="en-US" b="0" i="0" dirty="0">
                    <a:solidFill>
                      <a:srgbClr val="000000"/>
                    </a:solidFill>
                    <a:effectLst/>
                    <a:latin typeface="微软雅黑" panose="020B0503020204020204" pitchFamily="34" charset="-122"/>
                    <a:ea typeface="微软雅黑" panose="020B0503020204020204" pitchFamily="34" charset="-122"/>
                  </a:rPr>
                  <a:t>，由此可得</a:t>
                </a:r>
                <a:r>
                  <a:rPr lang="zh-CN" altLang="en-US" b="0" i="0" dirty="0">
                    <a:solidFill>
                      <a:srgbClr val="000000"/>
                    </a:solidFill>
                    <a:effectLst/>
                    <a:latin typeface="Cambria Math" panose="02040503050406030204" pitchFamily="18" charset="0"/>
                  </a:rPr>
                  <a:t>经过解调后的中心值是</a:t>
                </a:r>
                <a:r>
                  <a:rPr lang="en-US" altLang="zh-CN" b="0" i="0" dirty="0">
                    <a:solidFill>
                      <a:srgbClr val="000000"/>
                    </a:solidFill>
                    <a:effectLst/>
                    <a:latin typeface="Cambria Math" panose="02040503050406030204" pitchFamily="18" charset="0"/>
                  </a:rPr>
                  <a:t>θ</a:t>
                </a:r>
                <a:r>
                  <a:rPr lang="zh-CN" altLang="en-US" b="0" i="0" dirty="0">
                    <a:solidFill>
                      <a:srgbClr val="000000"/>
                    </a:solidFill>
                    <a:effectLst/>
                    <a:latin typeface="Cambria Math" panose="02040503050406030204" pitchFamily="18" charset="0"/>
                  </a:rPr>
                  <a:t>＋</a:t>
                </a:r>
                <a:r>
                  <a:rPr lang="en-US" altLang="zh-CN" b="0" i="0" dirty="0">
                    <a:solidFill>
                      <a:srgbClr val="000000"/>
                    </a:solidFill>
                    <a:effectLst/>
                    <a:latin typeface="Cambria Math" panose="02040503050406030204" pitchFamily="18" charset="0"/>
                  </a:rPr>
                  <a:t>epsilon</a:t>
                </a:r>
                <a:endParaRPr lang="en-US" altLang="zh-CN" b="0" i="0" dirty="0">
                  <a:solidFill>
                    <a:srgbClr val="000000"/>
                  </a:solidFill>
                  <a:effectLst/>
                  <a:latin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这个解码误差对应着前馈传输受到噪声的影响</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69C03E7F-BD71-4F7F-BEAF-CA83D5F3412C}" type="slidenum">
              <a:rPr lang="zh-CN" altLang="en-US" smtClean="0"/>
              <a:t>16</a:t>
            </a:fld>
            <a:endParaRPr lang="zh-CN" altLang="en-US"/>
          </a:p>
        </p:txBody>
      </p:sp>
    </p:spTree>
    <p:extLst>
      <p:ext uri="{BB962C8B-B14F-4D97-AF65-F5344CB8AC3E}">
        <p14:creationId xmlns:p14="http://schemas.microsoft.com/office/powerpoint/2010/main" val="1232267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000000"/>
                    </a:solidFill>
                    <a:effectLst/>
                    <a:latin typeface="微软雅黑" panose="020B0503020204020204" pitchFamily="34" charset="-122"/>
                    <a:ea typeface="微软雅黑" panose="020B0503020204020204" pitchFamily="34" charset="-122"/>
                  </a:rPr>
                  <a:t>γR,i−1</a:t>
                </a:r>
                <a:r>
                  <a:rPr lang="zh-CN" altLang="en-US" b="0" i="0" dirty="0">
                    <a:solidFill>
                      <a:srgbClr val="000000"/>
                    </a:solidFill>
                    <a:effectLst/>
                    <a:latin typeface="微软雅黑" panose="020B0503020204020204" pitchFamily="34" charset="-122"/>
                    <a:ea typeface="微软雅黑" panose="020B0503020204020204" pitchFamily="34" charset="-122"/>
                  </a:rPr>
                  <a:t>是云服务器的调制系数，</a:t>
                </a:r>
                <a:r>
                  <a:rPr lang="en-US" altLang="zh-CN" b="0" i="0" dirty="0">
                    <a:solidFill>
                      <a:srgbClr val="000000"/>
                    </a:solidFill>
                    <a:effectLst/>
                    <a:latin typeface="微软雅黑" panose="020B0503020204020204" pitchFamily="34" charset="-122"/>
                    <a:ea typeface="微软雅黑" panose="020B0503020204020204" pitchFamily="34" charset="-122"/>
                  </a:rPr>
                  <a:t>Md</a:t>
                </a:r>
                <a:r>
                  <a:rPr lang="zh-CN" altLang="en-US" b="0" i="0" dirty="0">
                    <a:solidFill>
                      <a:srgbClr val="000000"/>
                    </a:solidFill>
                    <a:effectLst/>
                    <a:latin typeface="微软雅黑" panose="020B0503020204020204" pitchFamily="34" charset="-122"/>
                    <a:ea typeface="微软雅黑" panose="020B0503020204020204" pitchFamily="34" charset="-122"/>
                  </a:rPr>
                  <a:t>是模</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函数，其目的是限制传输信息在</a:t>
                </a:r>
                <a14:m>
                  <m:oMath xmlns:m="http://schemas.openxmlformats.org/officeDocument/2006/math">
                    <m:d>
                      <m:dPr>
                        <m:begChr m:val="["/>
                        <m:endChr m:val="]"/>
                        <m:ctrlPr>
                          <a:rPr lang="zh-CN" altLang="en-US" i="1" smtClean="0">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m:t>
                            </m:r>
                          </m:num>
                          <m:den>
                            <m:r>
                              <a:rPr lang="zh-CN" altLang="en-US" i="0">
                                <a:solidFill>
                                  <a:schemeClr val="tx1"/>
                                </a:solidFill>
                                <a:latin typeface="Cambria Math" panose="02040503050406030204" pitchFamily="18" charset="0"/>
                              </a:rPr>
                              <m:t>2</m:t>
                            </m:r>
                          </m:den>
                        </m:f>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m:t>
                            </m:r>
                          </m:num>
                          <m:den>
                            <m:r>
                              <a:rPr lang="zh-CN" altLang="en-US" i="0">
                                <a:solidFill>
                                  <a:schemeClr val="tx1"/>
                                </a:solidFill>
                                <a:latin typeface="Cambria Math" panose="02040503050406030204" pitchFamily="18" charset="0"/>
                              </a:rPr>
                              <m:t>2</m:t>
                            </m:r>
                          </m:den>
                        </m:f>
                      </m:e>
                    </m:d>
                  </m:oMath>
                </a14:m>
                <a:r>
                  <a:rPr lang="zh-CN" altLang="en-US" b="0" i="0" dirty="0">
                    <a:solidFill>
                      <a:srgbClr val="000000"/>
                    </a:solidFill>
                    <a:effectLst/>
                    <a:latin typeface="微软雅黑" panose="020B0503020204020204" pitchFamily="34" charset="-122"/>
                    <a:ea typeface="微软雅黑" panose="020B0503020204020204" pitchFamily="34" charset="-122"/>
                  </a:rPr>
                  <a:t>区间内</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避免溢出错误和过量噪声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000000"/>
                    </a:solidFill>
                    <a:effectLst/>
                    <a:latin typeface="微软雅黑" panose="020B0503020204020204" pitchFamily="34" charset="-122"/>
                    <a:ea typeface="微软雅黑" panose="020B0503020204020204" pitchFamily="34" charset="-122"/>
                  </a:rPr>
                  <a:t>Vi-1</a:t>
                </a:r>
                <a:r>
                  <a:rPr lang="zh-CN" altLang="en-US" b="0" i="0" dirty="0">
                    <a:solidFill>
                      <a:srgbClr val="000000"/>
                    </a:solidFill>
                    <a:effectLst/>
                    <a:latin typeface="微软雅黑" panose="020B0503020204020204" pitchFamily="34" charset="-122"/>
                    <a:ea typeface="微软雅黑" panose="020B0503020204020204" pitchFamily="34" charset="-122"/>
                  </a:rPr>
                  <a:t>是从时隙</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开始添加的抖动序列，它的作用是防止确保编码码字满足功率约束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边缘服务器结合调制系数、原始中心值、抖动序列等已知信息可计算其经过反馈信道回到边缘服务器后，</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从初始化开始到当前时隙所积累的误差量，从表达式可以看出，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此时解码误差量等于云服务器处解码误差急</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反馈信道噪声影响产生的误差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此时边缘服务器不再发送原始信息，而是发送调制后的累计误差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000000"/>
                    </a:solidFill>
                    <a:effectLst/>
                    <a:latin typeface="微软雅黑" panose="020B0503020204020204" pitchFamily="34" charset="-122"/>
                    <a:ea typeface="微软雅黑" panose="020B0503020204020204" pitchFamily="34" charset="-122"/>
                  </a:rPr>
                  <a:t>γR,i−1</a:t>
                </a:r>
                <a:r>
                  <a:rPr lang="zh-CN" altLang="en-US" b="0" i="0" dirty="0">
                    <a:solidFill>
                      <a:srgbClr val="000000"/>
                    </a:solidFill>
                    <a:effectLst/>
                    <a:latin typeface="微软雅黑" panose="020B0503020204020204" pitchFamily="34" charset="-122"/>
                    <a:ea typeface="微软雅黑" panose="020B0503020204020204" pitchFamily="34" charset="-122"/>
                  </a:rPr>
                  <a:t>是云服务器的调制系数，</a:t>
                </a:r>
                <a:r>
                  <a:rPr lang="en-US" altLang="zh-CN" b="0" i="0" dirty="0">
                    <a:solidFill>
                      <a:srgbClr val="000000"/>
                    </a:solidFill>
                    <a:effectLst/>
                    <a:latin typeface="微软雅黑" panose="020B0503020204020204" pitchFamily="34" charset="-122"/>
                    <a:ea typeface="微软雅黑" panose="020B0503020204020204" pitchFamily="34" charset="-122"/>
                  </a:rPr>
                  <a:t>Md</a:t>
                </a:r>
                <a:r>
                  <a:rPr lang="zh-CN" altLang="en-US" b="0" i="0" dirty="0">
                    <a:solidFill>
                      <a:srgbClr val="000000"/>
                    </a:solidFill>
                    <a:effectLst/>
                    <a:latin typeface="微软雅黑" panose="020B0503020204020204" pitchFamily="34" charset="-122"/>
                    <a:ea typeface="微软雅黑" panose="020B0503020204020204" pitchFamily="34" charset="-122"/>
                  </a:rPr>
                  <a:t>是模</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函数，其目的是限制传输信息在</a:t>
                </a:r>
                <a:r>
                  <a:rPr lang="zh-CN" altLang="en-US" i="0">
                    <a:solidFill>
                      <a:schemeClr val="tx1"/>
                    </a:solidFill>
                    <a:latin typeface="Cambria Math" panose="02040503050406030204" pitchFamily="18" charset="0"/>
                  </a:rPr>
                  <a:t>[−𝑑/2,𝑑/2]</a:t>
                </a:r>
                <a:r>
                  <a:rPr lang="zh-CN" altLang="en-US" b="0" i="0" dirty="0">
                    <a:solidFill>
                      <a:srgbClr val="000000"/>
                    </a:solidFill>
                    <a:effectLst/>
                    <a:latin typeface="微软雅黑" panose="020B0503020204020204" pitchFamily="34" charset="-122"/>
                    <a:ea typeface="微软雅黑" panose="020B0503020204020204" pitchFamily="34" charset="-122"/>
                  </a:rPr>
                  <a:t>区间内</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避免溢出错误和过量噪声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b="0" i="0" dirty="0">
                    <a:solidFill>
                      <a:srgbClr val="000000"/>
                    </a:solidFill>
                    <a:effectLst/>
                    <a:latin typeface="微软雅黑" panose="020B0503020204020204" pitchFamily="34" charset="-122"/>
                    <a:ea typeface="微软雅黑" panose="020B0503020204020204" pitchFamily="34" charset="-122"/>
                  </a:rPr>
                  <a:t>Vi-1</a:t>
                </a:r>
                <a:r>
                  <a:rPr lang="zh-CN" altLang="en-US" b="0" i="0" dirty="0">
                    <a:solidFill>
                      <a:srgbClr val="000000"/>
                    </a:solidFill>
                    <a:effectLst/>
                    <a:latin typeface="微软雅黑" panose="020B0503020204020204" pitchFamily="34" charset="-122"/>
                    <a:ea typeface="微软雅黑" panose="020B0503020204020204" pitchFamily="34" charset="-122"/>
                  </a:rPr>
                  <a:t>是从时隙</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开始添加的抖动序列，它的作用是防止确保编码码字满足功率约束</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边缘服务器结合调制系数、原始中心值、抖动序列等已知信息可计算其经过反馈信道回到边缘服务器后，</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从初始化开始到当前时隙所积累的误差量，从表达式可以看出，</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此时解码误差量等于云服务器处解码误差急</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反馈信道噪声影响产生的误差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此时边缘服务器不再发送原始信息，而是发送调制后的累计误差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69C03E7F-BD71-4F7F-BEAF-CA83D5F3412C}" type="slidenum">
              <a:rPr lang="zh-CN" altLang="en-US" smtClean="0"/>
              <a:t>17</a:t>
            </a:fld>
            <a:endParaRPr lang="zh-CN" altLang="en-US"/>
          </a:p>
        </p:txBody>
      </p:sp>
    </p:spTree>
    <p:extLst>
      <p:ext uri="{BB962C8B-B14F-4D97-AF65-F5344CB8AC3E}">
        <p14:creationId xmlns:p14="http://schemas.microsoft.com/office/powerpoint/2010/main" val="427569884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从时隙</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开始云服务器发送解码误差，到云服务器接收解码得到</a:t>
                </a:r>
                <a14:m>
                  <m:oMath xmlns:m="http://schemas.openxmlformats.org/officeDocument/2006/math">
                    <m:sSubSup>
                      <m:sSubSupPr>
                        <m:ctrlPr>
                          <a:rPr lang="zh-CN" altLang="zh-CN" sz="1200" i="1" smtClean="0">
                            <a:latin typeface="Cambria Math" panose="02040503050406030204" pitchFamily="18" charset="0"/>
                          </a:rPr>
                        </m:ctrlPr>
                      </m:sSubSupPr>
                      <m:e>
                        <m:r>
                          <a:rPr lang="en-US" altLang="zh-CN" sz="1200" i="1">
                            <a:latin typeface="Cambria Math" panose="02040503050406030204" pitchFamily="18" charset="0"/>
                          </a:rPr>
                          <m:t>𝑌</m:t>
                        </m:r>
                      </m:e>
                      <m:sub>
                        <m:r>
                          <a:rPr lang="en-US" altLang="zh-CN" sz="1200" i="1">
                            <a:latin typeface="Cambria Math" panose="02040503050406030204" pitchFamily="18" charset="0"/>
                          </a:rPr>
                          <m:t>𝑅</m:t>
                        </m:r>
                        <m:r>
                          <a:rPr lang="en-US" altLang="zh-CN" sz="1200">
                            <a:latin typeface="Cambria Math" panose="02040503050406030204" pitchFamily="18" charset="0"/>
                          </a:rPr>
                          <m:t>,</m:t>
                        </m:r>
                        <m:r>
                          <a:rPr lang="en-US" altLang="zh-CN" sz="1200" i="1">
                            <a:latin typeface="Cambria Math" panose="02040503050406030204" pitchFamily="18" charset="0"/>
                          </a:rPr>
                          <m:t>𝑖</m:t>
                        </m:r>
                      </m:sub>
                      <m:sup>
                        <m:r>
                          <a:rPr lang="en-US" altLang="zh-CN" sz="1200" i="1">
                            <a:latin typeface="Cambria Math" panose="02040503050406030204" pitchFamily="18" charset="0"/>
                          </a:rPr>
                          <m:t>′</m:t>
                        </m:r>
                      </m:sup>
                    </m:sSubSup>
                    <m:r>
                      <a:rPr lang="zh-CN" altLang="en-US" sz="1200" i="1" smtClean="0">
                        <a:latin typeface="Cambria Math" panose="02040503050406030204" pitchFamily="18" charset="0"/>
                      </a:rPr>
                      <m:t>，</m:t>
                    </m:r>
                  </m:oMath>
                </a14:m>
                <a:r>
                  <a:rPr lang="zh-CN" altLang="en-US" b="0" i="0" dirty="0">
                    <a:solidFill>
                      <a:srgbClr val="000000"/>
                    </a:solidFill>
                    <a:effectLst/>
                    <a:latin typeface="微软雅黑" panose="020B0503020204020204" pitchFamily="34" charset="-122"/>
                    <a:ea typeface="微软雅黑" panose="020B0503020204020204" pitchFamily="34" charset="-122"/>
                  </a:rPr>
                  <a:t>这个反馈传输＋前馈传输的过程视为一整个过程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对这一整个过程使用</a:t>
                </a:r>
                <a:r>
                  <a:rPr lang="en-US" altLang="zh-CN" b="0" i="0" dirty="0">
                    <a:solidFill>
                      <a:srgbClr val="000000"/>
                    </a:solidFill>
                    <a:effectLst/>
                    <a:latin typeface="微软雅黑" panose="020B0503020204020204" pitchFamily="34" charset="-122"/>
                    <a:ea typeface="微软雅黑" panose="020B0503020204020204" pitchFamily="34" charset="-122"/>
                  </a:rPr>
                  <a:t>MMSE</a:t>
                </a:r>
                <a:r>
                  <a:rPr lang="zh-CN" altLang="en-US" b="0" i="0" dirty="0">
                    <a:solidFill>
                      <a:srgbClr val="000000"/>
                    </a:solidFill>
                    <a:effectLst/>
                    <a:latin typeface="微软雅黑" panose="020B0503020204020204" pitchFamily="34" charset="-122"/>
                    <a:ea typeface="微软雅黑" panose="020B0503020204020204" pitchFamily="34" charset="-122"/>
                  </a:rPr>
                  <a:t>最小均方误差可以得到使得</a:t>
                </a:r>
                <a14:m>
                  <m:oMath xmlns:m="http://schemas.openxmlformats.org/officeDocument/2006/math">
                    <m:sSub>
                      <m:sSubPr>
                        <m:ctrlPr>
                          <a:rPr lang="zh-CN" altLang="en-US"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𝜃</m:t>
                            </m:r>
                          </m:e>
                        </m:acc>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Sub>
                  </m:oMath>
                </a14:m>
                <a:r>
                  <a:rPr lang="zh-CN" altLang="en-US" b="0" i="0" dirty="0">
                    <a:solidFill>
                      <a:srgbClr val="000000"/>
                    </a:solidFill>
                    <a:effectLst/>
                    <a:latin typeface="微软雅黑" panose="020B0503020204020204" pitchFamily="34" charset="-122"/>
                    <a:ea typeface="微软雅黑" panose="020B0503020204020204" pitchFamily="34" charset="-122"/>
                  </a:rPr>
                  <a:t>以最小的误差被解调出来，，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a:t>
                </a:r>
                <a:r>
                  <a:rPr lang="en-US" altLang="zh-CN" b="0" i="0" dirty="0" err="1">
                    <a:solidFill>
                      <a:srgbClr val="000000"/>
                    </a:solidFill>
                    <a:effectLst/>
                    <a:latin typeface="微软雅黑" panose="020B0503020204020204" pitchFamily="34" charset="-122"/>
                    <a:ea typeface="微软雅黑" panose="020B0503020204020204" pitchFamily="34" charset="-122"/>
                  </a:rPr>
                  <a:t>belta</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MMSE</a:t>
                </a:r>
                <a:r>
                  <a:rPr lang="zh-CN" altLang="en-US" b="0" i="0" dirty="0">
                    <a:solidFill>
                      <a:srgbClr val="000000"/>
                    </a:solidFill>
                    <a:effectLst/>
                    <a:latin typeface="微软雅黑" panose="020B0503020204020204" pitchFamily="34" charset="-122"/>
                    <a:ea typeface="微软雅黑" panose="020B0503020204020204" pitchFamily="34" charset="-122"/>
                  </a:rPr>
                  <a:t>系数，用于确保能根据接收数据正确估计上一时隙的解码误差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经过每一轮迭代，能得到经过该轮迭代所得到的解码误差，通过不断的迭代降低其解码误差，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最后根据其解码误差范围来判断是否能正确译码</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Choice>
        <mc:Fallback>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从时隙</a:t>
                </a:r>
                <a:r>
                  <a:rPr lang="en-US" altLang="zh-CN" b="0" i="0" dirty="0">
                    <a:solidFill>
                      <a:srgbClr val="000000"/>
                    </a:solidFill>
                    <a:effectLst/>
                    <a:latin typeface="微软雅黑" panose="020B0503020204020204" pitchFamily="34" charset="-122"/>
                    <a:ea typeface="微软雅黑" panose="020B0503020204020204" pitchFamily="34" charset="-122"/>
                  </a:rPr>
                  <a:t>2</a:t>
                </a:r>
                <a:r>
                  <a:rPr lang="zh-CN" altLang="en-US" b="0" i="0" dirty="0">
                    <a:solidFill>
                      <a:srgbClr val="000000"/>
                    </a:solidFill>
                    <a:effectLst/>
                    <a:latin typeface="微软雅黑" panose="020B0503020204020204" pitchFamily="34" charset="-122"/>
                    <a:ea typeface="微软雅黑" panose="020B0503020204020204" pitchFamily="34" charset="-122"/>
                  </a:rPr>
                  <a:t>开始云服务器发送解码误差，到云服务器接收解码得到</a:t>
                </a:r>
                <a:r>
                  <a:rPr lang="en-US" altLang="zh-CN" sz="1200" i="0">
                    <a:latin typeface="Cambria Math" panose="02040503050406030204" pitchFamily="18" charset="0"/>
                  </a:rPr>
                  <a:t>𝑌</a:t>
                </a:r>
                <a:r>
                  <a:rPr lang="zh-CN" altLang="zh-CN" sz="1200" i="0">
                    <a:latin typeface="Cambria Math" panose="02040503050406030204" pitchFamily="18" charset="0"/>
                  </a:rPr>
                  <a:t>_(</a:t>
                </a:r>
                <a:r>
                  <a:rPr lang="en-US" altLang="zh-CN" sz="1200" i="0">
                    <a:latin typeface="Cambria Math" panose="02040503050406030204" pitchFamily="18" charset="0"/>
                  </a:rPr>
                  <a:t>𝑅,𝑖</a:t>
                </a:r>
                <a:r>
                  <a:rPr lang="zh-CN" altLang="zh-CN" sz="1200" i="0">
                    <a:latin typeface="Cambria Math" panose="02040503050406030204" pitchFamily="18" charset="0"/>
                  </a:rPr>
                  <a:t>)</a:t>
                </a:r>
                <a:r>
                  <a:rPr lang="en-US" altLang="zh-CN" sz="1200" i="0">
                    <a:latin typeface="Cambria Math" panose="02040503050406030204" pitchFamily="18" charset="0"/>
                  </a:rPr>
                  <a:t>^′</a:t>
                </a:r>
                <a:r>
                  <a:rPr lang="zh-CN" altLang="en-US" sz="1200" i="0">
                    <a:latin typeface="Cambria Math" panose="02040503050406030204" pitchFamily="18" charset="0"/>
                  </a:rPr>
                  <a:t>，</a:t>
                </a:r>
                <a:r>
                  <a:rPr lang="zh-CN" altLang="en-US" b="0" i="0" dirty="0">
                    <a:solidFill>
                      <a:srgbClr val="000000"/>
                    </a:solidFill>
                    <a:effectLst/>
                    <a:latin typeface="微软雅黑" panose="020B0503020204020204" pitchFamily="34" charset="-122"/>
                    <a:ea typeface="微软雅黑" panose="020B0503020204020204" pitchFamily="34" charset="-122"/>
                  </a:rPr>
                  <a:t>这个反馈传输＋前馈传输的过程视为一整个过程</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对这一整个过程使用</a:t>
                </a:r>
                <a:r>
                  <a:rPr lang="en-US" altLang="zh-CN" b="0" i="0" dirty="0">
                    <a:solidFill>
                      <a:srgbClr val="000000"/>
                    </a:solidFill>
                    <a:effectLst/>
                    <a:latin typeface="微软雅黑" panose="020B0503020204020204" pitchFamily="34" charset="-122"/>
                    <a:ea typeface="微软雅黑" panose="020B0503020204020204" pitchFamily="34" charset="-122"/>
                  </a:rPr>
                  <a:t>MMSE</a:t>
                </a:r>
                <a:r>
                  <a:rPr lang="zh-CN" altLang="en-US" b="0" i="0" dirty="0">
                    <a:solidFill>
                      <a:srgbClr val="000000"/>
                    </a:solidFill>
                    <a:effectLst/>
                    <a:latin typeface="微软雅黑" panose="020B0503020204020204" pitchFamily="34" charset="-122"/>
                    <a:ea typeface="微软雅黑" panose="020B0503020204020204" pitchFamily="34" charset="-122"/>
                  </a:rPr>
                  <a:t>最小均方误差可以得到使得</a:t>
                </a:r>
                <a:r>
                  <a:rPr lang="zh-CN" altLang="en-US" i="0">
                    <a:solidFill>
                      <a:schemeClr val="tx1"/>
                    </a:solidFill>
                    <a:latin typeface="Cambria Math" panose="02040503050406030204" pitchFamily="18" charset="0"/>
                  </a:rPr>
                  <a:t>𝜃 ̂_(𝑅,𝑖−1)</a:t>
                </a:r>
                <a:r>
                  <a:rPr lang="zh-CN" altLang="en-US" b="0" i="0" dirty="0">
                    <a:solidFill>
                      <a:srgbClr val="000000"/>
                    </a:solidFill>
                    <a:effectLst/>
                    <a:latin typeface="微软雅黑" panose="020B0503020204020204" pitchFamily="34" charset="-122"/>
                    <a:ea typeface="微软雅黑" panose="020B0503020204020204" pitchFamily="34" charset="-122"/>
                  </a:rPr>
                  <a:t>以最小的误差被解调出来，，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a:t>
                </a:r>
                <a:r>
                  <a:rPr lang="en-US" altLang="zh-CN" b="0" i="0" dirty="0" err="1">
                    <a:solidFill>
                      <a:srgbClr val="000000"/>
                    </a:solidFill>
                    <a:effectLst/>
                    <a:latin typeface="微软雅黑" panose="020B0503020204020204" pitchFamily="34" charset="-122"/>
                    <a:ea typeface="微软雅黑" panose="020B0503020204020204" pitchFamily="34" charset="-122"/>
                  </a:rPr>
                  <a:t>belta</a:t>
                </a:r>
                <a:r>
                  <a:rPr lang="zh-CN" altLang="en-US" b="0" i="0" dirty="0">
                    <a:solidFill>
                      <a:srgbClr val="000000"/>
                    </a:solidFill>
                    <a:effectLst/>
                    <a:latin typeface="微软雅黑" panose="020B0503020204020204" pitchFamily="34" charset="-122"/>
                    <a:ea typeface="微软雅黑" panose="020B0503020204020204" pitchFamily="34" charset="-122"/>
                  </a:rPr>
                  <a:t>是</a:t>
                </a:r>
                <a:r>
                  <a:rPr lang="en-US" altLang="zh-CN" b="0" i="0" dirty="0">
                    <a:solidFill>
                      <a:srgbClr val="000000"/>
                    </a:solidFill>
                    <a:effectLst/>
                    <a:latin typeface="微软雅黑" panose="020B0503020204020204" pitchFamily="34" charset="-122"/>
                    <a:ea typeface="微软雅黑" panose="020B0503020204020204" pitchFamily="34" charset="-122"/>
                  </a:rPr>
                  <a:t>MMSE</a:t>
                </a:r>
                <a:r>
                  <a:rPr lang="zh-CN" altLang="en-US" b="0" i="0" dirty="0">
                    <a:solidFill>
                      <a:srgbClr val="000000"/>
                    </a:solidFill>
                    <a:effectLst/>
                    <a:latin typeface="微软雅黑" panose="020B0503020204020204" pitchFamily="34" charset="-122"/>
                    <a:ea typeface="微软雅黑" panose="020B0503020204020204" pitchFamily="34" charset="-122"/>
                  </a:rPr>
                  <a:t>系数，用于确保能根据接收数据正确估计上一时隙的解码误差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经过每一轮迭代，能得到经过该轮迭代所得到的解码误差，通过不断的迭代降低其解码误差，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最后根据其解码误差范围来判断是否能正确译码</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mc:Fallback>
      </mc:AlternateContent>
      <p:sp>
        <p:nvSpPr>
          <p:cNvPr id="4" name="灯片编号占位符 3"/>
          <p:cNvSpPr>
            <a:spLocks noGrp="1"/>
          </p:cNvSpPr>
          <p:nvPr>
            <p:ph type="sldNum" sz="quarter" idx="5"/>
          </p:nvPr>
        </p:nvSpPr>
        <p:spPr/>
        <p:txBody>
          <a:bodyPr/>
          <a:lstStyle/>
          <a:p>
            <a:fld id="{69C03E7F-BD71-4F7F-BEAF-CA83D5F3412C}" type="slidenum">
              <a:rPr lang="zh-CN" altLang="en-US" smtClean="0"/>
              <a:t>18</a:t>
            </a:fld>
            <a:endParaRPr lang="zh-CN" altLang="en-US"/>
          </a:p>
        </p:txBody>
      </p:sp>
    </p:spTree>
    <p:extLst>
      <p:ext uri="{BB962C8B-B14F-4D97-AF65-F5344CB8AC3E}">
        <p14:creationId xmlns:p14="http://schemas.microsoft.com/office/powerpoint/2010/main" val="668391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本次汇报分为背景介绍、研究内容与方法、仿真结果与分析、总结与反思四个部分，接下来我讲按顺序进行汇报</a:t>
            </a:r>
            <a:endParaRPr lang="en-US" altLang="zh-CN" dirty="0"/>
          </a:p>
        </p:txBody>
      </p:sp>
      <p:sp>
        <p:nvSpPr>
          <p:cNvPr id="5" name="灯片编号占位符 4"/>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在第一篇文章中给出了隐私指标</a:t>
            </a:r>
            <a:r>
              <a:rPr lang="en-US" altLang="zh-CN" b="0" i="0" dirty="0">
                <a:solidFill>
                  <a:srgbClr val="000000"/>
                </a:solidFill>
                <a:effectLst/>
                <a:latin typeface="微软雅黑" panose="020B0503020204020204" pitchFamily="34" charset="-122"/>
                <a:ea typeface="微软雅黑" panose="020B0503020204020204" pitchFamily="34" charset="-122"/>
              </a:rPr>
              <a:t>epsilon</a:t>
            </a:r>
            <a:r>
              <a:rPr lang="zh-CN" altLang="en-US" b="0" i="0" dirty="0">
                <a:solidFill>
                  <a:srgbClr val="000000"/>
                </a:solidFill>
                <a:effectLst/>
                <a:latin typeface="微软雅黑" panose="020B0503020204020204" pitchFamily="34" charset="-122"/>
                <a:ea typeface="微软雅黑" panose="020B0503020204020204" pitchFamily="34" charset="-122"/>
              </a:rPr>
              <a:t>和信息效用</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a:solidFill>
                  <a:srgbClr val="000000"/>
                </a:solidFill>
                <a:effectLst/>
                <a:latin typeface="微软雅黑" panose="020B0503020204020204" pitchFamily="34" charset="-122"/>
                <a:ea typeface="微软雅黑" panose="020B0503020204020204" pitchFamily="34" charset="-122"/>
              </a:rPr>
              <a:t>的关系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20</a:t>
            </a:fld>
            <a:endParaRPr lang="zh-CN" altLang="en-US"/>
          </a:p>
        </p:txBody>
      </p:sp>
    </p:spTree>
    <p:extLst>
      <p:ext uri="{BB962C8B-B14F-4D97-AF65-F5344CB8AC3E}">
        <p14:creationId xmlns:p14="http://schemas.microsoft.com/office/powerpoint/2010/main" val="601835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21</a:t>
            </a:fld>
            <a:endParaRPr lang="zh-CN" altLang="en-US"/>
          </a:p>
        </p:txBody>
      </p:sp>
    </p:spTree>
    <p:extLst>
      <p:ext uri="{BB962C8B-B14F-4D97-AF65-F5344CB8AC3E}">
        <p14:creationId xmlns:p14="http://schemas.microsoft.com/office/powerpoint/2010/main" val="255887236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22</a:t>
            </a:fld>
            <a:endParaRPr lang="zh-CN" altLang="en-US"/>
          </a:p>
        </p:txBody>
      </p:sp>
    </p:spTree>
    <p:extLst>
      <p:ext uri="{BB962C8B-B14F-4D97-AF65-F5344CB8AC3E}">
        <p14:creationId xmlns:p14="http://schemas.microsoft.com/office/powerpoint/2010/main" val="8176982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23</a:t>
            </a:fld>
            <a:endParaRPr lang="zh-CN" altLang="en-US"/>
          </a:p>
        </p:txBody>
      </p:sp>
    </p:spTree>
    <p:extLst>
      <p:ext uri="{BB962C8B-B14F-4D97-AF65-F5344CB8AC3E}">
        <p14:creationId xmlns:p14="http://schemas.microsoft.com/office/powerpoint/2010/main" val="2886145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24</a:t>
            </a:fld>
            <a:endParaRPr lang="zh-CN" altLang="en-US"/>
          </a:p>
        </p:txBody>
      </p:sp>
    </p:spTree>
    <p:extLst>
      <p:ext uri="{BB962C8B-B14F-4D97-AF65-F5344CB8AC3E}">
        <p14:creationId xmlns:p14="http://schemas.microsoft.com/office/powerpoint/2010/main" val="328307916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25</a:t>
            </a:fld>
            <a:endParaRPr lang="zh-CN" altLang="en-US"/>
          </a:p>
        </p:txBody>
      </p:sp>
    </p:spTree>
    <p:extLst>
      <p:ext uri="{BB962C8B-B14F-4D97-AF65-F5344CB8AC3E}">
        <p14:creationId xmlns:p14="http://schemas.microsoft.com/office/powerpoint/2010/main" val="39787354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26</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首先是背景引入部分</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联邦学习是一种分布式机器学习框架，旨在训练一个算法模型，同时保持数据在本地，无需将数据中心化或直接共享数据。</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上图是联邦学习训练的基本步骤，可以拆分为三步骤</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第一步：中心服务器下发初始模型参数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第二步：客户端根据模型参数，以私有数据集为基础训练本地模型，然后将模型参数或局部梯度上传至中心服务器</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第三步：中心服务器根据各客户端上传参数进行聚合以更新全局模型参数，并再次下发至各客户端进行训练。</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这个过程循环迭代进行，直到达到预定的学习目标。</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由于原始数据不会离开本地设备所以</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有助于降低数据泄露的风险，增强了用户隐私保护，</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同时减少了中心化数据存储要求，降低了数据被篡改或攻击的风险</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其仅交换模型参数或更新也可以有效减少通信带宽的需求</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4</a:t>
            </a:fld>
            <a:endParaRPr lang="zh-CN" altLang="en-US"/>
          </a:p>
        </p:txBody>
      </p:sp>
    </p:spTree>
    <p:extLst>
      <p:ext uri="{BB962C8B-B14F-4D97-AF65-F5344CB8AC3E}">
        <p14:creationId xmlns:p14="http://schemas.microsoft.com/office/powerpoint/2010/main" val="2278189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但在联邦学习中存在许多安全性问题，很多攻击针对数据和模型层面展开，</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例如投毒攻击中有数据投毒和模型投毒，后门攻击中将后门注入现有模型，难以识别</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在本次汇报中主要关注窃听威胁 。无线</a:t>
            </a:r>
            <a:r>
              <a:rPr lang="en-US" altLang="zh-CN" b="0" i="0" dirty="0">
                <a:solidFill>
                  <a:srgbClr val="000000"/>
                </a:solidFill>
                <a:effectLst/>
                <a:latin typeface="微软雅黑" panose="020B0503020204020204" pitchFamily="34" charset="-122"/>
                <a:ea typeface="微软雅黑" panose="020B0503020204020204" pitchFamily="34" charset="-122"/>
              </a:rPr>
              <a:t>FL</a:t>
            </a:r>
            <a:r>
              <a:rPr lang="zh-CN" altLang="en-US" b="0" i="0" dirty="0">
                <a:solidFill>
                  <a:srgbClr val="000000"/>
                </a:solidFill>
                <a:effectLst/>
                <a:latin typeface="微软雅黑" panose="020B0503020204020204" pitchFamily="34" charset="-122"/>
                <a:ea typeface="微软雅黑" panose="020B0503020204020204" pitchFamily="34" charset="-122"/>
              </a:rPr>
              <a:t>的广播特性会增加其窃听风险，</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由此我们思考结合传统通信中所考虑的物理层安全技术解决联邦学习中的窃听风险问题</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5</a:t>
            </a:fld>
            <a:endParaRPr lang="zh-CN" altLang="en-US"/>
          </a:p>
        </p:txBody>
      </p:sp>
    </p:spTree>
    <p:extLst>
      <p:ext uri="{BB962C8B-B14F-4D97-AF65-F5344CB8AC3E}">
        <p14:creationId xmlns:p14="http://schemas.microsoft.com/office/powerpoint/2010/main" val="6117845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差分隐私是在联邦学习中经常使用到的增强联邦学习安全性的技术</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差分隐私通过向数据查询结果添加一定量的随机噪声来实现，这种随机噪声足以掩盖单个数据记录的任何特定影响，</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从而保护个体的隐私，同时允许对整体数据集的有用信息进行分析。</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差分隐私约束目的是约束输出</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00000"/>
                </a:solidFill>
                <a:effectLst/>
                <a:latin typeface="微软雅黑" panose="020B0503020204020204" pitchFamily="34" charset="-122"/>
                <a:ea typeface="微软雅黑" panose="020B0503020204020204" pitchFamily="34" charset="-122"/>
              </a:rPr>
              <a:t>受到数据集</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‘和数据集</a:t>
            </a:r>
            <a:r>
              <a:rPr lang="en-US" altLang="zh-CN" b="0" i="0" dirty="0">
                <a:solidFill>
                  <a:srgbClr val="000000"/>
                </a:solidFill>
                <a:effectLst/>
                <a:latin typeface="微软雅黑" panose="020B0503020204020204" pitchFamily="34" charset="-122"/>
                <a:ea typeface="微软雅黑" panose="020B0503020204020204" pitchFamily="34" charset="-122"/>
              </a:rPr>
              <a:t>D</a:t>
            </a:r>
            <a:r>
              <a:rPr lang="zh-CN" altLang="en-US" b="0" i="0" dirty="0">
                <a:solidFill>
                  <a:srgbClr val="000000"/>
                </a:solidFill>
                <a:effectLst/>
                <a:latin typeface="微软雅黑" panose="020B0503020204020204" pitchFamily="34" charset="-122"/>
                <a:ea typeface="微软雅黑" panose="020B0503020204020204" pitchFamily="34" charset="-122"/>
              </a:rPr>
              <a:t>’的影响，要使得输出</a:t>
            </a:r>
            <a:r>
              <a:rPr lang="en-US" altLang="zh-CN" b="0" i="0" dirty="0">
                <a:solidFill>
                  <a:srgbClr val="000000"/>
                </a:solidFill>
                <a:effectLst/>
                <a:latin typeface="微软雅黑" panose="020B0503020204020204" pitchFamily="34" charset="-122"/>
                <a:ea typeface="微软雅黑" panose="020B0503020204020204" pitchFamily="34" charset="-122"/>
              </a:rPr>
              <a:t>y</a:t>
            </a:r>
            <a:r>
              <a:rPr lang="zh-CN" altLang="en-US" b="0" i="0" dirty="0">
                <a:solidFill>
                  <a:srgbClr val="0D0D0D"/>
                </a:solidFill>
                <a:effectLst/>
                <a:latin typeface="Söhne"/>
              </a:rPr>
              <a:t>的分布，不会因为数据集中任何单个记录的变化而产生显著的变化。</a:t>
            </a:r>
            <a:endParaRPr lang="en-US" altLang="zh-CN" b="0" i="0" dirty="0">
              <a:solidFill>
                <a:srgbClr val="0D0D0D"/>
              </a:solidFill>
              <a:effectLst/>
              <a:latin typeface="Söhne"/>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D0D0D"/>
                </a:solidFill>
                <a:effectLst/>
                <a:latin typeface="Söhne"/>
              </a:rPr>
              <a:t>右图中采用了差分隐私辅助的联邦学习，其梯度加噪后传输，目的是使得不同客户端的输出</a:t>
            </a:r>
            <a:r>
              <a:rPr lang="en-US" altLang="zh-CN" b="0" i="0" dirty="0">
                <a:solidFill>
                  <a:srgbClr val="0D0D0D"/>
                </a:solidFill>
                <a:effectLst/>
                <a:latin typeface="Söhne"/>
              </a:rPr>
              <a:t>y</a:t>
            </a:r>
            <a:r>
              <a:rPr lang="zh-CN" altLang="en-US" b="0" i="0" dirty="0">
                <a:solidFill>
                  <a:srgbClr val="0D0D0D"/>
                </a:solidFill>
                <a:effectLst/>
                <a:latin typeface="Söhne"/>
              </a:rPr>
              <a:t>分布接近，因此无法根据</a:t>
            </a:r>
            <a:r>
              <a:rPr lang="zh-CN" altLang="en-US" b="0" i="0" dirty="0">
                <a:solidFill>
                  <a:srgbClr val="0D0D0D"/>
                </a:solidFill>
                <a:effectLst/>
                <a:latin typeface="Söhne"/>
                <a:ea typeface="微软雅黑" panose="020B0503020204020204" pitchFamily="34" charset="-122"/>
              </a:rPr>
              <a:t>接收信号来判断数据的来源</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6</a:t>
            </a:fld>
            <a:endParaRPr lang="zh-CN" altLang="en-US"/>
          </a:p>
        </p:txBody>
      </p:sp>
    </p:spTree>
    <p:extLst>
      <p:ext uri="{BB962C8B-B14F-4D97-AF65-F5344CB8AC3E}">
        <p14:creationId xmlns:p14="http://schemas.microsoft.com/office/powerpoint/2010/main" val="33505961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这两篇文章结合差分隐私技术，提出了</a:t>
            </a:r>
            <a:r>
              <a:rPr lang="en-US" altLang="zh-CN" dirty="0"/>
              <a:t>FL</a:t>
            </a:r>
            <a:r>
              <a:rPr lang="zh-CN" altLang="en-US" dirty="0"/>
              <a:t>和</a:t>
            </a:r>
            <a:r>
              <a:rPr lang="en-US" altLang="zh-CN" dirty="0"/>
              <a:t>PLS</a:t>
            </a:r>
            <a:r>
              <a:rPr lang="zh-CN" altLang="en-US" dirty="0"/>
              <a:t>结合架构，</a:t>
            </a:r>
            <a:endParaRPr lang="en-US" altLang="zh-CN" dirty="0"/>
          </a:p>
          <a:p>
            <a:r>
              <a:rPr lang="zh-CN" altLang="en-US" dirty="0"/>
              <a:t>下面我将就其结合架构以及对应安全编码方案展开介绍其研究内容和方法</a:t>
            </a:r>
            <a:endParaRPr lang="en-US" altLang="zh-CN" dirty="0"/>
          </a:p>
        </p:txBody>
      </p:sp>
      <p:sp>
        <p:nvSpPr>
          <p:cNvPr id="4" name="灯片编号占位符 3"/>
          <p:cNvSpPr>
            <a:spLocks noGrp="1"/>
          </p:cNvSpPr>
          <p:nvPr>
            <p:ph type="sldNum" sz="quarter" idx="5"/>
          </p:nvPr>
        </p:nvSpPr>
        <p:spPr/>
        <p:txBody>
          <a:bodyPr/>
          <a:lstStyle/>
          <a:p>
            <a:fld id="{69C03E7F-BD71-4F7F-BEAF-CA83D5F3412C}"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不同于一般的联邦学习框架，其无线</a:t>
            </a:r>
            <a:r>
              <a:rPr lang="en-US" altLang="zh-CN" b="0" i="0" dirty="0">
                <a:solidFill>
                  <a:srgbClr val="000000"/>
                </a:solidFill>
                <a:effectLst/>
                <a:latin typeface="微软雅黑" panose="020B0503020204020204" pitchFamily="34" charset="-122"/>
                <a:ea typeface="微软雅黑" panose="020B0503020204020204" pitchFamily="34" charset="-122"/>
              </a:rPr>
              <a:t>FL</a:t>
            </a:r>
            <a:r>
              <a:rPr lang="zh-CN" altLang="en-US" b="0" i="0" dirty="0">
                <a:solidFill>
                  <a:srgbClr val="000000"/>
                </a:solidFill>
                <a:effectLst/>
                <a:latin typeface="微软雅黑" panose="020B0503020204020204" pitchFamily="34" charset="-122"/>
                <a:ea typeface="微软雅黑" panose="020B0503020204020204" pitchFamily="34" charset="-122"/>
              </a:rPr>
              <a:t>架构中加入了本地差分隐私机制和第三方节点</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全局损失函数根据用户端的局部损失函数加权平均得到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整个模型的优化目标函数还是最小化全局损失。</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在这里客户端节点上传局部梯度并在中心服务器聚合得到全局梯度以供全局模型参数更新</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这个架构中引入可信第三方节点进行源编码和信道编码，实现物理层安全</a:t>
            </a: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5"/>
          </p:nvPr>
        </p:nvSpPr>
        <p:spPr/>
        <p:txBody>
          <a:bodyPr/>
          <a:lstStyle/>
          <a:p>
            <a:fld id="{69C03E7F-BD71-4F7F-BEAF-CA83D5F3412C}" type="slidenum">
              <a:rPr lang="zh-CN" altLang="en-US" smtClean="0"/>
              <a:t>8</a:t>
            </a:fld>
            <a:endParaRPr lang="zh-CN" altLang="en-US"/>
          </a:p>
        </p:txBody>
      </p:sp>
    </p:spTree>
    <p:extLst>
      <p:ext uri="{BB962C8B-B14F-4D97-AF65-F5344CB8AC3E}">
        <p14:creationId xmlns:p14="http://schemas.microsoft.com/office/powerpoint/2010/main" val="1798781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各客户端的梯度信息用</a:t>
            </a:r>
            <a:r>
              <a:rPr lang="en-US" altLang="zh-CN" b="0" i="0" dirty="0" err="1">
                <a:solidFill>
                  <a:srgbClr val="000000"/>
                </a:solidFill>
                <a:effectLst/>
                <a:latin typeface="微软雅黑" panose="020B0503020204020204" pitchFamily="34" charset="-122"/>
                <a:ea typeface="微软雅黑" panose="020B0503020204020204" pitchFamily="34" charset="-122"/>
              </a:rPr>
              <a:t>Wk</a:t>
            </a:r>
            <a:r>
              <a:rPr lang="zh-CN" altLang="en-US" b="0" i="0" dirty="0">
                <a:solidFill>
                  <a:srgbClr val="000000"/>
                </a:solidFill>
                <a:effectLst/>
                <a:latin typeface="微软雅黑" panose="020B0503020204020204" pitchFamily="34" charset="-122"/>
                <a:ea typeface="微软雅黑" panose="020B0503020204020204" pitchFamily="34" charset="-122"/>
              </a:rPr>
              <a:t>表示，通过对梯度</a:t>
            </a:r>
            <a:r>
              <a:rPr lang="en-US" altLang="zh-CN" b="0" i="0" dirty="0" err="1">
                <a:solidFill>
                  <a:srgbClr val="000000"/>
                </a:solidFill>
                <a:effectLst/>
                <a:latin typeface="微软雅黑" panose="020B0503020204020204" pitchFamily="34" charset="-122"/>
                <a:ea typeface="微软雅黑" panose="020B0503020204020204" pitchFamily="34" charset="-122"/>
              </a:rPr>
              <a:t>Wk</a:t>
            </a:r>
            <a:r>
              <a:rPr lang="zh-CN" altLang="en-US" b="0" i="0" dirty="0">
                <a:solidFill>
                  <a:srgbClr val="000000"/>
                </a:solidFill>
                <a:effectLst/>
                <a:latin typeface="微软雅黑" panose="020B0503020204020204" pitchFamily="34" charset="-122"/>
                <a:ea typeface="微软雅黑" panose="020B0503020204020204" pitchFamily="34" charset="-122"/>
              </a:rPr>
              <a:t>添加高斯噪声以得到受损的局部梯度</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由于高斯信号的性质，其受损梯度以及</a:t>
            </a:r>
            <a:r>
              <a:rPr lang="en-US" altLang="zh-CN" b="0" i="0" dirty="0">
                <a:solidFill>
                  <a:srgbClr val="000000"/>
                </a:solidFill>
                <a:effectLst/>
                <a:latin typeface="微软雅黑" panose="020B0503020204020204" pitchFamily="34" charset="-122"/>
                <a:ea typeface="微软雅黑" panose="020B0503020204020204" pitchFamily="34" charset="-122"/>
              </a:rPr>
              <a:t>TTP</a:t>
            </a:r>
            <a:r>
              <a:rPr lang="zh-CN" altLang="en-US" b="0" i="0" dirty="0">
                <a:solidFill>
                  <a:srgbClr val="000000"/>
                </a:solidFill>
                <a:effectLst/>
                <a:latin typeface="微软雅黑" panose="020B0503020204020204" pitchFamily="34" charset="-122"/>
                <a:ea typeface="微软雅黑" panose="020B0503020204020204" pitchFamily="34" charset="-122"/>
              </a:rPr>
              <a:t>聚合梯度都是符合高斯分布的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经过局部差分隐私机制的受损梯度</a:t>
            </a:r>
            <a:r>
              <a:rPr lang="en-US" altLang="zh-CN" b="0" i="0" dirty="0" err="1">
                <a:solidFill>
                  <a:srgbClr val="000000"/>
                </a:solidFill>
                <a:effectLst/>
                <a:latin typeface="微软雅黑" panose="020B0503020204020204" pitchFamily="34" charset="-122"/>
                <a:ea typeface="微软雅黑" panose="020B0503020204020204" pitchFamily="34" charset="-122"/>
              </a:rPr>
              <a:t>Wk</a:t>
            </a:r>
            <a:r>
              <a:rPr lang="zh-CN" altLang="en-US" b="0" i="0" dirty="0">
                <a:solidFill>
                  <a:srgbClr val="000000"/>
                </a:solidFill>
                <a:effectLst/>
                <a:latin typeface="微软雅黑" panose="020B0503020204020204" pitchFamily="34" charset="-122"/>
                <a:ea typeface="微软雅黑" panose="020B0503020204020204" pitchFamily="34" charset="-122"/>
              </a:rPr>
              <a:t>‘数据的安全性和效用通过互信息和二次失真来定义。</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加噪前后的互信息量代表根据受损梯度</a:t>
            </a:r>
            <a:r>
              <a:rPr lang="en-US" altLang="zh-CN" b="0" i="0" dirty="0" err="1">
                <a:solidFill>
                  <a:srgbClr val="000000"/>
                </a:solidFill>
                <a:effectLst/>
                <a:latin typeface="微软雅黑" panose="020B0503020204020204" pitchFamily="34" charset="-122"/>
                <a:ea typeface="微软雅黑" panose="020B0503020204020204" pitchFamily="34" charset="-122"/>
              </a:rPr>
              <a:t>Wk</a:t>
            </a:r>
            <a:r>
              <a:rPr lang="zh-CN" altLang="en-US" b="0" i="0" dirty="0">
                <a:solidFill>
                  <a:srgbClr val="000000"/>
                </a:solidFill>
                <a:effectLst/>
                <a:latin typeface="微软雅黑" panose="020B0503020204020204" pitchFamily="34" charset="-122"/>
                <a:ea typeface="微软雅黑" panose="020B0503020204020204" pitchFamily="34" charset="-122"/>
              </a:rPr>
              <a:t>‘仍能获取到的原始梯度信息量，</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为了保证数据隐私安全限制其互信息量小于等于</a:t>
            </a:r>
            <a:r>
              <a:rPr lang="en-US" altLang="zh-CN" b="0" i="0" dirty="0">
                <a:solidFill>
                  <a:srgbClr val="000000"/>
                </a:solidFill>
                <a:effectLst/>
                <a:latin typeface="微软雅黑" panose="020B0503020204020204" pitchFamily="34" charset="-122"/>
                <a:ea typeface="微软雅黑" panose="020B0503020204020204" pitchFamily="34" charset="-122"/>
              </a:rPr>
              <a:t>epsilon</a:t>
            </a:r>
          </a:p>
          <a:p>
            <a:pPr marL="0" marR="0" lvl="0" indent="0" algn="l" defTabSz="914400" rtl="0" eaLnBrk="1" fontAlgn="auto" latinLnBrk="0" hangingPunct="1">
              <a:lnSpc>
                <a:spcPct val="100000"/>
              </a:lnSpc>
              <a:spcBef>
                <a:spcPts val="0"/>
              </a:spcBef>
              <a:spcAft>
                <a:spcPts val="0"/>
              </a:spcAft>
              <a:buClrTx/>
              <a:buSzTx/>
              <a:buFontTx/>
              <a:buNone/>
              <a:defRPr/>
            </a:pPr>
            <a:r>
              <a:rPr lang="zh-CN" altLang="en-US" b="0" i="0" dirty="0">
                <a:solidFill>
                  <a:srgbClr val="000000"/>
                </a:solidFill>
                <a:effectLst/>
                <a:latin typeface="微软雅黑" panose="020B0503020204020204" pitchFamily="34" charset="-122"/>
                <a:ea typeface="微软雅黑" panose="020B0503020204020204" pitchFamily="34" charset="-122"/>
              </a:rPr>
              <a:t>二次失真量化假造前后差异，为了保证</a:t>
            </a:r>
            <a:r>
              <a:rPr lang="en-US" altLang="zh-CN" b="0" i="0" dirty="0" err="1">
                <a:solidFill>
                  <a:srgbClr val="000000"/>
                </a:solidFill>
                <a:effectLst/>
                <a:latin typeface="微软雅黑" panose="020B0503020204020204" pitchFamily="34" charset="-122"/>
                <a:ea typeface="微软雅黑" panose="020B0503020204020204" pitchFamily="34" charset="-122"/>
              </a:rPr>
              <a:t>Wk</a:t>
            </a:r>
            <a:r>
              <a:rPr lang="en-US" altLang="zh-CN" b="0" i="0" dirty="0">
                <a:solidFill>
                  <a:srgbClr val="000000"/>
                </a:solidFill>
                <a:effectLst/>
                <a:latin typeface="微软雅黑" panose="020B0503020204020204" pitchFamily="34" charset="-122"/>
                <a:ea typeface="微软雅黑" panose="020B0503020204020204" pitchFamily="34" charset="-122"/>
              </a:rPr>
              <a:t>’</a:t>
            </a:r>
            <a:r>
              <a:rPr lang="zh-CN" altLang="en-US" b="0" i="0" dirty="0">
                <a:solidFill>
                  <a:srgbClr val="000000"/>
                </a:solidFill>
                <a:effectLst/>
                <a:latin typeface="微软雅黑" panose="020B0503020204020204" pitchFamily="34" charset="-122"/>
                <a:ea typeface="微软雅黑" panose="020B0503020204020204" pitchFamily="34" charset="-122"/>
              </a:rPr>
              <a:t>仍能接受的信号质量或效用水平，限制其平均失真度不能超过</a:t>
            </a:r>
            <a:r>
              <a:rPr lang="en-US" altLang="zh-CN" b="0" i="0" dirty="0">
                <a:solidFill>
                  <a:srgbClr val="000000"/>
                </a:solidFill>
                <a:effectLst/>
                <a:latin typeface="微软雅黑" panose="020B0503020204020204" pitchFamily="34" charset="-122"/>
                <a:ea typeface="微软雅黑" panose="020B0503020204020204" pitchFamily="34" charset="-122"/>
              </a:rPr>
              <a:t>D</a:t>
            </a:r>
          </a:p>
        </p:txBody>
      </p:sp>
      <p:sp>
        <p:nvSpPr>
          <p:cNvPr id="4" name="灯片编号占位符 3"/>
          <p:cNvSpPr>
            <a:spLocks noGrp="1"/>
          </p:cNvSpPr>
          <p:nvPr>
            <p:ph type="sldNum" sz="quarter" idx="5"/>
          </p:nvPr>
        </p:nvSpPr>
        <p:spPr/>
        <p:txBody>
          <a:bodyPr/>
          <a:lstStyle/>
          <a:p>
            <a:fld id="{69C03E7F-BD71-4F7F-BEAF-CA83D5F3412C}" type="slidenum">
              <a:rPr lang="zh-CN" altLang="en-US" smtClean="0"/>
              <a:t>9</a:t>
            </a:fld>
            <a:endParaRPr lang="zh-CN" altLang="en-US"/>
          </a:p>
        </p:txBody>
      </p:sp>
    </p:spTree>
    <p:extLst>
      <p:ext uri="{BB962C8B-B14F-4D97-AF65-F5344CB8AC3E}">
        <p14:creationId xmlns:p14="http://schemas.microsoft.com/office/powerpoint/2010/main" val="299712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F8E2A5AA-0ADE-4A24-8106-207C03497465}" type="datetime1">
              <a:rPr lang="zh-CN" altLang="en-US" smtClean="0"/>
              <a:t>2024/4/1</a:t>
            </a:fld>
            <a:endParaRPr lang="zh-CN" altLang="en-US"/>
          </a:p>
        </p:txBody>
      </p:sp>
      <p:sp>
        <p:nvSpPr>
          <p:cNvPr id="5" name="页脚占位符 4"/>
          <p:cNvSpPr>
            <a:spLocks noGrp="1"/>
          </p:cNvSpPr>
          <p:nvPr>
            <p:ph type="ftr" sz="quarter" idx="11"/>
          </p:nvPr>
        </p:nvSpPr>
        <p:spPr/>
        <p:txBody>
          <a:bodyPr/>
          <a:lstStyle/>
          <a:p>
            <a:r>
              <a:rPr lang="zh-CN" altLang="en-US"/>
              <a:t>西安电子科技大学</a:t>
            </a:r>
          </a:p>
        </p:txBody>
      </p:sp>
      <p:sp>
        <p:nvSpPr>
          <p:cNvPr id="6" name="灯片编号占位符 5"/>
          <p:cNvSpPr>
            <a:spLocks noGrp="1"/>
          </p:cNvSpPr>
          <p:nvPr>
            <p:ph type="sldNum" sz="quarter" idx="12"/>
          </p:nvPr>
        </p:nvSpPr>
        <p:spPr/>
        <p:txBody>
          <a:bodyPr/>
          <a:lstStyle/>
          <a:p>
            <a:fld id="{33B9A5AF-BDD6-4E14-989F-CF034C94E4CA}"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截图">
    <p:spTree>
      <p:nvGrpSpPr>
        <p:cNvPr id="1" name=""/>
        <p:cNvGrpSpPr/>
        <p:nvPr/>
      </p:nvGrpSpPr>
      <p:grpSpPr>
        <a:xfrm>
          <a:off x="0" y="0"/>
          <a:ext cx="0" cy="0"/>
          <a:chOff x="0" y="0"/>
          <a:chExt cx="0" cy="0"/>
        </a:xfrm>
      </p:grpSpPr>
      <p:sp>
        <p:nvSpPr>
          <p:cNvPr id="29" name="矩形 28"/>
          <p:cNvSpPr/>
          <p:nvPr userDrawn="1"/>
        </p:nvSpPr>
        <p:spPr>
          <a:xfrm>
            <a:off x="0" y="2438400"/>
            <a:ext cx="12192000" cy="26517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6" name="图片 15"/>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40640" y="1227371"/>
            <a:ext cx="6553200" cy="5189304"/>
          </a:xfrm>
          <a:prstGeom prst="rect">
            <a:avLst/>
          </a:prstGeom>
        </p:spPr>
      </p:pic>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26" name="图片占位符 25"/>
          <p:cNvSpPr>
            <a:spLocks noGrp="1"/>
          </p:cNvSpPr>
          <p:nvPr>
            <p:ph type="pic" sz="quarter" idx="15"/>
          </p:nvPr>
        </p:nvSpPr>
        <p:spPr>
          <a:xfrm>
            <a:off x="4094003" y="146110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7" name="图片占位符 26"/>
          <p:cNvSpPr>
            <a:spLocks noGrp="1"/>
          </p:cNvSpPr>
          <p:nvPr>
            <p:ph type="pic" sz="quarter" idx="16"/>
          </p:nvPr>
        </p:nvSpPr>
        <p:spPr>
          <a:xfrm>
            <a:off x="1360455" y="1471267"/>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28" name="图片占位符 27"/>
          <p:cNvSpPr>
            <a:spLocks noGrp="1"/>
          </p:cNvSpPr>
          <p:nvPr>
            <p:ph type="pic" sz="quarter" idx="17"/>
          </p:nvPr>
        </p:nvSpPr>
        <p:spPr>
          <a:xfrm>
            <a:off x="-1403065" y="1466132"/>
            <a:ext cx="2145971" cy="4650188"/>
          </a:xfrm>
          <a:custGeom>
            <a:avLst/>
            <a:gdLst>
              <a:gd name="connsiteX0" fmla="*/ 232494 w 2145971"/>
              <a:gd name="connsiteY0" fmla="*/ 0 h 4565992"/>
              <a:gd name="connsiteX1" fmla="*/ 411896 w 2145971"/>
              <a:gd name="connsiteY1" fmla="*/ 0 h 4565992"/>
              <a:gd name="connsiteX2" fmla="*/ 460701 w 2145971"/>
              <a:gd name="connsiteY2" fmla="*/ 37375 h 4565992"/>
              <a:gd name="connsiteX3" fmla="*/ 474141 w 2145971"/>
              <a:gd name="connsiteY3" fmla="*/ 58952 h 4565992"/>
              <a:gd name="connsiteX4" fmla="*/ 474141 w 2145971"/>
              <a:gd name="connsiteY4" fmla="*/ 82631 h 4565992"/>
              <a:gd name="connsiteX5" fmla="*/ 510037 w 2145971"/>
              <a:gd name="connsiteY5" fmla="*/ 169291 h 4565992"/>
              <a:gd name="connsiteX6" fmla="*/ 511822 w 2145971"/>
              <a:gd name="connsiteY6" fmla="*/ 170494 h 4565992"/>
              <a:gd name="connsiteX7" fmla="*/ 511182 w 2145971"/>
              <a:gd name="connsiteY7" fmla="*/ 183169 h 4565992"/>
              <a:gd name="connsiteX8" fmla="*/ 513849 w 2145971"/>
              <a:gd name="connsiteY8" fmla="*/ 183169 h 4565992"/>
              <a:gd name="connsiteX9" fmla="*/ 513849 w 2145971"/>
              <a:gd name="connsiteY9" fmla="*/ 171861 h 4565992"/>
              <a:gd name="connsiteX10" fmla="*/ 548992 w 2145971"/>
              <a:gd name="connsiteY10" fmla="*/ 195555 h 4565992"/>
              <a:gd name="connsiteX11" fmla="*/ 596696 w 2145971"/>
              <a:gd name="connsiteY11" fmla="*/ 205186 h 4565992"/>
              <a:gd name="connsiteX12" fmla="*/ 1542211 w 2145971"/>
              <a:gd name="connsiteY12" fmla="*/ 205186 h 4565992"/>
              <a:gd name="connsiteX13" fmla="*/ 1628871 w 2145971"/>
              <a:gd name="connsiteY13" fmla="*/ 169291 h 4565992"/>
              <a:gd name="connsiteX14" fmla="*/ 1652348 w 2145971"/>
              <a:gd name="connsiteY14" fmla="*/ 134469 h 4565992"/>
              <a:gd name="connsiteX15" fmla="*/ 1652348 w 2145971"/>
              <a:gd name="connsiteY15" fmla="*/ 149349 h 4565992"/>
              <a:gd name="connsiteX16" fmla="*/ 1652530 w 2145971"/>
              <a:gd name="connsiteY16" fmla="*/ 149349 h 4565992"/>
              <a:gd name="connsiteX17" fmla="*/ 1653216 w 2145971"/>
              <a:gd name="connsiteY17" fmla="*/ 135765 h 4565992"/>
              <a:gd name="connsiteX18" fmla="*/ 1654573 w 2145971"/>
              <a:gd name="connsiteY18" fmla="*/ 131168 h 4565992"/>
              <a:gd name="connsiteX19" fmla="*/ 1655135 w 2145971"/>
              <a:gd name="connsiteY19" fmla="*/ 130335 h 4565992"/>
              <a:gd name="connsiteX20" fmla="*/ 1655818 w 2145971"/>
              <a:gd name="connsiteY20" fmla="*/ 126954 h 4565992"/>
              <a:gd name="connsiteX21" fmla="*/ 1670739 w 2145971"/>
              <a:gd name="connsiteY21" fmla="*/ 76422 h 4565992"/>
              <a:gd name="connsiteX22" fmla="*/ 1707424 w 2145971"/>
              <a:gd name="connsiteY22" fmla="*/ 28517 h 4565992"/>
              <a:gd name="connsiteX23" fmla="*/ 1753206 w 2145971"/>
              <a:gd name="connsiteY23" fmla="*/ 0 h 4565992"/>
              <a:gd name="connsiteX24" fmla="*/ 1913477 w 2145971"/>
              <a:gd name="connsiteY24" fmla="*/ 0 h 4565992"/>
              <a:gd name="connsiteX25" fmla="*/ 2145971 w 2145971"/>
              <a:gd name="connsiteY25" fmla="*/ 232494 h 4565992"/>
              <a:gd name="connsiteX26" fmla="*/ 2145971 w 2145971"/>
              <a:gd name="connsiteY26" fmla="*/ 4333498 h 4565992"/>
              <a:gd name="connsiteX27" fmla="*/ 1913477 w 2145971"/>
              <a:gd name="connsiteY27" fmla="*/ 4565992 h 4565992"/>
              <a:gd name="connsiteX28" fmla="*/ 232494 w 2145971"/>
              <a:gd name="connsiteY28" fmla="*/ 4565992 h 4565992"/>
              <a:gd name="connsiteX29" fmla="*/ 0 w 2145971"/>
              <a:gd name="connsiteY29" fmla="*/ 4333498 h 4565992"/>
              <a:gd name="connsiteX30" fmla="*/ 0 w 2145971"/>
              <a:gd name="connsiteY30" fmla="*/ 232494 h 4565992"/>
              <a:gd name="connsiteX31" fmla="*/ 232494 w 2145971"/>
              <a:gd name="connsiteY31" fmla="*/ 0 h 4565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145971" h="4565992">
                <a:moveTo>
                  <a:pt x="232494" y="0"/>
                </a:moveTo>
                <a:lnTo>
                  <a:pt x="411896" y="0"/>
                </a:lnTo>
                <a:lnTo>
                  <a:pt x="460701" y="37375"/>
                </a:lnTo>
                <a:lnTo>
                  <a:pt x="474141" y="58952"/>
                </a:lnTo>
                <a:lnTo>
                  <a:pt x="474141" y="82631"/>
                </a:lnTo>
                <a:cubicBezTo>
                  <a:pt x="474141" y="116474"/>
                  <a:pt x="487859" y="147112"/>
                  <a:pt x="510037" y="169291"/>
                </a:cubicBezTo>
                <a:lnTo>
                  <a:pt x="511822" y="170494"/>
                </a:lnTo>
                <a:lnTo>
                  <a:pt x="511182" y="183169"/>
                </a:lnTo>
                <a:lnTo>
                  <a:pt x="513849" y="183169"/>
                </a:lnTo>
                <a:lnTo>
                  <a:pt x="513849" y="171861"/>
                </a:lnTo>
                <a:lnTo>
                  <a:pt x="548992" y="195555"/>
                </a:lnTo>
                <a:cubicBezTo>
                  <a:pt x="563655" y="201757"/>
                  <a:pt x="579775" y="205186"/>
                  <a:pt x="596696" y="205186"/>
                </a:cubicBezTo>
                <a:lnTo>
                  <a:pt x="1542211" y="205186"/>
                </a:lnTo>
                <a:cubicBezTo>
                  <a:pt x="1576054" y="205186"/>
                  <a:pt x="1606693" y="191469"/>
                  <a:pt x="1628871" y="169291"/>
                </a:cubicBezTo>
                <a:lnTo>
                  <a:pt x="1652348" y="134469"/>
                </a:lnTo>
                <a:lnTo>
                  <a:pt x="1652348" y="149349"/>
                </a:lnTo>
                <a:lnTo>
                  <a:pt x="1652530" y="149349"/>
                </a:lnTo>
                <a:lnTo>
                  <a:pt x="1653216" y="135765"/>
                </a:lnTo>
                <a:lnTo>
                  <a:pt x="1654573" y="131168"/>
                </a:lnTo>
                <a:lnTo>
                  <a:pt x="1655135" y="130335"/>
                </a:lnTo>
                <a:lnTo>
                  <a:pt x="1655818" y="126954"/>
                </a:lnTo>
                <a:lnTo>
                  <a:pt x="1670739" y="76422"/>
                </a:lnTo>
                <a:cubicBezTo>
                  <a:pt x="1680021" y="58300"/>
                  <a:pt x="1692497" y="42084"/>
                  <a:pt x="1707424" y="28517"/>
                </a:cubicBezTo>
                <a:lnTo>
                  <a:pt x="1753206" y="0"/>
                </a:lnTo>
                <a:lnTo>
                  <a:pt x="1913477" y="0"/>
                </a:lnTo>
                <a:cubicBezTo>
                  <a:pt x="2041880" y="0"/>
                  <a:pt x="2145971" y="104091"/>
                  <a:pt x="2145971" y="232494"/>
                </a:cubicBezTo>
                <a:lnTo>
                  <a:pt x="2145971" y="4333498"/>
                </a:lnTo>
                <a:cubicBezTo>
                  <a:pt x="2145971" y="4461901"/>
                  <a:pt x="2041880" y="4565992"/>
                  <a:pt x="1913477" y="4565992"/>
                </a:cubicBezTo>
                <a:lnTo>
                  <a:pt x="232494" y="4565992"/>
                </a:lnTo>
                <a:cubicBezTo>
                  <a:pt x="104091" y="4565992"/>
                  <a:pt x="0" y="4461901"/>
                  <a:pt x="0" y="4333498"/>
                </a:cubicBezTo>
                <a:lnTo>
                  <a:pt x="0" y="232494"/>
                </a:lnTo>
                <a:cubicBezTo>
                  <a:pt x="0" y="104091"/>
                  <a:pt x="104091" y="0"/>
                  <a:pt x="232494" y="0"/>
                </a:cubicBezTo>
                <a:close/>
              </a:path>
            </a:pathLst>
          </a:custGeom>
        </p:spPr>
        <p:txBody>
          <a:bodyPr wrap="square">
            <a:noAutofit/>
          </a:bodyPr>
          <a:lstStyle/>
          <a:p>
            <a:endParaRPr lang="zh-CN" altLang="en-US" dirty="0"/>
          </a:p>
        </p:txBody>
      </p:sp>
      <p:sp>
        <p:nvSpPr>
          <p:cNvPr id="14" name="文本框 13"/>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仅标题">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多项图文">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9" name="图片占位符 8"/>
          <p:cNvSpPr>
            <a:spLocks noGrp="1"/>
          </p:cNvSpPr>
          <p:nvPr>
            <p:ph type="pic" sz="quarter" idx="14"/>
          </p:nvPr>
        </p:nvSpPr>
        <p:spPr>
          <a:xfrm>
            <a:off x="565422" y="1473200"/>
            <a:ext cx="1919287" cy="1350963"/>
          </a:xfrm>
        </p:spPr>
        <p:txBody>
          <a:bodyPr/>
          <a:lstStyle/>
          <a:p>
            <a:endParaRPr lang="zh-CN" altLang="en-US"/>
          </a:p>
        </p:txBody>
      </p:sp>
      <p:sp>
        <p:nvSpPr>
          <p:cNvPr id="14" name="图片占位符 8"/>
          <p:cNvSpPr>
            <a:spLocks noGrp="1"/>
          </p:cNvSpPr>
          <p:nvPr>
            <p:ph type="pic" sz="quarter" idx="15"/>
          </p:nvPr>
        </p:nvSpPr>
        <p:spPr>
          <a:xfrm>
            <a:off x="2591276" y="1473200"/>
            <a:ext cx="1919287" cy="1350963"/>
          </a:xfrm>
        </p:spPr>
        <p:txBody>
          <a:bodyPr/>
          <a:lstStyle/>
          <a:p>
            <a:endParaRPr lang="zh-CN" altLang="en-US"/>
          </a:p>
        </p:txBody>
      </p:sp>
      <p:sp>
        <p:nvSpPr>
          <p:cNvPr id="15" name="图片占位符 8"/>
          <p:cNvSpPr>
            <a:spLocks noGrp="1"/>
          </p:cNvSpPr>
          <p:nvPr>
            <p:ph type="pic" sz="quarter" idx="16"/>
          </p:nvPr>
        </p:nvSpPr>
        <p:spPr>
          <a:xfrm>
            <a:off x="565422" y="2916554"/>
            <a:ext cx="1919287" cy="1350963"/>
          </a:xfrm>
        </p:spPr>
        <p:txBody>
          <a:bodyPr/>
          <a:lstStyle/>
          <a:p>
            <a:endParaRPr lang="zh-CN" altLang="en-US"/>
          </a:p>
        </p:txBody>
      </p:sp>
      <p:sp>
        <p:nvSpPr>
          <p:cNvPr id="16" name="图片占位符 8"/>
          <p:cNvSpPr>
            <a:spLocks noGrp="1"/>
          </p:cNvSpPr>
          <p:nvPr>
            <p:ph type="pic" sz="quarter" idx="17"/>
          </p:nvPr>
        </p:nvSpPr>
        <p:spPr>
          <a:xfrm>
            <a:off x="2591276" y="2916554"/>
            <a:ext cx="1919287" cy="1350963"/>
          </a:xfrm>
        </p:spPr>
        <p:txBody>
          <a:bodyPr/>
          <a:lstStyle/>
          <a:p>
            <a:endParaRPr lang="zh-CN" altLang="en-US"/>
          </a:p>
        </p:txBody>
      </p:sp>
      <p:sp>
        <p:nvSpPr>
          <p:cNvPr id="18" name="图片占位符 8"/>
          <p:cNvSpPr>
            <a:spLocks noGrp="1"/>
          </p:cNvSpPr>
          <p:nvPr>
            <p:ph type="pic" sz="quarter" idx="18"/>
          </p:nvPr>
        </p:nvSpPr>
        <p:spPr>
          <a:xfrm>
            <a:off x="565422" y="4359908"/>
            <a:ext cx="1919287" cy="1350963"/>
          </a:xfrm>
        </p:spPr>
        <p:txBody>
          <a:bodyPr/>
          <a:lstStyle/>
          <a:p>
            <a:endParaRPr lang="zh-CN" altLang="en-US"/>
          </a:p>
        </p:txBody>
      </p:sp>
      <p:sp>
        <p:nvSpPr>
          <p:cNvPr id="19" name="图片占位符 8"/>
          <p:cNvSpPr>
            <a:spLocks noGrp="1"/>
          </p:cNvSpPr>
          <p:nvPr>
            <p:ph type="pic" sz="quarter" idx="19"/>
          </p:nvPr>
        </p:nvSpPr>
        <p:spPr>
          <a:xfrm>
            <a:off x="2591276" y="4359908"/>
            <a:ext cx="1919287" cy="1350963"/>
          </a:xfrm>
        </p:spPr>
        <p:txBody>
          <a:bodyPr/>
          <a:lstStyle/>
          <a:p>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网页">
    <p:spTree>
      <p:nvGrpSpPr>
        <p:cNvPr id="1" name=""/>
        <p:cNvGrpSpPr/>
        <p:nvPr/>
      </p:nvGrpSpPr>
      <p:grpSpPr>
        <a:xfrm>
          <a:off x="0" y="0"/>
          <a:ext cx="0" cy="0"/>
          <a:chOff x="0" y="0"/>
          <a:chExt cx="0" cy="0"/>
        </a:xfrm>
      </p:grpSpPr>
      <p:sp>
        <p:nvSpPr>
          <p:cNvPr id="20" name="矩形 19"/>
          <p:cNvSpPr/>
          <p:nvPr userDrawn="1"/>
        </p:nvSpPr>
        <p:spPr>
          <a:xfrm>
            <a:off x="0" y="0"/>
            <a:ext cx="480939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solidFill>
                  <a:srgbClr val="FFF2CC"/>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rgbClr val="FFF2CC"/>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5" name="灯片编号占位符 4"/>
          <p:cNvSpPr>
            <a:spLocks noGrp="1"/>
          </p:cNvSpPr>
          <p:nvPr>
            <p:ph type="sldNum" sz="quarter" idx="12"/>
          </p:nvPr>
        </p:nvSpPr>
        <p:spPr/>
        <p:txBody>
          <a:bodyPr/>
          <a:lstStyle>
            <a:lvl1pPr>
              <a:defRPr>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solidFill>
            <a:srgbClr val="FFF2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solidFill>
                  <a:srgbClr val="FFF2CC"/>
                </a:solidFill>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6" name="等腰三角形 5"/>
          <p:cNvSpPr/>
          <p:nvPr userDrawn="1"/>
        </p:nvSpPr>
        <p:spPr>
          <a:xfrm rot="5400000">
            <a:off x="4670790" y="579927"/>
            <a:ext cx="593726" cy="316523"/>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pic>
        <p:nvPicPr>
          <p:cNvPr id="14" name="图片 13"/>
          <p:cNvPicPr>
            <a:picLocks noChangeAspect="1"/>
          </p:cNvPicPr>
          <p:nvPr userDrawn="1"/>
        </p:nvPicPr>
        <p:blipFill rotWithShape="1">
          <a:blip r:embed="rId2" cstate="print">
            <a:extLst>
              <a:ext uri="{28A0092B-C50C-407E-A947-70E740481C1C}">
                <a14:useLocalDpi xmlns:a14="http://schemas.microsoft.com/office/drawing/2010/main" val="0"/>
              </a:ext>
            </a:extLst>
          </a:blip>
          <a:srcRect/>
          <a:stretch>
            <a:fillRect/>
          </a:stretch>
        </p:blipFill>
        <p:spPr>
          <a:xfrm>
            <a:off x="284480" y="1171575"/>
            <a:ext cx="6255849" cy="4558665"/>
          </a:xfrm>
          <a:prstGeom prst="rect">
            <a:avLst/>
          </a:prstGeom>
        </p:spPr>
      </p:pic>
      <p:sp>
        <p:nvSpPr>
          <p:cNvPr id="9" name="图片占位符 8"/>
          <p:cNvSpPr>
            <a:spLocks noGrp="1"/>
          </p:cNvSpPr>
          <p:nvPr>
            <p:ph type="pic" sz="quarter" idx="14"/>
          </p:nvPr>
        </p:nvSpPr>
        <p:spPr>
          <a:xfrm>
            <a:off x="1335088" y="1554163"/>
            <a:ext cx="4297362" cy="2851150"/>
          </a:xfrm>
        </p:spPr>
        <p:txBody>
          <a:bodyPr/>
          <a:lstStyle/>
          <a:p>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章节标题">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10" name="文本框 9"/>
          <p:cNvSpPr txBox="1"/>
          <p:nvPr userDrawn="1"/>
        </p:nvSpPr>
        <p:spPr>
          <a:xfrm>
            <a:off x="587375" y="6030223"/>
            <a:ext cx="1444197" cy="386452"/>
          </a:xfrm>
          <a:prstGeom prst="rect">
            <a:avLst/>
          </a:prstGeom>
          <a:noFill/>
        </p:spPr>
        <p:txBody>
          <a:bodyPr wrap="square" rtlCol="0">
            <a:spAutoFit/>
          </a:bodyPr>
          <a:lstStyle/>
          <a:p>
            <a:pPr algn="just" hangingPunct="0">
              <a:lnSpc>
                <a:spcPct val="130000"/>
              </a:lnSpc>
            </a:pPr>
            <a:r>
              <a:rPr lang="zh-CN" altLang="en-US" sz="1600" spc="100" dirty="0">
                <a:solidFill>
                  <a:schemeClr val="accent1"/>
                </a:solidFill>
                <a:latin typeface="思源黑体 CN Normal" panose="020B0400000000000000" pitchFamily="34" charset="-122"/>
                <a:ea typeface="思源黑体 CN Normal" panose="020B0400000000000000" pitchFamily="34" charset="-122"/>
              </a:rPr>
              <a:t>▶▶▶</a:t>
            </a:r>
          </a:p>
        </p:txBody>
      </p:sp>
      <p:sp>
        <p:nvSpPr>
          <p:cNvPr id="7" name="椭圆 6"/>
          <p:cNvSpPr/>
          <p:nvPr userDrawn="1"/>
        </p:nvSpPr>
        <p:spPr>
          <a:xfrm>
            <a:off x="7421356" y="-2690075"/>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椭圆 7"/>
          <p:cNvSpPr/>
          <p:nvPr userDrawn="1"/>
        </p:nvSpPr>
        <p:spPr>
          <a:xfrm>
            <a:off x="7634978" y="-2781431"/>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11" name="文本框 10"/>
          <p:cNvSpPr txBox="1"/>
          <p:nvPr userDrawn="1"/>
        </p:nvSpPr>
        <p:spPr>
          <a:xfrm>
            <a:off x="8534112" y="922705"/>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2" name="文本框 11"/>
          <p:cNvSpPr txBox="1"/>
          <p:nvPr userDrawn="1"/>
        </p:nvSpPr>
        <p:spPr>
          <a:xfrm>
            <a:off x="8174732" y="1718517"/>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3" name="文本框 12"/>
          <p:cNvSpPr txBox="1"/>
          <p:nvPr userDrawn="1"/>
        </p:nvSpPr>
        <p:spPr>
          <a:xfrm>
            <a:off x="8359629" y="4756895"/>
            <a:ext cx="3685888"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4" name="文本框 13"/>
          <p:cNvSpPr txBox="1"/>
          <p:nvPr userDrawn="1"/>
        </p:nvSpPr>
        <p:spPr>
          <a:xfrm>
            <a:off x="9046317" y="5895921"/>
            <a:ext cx="2888781"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5" name="文本框 14"/>
          <p:cNvSpPr txBox="1"/>
          <p:nvPr userDrawn="1"/>
        </p:nvSpPr>
        <p:spPr>
          <a:xfrm>
            <a:off x="7969018" y="3520356"/>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6" name="文本框 15"/>
          <p:cNvSpPr txBox="1"/>
          <p:nvPr userDrawn="1"/>
        </p:nvSpPr>
        <p:spPr>
          <a:xfrm>
            <a:off x="10507665" y="3034206"/>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7" name="文本框 16"/>
          <p:cNvSpPr txBox="1"/>
          <p:nvPr userDrawn="1"/>
        </p:nvSpPr>
        <p:spPr>
          <a:xfrm>
            <a:off x="10003049" y="1992254"/>
            <a:ext cx="2086209"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8" name="文本框 17"/>
          <p:cNvSpPr txBox="1"/>
          <p:nvPr userDrawn="1"/>
        </p:nvSpPr>
        <p:spPr>
          <a:xfrm>
            <a:off x="8068030" y="3964348"/>
            <a:ext cx="3685889"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9" name="文本框 18"/>
          <p:cNvSpPr txBox="1"/>
          <p:nvPr userDrawn="1"/>
        </p:nvSpPr>
        <p:spPr>
          <a:xfrm>
            <a:off x="8874476" y="507887"/>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20" name="文本框 19"/>
          <p:cNvSpPr txBox="1"/>
          <p:nvPr userDrawn="1"/>
        </p:nvSpPr>
        <p:spPr>
          <a:xfrm>
            <a:off x="8567952" y="1485863"/>
            <a:ext cx="3367146"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21" name="文本框 20"/>
          <p:cNvSpPr txBox="1"/>
          <p:nvPr userDrawn="1"/>
        </p:nvSpPr>
        <p:spPr>
          <a:xfrm>
            <a:off x="7969018" y="2897465"/>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2" name="文本框 21"/>
          <p:cNvSpPr txBox="1"/>
          <p:nvPr userDrawn="1"/>
        </p:nvSpPr>
        <p:spPr>
          <a:xfrm>
            <a:off x="7969019" y="2429744"/>
            <a:ext cx="402718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3" name="文本框 22"/>
          <p:cNvSpPr txBox="1"/>
          <p:nvPr userDrawn="1"/>
        </p:nvSpPr>
        <p:spPr>
          <a:xfrm>
            <a:off x="10417963" y="489324"/>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4" name="文本框 23"/>
          <p:cNvSpPr txBox="1"/>
          <p:nvPr userDrawn="1"/>
        </p:nvSpPr>
        <p:spPr>
          <a:xfrm>
            <a:off x="8627939" y="5247495"/>
            <a:ext cx="3417578"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6" name="文本框 25"/>
          <p:cNvSpPr txBox="1"/>
          <p:nvPr userDrawn="1"/>
        </p:nvSpPr>
        <p:spPr>
          <a:xfrm>
            <a:off x="640991" y="381570"/>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6" name="Picture 2"/>
          <p:cNvPicPr>
            <a:picLocks noChangeAspect="1" noChangeArrowheads="1"/>
          </p:cNvPicPr>
          <p:nvPr userDrawn="1"/>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椭圆 4"/>
          <p:cNvSpPr/>
          <p:nvPr userDrawn="1"/>
        </p:nvSpPr>
        <p:spPr>
          <a:xfrm>
            <a:off x="-6397120" y="-2781431"/>
            <a:ext cx="12420862" cy="12420862"/>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 name="椭圆 6"/>
          <p:cNvSpPr/>
          <p:nvPr userDrawn="1"/>
        </p:nvSpPr>
        <p:spPr>
          <a:xfrm>
            <a:off x="-6576322" y="-2782222"/>
            <a:ext cx="12420862" cy="1242086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8" name="文本框 7"/>
          <p:cNvSpPr txBox="1"/>
          <p:nvPr userDrawn="1"/>
        </p:nvSpPr>
        <p:spPr>
          <a:xfrm>
            <a:off x="669346" y="1003900"/>
            <a:ext cx="3814482"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厚德 求真 励学 笃行</a:t>
            </a:r>
          </a:p>
        </p:txBody>
      </p:sp>
      <p:sp>
        <p:nvSpPr>
          <p:cNvPr id="10" name="文本框 9"/>
          <p:cNvSpPr txBox="1"/>
          <p:nvPr userDrawn="1"/>
        </p:nvSpPr>
        <p:spPr>
          <a:xfrm>
            <a:off x="669346" y="1799712"/>
            <a:ext cx="1736243"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西军电</a:t>
            </a:r>
          </a:p>
        </p:txBody>
      </p:sp>
      <p:sp>
        <p:nvSpPr>
          <p:cNvPr id="11" name="文本框 10"/>
          <p:cNvSpPr txBox="1"/>
          <p:nvPr userDrawn="1"/>
        </p:nvSpPr>
        <p:spPr>
          <a:xfrm>
            <a:off x="669346" y="4838090"/>
            <a:ext cx="3953454" cy="537648"/>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4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勤奋 求实 创新</a:t>
            </a:r>
          </a:p>
        </p:txBody>
      </p:sp>
      <p:sp>
        <p:nvSpPr>
          <p:cNvPr id="12" name="文本框 11"/>
          <p:cNvSpPr txBox="1"/>
          <p:nvPr userDrawn="1"/>
        </p:nvSpPr>
        <p:spPr>
          <a:xfrm>
            <a:off x="669346" y="5977116"/>
            <a:ext cx="3343854"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团结 和谐 包容 进取</a:t>
            </a:r>
          </a:p>
        </p:txBody>
      </p:sp>
      <p:sp>
        <p:nvSpPr>
          <p:cNvPr id="13" name="文本框 12"/>
          <p:cNvSpPr txBox="1"/>
          <p:nvPr userDrawn="1"/>
        </p:nvSpPr>
        <p:spPr>
          <a:xfrm>
            <a:off x="2443223" y="3627629"/>
            <a:ext cx="2504461"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崇尚学术 追求卓越</a:t>
            </a:r>
          </a:p>
        </p:txBody>
      </p:sp>
      <p:sp>
        <p:nvSpPr>
          <p:cNvPr id="14" name="文本框 13"/>
          <p:cNvSpPr txBox="1"/>
          <p:nvPr userDrawn="1"/>
        </p:nvSpPr>
        <p:spPr>
          <a:xfrm>
            <a:off x="701794" y="3163710"/>
            <a:ext cx="1488534" cy="86357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艰苦奋斗</a:t>
            </a:r>
            <a:endParaRPr kumimoji="0" lang="en-US" altLang="zh-CN"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endParaRPr>
          </a:p>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自强不息</a:t>
            </a:r>
          </a:p>
        </p:txBody>
      </p:sp>
      <p:sp>
        <p:nvSpPr>
          <p:cNvPr id="15" name="文本框 14"/>
          <p:cNvSpPr txBox="1"/>
          <p:nvPr userDrawn="1"/>
        </p:nvSpPr>
        <p:spPr>
          <a:xfrm>
            <a:off x="2527392" y="2033993"/>
            <a:ext cx="2464352" cy="38920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6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求真务实 爱国为民</a:t>
            </a:r>
          </a:p>
        </p:txBody>
      </p:sp>
      <p:sp>
        <p:nvSpPr>
          <p:cNvPr id="16" name="文本框 15"/>
          <p:cNvSpPr txBox="1"/>
          <p:nvPr userDrawn="1"/>
        </p:nvSpPr>
        <p:spPr>
          <a:xfrm>
            <a:off x="669346" y="4045543"/>
            <a:ext cx="4278338" cy="834524"/>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4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半部电台起家</a:t>
            </a:r>
          </a:p>
        </p:txBody>
      </p:sp>
      <p:sp>
        <p:nvSpPr>
          <p:cNvPr id="17" name="文本框 16"/>
          <p:cNvSpPr txBox="1"/>
          <p:nvPr userDrawn="1"/>
        </p:nvSpPr>
        <p:spPr>
          <a:xfrm>
            <a:off x="669346" y="589082"/>
            <a:ext cx="1553430" cy="426335"/>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1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传承红色基因</a:t>
            </a:r>
          </a:p>
        </p:txBody>
      </p:sp>
      <p:sp>
        <p:nvSpPr>
          <p:cNvPr id="18" name="文本框 17"/>
          <p:cNvSpPr txBox="1"/>
          <p:nvPr userDrawn="1"/>
        </p:nvSpPr>
        <p:spPr>
          <a:xfrm>
            <a:off x="822960" y="1541698"/>
            <a:ext cx="392533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西北电讯工程学院</a:t>
            </a:r>
          </a:p>
        </p:txBody>
      </p:sp>
      <p:sp>
        <p:nvSpPr>
          <p:cNvPr id="19" name="文本框 18"/>
          <p:cNvSpPr txBox="1"/>
          <p:nvPr userDrawn="1"/>
        </p:nvSpPr>
        <p:spPr>
          <a:xfrm>
            <a:off x="2633421" y="2965222"/>
            <a:ext cx="2358323"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长征路上办学</a:t>
            </a:r>
          </a:p>
        </p:txBody>
      </p:sp>
      <p:sp>
        <p:nvSpPr>
          <p:cNvPr id="20" name="文本框 19"/>
          <p:cNvSpPr txBox="1"/>
          <p:nvPr userDrawn="1"/>
        </p:nvSpPr>
        <p:spPr>
          <a:xfrm>
            <a:off x="669346" y="2510939"/>
            <a:ext cx="4535114"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雷达信号处理国家重点实验室</a:t>
            </a:r>
          </a:p>
        </p:txBody>
      </p:sp>
      <p:sp>
        <p:nvSpPr>
          <p:cNvPr id="21" name="文本框 20"/>
          <p:cNvSpPr txBox="1"/>
          <p:nvPr userDrawn="1"/>
        </p:nvSpPr>
        <p:spPr>
          <a:xfrm>
            <a:off x="2443223" y="570519"/>
            <a:ext cx="1836310" cy="463460"/>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0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与共和国同行</a:t>
            </a:r>
          </a:p>
        </p:txBody>
      </p:sp>
      <p:sp>
        <p:nvSpPr>
          <p:cNvPr id="22" name="文本框 21"/>
          <p:cNvSpPr txBox="1"/>
          <p:nvPr userDrawn="1"/>
        </p:nvSpPr>
        <p:spPr>
          <a:xfrm>
            <a:off x="669345" y="5328690"/>
            <a:ext cx="3610187" cy="611899"/>
          </a:xfrm>
          <a:prstGeom prst="rect">
            <a:avLst/>
          </a:prstGeom>
          <a:noFill/>
        </p:spPr>
        <p:txBody>
          <a:bodyPr wrap="square" rtlCol="0">
            <a:spAutoFit/>
          </a:bodyPr>
          <a:lstStyle/>
          <a:p>
            <a:pPr marL="0" marR="0" lvl="0" indent="0" algn="dist" defTabSz="914400" rtl="0" eaLnBrk="1" fontAlgn="auto" latinLnBrk="0" hangingPunct="0">
              <a:lnSpc>
                <a:spcPct val="130000"/>
              </a:lnSpc>
              <a:spcBef>
                <a:spcPts val="0"/>
              </a:spcBef>
              <a:spcAft>
                <a:spcPts val="0"/>
              </a:spcAft>
              <a:buClrTx/>
              <a:buSzTx/>
              <a:buFontTx/>
              <a:buNone/>
              <a:defRPr/>
            </a:pPr>
            <a:r>
              <a:rPr kumimoji="0" lang="zh-CN" altLang="en-US" sz="2800" b="0" i="1" u="none" strike="noStrike" kern="1200" cap="none" spc="100" normalizeH="0" baseline="0" noProof="0" dirty="0">
                <a:ln>
                  <a:noFill/>
                </a:ln>
                <a:solidFill>
                  <a:schemeClr val="accent4">
                    <a:alpha val="28000"/>
                  </a:schemeClr>
                </a:solidFill>
                <a:effectLst/>
                <a:uLnTx/>
                <a:uFillTx/>
                <a:latin typeface="优设标题黑" panose="00000500000000000000" pitchFamily="2" charset="-122"/>
                <a:ea typeface="优设标题黑" panose="00000500000000000000" pitchFamily="2" charset="-122"/>
                <a:cs typeface="+mn-cs"/>
              </a:rPr>
              <a:t>青春告白祖国</a:t>
            </a:r>
          </a:p>
        </p:txBody>
      </p:sp>
      <p:sp>
        <p:nvSpPr>
          <p:cNvPr id="23" name="文本框 22"/>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横向导航栏">
    <p:spTree>
      <p:nvGrpSpPr>
        <p:cNvPr id="1" name=""/>
        <p:cNvGrpSpPr/>
        <p:nvPr/>
      </p:nvGrpSpPr>
      <p:grpSpPr>
        <a:xfrm>
          <a:off x="0" y="0"/>
          <a:ext cx="0" cy="0"/>
          <a:chOff x="0" y="0"/>
          <a:chExt cx="0" cy="0"/>
        </a:xfrm>
      </p:grpSpPr>
      <p:sp>
        <p:nvSpPr>
          <p:cNvPr id="2" name="标题 1"/>
          <p:cNvSpPr>
            <a:spLocks noGrp="1"/>
          </p:cNvSpPr>
          <p:nvPr>
            <p:ph type="title"/>
          </p:nvPr>
        </p:nvSpPr>
        <p:spPr>
          <a:xfrm>
            <a:off x="642710" y="1113896"/>
            <a:ext cx="10515600" cy="516968"/>
          </a:xfrm>
        </p:spPr>
        <p:txBody>
          <a:bodyPr>
            <a:normAutofit/>
          </a:bodyPr>
          <a:lstStyle>
            <a:lvl1pPr marL="457200" indent="-457200">
              <a:buFont typeface="Wingdings" panose="05000000000000000000" pitchFamily="2" charset="2"/>
              <a:buChar char="u"/>
              <a:defRPr sz="2800">
                <a:solidFill>
                  <a:schemeClr val="tx1">
                    <a:lumMod val="85000"/>
                    <a:lumOff val="15000"/>
                  </a:schemeClr>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p>
            <a:fld id="{F548A5D5-F967-4973-BC3E-B6E1F1E79406}"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a:t>
            </a:fld>
            <a:endParaRPr lang="zh-CN" altLang="en-US"/>
          </a:p>
        </p:txBody>
      </p:sp>
      <p:sp>
        <p:nvSpPr>
          <p:cNvPr id="6" name="文本占位符 17"/>
          <p:cNvSpPr>
            <a:spLocks noGrp="1"/>
          </p:cNvSpPr>
          <p:nvPr>
            <p:ph type="body" sz="quarter" idx="14"/>
          </p:nvPr>
        </p:nvSpPr>
        <p:spPr>
          <a:xfrm>
            <a:off x="-1" y="136526"/>
            <a:ext cx="3071814" cy="598310"/>
          </a:xfrm>
          <a:solidFill>
            <a:schemeClr val="accent1"/>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1" name="文本占位符 17"/>
          <p:cNvSpPr>
            <a:spLocks noGrp="1"/>
          </p:cNvSpPr>
          <p:nvPr>
            <p:ph type="body" sz="quarter" idx="15"/>
          </p:nvPr>
        </p:nvSpPr>
        <p:spPr>
          <a:xfrm>
            <a:off x="3071812" y="136525"/>
            <a:ext cx="3024187"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2" name="文本占位符 17"/>
          <p:cNvSpPr>
            <a:spLocks noGrp="1"/>
          </p:cNvSpPr>
          <p:nvPr>
            <p:ph type="body" sz="quarter" idx="16"/>
          </p:nvPr>
        </p:nvSpPr>
        <p:spPr>
          <a:xfrm>
            <a:off x="6095999" y="136525"/>
            <a:ext cx="3024187"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3" name="文本占位符 17"/>
          <p:cNvSpPr>
            <a:spLocks noGrp="1"/>
          </p:cNvSpPr>
          <p:nvPr>
            <p:ph type="body" sz="quarter" idx="17"/>
          </p:nvPr>
        </p:nvSpPr>
        <p:spPr>
          <a:xfrm>
            <a:off x="9120185" y="136525"/>
            <a:ext cx="3071815" cy="598310"/>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纵向导航栏">
    <p:spTree>
      <p:nvGrpSpPr>
        <p:cNvPr id="1" name=""/>
        <p:cNvGrpSpPr/>
        <p:nvPr/>
      </p:nvGrpSpPr>
      <p:grpSpPr>
        <a:xfrm>
          <a:off x="0" y="0"/>
          <a:ext cx="0" cy="0"/>
          <a:chOff x="0" y="0"/>
          <a:chExt cx="0" cy="0"/>
        </a:xfrm>
      </p:grpSpPr>
      <p:sp>
        <p:nvSpPr>
          <p:cNvPr id="2" name="标题 1"/>
          <p:cNvSpPr>
            <a:spLocks noGrp="1"/>
          </p:cNvSpPr>
          <p:nvPr>
            <p:ph type="title"/>
          </p:nvPr>
        </p:nvSpPr>
        <p:spPr>
          <a:xfrm>
            <a:off x="1828800" y="495301"/>
            <a:ext cx="8364310" cy="516968"/>
          </a:xfrm>
        </p:spPr>
        <p:txBody>
          <a:bodyPr>
            <a:normAutofit/>
          </a:bodyPr>
          <a:lstStyle>
            <a:lvl1pPr>
              <a:defRPr sz="2800">
                <a:solidFill>
                  <a:schemeClr val="tx1">
                    <a:lumMod val="85000"/>
                    <a:lumOff val="15000"/>
                  </a:schemeClr>
                </a:solidFill>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a:xfrm>
            <a:off x="1460500" y="6362699"/>
            <a:ext cx="2743200" cy="365125"/>
          </a:xfrm>
        </p:spPr>
        <p:txBody>
          <a:bodyPr/>
          <a:lstStyle/>
          <a:p>
            <a:fld id="{F548A5D5-F967-4973-BC3E-B6E1F1E79406}" type="datetime1">
              <a:rPr lang="zh-CN" altLang="en-US" smtClean="0"/>
              <a:t>2024/4/1</a:t>
            </a:fld>
            <a:endParaRPr lang="zh-CN" altLang="en-US" dirty="0"/>
          </a:p>
        </p:txBody>
      </p:sp>
      <p:sp>
        <p:nvSpPr>
          <p:cNvPr id="4" name="页脚占位符 3"/>
          <p:cNvSpPr>
            <a:spLocks noGrp="1"/>
          </p:cNvSpPr>
          <p:nvPr>
            <p:ph type="ftr" sz="quarter" idx="11"/>
          </p:nvPr>
        </p:nvSpPr>
        <p:spPr>
          <a:xfrm>
            <a:off x="4864102" y="6362699"/>
            <a:ext cx="3124200" cy="365124"/>
          </a:xfrm>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a:xfrm>
            <a:off x="8648704" y="6362698"/>
            <a:ext cx="2743200" cy="365125"/>
          </a:xfrm>
        </p:spPr>
        <p:txBody>
          <a:bodyPr/>
          <a:lstStyle/>
          <a:p>
            <a:fld id="{33B9A5AF-BDD6-4E14-989F-CF034C94E4CA}" type="slidenum">
              <a:rPr lang="zh-CN" altLang="en-US" smtClean="0"/>
              <a:t>‹#›</a:t>
            </a:fld>
            <a:endParaRPr lang="zh-CN" altLang="en-US"/>
          </a:p>
        </p:txBody>
      </p:sp>
      <p:cxnSp>
        <p:nvCxnSpPr>
          <p:cNvPr id="16" name="直接连接符 15"/>
          <p:cNvCxnSpPr/>
          <p:nvPr userDrawn="1"/>
        </p:nvCxnSpPr>
        <p:spPr>
          <a:xfrm>
            <a:off x="1828800" y="1084462"/>
            <a:ext cx="5956300" cy="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18" name="文本占位符 17"/>
          <p:cNvSpPr>
            <a:spLocks noGrp="1"/>
          </p:cNvSpPr>
          <p:nvPr>
            <p:ph type="body" sz="quarter" idx="14"/>
          </p:nvPr>
        </p:nvSpPr>
        <p:spPr>
          <a:xfrm>
            <a:off x="0" y="11151"/>
            <a:ext cx="1244600" cy="1722438"/>
          </a:xfrm>
          <a:solidFill>
            <a:schemeClr val="accent1"/>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19" name="文本占位符 17"/>
          <p:cNvSpPr>
            <a:spLocks noGrp="1"/>
          </p:cNvSpPr>
          <p:nvPr>
            <p:ph type="body" sz="quarter" idx="15"/>
          </p:nvPr>
        </p:nvSpPr>
        <p:spPr>
          <a:xfrm>
            <a:off x="0" y="1721005"/>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24" name="文本占位符 17"/>
          <p:cNvSpPr>
            <a:spLocks noGrp="1"/>
          </p:cNvSpPr>
          <p:nvPr>
            <p:ph type="body" sz="quarter" idx="16"/>
          </p:nvPr>
        </p:nvSpPr>
        <p:spPr>
          <a:xfrm>
            <a:off x="0" y="3443443"/>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
        <p:nvSpPr>
          <p:cNvPr id="25" name="文本占位符 17"/>
          <p:cNvSpPr>
            <a:spLocks noGrp="1"/>
          </p:cNvSpPr>
          <p:nvPr>
            <p:ph type="body" sz="quarter" idx="17"/>
          </p:nvPr>
        </p:nvSpPr>
        <p:spPr>
          <a:xfrm>
            <a:off x="0" y="5165881"/>
            <a:ext cx="1244600" cy="1722438"/>
          </a:xfrm>
          <a:solidFill>
            <a:srgbClr val="A6A6A6"/>
          </a:solidFill>
        </p:spPr>
        <p:txBody>
          <a:bodyPr anchor="ctr">
            <a:normAutofit/>
          </a:bodyPr>
          <a:lstStyle>
            <a:lvl1pPr marL="0" indent="0" algn="ctr">
              <a:buNone/>
              <a:defRPr sz="1800">
                <a:solidFill>
                  <a:schemeClr val="bg1">
                    <a:lumMod val="95000"/>
                  </a:schemeClr>
                </a:solidFill>
                <a:latin typeface="思源宋体 Heavy" panose="02020900000000000000" pitchFamily="18" charset="-122"/>
                <a:ea typeface="思源宋体 Heavy" panose="02020900000000000000" pitchFamily="18" charset="-122"/>
              </a:defRPr>
            </a:lvl1pPr>
          </a:lstStyle>
          <a:p>
            <a:pPr lvl="0"/>
            <a:endParaRPr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548A5D5-F967-4973-BC3E-B6E1F1E79406}"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PhAnim="0" type="blank" preserve="1"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116B266A-B0F2-48C3-9268-1D1329A3ACB8}" type="datetime1">
              <a:rPr lang="en-US" altLang="zh-CN" smtClean="0"/>
              <a:t>4/1/2024</a:t>
            </a:fld>
            <a:endParaRPr lang="zh-CN"/>
          </a:p>
        </p:txBody>
      </p:sp>
      <p:sp>
        <p:nvSpPr>
          <p:cNvPr id="3" name="Footer Placeholder 2"/>
          <p:cNvSpPr>
            <a:spLocks noGrp="1"/>
          </p:cNvSpPr>
          <p:nvPr>
            <p:ph type="ftr" sz="quarter" idx="11"/>
          </p:nvPr>
        </p:nvSpPr>
        <p:spPr bwMode="auto"/>
        <p:txBody>
          <a:bodyPr/>
          <a:lstStyle/>
          <a:p>
            <a:pPr>
              <a:defRPr/>
            </a:pPr>
            <a:endParaRPr lang="zh-CN"/>
          </a:p>
        </p:txBody>
      </p:sp>
      <p:sp>
        <p:nvSpPr>
          <p:cNvPr id="4" name="Slide Number Placeholder 3"/>
          <p:cNvSpPr>
            <a:spLocks noGrp="1"/>
          </p:cNvSpPr>
          <p:nvPr>
            <p:ph type="sldNum" sz="quarter" idx="12"/>
          </p:nvPr>
        </p:nvSpPr>
        <p:spPr bwMode="auto"/>
        <p:txBody>
          <a:bodyPr/>
          <a:lstStyle/>
          <a:p>
            <a:pPr>
              <a:defRPr/>
            </a:pPr>
            <a:fld id="{08395586-F03A-48D1-94DF-16B239DF4FB5}" type="slidenum">
              <a:rPr lang="en-US" altLang="zh-CN"/>
              <a:t>‹#›</a:t>
            </a:fld>
            <a:endParaRPr 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tx1"/>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单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4" name="矩形 13"/>
          <p:cNvSpPr/>
          <p:nvPr userDrawn="1"/>
        </p:nvSpPr>
        <p:spPr>
          <a:xfrm>
            <a:off x="7080179" y="997618"/>
            <a:ext cx="4436181"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a:off x="6932613" y="1124653"/>
            <a:ext cx="4421187" cy="2943346"/>
          </a:xfrm>
        </p:spPr>
        <p:txBody>
          <a:bodyPr/>
          <a:lstStyle/>
          <a:p>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p:cNvSpPr/>
          <p:nvPr userDrawn="1"/>
        </p:nvSpPr>
        <p:spPr>
          <a:xfrm>
            <a:off x="0" y="2290573"/>
            <a:ext cx="12192000" cy="309422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rot="20772240">
            <a:off x="7401365" y="1683034"/>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
        <p:nvSpPr>
          <p:cNvPr id="19" name="图片占位符 9"/>
          <p:cNvSpPr>
            <a:spLocks noGrp="1"/>
          </p:cNvSpPr>
          <p:nvPr>
            <p:ph type="pic" sz="quarter" idx="15"/>
          </p:nvPr>
        </p:nvSpPr>
        <p:spPr>
          <a:xfrm rot="668217">
            <a:off x="7665854" y="3726070"/>
            <a:ext cx="3598217" cy="2242686"/>
          </a:xfrm>
          <a:ln w="88900">
            <a:solidFill>
              <a:srgbClr val="FFFFFF"/>
            </a:solidFill>
            <a:miter lim="800000"/>
          </a:ln>
          <a:effectLst>
            <a:outerShdw blurRad="63500" sx="102000" sy="102000" algn="ctr" rotWithShape="0">
              <a:prstClr val="black">
                <a:alpha val="40000"/>
              </a:prstClr>
            </a:outerShdw>
          </a:effectLst>
        </p:spPr>
        <p:txBody>
          <a:bodyPr/>
          <a:lstStyle/>
          <a:p>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3项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图片占位符 9"/>
          <p:cNvSpPr>
            <a:spLocks noGrp="1"/>
          </p:cNvSpPr>
          <p:nvPr>
            <p:ph type="pic" sz="quarter" idx="14"/>
          </p:nvPr>
        </p:nvSpPr>
        <p:spPr>
          <a:xfrm>
            <a:off x="785565" y="1398880"/>
            <a:ext cx="3187948" cy="3225508"/>
          </a:xfrm>
        </p:spPr>
        <p:txBody>
          <a:bodyPr/>
          <a:lstStyle/>
          <a:p>
            <a:endParaRPr lang="zh-CN" altLang="en-US"/>
          </a:p>
        </p:txBody>
      </p:sp>
      <p:sp>
        <p:nvSpPr>
          <p:cNvPr id="16" name="图片占位符 9"/>
          <p:cNvSpPr>
            <a:spLocks noGrp="1"/>
          </p:cNvSpPr>
          <p:nvPr>
            <p:ph type="pic" sz="quarter" idx="15"/>
          </p:nvPr>
        </p:nvSpPr>
        <p:spPr>
          <a:xfrm>
            <a:off x="4493965" y="1410888"/>
            <a:ext cx="3187948" cy="3225508"/>
          </a:xfrm>
        </p:spPr>
        <p:txBody>
          <a:bodyPr/>
          <a:lstStyle/>
          <a:p>
            <a:endParaRPr lang="zh-CN" altLang="en-US"/>
          </a:p>
        </p:txBody>
      </p:sp>
      <p:sp>
        <p:nvSpPr>
          <p:cNvPr id="18" name="图片占位符 9"/>
          <p:cNvSpPr>
            <a:spLocks noGrp="1"/>
          </p:cNvSpPr>
          <p:nvPr>
            <p:ph type="pic" sz="quarter" idx="16"/>
          </p:nvPr>
        </p:nvSpPr>
        <p:spPr>
          <a:xfrm>
            <a:off x="8239589" y="1386104"/>
            <a:ext cx="3187948" cy="3225508"/>
          </a:xfrm>
        </p:spPr>
        <p:txBody>
          <a:bodyPr/>
          <a:lstStyle/>
          <a:p>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项横向图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
        <p:nvSpPr>
          <p:cNvPr id="11" name="文本框 10"/>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2" name="矩形 11"/>
          <p:cNvSpPr/>
          <p:nvPr userDrawn="1"/>
        </p:nvSpPr>
        <p:spPr>
          <a:xfrm>
            <a:off x="624221" y="148619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24220" y="3581327"/>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userDrawn="1"/>
        </p:nvSpPr>
        <p:spPr>
          <a:xfrm>
            <a:off x="6148169" y="148254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userDrawn="1"/>
        </p:nvSpPr>
        <p:spPr>
          <a:xfrm>
            <a:off x="6148168" y="3577675"/>
            <a:ext cx="5334031" cy="1942803"/>
          </a:xfrm>
          <a:prstGeom prst="rect">
            <a:avLst/>
          </a:prstGeom>
          <a:solidFill>
            <a:schemeClr val="accent3">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直角三角形 15"/>
          <p:cNvSpPr/>
          <p:nvPr userDrawn="1"/>
        </p:nvSpPr>
        <p:spPr>
          <a:xfrm flipH="1" flipV="1">
            <a:off x="5425531"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17"/>
          <p:cNvSpPr/>
          <p:nvPr userDrawn="1"/>
        </p:nvSpPr>
        <p:spPr>
          <a:xfrm flipH="1" flipV="1">
            <a:off x="10962103" y="1476181"/>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直角三角形 18"/>
          <p:cNvSpPr/>
          <p:nvPr userDrawn="1"/>
        </p:nvSpPr>
        <p:spPr>
          <a:xfrm flipH="1" flipV="1">
            <a:off x="5425531"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直角三角形 19"/>
          <p:cNvSpPr/>
          <p:nvPr userDrawn="1"/>
        </p:nvSpPr>
        <p:spPr>
          <a:xfrm flipH="1" flipV="1">
            <a:off x="10962103" y="3584803"/>
            <a:ext cx="529296" cy="529296"/>
          </a:xfrm>
          <a:prstGeom prst="r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图片占位符 9"/>
          <p:cNvSpPr>
            <a:spLocks noGrp="1"/>
          </p:cNvSpPr>
          <p:nvPr>
            <p:ph type="pic" sz="quarter" idx="14"/>
          </p:nvPr>
        </p:nvSpPr>
        <p:spPr>
          <a:xfrm>
            <a:off x="750888" y="1620838"/>
            <a:ext cx="1601787" cy="1601787"/>
          </a:xfrm>
        </p:spPr>
        <p:txBody>
          <a:bodyPr/>
          <a:lstStyle/>
          <a:p>
            <a:endParaRPr lang="zh-CN" altLang="en-US"/>
          </a:p>
        </p:txBody>
      </p:sp>
      <p:sp>
        <p:nvSpPr>
          <p:cNvPr id="25" name="图片占位符 9"/>
          <p:cNvSpPr>
            <a:spLocks noGrp="1"/>
          </p:cNvSpPr>
          <p:nvPr>
            <p:ph type="pic" sz="quarter" idx="15"/>
          </p:nvPr>
        </p:nvSpPr>
        <p:spPr>
          <a:xfrm>
            <a:off x="762300" y="3748182"/>
            <a:ext cx="1601787" cy="1601787"/>
          </a:xfrm>
        </p:spPr>
        <p:txBody>
          <a:bodyPr/>
          <a:lstStyle/>
          <a:p>
            <a:endParaRPr lang="zh-CN" altLang="en-US"/>
          </a:p>
        </p:txBody>
      </p:sp>
      <p:sp>
        <p:nvSpPr>
          <p:cNvPr id="26" name="图片占位符 9"/>
          <p:cNvSpPr>
            <a:spLocks noGrp="1"/>
          </p:cNvSpPr>
          <p:nvPr>
            <p:ph type="pic" sz="quarter" idx="16"/>
          </p:nvPr>
        </p:nvSpPr>
        <p:spPr>
          <a:xfrm>
            <a:off x="6278410" y="1620838"/>
            <a:ext cx="1601787" cy="1601787"/>
          </a:xfrm>
        </p:spPr>
        <p:txBody>
          <a:bodyPr/>
          <a:lstStyle/>
          <a:p>
            <a:endParaRPr lang="zh-CN" altLang="en-US"/>
          </a:p>
        </p:txBody>
      </p:sp>
      <p:sp>
        <p:nvSpPr>
          <p:cNvPr id="27" name="图片占位符 9"/>
          <p:cNvSpPr>
            <a:spLocks noGrp="1"/>
          </p:cNvSpPr>
          <p:nvPr>
            <p:ph type="pic" sz="quarter" idx="17"/>
          </p:nvPr>
        </p:nvSpPr>
        <p:spPr>
          <a:xfrm>
            <a:off x="6289822" y="3748182"/>
            <a:ext cx="1601787" cy="1601787"/>
          </a:xfrm>
        </p:spPr>
        <p:txBody>
          <a:bodyPr/>
          <a:lstStyle/>
          <a:p>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仅标题">
    <p:spTree>
      <p:nvGrpSpPr>
        <p:cNvPr id="1" name=""/>
        <p:cNvGrpSpPr/>
        <p:nvPr/>
      </p:nvGrpSpPr>
      <p:grpSpPr>
        <a:xfrm>
          <a:off x="0" y="0"/>
          <a:ext cx="0" cy="0"/>
          <a:chOff x="0" y="0"/>
          <a:chExt cx="0" cy="0"/>
        </a:xfrm>
      </p:grpSpPr>
      <p:sp>
        <p:nvSpPr>
          <p:cNvPr id="2" name="标题 1"/>
          <p:cNvSpPr>
            <a:spLocks noGrp="1"/>
          </p:cNvSpPr>
          <p:nvPr>
            <p:ph type="title"/>
          </p:nvPr>
        </p:nvSpPr>
        <p:spPr>
          <a:xfrm>
            <a:off x="750104" y="441325"/>
            <a:ext cx="10515600" cy="365125"/>
          </a:xfrm>
        </p:spPr>
        <p:txBody>
          <a:bodyPr>
            <a:normAutofit/>
          </a:bodyPr>
          <a:lstStyle>
            <a:lvl1pPr>
              <a:defRPr sz="2400">
                <a:latin typeface="思源宋体 Heavy" panose="02020900000000000000" pitchFamily="18" charset="-122"/>
                <a:ea typeface="思源宋体 Heavy" panose="02020900000000000000" pitchFamily="18" charset="-122"/>
              </a:defRPr>
            </a:lvl1pPr>
          </a:lstStyle>
          <a:p>
            <a:r>
              <a:rPr lang="zh-CN" altLang="en-US" dirty="0"/>
              <a:t>单击此处编辑母版标题样式</a:t>
            </a:r>
          </a:p>
        </p:txBody>
      </p:sp>
      <p:sp>
        <p:nvSpPr>
          <p:cNvPr id="8" name="矩形 7"/>
          <p:cNvSpPr/>
          <p:nvPr userDrawn="1"/>
        </p:nvSpPr>
        <p:spPr>
          <a:xfrm>
            <a:off x="570610" y="441325"/>
            <a:ext cx="101385" cy="59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内容占位符 16"/>
          <p:cNvSpPr>
            <a:spLocks noGrp="1"/>
          </p:cNvSpPr>
          <p:nvPr>
            <p:ph sz="quarter" idx="13" hasCustomPrompt="1"/>
          </p:nvPr>
        </p:nvSpPr>
        <p:spPr>
          <a:xfrm>
            <a:off x="750888" y="806450"/>
            <a:ext cx="10515600" cy="228600"/>
          </a:xfrm>
        </p:spPr>
        <p:txBody>
          <a:bodyPr>
            <a:noAutofit/>
          </a:bodyPr>
          <a:lstStyle>
            <a:lvl1pPr marL="0" indent="0">
              <a:buNone/>
              <a:defRPr sz="1600">
                <a:latin typeface="思源黑体 CN Normal" panose="020B0400000000000000" pitchFamily="34" charset="-122"/>
                <a:ea typeface="思源黑体 CN Normal" panose="020B0400000000000000" pitchFamily="34" charset="-122"/>
              </a:defRPr>
            </a:lvl1pPr>
          </a:lstStyle>
          <a:p>
            <a:pPr lvl="0"/>
            <a:r>
              <a:rPr lang="zh-CN" altLang="en-US" dirty="0"/>
              <a:t>单击此处编辑英文标题</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日期占位符 2"/>
          <p:cNvSpPr>
            <a:spLocks noGrp="1"/>
          </p:cNvSpPr>
          <p:nvPr>
            <p:ph type="dt" sz="half" idx="10"/>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lvl1pPr>
              <a:defRPr>
                <a:solidFill>
                  <a:schemeClr val="tx1">
                    <a:lumMod val="75000"/>
                    <a:lumOff val="2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8" name="文本框 7"/>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仅标题">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矩形 8"/>
          <p:cNvSpPr/>
          <p:nvPr userDrawn="1"/>
        </p:nvSpPr>
        <p:spPr>
          <a:xfrm>
            <a:off x="0" y="0"/>
            <a:ext cx="12192000" cy="6858000"/>
          </a:xfrm>
          <a:prstGeom prst="rect">
            <a:avLst/>
          </a:prstGeom>
          <a:solidFill>
            <a:schemeClr val="bg1">
              <a:alpha val="5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userDrawn="1"/>
        </p:nvSpPr>
        <p:spPr>
          <a:xfrm>
            <a:off x="10446219" y="284403"/>
            <a:ext cx="1104790" cy="678968"/>
          </a:xfrm>
          <a:prstGeom prst="rect">
            <a:avLst/>
          </a:prstGeom>
          <a:noFill/>
        </p:spPr>
        <p:txBody>
          <a:bodyPr wrap="none" rtlCol="0">
            <a:spAutoFit/>
          </a:bodyPr>
          <a:lstStyle/>
          <a:p>
            <a:pPr algn="just" hangingPunct="0">
              <a:lnSpc>
                <a:spcPct val="130000"/>
              </a:lnSpc>
            </a:pPr>
            <a:r>
              <a:rPr lang="en-US" altLang="zh-CN" sz="3200" spc="100" dirty="0">
                <a:solidFill>
                  <a:schemeClr val="accent1"/>
                </a:solidFill>
                <a:latin typeface="思源黑体 CN Heavy" panose="020B0A00000000000000" pitchFamily="34" charset="-122"/>
                <a:ea typeface="思源黑体 CN Heavy" panose="020B0A00000000000000" pitchFamily="34" charset="-122"/>
              </a:rPr>
              <a:t>XDU</a:t>
            </a:r>
            <a:endParaRPr lang="zh-CN" altLang="en-US" sz="3200" spc="100" dirty="0">
              <a:solidFill>
                <a:schemeClr val="accent1"/>
              </a:solidFill>
              <a:latin typeface="思源黑体 CN Heavy" panose="020B0A00000000000000" pitchFamily="34" charset="-122"/>
              <a:ea typeface="思源黑体 CN Heavy" panose="020B0A00000000000000" pitchFamily="34" charset="-122"/>
            </a:endParaRPr>
          </a:p>
        </p:txBody>
      </p:sp>
      <p:sp>
        <p:nvSpPr>
          <p:cNvPr id="10" name="矩形 9"/>
          <p:cNvSpPr/>
          <p:nvPr userDrawn="1"/>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组合 10"/>
          <p:cNvGrpSpPr/>
          <p:nvPr userDrawn="1"/>
        </p:nvGrpSpPr>
        <p:grpSpPr>
          <a:xfrm rot="5400000">
            <a:off x="178349" y="-178349"/>
            <a:ext cx="815032" cy="1171729"/>
            <a:chOff x="136270" y="441325"/>
            <a:chExt cx="2690232" cy="1572670"/>
          </a:xfrm>
        </p:grpSpPr>
        <p:sp>
          <p:nvSpPr>
            <p:cNvPr id="12" name="矩形 11"/>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7" name="组合 16"/>
          <p:cNvGrpSpPr/>
          <p:nvPr userDrawn="1"/>
        </p:nvGrpSpPr>
        <p:grpSpPr>
          <a:xfrm rot="16200000">
            <a:off x="10974982" y="5053481"/>
            <a:ext cx="1846660" cy="587375"/>
            <a:chOff x="136270" y="441325"/>
            <a:chExt cx="2690232" cy="1572670"/>
          </a:xfrm>
        </p:grpSpPr>
        <p:sp>
          <p:nvSpPr>
            <p:cNvPr id="18" name="矩形 17"/>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 name="灯片编号占位符 4"/>
          <p:cNvSpPr>
            <a:spLocks noGrp="1"/>
          </p:cNvSpPr>
          <p:nvPr>
            <p:ph type="sldNum" sz="quarter" idx="12"/>
          </p:nvPr>
        </p:nvSpPr>
        <p:spPr>
          <a:xfrm>
            <a:off x="8807809" y="6519179"/>
            <a:ext cx="2743200" cy="365125"/>
          </a:xfrm>
        </p:spPr>
        <p:txBody>
          <a:bodyPr/>
          <a:lstStyle>
            <a:lvl1pPr>
              <a:defRPr sz="1600">
                <a:solidFill>
                  <a:schemeClr val="bg1">
                    <a:lumMod val="9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dirty="0"/>
          </a:p>
        </p:txBody>
      </p:sp>
      <p:sp>
        <p:nvSpPr>
          <p:cNvPr id="2" name="标题 1"/>
          <p:cNvSpPr>
            <a:spLocks noGrp="1"/>
          </p:cNvSpPr>
          <p:nvPr>
            <p:ph type="title"/>
          </p:nvPr>
        </p:nvSpPr>
        <p:spPr>
          <a:xfrm>
            <a:off x="1382711" y="226821"/>
            <a:ext cx="10515600" cy="598246"/>
          </a:xfrm>
        </p:spPr>
        <p:txBody>
          <a:bodyPr>
            <a:noAutofit/>
          </a:bodyPr>
          <a:lstStyle>
            <a:lvl1pPr>
              <a:defRPr sz="2800">
                <a:latin typeface="思源宋体 Heavy" panose="02020900000000000000" pitchFamily="18" charset="-122"/>
                <a:ea typeface="思源宋体 Heavy" panose="02020900000000000000" pitchFamily="18" charset="-122"/>
              </a:defRPr>
            </a:lvl1pPr>
          </a:lstStyle>
          <a:p>
            <a:r>
              <a:rPr lang="zh-CN" altLang="en-US"/>
              <a:t>单击此处编辑母版标题样式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F548A5D5-F967-4973-BC3E-B6E1F1E79406}" type="datetime1">
              <a:rPr lang="zh-CN" altLang="en-US" smtClean="0"/>
              <a:t>2024/4/1</a:t>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r>
              <a:rPr lang="zh-CN" altLang="en-US" dirty="0"/>
              <a:t>西安电子科技大学</a:t>
            </a:r>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思源黑体 CN Medium" panose="020B0600000000000000" pitchFamily="34" charset="-122"/>
                <a:ea typeface="思源黑体 CN Medium" panose="020B0600000000000000" pitchFamily="34" charset="-122"/>
              </a:defRPr>
            </a:lvl1pPr>
          </a:lstStyle>
          <a:p>
            <a:fld id="{33B9A5AF-BDD6-4E14-989F-CF034C94E4CA}"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0" r:id="rId1"/>
    <p:sldLayoutId id="2147483671"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8" Type="http://schemas.openxmlformats.org/officeDocument/2006/relationships/image" Target="../media/image38.png"/><Relationship Id="rId3" Type="http://schemas.openxmlformats.org/officeDocument/2006/relationships/image" Target="../media/image13.png"/><Relationship Id="rId7" Type="http://schemas.openxmlformats.org/officeDocument/2006/relationships/image" Target="../media/image37.png"/><Relationship Id="rId12"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6.png"/><Relationship Id="rId11" Type="http://schemas.openxmlformats.org/officeDocument/2006/relationships/image" Target="../media/image14.png"/><Relationship Id="rId5" Type="http://schemas.openxmlformats.org/officeDocument/2006/relationships/image" Target="../media/image35.png"/><Relationship Id="rId10" Type="http://schemas.openxmlformats.org/officeDocument/2006/relationships/image" Target="../media/image40.png"/><Relationship Id="rId4" Type="http://schemas.openxmlformats.org/officeDocument/2006/relationships/image" Target="../media/image34.png"/><Relationship Id="rId9" Type="http://schemas.openxmlformats.org/officeDocument/2006/relationships/image" Target="../media/image39.png"/></Relationships>
</file>

<file path=ppt/slides/_rels/slide1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13.png"/><Relationship Id="rId7" Type="http://schemas.openxmlformats.org/officeDocument/2006/relationships/image" Target="../media/image46.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 Id="rId9" Type="http://schemas.openxmlformats.org/officeDocument/2006/relationships/image" Target="../media/image48.png"/></Relationships>
</file>

<file path=ppt/slides/_rels/slide12.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16.png"/><Relationship Id="rId7"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10" Type="http://schemas.openxmlformats.org/officeDocument/2006/relationships/image" Target="../media/image56.png"/><Relationship Id="rId4" Type="http://schemas.openxmlformats.org/officeDocument/2006/relationships/image" Target="../media/image50.png"/><Relationship Id="rId9" Type="http://schemas.openxmlformats.org/officeDocument/2006/relationships/image" Target="../media/image55.png"/></Relationships>
</file>

<file path=ppt/slides/_rels/slide13.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17.png"/><Relationship Id="rId7" Type="http://schemas.openxmlformats.org/officeDocument/2006/relationships/image" Target="../media/image61.png"/><Relationship Id="rId12" Type="http://schemas.openxmlformats.org/officeDocument/2006/relationships/image" Target="../media/image4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33.png"/><Relationship Id="rId5" Type="http://schemas.openxmlformats.org/officeDocument/2006/relationships/image" Target="../media/image59.png"/><Relationship Id="rId10" Type="http://schemas.openxmlformats.org/officeDocument/2006/relationships/image" Target="../media/image24.png"/><Relationship Id="rId4" Type="http://schemas.openxmlformats.org/officeDocument/2006/relationships/image" Target="../media/image58.png"/><Relationship Id="rId9" Type="http://schemas.openxmlformats.org/officeDocument/2006/relationships/image" Target="../media/image63.png"/></Relationships>
</file>

<file path=ppt/slides/_rels/slide14.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17.png"/><Relationship Id="rId7" Type="http://schemas.openxmlformats.org/officeDocument/2006/relationships/image" Target="../media/image70.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8.png"/><Relationship Id="rId4" Type="http://schemas.openxmlformats.org/officeDocument/2006/relationships/image" Target="../media/image67.png"/><Relationship Id="rId9" Type="http://schemas.openxmlformats.org/officeDocument/2006/relationships/image" Target="../media/image72.png"/></Relationships>
</file>

<file path=ppt/slides/_rels/slide15.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17.png"/><Relationship Id="rId7" Type="http://schemas.openxmlformats.org/officeDocument/2006/relationships/image" Target="../media/image7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42.png"/><Relationship Id="rId9" Type="http://schemas.openxmlformats.org/officeDocument/2006/relationships/image" Target="../media/image78.png"/></Relationships>
</file>

<file path=ppt/slides/_rels/slide16.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79.png"/><Relationship Id="rId7" Type="http://schemas.openxmlformats.org/officeDocument/2006/relationships/image" Target="../media/image8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82.png"/><Relationship Id="rId11" Type="http://schemas.openxmlformats.org/officeDocument/2006/relationships/image" Target="../media/image87.png"/><Relationship Id="rId5" Type="http://schemas.openxmlformats.org/officeDocument/2006/relationships/image" Target="../media/image81.png"/><Relationship Id="rId10" Type="http://schemas.openxmlformats.org/officeDocument/2006/relationships/image" Target="../media/image86.png"/><Relationship Id="rId4" Type="http://schemas.openxmlformats.org/officeDocument/2006/relationships/image" Target="../media/image80.png"/><Relationship Id="rId9" Type="http://schemas.openxmlformats.org/officeDocument/2006/relationships/image" Target="../media/image85.png"/></Relationships>
</file>

<file path=ppt/slides/_rels/slide17.xml.rels><?xml version="1.0" encoding="UTF-8" standalone="yes"?>
<Relationships xmlns="http://schemas.openxmlformats.org/package/2006/relationships"><Relationship Id="rId8" Type="http://schemas.openxmlformats.org/officeDocument/2006/relationships/image" Target="../media/image240.png"/><Relationship Id="rId3" Type="http://schemas.openxmlformats.org/officeDocument/2006/relationships/image" Target="../media/image88.png"/><Relationship Id="rId7" Type="http://schemas.openxmlformats.org/officeDocument/2006/relationships/image" Target="../media/image170.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90.png"/><Relationship Id="rId4" Type="http://schemas.openxmlformats.org/officeDocument/2006/relationships/image" Target="../media/image89.png"/><Relationship Id="rId9" Type="http://schemas.openxmlformats.org/officeDocument/2006/relationships/image" Target="../media/image94.png"/></Relationships>
</file>

<file path=ppt/slides/_rels/slide1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88.png"/><Relationship Id="rId7" Type="http://schemas.openxmlformats.org/officeDocument/2006/relationships/image" Target="../media/image98.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97.png"/><Relationship Id="rId11" Type="http://schemas.openxmlformats.org/officeDocument/2006/relationships/hyperlink" Target="https://blog.csdn.net/qq_41196472/article/details/111591363" TargetMode="External"/><Relationship Id="rId5" Type="http://schemas.openxmlformats.org/officeDocument/2006/relationships/image" Target="../media/image96.png"/><Relationship Id="rId10" Type="http://schemas.openxmlformats.org/officeDocument/2006/relationships/image" Target="../media/image57.png"/><Relationship Id="rId4" Type="http://schemas.openxmlformats.org/officeDocument/2006/relationships/image" Target="../media/image49.png"/><Relationship Id="rId9" Type="http://schemas.openxmlformats.org/officeDocument/2006/relationships/image" Target="../media/image10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4.xml"/><Relationship Id="rId1" Type="http://schemas.openxmlformats.org/officeDocument/2006/relationships/tags" Target="../tags/tag22.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18" Type="http://schemas.openxmlformats.org/officeDocument/2006/relationships/tags" Target="../tags/tag19.xml"/><Relationship Id="rId3" Type="http://schemas.openxmlformats.org/officeDocument/2006/relationships/tags" Target="../tags/tag4.xml"/><Relationship Id="rId21" Type="http://schemas.openxmlformats.org/officeDocument/2006/relationships/slideLayout" Target="../slideLayouts/slideLayout20.xml"/><Relationship Id="rId7" Type="http://schemas.openxmlformats.org/officeDocument/2006/relationships/tags" Target="../tags/tag8.xml"/><Relationship Id="rId12" Type="http://schemas.openxmlformats.org/officeDocument/2006/relationships/tags" Target="../tags/tag13.xml"/><Relationship Id="rId17" Type="http://schemas.openxmlformats.org/officeDocument/2006/relationships/tags" Target="../tags/tag18.xml"/><Relationship Id="rId2" Type="http://schemas.openxmlformats.org/officeDocument/2006/relationships/tags" Target="../tags/tag3.xml"/><Relationship Id="rId16" Type="http://schemas.openxmlformats.org/officeDocument/2006/relationships/tags" Target="../tags/tag17.xml"/><Relationship Id="rId20" Type="http://schemas.openxmlformats.org/officeDocument/2006/relationships/tags" Target="../tags/tag21.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tags" Target="../tags/tag16.xml"/><Relationship Id="rId10" Type="http://schemas.openxmlformats.org/officeDocument/2006/relationships/tags" Target="../tags/tag11.xml"/><Relationship Id="rId19" Type="http://schemas.openxmlformats.org/officeDocument/2006/relationships/tags" Target="../tags/tag20.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 Id="rId2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106.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104.png"/><Relationship Id="rId4" Type="http://schemas.openxmlformats.org/officeDocument/2006/relationships/image" Target="../media/image65.png"/></Relationships>
</file>

<file path=ppt/slides/_rels/slide21.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94.emf"/><Relationship Id="rId5" Type="http://schemas.openxmlformats.org/officeDocument/2006/relationships/image" Target="../media/image93.emf"/><Relationship Id="rId4" Type="http://schemas.openxmlformats.org/officeDocument/2006/relationships/image" Target="../media/image92.png"/></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4.xml"/><Relationship Id="rId1" Type="http://schemas.openxmlformats.org/officeDocument/2006/relationships/tags" Target="../tags/tag2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1.png"/><Relationship Id="rId7" Type="http://schemas.openxmlformats.org/officeDocument/2006/relationships/image" Target="../media/image2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9.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12.png"/><Relationship Id="rId7" Type="http://schemas.openxmlformats.org/officeDocument/2006/relationships/image" Target="../media/image2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文本框 12"/>
          <p:cNvSpPr txBox="1"/>
          <p:nvPr/>
        </p:nvSpPr>
        <p:spPr>
          <a:xfrm>
            <a:off x="587376" y="5546853"/>
            <a:ext cx="10565095" cy="1629357"/>
          </a:xfrm>
          <a:prstGeom prst="rect">
            <a:avLst/>
          </a:prstGeom>
          <a:noFill/>
        </p:spPr>
        <p:txBody>
          <a:bodyPr wrap="square" rtlCol="0">
            <a:spAutoFit/>
          </a:bodyPr>
          <a:lstStyle/>
          <a:p>
            <a:pPr algn="just">
              <a:lnSpc>
                <a:spcPct val="150000"/>
              </a:lnSpc>
            </a:pPr>
            <a:r>
              <a:rPr lang="en-US" altLang="zh-CN" sz="1050" dirty="0">
                <a:latin typeface="Times New Roman" panose="02020603050405020304" pitchFamily="18" charset="0"/>
                <a:cs typeface="Times New Roman" panose="02020603050405020304" pitchFamily="18" charset="0"/>
                <a:sym typeface="+mn-ea"/>
              </a:rPr>
              <a:t>[1] H. Zhang, C. Yang and B. Dai, "When Wireless Federated Learning Meets Physical Layer Security: The Fundamental Limits," IEEE INFOCOM 2022 - IEEE Conference on Computer Communications Workshops (INFOCOM WKSHPS), New York, NY, USA, 2022, pp. 1-6.</a:t>
            </a:r>
          </a:p>
          <a:p>
            <a:pPr algn="just">
              <a:lnSpc>
                <a:spcPct val="150000"/>
              </a:lnSpc>
            </a:pPr>
            <a:r>
              <a:rPr lang="en-US" altLang="zh-CN" sz="1050" dirty="0">
                <a:latin typeface="Times New Roman" panose="02020603050405020304" pitchFamily="18" charset="0"/>
                <a:cs typeface="Times New Roman" panose="02020603050405020304" pitchFamily="18" charset="0"/>
              </a:rPr>
              <a:t>[2] H. Zhang, C. Yang and B. Dai, "A Finite </a:t>
            </a:r>
            <a:r>
              <a:rPr lang="en-US" altLang="zh-CN" sz="1050" dirty="0" err="1">
                <a:latin typeface="Times New Roman" panose="02020603050405020304" pitchFamily="18" charset="0"/>
                <a:cs typeface="Times New Roman" panose="02020603050405020304" pitchFamily="18" charset="0"/>
              </a:rPr>
              <a:t>Blocklength</a:t>
            </a:r>
            <a:r>
              <a:rPr lang="en-US" altLang="zh-CN" sz="1050" dirty="0">
                <a:latin typeface="Times New Roman" panose="02020603050405020304" pitchFamily="18" charset="0"/>
                <a:cs typeface="Times New Roman" panose="02020603050405020304" pitchFamily="18" charset="0"/>
              </a:rPr>
              <a:t> Approach for Wireless Hierarchical Federated Learning in the Presence of Physical Layer Security," IEEE INFOCOM 2023 - IEEE Conference on Computer Communications Workshops (INFOCOM WKSHPS), Hoboken, NJ, USA, 2023, pp. 1-6</a:t>
            </a:r>
          </a:p>
          <a:p>
            <a:pPr algn="just">
              <a:lnSpc>
                <a:spcPct val="150000"/>
              </a:lnSpc>
            </a:pPr>
            <a:endParaRPr lang="en-US" altLang="zh-CN" sz="1200" dirty="0">
              <a:effectLst>
                <a:outerShdw blurRad="50800" dist="38100" dir="2700000" algn="tl" rotWithShape="0">
                  <a:prstClr val="black">
                    <a:alpha val="40000"/>
                  </a:prstClr>
                </a:outerShdw>
              </a:effectLst>
              <a:latin typeface="思源宋体 Heavy" panose="02020900000000000000" pitchFamily="18" charset="-122"/>
              <a:ea typeface="思源宋体 Heavy" panose="02020900000000000000" pitchFamily="18" charset="-122"/>
            </a:endParaRPr>
          </a:p>
          <a:p>
            <a:pPr algn="just">
              <a:lnSpc>
                <a:spcPct val="150000"/>
              </a:lnSpc>
            </a:pPr>
            <a:endParaRPr lang="zh-CN" altLang="en-US" sz="1200" dirty="0">
              <a:effectLst>
                <a:outerShdw blurRad="50800" dist="38100" dir="2700000" algn="tl" rotWithShape="0">
                  <a:prstClr val="black">
                    <a:alpha val="40000"/>
                  </a:prstClr>
                </a:outerShdw>
              </a:effectLst>
              <a:latin typeface="思源宋体 Heavy" panose="02020900000000000000" pitchFamily="18" charset="-122"/>
              <a:ea typeface="思源宋体 Heavy" panose="02020900000000000000" pitchFamily="18" charset="-122"/>
            </a:endParaRPr>
          </a:p>
        </p:txBody>
      </p:sp>
      <p:sp>
        <p:nvSpPr>
          <p:cNvPr id="20" name="文本框 19"/>
          <p:cNvSpPr txBox="1"/>
          <p:nvPr/>
        </p:nvSpPr>
        <p:spPr>
          <a:xfrm>
            <a:off x="4604776" y="4724039"/>
            <a:ext cx="2850642" cy="646331"/>
          </a:xfrm>
          <a:prstGeom prst="rect">
            <a:avLst/>
          </a:prstGeom>
          <a:noFill/>
        </p:spPr>
        <p:txBody>
          <a:bodyPr wrap="square" rtlCol="0">
            <a:spAutoFit/>
          </a:bodyPr>
          <a:lstStyle/>
          <a:p>
            <a:pPr algn="ctr"/>
            <a:r>
              <a:rPr lang="zh-CN" altLang="en-US" dirty="0">
                <a:solidFill>
                  <a:schemeClr val="tx1">
                    <a:lumMod val="75000"/>
                    <a:lumOff val="25000"/>
                  </a:schemeClr>
                </a:solidFill>
                <a:latin typeface="思源宋体 Heavy" panose="02020900000000000000" pitchFamily="18" charset="-122"/>
                <a:ea typeface="思源宋体 Heavy" panose="02020900000000000000" pitchFamily="18" charset="-122"/>
              </a:rPr>
              <a:t>   汇报人：  刘永红</a:t>
            </a:r>
            <a:r>
              <a:rPr lang="en-US" altLang="zh-CN" dirty="0">
                <a:solidFill>
                  <a:schemeClr val="bg1"/>
                </a:solidFill>
                <a:latin typeface="思源宋体 Heavy" panose="02020900000000000000" pitchFamily="18" charset="-122"/>
                <a:ea typeface="思源宋体 Heavy" panose="02020900000000000000" pitchFamily="18" charset="-122"/>
              </a:rPr>
              <a:t>——</a:t>
            </a:r>
          </a:p>
          <a:p>
            <a:pPr algn="ctr"/>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日期：</a:t>
            </a:r>
            <a:r>
              <a:rPr lang="en-US" altLang="zh-CN"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2024</a:t>
            </a:r>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年</a:t>
            </a:r>
            <a:r>
              <a:rPr lang="en-US" altLang="zh-CN"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4</a:t>
            </a:r>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月</a:t>
            </a:r>
            <a:r>
              <a:rPr lang="en-US" altLang="zh-CN"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1</a:t>
            </a:r>
            <a:r>
              <a:rPr lang="zh-CN" altLang="en-US" dirty="0">
                <a:solidFill>
                  <a:schemeClr val="tx1">
                    <a:lumMod val="75000"/>
                    <a:lumOff val="25000"/>
                  </a:schemeClr>
                </a:solidFill>
                <a:latin typeface="Times New Roman" panose="02020603050405020304" pitchFamily="18" charset="0"/>
                <a:ea typeface="思源宋体 Heavy" panose="02020900000000000000" pitchFamily="18" charset="-122"/>
                <a:cs typeface="Times New Roman" panose="02020603050405020304" pitchFamily="18" charset="0"/>
                <a:sym typeface="+mn-ea"/>
              </a:rPr>
              <a:t>日</a:t>
            </a:r>
          </a:p>
        </p:txBody>
      </p:sp>
      <p:sp>
        <p:nvSpPr>
          <p:cNvPr id="11" name="矩形 10"/>
          <p:cNvSpPr/>
          <p:nvPr/>
        </p:nvSpPr>
        <p:spPr>
          <a:xfrm>
            <a:off x="0" y="-1"/>
            <a:ext cx="12192000" cy="31446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矩形 58"/>
          <p:cNvSpPr/>
          <p:nvPr/>
        </p:nvSpPr>
        <p:spPr>
          <a:xfrm>
            <a:off x="0" y="6545484"/>
            <a:ext cx="12192000" cy="3125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组合 14"/>
          <p:cNvGrpSpPr/>
          <p:nvPr/>
        </p:nvGrpSpPr>
        <p:grpSpPr>
          <a:xfrm rot="16200000">
            <a:off x="-629641" y="2414059"/>
            <a:ext cx="1846660" cy="587375"/>
            <a:chOff x="136270" y="441325"/>
            <a:chExt cx="2690232" cy="1572670"/>
          </a:xfrm>
        </p:grpSpPr>
        <p:sp>
          <p:nvSpPr>
            <p:cNvPr id="60" name="矩形 59"/>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1" name="矩形 60"/>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2" name="矩形 61"/>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矩形 62"/>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4" name="矩形 63"/>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5" name="组合 64"/>
          <p:cNvGrpSpPr/>
          <p:nvPr/>
        </p:nvGrpSpPr>
        <p:grpSpPr>
          <a:xfrm rot="16200000">
            <a:off x="10974983" y="2414059"/>
            <a:ext cx="1846660" cy="587375"/>
            <a:chOff x="136270" y="441325"/>
            <a:chExt cx="2690232" cy="1572670"/>
          </a:xfrm>
        </p:grpSpPr>
        <p:sp>
          <p:nvSpPr>
            <p:cNvPr id="66" name="矩形 65"/>
            <p:cNvSpPr/>
            <p:nvPr/>
          </p:nvSpPr>
          <p:spPr>
            <a:xfrm>
              <a:off x="13627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731812"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矩形 67"/>
            <p:cNvSpPr/>
            <p:nvPr/>
          </p:nvSpPr>
          <p:spPr>
            <a:xfrm>
              <a:off x="1327355"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9" name="矩形 68"/>
            <p:cNvSpPr/>
            <p:nvPr/>
          </p:nvSpPr>
          <p:spPr>
            <a:xfrm>
              <a:off x="1922897"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矩形 69"/>
            <p:cNvSpPr/>
            <p:nvPr/>
          </p:nvSpPr>
          <p:spPr>
            <a:xfrm>
              <a:off x="2465060" y="441325"/>
              <a:ext cx="361442" cy="157267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文本框 1">
            <a:extLst>
              <a:ext uri="{FF2B5EF4-FFF2-40B4-BE49-F238E27FC236}">
                <a16:creationId xmlns:a16="http://schemas.microsoft.com/office/drawing/2014/main" id="{C1D35D15-D7F3-4CDC-AFA5-A8BDC2712BB9}"/>
              </a:ext>
            </a:extLst>
          </p:cNvPr>
          <p:cNvSpPr txBox="1"/>
          <p:nvPr/>
        </p:nvSpPr>
        <p:spPr>
          <a:xfrm>
            <a:off x="2034746" y="2195114"/>
            <a:ext cx="7990702" cy="2099742"/>
          </a:xfrm>
          <a:prstGeom prst="rect">
            <a:avLst/>
          </a:prstGeom>
          <a:noFill/>
        </p:spPr>
        <p:txBody>
          <a:bodyPr wrap="square" rtlCol="0">
            <a:spAutoFit/>
          </a:bodyPr>
          <a:lstStyle/>
          <a:p>
            <a:pPr algn="ctr" hangingPunct="0">
              <a:lnSpc>
                <a:spcPct val="130000"/>
              </a:lnSpc>
            </a:pPr>
            <a:r>
              <a:rPr lang="en-US" altLang="zh-CN" sz="5400" spc="200" dirty="0">
                <a:solidFill>
                  <a:schemeClr val="accent1"/>
                </a:solidFill>
                <a:latin typeface="黑体" panose="02010609060101010101" pitchFamily="49" charset="-122"/>
                <a:ea typeface="黑体" panose="02010609060101010101" pitchFamily="49" charset="-122"/>
              </a:rPr>
              <a:t>FL</a:t>
            </a:r>
            <a:r>
              <a:rPr lang="zh-CN" altLang="en-US" sz="5400" spc="200" dirty="0">
                <a:solidFill>
                  <a:schemeClr val="accent1"/>
                </a:solidFill>
                <a:latin typeface="黑体" panose="02010609060101010101" pitchFamily="49" charset="-122"/>
                <a:ea typeface="黑体" panose="02010609060101010101" pitchFamily="49" charset="-122"/>
              </a:rPr>
              <a:t>和</a:t>
            </a:r>
            <a:r>
              <a:rPr lang="en-US" altLang="zh-CN" sz="5400" spc="200" dirty="0">
                <a:solidFill>
                  <a:schemeClr val="accent1"/>
                </a:solidFill>
                <a:latin typeface="黑体" panose="02010609060101010101" pitchFamily="49" charset="-122"/>
                <a:ea typeface="黑体" panose="02010609060101010101" pitchFamily="49" charset="-122"/>
              </a:rPr>
              <a:t>PLS</a:t>
            </a:r>
            <a:r>
              <a:rPr lang="zh-CN" altLang="en-US" sz="5400" spc="200" dirty="0">
                <a:solidFill>
                  <a:schemeClr val="accent1"/>
                </a:solidFill>
                <a:latin typeface="黑体" panose="02010609060101010101" pitchFamily="49" charset="-122"/>
                <a:ea typeface="黑体" panose="02010609060101010101" pitchFamily="49" charset="-122"/>
              </a:rPr>
              <a:t>结合架构及其</a:t>
            </a:r>
            <a:endParaRPr lang="en-US" altLang="zh-CN" sz="5400" spc="200" dirty="0">
              <a:solidFill>
                <a:schemeClr val="accent1"/>
              </a:solidFill>
              <a:latin typeface="黑体" panose="02010609060101010101" pitchFamily="49" charset="-122"/>
              <a:ea typeface="黑体" panose="02010609060101010101" pitchFamily="49" charset="-122"/>
            </a:endParaRPr>
          </a:p>
          <a:p>
            <a:pPr algn="ctr" hangingPunct="0">
              <a:lnSpc>
                <a:spcPct val="130000"/>
              </a:lnSpc>
            </a:pPr>
            <a:r>
              <a:rPr lang="zh-CN" altLang="en-US" sz="5400" spc="200" dirty="0">
                <a:solidFill>
                  <a:schemeClr val="accent1"/>
                </a:solidFill>
                <a:latin typeface="黑体" panose="02010609060101010101" pitchFamily="49" charset="-122"/>
                <a:ea typeface="黑体" panose="02010609060101010101" pitchFamily="49" charset="-122"/>
              </a:rPr>
              <a:t>安全编码方案</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10</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43916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FL</a:t>
            </a:r>
            <a:r>
              <a:rPr lang="zh-CN" altLang="en-US" sz="2400" spc="100" dirty="0">
                <a:latin typeface="微软雅黑" panose="020B0503020204020204" pitchFamily="34" charset="-122"/>
                <a:ea typeface="微软雅黑" panose="020B0503020204020204" pitchFamily="34" charset="-122"/>
              </a:rPr>
              <a:t>和</a:t>
            </a:r>
            <a:r>
              <a:rPr lang="en-US" altLang="zh-CN" sz="2400" spc="100" dirty="0">
                <a:latin typeface="微软雅黑" panose="020B0503020204020204" pitchFamily="34" charset="-122"/>
                <a:ea typeface="微软雅黑" panose="020B0503020204020204" pitchFamily="34" charset="-122"/>
              </a:rPr>
              <a:t>PLS</a:t>
            </a:r>
            <a:r>
              <a:rPr lang="zh-CN" altLang="en-US" sz="2400" spc="100" dirty="0">
                <a:latin typeface="微软雅黑" panose="020B0503020204020204" pitchFamily="34" charset="-122"/>
                <a:ea typeface="微软雅黑" panose="020B0503020204020204" pitchFamily="34" charset="-122"/>
              </a:rPr>
              <a:t>结合架构</a:t>
            </a:r>
          </a:p>
        </p:txBody>
      </p:sp>
      <p:cxnSp>
        <p:nvCxnSpPr>
          <p:cNvPr id="85" name="直接连接符 84"/>
          <p:cNvCxnSpPr>
            <a:cxnSpLocks/>
          </p:cNvCxnSpPr>
          <p:nvPr/>
        </p:nvCxnSpPr>
        <p:spPr>
          <a:xfrm>
            <a:off x="695255" y="1256186"/>
            <a:ext cx="3123212"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2" name="图片 1">
            <a:extLst>
              <a:ext uri="{FF2B5EF4-FFF2-40B4-BE49-F238E27FC236}">
                <a16:creationId xmlns:a16="http://schemas.microsoft.com/office/drawing/2014/main" id="{75F32E60-15DD-CC51-4207-61A2043382F6}"/>
              </a:ext>
            </a:extLst>
          </p:cNvPr>
          <p:cNvPicPr>
            <a:picLocks noChangeAspect="1"/>
          </p:cNvPicPr>
          <p:nvPr/>
        </p:nvPicPr>
        <p:blipFill>
          <a:blip r:embed="rId3"/>
          <a:stretch>
            <a:fillRect/>
          </a:stretch>
        </p:blipFill>
        <p:spPr>
          <a:xfrm>
            <a:off x="6199908" y="1031746"/>
            <a:ext cx="5246664" cy="2224707"/>
          </a:xfrm>
          <a:prstGeom prst="rect">
            <a:avLst/>
          </a:prstGeom>
          <a:effectLst>
            <a:outerShdw blurRad="63500" sx="102000" sy="102000" algn="ctr" rotWithShape="0">
              <a:prstClr val="black">
                <a:alpha val="40000"/>
              </a:prstClr>
            </a:outerShdw>
          </a:effectLst>
        </p:spPr>
      </p:pic>
      <p:sp>
        <p:nvSpPr>
          <p:cNvPr id="6" name="文本框 5">
            <a:extLst>
              <a:ext uri="{FF2B5EF4-FFF2-40B4-BE49-F238E27FC236}">
                <a16:creationId xmlns:a16="http://schemas.microsoft.com/office/drawing/2014/main" id="{5DF03000-7406-27F0-8A26-20E7CA4115A0}"/>
              </a:ext>
            </a:extLst>
          </p:cNvPr>
          <p:cNvSpPr txBox="1"/>
          <p:nvPr/>
        </p:nvSpPr>
        <p:spPr>
          <a:xfrm>
            <a:off x="838200" y="1766379"/>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输入输出关系</a:t>
            </a:r>
            <a:endParaRPr lang="zh-CN" altLang="en-US" sz="1600" dirty="0"/>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078268E1-974B-91F2-ED00-E42CAE001963}"/>
                  </a:ext>
                </a:extLst>
              </p:cNvPr>
              <p:cNvSpPr txBox="1"/>
              <p:nvPr/>
            </p:nvSpPr>
            <p:spPr>
              <a:xfrm>
                <a:off x="414867" y="2188820"/>
                <a:ext cx="6096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𝜂</m:t>
                          </m:r>
                        </m:e>
                        <m:sub>
                          <m:r>
                            <a:rPr lang="zh-CN" altLang="en-US" i="0">
                              <a:latin typeface="Cambria Math" panose="02040503050406030204" pitchFamily="18" charset="0"/>
                            </a:rPr>
                            <m:t>1,</m:t>
                          </m:r>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oMath>
                  </m:oMathPara>
                </a14:m>
                <a:endParaRPr lang="zh-CN" altLang="en-US" dirty="0"/>
              </a:p>
            </p:txBody>
          </p:sp>
        </mc:Choice>
        <mc:Fallback xmlns="">
          <p:sp>
            <p:nvSpPr>
              <p:cNvPr id="9" name="文本框 8">
                <a:extLst>
                  <a:ext uri="{FF2B5EF4-FFF2-40B4-BE49-F238E27FC236}">
                    <a16:creationId xmlns:a16="http://schemas.microsoft.com/office/drawing/2014/main" id="{078268E1-974B-91F2-ED00-E42CAE001963}"/>
                  </a:ext>
                </a:extLst>
              </p:cNvPr>
              <p:cNvSpPr txBox="1">
                <a:spLocks noRot="1" noChangeAspect="1" noMove="1" noResize="1" noEditPoints="1" noAdjustHandles="1" noChangeArrowheads="1" noChangeShapeType="1" noTextEdit="1"/>
              </p:cNvSpPr>
              <p:nvPr/>
            </p:nvSpPr>
            <p:spPr>
              <a:xfrm>
                <a:off x="414867" y="2188820"/>
                <a:ext cx="6096000" cy="381515"/>
              </a:xfrm>
              <a:prstGeom prst="rect">
                <a:avLst/>
              </a:prstGeom>
              <a:blipFill>
                <a:blip r:embed="rId4"/>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18D774DB-846B-F26A-7616-BEDEB2D27AC6}"/>
                  </a:ext>
                </a:extLst>
              </p:cNvPr>
              <p:cNvSpPr txBox="1"/>
              <p:nvPr/>
            </p:nvSpPr>
            <p:spPr>
              <a:xfrm>
                <a:off x="414867" y="2654222"/>
                <a:ext cx="6096000"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𝑍</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𝑌</m:t>
                          </m:r>
                        </m:e>
                        <m:sub>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𝜂</m:t>
                          </m:r>
                        </m:e>
                        <m:sub>
                          <m:r>
                            <a:rPr lang="zh-CN" altLang="en-US" i="1">
                              <a:latin typeface="Cambria Math" panose="02040503050406030204" pitchFamily="18" charset="0"/>
                            </a:rPr>
                            <m:t>𝑒</m:t>
                          </m:r>
                          <m:r>
                            <a:rPr lang="zh-CN" altLang="en-US" i="0">
                              <a:latin typeface="Cambria Math" panose="02040503050406030204" pitchFamily="18" charset="0"/>
                            </a:rPr>
                            <m:t>,</m:t>
                          </m:r>
                          <m:r>
                            <a:rPr lang="zh-CN" altLang="en-US" i="1">
                              <a:latin typeface="Cambria Math" panose="02040503050406030204" pitchFamily="18" charset="0"/>
                            </a:rPr>
                            <m:t>𝑖</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oMath>
                  </m:oMathPara>
                </a14:m>
                <a:endParaRPr lang="zh-CN" altLang="en-US" dirty="0"/>
              </a:p>
            </p:txBody>
          </p:sp>
        </mc:Choice>
        <mc:Fallback xmlns="">
          <p:sp>
            <p:nvSpPr>
              <p:cNvPr id="12" name="文本框 11">
                <a:extLst>
                  <a:ext uri="{FF2B5EF4-FFF2-40B4-BE49-F238E27FC236}">
                    <a16:creationId xmlns:a16="http://schemas.microsoft.com/office/drawing/2014/main" id="{18D774DB-846B-F26A-7616-BEDEB2D27AC6}"/>
                  </a:ext>
                </a:extLst>
              </p:cNvPr>
              <p:cNvSpPr txBox="1">
                <a:spLocks noRot="1" noChangeAspect="1" noMove="1" noResize="1" noEditPoints="1" noAdjustHandles="1" noChangeArrowheads="1" noChangeShapeType="1" noTextEdit="1"/>
              </p:cNvSpPr>
              <p:nvPr/>
            </p:nvSpPr>
            <p:spPr>
              <a:xfrm>
                <a:off x="414867" y="2654222"/>
                <a:ext cx="6096000" cy="381515"/>
              </a:xfrm>
              <a:prstGeom prst="rect">
                <a:avLst/>
              </a:prstGeom>
              <a:blipFill>
                <a:blip r:embed="rId5"/>
                <a:stretch>
                  <a:fillRect b="-476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8B03F4E8-D45E-947D-2FC2-94013447A700}"/>
                  </a:ext>
                </a:extLst>
              </p:cNvPr>
              <p:cNvSpPr txBox="1"/>
              <p:nvPr/>
            </p:nvSpPr>
            <p:spPr>
              <a:xfrm>
                <a:off x="1119368" y="3083906"/>
                <a:ext cx="4976632"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其中</a:t>
                </a:r>
                <a14:m>
                  <m:oMath xmlns:m="http://schemas.openxmlformats.org/officeDocument/2006/math">
                    <m:r>
                      <a:rPr lang="en-US" altLang="zh-CN" sz="1400" b="0" i="1" spc="100" smtClean="0">
                        <a:latin typeface="Cambria Math" panose="02040503050406030204" pitchFamily="18" charset="0"/>
                        <a:ea typeface="思源黑体 CN Normal" panose="020B0400000000000000" pitchFamily="34" charset="-122"/>
                      </a:rPr>
                      <m:t>𝑡</m:t>
                    </m:r>
                    <m:r>
                      <a:rPr lang="en-US" altLang="zh-CN" sz="1400" b="0" i="1" spc="100" smtClean="0">
                        <a:latin typeface="Cambria Math" panose="02040503050406030204" pitchFamily="18" charset="0"/>
                        <a:ea typeface="Cambria Math" panose="02040503050406030204" pitchFamily="18" charset="0"/>
                      </a:rPr>
                      <m:t>∈</m:t>
                    </m:r>
                    <m:d>
                      <m:dPr>
                        <m:begChr m:val="{"/>
                        <m:endChr m:val="}"/>
                        <m:ctrlPr>
                          <a:rPr lang="en-US" altLang="zh-CN" sz="1400" b="0" i="1" spc="100" smtClean="0">
                            <a:latin typeface="Cambria Math" panose="02040503050406030204" pitchFamily="18" charset="0"/>
                            <a:ea typeface="Cambria Math" panose="02040503050406030204" pitchFamily="18" charset="0"/>
                          </a:rPr>
                        </m:ctrlPr>
                      </m:dPr>
                      <m:e>
                        <m:r>
                          <a:rPr lang="en-US" altLang="zh-CN" sz="1400" b="0" i="1" spc="100" smtClean="0">
                            <a:latin typeface="Cambria Math" panose="02040503050406030204" pitchFamily="18" charset="0"/>
                            <a:ea typeface="Cambria Math" panose="02040503050406030204" pitchFamily="18" charset="0"/>
                          </a:rPr>
                          <m:t>1,2,…,</m:t>
                        </m:r>
                        <m:r>
                          <a:rPr lang="en-US" altLang="zh-CN" sz="1400" b="0" i="1" spc="100" smtClean="0">
                            <a:latin typeface="Cambria Math" panose="02040503050406030204" pitchFamily="18" charset="0"/>
                            <a:ea typeface="Cambria Math" panose="02040503050406030204" pitchFamily="18" charset="0"/>
                          </a:rPr>
                          <m:t>𝑇</m:t>
                        </m:r>
                      </m:e>
                    </m:d>
                    <m:r>
                      <a:rPr lang="en-US" altLang="zh-CN" sz="1400" b="0" i="1" spc="100" smtClean="0">
                        <a:latin typeface="Cambria Math" panose="02040503050406030204" pitchFamily="18" charset="0"/>
                        <a:ea typeface="Cambria Math" panose="02040503050406030204" pitchFamily="18" charset="0"/>
                      </a:rPr>
                      <m:t>, </m:t>
                    </m:r>
                    <m:r>
                      <a:rPr lang="en-US" altLang="zh-CN" sz="1400" b="0" i="1" spc="100" smtClean="0">
                        <a:latin typeface="Cambria Math" panose="02040503050406030204" pitchFamily="18" charset="0"/>
                        <a:ea typeface="Cambria Math" panose="02040503050406030204" pitchFamily="18" charset="0"/>
                      </a:rPr>
                      <m:t>𝑖</m:t>
                    </m:r>
                    <m:r>
                      <a:rPr lang="en-US" altLang="zh-CN" sz="1400" b="0" i="1" spc="100" smtClean="0">
                        <a:latin typeface="Cambria Math" panose="02040503050406030204" pitchFamily="18" charset="0"/>
                        <a:ea typeface="Cambria Math" panose="02040503050406030204" pitchFamily="18" charset="0"/>
                      </a:rPr>
                      <m:t>∈</m:t>
                    </m:r>
                    <m:d>
                      <m:dPr>
                        <m:begChr m:val="{"/>
                        <m:endChr m:val="}"/>
                        <m:ctrlPr>
                          <a:rPr lang="en-US" altLang="zh-CN" sz="1400" b="0" i="1" spc="100" smtClean="0">
                            <a:latin typeface="Cambria Math" panose="02040503050406030204" pitchFamily="18" charset="0"/>
                            <a:ea typeface="Cambria Math" panose="02040503050406030204" pitchFamily="18" charset="0"/>
                          </a:rPr>
                        </m:ctrlPr>
                      </m:dPr>
                      <m:e>
                        <m:r>
                          <a:rPr lang="en-US" altLang="zh-CN" sz="1400" b="0" i="1" spc="100" smtClean="0">
                            <a:latin typeface="Cambria Math" panose="02040503050406030204" pitchFamily="18" charset="0"/>
                            <a:ea typeface="Cambria Math" panose="02040503050406030204" pitchFamily="18" charset="0"/>
                          </a:rPr>
                          <m:t>1,…,</m:t>
                        </m:r>
                        <m:sSub>
                          <m:sSubPr>
                            <m:ctrlPr>
                              <a:rPr lang="en-US" altLang="zh-CN" sz="1400" b="0" i="1" spc="100" smtClean="0">
                                <a:latin typeface="Cambria Math" panose="02040503050406030204" pitchFamily="18" charset="0"/>
                                <a:ea typeface="Cambria Math" panose="02040503050406030204" pitchFamily="18" charset="0"/>
                              </a:rPr>
                            </m:ctrlPr>
                          </m:sSubPr>
                          <m:e>
                            <m:r>
                              <a:rPr lang="en-US" altLang="zh-CN" sz="1400" b="0" i="1" spc="100" smtClean="0">
                                <a:latin typeface="Cambria Math" panose="02040503050406030204" pitchFamily="18" charset="0"/>
                                <a:ea typeface="Cambria Math" panose="02040503050406030204" pitchFamily="18" charset="0"/>
                              </a:rPr>
                              <m:t>𝑁</m:t>
                            </m:r>
                          </m:e>
                          <m:sub>
                            <m:r>
                              <a:rPr lang="en-US" altLang="zh-CN" sz="1400" b="0" i="1" spc="100" smtClean="0">
                                <a:latin typeface="Cambria Math" panose="02040503050406030204" pitchFamily="18" charset="0"/>
                                <a:ea typeface="Cambria Math" panose="02040503050406030204" pitchFamily="18" charset="0"/>
                              </a:rPr>
                              <m:t>𝑡</m:t>
                            </m:r>
                          </m:sub>
                        </m:sSub>
                      </m:e>
                    </m:d>
                    <m:r>
                      <a:rPr lang="en-US" altLang="zh-CN" sz="1400" b="0" i="1" spc="100" smtClean="0">
                        <a:latin typeface="Cambria Math" panose="02040503050406030204" pitchFamily="18" charset="0"/>
                        <a:ea typeface="Cambria Math" panose="02040503050406030204" pitchFamily="18" charset="0"/>
                      </a:rPr>
                      <m:t>,</m:t>
                    </m:r>
                    <m:sSub>
                      <m:sSubPr>
                        <m:ctrlPr>
                          <a:rPr lang="en-US" altLang="zh-CN" sz="1400" i="1" spc="100">
                            <a:latin typeface="Cambria Math" panose="02040503050406030204" pitchFamily="18" charset="0"/>
                            <a:ea typeface="Cambria Math" panose="02040503050406030204" pitchFamily="18" charset="0"/>
                          </a:rPr>
                        </m:ctrlPr>
                      </m:sSubPr>
                      <m:e>
                        <m:r>
                          <a:rPr lang="en-US" altLang="zh-CN" sz="1400" i="1" spc="100">
                            <a:latin typeface="Cambria Math" panose="02040503050406030204" pitchFamily="18" charset="0"/>
                            <a:ea typeface="Cambria Math" panose="02040503050406030204" pitchFamily="18" charset="0"/>
                          </a:rPr>
                          <m:t>𝑁</m:t>
                        </m:r>
                      </m:e>
                      <m:sub>
                        <m:r>
                          <a:rPr lang="en-US" altLang="zh-CN" sz="1400" i="1" spc="100">
                            <a:latin typeface="Cambria Math" panose="02040503050406030204" pitchFamily="18" charset="0"/>
                            <a:ea typeface="Cambria Math" panose="02040503050406030204" pitchFamily="18" charset="0"/>
                          </a:rPr>
                          <m:t>𝑡</m:t>
                        </m:r>
                      </m:sub>
                    </m:sSub>
                  </m:oMath>
                </a14:m>
                <a:r>
                  <a:rPr lang="zh-CN" altLang="en-US" sz="1400" spc="100" dirty="0">
                    <a:latin typeface="思源黑体 CN Normal" panose="020B0400000000000000" pitchFamily="34" charset="-122"/>
                    <a:ea typeface="思源黑体 CN Normal" panose="020B0400000000000000" pitchFamily="34" charset="-122"/>
                  </a:rPr>
                  <a:t>代表数据块</a:t>
                </a:r>
                <a:r>
                  <a:rPr lang="en-US" altLang="zh-CN" sz="1400" spc="100" dirty="0">
                    <a:latin typeface="思源黑体 CN Normal" panose="020B0400000000000000" pitchFamily="34" charset="-122"/>
                    <a:ea typeface="思源黑体 CN Normal" panose="020B0400000000000000" pitchFamily="34" charset="-122"/>
                  </a:rPr>
                  <a:t>t</a:t>
                </a:r>
                <a:r>
                  <a:rPr lang="zh-CN" altLang="en-US" sz="1400" spc="100" dirty="0">
                    <a:latin typeface="思源黑体 CN Normal" panose="020B0400000000000000" pitchFamily="34" charset="-122"/>
                    <a:ea typeface="思源黑体 CN Normal" panose="020B0400000000000000" pitchFamily="34" charset="-122"/>
                  </a:rPr>
                  <a:t>的长度</a:t>
                </a:r>
              </a:p>
            </p:txBody>
          </p:sp>
        </mc:Choice>
        <mc:Fallback xmlns="">
          <p:sp>
            <p:nvSpPr>
              <p:cNvPr id="13" name="文本框 12">
                <a:extLst>
                  <a:ext uri="{FF2B5EF4-FFF2-40B4-BE49-F238E27FC236}">
                    <a16:creationId xmlns:a16="http://schemas.microsoft.com/office/drawing/2014/main" id="{8B03F4E8-D45E-947D-2FC2-94013447A700}"/>
                  </a:ext>
                </a:extLst>
              </p:cNvPr>
              <p:cNvSpPr txBox="1">
                <a:spLocks noRot="1" noChangeAspect="1" noMove="1" noResize="1" noEditPoints="1" noAdjustHandles="1" noChangeArrowheads="1" noChangeShapeType="1" noTextEdit="1"/>
              </p:cNvSpPr>
              <p:nvPr/>
            </p:nvSpPr>
            <p:spPr>
              <a:xfrm>
                <a:off x="1119368" y="3083906"/>
                <a:ext cx="4976632" cy="345094"/>
              </a:xfrm>
              <a:prstGeom prst="rect">
                <a:avLst/>
              </a:prstGeom>
              <a:blipFill>
                <a:blip r:embed="rId6"/>
                <a:stretch>
                  <a:fillRect l="-368"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01842FCA-4A40-1598-D167-0DF9AC8040BE}"/>
                  </a:ext>
                </a:extLst>
              </p:cNvPr>
              <p:cNvSpPr txBox="1"/>
              <p:nvPr/>
            </p:nvSpPr>
            <p:spPr>
              <a:xfrm>
                <a:off x="1119368" y="3516369"/>
                <a:ext cx="4976632"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数据块</a:t>
                </a:r>
                <a:r>
                  <a:rPr lang="en-US" altLang="zh-CN" sz="1400" spc="100" dirty="0">
                    <a:latin typeface="思源黑体 CN Normal" panose="020B0400000000000000" pitchFamily="34" charset="-122"/>
                    <a:ea typeface="思源黑体 CN Normal" panose="020B0400000000000000" pitchFamily="34" charset="-122"/>
                  </a:rPr>
                  <a:t>t</a:t>
                </a:r>
                <a:r>
                  <a:rPr lang="zh-CN" altLang="en-US" sz="1400" spc="100" dirty="0">
                    <a:latin typeface="思源黑体 CN Normal" panose="020B0400000000000000" pitchFamily="34" charset="-122"/>
                    <a:ea typeface="思源黑体 CN Normal" panose="020B0400000000000000" pitchFamily="34" charset="-122"/>
                  </a:rPr>
                  <a:t>对应传输速率</a:t>
                </a:r>
                <a14:m>
                  <m:oMath xmlns:m="http://schemas.openxmlformats.org/officeDocument/2006/math">
                    <m:sSub>
                      <m:sSubPr>
                        <m:ctrlPr>
                          <a:rPr lang="en-US" altLang="zh-CN" sz="1400" i="1" spc="100" smtClean="0">
                            <a:latin typeface="Cambria Math" panose="02040503050406030204" pitchFamily="18" charset="0"/>
                            <a:ea typeface="思源黑体 CN Normal" panose="020B0400000000000000" pitchFamily="34" charset="-122"/>
                          </a:rPr>
                        </m:ctrlPr>
                      </m:sSubPr>
                      <m:e>
                        <m:r>
                          <a:rPr lang="en-US" altLang="zh-CN" sz="1400" b="0" i="1" spc="100" smtClean="0">
                            <a:latin typeface="Cambria Math" panose="02040503050406030204" pitchFamily="18" charset="0"/>
                            <a:ea typeface="思源黑体 CN Normal" panose="020B0400000000000000" pitchFamily="34" charset="-122"/>
                          </a:rPr>
                          <m:t>𝑅</m:t>
                        </m:r>
                      </m:e>
                      <m:sub>
                        <m:r>
                          <a:rPr lang="en-US" altLang="zh-CN" sz="1400" b="0" i="1" spc="100" smtClean="0">
                            <a:latin typeface="Cambria Math" panose="02040503050406030204" pitchFamily="18" charset="0"/>
                            <a:ea typeface="思源黑体 CN Normal" panose="020B0400000000000000" pitchFamily="34" charset="-122"/>
                          </a:rPr>
                          <m:t>𝑡</m:t>
                        </m:r>
                      </m:sub>
                    </m:sSub>
                  </m:oMath>
                </a14:m>
                <a:r>
                  <a:rPr lang="zh-CN" altLang="en-US" sz="1400" spc="100" dirty="0">
                    <a:latin typeface="思源黑体 CN Normal" panose="020B0400000000000000" pitchFamily="34" charset="-122"/>
                    <a:ea typeface="思源黑体 CN Normal" panose="020B0400000000000000" pitchFamily="34" charset="-122"/>
                  </a:rPr>
                  <a:t>和整体传输速率</a:t>
                </a:r>
                <a14:m>
                  <m:oMath xmlns:m="http://schemas.openxmlformats.org/officeDocument/2006/math">
                    <m:r>
                      <a:rPr lang="en-US" altLang="zh-CN" sz="1400" b="0" i="1" spc="100" smtClean="0">
                        <a:latin typeface="Cambria Math" panose="02040503050406030204" pitchFamily="18" charset="0"/>
                        <a:ea typeface="思源黑体 CN Normal" panose="020B0400000000000000" pitchFamily="34" charset="-122"/>
                      </a:rPr>
                      <m:t>𝑅</m:t>
                    </m:r>
                  </m:oMath>
                </a14:m>
                <a:r>
                  <a:rPr lang="zh-CN" altLang="en-US" sz="1400" spc="100" dirty="0">
                    <a:latin typeface="思源黑体 CN Normal" panose="020B0400000000000000" pitchFamily="34" charset="-122"/>
                    <a:ea typeface="思源黑体 CN Normal" panose="020B0400000000000000" pitchFamily="34" charset="-122"/>
                  </a:rPr>
                  <a:t>关系</a:t>
                </a:r>
                <a:r>
                  <a:rPr lang="en-US" altLang="zh-CN" sz="1400" spc="100" dirty="0">
                    <a:latin typeface="思源黑体 CN Normal" panose="020B0400000000000000" pitchFamily="34" charset="-122"/>
                    <a:ea typeface="思源黑体 CN Normal" panose="020B0400000000000000" pitchFamily="34" charset="-122"/>
                  </a:rPr>
                  <a:t>:</a:t>
                </a:r>
                <a:endParaRPr lang="zh-CN" altLang="en-US" sz="1400" spc="100" dirty="0">
                  <a:latin typeface="思源黑体 CN Normal" panose="020B0400000000000000" pitchFamily="34" charset="-122"/>
                  <a:ea typeface="思源黑体 CN Normal" panose="020B0400000000000000" pitchFamily="34" charset="-122"/>
                </a:endParaRPr>
              </a:p>
            </p:txBody>
          </p:sp>
        </mc:Choice>
        <mc:Fallback xmlns="">
          <p:sp>
            <p:nvSpPr>
              <p:cNvPr id="14" name="文本框 13">
                <a:extLst>
                  <a:ext uri="{FF2B5EF4-FFF2-40B4-BE49-F238E27FC236}">
                    <a16:creationId xmlns:a16="http://schemas.microsoft.com/office/drawing/2014/main" id="{01842FCA-4A40-1598-D167-0DF9AC8040BE}"/>
                  </a:ext>
                </a:extLst>
              </p:cNvPr>
              <p:cNvSpPr txBox="1">
                <a:spLocks noRot="1" noChangeAspect="1" noMove="1" noResize="1" noEditPoints="1" noAdjustHandles="1" noChangeArrowheads="1" noChangeShapeType="1" noTextEdit="1"/>
              </p:cNvSpPr>
              <p:nvPr/>
            </p:nvSpPr>
            <p:spPr>
              <a:xfrm>
                <a:off x="1119368" y="3516369"/>
                <a:ext cx="4976632" cy="345094"/>
              </a:xfrm>
              <a:prstGeom prst="rect">
                <a:avLst/>
              </a:prstGeom>
              <a:blipFill>
                <a:blip r:embed="rId7"/>
                <a:stretch>
                  <a:fillRect l="-368" b="-178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826E1E3F-AB4E-2FFC-699C-5F71DFF817BF}"/>
                  </a:ext>
                </a:extLst>
              </p:cNvPr>
              <p:cNvSpPr txBox="1"/>
              <p:nvPr/>
            </p:nvSpPr>
            <p:spPr>
              <a:xfrm>
                <a:off x="599090" y="3948832"/>
                <a:ext cx="6097604" cy="83888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solidFill>
                                <a:srgbClr val="836967"/>
                              </a:solidFill>
                              <a:latin typeface="Cambria Math" panose="02040503050406030204" pitchFamily="18" charset="0"/>
                            </a:rPr>
                          </m:ctrlPr>
                        </m:eqArr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𝐻</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𝑡</m:t>
                                          </m:r>
                                        </m:sub>
                                      </m:sSub>
                                    </m:sup>
                                  </m:sSup>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den>
                          </m:f>
                          <m:r>
                            <a:rPr lang="zh-CN" altLang="en-US" i="0">
                              <a:latin typeface="Cambria Math" panose="02040503050406030204" pitchFamily="18" charset="0"/>
                            </a:rPr>
                            <m:t>&amp;=</m:t>
                          </m:r>
                          <m:f>
                            <m:fPr>
                              <m:ctrlPr>
                                <a:rPr lang="zh-CN" altLang="en-US" i="1">
                                  <a:solidFill>
                                    <a:srgbClr val="836967"/>
                                  </a:solidFill>
                                  <a:latin typeface="Cambria Math" panose="02040503050406030204" pitchFamily="18" charset="0"/>
                                </a:rPr>
                              </m:ctrlPr>
                            </m:fPr>
                            <m:num>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𝑡</m:t>
                                  </m:r>
                                </m:sub>
                              </m:sSub>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0">
                                      <a:latin typeface="Cambria Math" panose="02040503050406030204" pitchFamily="18" charset="0"/>
                                    </a:rPr>
                                    <m:t>2</m:t>
                                  </m:r>
                                </m:den>
                              </m:f>
                              <m:func>
                                <m:funcPr>
                                  <m:ctrlPr>
                                    <a:rPr lang="zh-CN" altLang="en-US" i="1">
                                      <a:latin typeface="Cambria Math" panose="02040503050406030204" pitchFamily="18" charset="0"/>
                                    </a:rPr>
                                  </m:ctrlPr>
                                </m:funcPr>
                                <m:fName>
                                  <m:r>
                                    <m:rPr>
                                      <m:sty m:val="p"/>
                                    </m:rPr>
                                    <a:rPr lang="en-US" altLang="zh-CN" i="1">
                                      <a:latin typeface="Cambria Math" panose="02040503050406030204" pitchFamily="18" charset="0"/>
                                    </a:rPr>
                                    <m:t>lo</m:t>
                                  </m:r>
                                  <m:r>
                                    <m:rPr>
                                      <m:sty m:val="p"/>
                                    </m:rPr>
                                    <a:rPr lang="zh-CN" altLang="en-US" i="0">
                                      <a:latin typeface="Cambria Math" panose="02040503050406030204" pitchFamily="18" charset="0"/>
                                    </a:rPr>
                                    <m:t>g</m:t>
                                  </m:r>
                                </m:fName>
                                <m:e>
                                  <m:r>
                                    <a:rPr lang="zh-CN" altLang="en-US" i="0">
                                      <a:latin typeface="Cambria Math" panose="02040503050406030204" pitchFamily="18" charset="0"/>
                                    </a:rPr>
                                    <m:t>2</m:t>
                                  </m:r>
                                </m:e>
                              </m:func>
                              <m:r>
                                <a:rPr lang="zh-CN" altLang="en-US" i="1">
                                  <a:latin typeface="Cambria Math" panose="02040503050406030204" pitchFamily="18" charset="0"/>
                                </a:rPr>
                                <m:t>𝜋</m:t>
                              </m:r>
                              <m:r>
                                <a:rPr lang="zh-CN" altLang="en-US" i="1">
                                  <a:latin typeface="Cambria Math" panose="02040503050406030204" pitchFamily="18" charset="0"/>
                                </a:rPr>
                                <m:t>𝑒</m:t>
                              </m:r>
                              <m:d>
                                <m:dPr>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𝜎</m:t>
                                      </m:r>
                                    </m:e>
                                    <m:sub>
                                      <m:r>
                                        <a:rPr lang="zh-CN" altLang="en-US" i="1">
                                          <a:latin typeface="Cambria Math" panose="02040503050406030204" pitchFamily="18" charset="0"/>
                                        </a:rPr>
                                        <m:t>𝑤</m:t>
                                      </m:r>
                                    </m:sub>
                                    <m:sup>
                                      <m:r>
                                        <a:rPr lang="zh-CN" altLang="en-US" i="0">
                                          <a:latin typeface="Cambria Math" panose="02040503050406030204" pitchFamily="18" charset="0"/>
                                        </a:rPr>
                                        <m:t>2</m:t>
                                      </m:r>
                                    </m:sup>
                                  </m:sSubSup>
                                  <m:r>
                                    <a:rPr lang="zh-CN" altLang="en-US" i="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𝜎</m:t>
                                      </m:r>
                                    </m:e>
                                    <m:sup>
                                      <m:r>
                                        <a:rPr lang="zh-CN" altLang="en-US" i="0">
                                          <a:latin typeface="Cambria Math" panose="02040503050406030204" pitchFamily="18" charset="0"/>
                                        </a:rPr>
                                        <m:t>2</m:t>
                                      </m:r>
                                    </m:sup>
                                  </m:sSup>
                                </m:e>
                              </m:d>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den>
                          </m:f>
                        </m:e>
                      </m:eqArr>
                    </m:oMath>
                  </m:oMathPara>
                </a14:m>
                <a:endParaRPr lang="zh-CN" altLang="en-US" dirty="0"/>
              </a:p>
            </p:txBody>
          </p:sp>
        </mc:Choice>
        <mc:Fallback xmlns="">
          <p:sp>
            <p:nvSpPr>
              <p:cNvPr id="16" name="文本框 15">
                <a:extLst>
                  <a:ext uri="{FF2B5EF4-FFF2-40B4-BE49-F238E27FC236}">
                    <a16:creationId xmlns:a16="http://schemas.microsoft.com/office/drawing/2014/main" id="{826E1E3F-AB4E-2FFC-699C-5F71DFF817BF}"/>
                  </a:ext>
                </a:extLst>
              </p:cNvPr>
              <p:cNvSpPr txBox="1">
                <a:spLocks noRot="1" noChangeAspect="1" noMove="1" noResize="1" noEditPoints="1" noAdjustHandles="1" noChangeArrowheads="1" noChangeShapeType="1" noTextEdit="1"/>
              </p:cNvSpPr>
              <p:nvPr/>
            </p:nvSpPr>
            <p:spPr>
              <a:xfrm>
                <a:off x="599090" y="3948832"/>
                <a:ext cx="6097604" cy="838884"/>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7" name="文本框 16">
                <a:extLst>
                  <a:ext uri="{FF2B5EF4-FFF2-40B4-BE49-F238E27FC236}">
                    <a16:creationId xmlns:a16="http://schemas.microsoft.com/office/drawing/2014/main" id="{7AE85D1D-E090-2BF7-261D-CD5F500172DA}"/>
                  </a:ext>
                </a:extLst>
              </p:cNvPr>
              <p:cNvSpPr txBox="1"/>
              <p:nvPr/>
            </p:nvSpPr>
            <p:spPr>
              <a:xfrm>
                <a:off x="6126738" y="3517968"/>
                <a:ext cx="5577581" cy="346249"/>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数据块</a:t>
                </a:r>
                <a:r>
                  <a:rPr lang="en-US" altLang="zh-CN" sz="1400" spc="100" dirty="0">
                    <a:latin typeface="思源黑体 CN Normal" panose="020B0400000000000000" pitchFamily="34" charset="-122"/>
                    <a:ea typeface="思源黑体 CN Normal" panose="020B0400000000000000" pitchFamily="34" charset="-122"/>
                  </a:rPr>
                  <a:t>t</a:t>
                </a:r>
                <a:r>
                  <a:rPr lang="zh-CN" altLang="en-US" sz="1400" spc="100" dirty="0">
                    <a:latin typeface="思源黑体 CN Normal" panose="020B0400000000000000" pitchFamily="34" charset="-122"/>
                    <a:ea typeface="思源黑体 CN Normal" panose="020B0400000000000000" pitchFamily="34" charset="-122"/>
                  </a:rPr>
                  <a:t>对应窃听者</a:t>
                </a:r>
                <a14:m>
                  <m:oMath xmlns:m="http://schemas.openxmlformats.org/officeDocument/2006/math">
                    <m:r>
                      <a:rPr lang="zh-CN" altLang="en-US" sz="1400" i="1" spc="100" dirty="0" smtClean="0">
                        <a:latin typeface="Cambria Math" panose="02040503050406030204" pitchFamily="18" charset="0"/>
                        <a:ea typeface="思源黑体 CN Normal" panose="020B0400000000000000" pitchFamily="34" charset="-122"/>
                      </a:rPr>
                      <m:t>安全</m:t>
                    </m:r>
                    <m:r>
                      <a:rPr lang="zh-CN" altLang="en-US" sz="1400" i="1" spc="100" dirty="0">
                        <a:latin typeface="Cambria Math" panose="02040503050406030204" pitchFamily="18" charset="0"/>
                        <a:ea typeface="思源黑体 CN Normal" panose="020B0400000000000000" pitchFamily="34" charset="-122"/>
                      </a:rPr>
                      <m:t>指标</m:t>
                    </m:r>
                    <m:r>
                      <a:rPr lang="en-US" altLang="zh-CN" sz="1400" i="1" spc="100">
                        <a:latin typeface="Cambria Math" panose="02040503050406030204" pitchFamily="18" charset="0"/>
                        <a:ea typeface="Cambria Math" panose="02040503050406030204" pitchFamily="18" charset="0"/>
                      </a:rPr>
                      <m:t>∆(</m:t>
                    </m:r>
                    <m:r>
                      <a:rPr lang="en-US" altLang="zh-CN" sz="1400" i="1" spc="100">
                        <a:latin typeface="Cambria Math" panose="02040503050406030204" pitchFamily="18" charset="0"/>
                        <a:ea typeface="Cambria Math" panose="02040503050406030204" pitchFamily="18" charset="0"/>
                      </a:rPr>
                      <m:t>𝑡</m:t>
                    </m:r>
                    <m:r>
                      <a:rPr lang="en-US" altLang="zh-CN" sz="1400" i="1" spc="100">
                        <a:latin typeface="Cambria Math" panose="02040503050406030204" pitchFamily="18" charset="0"/>
                        <a:ea typeface="Cambria Math" panose="02040503050406030204" pitchFamily="18" charset="0"/>
                      </a:rPr>
                      <m:t>)</m:t>
                    </m:r>
                  </m:oMath>
                </a14:m>
                <a:r>
                  <a:rPr lang="zh-CN" altLang="en-US" sz="1400" spc="100" dirty="0">
                    <a:latin typeface="思源黑体 CN Normal" panose="020B0400000000000000" pitchFamily="34" charset="-122"/>
                    <a:ea typeface="思源黑体 CN Normal" panose="020B0400000000000000" pitchFamily="34" charset="-122"/>
                  </a:rPr>
                  <a:t>和整体</a:t>
                </a:r>
                <a14:m>
                  <m:oMath xmlns:m="http://schemas.openxmlformats.org/officeDocument/2006/math">
                    <m:r>
                      <a:rPr lang="zh-CN" altLang="en-US" sz="1400" b="0" i="1" spc="100" dirty="0">
                        <a:latin typeface="Cambria Math" panose="02040503050406030204" pitchFamily="18" charset="0"/>
                        <a:ea typeface="思源黑体 CN Normal" panose="020B0400000000000000" pitchFamily="34" charset="-122"/>
                      </a:rPr>
                      <m:t>窃听者</m:t>
                    </m:r>
                    <m:r>
                      <a:rPr lang="zh-CN" altLang="en-US" sz="1400" i="1" spc="100" dirty="0" smtClean="0">
                        <a:latin typeface="Cambria Math" panose="02040503050406030204" pitchFamily="18" charset="0"/>
                        <a:ea typeface="思源黑体 CN Normal" panose="020B0400000000000000" pitchFamily="34" charset="-122"/>
                      </a:rPr>
                      <m:t>安全</m:t>
                    </m:r>
                    <m:r>
                      <a:rPr lang="zh-CN" altLang="en-US" sz="1400" i="1" spc="100" dirty="0">
                        <a:latin typeface="Cambria Math" panose="02040503050406030204" pitchFamily="18" charset="0"/>
                        <a:ea typeface="思源黑体 CN Normal" panose="020B0400000000000000" pitchFamily="34" charset="-122"/>
                      </a:rPr>
                      <m:t>指标</m:t>
                    </m:r>
                    <m:r>
                      <a:rPr lang="zh-CN" altLang="en-US" sz="1400" i="1" spc="100" dirty="0" smtClean="0">
                        <a:latin typeface="Cambria Math" panose="02040503050406030204" pitchFamily="18" charset="0"/>
                        <a:ea typeface="思源黑体 CN Normal" panose="020B0400000000000000" pitchFamily="34" charset="-122"/>
                      </a:rPr>
                      <m:t>∆</m:t>
                    </m:r>
                  </m:oMath>
                </a14:m>
                <a:r>
                  <a:rPr lang="zh-CN" altLang="en-US" sz="1400" spc="100" dirty="0">
                    <a:latin typeface="思源黑体 CN Normal" panose="020B0400000000000000" pitchFamily="34" charset="-122"/>
                    <a:ea typeface="思源黑体 CN Normal" panose="020B0400000000000000" pitchFamily="34" charset="-122"/>
                  </a:rPr>
                  <a:t>关系</a:t>
                </a:r>
                <a:r>
                  <a:rPr lang="en-US" altLang="zh-CN" sz="1400" spc="100" dirty="0">
                    <a:latin typeface="思源黑体 CN Normal" panose="020B0400000000000000" pitchFamily="34" charset="-122"/>
                    <a:ea typeface="思源黑体 CN Normal" panose="020B0400000000000000" pitchFamily="34" charset="-122"/>
                  </a:rPr>
                  <a:t>:</a:t>
                </a:r>
                <a:endParaRPr lang="zh-CN" altLang="en-US" sz="1400" spc="100" dirty="0">
                  <a:latin typeface="思源黑体 CN Normal" panose="020B0400000000000000" pitchFamily="34" charset="-122"/>
                  <a:ea typeface="思源黑体 CN Normal" panose="020B0400000000000000" pitchFamily="34" charset="-122"/>
                </a:endParaRPr>
              </a:p>
            </p:txBody>
          </p:sp>
        </mc:Choice>
        <mc:Fallback xmlns="">
          <p:sp>
            <p:nvSpPr>
              <p:cNvPr id="17" name="文本框 16">
                <a:extLst>
                  <a:ext uri="{FF2B5EF4-FFF2-40B4-BE49-F238E27FC236}">
                    <a16:creationId xmlns:a16="http://schemas.microsoft.com/office/drawing/2014/main" id="{7AE85D1D-E090-2BF7-261D-CD5F500172DA}"/>
                  </a:ext>
                </a:extLst>
              </p:cNvPr>
              <p:cNvSpPr txBox="1">
                <a:spLocks noRot="1" noChangeAspect="1" noMove="1" noResize="1" noEditPoints="1" noAdjustHandles="1" noChangeArrowheads="1" noChangeShapeType="1" noTextEdit="1"/>
              </p:cNvSpPr>
              <p:nvPr/>
            </p:nvSpPr>
            <p:spPr>
              <a:xfrm>
                <a:off x="6126738" y="3517968"/>
                <a:ext cx="5577581" cy="346249"/>
              </a:xfrm>
              <a:prstGeom prst="rect">
                <a:avLst/>
              </a:prstGeom>
              <a:blipFill>
                <a:blip r:embed="rId9"/>
                <a:stretch>
                  <a:fillRect l="-328" b="-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90FDD329-C2D7-C124-B60D-2DE580F0675C}"/>
                  </a:ext>
                </a:extLst>
              </p:cNvPr>
              <p:cNvSpPr txBox="1"/>
              <p:nvPr/>
            </p:nvSpPr>
            <p:spPr>
              <a:xfrm>
                <a:off x="940870" y="4983777"/>
                <a:ext cx="5043994" cy="87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eqArr>
                        <m:eqArrPr>
                          <m:ctrlPr>
                            <a:rPr lang="zh-CN" altLang="en-US" i="1" smtClean="0">
                              <a:solidFill>
                                <a:srgbClr val="836967"/>
                              </a:solidFill>
                              <a:latin typeface="Cambria Math" panose="02040503050406030204" pitchFamily="18" charset="0"/>
                            </a:rPr>
                          </m:ctrlPr>
                        </m:eqArrPr>
                        <m:e>
                          <m:r>
                            <a:rPr lang="zh-CN" altLang="en-US">
                              <a:latin typeface="Cambria Math" panose="02040503050406030204" pitchFamily="18" charset="0"/>
                            </a:rPr>
                            <m:t>&amp;</m:t>
                          </m:r>
                          <m:r>
                            <a:rPr lang="zh-CN" altLang="en-US" i="1">
                              <a:latin typeface="Cambria Math" panose="02040503050406030204" pitchFamily="18" charset="0"/>
                            </a:rPr>
                            <m:t>𝑅</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1">
                                  <a:latin typeface="Cambria Math" panose="02040503050406030204" pitchFamily="18" charset="0"/>
                                </a:rPr>
                                <m:t>𝐻</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0">
                                          <a:latin typeface="Cambria Math" panose="02040503050406030204" pitchFamily="18" charset="0"/>
                                        </a:rPr>
                                        <m:t>′</m:t>
                                      </m:r>
                                      <m:r>
                                        <a:rPr lang="zh-CN" altLang="en-US" i="1">
                                          <a:latin typeface="Cambria Math" panose="02040503050406030204" pitchFamily="18" charset="0"/>
                                        </a:rPr>
                                        <m:t>𝐾</m:t>
                                      </m:r>
                                    </m:sup>
                                  </m:sSup>
                                </m:e>
                              </m:d>
                            </m:num>
                            <m:den>
                              <m:r>
                                <a:rPr lang="zh-CN" altLang="en-US" i="1">
                                  <a:latin typeface="Cambria Math" panose="02040503050406030204" pitchFamily="18" charset="0"/>
                                </a:rPr>
                                <m:t>𝑁</m:t>
                              </m:r>
                            </m:den>
                          </m:f>
                          <m:r>
                            <a:rPr lang="zh-CN" altLang="en-US" i="0">
                              <a:latin typeface="Cambria Math" panose="02040503050406030204" pitchFamily="18" charset="0"/>
                            </a:rPr>
                            <m:t>=</m:t>
                          </m:r>
                          <m:eqArr>
                            <m:eqArrPr>
                              <m:ctrlPr>
                                <a:rPr lang="zh-CN" altLang="en-US" i="1">
                                  <a:solidFill>
                                    <a:srgbClr val="836967"/>
                                  </a:solidFill>
                                  <a:latin typeface="Cambria Math" panose="02040503050406030204" pitchFamily="18" charset="0"/>
                                </a:rPr>
                              </m:ctrlPr>
                            </m:eqArrPr>
                            <m:e>
                              <m:r>
                                <a:rPr lang="zh-CN" altLang="en-US" i="0">
                                  <a:latin typeface="Cambria Math" panose="02040503050406030204" pitchFamily="18" charset="0"/>
                                </a:rPr>
                                <m:t>&amp;</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𝐾</m:t>
                                  </m:r>
                                </m:sup>
                                <m:e>
                                  <m:r>
                                    <a:rPr lang="zh-CN" altLang="en-US" i="0">
                                      <a:latin typeface="Cambria Math" panose="02040503050406030204" pitchFamily="18" charset="0"/>
                                    </a:rPr>
                                    <m:t> </m:t>
                                  </m:r>
                                </m:e>
                              </m:nary>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sub>
                              </m:sSub>
                              <m:r>
                                <a:rPr lang="zh-CN" altLang="en-US" i="1">
                                  <a:latin typeface="Cambria Math" panose="02040503050406030204" pitchFamily="18" charset="0"/>
                                </a:rPr>
                                <m:t>𝑃𝑟</m:t>
                              </m:r>
                              <m:d>
                                <m:dPr>
                                  <m:begChr m:val="{"/>
                                  <m:endChr m:val="}"/>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e>
                                <m:e>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e>
                              </m:d>
                            </m:e>
                          </m:eqArr>
                        </m:e>
                      </m:eqArr>
                    </m:oMath>
                  </m:oMathPara>
                </a14:m>
                <a:endParaRPr lang="zh-CN" altLang="en-US" dirty="0"/>
              </a:p>
            </p:txBody>
          </p:sp>
        </mc:Choice>
        <mc:Fallback xmlns="">
          <p:sp>
            <p:nvSpPr>
              <p:cNvPr id="19" name="文本框 18">
                <a:extLst>
                  <a:ext uri="{FF2B5EF4-FFF2-40B4-BE49-F238E27FC236}">
                    <a16:creationId xmlns:a16="http://schemas.microsoft.com/office/drawing/2014/main" id="{90FDD329-C2D7-C124-B60D-2DE580F0675C}"/>
                  </a:ext>
                </a:extLst>
              </p:cNvPr>
              <p:cNvSpPr txBox="1">
                <a:spLocks noRot="1" noChangeAspect="1" noMove="1" noResize="1" noEditPoints="1" noAdjustHandles="1" noChangeArrowheads="1" noChangeShapeType="1" noTextEdit="1"/>
              </p:cNvSpPr>
              <p:nvPr/>
            </p:nvSpPr>
            <p:spPr>
              <a:xfrm>
                <a:off x="940870" y="4983777"/>
                <a:ext cx="5043994" cy="871201"/>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1" name="文本框 20">
                <a:extLst>
                  <a:ext uri="{FF2B5EF4-FFF2-40B4-BE49-F238E27FC236}">
                    <a16:creationId xmlns:a16="http://schemas.microsoft.com/office/drawing/2014/main" id="{1DE9DB15-22C1-AC55-0196-7AECDAE72EB9}"/>
                  </a:ext>
                </a:extLst>
              </p:cNvPr>
              <p:cNvSpPr txBox="1"/>
              <p:nvPr/>
            </p:nvSpPr>
            <p:spPr>
              <a:xfrm>
                <a:off x="5866726" y="4033065"/>
                <a:ext cx="6097604" cy="6595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Δ</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𝑡</m:t>
                              </m:r>
                            </m:sub>
                          </m:sSub>
                        </m:den>
                      </m:f>
                      <m:r>
                        <a:rPr lang="zh-CN" altLang="en-US" i="1">
                          <a:latin typeface="Cambria Math" panose="02040503050406030204" pitchFamily="18" charset="0"/>
                        </a:rPr>
                        <m:t>h</m:t>
                      </m:r>
                      <m:d>
                        <m:dPr>
                          <m:ctrlPr>
                            <a:rPr lang="en-US" altLang="zh-CN" i="1" smtClean="0">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𝐾</m:t>
                                  </m:r>
                                </m:e>
                                <m:sub>
                                  <m:r>
                                    <a:rPr lang="zh-CN" altLang="en-US" i="1">
                                      <a:latin typeface="Cambria Math" panose="02040503050406030204" pitchFamily="18" charset="0"/>
                                    </a:rPr>
                                    <m:t>𝑡</m:t>
                                  </m:r>
                                </m:sub>
                              </m:sSub>
                            </m:sup>
                          </m:sSup>
                          <m:r>
                            <a:rPr lang="en-US" altLang="zh-CN" b="0" i="1" smtClean="0">
                              <a:latin typeface="Cambria Math" panose="02040503050406030204" pitchFamily="18" charset="0"/>
                            </a:rPr>
                            <m:t>|</m:t>
                          </m:r>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𝑍</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sup>
                          </m:sSup>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a:latin typeface="Cambria Math" panose="02040503050406030204" pitchFamily="18" charset="0"/>
                                </a:rPr>
                                <m:t>1</m:t>
                              </m:r>
                            </m:sub>
                          </m:sSub>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𝑡</m:t>
                              </m:r>
                            </m:e>
                          </m:d>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𝑡</m:t>
                          </m:r>
                          <m:r>
                            <a:rPr lang="en-US" altLang="zh-CN" b="0" i="1" smtClean="0">
                              <a:latin typeface="Cambria Math" panose="02040503050406030204" pitchFamily="18" charset="0"/>
                            </a:rPr>
                            <m:t>)</m:t>
                          </m:r>
                        </m:e>
                      </m:d>
                    </m:oMath>
                  </m:oMathPara>
                </a14:m>
                <a:endParaRPr lang="zh-CN" altLang="en-US" dirty="0"/>
              </a:p>
            </p:txBody>
          </p:sp>
        </mc:Choice>
        <mc:Fallback>
          <p:sp>
            <p:nvSpPr>
              <p:cNvPr id="21" name="文本框 20">
                <a:extLst>
                  <a:ext uri="{FF2B5EF4-FFF2-40B4-BE49-F238E27FC236}">
                    <a16:creationId xmlns:a16="http://schemas.microsoft.com/office/drawing/2014/main" id="{1DE9DB15-22C1-AC55-0196-7AECDAE72EB9}"/>
                  </a:ext>
                </a:extLst>
              </p:cNvPr>
              <p:cNvSpPr txBox="1">
                <a:spLocks noRot="1" noChangeAspect="1" noMove="1" noResize="1" noEditPoints="1" noAdjustHandles="1" noChangeArrowheads="1" noChangeShapeType="1" noTextEdit="1"/>
              </p:cNvSpPr>
              <p:nvPr/>
            </p:nvSpPr>
            <p:spPr>
              <a:xfrm>
                <a:off x="5866726" y="4033065"/>
                <a:ext cx="6097604" cy="65954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a:extLst>
                  <a:ext uri="{FF2B5EF4-FFF2-40B4-BE49-F238E27FC236}">
                    <a16:creationId xmlns:a16="http://schemas.microsoft.com/office/drawing/2014/main" id="{9CF6CA9D-2C78-3EBF-5F4E-8115DB70D076}"/>
                  </a:ext>
                </a:extLst>
              </p:cNvPr>
              <p:cNvSpPr txBox="1"/>
              <p:nvPr/>
            </p:nvSpPr>
            <p:spPr>
              <a:xfrm>
                <a:off x="2216279" y="4791163"/>
                <a:ext cx="13398497" cy="138980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mtClean="0">
                          <a:latin typeface="Cambria Math" panose="02040503050406030204" pitchFamily="18" charset="0"/>
                        </a:rPr>
                        <m:t>Δ</m:t>
                      </m:r>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𝐾</m:t>
                          </m:r>
                        </m:den>
                      </m:f>
                      <m:r>
                        <a:rPr lang="zh-CN" altLang="en-US" i="1">
                          <a:latin typeface="Cambria Math" panose="02040503050406030204" pitchFamily="18" charset="0"/>
                        </a:rPr>
                        <m:t>h</m:t>
                      </m:r>
                      <m:d>
                        <m:dPr>
                          <m:ctrlPr>
                            <a:rPr lang="zh-CN" altLang="en-US" i="1">
                              <a:solidFill>
                                <a:srgbClr val="836967"/>
                              </a:solidFill>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0">
                                  <a:latin typeface="Cambria Math" panose="02040503050406030204" pitchFamily="18" charset="0"/>
                                </a:rPr>
                                <m:t>′</m:t>
                              </m:r>
                              <m:r>
                                <a:rPr lang="zh-CN" altLang="en-US" i="1">
                                  <a:latin typeface="Cambria Math" panose="02040503050406030204" pitchFamily="18" charset="0"/>
                                </a:rPr>
                                <m:t>𝐾</m:t>
                              </m:r>
                            </m:sup>
                          </m:sSup>
                        </m:e>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𝑍</m:t>
                              </m:r>
                            </m:e>
                            <m:sup>
                              <m:r>
                                <a:rPr lang="zh-CN" altLang="en-US" i="1">
                                  <a:latin typeface="Cambria Math" panose="02040503050406030204" pitchFamily="18" charset="0"/>
                                </a:rPr>
                                <m:t>𝑁</m:t>
                              </m:r>
                            </m:sup>
                          </m:s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i="0">
                                  <a:latin typeface="Cambria Math" panose="02040503050406030204" pitchFamily="18" charset="0"/>
                                </a:rPr>
                                <m:t>2</m:t>
                              </m:r>
                            </m:sub>
                          </m:sSub>
                        </m:e>
                      </m:d>
                    </m:oMath>
                  </m:oMathPara>
                </a14:m>
                <a:endParaRPr lang="en-US" altLang="zh-CN"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zh-CN" altLang="en-US" i="0">
                          <a:latin typeface="Cambria Math" panose="02040503050406030204" pitchFamily="18" charset="0"/>
                        </a:rPr>
                        <m:t>=</m:t>
                      </m:r>
                      <m:eqArr>
                        <m:eqArrPr>
                          <m:ctrlPr>
                            <a:rPr lang="zh-CN" altLang="en-US" i="1">
                              <a:solidFill>
                                <a:srgbClr val="836967"/>
                              </a:solidFill>
                              <a:latin typeface="Cambria Math" panose="02040503050406030204" pitchFamily="18" charset="0"/>
                            </a:rPr>
                          </m:ctrlPr>
                        </m:eqArrPr>
                        <m:e>
                          <m:r>
                            <a:rPr lang="zh-CN" altLang="en-US" i="0">
                              <a:latin typeface="Cambria Math" panose="02040503050406030204" pitchFamily="18" charset="0"/>
                            </a:rPr>
                            <m:t>&amp;</m:t>
                          </m:r>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𝑡</m:t>
                              </m:r>
                              <m:r>
                                <a:rPr lang="zh-CN" altLang="en-US" i="0">
                                  <a:latin typeface="Cambria Math" panose="02040503050406030204" pitchFamily="18" charset="0"/>
                                </a:rPr>
                                <m:t>=1</m:t>
                              </m:r>
                            </m:sub>
                            <m:sup>
                              <m:r>
                                <a:rPr lang="zh-CN" altLang="en-US" i="1">
                                  <a:latin typeface="Cambria Math" panose="02040503050406030204" pitchFamily="18" charset="0"/>
                                </a:rPr>
                                <m:t>𝑇</m:t>
                              </m:r>
                            </m:sup>
                            <m:e>
                              <m:r>
                                <a:rPr lang="zh-CN" altLang="en-US" i="0">
                                  <a:latin typeface="Cambria Math" panose="02040503050406030204" pitchFamily="18" charset="0"/>
                                </a:rPr>
                                <m:t> </m:t>
                              </m:r>
                            </m:e>
                          </m:nary>
                          <m:r>
                            <a:rPr lang="zh-CN" altLang="en-US" i="1">
                              <a:latin typeface="Cambria Math" panose="02040503050406030204" pitchFamily="18" charset="0"/>
                            </a:rPr>
                            <m:t>𝛥</m:t>
                          </m:r>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m:rPr>
                              <m:sty m:val="p"/>
                            </m:rPr>
                            <a:rPr lang="zh-CN" altLang="en-US" i="0">
                              <a:latin typeface="Cambria Math" panose="02040503050406030204" pitchFamily="18" charset="0"/>
                            </a:rPr>
                            <m:t>Pr</m:t>
                          </m:r>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en-US" altLang="zh-CN" b="0" i="0"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en-US" altLang="zh-CN" b="0" i="0" smtClean="0">
                                  <a:latin typeface="Cambria Math" panose="02040503050406030204" pitchFamily="18" charset="0"/>
                                </a:rPr>
                                <m:t>1</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sSub>
                            <m:sSubPr>
                              <m:ctrlPr>
                                <a:rPr lang="zh-CN" altLang="en-US" i="1">
                                  <a:solidFill>
                                    <a:srgbClr val="836967"/>
                                  </a:solidFill>
                                  <a:latin typeface="Cambria Math" panose="02040503050406030204" pitchFamily="18" charset="0"/>
                                </a:rPr>
                              </m:ctrlPr>
                            </m:sSubPr>
                            <m:e>
                              <m:r>
                                <a:rPr lang="en-US" altLang="zh-CN" b="0" i="1" smtClean="0">
                                  <a:solidFill>
                                    <a:srgbClr val="836967"/>
                                  </a:solidFill>
                                  <a:latin typeface="Cambria Math" panose="02040503050406030204" pitchFamily="18" charset="0"/>
                                </a:rPr>
                                <m:t>,</m:t>
                              </m:r>
                              <m:r>
                                <a:rPr lang="zh-CN" altLang="en-US" i="1">
                                  <a:latin typeface="Cambria Math" panose="02040503050406030204" pitchFamily="18" charset="0"/>
                                </a:rPr>
                                <m:t>h</m:t>
                              </m:r>
                            </m:e>
                            <m:sub>
                              <m:r>
                                <a:rPr lang="zh-CN" altLang="en-US">
                                  <a:latin typeface="Cambria Math" panose="02040503050406030204" pitchFamily="18" charset="0"/>
                                </a:rPr>
                                <m:t>2</m:t>
                              </m:r>
                            </m:sub>
                          </m:sSub>
                          <m:r>
                            <a:rPr lang="zh-CN" altLang="en-US">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h</m:t>
                              </m:r>
                            </m:e>
                            <m:sub>
                              <m:r>
                                <a:rPr lang="zh-CN" altLang="en-US">
                                  <a:latin typeface="Cambria Math" panose="02040503050406030204" pitchFamily="18" charset="0"/>
                                </a:rPr>
                                <m:t>2</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𝑡</m:t>
                              </m:r>
                            </m:e>
                          </m:d>
                          <m:r>
                            <a:rPr lang="en-US" altLang="zh-CN" b="0" i="1" smtClean="0">
                              <a:latin typeface="Cambria Math" panose="02040503050406030204" pitchFamily="18" charset="0"/>
                            </a:rPr>
                            <m:t>}</m:t>
                          </m:r>
                        </m:e>
                      </m:eqArr>
                    </m:oMath>
                  </m:oMathPara>
                </a14:m>
                <a:endParaRPr lang="zh-CN" altLang="en-US" dirty="0"/>
              </a:p>
            </p:txBody>
          </p:sp>
        </mc:Choice>
        <mc:Fallback>
          <p:sp>
            <p:nvSpPr>
              <p:cNvPr id="23" name="文本框 22">
                <a:extLst>
                  <a:ext uri="{FF2B5EF4-FFF2-40B4-BE49-F238E27FC236}">
                    <a16:creationId xmlns:a16="http://schemas.microsoft.com/office/drawing/2014/main" id="{9CF6CA9D-2C78-3EBF-5F4E-8115DB70D076}"/>
                  </a:ext>
                </a:extLst>
              </p:cNvPr>
              <p:cNvSpPr txBox="1">
                <a:spLocks noRot="1" noChangeAspect="1" noMove="1" noResize="1" noEditPoints="1" noAdjustHandles="1" noChangeArrowheads="1" noChangeShapeType="1" noTextEdit="1"/>
              </p:cNvSpPr>
              <p:nvPr/>
            </p:nvSpPr>
            <p:spPr>
              <a:xfrm>
                <a:off x="2216279" y="4791163"/>
                <a:ext cx="13398497" cy="1389804"/>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61438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43916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FL</a:t>
            </a:r>
            <a:r>
              <a:rPr lang="zh-CN" altLang="en-US" sz="2400" spc="100" dirty="0">
                <a:latin typeface="微软雅黑" panose="020B0503020204020204" pitchFamily="34" charset="-122"/>
                <a:ea typeface="微软雅黑" panose="020B0503020204020204" pitchFamily="34" charset="-122"/>
              </a:rPr>
              <a:t>和</a:t>
            </a:r>
            <a:r>
              <a:rPr lang="en-US" altLang="zh-CN" sz="2400" spc="100" dirty="0">
                <a:latin typeface="微软雅黑" panose="020B0503020204020204" pitchFamily="34" charset="-122"/>
                <a:ea typeface="微软雅黑" panose="020B0503020204020204" pitchFamily="34" charset="-122"/>
              </a:rPr>
              <a:t>PLS</a:t>
            </a:r>
            <a:r>
              <a:rPr lang="zh-CN" altLang="en-US" sz="2400" spc="100" dirty="0">
                <a:latin typeface="微软雅黑" panose="020B0503020204020204" pitchFamily="34" charset="-122"/>
                <a:ea typeface="微软雅黑" panose="020B0503020204020204" pitchFamily="34" charset="-122"/>
              </a:rPr>
              <a:t>结合架构</a:t>
            </a:r>
          </a:p>
        </p:txBody>
      </p:sp>
      <p:cxnSp>
        <p:nvCxnSpPr>
          <p:cNvPr id="85" name="直接连接符 84"/>
          <p:cNvCxnSpPr>
            <a:cxnSpLocks/>
          </p:cNvCxnSpPr>
          <p:nvPr/>
        </p:nvCxnSpPr>
        <p:spPr>
          <a:xfrm>
            <a:off x="695255" y="1256186"/>
            <a:ext cx="3123212"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2" name="图片 1">
            <a:extLst>
              <a:ext uri="{FF2B5EF4-FFF2-40B4-BE49-F238E27FC236}">
                <a16:creationId xmlns:a16="http://schemas.microsoft.com/office/drawing/2014/main" id="{75F32E60-15DD-CC51-4207-61A2043382F6}"/>
              </a:ext>
            </a:extLst>
          </p:cNvPr>
          <p:cNvPicPr>
            <a:picLocks noChangeAspect="1"/>
          </p:cNvPicPr>
          <p:nvPr/>
        </p:nvPicPr>
        <p:blipFill>
          <a:blip r:embed="rId3"/>
          <a:stretch>
            <a:fillRect/>
          </a:stretch>
        </p:blipFill>
        <p:spPr>
          <a:xfrm>
            <a:off x="6243206" y="1366818"/>
            <a:ext cx="5246664" cy="2224707"/>
          </a:xfrm>
          <a:prstGeom prst="rect">
            <a:avLst/>
          </a:prstGeom>
          <a:effectLst>
            <a:outerShdw blurRad="63500" sx="102000" sy="102000" algn="ctr" rotWithShape="0">
              <a:prstClr val="black">
                <a:alpha val="40000"/>
              </a:prstClr>
            </a:outerShdw>
          </a:effectLst>
        </p:spPr>
      </p:pic>
      <p:sp>
        <p:nvSpPr>
          <p:cNvPr id="6" name="文本框 5">
            <a:extLst>
              <a:ext uri="{FF2B5EF4-FFF2-40B4-BE49-F238E27FC236}">
                <a16:creationId xmlns:a16="http://schemas.microsoft.com/office/drawing/2014/main" id="{5DF03000-7406-27F0-8A26-20E7CA4115A0}"/>
              </a:ext>
            </a:extLst>
          </p:cNvPr>
          <p:cNvSpPr txBox="1"/>
          <p:nvPr/>
        </p:nvSpPr>
        <p:spPr>
          <a:xfrm>
            <a:off x="838200" y="1766379"/>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联合源通道解码器：</a:t>
            </a:r>
            <a:endParaRPr lang="zh-CN" altLang="en-US" sz="1600" dirty="0"/>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2AF97C27-7414-18F3-3BF7-447ADA8D99FB}"/>
                  </a:ext>
                </a:extLst>
              </p:cNvPr>
              <p:cNvSpPr txBox="1"/>
              <p:nvPr/>
            </p:nvSpPr>
            <p:spPr>
              <a:xfrm>
                <a:off x="841311" y="2144099"/>
                <a:ext cx="4976632" cy="635046"/>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每一个数据块</a:t>
                </a:r>
                <a:r>
                  <a:rPr lang="en-US" altLang="zh-CN" sz="1400" spc="100" dirty="0">
                    <a:latin typeface="思源黑体 CN Normal" panose="020B0400000000000000" pitchFamily="34" charset="-122"/>
                    <a:ea typeface="思源黑体 CN Normal" panose="020B0400000000000000" pitchFamily="34" charset="-122"/>
                  </a:rPr>
                  <a:t>t</a:t>
                </a:r>
                <a:r>
                  <a:rPr lang="zh-CN" altLang="en-US" sz="1400" spc="100" dirty="0">
                    <a:latin typeface="思源黑体 CN Normal" panose="020B0400000000000000" pitchFamily="34" charset="-122"/>
                    <a:ea typeface="思源黑体 CN Normal" panose="020B0400000000000000" pitchFamily="34" charset="-122"/>
                  </a:rPr>
                  <a:t>，中心服务器接收到</a:t>
                </a:r>
                <a14:m>
                  <m:oMath xmlns:m="http://schemas.openxmlformats.org/officeDocument/2006/math">
                    <m:sSup>
                      <m:sSupPr>
                        <m:ctrlPr>
                          <a:rPr lang="en-US" altLang="zh-CN" sz="1400" i="1" spc="100" smtClean="0">
                            <a:latin typeface="Cambria Math" panose="02040503050406030204" pitchFamily="18" charset="0"/>
                            <a:ea typeface="思源黑体 CN Normal" panose="020B0400000000000000" pitchFamily="34" charset="-122"/>
                          </a:rPr>
                        </m:ctrlPr>
                      </m:sSupPr>
                      <m:e>
                        <m:r>
                          <a:rPr lang="en-US" altLang="zh-CN" sz="1400" b="0" i="1" spc="100" smtClean="0">
                            <a:latin typeface="Cambria Math" panose="02040503050406030204" pitchFamily="18" charset="0"/>
                            <a:ea typeface="思源黑体 CN Normal" panose="020B0400000000000000" pitchFamily="34" charset="-122"/>
                          </a:rPr>
                          <m:t>𝑌</m:t>
                        </m:r>
                      </m:e>
                      <m:sup>
                        <m:sSub>
                          <m:sSubPr>
                            <m:ctrlPr>
                              <a:rPr lang="en-US" altLang="zh-CN" sz="1400" i="1" spc="100" smtClean="0">
                                <a:latin typeface="Cambria Math" panose="02040503050406030204" pitchFamily="18" charset="0"/>
                                <a:ea typeface="思源黑体 CN Normal" panose="020B0400000000000000" pitchFamily="34" charset="-122"/>
                              </a:rPr>
                            </m:ctrlPr>
                          </m:sSubPr>
                          <m:e>
                            <m:r>
                              <a:rPr lang="en-US" altLang="zh-CN" sz="1400" b="0" i="1" spc="100" smtClean="0">
                                <a:latin typeface="Cambria Math" panose="02040503050406030204" pitchFamily="18" charset="0"/>
                                <a:ea typeface="思源黑体 CN Normal" panose="020B0400000000000000" pitchFamily="34" charset="-122"/>
                              </a:rPr>
                              <m:t>𝑁</m:t>
                            </m:r>
                          </m:e>
                          <m:sub>
                            <m:r>
                              <a:rPr lang="en-US" altLang="zh-CN" sz="1400" b="0" i="1" spc="100" smtClean="0">
                                <a:latin typeface="Cambria Math" panose="02040503050406030204" pitchFamily="18" charset="0"/>
                                <a:ea typeface="思源黑体 CN Normal" panose="020B0400000000000000" pitchFamily="34" charset="-122"/>
                              </a:rPr>
                              <m:t>𝑡</m:t>
                            </m:r>
                          </m:sub>
                        </m:sSub>
                      </m:sup>
                    </m:sSup>
                  </m:oMath>
                </a14:m>
                <a:r>
                  <a:rPr lang="zh-CN" altLang="en-US" sz="1400" spc="100" dirty="0">
                    <a:latin typeface="思源黑体 CN Normal" panose="020B0400000000000000" pitchFamily="34" charset="-122"/>
                    <a:ea typeface="思源黑体 CN Normal" panose="020B0400000000000000" pitchFamily="34" charset="-122"/>
                  </a:rPr>
                  <a:t>后，将</a:t>
                </a:r>
                <a14:m>
                  <m:oMath xmlns:m="http://schemas.openxmlformats.org/officeDocument/2006/math">
                    <m:sSup>
                      <m:sSupPr>
                        <m:ctrlPr>
                          <a:rPr lang="en-US" altLang="zh-CN" sz="1400" i="1" spc="100">
                            <a:latin typeface="Cambria Math" panose="02040503050406030204" pitchFamily="18" charset="0"/>
                            <a:ea typeface="思源黑体 CN Normal" panose="020B0400000000000000" pitchFamily="34" charset="-122"/>
                          </a:rPr>
                        </m:ctrlPr>
                      </m:sSupPr>
                      <m:e>
                        <m:r>
                          <a:rPr lang="en-US" altLang="zh-CN" sz="1400" i="1" spc="100">
                            <a:latin typeface="Cambria Math" panose="02040503050406030204" pitchFamily="18" charset="0"/>
                            <a:ea typeface="思源黑体 CN Normal" panose="020B0400000000000000" pitchFamily="34" charset="-122"/>
                          </a:rPr>
                          <m:t>𝑌</m:t>
                        </m:r>
                      </m:e>
                      <m:sup>
                        <m:sSub>
                          <m:sSubPr>
                            <m:ctrlPr>
                              <a:rPr lang="en-US" altLang="zh-CN" sz="1400" i="1" spc="100">
                                <a:latin typeface="Cambria Math" panose="02040503050406030204" pitchFamily="18" charset="0"/>
                                <a:ea typeface="思源黑体 CN Normal" panose="020B0400000000000000" pitchFamily="34" charset="-122"/>
                              </a:rPr>
                            </m:ctrlPr>
                          </m:sSubPr>
                          <m:e>
                            <m:r>
                              <a:rPr lang="en-US" altLang="zh-CN" sz="1400" i="1" spc="100">
                                <a:latin typeface="Cambria Math" panose="02040503050406030204" pitchFamily="18" charset="0"/>
                                <a:ea typeface="思源黑体 CN Normal" panose="020B0400000000000000" pitchFamily="34" charset="-122"/>
                              </a:rPr>
                              <m:t>𝑁</m:t>
                            </m:r>
                          </m:e>
                          <m:sub>
                            <m:r>
                              <a:rPr lang="en-US" altLang="zh-CN" sz="1400" i="1" spc="100">
                                <a:latin typeface="Cambria Math" panose="02040503050406030204" pitchFamily="18" charset="0"/>
                                <a:ea typeface="思源黑体 CN Normal" panose="020B0400000000000000" pitchFamily="34" charset="-122"/>
                              </a:rPr>
                              <m:t>𝑡</m:t>
                            </m:r>
                          </m:sub>
                        </m:sSub>
                      </m:sup>
                    </m:sSup>
                    <m:r>
                      <a:rPr lang="en-US" altLang="zh-CN" sz="1400" i="1" spc="100">
                        <a:latin typeface="Cambria Math" panose="02040503050406030204" pitchFamily="18" charset="0"/>
                        <a:ea typeface="思源黑体 CN Normal" panose="020B0400000000000000" pitchFamily="34" charset="-122"/>
                      </a:rPr>
                      <m:t> </m:t>
                    </m:r>
                  </m:oMath>
                </a14:m>
                <a:r>
                  <a:rPr lang="zh-CN" altLang="en-US" sz="1400" spc="100" dirty="0">
                    <a:latin typeface="思源黑体 CN Normal" panose="020B0400000000000000" pitchFamily="34" charset="-122"/>
                    <a:ea typeface="思源黑体 CN Normal" panose="020B0400000000000000" pitchFamily="34" charset="-122"/>
                  </a:rPr>
                  <a:t>映射到</a:t>
                </a:r>
                <a14:m>
                  <m:oMath xmlns:m="http://schemas.openxmlformats.org/officeDocument/2006/math">
                    <m:sSubSup>
                      <m:sSubSupPr>
                        <m:ctrlPr>
                          <a:rPr lang="zh-CN" altLang="en-US" sz="1400" i="1">
                            <a:solidFill>
                              <a:srgbClr val="836967"/>
                            </a:solidFill>
                            <a:latin typeface="Cambria Math" panose="02040503050406030204" pitchFamily="18" charset="0"/>
                          </a:rPr>
                        </m:ctrlPr>
                      </m:sSubSup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𝑊</m:t>
                            </m:r>
                          </m:e>
                        </m:acc>
                      </m:e>
                      <m:sub>
                        <m:r>
                          <a:rPr lang="zh-CN" altLang="en-US" sz="1400" i="1">
                            <a:latin typeface="Cambria Math" panose="02040503050406030204" pitchFamily="18" charset="0"/>
                          </a:rPr>
                          <m:t>𝑘</m:t>
                        </m:r>
                      </m:sub>
                      <m:sup>
                        <m:r>
                          <a:rPr lang="zh-CN" altLang="en-US" sz="1400">
                            <a:latin typeface="Cambria Math" panose="020405030504060302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，由此全局解码误码率被定义为</a:t>
                </a:r>
                <a:r>
                  <a:rPr lang="en-US" altLang="zh-CN" sz="1400" spc="100" dirty="0">
                    <a:latin typeface="思源黑体 CN Normal" panose="020B0400000000000000" pitchFamily="34" charset="-122"/>
                    <a:ea typeface="思源黑体 CN Normal" panose="020B0400000000000000" pitchFamily="34" charset="-122"/>
                  </a:rPr>
                  <a:t>:</a:t>
                </a:r>
                <a:endParaRPr lang="zh-CN" altLang="en-US" sz="1400" spc="100" dirty="0">
                  <a:latin typeface="思源黑体 CN Normal" panose="020B0400000000000000" pitchFamily="34" charset="-122"/>
                  <a:ea typeface="思源黑体 CN Normal" panose="020B0400000000000000" pitchFamily="34" charset="-122"/>
                </a:endParaRPr>
              </a:p>
            </p:txBody>
          </p:sp>
        </mc:Choice>
        <mc:Fallback xmlns="">
          <p:sp>
            <p:nvSpPr>
              <p:cNvPr id="7" name="文本框 6">
                <a:extLst>
                  <a:ext uri="{FF2B5EF4-FFF2-40B4-BE49-F238E27FC236}">
                    <a16:creationId xmlns:a16="http://schemas.microsoft.com/office/drawing/2014/main" id="{2AF97C27-7414-18F3-3BF7-447ADA8D99FB}"/>
                  </a:ext>
                </a:extLst>
              </p:cNvPr>
              <p:cNvSpPr txBox="1">
                <a:spLocks noRot="1" noChangeAspect="1" noMove="1" noResize="1" noEditPoints="1" noAdjustHandles="1" noChangeArrowheads="1" noChangeShapeType="1" noTextEdit="1"/>
              </p:cNvSpPr>
              <p:nvPr/>
            </p:nvSpPr>
            <p:spPr>
              <a:xfrm>
                <a:off x="841311" y="2144099"/>
                <a:ext cx="4976632" cy="635046"/>
              </a:xfrm>
              <a:prstGeom prst="rect">
                <a:avLst/>
              </a:prstGeom>
              <a:blipFill>
                <a:blip r:embed="rId4"/>
                <a:stretch>
                  <a:fillRect l="-368" r="-368" b="-86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1871FCD9-8748-6A35-2160-5CD50A3FF4E6}"/>
                  </a:ext>
                </a:extLst>
              </p:cNvPr>
              <p:cNvSpPr txBox="1"/>
              <p:nvPr/>
            </p:nvSpPr>
            <p:spPr>
              <a:xfrm>
                <a:off x="281627" y="2923840"/>
                <a:ext cx="6096000" cy="87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sub>
                      </m:sSub>
                      <m:r>
                        <a:rPr lang="zh-CN" altLang="en-US" i="0">
                          <a:latin typeface="Cambria Math" panose="02040503050406030204" pitchFamily="18" charset="0"/>
                        </a:rPr>
                        <m:t>=</m:t>
                      </m:r>
                      <m:f>
                        <m:fPr>
                          <m:ctrlPr>
                            <a:rPr lang="zh-CN" altLang="en-US" i="1">
                              <a:solidFill>
                                <a:srgbClr val="836967"/>
                              </a:solidFill>
                              <a:latin typeface="Cambria Math" panose="02040503050406030204" pitchFamily="18" charset="0"/>
                            </a:rPr>
                          </m:ctrlPr>
                        </m:fPr>
                        <m:num>
                          <m:r>
                            <a:rPr lang="zh-CN" altLang="en-US" i="0">
                              <a:latin typeface="Cambria Math" panose="02040503050406030204" pitchFamily="18" charset="0"/>
                            </a:rPr>
                            <m:t>1</m:t>
                          </m:r>
                        </m:num>
                        <m:den>
                          <m:r>
                            <a:rPr lang="zh-CN" altLang="en-US" i="1">
                              <a:latin typeface="Cambria Math" panose="02040503050406030204" pitchFamily="18" charset="0"/>
                            </a:rPr>
                            <m:t>𝐾</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𝐾</m:t>
                          </m:r>
                        </m:sup>
                        <m:e>
                          <m:r>
                            <a:rPr lang="zh-CN" altLang="en-US" i="0">
                              <a:latin typeface="Cambria Math" panose="02040503050406030204" pitchFamily="18" charset="0"/>
                            </a:rPr>
                            <m:t> </m:t>
                          </m:r>
                        </m:e>
                      </m:nary>
                      <m:r>
                        <a:rPr lang="zh-CN" altLang="en-US" i="1">
                          <a:latin typeface="Cambria Math" panose="02040503050406030204" pitchFamily="18" charset="0"/>
                        </a:rPr>
                        <m:t>𝑃𝑟</m:t>
                      </m:r>
                      <m:d>
                        <m:dPr>
                          <m:begChr m:val="{"/>
                          <m:endChr m:val="}"/>
                          <m:ctrlPr>
                            <a:rPr lang="zh-CN" altLang="en-US" i="1">
                              <a:latin typeface="Cambria Math" panose="02040503050406030204" pitchFamily="18" charset="0"/>
                            </a:rPr>
                          </m:ctrlPr>
                        </m:dPr>
                        <m:e>
                          <m:sSubSup>
                            <m:sSubSupPr>
                              <m:ctrlPr>
                                <a:rPr lang="zh-CN" altLang="en-US" i="1">
                                  <a:solidFill>
                                    <a:srgbClr val="836967"/>
                                  </a:solidFill>
                                  <a:latin typeface="Cambria Math" panose="02040503050406030204" pitchFamily="18" charset="0"/>
                                </a:rPr>
                              </m:ctrlPr>
                            </m:sSubSup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𝑊</m:t>
                                  </m:r>
                                </m:e>
                              </m:acc>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e>
                      </m:d>
                    </m:oMath>
                  </m:oMathPara>
                </a14:m>
                <a:endParaRPr lang="zh-CN" altLang="en-US" dirty="0"/>
              </a:p>
            </p:txBody>
          </p:sp>
        </mc:Choice>
        <mc:Fallback xmlns="">
          <p:sp>
            <p:nvSpPr>
              <p:cNvPr id="15" name="文本框 14">
                <a:extLst>
                  <a:ext uri="{FF2B5EF4-FFF2-40B4-BE49-F238E27FC236}">
                    <a16:creationId xmlns:a16="http://schemas.microsoft.com/office/drawing/2014/main" id="{1871FCD9-8748-6A35-2160-5CD50A3FF4E6}"/>
                  </a:ext>
                </a:extLst>
              </p:cNvPr>
              <p:cNvSpPr txBox="1">
                <a:spLocks noRot="1" noChangeAspect="1" noMove="1" noResize="1" noEditPoints="1" noAdjustHandles="1" noChangeArrowheads="1" noChangeShapeType="1" noTextEdit="1"/>
              </p:cNvSpPr>
              <p:nvPr/>
            </p:nvSpPr>
            <p:spPr>
              <a:xfrm>
                <a:off x="281627" y="2923840"/>
                <a:ext cx="6096000" cy="871201"/>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9C1F3EF9-6847-8003-3B4E-78501CE23013}"/>
                  </a:ext>
                </a:extLst>
              </p:cNvPr>
              <p:cNvSpPr txBox="1"/>
              <p:nvPr/>
            </p:nvSpPr>
            <p:spPr>
              <a:xfrm>
                <a:off x="898326" y="4067351"/>
                <a:ext cx="1630562" cy="345094"/>
              </a:xfrm>
              <a:prstGeom prst="rect">
                <a:avLst/>
              </a:prstGeom>
              <a:noFill/>
            </p:spPr>
            <p:txBody>
              <a:bodyPr wrap="square" rtlCol="0">
                <a:spAutoFit/>
              </a:bodyPr>
              <a:lstStyle/>
              <a:p>
                <a:pPr algn="just" hangingPunct="0">
                  <a:lnSpc>
                    <a:spcPct val="130000"/>
                  </a:lnSpc>
                </a:pPr>
                <a14:m>
                  <m:oMath xmlns:m="http://schemas.openxmlformats.org/officeDocument/2006/math">
                    <m:d>
                      <m:dPr>
                        <m:ctrlPr>
                          <a:rPr lang="en-US" altLang="zh-CN" sz="1400" b="0" i="1" spc="100" smtClean="0">
                            <a:latin typeface="Cambria Math" panose="02040503050406030204" pitchFamily="18" charset="0"/>
                            <a:ea typeface="思源黑体 CN Normal" panose="020B0400000000000000" pitchFamily="34" charset="-122"/>
                          </a:rPr>
                        </m:ctrlPr>
                      </m:dPr>
                      <m:e>
                        <m:r>
                          <a:rPr lang="en-US" altLang="zh-CN" sz="1400" b="0" i="1" spc="100" smtClean="0">
                            <a:latin typeface="Cambria Math" panose="02040503050406030204" pitchFamily="18" charset="0"/>
                            <a:ea typeface="思源黑体 CN Normal" panose="020B0400000000000000" pitchFamily="34" charset="-122"/>
                          </a:rPr>
                          <m:t>𝐷</m:t>
                        </m:r>
                        <m:r>
                          <a:rPr lang="en-US" altLang="zh-CN" sz="1400" b="0" i="1" spc="100" smtClean="0">
                            <a:latin typeface="Cambria Math" panose="02040503050406030204" pitchFamily="18" charset="0"/>
                            <a:ea typeface="思源黑体 CN Normal" panose="020B0400000000000000" pitchFamily="34" charset="-122"/>
                          </a:rPr>
                          <m:t>,</m:t>
                        </m:r>
                        <m:r>
                          <a:rPr lang="zh-CN" altLang="en-US" sz="1400" b="0" i="1" spc="100" smtClean="0">
                            <a:latin typeface="Cambria Math" panose="02040503050406030204" pitchFamily="18" charset="0"/>
                            <a:ea typeface="思源黑体 CN Normal" panose="020B0400000000000000" pitchFamily="34" charset="-122"/>
                          </a:rPr>
                          <m:t>𝜖</m:t>
                        </m:r>
                      </m:e>
                    </m:d>
                  </m:oMath>
                </a14:m>
                <a:r>
                  <a:rPr lang="zh-CN" altLang="en-US" sz="1400" spc="100" dirty="0">
                    <a:latin typeface="思源黑体 CN Normal" panose="020B0400000000000000" pitchFamily="34" charset="-122"/>
                    <a:ea typeface="思源黑体 CN Normal" panose="020B0400000000000000" pitchFamily="34" charset="-122"/>
                  </a:rPr>
                  <a:t>可达约束：</a:t>
                </a:r>
              </a:p>
            </p:txBody>
          </p:sp>
        </mc:Choice>
        <mc:Fallback xmlns="">
          <p:sp>
            <p:nvSpPr>
              <p:cNvPr id="22" name="文本框 21">
                <a:extLst>
                  <a:ext uri="{FF2B5EF4-FFF2-40B4-BE49-F238E27FC236}">
                    <a16:creationId xmlns:a16="http://schemas.microsoft.com/office/drawing/2014/main" id="{9C1F3EF9-6847-8003-3B4E-78501CE23013}"/>
                  </a:ext>
                </a:extLst>
              </p:cNvPr>
              <p:cNvSpPr txBox="1">
                <a:spLocks noRot="1" noChangeAspect="1" noMove="1" noResize="1" noEditPoints="1" noAdjustHandles="1" noChangeArrowheads="1" noChangeShapeType="1" noTextEdit="1"/>
              </p:cNvSpPr>
              <p:nvPr/>
            </p:nvSpPr>
            <p:spPr>
              <a:xfrm>
                <a:off x="898326" y="4067351"/>
                <a:ext cx="1630562" cy="345094"/>
              </a:xfrm>
              <a:prstGeom prst="rect">
                <a:avLst/>
              </a:prstGeom>
              <a:blipFill>
                <a:blip r:embed="rId6"/>
                <a:stretch>
                  <a:fillRect b="-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1E107ACE-A9DD-361D-9A07-A5C4AEF0745B}"/>
                  </a:ext>
                </a:extLst>
              </p:cNvPr>
              <p:cNvSpPr txBox="1"/>
              <p:nvPr/>
            </p:nvSpPr>
            <p:spPr>
              <a:xfrm>
                <a:off x="2584964" y="4075360"/>
                <a:ext cx="6025636" cy="483466"/>
              </a:xfrm>
              <a:prstGeom prst="rect">
                <a:avLst/>
              </a:prstGeom>
              <a:noFill/>
            </p:spPr>
            <p:txBody>
              <a:bodyPr wrap="square">
                <a:spAutoFit/>
              </a:bodyPr>
              <a:lstStyle/>
              <a:p>
                <a14:m>
                  <m:oMath xmlns:m="http://schemas.openxmlformats.org/officeDocument/2006/math">
                    <m:sSub>
                      <m:sSubPr>
                        <m:ctrlPr>
                          <a:rPr lang="en-US" altLang="zh-CN" i="1" smtClean="0">
                            <a:solidFill>
                              <a:schemeClr val="tx1"/>
                            </a:solidFill>
                            <a:latin typeface="Cambria Math" panose="02040503050406030204" pitchFamily="18" charset="0"/>
                          </a:rPr>
                        </m:ctrlPr>
                      </m:sSubPr>
                      <m:e>
                        <m:r>
                          <a:rPr lang="zh-CN" altLang="en-US" i="1" smtClean="0">
                            <a:solidFill>
                              <a:schemeClr val="tx1"/>
                            </a:solidFill>
                            <a:latin typeface="Cambria Math" panose="02040503050406030204" pitchFamily="18" charset="0"/>
                          </a:rPr>
                          <m:t>𝜖</m:t>
                        </m:r>
                      </m:e>
                      <m:sub>
                        <m:r>
                          <a:rPr lang="en-US" altLang="zh-CN" b="0" i="1" smtClean="0">
                            <a:solidFill>
                              <a:schemeClr val="tx1"/>
                            </a:solidFill>
                            <a:latin typeface="Cambria Math" panose="02040503050406030204" pitchFamily="18" charset="0"/>
                          </a:rPr>
                          <m:t>1</m:t>
                        </m:r>
                      </m:sub>
                    </m:sSub>
                    <m:r>
                      <a:rPr lang="zh-CN" altLang="en-US" i="1" smtClean="0">
                        <a:solidFill>
                          <a:schemeClr val="tx1"/>
                        </a:solidFill>
                        <a:latin typeface="Cambria Math" panose="02040503050406030204" pitchFamily="18" charset="0"/>
                      </a:rPr>
                      <m:t>&gt;</m:t>
                    </m:r>
                    <m:r>
                      <a:rPr lang="en-US" altLang="zh-CN" b="0" i="1" smtClean="0">
                        <a:solidFill>
                          <a:schemeClr val="tx1"/>
                        </a:solidFill>
                        <a:latin typeface="Cambria Math" panose="02040503050406030204" pitchFamily="18" charset="0"/>
                      </a:rPr>
                      <m:t>0; </m:t>
                    </m:r>
                  </m:oMath>
                </a14:m>
                <a:r>
                  <a:rPr lang="zh-CN" altLang="en-US" dirty="0">
                    <a:solidFill>
                      <a:srgbClr val="836967"/>
                    </a:solidFill>
                  </a:rPr>
                  <a:t>  </a:t>
                </a:r>
                <a14:m>
                  <m:oMath xmlns:m="http://schemas.openxmlformats.org/officeDocument/2006/math">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𝐾</m:t>
                        </m:r>
                      </m:den>
                    </m:f>
                    <m:r>
                      <a:rPr lang="zh-CN" altLang="en-US" i="1">
                        <a:latin typeface="Cambria Math" panose="02040503050406030204" pitchFamily="18" charset="0"/>
                      </a:rPr>
                      <m:t>𝐼</m:t>
                    </m:r>
                    <m:d>
                      <m:dPr>
                        <m:sepChr m:val=";"/>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1">
                                <a:latin typeface="Cambria Math" panose="02040503050406030204" pitchFamily="18" charset="0"/>
                              </a:rPr>
                              <m:t>𝐾</m:t>
                            </m:r>
                          </m:sup>
                        </m:sSup>
                      </m:e>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a:latin typeface="Cambria Math" panose="02040503050406030204" pitchFamily="18" charset="0"/>
                              </a:rPr>
                              <m:t>′</m:t>
                            </m:r>
                            <m:r>
                              <a:rPr lang="zh-CN" altLang="en-US" i="1">
                                <a:latin typeface="Cambria Math" panose="02040503050406030204" pitchFamily="18" charset="0"/>
                              </a:rPr>
                              <m:t>𝐾</m:t>
                            </m:r>
                          </m:sup>
                        </m:sSup>
                      </m:e>
                    </m:d>
                    <m:r>
                      <a:rPr lang="zh-CN" altLang="en-US">
                        <a:latin typeface="Cambria Math" panose="02040503050406030204" pitchFamily="18" charset="0"/>
                      </a:rPr>
                      <m:t>≤</m:t>
                    </m:r>
                    <m:r>
                      <a:rPr lang="zh-CN" altLang="en-US" i="1">
                        <a:latin typeface="Cambria Math" panose="02040503050406030204" pitchFamily="18" charset="0"/>
                      </a:rPr>
                      <m:t>𝜖</m:t>
                    </m:r>
                    <m:r>
                      <a:rPr lang="en-US" altLang="zh-CN" b="0" i="0" smtClean="0">
                        <a:latin typeface="Cambria Math" panose="02040503050406030204" pitchFamily="18" charset="0"/>
                      </a:rPr>
                      <m:t>;  </m:t>
                    </m:r>
                    <m:f>
                      <m:fPr>
                        <m:ctrlPr>
                          <a:rPr lang="zh-CN" altLang="en-US" i="1">
                            <a:solidFill>
                              <a:srgbClr val="836967"/>
                            </a:solidFill>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𝐾</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a:latin typeface="Cambria Math" panose="02040503050406030204" pitchFamily="18" charset="0"/>
                          </a:rPr>
                          <m:t>=1</m:t>
                        </m:r>
                      </m:sub>
                      <m:sup>
                        <m:r>
                          <a:rPr lang="zh-CN" altLang="en-US" i="1">
                            <a:latin typeface="Cambria Math" panose="02040503050406030204" pitchFamily="18" charset="0"/>
                          </a:rPr>
                          <m:t>𝐾</m:t>
                        </m:r>
                      </m:sup>
                      <m:e>
                        <m:r>
                          <a:rPr lang="zh-CN" altLang="en-US">
                            <a:latin typeface="Cambria Math" panose="02040503050406030204" pitchFamily="18" charset="0"/>
                          </a:rPr>
                          <m:t> </m:t>
                        </m:r>
                      </m:e>
                    </m:nary>
                    <m:r>
                      <a:rPr lang="zh-CN" altLang="en-US" i="1">
                        <a:latin typeface="Cambria Math" panose="02040503050406030204" pitchFamily="18" charset="0"/>
                      </a:rPr>
                      <m:t>𝐸</m:t>
                    </m:r>
                    <m:d>
                      <m:dPr>
                        <m:ctrlPr>
                          <a:rPr lang="zh-CN" altLang="en-US" i="1">
                            <a:latin typeface="Cambria Math" panose="02040503050406030204" pitchFamily="18" charset="0"/>
                          </a:rPr>
                        </m:ctrlPr>
                      </m:dPr>
                      <m:e>
                        <m:r>
                          <a:rPr lang="zh-CN" altLang="en-US" i="1">
                            <a:latin typeface="Cambria Math" panose="02040503050406030204" pitchFamily="18" charset="0"/>
                          </a:rPr>
                          <m:t>𝑑</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𝑘</m:t>
                                </m:r>
                              </m:sub>
                              <m:sup>
                                <m:r>
                                  <a:rPr lang="zh-CN" altLang="en-US">
                                    <a:latin typeface="Cambria Math" panose="02040503050406030204" pitchFamily="18" charset="0"/>
                                  </a:rPr>
                                  <m:t>′</m:t>
                                </m:r>
                              </m:sup>
                            </m:sSubSup>
                          </m:e>
                        </m:d>
                      </m:e>
                    </m:d>
                    <m:r>
                      <a:rPr lang="zh-CN" altLang="en-US">
                        <a:latin typeface="Cambria Math" panose="02040503050406030204" pitchFamily="18" charset="0"/>
                      </a:rPr>
                      <m:t>≤</m:t>
                    </m:r>
                    <m:r>
                      <a:rPr lang="zh-CN" altLang="en-US" i="1">
                        <a:latin typeface="Cambria Math" panose="02040503050406030204" pitchFamily="18" charset="0"/>
                      </a:rPr>
                      <m:t>𝐷</m:t>
                    </m:r>
                  </m:oMath>
                </a14:m>
                <a:endParaRPr lang="zh-CN" altLang="en-US" dirty="0"/>
              </a:p>
            </p:txBody>
          </p:sp>
        </mc:Choice>
        <mc:Fallback xmlns="">
          <p:sp>
            <p:nvSpPr>
              <p:cNvPr id="26" name="文本框 25">
                <a:extLst>
                  <a:ext uri="{FF2B5EF4-FFF2-40B4-BE49-F238E27FC236}">
                    <a16:creationId xmlns:a16="http://schemas.microsoft.com/office/drawing/2014/main" id="{1E107ACE-A9DD-361D-9A07-A5C4AEF0745B}"/>
                  </a:ext>
                </a:extLst>
              </p:cNvPr>
              <p:cNvSpPr txBox="1">
                <a:spLocks noRot="1" noChangeAspect="1" noMove="1" noResize="1" noEditPoints="1" noAdjustHandles="1" noChangeArrowheads="1" noChangeShapeType="1" noTextEdit="1"/>
              </p:cNvSpPr>
              <p:nvPr/>
            </p:nvSpPr>
            <p:spPr>
              <a:xfrm>
                <a:off x="2584964" y="4075360"/>
                <a:ext cx="6025636" cy="483466"/>
              </a:xfrm>
              <a:prstGeom prst="rect">
                <a:avLst/>
              </a:prstGeom>
              <a:blipFill>
                <a:blip r:embed="rId7"/>
                <a:stretch>
                  <a:fillRect t="-79747" b="-1316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1DA1425-039E-1C85-6E2C-C46845A4CDF7}"/>
                  </a:ext>
                </a:extLst>
              </p:cNvPr>
              <p:cNvSpPr txBox="1"/>
              <p:nvPr/>
            </p:nvSpPr>
            <p:spPr>
              <a:xfrm>
                <a:off x="898326" y="4907131"/>
                <a:ext cx="2373512" cy="345094"/>
              </a:xfrm>
              <a:prstGeom prst="rect">
                <a:avLst/>
              </a:prstGeom>
              <a:noFill/>
            </p:spPr>
            <p:txBody>
              <a:bodyPr wrap="square" rtlCol="0">
                <a:spAutoFit/>
              </a:bodyPr>
              <a:lstStyle/>
              <a:p>
                <a:pPr algn="just" hangingPunct="0">
                  <a:lnSpc>
                    <a:spcPct val="130000"/>
                  </a:lnSpc>
                </a:pPr>
                <a14:m>
                  <m:oMath xmlns:m="http://schemas.openxmlformats.org/officeDocument/2006/math">
                    <m:d>
                      <m:dPr>
                        <m:ctrlPr>
                          <a:rPr lang="en-US" altLang="zh-CN" sz="1400" b="0" i="1" spc="100" smtClean="0">
                            <a:latin typeface="Cambria Math" panose="02040503050406030204" pitchFamily="18" charset="0"/>
                            <a:ea typeface="思源黑体 CN Normal" panose="020B0400000000000000" pitchFamily="34" charset="-122"/>
                          </a:rPr>
                        </m:ctrlPr>
                      </m:dPr>
                      <m:e>
                        <m:r>
                          <a:rPr lang="en-US" altLang="zh-CN" sz="1400" b="0" i="1" spc="100" smtClean="0">
                            <a:latin typeface="Cambria Math" panose="02040503050406030204" pitchFamily="18" charset="0"/>
                            <a:ea typeface="思源黑体 CN Normal" panose="020B0400000000000000" pitchFamily="34" charset="-122"/>
                          </a:rPr>
                          <m:t>𝑅</m:t>
                        </m:r>
                        <m:r>
                          <a:rPr lang="en-US" altLang="zh-CN" sz="1400" b="0" i="1" spc="100" smtClean="0">
                            <a:latin typeface="Cambria Math" panose="02040503050406030204" pitchFamily="18" charset="0"/>
                            <a:ea typeface="思源黑体 CN Normal" panose="020B0400000000000000" pitchFamily="34" charset="-122"/>
                          </a:rPr>
                          <m:t>,</m:t>
                        </m:r>
                        <m:r>
                          <a:rPr lang="en-US" altLang="zh-CN" sz="1400" b="0" i="1" spc="100" smtClean="0">
                            <a:latin typeface="Cambria Math" panose="02040503050406030204" pitchFamily="18" charset="0"/>
                            <a:ea typeface="思源黑体 CN Normal" panose="020B0400000000000000" pitchFamily="34" charset="-122"/>
                          </a:rPr>
                          <m:t>𝑑</m:t>
                        </m:r>
                      </m:e>
                    </m:d>
                  </m:oMath>
                </a14:m>
                <a:r>
                  <a:rPr lang="zh-CN" altLang="en-US" sz="1400" spc="100" dirty="0">
                    <a:latin typeface="思源黑体 CN Normal" panose="020B0400000000000000" pitchFamily="34" charset="-122"/>
                    <a:ea typeface="思源黑体 CN Normal" panose="020B0400000000000000" pitchFamily="34" charset="-122"/>
                  </a:rPr>
                  <a:t>速率</a:t>
                </a:r>
                <a:r>
                  <a:rPr lang="en-US" altLang="zh-CN" sz="1400" spc="100" dirty="0">
                    <a:latin typeface="思源黑体 CN Normal" panose="020B0400000000000000" pitchFamily="34" charset="-122"/>
                    <a:ea typeface="思源黑体 CN Normal" panose="020B0400000000000000" pitchFamily="34" charset="-122"/>
                  </a:rPr>
                  <a:t>-</a:t>
                </a:r>
                <a:r>
                  <a:rPr lang="zh-CN" altLang="en-US" sz="1400" spc="100" dirty="0">
                    <a:latin typeface="思源黑体 CN Normal" panose="020B0400000000000000" pitchFamily="34" charset="-122"/>
                    <a:ea typeface="思源黑体 CN Normal" panose="020B0400000000000000" pitchFamily="34" charset="-122"/>
                  </a:rPr>
                  <a:t>疑义对要求：</a:t>
                </a:r>
              </a:p>
            </p:txBody>
          </p:sp>
        </mc:Choice>
        <mc:Fallback xmlns="">
          <p:sp>
            <p:nvSpPr>
              <p:cNvPr id="27" name="文本框 26">
                <a:extLst>
                  <a:ext uri="{FF2B5EF4-FFF2-40B4-BE49-F238E27FC236}">
                    <a16:creationId xmlns:a16="http://schemas.microsoft.com/office/drawing/2014/main" id="{D1DA1425-039E-1C85-6E2C-C46845A4CDF7}"/>
                  </a:ext>
                </a:extLst>
              </p:cNvPr>
              <p:cNvSpPr txBox="1">
                <a:spLocks noRot="1" noChangeAspect="1" noMove="1" noResize="1" noEditPoints="1" noAdjustHandles="1" noChangeArrowheads="1" noChangeShapeType="1" noTextEdit="1"/>
              </p:cNvSpPr>
              <p:nvPr/>
            </p:nvSpPr>
            <p:spPr>
              <a:xfrm>
                <a:off x="898326" y="4907131"/>
                <a:ext cx="2373512" cy="345094"/>
              </a:xfrm>
              <a:prstGeom prst="rect">
                <a:avLst/>
              </a:prstGeom>
              <a:blipFill>
                <a:blip r:embed="rId8"/>
                <a:stretch>
                  <a:fillRect b="-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474FBBEA-5A8E-A350-CC7E-D5C8768723F2}"/>
                  </a:ext>
                </a:extLst>
              </p:cNvPr>
              <p:cNvSpPr txBox="1"/>
              <p:nvPr/>
            </p:nvSpPr>
            <p:spPr>
              <a:xfrm>
                <a:off x="2769348" y="4820554"/>
                <a:ext cx="6097190" cy="64645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i="1">
                              <a:latin typeface="Cambria Math" panose="02040503050406030204" pitchFamily="18" charset="0"/>
                            </a:rPr>
                            <m:t>𝐻</m:t>
                          </m:r>
                          <m:d>
                            <m:dPr>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0">
                                      <a:latin typeface="Cambria Math" panose="02040503050406030204" pitchFamily="18" charset="0"/>
                                    </a:rPr>
                                    <m:t>′</m:t>
                                  </m:r>
                                  <m:r>
                                    <a:rPr lang="zh-CN" altLang="en-US" i="1">
                                      <a:latin typeface="Cambria Math" panose="02040503050406030204" pitchFamily="18" charset="0"/>
                                    </a:rPr>
                                    <m:t>𝐾</m:t>
                                  </m:r>
                                </m:sup>
                              </m:sSup>
                            </m:e>
                          </m:d>
                        </m:num>
                        <m:den>
                          <m:r>
                            <a:rPr lang="zh-CN" altLang="en-US" i="1">
                              <a:latin typeface="Cambria Math" panose="02040503050406030204" pitchFamily="18" charset="0"/>
                            </a:rPr>
                            <m:t>𝑁</m:t>
                          </m:r>
                        </m:den>
                      </m:f>
                      <m:r>
                        <a:rPr lang="zh-CN" altLang="en-US" i="0">
                          <a:latin typeface="Cambria Math" panose="02040503050406030204" pitchFamily="18" charset="0"/>
                        </a:rPr>
                        <m:t>≥</m:t>
                      </m:r>
                      <m:r>
                        <a:rPr lang="zh-CN" altLang="en-US" i="1">
                          <a:latin typeface="Cambria Math" panose="02040503050406030204" pitchFamily="18" charset="0"/>
                        </a:rPr>
                        <m:t>𝑅</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𝜖</m:t>
                          </m:r>
                        </m:e>
                        <m:sub>
                          <m:r>
                            <a:rPr lang="zh-CN" altLang="en-US" i="0">
                              <a:latin typeface="Cambria Math" panose="02040503050406030204" pitchFamily="18" charset="0"/>
                            </a:rPr>
                            <m:t>1</m:t>
                          </m:r>
                        </m:sub>
                      </m:sSub>
                      <m:r>
                        <a:rPr lang="zh-CN" altLang="en-US" i="0">
                          <a:latin typeface="Cambria Math" panose="02040503050406030204" pitchFamily="18" charset="0"/>
                        </a:rPr>
                        <m:t>,</m:t>
                      </m:r>
                      <m:r>
                        <m:rPr>
                          <m:sty m:val="p"/>
                        </m:rPr>
                        <a:rPr lang="zh-CN" altLang="en-US" i="0">
                          <a:latin typeface="Cambria Math" panose="02040503050406030204" pitchFamily="18" charset="0"/>
                        </a:rPr>
                        <m:t>Δ</m:t>
                      </m:r>
                      <m:r>
                        <a:rPr lang="zh-CN" altLang="en-US" i="0">
                          <a:latin typeface="Cambria Math" panose="02040503050406030204" pitchFamily="18" charset="0"/>
                        </a:rPr>
                        <m:t>≥</m:t>
                      </m:r>
                      <m:r>
                        <a:rPr lang="zh-CN" altLang="en-US" i="1">
                          <a:latin typeface="Cambria Math" panose="02040503050406030204" pitchFamily="18" charset="0"/>
                        </a:rPr>
                        <m:t>𝑑</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𝜖</m:t>
                          </m:r>
                        </m:e>
                        <m:sub>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𝑃</m:t>
                          </m:r>
                        </m:e>
                        <m:sub>
                          <m:r>
                            <a:rPr lang="zh-CN" altLang="en-US" i="1">
                              <a:latin typeface="Cambria Math" panose="02040503050406030204" pitchFamily="18" charset="0"/>
                            </a:rPr>
                            <m:t>𝑒</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𝜖</m:t>
                          </m:r>
                        </m:e>
                        <m:sub>
                          <m:r>
                            <a:rPr lang="zh-CN" altLang="en-US" i="0">
                              <a:latin typeface="Cambria Math" panose="02040503050406030204" pitchFamily="18" charset="0"/>
                            </a:rPr>
                            <m:t>1</m:t>
                          </m:r>
                        </m:sub>
                      </m:sSub>
                    </m:oMath>
                  </m:oMathPara>
                </a14:m>
                <a:endParaRPr lang="zh-CN" altLang="en-US" dirty="0"/>
              </a:p>
            </p:txBody>
          </p:sp>
        </mc:Choice>
        <mc:Fallback xmlns="">
          <p:sp>
            <p:nvSpPr>
              <p:cNvPr id="29" name="文本框 28">
                <a:extLst>
                  <a:ext uri="{FF2B5EF4-FFF2-40B4-BE49-F238E27FC236}">
                    <a16:creationId xmlns:a16="http://schemas.microsoft.com/office/drawing/2014/main" id="{474FBBEA-5A8E-A350-CC7E-D5C8768723F2}"/>
                  </a:ext>
                </a:extLst>
              </p:cNvPr>
              <p:cNvSpPr txBox="1">
                <a:spLocks noRot="1" noChangeAspect="1" noMove="1" noResize="1" noEditPoints="1" noAdjustHandles="1" noChangeArrowheads="1" noChangeShapeType="1" noTextEdit="1"/>
              </p:cNvSpPr>
              <p:nvPr/>
            </p:nvSpPr>
            <p:spPr>
              <a:xfrm>
                <a:off x="2769348" y="4820554"/>
                <a:ext cx="6097190" cy="646459"/>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74859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12</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6" name="图片 5">
            <a:extLst>
              <a:ext uri="{FF2B5EF4-FFF2-40B4-BE49-F238E27FC236}">
                <a16:creationId xmlns:a16="http://schemas.microsoft.com/office/drawing/2014/main" id="{2610D682-0789-D557-4E47-8CD5A08CAF22}"/>
              </a:ext>
            </a:extLst>
          </p:cNvPr>
          <p:cNvPicPr>
            <a:picLocks noChangeAspect="1"/>
          </p:cNvPicPr>
          <p:nvPr/>
        </p:nvPicPr>
        <p:blipFill>
          <a:blip r:embed="rId3"/>
          <a:stretch>
            <a:fillRect/>
          </a:stretch>
        </p:blipFill>
        <p:spPr>
          <a:xfrm>
            <a:off x="5717715" y="1422781"/>
            <a:ext cx="5803375" cy="3621114"/>
          </a:xfrm>
          <a:prstGeom prst="rect">
            <a:avLst/>
          </a:prstGeom>
          <a:effectLst>
            <a:outerShdw blurRad="63500" sx="102000" sy="102000" algn="ctr" rotWithShape="0">
              <a:prstClr val="black">
                <a:alpha val="40000"/>
              </a:prstClr>
            </a:outerShdw>
          </a:effectLst>
        </p:spPr>
      </p:pic>
      <p:sp>
        <p:nvSpPr>
          <p:cNvPr id="7" name="文本框 6">
            <a:extLst>
              <a:ext uri="{FF2B5EF4-FFF2-40B4-BE49-F238E27FC236}">
                <a16:creationId xmlns:a16="http://schemas.microsoft.com/office/drawing/2014/main" id="{E6FCC020-9E7F-56E4-562A-867CC6227C7C}"/>
              </a:ext>
            </a:extLst>
          </p:cNvPr>
          <p:cNvSpPr txBox="1"/>
          <p:nvPr/>
        </p:nvSpPr>
        <p:spPr>
          <a:xfrm>
            <a:off x="898171" y="1499830"/>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窃听者存在时的无线</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HFL</a:t>
            </a:r>
            <a:endParaRPr lang="zh-CN" altLang="en-US" sz="1600" dirty="0"/>
          </a:p>
        </p:txBody>
      </p:sp>
      <p:sp>
        <p:nvSpPr>
          <p:cNvPr id="14" name="文本框 13">
            <a:extLst>
              <a:ext uri="{FF2B5EF4-FFF2-40B4-BE49-F238E27FC236}">
                <a16:creationId xmlns:a16="http://schemas.microsoft.com/office/drawing/2014/main" id="{482C5F22-3669-D37B-55EE-43FB7B809867}"/>
              </a:ext>
            </a:extLst>
          </p:cNvPr>
          <p:cNvSpPr txBox="1"/>
          <p:nvPr/>
        </p:nvSpPr>
        <p:spPr>
          <a:xfrm>
            <a:off x="898171" y="2082027"/>
            <a:ext cx="157169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全局损失函数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15" name="文本框 14">
            <a:extLst>
              <a:ext uri="{FF2B5EF4-FFF2-40B4-BE49-F238E27FC236}">
                <a16:creationId xmlns:a16="http://schemas.microsoft.com/office/drawing/2014/main" id="{46C541F6-B221-128E-9FC4-1FA8D7FCD5F0}"/>
              </a:ext>
            </a:extLst>
          </p:cNvPr>
          <p:cNvSpPr txBox="1"/>
          <p:nvPr/>
        </p:nvSpPr>
        <p:spPr>
          <a:xfrm>
            <a:off x="898170" y="2703160"/>
            <a:ext cx="157169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目标函数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16" name="文本框 15">
            <a:extLst>
              <a:ext uri="{FF2B5EF4-FFF2-40B4-BE49-F238E27FC236}">
                <a16:creationId xmlns:a16="http://schemas.microsoft.com/office/drawing/2014/main" id="{EB96CFF6-C7F7-04EC-8106-02E610A20D27}"/>
              </a:ext>
            </a:extLst>
          </p:cNvPr>
          <p:cNvSpPr txBox="1"/>
          <p:nvPr/>
        </p:nvSpPr>
        <p:spPr>
          <a:xfrm>
            <a:off x="898170" y="3329727"/>
            <a:ext cx="1106723"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局部梯度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19" name="文本框 18">
            <a:extLst>
              <a:ext uri="{FF2B5EF4-FFF2-40B4-BE49-F238E27FC236}">
                <a16:creationId xmlns:a16="http://schemas.microsoft.com/office/drawing/2014/main" id="{DE0A5903-6D70-5BBB-57F2-A698E4FC5791}"/>
              </a:ext>
            </a:extLst>
          </p:cNvPr>
          <p:cNvSpPr txBox="1"/>
          <p:nvPr/>
        </p:nvSpPr>
        <p:spPr>
          <a:xfrm>
            <a:off x="898170" y="3956294"/>
            <a:ext cx="1106723"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全局梯度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6" name="文本框 25">
            <a:extLst>
              <a:ext uri="{FF2B5EF4-FFF2-40B4-BE49-F238E27FC236}">
                <a16:creationId xmlns:a16="http://schemas.microsoft.com/office/drawing/2014/main" id="{893C8AAC-D966-BB68-F44A-8804AEC4EC0E}"/>
              </a:ext>
            </a:extLst>
          </p:cNvPr>
          <p:cNvSpPr txBox="1"/>
          <p:nvPr/>
        </p:nvSpPr>
        <p:spPr>
          <a:xfrm>
            <a:off x="892022" y="4582861"/>
            <a:ext cx="229074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更新模型参数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1568CC26-9C9D-D571-455F-7EF153F05B3A}"/>
                  </a:ext>
                </a:extLst>
              </p:cNvPr>
              <p:cNvSpPr txBox="1"/>
              <p:nvPr/>
            </p:nvSpPr>
            <p:spPr>
              <a:xfrm>
                <a:off x="892022" y="5256720"/>
                <a:ext cx="4245560"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边缘服务器</a:t>
                </a:r>
                <a14:m>
                  <m:oMath xmlns:m="http://schemas.openxmlformats.org/officeDocument/2006/math">
                    <m:r>
                      <a:rPr lang="zh-CN" altLang="en-US" sz="1400" b="0" i="0" smtClean="0">
                        <a:latin typeface="Cambria Math" panose="02040503050406030204" pitchFamily="18" charset="0"/>
                      </a:rPr>
                      <m:t>𝓁</m:t>
                    </m:r>
                  </m:oMath>
                </a14:m>
                <a:r>
                  <a:rPr lang="zh-CN" altLang="en-US" sz="1400" spc="100" dirty="0">
                    <a:latin typeface="思源黑体 CN Normal" panose="020B0400000000000000" pitchFamily="34" charset="-122"/>
                    <a:ea typeface="思源黑体 CN Normal" panose="020B0400000000000000" pitchFamily="34" charset="-122"/>
                  </a:rPr>
                  <a:t>下第</a:t>
                </a:r>
                <a14:m>
                  <m:oMath xmlns:m="http://schemas.openxmlformats.org/officeDocument/2006/math">
                    <m:r>
                      <a:rPr lang="en-US" altLang="zh-CN" sz="1400" i="1">
                        <a:latin typeface="Cambria Math" panose="02040503050406030204" pitchFamily="18" charset="0"/>
                      </a:rPr>
                      <m:t>𝑘</m:t>
                    </m:r>
                  </m:oMath>
                </a14:m>
                <a:r>
                  <a:rPr lang="zh-CN" altLang="en-US" sz="1400" spc="100" dirty="0">
                    <a:latin typeface="思源黑体 CN Normal" panose="020B0400000000000000" pitchFamily="34" charset="-122"/>
                    <a:ea typeface="思源黑体 CN Normal" panose="020B0400000000000000" pitchFamily="34" charset="-122"/>
                  </a:rPr>
                  <a:t>个用户梯度表示为</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Choice>
        <mc:Fallback xmlns="">
          <p:sp>
            <p:nvSpPr>
              <p:cNvPr id="29" name="文本框 28">
                <a:extLst>
                  <a:ext uri="{FF2B5EF4-FFF2-40B4-BE49-F238E27FC236}">
                    <a16:creationId xmlns:a16="http://schemas.microsoft.com/office/drawing/2014/main" id="{1568CC26-9C9D-D571-455F-7EF153F05B3A}"/>
                  </a:ext>
                </a:extLst>
              </p:cNvPr>
              <p:cNvSpPr txBox="1">
                <a:spLocks noRot="1" noChangeAspect="1" noMove="1" noResize="1" noEditPoints="1" noAdjustHandles="1" noChangeArrowheads="1" noChangeShapeType="1" noTextEdit="1"/>
              </p:cNvSpPr>
              <p:nvPr/>
            </p:nvSpPr>
            <p:spPr>
              <a:xfrm>
                <a:off x="892022" y="5256720"/>
                <a:ext cx="4245560" cy="345094"/>
              </a:xfrm>
              <a:prstGeom prst="rect">
                <a:avLst/>
              </a:prstGeom>
              <a:blipFill>
                <a:blip r:embed="rId4"/>
                <a:stretch>
                  <a:fillRect l="-430" b="-1754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9E47BA6D-8425-703A-277A-A561BD6E9AEB}"/>
                  </a:ext>
                </a:extLst>
              </p:cNvPr>
              <p:cNvSpPr txBox="1"/>
              <p:nvPr/>
            </p:nvSpPr>
            <p:spPr>
              <a:xfrm>
                <a:off x="2466431" y="1892347"/>
                <a:ext cx="2423356" cy="7120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solidFill>
                            <a:schemeClr val="tx1"/>
                          </a:solidFill>
                          <a:latin typeface="Cambria Math" panose="02040503050406030204" pitchFamily="18" charset="0"/>
                        </a:rPr>
                        <m:t>𝐹</m:t>
                      </m:r>
                      <m:d>
                        <m:dPr>
                          <m:ctrlPr>
                            <a:rPr lang="zh-CN" altLang="en-US" sz="1400" i="1">
                              <a:solidFill>
                                <a:schemeClr val="tx1"/>
                              </a:solidFill>
                              <a:latin typeface="Cambria Math" panose="02040503050406030204" pitchFamily="18" charset="0"/>
                            </a:rPr>
                          </m:ctrlPr>
                        </m:dPr>
                        <m:e>
                          <m:r>
                            <m:rPr>
                              <m:sty m:val="p"/>
                            </m:rPr>
                            <a:rPr lang="zh-CN" altLang="en-US" sz="1400" b="0" i="0">
                              <a:solidFill>
                                <a:schemeClr val="tx1"/>
                              </a:solidFill>
                              <a:latin typeface="Cambria Math" panose="02040503050406030204" pitchFamily="18" charset="0"/>
                            </a:rPr>
                            <m:t>m</m:t>
                          </m:r>
                        </m:e>
                      </m:d>
                      <m:r>
                        <a:rPr lang="zh-CN" altLang="en-US" sz="1400" b="0" i="0">
                          <a:solidFill>
                            <a:schemeClr val="tx1"/>
                          </a:solidFill>
                          <a:latin typeface="Cambria Math" panose="02040503050406030204" pitchFamily="18" charset="0"/>
                        </a:rPr>
                        <m:t>=</m:t>
                      </m:r>
                      <m:f>
                        <m:fPr>
                          <m:ctrlPr>
                            <a:rPr lang="zh-CN" altLang="en-US" sz="1400" b="0" i="1">
                              <a:solidFill>
                                <a:schemeClr val="tx1"/>
                              </a:solidFill>
                              <a:latin typeface="Cambria Math" panose="02040503050406030204" pitchFamily="18" charset="0"/>
                            </a:rPr>
                          </m:ctrlPr>
                        </m:fPr>
                        <m:num>
                          <m:r>
                            <a:rPr lang="zh-CN" altLang="en-US" sz="1400" b="0" i="0">
                              <a:solidFill>
                                <a:schemeClr val="tx1"/>
                              </a:solidFill>
                              <a:latin typeface="Cambria Math" panose="02040503050406030204" pitchFamily="18" charset="0"/>
                            </a:rPr>
                            <m:t>1</m:t>
                          </m:r>
                        </m:num>
                        <m:den>
                          <m:r>
                            <a:rPr lang="zh-CN" altLang="en-US" sz="1400" b="0" i="1">
                              <a:solidFill>
                                <a:schemeClr val="tx1"/>
                              </a:solidFill>
                              <a:latin typeface="Cambria Math" panose="02040503050406030204" pitchFamily="18" charset="0"/>
                            </a:rPr>
                            <m:t>𝑆</m:t>
                          </m:r>
                        </m:den>
                      </m:f>
                      <m:nary>
                        <m:naryPr>
                          <m:chr m:val="∑"/>
                          <m:limLoc m:val="undOvr"/>
                          <m:ctrlPr>
                            <a:rPr lang="zh-CN" altLang="en-US" sz="1400" b="0" i="1">
                              <a:solidFill>
                                <a:schemeClr val="tx1"/>
                              </a:solidFill>
                              <a:latin typeface="Cambria Math" panose="02040503050406030204" pitchFamily="18" charset="0"/>
                            </a:rPr>
                          </m:ctrlPr>
                        </m:naryPr>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=1</m:t>
                          </m:r>
                        </m:sub>
                        <m:sup>
                          <m:r>
                            <a:rPr lang="zh-CN" altLang="en-US" sz="1400" b="0" i="1">
                              <a:solidFill>
                                <a:schemeClr val="tx1"/>
                              </a:solidFill>
                              <a:latin typeface="Cambria Math" panose="02040503050406030204" pitchFamily="18" charset="0"/>
                            </a:rPr>
                            <m:t>𝐿</m:t>
                          </m:r>
                        </m:sup>
                        <m:e>
                          <m:nary>
                            <m:naryPr>
                              <m:chr m:val="∑"/>
                              <m:limLoc m:val="undOvr"/>
                              <m:ctrlPr>
                                <a:rPr lang="zh-CN" altLang="en-US" sz="1400" b="0" i="1">
                                  <a:solidFill>
                                    <a:schemeClr val="tx1"/>
                                  </a:solidFill>
                                  <a:latin typeface="Cambria Math" panose="02040503050406030204" pitchFamily="18" charset="0"/>
                                </a:rPr>
                              </m:ctrlPr>
                            </m:naryPr>
                            <m:sub>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=1</m:t>
                              </m:r>
                            </m:sub>
                            <m:sup>
                              <m:d>
                                <m:dPr>
                                  <m:begChr m:val="|"/>
                                  <m:endChr m:val="|"/>
                                  <m:ctrlPr>
                                    <a:rPr lang="zh-CN" altLang="en-US" sz="1400" b="0" i="1">
                                      <a:solidFill>
                                        <a:schemeClr val="tx1"/>
                                      </a:solidFill>
                                      <a:latin typeface="Cambria Math" panose="02040503050406030204" pitchFamily="18" charset="0"/>
                                    </a:rPr>
                                  </m:ctrlPr>
                                </m:dPr>
                                <m:e>
                                  <m:sSub>
                                    <m:sSubPr>
                                      <m:ctrlPr>
                                        <a:rPr lang="zh-CN" altLang="en-US" sz="1400" b="0" i="1">
                                          <a:solidFill>
                                            <a:schemeClr val="tx1"/>
                                          </a:solidFill>
                                          <a:latin typeface="Cambria Math" panose="02040503050406030204" pitchFamily="18" charset="0"/>
                                        </a:rPr>
                                      </m:ctrlPr>
                                    </m:sSubPr>
                                    <m:e>
                                      <m:r>
                                        <a:rPr lang="zh-CN" altLang="en-US" sz="1400" b="0" i="0">
                                          <a:solidFill>
                                            <a:schemeClr val="tx1"/>
                                          </a:solidFill>
                                          <a:latin typeface="Cambria Math" panose="02040503050406030204" pitchFamily="18" charset="0"/>
                                        </a:rPr>
                                        <m:t>𝒞</m:t>
                                      </m:r>
                                    </m:e>
                                    <m:sub>
                                      <m:r>
                                        <a:rPr lang="zh-CN" altLang="en-US" sz="1400" b="0" i="0">
                                          <a:solidFill>
                                            <a:schemeClr val="tx1"/>
                                          </a:solidFill>
                                          <a:latin typeface="Cambria Math" panose="02040503050406030204" pitchFamily="18" charset="0"/>
                                        </a:rPr>
                                        <m:t>𝓁</m:t>
                                      </m:r>
                                    </m:sub>
                                  </m:sSub>
                                </m:e>
                              </m:d>
                            </m:sup>
                            <m:e>
                              <m:sSub>
                                <m:sSubPr>
                                  <m:ctrlPr>
                                    <a:rPr lang="zh-CN" altLang="en-US" sz="1400" b="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𝑆</m:t>
                                  </m:r>
                                </m:e>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Sub>
                            </m:e>
                          </m:nary>
                        </m:e>
                      </m:nary>
                      <m:sSub>
                        <m:sSubPr>
                          <m:ctrlPr>
                            <a:rPr lang="zh-CN" altLang="en-US" sz="1400" b="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𝐹</m:t>
                          </m:r>
                        </m:e>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Sub>
                      <m:d>
                        <m:dPr>
                          <m:ctrlPr>
                            <a:rPr lang="zh-CN" altLang="en-US" sz="1400" i="1">
                              <a:solidFill>
                                <a:schemeClr val="tx1"/>
                              </a:solidFill>
                              <a:latin typeface="Cambria Math" panose="02040503050406030204" pitchFamily="18" charset="0"/>
                            </a:rPr>
                          </m:ctrlPr>
                        </m:dPr>
                        <m:e>
                          <m:r>
                            <m:rPr>
                              <m:sty m:val="p"/>
                            </m:rPr>
                            <a:rPr lang="zh-CN" altLang="en-US" sz="1400" b="0" i="0">
                              <a:solidFill>
                                <a:schemeClr val="tx1"/>
                              </a:solidFill>
                              <a:latin typeface="Cambria Math" panose="02040503050406030204" pitchFamily="18" charset="0"/>
                            </a:rPr>
                            <m:t>m</m:t>
                          </m:r>
                        </m:e>
                      </m:d>
                    </m:oMath>
                  </m:oMathPara>
                </a14:m>
                <a:endParaRPr lang="zh-CN" altLang="en-US" sz="1400" dirty="0">
                  <a:solidFill>
                    <a:schemeClr val="tx1"/>
                  </a:solidFill>
                </a:endParaRPr>
              </a:p>
            </p:txBody>
          </p:sp>
        </mc:Choice>
        <mc:Fallback xmlns="">
          <p:sp>
            <p:nvSpPr>
              <p:cNvPr id="31" name="文本框 30">
                <a:extLst>
                  <a:ext uri="{FF2B5EF4-FFF2-40B4-BE49-F238E27FC236}">
                    <a16:creationId xmlns:a16="http://schemas.microsoft.com/office/drawing/2014/main" id="{9E47BA6D-8425-703A-277A-A561BD6E9AEB}"/>
                  </a:ext>
                </a:extLst>
              </p:cNvPr>
              <p:cNvSpPr txBox="1">
                <a:spLocks noRot="1" noChangeAspect="1" noMove="1" noResize="1" noEditPoints="1" noAdjustHandles="1" noChangeArrowheads="1" noChangeShapeType="1" noTextEdit="1"/>
              </p:cNvSpPr>
              <p:nvPr/>
            </p:nvSpPr>
            <p:spPr>
              <a:xfrm>
                <a:off x="2466431" y="1892347"/>
                <a:ext cx="2423356" cy="712054"/>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5DFAAE72-F196-426C-20CC-2C8A1E115B38}"/>
                  </a:ext>
                </a:extLst>
              </p:cNvPr>
              <p:cNvSpPr txBox="1"/>
              <p:nvPr/>
            </p:nvSpPr>
            <p:spPr>
              <a:xfrm>
                <a:off x="2466431" y="2708038"/>
                <a:ext cx="1733652" cy="3727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chemeClr val="tx1"/>
                              </a:solidFill>
                              <a:latin typeface="Cambria Math" panose="02040503050406030204" pitchFamily="18" charset="0"/>
                            </a:rPr>
                          </m:ctrlPr>
                        </m:sSupPr>
                        <m:e>
                          <m:r>
                            <a:rPr lang="en-US" altLang="zh-CN" sz="1400" b="0" i="1">
                              <a:solidFill>
                                <a:schemeClr val="tx1"/>
                              </a:solidFill>
                              <a:latin typeface="Cambria Math" panose="02040503050406030204" pitchFamily="18" charset="0"/>
                            </a:rPr>
                            <m:t>𝑚</m:t>
                          </m:r>
                        </m:e>
                        <m:sup>
                          <m:r>
                            <a:rPr lang="zh-CN" altLang="en-US" sz="1400" b="0" i="0">
                              <a:solidFill>
                                <a:schemeClr val="tx1"/>
                              </a:solidFill>
                              <a:latin typeface="Cambria Math" panose="02040503050406030204" pitchFamily="18" charset="0"/>
                            </a:rPr>
                            <m:t>⋆</m:t>
                          </m:r>
                        </m:sup>
                      </m:sSup>
                      <m:r>
                        <a:rPr lang="zh-CN" altLang="en-US" sz="1400" b="0" i="0">
                          <a:solidFill>
                            <a:schemeClr val="tx1"/>
                          </a:solidFill>
                          <a:latin typeface="Cambria Math" panose="02040503050406030204" pitchFamily="18" charset="0"/>
                        </a:rPr>
                        <m:t>=</m:t>
                      </m:r>
                      <m:r>
                        <m:rPr>
                          <m:sty m:val="p"/>
                        </m:rPr>
                        <a:rPr lang="zh-CN" altLang="en-US" sz="1400" b="0" i="0">
                          <a:solidFill>
                            <a:schemeClr val="tx1"/>
                          </a:solidFill>
                          <a:latin typeface="Cambria Math" panose="02040503050406030204" pitchFamily="18" charset="0"/>
                        </a:rPr>
                        <m:t>arg</m:t>
                      </m:r>
                      <m:func>
                        <m:funcPr>
                          <m:ctrlPr>
                            <a:rPr lang="en-US" altLang="zh-CN" sz="1400" i="1" smtClean="0">
                              <a:solidFill>
                                <a:schemeClr val="tx1"/>
                              </a:solidFill>
                              <a:latin typeface="Cambria Math" panose="02040503050406030204" pitchFamily="18" charset="0"/>
                            </a:rPr>
                          </m:ctrlPr>
                        </m:funcPr>
                        <m:fName>
                          <m:limLow>
                            <m:limLowPr>
                              <m:ctrlPr>
                                <a:rPr lang="en-US" altLang="zh-CN" sz="1400" i="1" smtClean="0">
                                  <a:solidFill>
                                    <a:schemeClr val="tx1"/>
                                  </a:solidFill>
                                  <a:latin typeface="Cambria Math" panose="02040503050406030204" pitchFamily="18" charset="0"/>
                                </a:rPr>
                              </m:ctrlPr>
                            </m:limLowPr>
                            <m:e>
                              <m:r>
                                <m:rPr>
                                  <m:sty m:val="p"/>
                                </m:rPr>
                                <a:rPr lang="en-US" altLang="zh-CN" sz="1400" b="0" i="0" smtClean="0">
                                  <a:solidFill>
                                    <a:schemeClr val="tx1"/>
                                  </a:solidFill>
                                  <a:latin typeface="Cambria Math" panose="02040503050406030204" pitchFamily="18" charset="0"/>
                                </a:rPr>
                                <m:t>min</m:t>
                              </m:r>
                            </m:e>
                            <m:lim>
                              <m:r>
                                <a:rPr lang="en-US" altLang="zh-CN" sz="1400" b="0" i="1">
                                  <a:solidFill>
                                    <a:schemeClr val="tx1"/>
                                  </a:solidFill>
                                  <a:latin typeface="Cambria Math" panose="02040503050406030204" pitchFamily="18" charset="0"/>
                                </a:rPr>
                                <m:t>𝑚</m:t>
                              </m:r>
                            </m:lim>
                          </m:limLow>
                        </m:fName>
                        <m:e>
                          <m:r>
                            <a:rPr lang="en-US" altLang="zh-CN" sz="1400" b="0" i="1" smtClean="0">
                              <a:solidFill>
                                <a:schemeClr val="tx1"/>
                              </a:solidFill>
                              <a:latin typeface="Cambria Math" panose="02040503050406030204" pitchFamily="18" charset="0"/>
                            </a:rPr>
                            <m:t>𝐹</m:t>
                          </m:r>
                          <m:r>
                            <a:rPr lang="en-US" altLang="zh-CN" sz="1400" b="0" i="1" smtClean="0">
                              <a:solidFill>
                                <a:schemeClr val="tx1"/>
                              </a:solidFill>
                              <a:latin typeface="Cambria Math" panose="02040503050406030204" pitchFamily="18" charset="0"/>
                            </a:rPr>
                            <m:t>(</m:t>
                          </m:r>
                          <m:r>
                            <a:rPr lang="en-US" altLang="zh-CN" sz="1400" b="0" i="1">
                              <a:solidFill>
                                <a:schemeClr val="tx1"/>
                              </a:solidFill>
                              <a:latin typeface="Cambria Math" panose="02040503050406030204" pitchFamily="18" charset="0"/>
                            </a:rPr>
                            <m:t>𝑚</m:t>
                          </m:r>
                          <m:r>
                            <a:rPr lang="en-US" altLang="zh-CN" sz="1400" b="0" i="1" smtClean="0">
                              <a:solidFill>
                                <a:schemeClr val="tx1"/>
                              </a:solidFill>
                              <a:latin typeface="Cambria Math" panose="02040503050406030204" pitchFamily="18" charset="0"/>
                            </a:rPr>
                            <m:t>)</m:t>
                          </m:r>
                        </m:e>
                      </m:func>
                    </m:oMath>
                  </m:oMathPara>
                </a14:m>
                <a:endParaRPr lang="zh-CN" altLang="en-US" dirty="0"/>
              </a:p>
            </p:txBody>
          </p:sp>
        </mc:Choice>
        <mc:Fallback xmlns="">
          <p:sp>
            <p:nvSpPr>
              <p:cNvPr id="32" name="文本框 31">
                <a:extLst>
                  <a:ext uri="{FF2B5EF4-FFF2-40B4-BE49-F238E27FC236}">
                    <a16:creationId xmlns:a16="http://schemas.microsoft.com/office/drawing/2014/main" id="{5DFAAE72-F196-426C-20CC-2C8A1E115B38}"/>
                  </a:ext>
                </a:extLst>
              </p:cNvPr>
              <p:cNvSpPr txBox="1">
                <a:spLocks noRot="1" noChangeAspect="1" noMove="1" noResize="1" noEditPoints="1" noAdjustHandles="1" noChangeArrowheads="1" noChangeShapeType="1" noTextEdit="1"/>
              </p:cNvSpPr>
              <p:nvPr/>
            </p:nvSpPr>
            <p:spPr>
              <a:xfrm>
                <a:off x="2466431" y="2708038"/>
                <a:ext cx="1733652" cy="372794"/>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4" name="文本框 33">
                <a:extLst>
                  <a:ext uri="{FF2B5EF4-FFF2-40B4-BE49-F238E27FC236}">
                    <a16:creationId xmlns:a16="http://schemas.microsoft.com/office/drawing/2014/main" id="{0A1D480A-3470-3B9A-5CDF-CCC637892FFD}"/>
                  </a:ext>
                </a:extLst>
              </p:cNvPr>
              <p:cNvSpPr txBox="1"/>
              <p:nvPr/>
            </p:nvSpPr>
            <p:spPr>
              <a:xfrm>
                <a:off x="2417727" y="3233338"/>
                <a:ext cx="2870200" cy="63241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b="0" i="1" smtClean="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𝐹</m:t>
                          </m:r>
                        </m:e>
                        <m:sub>
                          <m:r>
                            <a:rPr lang="zh-CN" altLang="en-US" sz="1400" b="0" i="0">
                              <a:solidFill>
                                <a:schemeClr val="tx1"/>
                              </a:solidFill>
                              <a:latin typeface="Cambria Math" panose="02040503050406030204" pitchFamily="18" charset="0"/>
                            </a:rPr>
                            <m:t>𝓁</m:t>
                          </m:r>
                        </m:sub>
                      </m:sSub>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m:rPr>
                                  <m:sty m:val="p"/>
                                </m:rPr>
                                <a:rPr lang="zh-CN" altLang="en-US" sz="1400" b="0" i="0">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𝑡</m:t>
                              </m:r>
                            </m:sub>
                          </m:sSub>
                        </m:e>
                      </m:d>
                      <m:r>
                        <a:rPr lang="zh-CN" altLang="en-US" sz="1400" b="0" i="0">
                          <a:solidFill>
                            <a:schemeClr val="tx1"/>
                          </a:solidFill>
                          <a:latin typeface="Cambria Math" panose="02040503050406030204" pitchFamily="18" charset="0"/>
                        </a:rPr>
                        <m:t>=</m:t>
                      </m:r>
                      <m:f>
                        <m:fPr>
                          <m:ctrlPr>
                            <a:rPr lang="zh-CN" altLang="en-US" sz="1400" i="1">
                              <a:solidFill>
                                <a:schemeClr val="tx1"/>
                              </a:solidFill>
                              <a:latin typeface="Cambria Math" panose="02040503050406030204" pitchFamily="18" charset="0"/>
                            </a:rPr>
                          </m:ctrlPr>
                        </m:fPr>
                        <m:num>
                          <m:r>
                            <a:rPr lang="zh-CN" altLang="en-US" sz="1400" b="0" i="0">
                              <a:solidFill>
                                <a:schemeClr val="tx1"/>
                              </a:solidFill>
                              <a:latin typeface="Cambria Math" panose="02040503050406030204" pitchFamily="18" charset="0"/>
                            </a:rPr>
                            <m:t>1</m:t>
                          </m:r>
                        </m:num>
                        <m:den>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𝑆</m:t>
                              </m:r>
                            </m:e>
                            <m:sub>
                              <m:r>
                                <a:rPr lang="zh-CN" altLang="en-US" sz="1400" b="0" i="0">
                                  <a:solidFill>
                                    <a:schemeClr val="tx1"/>
                                  </a:solidFill>
                                  <a:latin typeface="Cambria Math" panose="02040503050406030204" pitchFamily="18" charset="0"/>
                                </a:rPr>
                                <m:t>𝓁</m:t>
                              </m:r>
                            </m:sub>
                          </m:sSub>
                        </m:den>
                      </m:f>
                      <m:nary>
                        <m:naryPr>
                          <m:chr m:val="∑"/>
                          <m:limLoc m:val="undOvr"/>
                          <m:supHide m:val="on"/>
                          <m:ctrlPr>
                            <a:rPr lang="zh-CN" altLang="en-US" sz="1400" i="1">
                              <a:solidFill>
                                <a:schemeClr val="tx1"/>
                              </a:solidFill>
                              <a:latin typeface="Cambria Math" panose="02040503050406030204" pitchFamily="18" charset="0"/>
                            </a:rPr>
                          </m:ctrlPr>
                        </m:naryPr>
                        <m:sub>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m:t>
                          </m:r>
                          <m:sSup>
                            <m:sSupPr>
                              <m:ctrlPr>
                                <a:rPr lang="zh-CN" altLang="en-US" sz="1400" i="1">
                                  <a:solidFill>
                                    <a:schemeClr val="tx1"/>
                                  </a:solidFill>
                                  <a:latin typeface="Cambria Math" panose="02040503050406030204" pitchFamily="18" charset="0"/>
                                </a:rPr>
                              </m:ctrlPr>
                            </m:sSupPr>
                            <m:e>
                              <m:r>
                                <a:rPr lang="zh-CN" altLang="en-US" sz="1400" b="0" i="0">
                                  <a:solidFill>
                                    <a:schemeClr val="tx1"/>
                                  </a:solidFill>
                                  <a:latin typeface="Cambria Math" panose="02040503050406030204" pitchFamily="18" charset="0"/>
                                </a:rPr>
                                <m:t>𝒞</m:t>
                              </m:r>
                            </m:e>
                            <m:sup>
                              <m:r>
                                <a:rPr lang="zh-CN" altLang="en-US" sz="1400" b="0" i="0">
                                  <a:solidFill>
                                    <a:schemeClr val="tx1"/>
                                  </a:solidFill>
                                  <a:latin typeface="Cambria Math" panose="02040503050406030204" pitchFamily="18" charset="0"/>
                                </a:rPr>
                                <m:t>𝓁</m:t>
                              </m:r>
                            </m:sup>
                          </m:sSup>
                        </m:sub>
                        <m:sup/>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𝑆</m:t>
                              </m:r>
                            </m:e>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Sub>
                        </m:e>
                      </m:nary>
                      <m:r>
                        <m:rPr>
                          <m:sty m:val="p"/>
                        </m:rP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𝐹</m:t>
                          </m:r>
                        </m:e>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Sub>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m:rPr>
                                  <m:sty m:val="p"/>
                                </m:rPr>
                                <a:rPr lang="zh-CN" altLang="en-US" sz="1400" b="0" i="0">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𝑡</m:t>
                              </m:r>
                            </m:sub>
                          </m:sSub>
                        </m:e>
                      </m:d>
                    </m:oMath>
                  </m:oMathPara>
                </a14:m>
                <a:endParaRPr lang="zh-CN" altLang="en-US" dirty="0"/>
              </a:p>
            </p:txBody>
          </p:sp>
        </mc:Choice>
        <mc:Fallback xmlns="">
          <p:sp>
            <p:nvSpPr>
              <p:cNvPr id="34" name="文本框 33">
                <a:extLst>
                  <a:ext uri="{FF2B5EF4-FFF2-40B4-BE49-F238E27FC236}">
                    <a16:creationId xmlns:a16="http://schemas.microsoft.com/office/drawing/2014/main" id="{0A1D480A-3470-3B9A-5CDF-CCC637892FFD}"/>
                  </a:ext>
                </a:extLst>
              </p:cNvPr>
              <p:cNvSpPr txBox="1">
                <a:spLocks noRot="1" noChangeAspect="1" noMove="1" noResize="1" noEditPoints="1" noAdjustHandles="1" noChangeArrowheads="1" noChangeShapeType="1" noTextEdit="1"/>
              </p:cNvSpPr>
              <p:nvPr/>
            </p:nvSpPr>
            <p:spPr>
              <a:xfrm>
                <a:off x="2417727" y="3233338"/>
                <a:ext cx="2870200" cy="632417"/>
              </a:xfrm>
              <a:prstGeom prst="rect">
                <a:avLst/>
              </a:prstGeom>
              <a:blipFill>
                <a:blip r:embed="rId7"/>
                <a:stretch>
                  <a:fillRect t="-112500" b="-1586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F30CEC85-A200-EC46-D617-DC4CD705B0DC}"/>
                  </a:ext>
                </a:extLst>
              </p:cNvPr>
              <p:cNvSpPr txBox="1"/>
              <p:nvPr/>
            </p:nvSpPr>
            <p:spPr>
              <a:xfrm>
                <a:off x="2466431" y="3804794"/>
                <a:ext cx="2387853" cy="698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sz="1400" i="1" smtClean="0">
                          <a:latin typeface="Cambria Math" panose="02040503050406030204" pitchFamily="18" charset="0"/>
                        </a:rPr>
                        <m:t>𝛻</m:t>
                      </m:r>
                      <m:r>
                        <a:rPr lang="en-US" altLang="zh-CN" sz="1400" b="0" i="1" smtClean="0">
                          <a:latin typeface="Cambria Math" panose="02040503050406030204" pitchFamily="18" charset="0"/>
                        </a:rPr>
                        <m:t>𝐹</m:t>
                      </m:r>
                      <m:d>
                        <m:dPr>
                          <m:ctrlPr>
                            <a:rPr lang="zh-CN" altLang="en-US" sz="1400" i="1">
                              <a:latin typeface="Cambria Math" panose="02040503050406030204" pitchFamily="18" charset="0"/>
                            </a:rPr>
                          </m:ctrlPr>
                        </m:dPr>
                        <m:e>
                          <m:sSub>
                            <m:sSubPr>
                              <m:ctrlPr>
                                <a:rPr lang="zh-CN" altLang="en-US" sz="1400" i="1">
                                  <a:latin typeface="Cambria Math" panose="02040503050406030204" pitchFamily="18" charset="0"/>
                                </a:rPr>
                              </m:ctrlPr>
                            </m:sSubPr>
                            <m:e>
                              <m:r>
                                <m:rPr>
                                  <m:sty m:val="p"/>
                                </m:rPr>
                                <a:rPr lang="zh-CN" altLang="en-US" sz="1400">
                                  <a:latin typeface="Cambria Math" panose="02040503050406030204" pitchFamily="18" charset="0"/>
                                </a:rPr>
                                <m:t>m</m:t>
                              </m:r>
                            </m:e>
                            <m:sub>
                              <m:r>
                                <a:rPr lang="zh-CN" altLang="en-US" sz="1400" i="1">
                                  <a:latin typeface="Cambria Math" panose="02040503050406030204" pitchFamily="18" charset="0"/>
                                </a:rPr>
                                <m:t>𝑡</m:t>
                              </m:r>
                            </m:sub>
                          </m:sSub>
                        </m:e>
                      </m:d>
                      <m:r>
                        <a:rPr lang="en-US" altLang="zh-CN" sz="1400" b="0" i="1" smtClean="0">
                          <a:latin typeface="Cambria Math" panose="02040503050406030204" pitchFamily="18" charset="0"/>
                        </a:rPr>
                        <m:t>=</m:t>
                      </m:r>
                      <m:f>
                        <m:fPr>
                          <m:ctrlPr>
                            <a:rPr lang="zh-CN" altLang="en-US" sz="1400" i="1" smtClean="0">
                              <a:solidFill>
                                <a:schemeClr val="tx1"/>
                              </a:solidFill>
                              <a:latin typeface="Cambria Math" panose="02040503050406030204" pitchFamily="18" charset="0"/>
                            </a:rPr>
                          </m:ctrlPr>
                        </m:fPr>
                        <m:num>
                          <m:r>
                            <a:rPr lang="zh-CN" altLang="en-US" sz="1400" b="0" i="1">
                              <a:solidFill>
                                <a:schemeClr val="tx1"/>
                              </a:solidFill>
                              <a:latin typeface="Cambria Math" panose="02040503050406030204" pitchFamily="18" charset="0"/>
                            </a:rPr>
                            <m:t>1</m:t>
                          </m:r>
                        </m:num>
                        <m:den>
                          <m:r>
                            <a:rPr lang="zh-CN" altLang="en-US" sz="1400" b="0" i="1">
                              <a:solidFill>
                                <a:schemeClr val="tx1"/>
                              </a:solidFill>
                              <a:latin typeface="Cambria Math" panose="02040503050406030204" pitchFamily="18" charset="0"/>
                            </a:rPr>
                            <m:t>𝑆</m:t>
                          </m:r>
                        </m:den>
                      </m:f>
                      <m:nary>
                        <m:naryPr>
                          <m:chr m:val="∑"/>
                          <m:limLoc m:val="undOvr"/>
                          <m:ctrlPr>
                            <a:rPr lang="zh-CN" altLang="en-US" sz="1400" i="1">
                              <a:solidFill>
                                <a:schemeClr val="tx1"/>
                              </a:solidFill>
                              <a:latin typeface="Cambria Math" panose="02040503050406030204" pitchFamily="18" charset="0"/>
                            </a:rPr>
                          </m:ctrlPr>
                        </m:naryPr>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=1</m:t>
                          </m:r>
                        </m:sub>
                        <m:sup>
                          <m:r>
                            <a:rPr lang="zh-CN" altLang="en-US" sz="1400" b="0" i="1">
                              <a:solidFill>
                                <a:schemeClr val="tx1"/>
                              </a:solidFill>
                              <a:latin typeface="Cambria Math" panose="02040503050406030204" pitchFamily="18" charset="0"/>
                            </a:rPr>
                            <m:t>𝐿</m:t>
                          </m:r>
                        </m:sup>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𝑆</m:t>
                              </m:r>
                            </m:e>
                            <m:sub>
                              <m:r>
                                <a:rPr lang="zh-CN" altLang="en-US" sz="1400" b="0" i="0">
                                  <a:solidFill>
                                    <a:schemeClr val="tx1"/>
                                  </a:solidFill>
                                  <a:latin typeface="Cambria Math" panose="02040503050406030204" pitchFamily="18" charset="0"/>
                                </a:rPr>
                                <m:t>𝓁</m:t>
                              </m:r>
                            </m:sub>
                          </m:sSub>
                        </m:e>
                      </m:nary>
                      <m:r>
                        <m:rPr>
                          <m:sty m:val="p"/>
                        </m:rP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𝐹</m:t>
                          </m:r>
                        </m:e>
                        <m:sub>
                          <m:r>
                            <a:rPr lang="zh-CN" altLang="en-US" sz="1400" b="0" i="0">
                              <a:solidFill>
                                <a:schemeClr val="tx1"/>
                              </a:solidFill>
                              <a:latin typeface="Cambria Math" panose="02040503050406030204" pitchFamily="18" charset="0"/>
                            </a:rPr>
                            <m:t>𝓁</m:t>
                          </m:r>
                        </m:sub>
                      </m:sSub>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m:rPr>
                                  <m:sty m:val="p"/>
                                </m:rPr>
                                <a:rPr lang="zh-CN" altLang="en-US" sz="1400" b="0" i="0">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𝑡</m:t>
                              </m:r>
                            </m:sub>
                          </m:sSub>
                        </m:e>
                      </m:d>
                    </m:oMath>
                  </m:oMathPara>
                </a14:m>
                <a:endParaRPr lang="zh-CN" altLang="en-US" dirty="0"/>
              </a:p>
            </p:txBody>
          </p:sp>
        </mc:Choice>
        <mc:Fallback xmlns="">
          <p:sp>
            <p:nvSpPr>
              <p:cNvPr id="36" name="文本框 35">
                <a:extLst>
                  <a:ext uri="{FF2B5EF4-FFF2-40B4-BE49-F238E27FC236}">
                    <a16:creationId xmlns:a16="http://schemas.microsoft.com/office/drawing/2014/main" id="{F30CEC85-A200-EC46-D617-DC4CD705B0DC}"/>
                  </a:ext>
                </a:extLst>
              </p:cNvPr>
              <p:cNvSpPr txBox="1">
                <a:spLocks noRot="1" noChangeAspect="1" noMove="1" noResize="1" noEditPoints="1" noAdjustHandles="1" noChangeArrowheads="1" noChangeShapeType="1" noTextEdit="1"/>
              </p:cNvSpPr>
              <p:nvPr/>
            </p:nvSpPr>
            <p:spPr>
              <a:xfrm>
                <a:off x="2466431" y="3804794"/>
                <a:ext cx="2387853" cy="698012"/>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143AFC0C-BD4D-2ADA-C1F8-91BF907198ED}"/>
                  </a:ext>
                </a:extLst>
              </p:cNvPr>
              <p:cNvSpPr txBox="1"/>
              <p:nvPr/>
            </p:nvSpPr>
            <p:spPr>
              <a:xfrm>
                <a:off x="2466431" y="4628588"/>
                <a:ext cx="1999275" cy="3134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chemeClr val="tx1"/>
                              </a:solidFill>
                              <a:latin typeface="Cambria Math" panose="02040503050406030204" pitchFamily="18" charset="0"/>
                            </a:rPr>
                          </m:ctrlPr>
                        </m:sSubPr>
                        <m:e>
                          <m:r>
                            <m:rPr>
                              <m:sty m:val="p"/>
                            </m:rPr>
                            <a:rPr lang="en-US" altLang="zh-CN" sz="1400" i="1">
                              <a:latin typeface="Cambria Math" panose="02040503050406030204" pitchFamily="18" charset="0"/>
                            </a:rPr>
                            <m:t>m</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+1</m:t>
                          </m:r>
                        </m:sub>
                      </m:sSub>
                      <m: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m:rPr>
                              <m:sty m:val="p"/>
                            </m:rPr>
                            <a:rPr lang="zh-CN" altLang="en-US" sz="1400" b="0" i="0">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𝑡</m:t>
                          </m:r>
                        </m:sub>
                      </m:sSub>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𝜇</m:t>
                      </m:r>
                      <m:acc>
                        <m:accPr>
                          <m:chr m:val="̂"/>
                          <m:ctrlPr>
                            <a:rPr lang="zh-CN" altLang="en-US" sz="1400" i="1">
                              <a:solidFill>
                                <a:schemeClr val="tx1"/>
                              </a:solidFill>
                              <a:latin typeface="Cambria Math" panose="02040503050406030204" pitchFamily="18" charset="0"/>
                            </a:rPr>
                          </m:ctrlPr>
                        </m:accPr>
                        <m:e>
                          <m:r>
                            <m:rPr>
                              <m:sty m:val="p"/>
                            </m:rP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𝐹</m:t>
                          </m:r>
                        </m:e>
                      </m:acc>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m:rPr>
                                  <m:sty m:val="p"/>
                                </m:rPr>
                                <a:rPr lang="zh-CN" altLang="en-US" sz="1400" b="0" i="0">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𝑡</m:t>
                              </m:r>
                            </m:sub>
                          </m:sSub>
                        </m:e>
                      </m:d>
                    </m:oMath>
                  </m:oMathPara>
                </a14:m>
                <a:endParaRPr lang="zh-CN" altLang="en-US" dirty="0"/>
              </a:p>
            </p:txBody>
          </p:sp>
        </mc:Choice>
        <mc:Fallback xmlns="">
          <p:sp>
            <p:nvSpPr>
              <p:cNvPr id="38" name="文本框 37">
                <a:extLst>
                  <a:ext uri="{FF2B5EF4-FFF2-40B4-BE49-F238E27FC236}">
                    <a16:creationId xmlns:a16="http://schemas.microsoft.com/office/drawing/2014/main" id="{143AFC0C-BD4D-2ADA-C1F8-91BF907198ED}"/>
                  </a:ext>
                </a:extLst>
              </p:cNvPr>
              <p:cNvSpPr txBox="1">
                <a:spLocks noRot="1" noChangeAspect="1" noMove="1" noResize="1" noEditPoints="1" noAdjustHandles="1" noChangeArrowheads="1" noChangeShapeType="1" noTextEdit="1"/>
              </p:cNvSpPr>
              <p:nvPr/>
            </p:nvSpPr>
            <p:spPr>
              <a:xfrm>
                <a:off x="2466431" y="4628588"/>
                <a:ext cx="1999275" cy="313419"/>
              </a:xfrm>
              <a:prstGeom prst="rect">
                <a:avLst/>
              </a:prstGeom>
              <a:blipFill>
                <a:blip r:embed="rId9"/>
                <a:stretch>
                  <a:fillRect t="-3846" r="-24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726DE58F-56C9-E08A-2E7C-D5B655F365D6}"/>
                  </a:ext>
                </a:extLst>
              </p:cNvPr>
              <p:cNvSpPr txBox="1"/>
              <p:nvPr/>
            </p:nvSpPr>
            <p:spPr>
              <a:xfrm>
                <a:off x="4200083" y="5270772"/>
                <a:ext cx="1930400" cy="31720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b="0" i="1">
                              <a:latin typeface="Cambria Math" panose="02040503050406030204" pitchFamily="18" charset="0"/>
                            </a:rPr>
                            <m:t>𝑊</m:t>
                          </m:r>
                        </m:e>
                        <m:sub>
                          <m:r>
                            <a:rPr lang="zh-CN" altLang="en-US" sz="1400" b="0" i="1">
                              <a:latin typeface="Cambria Math" panose="02040503050406030204" pitchFamily="18" charset="0"/>
                            </a:rPr>
                            <m:t>𝑡</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Sub>
                      <m:r>
                        <a:rPr lang="zh-CN" altLang="en-US" sz="1400" b="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b="0" i="1">
                              <a:latin typeface="Cambria Math" panose="02040503050406030204" pitchFamily="18" charset="0"/>
                            </a:rPr>
                            <m:t>𝑆</m:t>
                          </m:r>
                        </m:e>
                        <m:sub>
                          <m:r>
                            <a:rPr lang="zh-CN" altLang="en-US" sz="1400" b="0" i="0">
                              <a:latin typeface="Cambria Math" panose="02040503050406030204" pitchFamily="18" charset="0"/>
                            </a:rPr>
                            <m:t>𝓁</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Sub>
                      <m:r>
                        <m:rPr>
                          <m:sty m:val="p"/>
                        </m:rPr>
                        <a:rPr lang="zh-CN" altLang="en-US" sz="1400" b="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b="0" i="1">
                              <a:latin typeface="Cambria Math" panose="02040503050406030204" pitchFamily="18" charset="0"/>
                            </a:rPr>
                            <m:t>𝐹</m:t>
                          </m:r>
                        </m:e>
                        <m:sub>
                          <m:r>
                            <a:rPr lang="zh-CN" altLang="en-US" sz="1400" b="0" i="0">
                              <a:latin typeface="Cambria Math" panose="02040503050406030204" pitchFamily="18" charset="0"/>
                            </a:rPr>
                            <m:t>𝓁</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Sub>
                      <m:d>
                        <m:dPr>
                          <m:ctrlPr>
                            <a:rPr lang="zh-CN" altLang="en-US" sz="1400" i="1">
                              <a:solidFill>
                                <a:srgbClr val="836967"/>
                              </a:solidFill>
                              <a:latin typeface="Cambria Math" panose="02040503050406030204" pitchFamily="18" charset="0"/>
                            </a:rPr>
                          </m:ctrlPr>
                        </m:dPr>
                        <m:e>
                          <m:sSub>
                            <m:sSubPr>
                              <m:ctrlPr>
                                <a:rPr lang="zh-CN" altLang="en-US" sz="1400" i="1">
                                  <a:solidFill>
                                    <a:srgbClr val="836967"/>
                                  </a:solidFill>
                                  <a:latin typeface="Cambria Math" panose="02040503050406030204" pitchFamily="18" charset="0"/>
                                </a:rPr>
                              </m:ctrlPr>
                            </m:sSubPr>
                            <m:e>
                              <m:r>
                                <m:rPr>
                                  <m:sty m:val="p"/>
                                </m:rPr>
                                <a:rPr lang="zh-CN" altLang="en-US" sz="1400" b="0" i="0">
                                  <a:latin typeface="Cambria Math" panose="02040503050406030204" pitchFamily="18" charset="0"/>
                                </a:rPr>
                                <m:t>m</m:t>
                              </m:r>
                            </m:e>
                            <m:sub>
                              <m:r>
                                <a:rPr lang="zh-CN" altLang="en-US" sz="1400" b="0" i="1">
                                  <a:latin typeface="Cambria Math" panose="02040503050406030204" pitchFamily="18" charset="0"/>
                                </a:rPr>
                                <m:t>𝑡</m:t>
                              </m:r>
                            </m:sub>
                          </m:sSub>
                        </m:e>
                      </m:d>
                    </m:oMath>
                  </m:oMathPara>
                </a14:m>
                <a:endParaRPr lang="zh-CN" altLang="en-US" dirty="0"/>
              </a:p>
            </p:txBody>
          </p:sp>
        </mc:Choice>
        <mc:Fallback xmlns="">
          <p:sp>
            <p:nvSpPr>
              <p:cNvPr id="42" name="文本框 41">
                <a:extLst>
                  <a:ext uri="{FF2B5EF4-FFF2-40B4-BE49-F238E27FC236}">
                    <a16:creationId xmlns:a16="http://schemas.microsoft.com/office/drawing/2014/main" id="{726DE58F-56C9-E08A-2E7C-D5B655F365D6}"/>
                  </a:ext>
                </a:extLst>
              </p:cNvPr>
              <p:cNvSpPr txBox="1">
                <a:spLocks noRot="1" noChangeAspect="1" noMove="1" noResize="1" noEditPoints="1" noAdjustHandles="1" noChangeArrowheads="1" noChangeShapeType="1" noTextEdit="1"/>
              </p:cNvSpPr>
              <p:nvPr/>
            </p:nvSpPr>
            <p:spPr>
              <a:xfrm>
                <a:off x="4200083" y="5270772"/>
                <a:ext cx="1930400" cy="317203"/>
              </a:xfrm>
              <a:prstGeom prst="rect">
                <a:avLst/>
              </a:prstGeom>
              <a:blipFill>
                <a:blip r:embed="rId10"/>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94782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13</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7" name="图片 6">
            <a:extLst>
              <a:ext uri="{FF2B5EF4-FFF2-40B4-BE49-F238E27FC236}">
                <a16:creationId xmlns:a16="http://schemas.microsoft.com/office/drawing/2014/main" id="{2109A32E-BE80-2125-6018-0635583763DA}"/>
              </a:ext>
            </a:extLst>
          </p:cNvPr>
          <p:cNvPicPr>
            <a:picLocks noChangeAspect="1"/>
          </p:cNvPicPr>
          <p:nvPr/>
        </p:nvPicPr>
        <p:blipFill>
          <a:blip r:embed="rId3"/>
          <a:stretch>
            <a:fillRect/>
          </a:stretch>
        </p:blipFill>
        <p:spPr>
          <a:xfrm>
            <a:off x="6323169" y="1202690"/>
            <a:ext cx="4797915" cy="2463795"/>
          </a:xfrm>
          <a:prstGeom prst="rect">
            <a:avLst/>
          </a:prstGeom>
          <a:effectLst>
            <a:outerShdw blurRad="63500" sx="102000" sy="102000" algn="ctr" rotWithShape="0">
              <a:prstClr val="black">
                <a:alpha val="40000"/>
              </a:prstClr>
            </a:outerShdw>
          </a:effectLst>
        </p:spPr>
      </p:pic>
      <p:sp>
        <p:nvSpPr>
          <p:cNvPr id="10" name="文本框 9">
            <a:extLst>
              <a:ext uri="{FF2B5EF4-FFF2-40B4-BE49-F238E27FC236}">
                <a16:creationId xmlns:a16="http://schemas.microsoft.com/office/drawing/2014/main" id="{2B4F145D-C3A9-EF5D-657F-0818171ECE0C}"/>
              </a:ext>
            </a:extLst>
          </p:cNvPr>
          <p:cNvSpPr txBox="1"/>
          <p:nvPr/>
        </p:nvSpPr>
        <p:spPr>
          <a:xfrm>
            <a:off x="842532" y="1910678"/>
            <a:ext cx="1860551"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加噪后的局部梯度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17" name="文本框 16">
            <a:extLst>
              <a:ext uri="{FF2B5EF4-FFF2-40B4-BE49-F238E27FC236}">
                <a16:creationId xmlns:a16="http://schemas.microsoft.com/office/drawing/2014/main" id="{05F187D4-84D3-440C-2499-D73D66D866E9}"/>
              </a:ext>
            </a:extLst>
          </p:cNvPr>
          <p:cNvSpPr txBox="1"/>
          <p:nvPr/>
        </p:nvSpPr>
        <p:spPr>
          <a:xfrm>
            <a:off x="838200" y="2500017"/>
            <a:ext cx="721079"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其中</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4" name="文本框 23">
            <a:extLst>
              <a:ext uri="{FF2B5EF4-FFF2-40B4-BE49-F238E27FC236}">
                <a16:creationId xmlns:a16="http://schemas.microsoft.com/office/drawing/2014/main" id="{B14E1073-1184-AD4C-9ECC-24C395123B2F}"/>
              </a:ext>
            </a:extLst>
          </p:cNvPr>
          <p:cNvSpPr txBox="1"/>
          <p:nvPr/>
        </p:nvSpPr>
        <p:spPr>
          <a:xfrm>
            <a:off x="850544" y="3474844"/>
            <a:ext cx="922263"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因此有</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9" name="文本框 28">
            <a:extLst>
              <a:ext uri="{FF2B5EF4-FFF2-40B4-BE49-F238E27FC236}">
                <a16:creationId xmlns:a16="http://schemas.microsoft.com/office/drawing/2014/main" id="{6E29AF4E-0D3F-B166-60D3-E985E9ACC37A}"/>
              </a:ext>
            </a:extLst>
          </p:cNvPr>
          <p:cNvSpPr txBox="1"/>
          <p:nvPr/>
        </p:nvSpPr>
        <p:spPr>
          <a:xfrm>
            <a:off x="850544" y="4057036"/>
            <a:ext cx="2001994"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边缘服务器梯度满足</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 name="文本框 1">
            <a:extLst>
              <a:ext uri="{FF2B5EF4-FFF2-40B4-BE49-F238E27FC236}">
                <a16:creationId xmlns:a16="http://schemas.microsoft.com/office/drawing/2014/main" id="{065F7DAB-22F4-C8BF-9265-9FA2D66C1A4D}"/>
              </a:ext>
            </a:extLst>
          </p:cNvPr>
          <p:cNvSpPr txBox="1"/>
          <p:nvPr/>
        </p:nvSpPr>
        <p:spPr>
          <a:xfrm>
            <a:off x="6256074" y="3925505"/>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数据隐私安全和效用定义</a:t>
            </a:r>
            <a:endParaRPr lang="zh-CN" altLang="en-US" sz="1600" dirty="0"/>
          </a:p>
        </p:txBody>
      </p:sp>
      <p:sp>
        <p:nvSpPr>
          <p:cNvPr id="6" name="文本框 5">
            <a:extLst>
              <a:ext uri="{FF2B5EF4-FFF2-40B4-BE49-F238E27FC236}">
                <a16:creationId xmlns:a16="http://schemas.microsoft.com/office/drawing/2014/main" id="{43F60423-4B67-F40B-683C-B4BF48F4B004}"/>
              </a:ext>
            </a:extLst>
          </p:cNvPr>
          <p:cNvSpPr txBox="1"/>
          <p:nvPr/>
        </p:nvSpPr>
        <p:spPr>
          <a:xfrm>
            <a:off x="6301468" y="4465908"/>
            <a:ext cx="2520997"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互信息定义数据隐私安全</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8" name="文本框 7">
            <a:extLst>
              <a:ext uri="{FF2B5EF4-FFF2-40B4-BE49-F238E27FC236}">
                <a16:creationId xmlns:a16="http://schemas.microsoft.com/office/drawing/2014/main" id="{19157156-9394-A9B4-8B97-BFFE34D3D476}"/>
              </a:ext>
            </a:extLst>
          </p:cNvPr>
          <p:cNvSpPr txBox="1"/>
          <p:nvPr/>
        </p:nvSpPr>
        <p:spPr>
          <a:xfrm>
            <a:off x="6295127" y="5303890"/>
            <a:ext cx="2410160"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根据率失真定义数据效用</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425666D1-E5D1-49D9-6A7D-35E7FA8C3DBC}"/>
                  </a:ext>
                </a:extLst>
              </p:cNvPr>
              <p:cNvSpPr txBox="1"/>
              <p:nvPr/>
            </p:nvSpPr>
            <p:spPr>
              <a:xfrm>
                <a:off x="2686708" y="1886008"/>
                <a:ext cx="3444945" cy="4362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400" i="1" smtClean="0">
                              <a:solidFill>
                                <a:srgbClr val="836967"/>
                              </a:solidFill>
                              <a:latin typeface="Cambria Math" panose="02040503050406030204" pitchFamily="18" charset="0"/>
                            </a:rPr>
                          </m:ctrlPr>
                        </m:sSubSupPr>
                        <m:e>
                          <m:r>
                            <a:rPr lang="zh-CN" altLang="en-US" sz="1400" b="0" i="1">
                              <a:latin typeface="Cambria Math" panose="02040503050406030204" pitchFamily="18" charset="0"/>
                            </a:rPr>
                            <m:t>𝑊</m:t>
                          </m:r>
                        </m:e>
                        <m:sub>
                          <m:r>
                            <a:rPr lang="zh-CN" altLang="en-US" sz="1400" b="0" i="1">
                              <a:latin typeface="Cambria Math" panose="02040503050406030204" pitchFamily="18" charset="0"/>
                            </a:rPr>
                            <m:t>𝑡</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up>
                          <m:r>
                            <a:rPr lang="zh-CN" altLang="en-US" sz="1400" b="0" i="0">
                              <a:latin typeface="Cambria Math" panose="02040503050406030204" pitchFamily="18" charset="0"/>
                            </a:rPr>
                            <m:t>′</m:t>
                          </m:r>
                        </m:sup>
                      </m:sSubSup>
                      <m:r>
                        <a:rPr lang="zh-CN" altLang="en-US" sz="1400" b="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𝑊</m:t>
                          </m:r>
                        </m:e>
                        <m:sub>
                          <m:r>
                            <a:rPr lang="zh-CN" altLang="en-US" sz="1400" b="0" i="1">
                              <a:latin typeface="Cambria Math" panose="02040503050406030204" pitchFamily="18" charset="0"/>
                            </a:rPr>
                            <m:t>𝑡</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Sub>
                      <m:r>
                        <a:rPr lang="zh-CN" altLang="en-US" sz="1400" b="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m:rPr>
                              <m:sty m:val="p"/>
                            </m:rPr>
                            <a:rPr lang="zh-CN" altLang="en-US" sz="1400" b="0" i="0">
                              <a:latin typeface="Cambria Math" panose="02040503050406030204" pitchFamily="18" charset="0"/>
                            </a:rPr>
                            <m:t>η</m:t>
                          </m:r>
                        </m:e>
                        <m:sub>
                          <m:r>
                            <a:rPr lang="zh-CN" altLang="en-US" sz="1400" b="0" i="1">
                              <a:latin typeface="Cambria Math" panose="02040503050406030204" pitchFamily="18" charset="0"/>
                            </a:rPr>
                            <m:t>𝑡</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Sub>
                      <m:r>
                        <a:rPr lang="en-US" altLang="zh-CN" sz="1400" b="0" i="1" smtClean="0">
                          <a:latin typeface="Cambria Math" panose="02040503050406030204" pitchFamily="18" charset="0"/>
                        </a:rPr>
                        <m:t>=</m:t>
                      </m:r>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𝑊</m:t>
                                  </m:r>
                                </m:e>
                                <m:sub>
                                  <m:r>
                                    <a:rPr lang="en-US" altLang="zh-CN" sz="1400" i="1">
                                      <a:latin typeface="Cambria Math" panose="02040503050406030204" pitchFamily="18" charset="0"/>
                                    </a:rPr>
                                    <m:t>𝑡</m:t>
                                  </m:r>
                                  <m:r>
                                    <a:rPr lang="en-US" altLang="zh-CN" sz="1400">
                                      <a:latin typeface="Cambria Math" panose="02040503050406030204" pitchFamily="18" charset="0"/>
                                    </a:rPr>
                                    <m:t>,</m:t>
                                  </m:r>
                                  <m:r>
                                    <a:rPr lang="en-US" altLang="zh-CN" sz="1400" i="1">
                                      <a:latin typeface="Cambria Math" panose="02040503050406030204" pitchFamily="18" charset="0"/>
                                    </a:rPr>
                                    <m:t>𝑘</m:t>
                                  </m:r>
                                  <m:r>
                                    <a:rPr lang="en-US" altLang="zh-CN" sz="1400">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m:t>
                                  </m:r>
                                </m:sup>
                              </m:sSubSup>
                              <m:r>
                                <a:rPr lang="en-US" altLang="zh-CN" sz="1400">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𝑊</m:t>
                                  </m:r>
                                </m:e>
                                <m:sub>
                                  <m:r>
                                    <a:rPr lang="en-US" altLang="zh-CN" sz="1400" i="1">
                                      <a:latin typeface="Cambria Math" panose="02040503050406030204" pitchFamily="18" charset="0"/>
                                    </a:rPr>
                                    <m:t>𝑡</m:t>
                                  </m:r>
                                  <m:r>
                                    <a:rPr lang="en-US" altLang="zh-CN" sz="1400">
                                      <a:latin typeface="Cambria Math" panose="02040503050406030204" pitchFamily="18" charset="0"/>
                                    </a:rPr>
                                    <m:t>,</m:t>
                                  </m:r>
                                  <m:r>
                                    <a:rPr lang="en-US" altLang="zh-CN" sz="1400" i="1">
                                      <a:latin typeface="Cambria Math" panose="02040503050406030204" pitchFamily="18" charset="0"/>
                                    </a:rPr>
                                    <m:t>𝑘</m:t>
                                  </m:r>
                                  <m:r>
                                    <a:rPr lang="en-US" altLang="zh-CN" sz="1400">
                                      <a:latin typeface="Cambria Math" panose="02040503050406030204" pitchFamily="18" charset="0"/>
                                    </a:rPr>
                                    <m:t>,</m:t>
                                  </m:r>
                                  <m:r>
                                    <a:rPr lang="en-US" altLang="zh-CN" sz="1400" i="1">
                                      <a:latin typeface="Cambria Math" panose="02040503050406030204" pitchFamily="18" charset="0"/>
                                    </a:rPr>
                                    <m:t>𝑞</m:t>
                                  </m:r>
                                </m:sub>
                                <m:sup>
                                  <m:r>
                                    <a:rPr lang="en-US" altLang="zh-CN" sz="1400" i="1">
                                      <a:latin typeface="Cambria Math" panose="02040503050406030204" pitchFamily="18" charset="0"/>
                                    </a:rPr>
                                    <m:t>′</m:t>
                                  </m:r>
                                </m:sup>
                              </m:sSubSup>
                            </m:e>
                          </m:d>
                        </m:e>
                        <m:sup>
                          <m:r>
                            <a:rPr lang="en-US" altLang="zh-CN" i="1">
                              <a:latin typeface="Cambria Math" panose="02040503050406030204" pitchFamily="18" charset="0"/>
                            </a:rPr>
                            <m:t>𝒯</m:t>
                          </m:r>
                          <m:r>
                            <m:rPr>
                              <m:nor/>
                            </m:rPr>
                            <a:rPr lang="zh-CN" altLang="en-US"/>
                            <m:t> </m:t>
                          </m:r>
                        </m:sup>
                      </m:sSup>
                    </m:oMath>
                  </m:oMathPara>
                </a14:m>
                <a:endParaRPr lang="zh-CN" altLang="zh-CN" sz="1400" dirty="0"/>
              </a:p>
            </p:txBody>
          </p:sp>
        </mc:Choice>
        <mc:Fallback xmlns="">
          <p:sp>
            <p:nvSpPr>
              <p:cNvPr id="35" name="文本框 34">
                <a:extLst>
                  <a:ext uri="{FF2B5EF4-FFF2-40B4-BE49-F238E27FC236}">
                    <a16:creationId xmlns:a16="http://schemas.microsoft.com/office/drawing/2014/main" id="{425666D1-E5D1-49D9-6A7D-35E7FA8C3DBC}"/>
                  </a:ext>
                </a:extLst>
              </p:cNvPr>
              <p:cNvSpPr txBox="1">
                <a:spLocks noRot="1" noChangeAspect="1" noMove="1" noResize="1" noEditPoints="1" noAdjustHandles="1" noChangeArrowheads="1" noChangeShapeType="1" noTextEdit="1"/>
              </p:cNvSpPr>
              <p:nvPr/>
            </p:nvSpPr>
            <p:spPr>
              <a:xfrm>
                <a:off x="2686708" y="1886008"/>
                <a:ext cx="3444945" cy="436273"/>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68D660A3-BFDD-0059-AA9B-E8C31B4C028D}"/>
                  </a:ext>
                </a:extLst>
              </p:cNvPr>
              <p:cNvSpPr txBox="1"/>
              <p:nvPr/>
            </p:nvSpPr>
            <p:spPr>
              <a:xfrm>
                <a:off x="1591868" y="2444820"/>
                <a:ext cx="3994696" cy="386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b="0" i="1">
                              <a:latin typeface="Cambria Math" panose="02040503050406030204" pitchFamily="18" charset="0"/>
                            </a:rPr>
                            <m:t>𝑊</m:t>
                          </m:r>
                        </m:e>
                        <m:sub>
                          <m:r>
                            <a:rPr lang="zh-CN" altLang="en-US" sz="1400" b="0" i="1">
                              <a:latin typeface="Cambria Math" panose="02040503050406030204" pitchFamily="18" charset="0"/>
                            </a:rPr>
                            <m:t>𝑡</m:t>
                          </m:r>
                          <m:r>
                            <a:rPr lang="zh-CN" altLang="en-US" sz="1400" b="0" i="0">
                              <a:latin typeface="Cambria Math" panose="02040503050406030204" pitchFamily="18" charset="0"/>
                            </a:rPr>
                            <m:t>,</m:t>
                          </m:r>
                          <m:r>
                            <a:rPr lang="zh-CN" altLang="en-US" sz="1400" b="0" i="1">
                              <a:latin typeface="Cambria Math" panose="02040503050406030204" pitchFamily="18" charset="0"/>
                            </a:rPr>
                            <m:t>𝑘</m:t>
                          </m:r>
                        </m:sub>
                      </m:sSub>
                      <m:r>
                        <a:rPr lang="zh-CN" altLang="en-US" sz="1400" b="0" i="0">
                          <a:latin typeface="Cambria Math" panose="02040503050406030204" pitchFamily="18" charset="0"/>
                        </a:rPr>
                        <m:t>=</m:t>
                      </m:r>
                      <m:sSup>
                        <m:sSupPr>
                          <m:ctrlPr>
                            <a:rPr lang="zh-CN" altLang="en-US" sz="1400" i="1" smtClean="0">
                              <a:solidFill>
                                <a:schemeClr val="tx1"/>
                              </a:solidFill>
                              <a:latin typeface="Cambria Math" panose="02040503050406030204" pitchFamily="18" charset="0"/>
                            </a:rPr>
                          </m:ctrlPr>
                        </m:sSupPr>
                        <m:e>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,1</m:t>
                                  </m:r>
                                </m:sub>
                              </m:sSub>
                              <m: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𝑞</m:t>
                                  </m:r>
                                </m:sub>
                              </m:sSub>
                            </m:e>
                          </m:d>
                        </m:e>
                        <m:sup>
                          <m:r>
                            <a:rPr lang="zh-CN" altLang="en-US" sz="1400" b="0" i="0">
                              <a:solidFill>
                                <a:schemeClr val="tx1"/>
                              </a:solidFill>
                              <a:latin typeface="Cambria Math" panose="02040503050406030204" pitchFamily="18" charset="0"/>
                            </a:rPr>
                            <m:t>𝒯</m:t>
                          </m:r>
                        </m:sup>
                      </m:sSup>
                      <m:r>
                        <a:rPr lang="en-US" altLang="zh-CN" sz="1400" b="0" i="1" smtClean="0">
                          <a:solidFill>
                            <a:schemeClr val="tx1"/>
                          </a:solidFill>
                          <a:latin typeface="Cambria Math" panose="02040503050406030204" pitchFamily="18" charset="0"/>
                        </a:rPr>
                        <m:t>, </m:t>
                      </m:r>
                      <m:sSub>
                        <m:sSubPr>
                          <m:ctrlPr>
                            <a:rPr lang="zh-CN" altLang="zh-CN" sz="1400" i="1">
                              <a:latin typeface="Cambria Math" panose="02040503050406030204" pitchFamily="18" charset="0"/>
                            </a:rPr>
                          </m:ctrlPr>
                        </m:sSubPr>
                        <m:e>
                          <m:r>
                            <a:rPr lang="en-US" altLang="zh-CN" sz="1400" b="0" i="1">
                              <a:latin typeface="Cambria Math" panose="02040503050406030204" pitchFamily="18" charset="0"/>
                            </a:rPr>
                            <m:t>𝑊</m:t>
                          </m:r>
                        </m:e>
                        <m:sub>
                          <m:r>
                            <a:rPr lang="en-US" altLang="zh-CN" sz="1400" b="0" i="1">
                              <a:latin typeface="Cambria Math" panose="02040503050406030204" pitchFamily="18" charset="0"/>
                            </a:rPr>
                            <m:t>𝑡</m:t>
                          </m:r>
                          <m:r>
                            <a:rPr lang="en-US" altLang="zh-CN" sz="1400" b="0">
                              <a:latin typeface="Cambria Math" panose="02040503050406030204" pitchFamily="18" charset="0"/>
                            </a:rPr>
                            <m:t>,</m:t>
                          </m:r>
                          <m:r>
                            <a:rPr lang="en-US" altLang="zh-CN" sz="1400" b="0" i="1">
                              <a:latin typeface="Cambria Math" panose="02040503050406030204" pitchFamily="18" charset="0"/>
                            </a:rPr>
                            <m:t>𝑘</m:t>
                          </m:r>
                        </m:sub>
                      </m:sSub>
                      <m:r>
                        <a:rPr lang="en-US" altLang="zh-CN" sz="1400" b="0">
                          <a:latin typeface="Cambria Math" panose="02040503050406030204" pitchFamily="18" charset="0"/>
                        </a:rPr>
                        <m:t>∼</m:t>
                      </m:r>
                      <m:r>
                        <a:rPr lang="en-US" altLang="zh-CN" sz="1400" b="0" i="1">
                          <a:latin typeface="Cambria Math" panose="02040503050406030204" pitchFamily="18" charset="0"/>
                        </a:rPr>
                        <m:t>𝒩</m:t>
                      </m:r>
                      <m:d>
                        <m:dPr>
                          <m:ctrlPr>
                            <a:rPr lang="zh-CN" altLang="zh-CN" sz="1400" i="1">
                              <a:latin typeface="Cambria Math" panose="02040503050406030204" pitchFamily="18" charset="0"/>
                            </a:rPr>
                          </m:ctrlPr>
                        </m:dPr>
                        <m:e>
                          <m:r>
                            <a:rPr lang="en-US" altLang="zh-CN" sz="1400" b="0" i="1">
                              <a:latin typeface="Cambria Math" panose="02040503050406030204" pitchFamily="18" charset="0"/>
                            </a:rPr>
                            <m:t>0</m:t>
                          </m:r>
                          <m:r>
                            <a:rPr lang="en-US" altLang="zh-CN" sz="1400" b="0">
                              <a:latin typeface="Cambria Math" panose="02040503050406030204" pitchFamily="18" charset="0"/>
                            </a:rPr>
                            <m:t>,</m:t>
                          </m:r>
                          <m:sSub>
                            <m:sSubPr>
                              <m:ctrlPr>
                                <a:rPr lang="zh-CN" altLang="zh-CN" sz="1400" i="1">
                                  <a:latin typeface="Cambria Math" panose="02040503050406030204" pitchFamily="18" charset="0"/>
                                </a:rPr>
                              </m:ctrlPr>
                            </m:sSubPr>
                            <m:e>
                              <m:r>
                                <a:rPr lang="en-US" altLang="zh-CN" sz="1400" b="0" i="1">
                                  <a:latin typeface="Cambria Math" panose="02040503050406030204" pitchFamily="18" charset="0"/>
                                </a:rPr>
                                <m:t>𝑆</m:t>
                              </m:r>
                            </m:e>
                            <m:sub>
                              <m:r>
                                <a:rPr lang="en-US" altLang="zh-CN" sz="1400" b="0" i="1">
                                  <a:latin typeface="Cambria Math" panose="02040503050406030204" pitchFamily="18" charset="0"/>
                                </a:rPr>
                                <m:t>𝓁</m:t>
                              </m:r>
                              <m:r>
                                <a:rPr lang="en-US" altLang="zh-CN" sz="1400" b="0">
                                  <a:latin typeface="Cambria Math" panose="02040503050406030204" pitchFamily="18" charset="0"/>
                                </a:rPr>
                                <m:t>,</m:t>
                              </m:r>
                              <m:r>
                                <a:rPr lang="en-US" altLang="zh-CN" sz="1400" b="0" i="1">
                                  <a:latin typeface="Cambria Math" panose="02040503050406030204" pitchFamily="18" charset="0"/>
                                </a:rPr>
                                <m:t>𝑘</m:t>
                              </m:r>
                            </m:sub>
                          </m:sSub>
                          <m:sSubSup>
                            <m:sSubSupPr>
                              <m:ctrlPr>
                                <a:rPr lang="zh-CN" altLang="zh-CN" sz="1400" i="1">
                                  <a:latin typeface="Cambria Math" panose="02040503050406030204" pitchFamily="18" charset="0"/>
                                </a:rPr>
                              </m:ctrlPr>
                            </m:sSubSupPr>
                            <m:e>
                              <m:r>
                                <a:rPr lang="en-US" altLang="zh-CN" sz="1400" b="0" i="1">
                                  <a:latin typeface="Cambria Math" panose="02040503050406030204" pitchFamily="18" charset="0"/>
                                </a:rPr>
                                <m:t>𝜎</m:t>
                              </m:r>
                            </m:e>
                            <m:sub>
                              <m:r>
                                <a:rPr lang="en-US" altLang="zh-CN" sz="1400" b="0" i="1">
                                  <a:latin typeface="Cambria Math" panose="02040503050406030204" pitchFamily="18" charset="0"/>
                                </a:rPr>
                                <m:t>𝑤</m:t>
                              </m:r>
                              <m:r>
                                <a:rPr lang="en-US" altLang="zh-CN" sz="1400" b="0">
                                  <a:latin typeface="Cambria Math" panose="02040503050406030204" pitchFamily="18" charset="0"/>
                                </a:rPr>
                                <m:t>,</m:t>
                              </m:r>
                              <m:r>
                                <a:rPr lang="en-US" altLang="zh-CN" sz="1400" b="0" i="1">
                                  <a:latin typeface="Cambria Math" panose="02040503050406030204" pitchFamily="18" charset="0"/>
                                </a:rPr>
                                <m:t>𝑡</m:t>
                              </m:r>
                            </m:sub>
                            <m:sup>
                              <m:r>
                                <a:rPr lang="en-US" altLang="zh-CN" sz="1400" b="0" i="1">
                                  <a:latin typeface="Cambria Math" panose="02040503050406030204" pitchFamily="18" charset="0"/>
                                </a:rPr>
                                <m:t>2</m:t>
                              </m:r>
                            </m:sup>
                          </m:sSubSup>
                          <m:r>
                            <a:rPr lang="en-US" altLang="zh-CN" sz="1400" b="0" i="1">
                              <a:latin typeface="Cambria Math" panose="02040503050406030204" pitchFamily="18" charset="0"/>
                            </a:rPr>
                            <m:t>𝐼</m:t>
                          </m:r>
                        </m:e>
                      </m:d>
                    </m:oMath>
                  </m:oMathPara>
                </a14:m>
                <a:endParaRPr lang="zh-CN" altLang="zh-CN" sz="1400" dirty="0"/>
              </a:p>
            </p:txBody>
          </p:sp>
        </mc:Choice>
        <mc:Fallback xmlns="">
          <p:sp>
            <p:nvSpPr>
              <p:cNvPr id="37" name="文本框 36">
                <a:extLst>
                  <a:ext uri="{FF2B5EF4-FFF2-40B4-BE49-F238E27FC236}">
                    <a16:creationId xmlns:a16="http://schemas.microsoft.com/office/drawing/2014/main" id="{68D660A3-BFDD-0059-AA9B-E8C31B4C028D}"/>
                  </a:ext>
                </a:extLst>
              </p:cNvPr>
              <p:cNvSpPr txBox="1">
                <a:spLocks noRot="1" noChangeAspect="1" noMove="1" noResize="1" noEditPoints="1" noAdjustHandles="1" noChangeArrowheads="1" noChangeShapeType="1" noTextEdit="1"/>
              </p:cNvSpPr>
              <p:nvPr/>
            </p:nvSpPr>
            <p:spPr>
              <a:xfrm>
                <a:off x="1591868" y="2444820"/>
                <a:ext cx="3994696" cy="38677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3D8A3913-1E6B-3F71-08F6-0C887AB74C8F}"/>
                  </a:ext>
                </a:extLst>
              </p:cNvPr>
              <p:cNvSpPr txBox="1"/>
              <p:nvPr/>
            </p:nvSpPr>
            <p:spPr>
              <a:xfrm>
                <a:off x="1591868" y="2917866"/>
                <a:ext cx="3395899" cy="3867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𝜂</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Sub>
                      <m:r>
                        <a:rPr lang="zh-CN" altLang="en-US" sz="1400" b="0" i="0">
                          <a:solidFill>
                            <a:schemeClr val="tx1"/>
                          </a:solidFill>
                          <a:latin typeface="Cambria Math" panose="02040503050406030204" pitchFamily="18" charset="0"/>
                        </a:rPr>
                        <m:t>=</m:t>
                      </m:r>
                      <m:sSup>
                        <m:sSupPr>
                          <m:ctrlPr>
                            <a:rPr lang="zh-CN" altLang="en-US" sz="1400" i="1">
                              <a:solidFill>
                                <a:schemeClr val="tx1"/>
                              </a:solidFill>
                              <a:latin typeface="Cambria Math" panose="02040503050406030204" pitchFamily="18" charset="0"/>
                            </a:rPr>
                          </m:ctrlPr>
                        </m:sSupPr>
                        <m:e>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𝜂</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,1</m:t>
                                  </m:r>
                                </m:sub>
                              </m:sSub>
                              <m: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𝜂</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𝑞</m:t>
                                  </m:r>
                                </m:sub>
                              </m:sSub>
                            </m:e>
                          </m:d>
                        </m:e>
                        <m:sup>
                          <m:r>
                            <a:rPr lang="zh-CN" altLang="en-US" sz="1400">
                              <a:latin typeface="Cambria Math" panose="02040503050406030204" pitchFamily="18" charset="0"/>
                            </a:rPr>
                            <m:t>𝒯</m:t>
                          </m:r>
                        </m:sup>
                      </m:sSup>
                      <m:r>
                        <a:rPr lang="en-US" altLang="zh-CN" sz="1400" b="0" i="1" smtClean="0">
                          <a:solidFill>
                            <a:schemeClr val="tx1"/>
                          </a:solidFill>
                          <a:latin typeface="Cambria Math" panose="02040503050406030204" pitchFamily="18" charset="0"/>
                        </a:rPr>
                        <m:t>,</m:t>
                      </m:r>
                      <m:sSub>
                        <m:sSubPr>
                          <m:ctrlPr>
                            <a:rPr lang="zh-CN" altLang="en-US" sz="1400" i="1">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𝑡</m:t>
                          </m:r>
                          <m:r>
                            <a:rPr lang="zh-CN" altLang="en-US" sz="1400">
                              <a:latin typeface="Cambria Math" panose="02040503050406030204" pitchFamily="18" charset="0"/>
                            </a:rPr>
                            <m:t>,</m:t>
                          </m:r>
                          <m:r>
                            <a:rPr lang="zh-CN" altLang="en-US" sz="1400" i="1">
                              <a:latin typeface="Cambria Math" panose="02040503050406030204" pitchFamily="18" charset="0"/>
                            </a:rPr>
                            <m:t>𝑘</m:t>
                          </m:r>
                        </m:sub>
                      </m:sSub>
                      <m:r>
                        <a:rPr lang="en-US" altLang="zh-CN" sz="1400">
                          <a:latin typeface="Cambria Math" panose="02040503050406030204" pitchFamily="18" charset="0"/>
                        </a:rPr>
                        <m:t>∼</m:t>
                      </m:r>
                      <m:r>
                        <a:rPr lang="en-US" altLang="zh-CN" sz="1400" i="1">
                          <a:latin typeface="Cambria Math" panose="02040503050406030204" pitchFamily="18" charset="0"/>
                        </a:rPr>
                        <m:t>𝒩</m:t>
                      </m:r>
                      <m:d>
                        <m:dPr>
                          <m:ctrlPr>
                            <a:rPr lang="zh-CN" altLang="zh-CN" sz="1400" i="1">
                              <a:latin typeface="Cambria Math" panose="02040503050406030204" pitchFamily="18" charset="0"/>
                            </a:rPr>
                          </m:ctrlPr>
                        </m:dPr>
                        <m:e>
                          <m:r>
                            <a:rPr lang="en-US" altLang="zh-CN" sz="1400" i="1">
                              <a:latin typeface="Cambria Math" panose="02040503050406030204" pitchFamily="18" charset="0"/>
                            </a:rPr>
                            <m:t>0</m:t>
                          </m:r>
                          <m:r>
                            <a:rPr lang="en-US" altLang="zh-CN" sz="1400">
                              <a:latin typeface="Cambria Math" panose="02040503050406030204" pitchFamily="18" charset="0"/>
                            </a:rPr>
                            <m:t>,</m:t>
                          </m:r>
                          <m:r>
                            <a:rPr lang="zh-CN" altLang="zh-CN" sz="1400" i="1" smtClean="0">
                              <a:latin typeface="Cambria Math" panose="02040503050406030204" pitchFamily="18" charset="0"/>
                            </a:rPr>
                            <m:t> </m:t>
                          </m:r>
                          <m:sSup>
                            <m:sSupPr>
                              <m:ctrlPr>
                                <a:rPr lang="en-US" altLang="zh-CN" sz="1400" i="1" smtClean="0">
                                  <a:latin typeface="Cambria Math" panose="02040503050406030204" pitchFamily="18" charset="0"/>
                                </a:rPr>
                              </m:ctrlPr>
                            </m:sSupPr>
                            <m:e>
                              <m:r>
                                <a:rPr lang="en-US" altLang="zh-CN" sz="1400" i="1">
                                  <a:latin typeface="Cambria Math" panose="02040503050406030204" pitchFamily="18" charset="0"/>
                                </a:rPr>
                                <m:t>𝜎</m:t>
                              </m:r>
                            </m:e>
                            <m:sup>
                              <m:r>
                                <a:rPr lang="en-US" altLang="zh-CN" sz="1400" b="0" i="1" smtClean="0">
                                  <a:latin typeface="Cambria Math" panose="02040503050406030204" pitchFamily="18" charset="0"/>
                                </a:rPr>
                                <m:t>2</m:t>
                              </m:r>
                            </m:sup>
                          </m:sSup>
                          <m:r>
                            <a:rPr lang="en-US" altLang="zh-CN" sz="1400" i="1">
                              <a:latin typeface="Cambria Math" panose="02040503050406030204" pitchFamily="18" charset="0"/>
                            </a:rPr>
                            <m:t>𝐼</m:t>
                          </m:r>
                        </m:e>
                      </m:d>
                    </m:oMath>
                  </m:oMathPara>
                </a14:m>
                <a:endParaRPr lang="zh-CN" altLang="en-US" sz="1400" dirty="0"/>
              </a:p>
            </p:txBody>
          </p:sp>
        </mc:Choice>
        <mc:Fallback xmlns="">
          <p:sp>
            <p:nvSpPr>
              <p:cNvPr id="39" name="文本框 38">
                <a:extLst>
                  <a:ext uri="{FF2B5EF4-FFF2-40B4-BE49-F238E27FC236}">
                    <a16:creationId xmlns:a16="http://schemas.microsoft.com/office/drawing/2014/main" id="{3D8A3913-1E6B-3F71-08F6-0C887AB74C8F}"/>
                  </a:ext>
                </a:extLst>
              </p:cNvPr>
              <p:cNvSpPr txBox="1">
                <a:spLocks noRot="1" noChangeAspect="1" noMove="1" noResize="1" noEditPoints="1" noAdjustHandles="1" noChangeArrowheads="1" noChangeShapeType="1" noTextEdit="1"/>
              </p:cNvSpPr>
              <p:nvPr/>
            </p:nvSpPr>
            <p:spPr>
              <a:xfrm>
                <a:off x="1591868" y="2917866"/>
                <a:ext cx="3395899" cy="386773"/>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1" name="文本框 40">
                <a:extLst>
                  <a:ext uri="{FF2B5EF4-FFF2-40B4-BE49-F238E27FC236}">
                    <a16:creationId xmlns:a16="http://schemas.microsoft.com/office/drawing/2014/main" id="{E9AB5841-7646-4E4A-E463-9A09B46FB7EB}"/>
                  </a:ext>
                </a:extLst>
              </p:cNvPr>
              <p:cNvSpPr txBox="1"/>
              <p:nvPr/>
            </p:nvSpPr>
            <p:spPr>
              <a:xfrm>
                <a:off x="1591868" y="3477493"/>
                <a:ext cx="2494199" cy="3382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400" i="1" smtClean="0">
                              <a:solidFill>
                                <a:schemeClr val="tx1"/>
                              </a:solidFill>
                              <a:latin typeface="Cambria Math" panose="02040503050406030204" pitchFamily="18" charset="0"/>
                            </a:rPr>
                          </m:ctrlPr>
                        </m:sSubSup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up>
                          <m:r>
                            <a:rPr lang="zh-CN" altLang="en-US" sz="1400" b="0" i="0">
                              <a:solidFill>
                                <a:schemeClr val="tx1"/>
                              </a:solidFill>
                              <a:latin typeface="Cambria Math" panose="02040503050406030204" pitchFamily="18" charset="0"/>
                            </a:rPr>
                            <m:t>′</m:t>
                          </m:r>
                        </m:sup>
                      </m:sSubSup>
                      <m:r>
                        <a:rPr lang="zh-CN" altLang="en-US" sz="1400" b="0" i="0">
                          <a:solidFill>
                            <a:schemeClr val="tx1"/>
                          </a:solidFill>
                          <a:latin typeface="Cambria Math" panose="02040503050406030204" pitchFamily="18" charset="0"/>
                        </a:rPr>
                        <m:t>∼</m:t>
                      </m:r>
                      <m:r>
                        <a:rPr lang="zh-CN" altLang="en-US" sz="1400" b="0" i="0">
                          <a:solidFill>
                            <a:schemeClr val="tx1"/>
                          </a:solidFill>
                          <a:latin typeface="Cambria Math" panose="02040503050406030204" pitchFamily="18" charset="0"/>
                        </a:rPr>
                        <m:t>𝒩</m:t>
                      </m:r>
                      <m:d>
                        <m:dPr>
                          <m:ctrlPr>
                            <a:rPr lang="zh-CN" altLang="en-US" sz="1400" i="1">
                              <a:solidFill>
                                <a:schemeClr val="tx1"/>
                              </a:solidFill>
                              <a:latin typeface="Cambria Math" panose="02040503050406030204" pitchFamily="18" charset="0"/>
                            </a:rPr>
                          </m:ctrlPr>
                        </m:dPr>
                        <m:e>
                          <m:r>
                            <a:rPr lang="zh-CN" altLang="en-US" sz="1400" b="0" i="0">
                              <a:solidFill>
                                <a:schemeClr val="tx1"/>
                              </a:solidFill>
                              <a:latin typeface="Cambria Math" panose="02040503050406030204" pitchFamily="18" charset="0"/>
                            </a:rPr>
                            <m:t>0,</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𝑆</m:t>
                                  </m:r>
                                </m:e>
                                <m:sub>
                                  <m:r>
                                    <a:rPr lang="zh-CN" altLang="en-US" sz="1400" b="0" i="0">
                                      <a:solidFill>
                                        <a:schemeClr val="tx1"/>
                                      </a:solidFill>
                                      <a:latin typeface="Cambria Math" panose="02040503050406030204" pitchFamily="18" charset="0"/>
                                    </a:rPr>
                                    <m:t>𝓁</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𝑘</m:t>
                                  </m:r>
                                </m:sub>
                              </m:sSub>
                              <m:sSubSup>
                                <m:sSubSupPr>
                                  <m:ctrlPr>
                                    <a:rPr lang="zh-CN" altLang="en-US" sz="1400" i="1">
                                      <a:solidFill>
                                        <a:schemeClr val="tx1"/>
                                      </a:solidFill>
                                      <a:latin typeface="Cambria Math" panose="02040503050406030204" pitchFamily="18" charset="0"/>
                                    </a:rPr>
                                  </m:ctrlPr>
                                </m:sSubSupPr>
                                <m:e>
                                  <m:r>
                                    <a:rPr lang="zh-CN" altLang="en-US" sz="1400" b="0" i="1">
                                      <a:solidFill>
                                        <a:schemeClr val="tx1"/>
                                      </a:solidFill>
                                      <a:latin typeface="Cambria Math" panose="02040503050406030204" pitchFamily="18" charset="0"/>
                                    </a:rPr>
                                    <m:t>𝜎</m:t>
                                  </m:r>
                                </m:e>
                                <m:sub>
                                  <m:r>
                                    <a:rPr lang="zh-CN" altLang="en-US" sz="1400" b="0" i="1">
                                      <a:solidFill>
                                        <a:schemeClr val="tx1"/>
                                      </a:solidFill>
                                      <a:latin typeface="Cambria Math" panose="02040503050406030204" pitchFamily="18" charset="0"/>
                                    </a:rPr>
                                    <m:t>𝑤</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𝑡</m:t>
                                  </m:r>
                                </m:sub>
                                <m:sup>
                                  <m:r>
                                    <a:rPr lang="zh-CN" altLang="en-US" sz="1400" b="0" i="0">
                                      <a:solidFill>
                                        <a:schemeClr val="tx1"/>
                                      </a:solidFill>
                                      <a:latin typeface="Cambria Math" panose="02040503050406030204" pitchFamily="18" charset="0"/>
                                    </a:rPr>
                                    <m:t>2</m:t>
                                  </m:r>
                                </m:sup>
                              </m:sSubSup>
                              <m:r>
                                <a:rPr lang="zh-CN" altLang="en-US" sz="1400" b="0" i="0">
                                  <a:solidFill>
                                    <a:schemeClr val="tx1"/>
                                  </a:solidFill>
                                  <a:latin typeface="Cambria Math" panose="02040503050406030204" pitchFamily="18" charset="0"/>
                                </a:rPr>
                                <m:t>+</m:t>
                              </m:r>
                              <m:sSup>
                                <m:sSupPr>
                                  <m:ctrlPr>
                                    <a:rPr lang="zh-CN" altLang="en-US" sz="1400" i="1">
                                      <a:solidFill>
                                        <a:schemeClr val="tx1"/>
                                      </a:solidFill>
                                      <a:latin typeface="Cambria Math" panose="02040503050406030204" pitchFamily="18" charset="0"/>
                                    </a:rPr>
                                  </m:ctrlPr>
                                </m:sSupPr>
                                <m:e>
                                  <m:r>
                                    <a:rPr lang="zh-CN" altLang="en-US" sz="1400" b="0" i="1">
                                      <a:solidFill>
                                        <a:schemeClr val="tx1"/>
                                      </a:solidFill>
                                      <a:latin typeface="Cambria Math" panose="02040503050406030204" pitchFamily="18" charset="0"/>
                                    </a:rPr>
                                    <m:t>𝜎</m:t>
                                  </m:r>
                                </m:e>
                                <m:sup>
                                  <m:r>
                                    <a:rPr lang="zh-CN" altLang="en-US" sz="1400" b="0" i="0">
                                      <a:solidFill>
                                        <a:schemeClr val="tx1"/>
                                      </a:solidFill>
                                      <a:latin typeface="Cambria Math" panose="02040503050406030204" pitchFamily="18" charset="0"/>
                                    </a:rPr>
                                    <m:t>2</m:t>
                                  </m:r>
                                </m:sup>
                              </m:sSup>
                            </m:e>
                          </m:d>
                          <m:r>
                            <a:rPr lang="zh-CN" altLang="en-US" sz="1400" b="0" i="1">
                              <a:solidFill>
                                <a:schemeClr val="tx1"/>
                              </a:solidFill>
                              <a:latin typeface="Cambria Math" panose="02040503050406030204" pitchFamily="18" charset="0"/>
                            </a:rPr>
                            <m:t>𝐼</m:t>
                          </m:r>
                        </m:e>
                      </m:d>
                    </m:oMath>
                  </m:oMathPara>
                </a14:m>
                <a:endParaRPr lang="zh-CN" altLang="en-US" dirty="0"/>
              </a:p>
            </p:txBody>
          </p:sp>
        </mc:Choice>
        <mc:Fallback xmlns="">
          <p:sp>
            <p:nvSpPr>
              <p:cNvPr id="41" name="文本框 40">
                <a:extLst>
                  <a:ext uri="{FF2B5EF4-FFF2-40B4-BE49-F238E27FC236}">
                    <a16:creationId xmlns:a16="http://schemas.microsoft.com/office/drawing/2014/main" id="{E9AB5841-7646-4E4A-E463-9A09B46FB7EB}"/>
                  </a:ext>
                </a:extLst>
              </p:cNvPr>
              <p:cNvSpPr txBox="1">
                <a:spLocks noRot="1" noChangeAspect="1" noMove="1" noResize="1" noEditPoints="1" noAdjustHandles="1" noChangeArrowheads="1" noChangeShapeType="1" noTextEdit="1"/>
              </p:cNvSpPr>
              <p:nvPr/>
            </p:nvSpPr>
            <p:spPr>
              <a:xfrm>
                <a:off x="1591868" y="3477493"/>
                <a:ext cx="2494199" cy="338234"/>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693F8969-025A-FB1E-DC74-86ABAA044B61}"/>
                  </a:ext>
                </a:extLst>
              </p:cNvPr>
              <p:cNvSpPr txBox="1"/>
              <p:nvPr/>
            </p:nvSpPr>
            <p:spPr>
              <a:xfrm>
                <a:off x="2703083" y="3965857"/>
                <a:ext cx="2172215" cy="43627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400" i="1" smtClean="0">
                              <a:solidFill>
                                <a:srgbClr val="836967"/>
                              </a:solidFill>
                              <a:latin typeface="Cambria Math" panose="02040503050406030204" pitchFamily="18" charset="0"/>
                            </a:rPr>
                          </m:ctrlPr>
                        </m:sSubSupPr>
                        <m:e>
                          <m:r>
                            <a:rPr lang="zh-CN" altLang="en-US" sz="1400" b="0" i="1">
                              <a:latin typeface="Cambria Math" panose="02040503050406030204" pitchFamily="18" charset="0"/>
                            </a:rPr>
                            <m:t>𝑊</m:t>
                          </m:r>
                        </m:e>
                        <m:sub>
                          <m:r>
                            <a:rPr lang="zh-CN" altLang="en-US" sz="1400" b="0" i="1">
                              <a:latin typeface="Cambria Math" panose="02040503050406030204" pitchFamily="18" charset="0"/>
                            </a:rPr>
                            <m:t>𝑡</m:t>
                          </m:r>
                        </m:sub>
                        <m:sup>
                          <m:r>
                            <a:rPr lang="zh-CN" altLang="en-US" sz="1400" b="0" i="0">
                              <a:latin typeface="Cambria Math" panose="02040503050406030204" pitchFamily="18" charset="0"/>
                            </a:rPr>
                            <m:t>′</m:t>
                          </m:r>
                        </m:sup>
                      </m:sSubSup>
                      <m:r>
                        <a:rPr lang="en-US" altLang="zh-CN" sz="1400" b="0" i="1" smtClean="0">
                          <a:latin typeface="Cambria Math" panose="02040503050406030204" pitchFamily="18" charset="0"/>
                        </a:rPr>
                        <m:t>=</m:t>
                      </m:r>
                      <m:sSup>
                        <m:sSupPr>
                          <m:ctrlPr>
                            <a:rPr lang="zh-CN" altLang="zh-CN" sz="1400" i="1">
                              <a:latin typeface="Cambria Math" panose="02040503050406030204" pitchFamily="18" charset="0"/>
                            </a:rPr>
                          </m:ctrlPr>
                        </m:sSupPr>
                        <m:e>
                          <m:d>
                            <m:dPr>
                              <m:ctrlPr>
                                <a:rPr lang="zh-CN" altLang="zh-CN" sz="1400" i="1">
                                  <a:latin typeface="Cambria Math" panose="02040503050406030204" pitchFamily="18" charset="0"/>
                                </a:rPr>
                              </m:ctrlPr>
                            </m:dPr>
                            <m:e>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𝑊</m:t>
                                  </m:r>
                                </m:e>
                                <m:sub>
                                  <m:r>
                                    <a:rPr lang="en-US" altLang="zh-CN" sz="1400" i="1">
                                      <a:latin typeface="Cambria Math" panose="02040503050406030204" pitchFamily="18" charset="0"/>
                                    </a:rPr>
                                    <m:t>𝑡</m:t>
                                  </m:r>
                                  <m:r>
                                    <a:rPr lang="en-US" altLang="zh-CN" sz="1400">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m:t>
                                  </m:r>
                                </m:sup>
                              </m:sSubSup>
                              <m:r>
                                <a:rPr lang="en-US" altLang="zh-CN" sz="1400">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𝑊</m:t>
                                  </m:r>
                                </m:e>
                                <m:sub>
                                  <m:r>
                                    <a:rPr lang="en-US" altLang="zh-CN" sz="1400" i="1">
                                      <a:latin typeface="Cambria Math" panose="02040503050406030204" pitchFamily="18" charset="0"/>
                                    </a:rPr>
                                    <m:t>𝑡</m:t>
                                  </m:r>
                                  <m:r>
                                    <a:rPr lang="en-US" altLang="zh-CN" sz="1400">
                                      <a:latin typeface="Cambria Math" panose="02040503050406030204" pitchFamily="18" charset="0"/>
                                    </a:rPr>
                                    <m:t>,</m:t>
                                  </m:r>
                                  <m:r>
                                    <a:rPr lang="en-US" altLang="zh-CN" sz="1400" i="1">
                                      <a:latin typeface="Cambria Math" panose="02040503050406030204" pitchFamily="18" charset="0"/>
                                    </a:rPr>
                                    <m:t>𝑞</m:t>
                                  </m:r>
                                </m:sub>
                                <m:sup>
                                  <m:r>
                                    <a:rPr lang="en-US" altLang="zh-CN" sz="1400" i="1">
                                      <a:latin typeface="Cambria Math" panose="02040503050406030204" pitchFamily="18" charset="0"/>
                                    </a:rPr>
                                    <m:t>′</m:t>
                                  </m:r>
                                </m:sup>
                              </m:sSubSup>
                            </m:e>
                          </m:d>
                        </m:e>
                        <m:sup>
                          <m:r>
                            <a:rPr lang="en-US" altLang="zh-CN" i="1">
                              <a:latin typeface="Cambria Math" panose="02040503050406030204" pitchFamily="18" charset="0"/>
                            </a:rPr>
                            <m:t>𝒯</m:t>
                          </m:r>
                          <m:r>
                            <m:rPr>
                              <m:nor/>
                            </m:rPr>
                            <a:rPr lang="zh-CN" altLang="en-US"/>
                            <m:t> </m:t>
                          </m:r>
                        </m:sup>
                      </m:sSup>
                    </m:oMath>
                  </m:oMathPara>
                </a14:m>
                <a:endParaRPr lang="zh-CN" altLang="zh-CN" sz="1400" dirty="0"/>
              </a:p>
            </p:txBody>
          </p:sp>
        </mc:Choice>
        <mc:Fallback xmlns="">
          <p:sp>
            <p:nvSpPr>
              <p:cNvPr id="42" name="文本框 41">
                <a:extLst>
                  <a:ext uri="{FF2B5EF4-FFF2-40B4-BE49-F238E27FC236}">
                    <a16:creationId xmlns:a16="http://schemas.microsoft.com/office/drawing/2014/main" id="{693F8969-025A-FB1E-DC74-86ABAA044B61}"/>
                  </a:ext>
                </a:extLst>
              </p:cNvPr>
              <p:cNvSpPr txBox="1">
                <a:spLocks noRot="1" noChangeAspect="1" noMove="1" noResize="1" noEditPoints="1" noAdjustHandles="1" noChangeArrowheads="1" noChangeShapeType="1" noTextEdit="1"/>
              </p:cNvSpPr>
              <p:nvPr/>
            </p:nvSpPr>
            <p:spPr>
              <a:xfrm>
                <a:off x="2703083" y="3965857"/>
                <a:ext cx="2172215" cy="436273"/>
              </a:xfrm>
              <a:prstGeom prst="rect">
                <a:avLst/>
              </a:prstGeom>
              <a:blipFill>
                <a:blip r:embed="rId8"/>
                <a:stretch>
                  <a:fillRect/>
                </a:stretch>
              </a:blipFill>
            </p:spPr>
            <p:txBody>
              <a:bodyPr/>
              <a:lstStyle/>
              <a:p>
                <a:r>
                  <a:rPr lang="zh-CN" altLang="en-US">
                    <a:noFill/>
                  </a:rPr>
                  <a:t> </a:t>
                </a:r>
              </a:p>
            </p:txBody>
          </p:sp>
        </mc:Fallback>
      </mc:AlternateContent>
      <p:sp>
        <p:nvSpPr>
          <p:cNvPr id="43" name="文本框 42">
            <a:extLst>
              <a:ext uri="{FF2B5EF4-FFF2-40B4-BE49-F238E27FC236}">
                <a16:creationId xmlns:a16="http://schemas.microsoft.com/office/drawing/2014/main" id="{A6ACD65E-A91D-F4BE-FFE4-9AB0B9D8EF56}"/>
              </a:ext>
            </a:extLst>
          </p:cNvPr>
          <p:cNvSpPr txBox="1"/>
          <p:nvPr/>
        </p:nvSpPr>
        <p:spPr>
          <a:xfrm>
            <a:off x="850544" y="4631874"/>
            <a:ext cx="70873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其中</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056C1B87-BFC8-129C-E861-107F5661A09C}"/>
                  </a:ext>
                </a:extLst>
              </p:cNvPr>
              <p:cNvSpPr txBox="1"/>
              <p:nvPr/>
            </p:nvSpPr>
            <p:spPr>
              <a:xfrm>
                <a:off x="1591868" y="4435862"/>
                <a:ext cx="2697480"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𝑊</m:t>
                          </m:r>
                        </m:e>
                        <m:sub>
                          <m:r>
                            <a:rPr lang="zh-CN" altLang="en-US" sz="1400" i="1">
                              <a:latin typeface="Cambria Math" panose="02040503050406030204" pitchFamily="18" charset="0"/>
                            </a:rPr>
                            <m:t>𝑡</m:t>
                          </m:r>
                          <m:r>
                            <a:rPr lang="zh-CN" altLang="en-US" sz="1400" i="0">
                              <a:latin typeface="Cambria Math" panose="02040503050406030204" pitchFamily="18" charset="0"/>
                            </a:rPr>
                            <m:t>,</m:t>
                          </m:r>
                          <m:r>
                            <a:rPr lang="zh-CN" altLang="en-US" sz="1400" i="1">
                              <a:latin typeface="Cambria Math" panose="02040503050406030204" pitchFamily="18" charset="0"/>
                            </a:rPr>
                            <m:t>𝑖</m:t>
                          </m:r>
                        </m:sub>
                      </m:sSub>
                      <m:r>
                        <a:rPr lang="zh-CN" altLang="en-US" sz="1400" i="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𝑘</m:t>
                          </m:r>
                          <m:r>
                            <a:rPr lang="zh-CN" altLang="en-US" sz="1400" i="0">
                              <a:latin typeface="Cambria Math" panose="02040503050406030204" pitchFamily="18" charset="0"/>
                            </a:rPr>
                            <m:t>=1</m:t>
                          </m:r>
                        </m:sub>
                        <m:sup>
                          <m:r>
                            <a:rPr lang="zh-CN" altLang="en-US" sz="1400" i="1">
                              <a:latin typeface="Cambria Math" panose="02040503050406030204" pitchFamily="18" charset="0"/>
                            </a:rPr>
                            <m:t>𝐾</m:t>
                          </m:r>
                        </m:sup>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𝑊</m:t>
                              </m:r>
                            </m:e>
                            <m:sub>
                              <m:r>
                                <a:rPr lang="zh-CN" altLang="en-US" sz="1400" i="1">
                                  <a:latin typeface="Cambria Math" panose="02040503050406030204" pitchFamily="18" charset="0"/>
                                </a:rPr>
                                <m:t>𝑡</m:t>
                              </m:r>
                              <m:r>
                                <a:rPr lang="zh-CN" altLang="en-US" sz="1400" i="0">
                                  <a:latin typeface="Cambria Math" panose="02040503050406030204" pitchFamily="18" charset="0"/>
                                </a:rPr>
                                <m:t>,</m:t>
                              </m:r>
                              <m:r>
                                <a:rPr lang="zh-CN" altLang="en-US" sz="1400" i="1">
                                  <a:latin typeface="Cambria Math" panose="02040503050406030204" pitchFamily="18" charset="0"/>
                                </a:rPr>
                                <m:t>𝑘</m:t>
                              </m:r>
                              <m:r>
                                <a:rPr lang="zh-CN" altLang="en-US" sz="1400" i="0">
                                  <a:latin typeface="Cambria Math" panose="02040503050406030204" pitchFamily="18" charset="0"/>
                                </a:rPr>
                                <m:t>,</m:t>
                              </m:r>
                              <m:r>
                                <a:rPr lang="zh-CN" altLang="en-US" sz="1400" i="1">
                                  <a:latin typeface="Cambria Math" panose="02040503050406030204" pitchFamily="18" charset="0"/>
                                </a:rPr>
                                <m:t>𝑖</m:t>
                              </m:r>
                            </m:sub>
                          </m:sSub>
                        </m:e>
                      </m:nary>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𝑡</m:t>
                          </m:r>
                          <m:r>
                            <a:rPr lang="zh-CN" altLang="en-US" sz="1400" i="0">
                              <a:latin typeface="Cambria Math" panose="02040503050406030204" pitchFamily="18" charset="0"/>
                            </a:rPr>
                            <m:t>,</m:t>
                          </m:r>
                          <m:r>
                            <a:rPr lang="zh-CN" altLang="en-US" sz="1400" i="1">
                              <a:latin typeface="Cambria Math" panose="02040503050406030204" pitchFamily="18" charset="0"/>
                            </a:rPr>
                            <m:t>𝑖</m:t>
                          </m:r>
                        </m:sub>
                      </m:sSub>
                      <m:r>
                        <a:rPr lang="zh-CN" altLang="en-US" sz="1400" i="0">
                          <a:latin typeface="Cambria Math" panose="02040503050406030204" pitchFamily="18" charset="0"/>
                        </a:rPr>
                        <m:t>=</m:t>
                      </m:r>
                      <m:nary>
                        <m:naryPr>
                          <m:chr m:val="∑"/>
                          <m:limLoc m:val="undOvr"/>
                          <m:ctrlPr>
                            <a:rPr lang="zh-CN" altLang="en-US" sz="1400" i="1">
                              <a:latin typeface="Cambria Math" panose="02040503050406030204" pitchFamily="18" charset="0"/>
                            </a:rPr>
                          </m:ctrlPr>
                        </m:naryPr>
                        <m:sub>
                          <m:r>
                            <a:rPr lang="zh-CN" altLang="en-US" sz="1400" i="1">
                              <a:latin typeface="Cambria Math" panose="02040503050406030204" pitchFamily="18" charset="0"/>
                            </a:rPr>
                            <m:t>𝑘</m:t>
                          </m:r>
                          <m:r>
                            <a:rPr lang="zh-CN" altLang="en-US" sz="1400" i="0">
                              <a:latin typeface="Cambria Math" panose="02040503050406030204" pitchFamily="18" charset="0"/>
                            </a:rPr>
                            <m:t>=1</m:t>
                          </m:r>
                        </m:sub>
                        <m:sup>
                          <m:r>
                            <a:rPr lang="zh-CN" altLang="en-US" sz="1400" i="1">
                              <a:latin typeface="Cambria Math" panose="02040503050406030204" pitchFamily="18" charset="0"/>
                            </a:rPr>
                            <m:t>𝐾</m:t>
                          </m:r>
                        </m:sup>
                        <m:e>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𝜂</m:t>
                              </m:r>
                            </m:e>
                            <m:sub>
                              <m:r>
                                <a:rPr lang="zh-CN" altLang="en-US" sz="1400" i="1">
                                  <a:latin typeface="Cambria Math" panose="02040503050406030204" pitchFamily="18" charset="0"/>
                                </a:rPr>
                                <m:t>𝑡</m:t>
                              </m:r>
                              <m:r>
                                <a:rPr lang="zh-CN" altLang="en-US" sz="1400" i="0">
                                  <a:latin typeface="Cambria Math" panose="02040503050406030204" pitchFamily="18" charset="0"/>
                                </a:rPr>
                                <m:t>,</m:t>
                              </m:r>
                              <m:r>
                                <a:rPr lang="zh-CN" altLang="en-US" sz="1400" i="1">
                                  <a:latin typeface="Cambria Math" panose="02040503050406030204" pitchFamily="18" charset="0"/>
                                </a:rPr>
                                <m:t>𝑘</m:t>
                              </m:r>
                              <m:r>
                                <a:rPr lang="zh-CN" altLang="en-US" sz="1400" i="0">
                                  <a:latin typeface="Cambria Math" panose="02040503050406030204" pitchFamily="18" charset="0"/>
                                </a:rPr>
                                <m:t>,</m:t>
                              </m:r>
                              <m:r>
                                <a:rPr lang="zh-CN" altLang="en-US" sz="1400" i="1">
                                  <a:latin typeface="Cambria Math" panose="02040503050406030204" pitchFamily="18" charset="0"/>
                                </a:rPr>
                                <m:t>𝑖</m:t>
                              </m:r>
                            </m:sub>
                          </m:sSub>
                        </m:e>
                      </m:nary>
                    </m:oMath>
                  </m:oMathPara>
                </a14:m>
                <a:endParaRPr lang="zh-CN" altLang="en-US" dirty="0"/>
              </a:p>
            </p:txBody>
          </p:sp>
        </mc:Choice>
        <mc:Fallback xmlns="">
          <p:sp>
            <p:nvSpPr>
              <p:cNvPr id="45" name="文本框 44">
                <a:extLst>
                  <a:ext uri="{FF2B5EF4-FFF2-40B4-BE49-F238E27FC236}">
                    <a16:creationId xmlns:a16="http://schemas.microsoft.com/office/drawing/2014/main" id="{056C1B87-BFC8-129C-E861-107F5661A09C}"/>
                  </a:ext>
                </a:extLst>
              </p:cNvPr>
              <p:cNvSpPr txBox="1">
                <a:spLocks noRot="1" noChangeAspect="1" noMove="1" noResize="1" noEditPoints="1" noAdjustHandles="1" noChangeArrowheads="1" noChangeShapeType="1" noTextEdit="1"/>
              </p:cNvSpPr>
              <p:nvPr/>
            </p:nvSpPr>
            <p:spPr>
              <a:xfrm>
                <a:off x="1591868" y="4435862"/>
                <a:ext cx="2697480" cy="698140"/>
              </a:xfrm>
              <a:prstGeom prst="rect">
                <a:avLst/>
              </a:prstGeom>
              <a:blipFill>
                <a:blip r:embed="rId9"/>
                <a:stretch>
                  <a:fillRect/>
                </a:stretch>
              </a:blipFill>
            </p:spPr>
            <p:txBody>
              <a:bodyPr/>
              <a:lstStyle/>
              <a:p>
                <a:r>
                  <a:rPr lang="zh-CN" altLang="en-US">
                    <a:noFill/>
                  </a:rPr>
                  <a:t> </a:t>
                </a:r>
              </a:p>
            </p:txBody>
          </p:sp>
        </mc:Fallback>
      </mc:AlternateContent>
      <p:sp>
        <p:nvSpPr>
          <p:cNvPr id="46" name="文本框 45">
            <a:extLst>
              <a:ext uri="{FF2B5EF4-FFF2-40B4-BE49-F238E27FC236}">
                <a16:creationId xmlns:a16="http://schemas.microsoft.com/office/drawing/2014/main" id="{08A3E286-E844-696B-614F-4F516EEB6397}"/>
              </a:ext>
            </a:extLst>
          </p:cNvPr>
          <p:cNvSpPr txBox="1"/>
          <p:nvPr/>
        </p:nvSpPr>
        <p:spPr>
          <a:xfrm>
            <a:off x="850544" y="5303890"/>
            <a:ext cx="2863179"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边缘服务器梯度服从正态分布</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mc:Choice xmlns:a14="http://schemas.microsoft.com/office/drawing/2010/main" Requires="a14">
          <p:sp>
            <p:nvSpPr>
              <p:cNvPr id="48" name="文本框 47">
                <a:extLst>
                  <a:ext uri="{FF2B5EF4-FFF2-40B4-BE49-F238E27FC236}">
                    <a16:creationId xmlns:a16="http://schemas.microsoft.com/office/drawing/2014/main" id="{B575C7CD-6374-BFCB-F59C-826D1B69319B}"/>
                  </a:ext>
                </a:extLst>
              </p:cNvPr>
              <p:cNvSpPr txBox="1"/>
              <p:nvPr/>
            </p:nvSpPr>
            <p:spPr>
              <a:xfrm>
                <a:off x="3458661" y="5342836"/>
                <a:ext cx="2581702" cy="3354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sz="1400" i="1" smtClean="0">
                              <a:solidFill>
                                <a:schemeClr val="tx1"/>
                              </a:solidFill>
                              <a:latin typeface="Cambria Math" panose="02040503050406030204" pitchFamily="18" charset="0"/>
                            </a:rPr>
                          </m:ctrlPr>
                        </m:sSubSup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sub>
                        <m:sup>
                          <m:r>
                            <a:rPr lang="zh-CN" altLang="en-US" sz="1400" b="0" i="0">
                              <a:solidFill>
                                <a:schemeClr val="tx1"/>
                              </a:solidFill>
                              <a:latin typeface="Cambria Math" panose="02040503050406030204" pitchFamily="18" charset="0"/>
                            </a:rPr>
                            <m:t>′</m:t>
                          </m:r>
                        </m:sup>
                      </m:sSubSup>
                      <m:r>
                        <a:rPr lang="zh-CN" altLang="en-US" sz="1400" b="0" i="0">
                          <a:solidFill>
                            <a:schemeClr val="tx1"/>
                          </a:solidFill>
                          <a:latin typeface="Cambria Math" panose="02040503050406030204" pitchFamily="18" charset="0"/>
                        </a:rPr>
                        <m:t>∼</m:t>
                      </m:r>
                      <m:r>
                        <a:rPr lang="zh-CN" altLang="en-US" sz="1400" b="0" i="0">
                          <a:solidFill>
                            <a:schemeClr val="tx1"/>
                          </a:solidFill>
                          <a:latin typeface="Cambria Math" panose="02040503050406030204" pitchFamily="18" charset="0"/>
                        </a:rPr>
                        <m:t>𝒩</m:t>
                      </m:r>
                      <m:d>
                        <m:dPr>
                          <m:ctrlPr>
                            <a:rPr lang="zh-CN" altLang="en-US" sz="1400" i="1">
                              <a:solidFill>
                                <a:schemeClr val="tx1"/>
                              </a:solidFill>
                              <a:latin typeface="Cambria Math" panose="02040503050406030204" pitchFamily="18" charset="0"/>
                            </a:rPr>
                          </m:ctrlPr>
                        </m:dPr>
                        <m:e>
                          <m:r>
                            <a:rPr lang="zh-CN" altLang="en-US" sz="1400" b="0" i="0">
                              <a:solidFill>
                                <a:schemeClr val="tx1"/>
                              </a:solidFill>
                              <a:latin typeface="Cambria Math" panose="02040503050406030204" pitchFamily="18" charset="0"/>
                            </a:rPr>
                            <m:t>0,</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𝑆</m:t>
                                  </m:r>
                                </m:e>
                                <m:sub>
                                  <m:r>
                                    <a:rPr lang="zh-CN" altLang="en-US" sz="1400" b="0" i="0">
                                      <a:solidFill>
                                        <a:schemeClr val="tx1"/>
                                      </a:solidFill>
                                      <a:latin typeface="Cambria Math" panose="02040503050406030204" pitchFamily="18" charset="0"/>
                                    </a:rPr>
                                    <m:t>𝓁</m:t>
                                  </m:r>
                                </m:sub>
                              </m:sSub>
                              <m:sSubSup>
                                <m:sSubSupPr>
                                  <m:ctrlPr>
                                    <a:rPr lang="zh-CN" altLang="en-US" sz="1400" i="1">
                                      <a:solidFill>
                                        <a:schemeClr val="tx1"/>
                                      </a:solidFill>
                                      <a:latin typeface="Cambria Math" panose="02040503050406030204" pitchFamily="18" charset="0"/>
                                    </a:rPr>
                                  </m:ctrlPr>
                                </m:sSubSupPr>
                                <m:e>
                                  <m:r>
                                    <a:rPr lang="zh-CN" altLang="en-US" sz="1400" b="0" i="1">
                                      <a:solidFill>
                                        <a:schemeClr val="tx1"/>
                                      </a:solidFill>
                                      <a:latin typeface="Cambria Math" panose="02040503050406030204" pitchFamily="18" charset="0"/>
                                    </a:rPr>
                                    <m:t>𝜎</m:t>
                                  </m:r>
                                </m:e>
                                <m:sub>
                                  <m:r>
                                    <a:rPr lang="zh-CN" altLang="en-US" sz="1400" b="0" i="1">
                                      <a:solidFill>
                                        <a:schemeClr val="tx1"/>
                                      </a:solidFill>
                                      <a:latin typeface="Cambria Math" panose="02040503050406030204" pitchFamily="18" charset="0"/>
                                    </a:rPr>
                                    <m:t>𝑤</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𝑡</m:t>
                                  </m:r>
                                </m:sub>
                                <m:sup>
                                  <m:r>
                                    <a:rPr lang="zh-CN" altLang="en-US" sz="1400" b="0" i="0">
                                      <a:solidFill>
                                        <a:schemeClr val="tx1"/>
                                      </a:solidFill>
                                      <a:latin typeface="Cambria Math" panose="02040503050406030204" pitchFamily="18" charset="0"/>
                                    </a:rPr>
                                    <m:t>2</m:t>
                                  </m:r>
                                </m:sup>
                              </m:sSubSup>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𝐾</m:t>
                              </m:r>
                              <m:sSup>
                                <m:sSupPr>
                                  <m:ctrlPr>
                                    <a:rPr lang="zh-CN" altLang="en-US" sz="1400" i="1">
                                      <a:solidFill>
                                        <a:schemeClr val="tx1"/>
                                      </a:solidFill>
                                      <a:latin typeface="Cambria Math" panose="02040503050406030204" pitchFamily="18" charset="0"/>
                                    </a:rPr>
                                  </m:ctrlPr>
                                </m:sSupPr>
                                <m:e>
                                  <m:r>
                                    <a:rPr lang="zh-CN" altLang="en-US" sz="1400" b="0" i="1">
                                      <a:solidFill>
                                        <a:schemeClr val="tx1"/>
                                      </a:solidFill>
                                      <a:latin typeface="Cambria Math" panose="02040503050406030204" pitchFamily="18" charset="0"/>
                                    </a:rPr>
                                    <m:t>𝜎</m:t>
                                  </m:r>
                                </m:e>
                                <m:sup>
                                  <m:r>
                                    <a:rPr lang="zh-CN" altLang="en-US" sz="1400" b="0" i="0">
                                      <a:solidFill>
                                        <a:schemeClr val="tx1"/>
                                      </a:solidFill>
                                      <a:latin typeface="Cambria Math" panose="02040503050406030204" pitchFamily="18" charset="0"/>
                                    </a:rPr>
                                    <m:t>2</m:t>
                                  </m:r>
                                </m:sup>
                              </m:sSup>
                            </m:e>
                          </m:d>
                          <m:r>
                            <a:rPr lang="zh-CN" altLang="en-US" sz="1400" b="0" i="1">
                              <a:solidFill>
                                <a:schemeClr val="tx1"/>
                              </a:solidFill>
                              <a:latin typeface="Cambria Math" panose="02040503050406030204" pitchFamily="18" charset="0"/>
                            </a:rPr>
                            <m:t>𝐼</m:t>
                          </m:r>
                        </m:e>
                      </m:d>
                    </m:oMath>
                  </m:oMathPara>
                </a14:m>
                <a:endParaRPr lang="zh-CN" altLang="en-US" dirty="0"/>
              </a:p>
            </p:txBody>
          </p:sp>
        </mc:Choice>
        <mc:Fallback>
          <p:sp>
            <p:nvSpPr>
              <p:cNvPr id="48" name="文本框 47">
                <a:extLst>
                  <a:ext uri="{FF2B5EF4-FFF2-40B4-BE49-F238E27FC236}">
                    <a16:creationId xmlns:a16="http://schemas.microsoft.com/office/drawing/2014/main" id="{B575C7CD-6374-BFCB-F59C-826D1B69319B}"/>
                  </a:ext>
                </a:extLst>
              </p:cNvPr>
              <p:cNvSpPr txBox="1">
                <a:spLocks noRot="1" noChangeAspect="1" noMove="1" noResize="1" noEditPoints="1" noAdjustHandles="1" noChangeArrowheads="1" noChangeShapeType="1" noTextEdit="1"/>
              </p:cNvSpPr>
              <p:nvPr/>
            </p:nvSpPr>
            <p:spPr>
              <a:xfrm>
                <a:off x="3458661" y="5342836"/>
                <a:ext cx="2581702" cy="335476"/>
              </a:xfrm>
              <a:prstGeom prst="rect">
                <a:avLst/>
              </a:prstGeom>
              <a:blipFill>
                <a:blip r:embed="rId10"/>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0" name="文本框 49">
                <a:extLst>
                  <a:ext uri="{FF2B5EF4-FFF2-40B4-BE49-F238E27FC236}">
                    <a16:creationId xmlns:a16="http://schemas.microsoft.com/office/drawing/2014/main" id="{FA39A78C-C0F5-8A83-7E1B-8BB172631919}"/>
                  </a:ext>
                </a:extLst>
              </p:cNvPr>
              <p:cNvSpPr txBox="1"/>
              <p:nvPr/>
            </p:nvSpPr>
            <p:spPr>
              <a:xfrm>
                <a:off x="8859953" y="4290374"/>
                <a:ext cx="1835028"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m>
                        <m:mPr>
                          <m:plcHide m:val="on"/>
                          <m:mcs>
                            <m:mc>
                              <m:mcPr>
                                <m:count m:val="1"/>
                                <m:mcJc m:val="center"/>
                              </m:mcPr>
                            </m:mc>
                          </m:mcs>
                          <m:ctrlPr>
                            <a:rPr lang="zh-CN" altLang="en-US" sz="1400" i="1" smtClean="0">
                              <a:solidFill>
                                <a:srgbClr val="836967"/>
                              </a:solidFill>
                              <a:latin typeface="Cambria Math" panose="02040503050406030204" pitchFamily="18" charset="0"/>
                            </a:rPr>
                          </m:ctrlPr>
                        </m:mPr>
                        <m:mr>
                          <m:e>
                            <m:f>
                              <m:fPr>
                                <m:ctrlPr>
                                  <a:rPr lang="zh-CN" altLang="en-US" sz="1400" i="1" smtClean="0">
                                    <a:solidFill>
                                      <a:schemeClr val="tx1"/>
                                    </a:solidFill>
                                    <a:latin typeface="Cambria Math" panose="02040503050406030204" pitchFamily="18" charset="0"/>
                                  </a:rPr>
                                </m:ctrlPr>
                              </m:fPr>
                              <m:num>
                                <m:r>
                                  <a:rPr lang="zh-CN" altLang="en-US" sz="1400" b="0" i="1">
                                    <a:solidFill>
                                      <a:schemeClr val="tx1"/>
                                    </a:solidFill>
                                    <a:latin typeface="Cambria Math" panose="02040503050406030204" pitchFamily="18" charset="0"/>
                                  </a:rPr>
                                  <m:t>1</m:t>
                                </m:r>
                              </m:num>
                              <m:den>
                                <m:r>
                                  <a:rPr lang="zh-CN" altLang="en-US" sz="1400" b="0" i="1">
                                    <a:solidFill>
                                      <a:schemeClr val="tx1"/>
                                    </a:solidFill>
                                    <a:latin typeface="Cambria Math" panose="02040503050406030204" pitchFamily="18" charset="0"/>
                                  </a:rPr>
                                  <m:t>𝑞𝑇</m:t>
                                </m:r>
                              </m:den>
                            </m:f>
                            <m:nary>
                              <m:naryPr>
                                <m:chr m:val="∑"/>
                                <m:limLoc m:val="undOvr"/>
                                <m:ctrlPr>
                                  <a:rPr lang="zh-CN" altLang="en-US" sz="1400" i="1">
                                    <a:solidFill>
                                      <a:schemeClr val="tx1"/>
                                    </a:solidFill>
                                    <a:latin typeface="Cambria Math" panose="02040503050406030204" pitchFamily="18" charset="0"/>
                                  </a:rPr>
                                </m:ctrlPr>
                              </m:naryPr>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=1</m:t>
                                </m:r>
                              </m:sub>
                              <m:sup>
                                <m:r>
                                  <a:rPr lang="zh-CN" altLang="en-US" sz="1400" b="0" i="1">
                                    <a:solidFill>
                                      <a:schemeClr val="tx1"/>
                                    </a:solidFill>
                                    <a:latin typeface="Cambria Math" panose="02040503050406030204" pitchFamily="18" charset="0"/>
                                  </a:rPr>
                                  <m:t>𝑇</m:t>
                                </m:r>
                              </m:sup>
                              <m:e>
                                <m:r>
                                  <a:rPr lang="zh-CN" altLang="en-US" sz="1400" b="0" i="1">
                                    <a:solidFill>
                                      <a:schemeClr val="tx1"/>
                                    </a:solidFill>
                                    <a:latin typeface="Cambria Math" panose="02040503050406030204" pitchFamily="18" charset="0"/>
                                  </a:rPr>
                                  <m:t>𝐼</m:t>
                                </m:r>
                              </m:e>
                            </m:nary>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sub>
                                </m:sSub>
                                <m: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sub>
                                </m:sSub>
                                <m:r>
                                  <a:rPr lang="zh-CN" altLang="en-US" sz="1400" b="0" i="0">
                                    <a:solidFill>
                                      <a:schemeClr val="tx1"/>
                                    </a:solidFill>
                                    <a:latin typeface="Cambria Math" panose="02040503050406030204" pitchFamily="18" charset="0"/>
                                  </a:rPr>
                                  <m:t>′</m:t>
                                </m:r>
                              </m:e>
                            </m:d>
                            <m:r>
                              <a:rPr lang="zh-CN" altLang="en-US" sz="1400" b="0" i="0">
                                <a:solidFill>
                                  <a:schemeClr val="tx1"/>
                                </a:solidFill>
                                <a:latin typeface="Cambria Math" panose="02040503050406030204" pitchFamily="18" charset="0"/>
                              </a:rPr>
                              <m:t>≤</m:t>
                            </m:r>
                            <m:r>
                              <a:rPr lang="zh-CN" altLang="en-US" sz="1400" b="0" i="1">
                                <a:latin typeface="Cambria Math" panose="02040503050406030204" pitchFamily="18" charset="0"/>
                              </a:rPr>
                              <m:t>𝜖</m:t>
                            </m:r>
                          </m:e>
                        </m:mr>
                      </m:m>
                    </m:oMath>
                  </m:oMathPara>
                </a14:m>
                <a:endParaRPr lang="zh-CN" altLang="en-US" dirty="0"/>
              </a:p>
            </p:txBody>
          </p:sp>
        </mc:Choice>
        <mc:Fallback>
          <p:sp>
            <p:nvSpPr>
              <p:cNvPr id="50" name="文本框 49">
                <a:extLst>
                  <a:ext uri="{FF2B5EF4-FFF2-40B4-BE49-F238E27FC236}">
                    <a16:creationId xmlns:a16="http://schemas.microsoft.com/office/drawing/2014/main" id="{FA39A78C-C0F5-8A83-7E1B-8BB172631919}"/>
                  </a:ext>
                </a:extLst>
              </p:cNvPr>
              <p:cNvSpPr txBox="1">
                <a:spLocks noRot="1" noChangeAspect="1" noMove="1" noResize="1" noEditPoints="1" noAdjustHandles="1" noChangeArrowheads="1" noChangeShapeType="1" noTextEdit="1"/>
              </p:cNvSpPr>
              <p:nvPr/>
            </p:nvSpPr>
            <p:spPr>
              <a:xfrm>
                <a:off x="8859953" y="4290374"/>
                <a:ext cx="1835028" cy="698140"/>
              </a:xfrm>
              <a:prstGeom prst="rect">
                <a:avLst/>
              </a:prstGeom>
              <a:blipFill>
                <a:blip r:embed="rId11"/>
                <a:stretch>
                  <a:fillRect/>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2" name="文本框 51">
                <a:extLst>
                  <a:ext uri="{FF2B5EF4-FFF2-40B4-BE49-F238E27FC236}">
                    <a16:creationId xmlns:a16="http://schemas.microsoft.com/office/drawing/2014/main" id="{BB61543E-7062-AE11-73DD-D6F052806F56}"/>
                  </a:ext>
                </a:extLst>
              </p:cNvPr>
              <p:cNvSpPr txBox="1"/>
              <p:nvPr/>
            </p:nvSpPr>
            <p:spPr>
              <a:xfrm>
                <a:off x="8621767" y="5161504"/>
                <a:ext cx="2311400"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sz="1400" i="1" smtClean="0">
                              <a:solidFill>
                                <a:schemeClr val="tx1"/>
                              </a:solidFill>
                              <a:latin typeface="Cambria Math" panose="02040503050406030204" pitchFamily="18" charset="0"/>
                            </a:rPr>
                          </m:ctrlPr>
                        </m:fPr>
                        <m:num>
                          <m:r>
                            <a:rPr lang="zh-CN" altLang="en-US" sz="1400" b="0" i="1">
                              <a:solidFill>
                                <a:schemeClr val="tx1"/>
                              </a:solidFill>
                              <a:latin typeface="Cambria Math" panose="02040503050406030204" pitchFamily="18" charset="0"/>
                            </a:rPr>
                            <m:t>1</m:t>
                          </m:r>
                        </m:num>
                        <m:den>
                          <m:r>
                            <a:rPr lang="zh-CN" altLang="en-US" sz="1400" b="0" i="1">
                              <a:solidFill>
                                <a:schemeClr val="tx1"/>
                              </a:solidFill>
                              <a:latin typeface="Cambria Math" panose="02040503050406030204" pitchFamily="18" charset="0"/>
                            </a:rPr>
                            <m:t>𝑞𝑇</m:t>
                          </m:r>
                        </m:den>
                      </m:f>
                      <m:nary>
                        <m:naryPr>
                          <m:chr m:val="∑"/>
                          <m:limLoc m:val="undOvr"/>
                          <m:ctrlPr>
                            <a:rPr lang="zh-CN" altLang="en-US" sz="1400" i="1">
                              <a:solidFill>
                                <a:schemeClr val="tx1"/>
                              </a:solidFill>
                              <a:latin typeface="Cambria Math" panose="02040503050406030204" pitchFamily="18" charset="0"/>
                            </a:rPr>
                          </m:ctrlPr>
                        </m:naryPr>
                        <m:sub>
                          <m:r>
                            <a:rPr lang="zh-CN" altLang="en-US" sz="1400" b="0" i="1">
                              <a:solidFill>
                                <a:schemeClr val="tx1"/>
                              </a:solidFill>
                              <a:latin typeface="Cambria Math" panose="02040503050406030204" pitchFamily="18" charset="0"/>
                            </a:rPr>
                            <m:t>𝑡</m:t>
                          </m:r>
                          <m:r>
                            <a:rPr lang="zh-CN" altLang="en-US" sz="1400" b="0" i="0">
                              <a:solidFill>
                                <a:schemeClr val="tx1"/>
                              </a:solidFill>
                              <a:latin typeface="Cambria Math" panose="02040503050406030204" pitchFamily="18" charset="0"/>
                            </a:rPr>
                            <m:t>=1</m:t>
                          </m:r>
                        </m:sub>
                        <m:sup>
                          <m:r>
                            <a:rPr lang="zh-CN" altLang="en-US" sz="1400" b="0" i="1">
                              <a:solidFill>
                                <a:schemeClr val="tx1"/>
                              </a:solidFill>
                              <a:latin typeface="Cambria Math" panose="02040503050406030204" pitchFamily="18" charset="0"/>
                            </a:rPr>
                            <m:t>𝑇</m:t>
                          </m:r>
                        </m:sup>
                        <m:e>
                          <m:r>
                            <a:rPr lang="zh-CN" altLang="en-US" sz="1400" b="0" i="1">
                              <a:solidFill>
                                <a:schemeClr val="tx1"/>
                              </a:solidFill>
                              <a:latin typeface="Cambria Math" panose="02040503050406030204" pitchFamily="18" charset="0"/>
                            </a:rPr>
                            <m:t>𝐸</m:t>
                          </m:r>
                        </m:e>
                      </m:nary>
                      <m:d>
                        <m:dPr>
                          <m:ctrlPr>
                            <a:rPr lang="zh-CN" altLang="en-US" sz="1400" i="1">
                              <a:solidFill>
                                <a:schemeClr val="tx1"/>
                              </a:solidFill>
                              <a:latin typeface="Cambria Math" panose="02040503050406030204" pitchFamily="18" charset="0"/>
                            </a:rPr>
                          </m:ctrlPr>
                        </m:dPr>
                        <m:e>
                          <m:r>
                            <a:rPr lang="zh-CN" altLang="en-US" sz="1400" b="0" i="1">
                              <a:solidFill>
                                <a:schemeClr val="tx1"/>
                              </a:solidFill>
                              <a:latin typeface="Cambria Math" panose="02040503050406030204" pitchFamily="18" charset="0"/>
                            </a:rPr>
                            <m:t>𝑑</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sub>
                              </m:sSub>
                              <m:r>
                                <a:rPr lang="zh-CN" altLang="en-US" sz="1400" b="0" i="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𝑊</m:t>
                                  </m:r>
                                </m:e>
                                <m:sub>
                                  <m:r>
                                    <a:rPr lang="zh-CN" altLang="en-US" sz="1400" b="0" i="1">
                                      <a:solidFill>
                                        <a:schemeClr val="tx1"/>
                                      </a:solidFill>
                                      <a:latin typeface="Cambria Math" panose="02040503050406030204" pitchFamily="18" charset="0"/>
                                    </a:rPr>
                                    <m:t>𝑡</m:t>
                                  </m:r>
                                </m:sub>
                              </m:sSub>
                              <m:r>
                                <a:rPr lang="zh-CN" altLang="en-US" sz="1400" b="0" i="0">
                                  <a:solidFill>
                                    <a:schemeClr val="tx1"/>
                                  </a:solidFill>
                                  <a:latin typeface="Cambria Math" panose="02040503050406030204" pitchFamily="18" charset="0"/>
                                </a:rPr>
                                <m:t>′</m:t>
                              </m:r>
                            </m:e>
                          </m:d>
                        </m:e>
                      </m:d>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𝑈</m:t>
                      </m:r>
                    </m:oMath>
                  </m:oMathPara>
                </a14:m>
                <a:endParaRPr lang="zh-CN" altLang="en-US" sz="1400" dirty="0"/>
              </a:p>
            </p:txBody>
          </p:sp>
        </mc:Choice>
        <mc:Fallback>
          <p:sp>
            <p:nvSpPr>
              <p:cNvPr id="52" name="文本框 51">
                <a:extLst>
                  <a:ext uri="{FF2B5EF4-FFF2-40B4-BE49-F238E27FC236}">
                    <a16:creationId xmlns:a16="http://schemas.microsoft.com/office/drawing/2014/main" id="{BB61543E-7062-AE11-73DD-D6F052806F56}"/>
                  </a:ext>
                </a:extLst>
              </p:cNvPr>
              <p:cNvSpPr txBox="1">
                <a:spLocks noRot="1" noChangeAspect="1" noMove="1" noResize="1" noEditPoints="1" noAdjustHandles="1" noChangeArrowheads="1" noChangeShapeType="1" noTextEdit="1"/>
              </p:cNvSpPr>
              <p:nvPr/>
            </p:nvSpPr>
            <p:spPr>
              <a:xfrm>
                <a:off x="8621767" y="5161504"/>
                <a:ext cx="2311400" cy="698140"/>
              </a:xfrm>
              <a:prstGeom prst="rect">
                <a:avLst/>
              </a:prstGeom>
              <a:blipFill>
                <a:blip r:embed="rId12"/>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160164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14</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7" name="图片 6">
            <a:extLst>
              <a:ext uri="{FF2B5EF4-FFF2-40B4-BE49-F238E27FC236}">
                <a16:creationId xmlns:a16="http://schemas.microsoft.com/office/drawing/2014/main" id="{2109A32E-BE80-2125-6018-0635583763DA}"/>
              </a:ext>
            </a:extLst>
          </p:cNvPr>
          <p:cNvPicPr>
            <a:picLocks noChangeAspect="1"/>
          </p:cNvPicPr>
          <p:nvPr/>
        </p:nvPicPr>
        <p:blipFill>
          <a:blip r:embed="rId3"/>
          <a:stretch>
            <a:fillRect/>
          </a:stretch>
        </p:blipFill>
        <p:spPr>
          <a:xfrm>
            <a:off x="6331528" y="1249504"/>
            <a:ext cx="4950030" cy="2541908"/>
          </a:xfrm>
          <a:prstGeom prst="rect">
            <a:avLst/>
          </a:prstGeom>
          <a:effectLst>
            <a:outerShdw blurRad="63500" sx="102000" sy="102000" algn="ctr" rotWithShape="0">
              <a:prstClr val="black">
                <a:alpha val="40000"/>
              </a:prstClr>
            </a:outerShdw>
          </a:effectLst>
        </p:spPr>
      </p:pic>
      <p:sp>
        <p:nvSpPr>
          <p:cNvPr id="2" name="文本框 1">
            <a:extLst>
              <a:ext uri="{FF2B5EF4-FFF2-40B4-BE49-F238E27FC236}">
                <a16:creationId xmlns:a16="http://schemas.microsoft.com/office/drawing/2014/main" id="{065F7DAB-22F4-C8BF-9265-9FA2D66C1A4D}"/>
              </a:ext>
            </a:extLst>
          </p:cNvPr>
          <p:cNvSpPr txBox="1"/>
          <p:nvPr/>
        </p:nvSpPr>
        <p:spPr>
          <a:xfrm>
            <a:off x="695255" y="1717564"/>
            <a:ext cx="133426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信源编码</a:t>
            </a:r>
            <a:endParaRPr lang="zh-CN" altLang="en-US" sz="1600" dirty="0"/>
          </a:p>
        </p:txBody>
      </p:sp>
      <mc:AlternateContent xmlns:mc="http://schemas.openxmlformats.org/markup-compatibility/2006" xmlns:a14="http://schemas.microsoft.com/office/drawing/2010/main">
        <mc:Choice Requires="a14">
          <p:sp>
            <p:nvSpPr>
              <p:cNvPr id="13" name="文本框 12">
                <a:extLst>
                  <a:ext uri="{FF2B5EF4-FFF2-40B4-BE49-F238E27FC236}">
                    <a16:creationId xmlns:a16="http://schemas.microsoft.com/office/drawing/2014/main" id="{C8463482-9A4A-D0FE-0269-893C44DF0328}"/>
                  </a:ext>
                </a:extLst>
              </p:cNvPr>
              <p:cNvSpPr txBox="1"/>
              <p:nvPr/>
            </p:nvSpPr>
            <p:spPr>
              <a:xfrm>
                <a:off x="2209800" y="2079829"/>
                <a:ext cx="2629615" cy="3882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𝑡</m:t>
                          </m:r>
                        </m:sub>
                        <m:sup>
                          <m:r>
                            <a:rPr lang="zh-CN" altLang="en-US" b="0" i="0">
                              <a:latin typeface="Cambria Math" panose="02040503050406030204" pitchFamily="18" charset="0"/>
                            </a:rPr>
                            <m:t>′</m:t>
                          </m:r>
                        </m:sup>
                      </m:sSubSup>
                      <m:r>
                        <a:rPr lang="zh-CN" altLang="en-US" b="0" i="0">
                          <a:latin typeface="Cambria Math" panose="02040503050406030204" pitchFamily="18" charset="0"/>
                        </a:rPr>
                        <m:t>→</m:t>
                      </m:r>
                      <m:r>
                        <a:rPr lang="en-US" altLang="zh-CN" b="0" i="0" smtClean="0">
                          <a:solidFill>
                            <a:schemeClr val="tx1"/>
                          </a:solidFill>
                          <a:latin typeface="Cambria Math" panose="02040503050406030204" pitchFamily="18" charset="0"/>
                        </a:rPr>
                        <m:t>{1,2,…,</m:t>
                      </m:r>
                      <m:sSup>
                        <m:sSupPr>
                          <m:ctrlPr>
                            <a:rPr lang="zh-CN" altLang="en-US" i="1">
                              <a:solidFill>
                                <a:schemeClr val="tx1"/>
                              </a:solidFill>
                              <a:latin typeface="Cambria Math" panose="02040503050406030204" pitchFamily="18" charset="0"/>
                            </a:rPr>
                          </m:ctrlPr>
                        </m:sSupPr>
                        <m:e>
                          <m:r>
                            <a:rPr lang="zh-CN" altLang="en-US">
                              <a:solidFill>
                                <a:schemeClr val="tx1"/>
                              </a:solidFill>
                              <a:latin typeface="Cambria Math" panose="02040503050406030204" pitchFamily="18" charset="0"/>
                            </a:rPr>
                            <m:t>2</m:t>
                          </m:r>
                        </m:e>
                        <m:sup>
                          <m:r>
                            <a:rPr lang="zh-CN" altLang="en-US" i="1">
                              <a:solidFill>
                                <a:schemeClr val="tx1"/>
                              </a:solidFill>
                              <a:latin typeface="Cambria Math" panose="02040503050406030204" pitchFamily="18" charset="0"/>
                            </a:rPr>
                            <m:t>𝑞</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𝑅</m:t>
                              </m:r>
                            </m:e>
                            <m:sub>
                              <m:r>
                                <a:rPr lang="zh-CN" altLang="en-US" i="1">
                                  <a:solidFill>
                                    <a:schemeClr val="tx1"/>
                                  </a:solidFill>
                                  <a:latin typeface="Cambria Math" panose="02040503050406030204" pitchFamily="18" charset="0"/>
                                </a:rPr>
                                <m:t>𝑡</m:t>
                              </m:r>
                            </m:sub>
                          </m:s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𝐷</m:t>
                              </m:r>
                            </m:e>
                          </m:d>
                        </m:sup>
                      </m:sSup>
                      <m:r>
                        <a:rPr lang="en-US" altLang="zh-CN" b="0" i="0" smtClean="0">
                          <a:solidFill>
                            <a:schemeClr val="tx1"/>
                          </a:solidFill>
                          <a:latin typeface="Cambria Math" panose="02040503050406030204" pitchFamily="18" charset="0"/>
                        </a:rPr>
                        <m:t>}</m:t>
                      </m:r>
                    </m:oMath>
                  </m:oMathPara>
                </a14:m>
                <a:endParaRPr lang="zh-CN" altLang="en-US" dirty="0"/>
              </a:p>
            </p:txBody>
          </p:sp>
        </mc:Choice>
        <mc:Fallback xmlns="">
          <p:sp>
            <p:nvSpPr>
              <p:cNvPr id="13" name="文本框 12">
                <a:extLst>
                  <a:ext uri="{FF2B5EF4-FFF2-40B4-BE49-F238E27FC236}">
                    <a16:creationId xmlns:a16="http://schemas.microsoft.com/office/drawing/2014/main" id="{C8463482-9A4A-D0FE-0269-893C44DF0328}"/>
                  </a:ext>
                </a:extLst>
              </p:cNvPr>
              <p:cNvSpPr txBox="1">
                <a:spLocks noRot="1" noChangeAspect="1" noMove="1" noResize="1" noEditPoints="1" noAdjustHandles="1" noChangeArrowheads="1" noChangeShapeType="1" noTextEdit="1"/>
              </p:cNvSpPr>
              <p:nvPr/>
            </p:nvSpPr>
            <p:spPr>
              <a:xfrm>
                <a:off x="2209800" y="2079829"/>
                <a:ext cx="2629615" cy="388248"/>
              </a:xfrm>
              <a:prstGeom prst="rect">
                <a:avLst/>
              </a:prstGeom>
              <a:blipFill>
                <a:blip r:embed="rId4"/>
                <a:stretch>
                  <a:fillRect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BEA17D8C-570B-2C7A-F5B8-64815C461142}"/>
                  </a:ext>
                </a:extLst>
              </p:cNvPr>
              <p:cNvSpPr txBox="1"/>
              <p:nvPr/>
            </p:nvSpPr>
            <p:spPr>
              <a:xfrm>
                <a:off x="2310298" y="2520458"/>
                <a:ext cx="2451266" cy="388248"/>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𝑡</m:t>
                        </m:r>
                      </m:sub>
                      <m:sup>
                        <m:r>
                          <a:rPr lang="zh-CN" altLang="en-US" b="0" i="0">
                            <a:latin typeface="Cambria Math" panose="02040503050406030204" pitchFamily="18" charset="0"/>
                          </a:rPr>
                          <m:t>′</m:t>
                        </m:r>
                        <m:r>
                          <a:rPr lang="en-US" altLang="zh-CN" b="0" i="1" smtClean="0">
                            <a:latin typeface="Cambria Math" panose="02040503050406030204" pitchFamily="18" charset="0"/>
                          </a:rPr>
                          <m:t>′</m:t>
                        </m:r>
                      </m:sup>
                    </m:sSubSup>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a:latin typeface="Cambria Math" panose="02040503050406030204" pitchFamily="18" charset="0"/>
                      </a:rPr>
                      <m:t>{1,2,…,</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r>
                          <a:rPr lang="zh-CN" altLang="en-US" i="1">
                            <a:latin typeface="Cambria Math" panose="02040503050406030204" pitchFamily="18" charset="0"/>
                          </a:rPr>
                          <m:t>𝑞</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𝐷</m:t>
                            </m:r>
                          </m:e>
                        </m:d>
                      </m:sup>
                    </m:sSup>
                    <m:r>
                      <a:rPr lang="en-US" altLang="zh-CN">
                        <a:latin typeface="Cambria Math" panose="02040503050406030204" pitchFamily="18" charset="0"/>
                      </a:rPr>
                      <m:t>}</m:t>
                    </m:r>
                  </m:oMath>
                </a14:m>
                <a:endParaRPr lang="zh-CN" altLang="en-US" dirty="0"/>
              </a:p>
            </p:txBody>
          </p:sp>
        </mc:Choice>
        <mc:Fallback xmlns="">
          <p:sp>
            <p:nvSpPr>
              <p:cNvPr id="14" name="文本框 13">
                <a:extLst>
                  <a:ext uri="{FF2B5EF4-FFF2-40B4-BE49-F238E27FC236}">
                    <a16:creationId xmlns:a16="http://schemas.microsoft.com/office/drawing/2014/main" id="{BEA17D8C-570B-2C7A-F5B8-64815C461142}"/>
                  </a:ext>
                </a:extLst>
              </p:cNvPr>
              <p:cNvSpPr txBox="1">
                <a:spLocks noRot="1" noChangeAspect="1" noMove="1" noResize="1" noEditPoints="1" noAdjustHandles="1" noChangeArrowheads="1" noChangeShapeType="1" noTextEdit="1"/>
              </p:cNvSpPr>
              <p:nvPr/>
            </p:nvSpPr>
            <p:spPr>
              <a:xfrm>
                <a:off x="2310298" y="2520458"/>
                <a:ext cx="2451266" cy="388248"/>
              </a:xfrm>
              <a:prstGeom prst="rect">
                <a:avLst/>
              </a:prstGeom>
              <a:blipFill>
                <a:blip r:embed="rId5"/>
                <a:stretch>
                  <a:fillRect b="-14063"/>
                </a:stretch>
              </a:blipFill>
            </p:spPr>
            <p:txBody>
              <a:bodyPr/>
              <a:lstStyle/>
              <a:p>
                <a:r>
                  <a:rPr lang="zh-CN" altLang="en-US">
                    <a:noFill/>
                  </a:rPr>
                  <a:t> </a:t>
                </a:r>
              </a:p>
            </p:txBody>
          </p:sp>
        </mc:Fallback>
      </mc:AlternateContent>
      <p:sp>
        <p:nvSpPr>
          <p:cNvPr id="20" name="文本框 19">
            <a:extLst>
              <a:ext uri="{FF2B5EF4-FFF2-40B4-BE49-F238E27FC236}">
                <a16:creationId xmlns:a16="http://schemas.microsoft.com/office/drawing/2014/main" id="{7494B3B1-F7E3-EC90-04E9-31ADB23FDA3C}"/>
              </a:ext>
            </a:extLst>
          </p:cNvPr>
          <p:cNvSpPr txBox="1"/>
          <p:nvPr/>
        </p:nvSpPr>
        <p:spPr>
          <a:xfrm>
            <a:off x="992599" y="3026531"/>
            <a:ext cx="1787853"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率失真函数定义</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82CB6817-A2F0-678B-06BE-63FB076C85F7}"/>
                  </a:ext>
                </a:extLst>
              </p:cNvPr>
              <p:cNvSpPr txBox="1"/>
              <p:nvPr/>
            </p:nvSpPr>
            <p:spPr>
              <a:xfrm>
                <a:off x="683930" y="3460581"/>
                <a:ext cx="5681353" cy="111799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𝑅</m:t>
                          </m:r>
                        </m:e>
                        <m:sub>
                          <m:r>
                            <a:rPr lang="zh-CN" altLang="en-US" b="0" i="1">
                              <a:solidFill>
                                <a:schemeClr val="tx1"/>
                              </a:solidFill>
                              <a:latin typeface="Cambria Math" panose="02040503050406030204" pitchFamily="18" charset="0"/>
                            </a:rPr>
                            <m:t>𝑡</m:t>
                          </m:r>
                        </m:sub>
                      </m:sSub>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𝐷</m:t>
                          </m:r>
                        </m:e>
                      </m:d>
                      <m:r>
                        <a:rPr lang="zh-CN" altLang="en-US" b="0" i="0">
                          <a:solidFill>
                            <a:schemeClr val="tx1"/>
                          </a:solidFill>
                          <a:latin typeface="Cambria Math" panose="02040503050406030204" pitchFamily="18" charset="0"/>
                        </a:rPr>
                        <m:t>=</m:t>
                      </m:r>
                      <m:d>
                        <m:dPr>
                          <m:begChr m:val="{"/>
                          <m:endChr m:val=""/>
                          <m:ctrlPr>
                            <a:rPr lang="zh-CN" altLang="en-US" i="1" smtClean="0">
                              <a:solidFill>
                                <a:schemeClr val="tx1"/>
                              </a:solidFill>
                              <a:latin typeface="Cambria Math" panose="02040503050406030204" pitchFamily="18" charset="0"/>
                            </a:rPr>
                          </m:ctrlPr>
                        </m:dPr>
                        <m:e>
                          <m:m>
                            <m:mPr>
                              <m:plcHide m:val="on"/>
                              <m:mcs>
                                <m:mc>
                                  <m:mcPr>
                                    <m:count m:val="2"/>
                                    <m:mcJc m:val="center"/>
                                  </m:mcPr>
                                </m:mc>
                              </m:mcs>
                              <m:ctrlPr>
                                <a:rPr lang="zh-CN" altLang="en-US" i="1">
                                  <a:solidFill>
                                    <a:schemeClr val="tx1"/>
                                  </a:solidFill>
                                  <a:latin typeface="Cambria Math" panose="02040503050406030204" pitchFamily="18" charset="0"/>
                                </a:rPr>
                              </m:ctrlPr>
                            </m:mPr>
                            <m:mr>
                              <m:e>
                                <m:f>
                                  <m:fPr>
                                    <m:ctrlPr>
                                      <a:rPr lang="zh-CN" altLang="en-US" i="1">
                                        <a:solidFill>
                                          <a:schemeClr val="tx1"/>
                                        </a:solidFill>
                                        <a:latin typeface="Cambria Math" panose="02040503050406030204" pitchFamily="18" charset="0"/>
                                      </a:rPr>
                                    </m:ctrlPr>
                                  </m:fPr>
                                  <m:num>
                                    <m:r>
                                      <a:rPr lang="zh-CN" altLang="en-US" b="0" i="0">
                                        <a:solidFill>
                                          <a:schemeClr val="tx1"/>
                                        </a:solidFill>
                                        <a:latin typeface="Cambria Math" panose="02040503050406030204" pitchFamily="18" charset="0"/>
                                      </a:rPr>
                                      <m:t>1</m:t>
                                    </m:r>
                                  </m:num>
                                  <m:den>
                                    <m:r>
                                      <a:rPr lang="zh-CN" altLang="en-US" b="0" i="0">
                                        <a:solidFill>
                                          <a:schemeClr val="tx1"/>
                                        </a:solidFill>
                                        <a:latin typeface="Cambria Math" panose="02040503050406030204" pitchFamily="18" charset="0"/>
                                      </a:rPr>
                                      <m:t>2</m:t>
                                    </m:r>
                                  </m:den>
                                </m:f>
                                <m:r>
                                  <m:rPr>
                                    <m:sty m:val="p"/>
                                  </m:rPr>
                                  <a:rPr lang="zh-CN" altLang="en-US" b="0" i="0">
                                    <a:solidFill>
                                      <a:schemeClr val="tx1"/>
                                    </a:solidFill>
                                    <a:latin typeface="Cambria Math" panose="02040503050406030204" pitchFamily="18" charset="0"/>
                                  </a:rPr>
                                  <m:t>log</m:t>
                                </m:r>
                                <m:f>
                                  <m:fPr>
                                    <m:ctrlPr>
                                      <a:rPr lang="zh-CN" altLang="en-US" i="1">
                                        <a:solidFill>
                                          <a:schemeClr val="tx1"/>
                                        </a:solidFill>
                                        <a:latin typeface="Cambria Math" panose="02040503050406030204" pitchFamily="18" charset="0"/>
                                      </a:rPr>
                                    </m:ctrlPr>
                                  </m:fPr>
                                  <m:num>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𝑆</m:t>
                                        </m:r>
                                      </m:e>
                                      <m:sub>
                                        <m:r>
                                          <a:rPr lang="zh-CN" altLang="en-US" b="0" i="0">
                                            <a:solidFill>
                                              <a:schemeClr val="tx1"/>
                                            </a:solidFill>
                                            <a:latin typeface="Cambria Math" panose="02040503050406030204" pitchFamily="18" charset="0"/>
                                          </a:rPr>
                                          <m:t>𝓁</m:t>
                                        </m:r>
                                      </m:sub>
                                    </m:sSub>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𝜎</m:t>
                                        </m:r>
                                      </m:e>
                                      <m:sub>
                                        <m:r>
                                          <a:rPr lang="zh-CN" altLang="en-US" b="0" i="1">
                                            <a:solidFill>
                                              <a:schemeClr val="tx1"/>
                                            </a:solidFill>
                                            <a:latin typeface="Cambria Math" panose="02040503050406030204" pitchFamily="18" charset="0"/>
                                          </a:rPr>
                                          <m:t>𝑤</m:t>
                                        </m:r>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2</m:t>
                                        </m:r>
                                      </m:sup>
                                    </m:sSubSup>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𝐾</m:t>
                                    </m:r>
                                    <m:sSup>
                                      <m:sSupPr>
                                        <m:ctrlPr>
                                          <a:rPr lang="zh-CN" altLang="en-US" i="1">
                                            <a:solidFill>
                                              <a:schemeClr val="tx1"/>
                                            </a:solidFill>
                                            <a:latin typeface="Cambria Math" panose="02040503050406030204" pitchFamily="18" charset="0"/>
                                          </a:rPr>
                                        </m:ctrlPr>
                                      </m:sSupPr>
                                      <m:e>
                                        <m:r>
                                          <a:rPr lang="zh-CN" altLang="en-US" b="0" i="1">
                                            <a:solidFill>
                                              <a:schemeClr val="tx1"/>
                                            </a:solidFill>
                                            <a:latin typeface="Cambria Math" panose="02040503050406030204" pitchFamily="18" charset="0"/>
                                          </a:rPr>
                                          <m:t>𝜎</m:t>
                                        </m:r>
                                      </m:e>
                                      <m:sup>
                                        <m:r>
                                          <a:rPr lang="zh-CN" altLang="en-US" b="0" i="0">
                                            <a:solidFill>
                                              <a:schemeClr val="tx1"/>
                                            </a:solidFill>
                                            <a:latin typeface="Cambria Math" panose="02040503050406030204" pitchFamily="18" charset="0"/>
                                          </a:rPr>
                                          <m:t>2</m:t>
                                        </m:r>
                                      </m:sup>
                                    </m:sSup>
                                  </m:num>
                                  <m:den>
                                    <m:r>
                                      <a:rPr lang="zh-CN" altLang="en-US" b="0" i="1">
                                        <a:solidFill>
                                          <a:schemeClr val="tx1"/>
                                        </a:solidFill>
                                        <a:latin typeface="Cambria Math" panose="02040503050406030204" pitchFamily="18" charset="0"/>
                                      </a:rPr>
                                      <m:t>𝐷</m:t>
                                    </m:r>
                                  </m:den>
                                </m:f>
                              </m:e>
                              <m:e>
                                <m:r>
                                  <a:rPr lang="zh-CN" altLang="en-US" b="0" i="0">
                                    <a:solidFill>
                                      <a:schemeClr val="tx1"/>
                                    </a:solidFill>
                                    <a:latin typeface="Cambria Math" panose="02040503050406030204" pitchFamily="18" charset="0"/>
                                  </a:rPr>
                                  <m:t>0≤</m:t>
                                </m:r>
                                <m:r>
                                  <a:rPr lang="zh-CN" altLang="en-US" b="0" i="1">
                                    <a:solidFill>
                                      <a:schemeClr val="tx1"/>
                                    </a:solidFill>
                                    <a:latin typeface="Cambria Math" panose="02040503050406030204" pitchFamily="18" charset="0"/>
                                  </a:rPr>
                                  <m:t>𝐷</m:t>
                                </m:r>
                                <m:r>
                                  <a:rPr lang="zh-CN" altLang="en-US" b="0" i="0">
                                    <a:solidFill>
                                      <a:schemeClr val="tx1"/>
                                    </a:solidFill>
                                    <a:latin typeface="Cambria Math" panose="02040503050406030204" pitchFamily="18" charset="0"/>
                                  </a:rPr>
                                  <m:t>&lt;</m:t>
                                </m:r>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𝑆</m:t>
                                    </m:r>
                                  </m:e>
                                  <m:sub>
                                    <m:r>
                                      <a:rPr lang="zh-CN" altLang="en-US" b="0" i="0">
                                        <a:solidFill>
                                          <a:schemeClr val="tx1"/>
                                        </a:solidFill>
                                        <a:latin typeface="Cambria Math" panose="02040503050406030204" pitchFamily="18" charset="0"/>
                                      </a:rPr>
                                      <m:t>𝓁</m:t>
                                    </m:r>
                                  </m:sub>
                                </m:sSub>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𝜎</m:t>
                                    </m:r>
                                  </m:e>
                                  <m:sub>
                                    <m:r>
                                      <a:rPr lang="zh-CN" altLang="en-US" b="0" i="1">
                                        <a:solidFill>
                                          <a:schemeClr val="tx1"/>
                                        </a:solidFill>
                                        <a:latin typeface="Cambria Math" panose="02040503050406030204" pitchFamily="18" charset="0"/>
                                      </a:rPr>
                                      <m:t>𝑤</m:t>
                                    </m:r>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2</m:t>
                                    </m:r>
                                  </m:sup>
                                </m:sSubSup>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𝐾</m:t>
                                </m:r>
                                <m:sSup>
                                  <m:sSupPr>
                                    <m:ctrlPr>
                                      <a:rPr lang="zh-CN" altLang="en-US" i="1">
                                        <a:solidFill>
                                          <a:schemeClr val="tx1"/>
                                        </a:solidFill>
                                        <a:latin typeface="Cambria Math" panose="02040503050406030204" pitchFamily="18" charset="0"/>
                                      </a:rPr>
                                    </m:ctrlPr>
                                  </m:sSupPr>
                                  <m:e>
                                    <m:r>
                                      <a:rPr lang="zh-CN" altLang="en-US" b="0" i="1">
                                        <a:solidFill>
                                          <a:schemeClr val="tx1"/>
                                        </a:solidFill>
                                        <a:latin typeface="Cambria Math" panose="02040503050406030204" pitchFamily="18" charset="0"/>
                                      </a:rPr>
                                      <m:t>𝜎</m:t>
                                    </m:r>
                                  </m:e>
                                  <m:sup>
                                    <m:r>
                                      <a:rPr lang="zh-CN" altLang="en-US" b="0" i="0">
                                        <a:solidFill>
                                          <a:schemeClr val="tx1"/>
                                        </a:solidFill>
                                        <a:latin typeface="Cambria Math" panose="02040503050406030204" pitchFamily="18" charset="0"/>
                                      </a:rPr>
                                      <m:t>2</m:t>
                                    </m:r>
                                  </m:sup>
                                </m:sSup>
                              </m:e>
                            </m:mr>
                            <m:mr>
                              <m:e>
                                <m:r>
                                  <a:rPr lang="zh-CN" altLang="en-US" b="0" i="0">
                                    <a:solidFill>
                                      <a:schemeClr val="tx1"/>
                                    </a:solidFill>
                                    <a:latin typeface="Cambria Math" panose="02040503050406030204" pitchFamily="18" charset="0"/>
                                  </a:rPr>
                                  <m:t>0</m:t>
                                </m:r>
                              </m:e>
                              <m:e>
                                <m:r>
                                  <a:rPr lang="zh-CN" altLang="en-US" b="0" i="1">
                                    <a:solidFill>
                                      <a:schemeClr val="tx1"/>
                                    </a:solidFill>
                                    <a:latin typeface="Cambria Math" panose="02040503050406030204" pitchFamily="18" charset="0"/>
                                  </a:rPr>
                                  <m:t>𝐷</m:t>
                                </m:r>
                                <m:r>
                                  <a:rPr lang="zh-CN" altLang="en-US" b="0"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b="0" i="1">
                                        <a:solidFill>
                                          <a:schemeClr val="tx1"/>
                                        </a:solidFill>
                                        <a:latin typeface="Cambria Math" panose="02040503050406030204" pitchFamily="18" charset="0"/>
                                      </a:rPr>
                                      <m:t>𝑆</m:t>
                                    </m:r>
                                  </m:e>
                                  <m:sub>
                                    <m:r>
                                      <a:rPr lang="zh-CN" altLang="en-US" b="0" i="0">
                                        <a:solidFill>
                                          <a:schemeClr val="tx1"/>
                                        </a:solidFill>
                                        <a:latin typeface="Cambria Math" panose="02040503050406030204" pitchFamily="18" charset="0"/>
                                      </a:rPr>
                                      <m:t>𝓁</m:t>
                                    </m:r>
                                  </m:sub>
                                </m:sSub>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𝜎</m:t>
                                    </m:r>
                                  </m:e>
                                  <m:sub>
                                    <m:r>
                                      <a:rPr lang="zh-CN" altLang="en-US" b="0" i="1">
                                        <a:solidFill>
                                          <a:schemeClr val="tx1"/>
                                        </a:solidFill>
                                        <a:latin typeface="Cambria Math" panose="02040503050406030204" pitchFamily="18" charset="0"/>
                                      </a:rPr>
                                      <m:t>𝑤</m:t>
                                    </m:r>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2</m:t>
                                    </m:r>
                                  </m:sup>
                                </m:sSubSup>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𝐾</m:t>
                                </m:r>
                                <m:sSup>
                                  <m:sSupPr>
                                    <m:ctrlPr>
                                      <a:rPr lang="zh-CN" altLang="en-US" i="1">
                                        <a:solidFill>
                                          <a:schemeClr val="tx1"/>
                                        </a:solidFill>
                                        <a:latin typeface="Cambria Math" panose="02040503050406030204" pitchFamily="18" charset="0"/>
                                      </a:rPr>
                                    </m:ctrlPr>
                                  </m:sSupPr>
                                  <m:e>
                                    <m:r>
                                      <a:rPr lang="zh-CN" altLang="en-US" b="0" i="1">
                                        <a:solidFill>
                                          <a:schemeClr val="tx1"/>
                                        </a:solidFill>
                                        <a:latin typeface="Cambria Math" panose="02040503050406030204" pitchFamily="18" charset="0"/>
                                      </a:rPr>
                                      <m:t>𝜎</m:t>
                                    </m:r>
                                  </m:e>
                                  <m:sup>
                                    <m:r>
                                      <a:rPr lang="zh-CN" altLang="en-US" b="0" i="0">
                                        <a:solidFill>
                                          <a:schemeClr val="tx1"/>
                                        </a:solidFill>
                                        <a:latin typeface="Cambria Math" panose="02040503050406030204" pitchFamily="18" charset="0"/>
                                      </a:rPr>
                                      <m:t>2</m:t>
                                    </m:r>
                                  </m:sup>
                                </m:sSup>
                              </m:e>
                            </m:mr>
                          </m:m>
                        </m:e>
                      </m:d>
                    </m:oMath>
                  </m:oMathPara>
                </a14:m>
                <a:endParaRPr lang="zh-CN" altLang="en-US" dirty="0"/>
              </a:p>
            </p:txBody>
          </p:sp>
        </mc:Choice>
        <mc:Fallback xmlns="">
          <p:sp>
            <p:nvSpPr>
              <p:cNvPr id="22" name="文本框 21">
                <a:extLst>
                  <a:ext uri="{FF2B5EF4-FFF2-40B4-BE49-F238E27FC236}">
                    <a16:creationId xmlns:a16="http://schemas.microsoft.com/office/drawing/2014/main" id="{82CB6817-A2F0-678B-06BE-63FB076C85F7}"/>
                  </a:ext>
                </a:extLst>
              </p:cNvPr>
              <p:cNvSpPr txBox="1">
                <a:spLocks noRot="1" noChangeAspect="1" noMove="1" noResize="1" noEditPoints="1" noAdjustHandles="1" noChangeArrowheads="1" noChangeShapeType="1" noTextEdit="1"/>
              </p:cNvSpPr>
              <p:nvPr/>
            </p:nvSpPr>
            <p:spPr>
              <a:xfrm>
                <a:off x="683930" y="3460581"/>
                <a:ext cx="5681353" cy="1117998"/>
              </a:xfrm>
              <a:prstGeom prst="rect">
                <a:avLst/>
              </a:prstGeom>
              <a:blipFill>
                <a:blip r:embed="rId6"/>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3990614F-89D3-D10A-619B-B8024D05A6DB}"/>
                  </a:ext>
                </a:extLst>
              </p:cNvPr>
              <p:cNvSpPr txBox="1"/>
              <p:nvPr/>
            </p:nvSpPr>
            <p:spPr>
              <a:xfrm>
                <a:off x="2000057" y="5074518"/>
                <a:ext cx="3162685" cy="87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chemeClr val="tx1"/>
                              </a:solidFill>
                              <a:latin typeface="Cambria Math" panose="02040503050406030204" pitchFamily="18" charset="0"/>
                            </a:rPr>
                          </m:ctrlPr>
                        </m:fPr>
                        <m:num>
                          <m:r>
                            <a:rPr lang="zh-CN" altLang="en-US" b="0" i="1">
                              <a:solidFill>
                                <a:schemeClr val="tx1"/>
                              </a:solidFill>
                              <a:latin typeface="Cambria Math" panose="02040503050406030204" pitchFamily="18" charset="0"/>
                            </a:rPr>
                            <m:t>1</m:t>
                          </m:r>
                        </m:num>
                        <m:den>
                          <m:r>
                            <a:rPr lang="zh-CN" altLang="en-US" b="0" i="1">
                              <a:solidFill>
                                <a:schemeClr val="tx1"/>
                              </a:solidFill>
                              <a:latin typeface="Cambria Math" panose="02040503050406030204" pitchFamily="18" charset="0"/>
                            </a:rPr>
                            <m:t>𝑞𝑇</m:t>
                          </m:r>
                        </m:den>
                      </m:f>
                      <m:nary>
                        <m:naryPr>
                          <m:chr m:val="∑"/>
                          <m:limLoc m:val="undOvr"/>
                          <m:ctrlPr>
                            <a:rPr lang="zh-CN" altLang="en-US" i="1">
                              <a:solidFill>
                                <a:schemeClr val="tx1"/>
                              </a:solidFill>
                              <a:latin typeface="Cambria Math" panose="02040503050406030204" pitchFamily="18" charset="0"/>
                            </a:rPr>
                          </m:ctrlPr>
                        </m:naryPr>
                        <m:sub>
                          <m:r>
                            <a:rPr lang="zh-CN" altLang="en-US" b="0" i="1">
                              <a:solidFill>
                                <a:schemeClr val="tx1"/>
                              </a:solidFill>
                              <a:latin typeface="Cambria Math" panose="02040503050406030204" pitchFamily="18" charset="0"/>
                            </a:rPr>
                            <m:t>𝑡</m:t>
                          </m:r>
                          <m:r>
                            <a:rPr lang="zh-CN" altLang="en-US" b="0" i="0">
                              <a:solidFill>
                                <a:schemeClr val="tx1"/>
                              </a:solidFill>
                              <a:latin typeface="Cambria Math" panose="02040503050406030204" pitchFamily="18" charset="0"/>
                            </a:rPr>
                            <m:t>=1</m:t>
                          </m:r>
                        </m:sub>
                        <m:sup>
                          <m:r>
                            <a:rPr lang="zh-CN" altLang="en-US" b="0" i="1">
                              <a:solidFill>
                                <a:schemeClr val="tx1"/>
                              </a:solidFill>
                              <a:latin typeface="Cambria Math" panose="02040503050406030204" pitchFamily="18" charset="0"/>
                            </a:rPr>
                            <m:t>𝑇</m:t>
                          </m:r>
                        </m:sup>
                        <m:e>
                          <m:r>
                            <a:rPr lang="zh-CN" altLang="en-US" b="0" i="1">
                              <a:solidFill>
                                <a:schemeClr val="tx1"/>
                              </a:solidFill>
                              <a:latin typeface="Cambria Math" panose="02040503050406030204" pitchFamily="18" charset="0"/>
                            </a:rPr>
                            <m:t>𝐸</m:t>
                          </m:r>
                        </m:e>
                      </m:nary>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𝑑</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b="0" i="1">
                                      <a:solidFill>
                                        <a:schemeClr val="tx1"/>
                                      </a:solidFill>
                                      <a:latin typeface="Cambria Math" panose="02040503050406030204" pitchFamily="18" charset="0"/>
                                    </a:rPr>
                                    <m:t>𝑊</m:t>
                                  </m:r>
                                </m:e>
                                <m:sub>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m:t>
                                  </m:r>
                                </m:sup>
                              </m:sSubSup>
                              <m:r>
                                <a:rPr lang="zh-CN" altLang="en-US" b="0"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b="0" i="1">
                                          <a:solidFill>
                                            <a:schemeClr val="tx1"/>
                                          </a:solidFill>
                                          <a:latin typeface="Cambria Math" panose="02040503050406030204" pitchFamily="18" charset="0"/>
                                        </a:rPr>
                                        <m:t>𝑊</m:t>
                                      </m:r>
                                    </m:e>
                                  </m:acc>
                                </m:e>
                                <m:sub>
                                  <m:r>
                                    <a:rPr lang="zh-CN" altLang="en-US" b="0" i="1">
                                      <a:solidFill>
                                        <a:schemeClr val="tx1"/>
                                      </a:solidFill>
                                      <a:latin typeface="Cambria Math" panose="02040503050406030204" pitchFamily="18" charset="0"/>
                                    </a:rPr>
                                    <m:t>𝑡</m:t>
                                  </m:r>
                                </m:sub>
                                <m:sup>
                                  <m:r>
                                    <a:rPr lang="zh-CN" altLang="en-US" b="0" i="0">
                                      <a:solidFill>
                                        <a:schemeClr val="tx1"/>
                                      </a:solidFill>
                                      <a:latin typeface="Cambria Math" panose="02040503050406030204" pitchFamily="18" charset="0"/>
                                    </a:rPr>
                                    <m:t>′</m:t>
                                  </m:r>
                                </m:sup>
                              </m:sSubSup>
                            </m:e>
                          </m:d>
                        </m:e>
                      </m:d>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𝐷</m:t>
                      </m:r>
                    </m:oMath>
                  </m:oMathPara>
                </a14:m>
                <a:endParaRPr lang="zh-CN" altLang="en-US" dirty="0"/>
              </a:p>
            </p:txBody>
          </p:sp>
        </mc:Choice>
        <mc:Fallback xmlns="">
          <p:sp>
            <p:nvSpPr>
              <p:cNvPr id="25" name="文本框 24">
                <a:extLst>
                  <a:ext uri="{FF2B5EF4-FFF2-40B4-BE49-F238E27FC236}">
                    <a16:creationId xmlns:a16="http://schemas.microsoft.com/office/drawing/2014/main" id="{3990614F-89D3-D10A-619B-B8024D05A6DB}"/>
                  </a:ext>
                </a:extLst>
              </p:cNvPr>
              <p:cNvSpPr txBox="1">
                <a:spLocks noRot="1" noChangeAspect="1" noMove="1" noResize="1" noEditPoints="1" noAdjustHandles="1" noChangeArrowheads="1" noChangeShapeType="1" noTextEdit="1"/>
              </p:cNvSpPr>
              <p:nvPr/>
            </p:nvSpPr>
            <p:spPr>
              <a:xfrm>
                <a:off x="2000057" y="5074518"/>
                <a:ext cx="3162685" cy="871201"/>
              </a:xfrm>
              <a:prstGeom prst="rect">
                <a:avLst/>
              </a:prstGeom>
              <a:blipFill>
                <a:blip r:embed="rId7"/>
                <a:stretch>
                  <a:fillRect/>
                </a:stretch>
              </a:blipFill>
            </p:spPr>
            <p:txBody>
              <a:bodyPr/>
              <a:lstStyle/>
              <a:p>
                <a:r>
                  <a:rPr lang="zh-CN" altLang="en-US">
                    <a:noFill/>
                  </a:rPr>
                  <a:t> </a:t>
                </a:r>
              </a:p>
            </p:txBody>
          </p:sp>
        </mc:Fallback>
      </mc:AlternateContent>
      <p:sp>
        <p:nvSpPr>
          <p:cNvPr id="26" name="文本框 25">
            <a:extLst>
              <a:ext uri="{FF2B5EF4-FFF2-40B4-BE49-F238E27FC236}">
                <a16:creationId xmlns:a16="http://schemas.microsoft.com/office/drawing/2014/main" id="{4DEE817A-7716-80E0-5B78-DB2AEA4FE50A}"/>
              </a:ext>
            </a:extLst>
          </p:cNvPr>
          <p:cNvSpPr txBox="1"/>
          <p:nvPr/>
        </p:nvSpPr>
        <p:spPr>
          <a:xfrm>
            <a:off x="6331528" y="4175784"/>
            <a:ext cx="133426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信源译码</a:t>
            </a:r>
            <a:endParaRPr lang="zh-CN" altLang="en-US" sz="1600"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D5E73FBE-2338-0178-BE91-E4E5273CA03C}"/>
                  </a:ext>
                </a:extLst>
              </p:cNvPr>
              <p:cNvSpPr txBox="1"/>
              <p:nvPr/>
            </p:nvSpPr>
            <p:spPr>
              <a:xfrm>
                <a:off x="7295792" y="4578579"/>
                <a:ext cx="2629615" cy="388248"/>
              </a:xfrm>
              <a:prstGeom prst="rect">
                <a:avLst/>
              </a:prstGeom>
              <a:noFill/>
            </p:spPr>
            <p:txBody>
              <a:bodyPr wrap="square">
                <a:spAutoFit/>
              </a:bodyPr>
              <a:lstStyle/>
              <a:p>
                <a14:m>
                  <m:oMath xmlns:m="http://schemas.openxmlformats.org/officeDocument/2006/math">
                    <m:r>
                      <a:rPr lang="en-US" altLang="zh-CN">
                        <a:latin typeface="Cambria Math" panose="02040503050406030204" pitchFamily="18" charset="0"/>
                      </a:rPr>
                      <m:t>{1,2,…,</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r>
                          <a:rPr lang="zh-CN" altLang="en-US" i="1">
                            <a:latin typeface="Cambria Math" panose="02040503050406030204" pitchFamily="18" charset="0"/>
                          </a:rPr>
                          <m:t>𝑞</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𝐷</m:t>
                            </m:r>
                          </m:e>
                        </m:d>
                      </m:sup>
                    </m:sSup>
                    <m:r>
                      <a:rPr lang="en-US" altLang="zh-CN">
                        <a:latin typeface="Cambria Math" panose="02040503050406030204" pitchFamily="18" charset="0"/>
                      </a:rPr>
                      <m:t>}</m:t>
                    </m:r>
                    <m:r>
                      <a:rPr lang="en-US" altLang="zh-CN" i="1">
                        <a:latin typeface="Cambria Math" panose="02040503050406030204" pitchFamily="18" charset="0"/>
                      </a:rPr>
                      <m:t> </m:t>
                    </m:r>
                    <m:r>
                      <a:rPr lang="zh-CN" altLang="en-US" b="0" i="0">
                        <a:latin typeface="Cambria Math" panose="02040503050406030204" pitchFamily="18" charset="0"/>
                      </a:rPr>
                      <m:t>→</m:t>
                    </m:r>
                  </m:oMath>
                </a14:m>
                <a:r>
                  <a:rPr lang="zh-CN" altLang="en-US" dirty="0"/>
                  <a:t> </a:t>
                </a:r>
                <a14:m>
                  <m:oMath xmlns:m="http://schemas.openxmlformats.org/officeDocument/2006/math">
                    <m:sSubSup>
                      <m:sSubSupPr>
                        <m:ctrlPr>
                          <a:rPr lang="zh-CN" altLang="en-US" i="1">
                            <a:latin typeface="Cambria Math" panose="02040503050406030204" pitchFamily="18" charset="0"/>
                          </a:rPr>
                        </m:ctrlPr>
                      </m:sSubSupPr>
                      <m:e>
                        <m:acc>
                          <m:accPr>
                            <m:chr m:val="̂"/>
                            <m:ctrlPr>
                              <a:rPr lang="zh-CN" altLang="en-US" i="1">
                                <a:latin typeface="Cambria Math" panose="02040503050406030204" pitchFamily="18" charset="0"/>
                              </a:rPr>
                            </m:ctrlPr>
                          </m:accPr>
                          <m:e>
                            <m:r>
                              <a:rPr lang="zh-CN" altLang="en-US" i="1">
                                <a:latin typeface="Cambria Math" panose="02040503050406030204" pitchFamily="18" charset="0"/>
                              </a:rPr>
                              <m:t>𝑊</m:t>
                            </m:r>
                          </m:e>
                        </m:acc>
                      </m:e>
                      <m:sub>
                        <m:r>
                          <a:rPr lang="zh-CN" altLang="en-US" i="1">
                            <a:latin typeface="Cambria Math" panose="02040503050406030204" pitchFamily="18" charset="0"/>
                          </a:rPr>
                          <m:t>𝑡</m:t>
                        </m:r>
                      </m:sub>
                      <m:sup>
                        <m:r>
                          <a:rPr lang="zh-CN" altLang="en-US">
                            <a:latin typeface="Cambria Math" panose="02040503050406030204" pitchFamily="18" charset="0"/>
                          </a:rPr>
                          <m:t>′</m:t>
                        </m:r>
                      </m:sup>
                    </m:sSubSup>
                  </m:oMath>
                </a14:m>
                <a:endParaRPr lang="zh-CN" altLang="en-US" dirty="0"/>
              </a:p>
            </p:txBody>
          </p:sp>
        </mc:Choice>
        <mc:Fallback xmlns="">
          <p:sp>
            <p:nvSpPr>
              <p:cNvPr id="27" name="文本框 26">
                <a:extLst>
                  <a:ext uri="{FF2B5EF4-FFF2-40B4-BE49-F238E27FC236}">
                    <a16:creationId xmlns:a16="http://schemas.microsoft.com/office/drawing/2014/main" id="{D5E73FBE-2338-0178-BE91-E4E5273CA03C}"/>
                  </a:ext>
                </a:extLst>
              </p:cNvPr>
              <p:cNvSpPr txBox="1">
                <a:spLocks noRot="1" noChangeAspect="1" noMove="1" noResize="1" noEditPoints="1" noAdjustHandles="1" noChangeArrowheads="1" noChangeShapeType="1" noTextEdit="1"/>
              </p:cNvSpPr>
              <p:nvPr/>
            </p:nvSpPr>
            <p:spPr>
              <a:xfrm>
                <a:off x="7295792" y="4578579"/>
                <a:ext cx="2629615" cy="388248"/>
              </a:xfrm>
              <a:prstGeom prst="rect">
                <a:avLst/>
              </a:prstGeom>
              <a:blipFill>
                <a:blip r:embed="rId8"/>
                <a:stretch>
                  <a:fillRect l="-928" r="-232" b="-1406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657C5C4F-C3B0-71CD-1225-E593B82CE02E}"/>
                  </a:ext>
                </a:extLst>
              </p:cNvPr>
              <p:cNvSpPr txBox="1"/>
              <p:nvPr/>
            </p:nvSpPr>
            <p:spPr>
              <a:xfrm>
                <a:off x="992599" y="4579323"/>
                <a:ext cx="3415786" cy="350289"/>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编码前</a:t>
                </a:r>
                <a14:m>
                  <m:oMath xmlns:m="http://schemas.openxmlformats.org/officeDocument/2006/math">
                    <m:sSubSup>
                      <m:sSubSupPr>
                        <m:ctrlPr>
                          <a:rPr lang="zh-CN" altLang="en-US" sz="1400" i="1" smtClean="0">
                            <a:solidFill>
                              <a:srgbClr val="836967"/>
                            </a:solidFill>
                            <a:latin typeface="Cambria Math" panose="02040503050406030204" pitchFamily="18" charset="0"/>
                          </a:rPr>
                        </m:ctrlPr>
                      </m:sSubSupPr>
                      <m:e>
                        <m:r>
                          <a:rPr lang="zh-CN" altLang="en-US" sz="1400" b="0" i="1">
                            <a:latin typeface="Cambria Math" panose="02040503050406030204" pitchFamily="18" charset="0"/>
                          </a:rPr>
                          <m:t>𝑊</m:t>
                        </m:r>
                      </m:e>
                      <m:sub>
                        <m:r>
                          <a:rPr lang="zh-CN" altLang="en-US" sz="1400" b="0" i="1">
                            <a:latin typeface="Cambria Math" panose="02040503050406030204" pitchFamily="18" charset="0"/>
                          </a:rPr>
                          <m:t>𝑡</m:t>
                        </m:r>
                      </m:sub>
                      <m:sup>
                        <m:r>
                          <a:rPr lang="zh-CN" altLang="en-US" sz="1400" b="0" i="0">
                            <a:latin typeface="Cambria Math" panose="020405030504060302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解码后</a:t>
                </a:r>
                <a14:m>
                  <m:oMath xmlns:m="http://schemas.openxmlformats.org/officeDocument/2006/math">
                    <m:sSubSup>
                      <m:sSubSupPr>
                        <m:ctrlPr>
                          <a:rPr lang="zh-CN" altLang="en-US" sz="1400" i="1">
                            <a:latin typeface="Cambria Math" panose="02040503050406030204" pitchFamily="18" charset="0"/>
                          </a:rPr>
                        </m:ctrlPr>
                      </m:sSubSupPr>
                      <m:e>
                        <m:acc>
                          <m:accPr>
                            <m:chr m:val="̂"/>
                            <m:ctrlPr>
                              <a:rPr lang="zh-CN" altLang="en-US" sz="1400" i="1">
                                <a:latin typeface="Cambria Math" panose="02040503050406030204" pitchFamily="18" charset="0"/>
                              </a:rPr>
                            </m:ctrlPr>
                          </m:accPr>
                          <m:e>
                            <m:r>
                              <a:rPr lang="zh-CN" altLang="en-US" sz="1400" i="1">
                                <a:latin typeface="Cambria Math" panose="02040503050406030204" pitchFamily="18" charset="0"/>
                              </a:rPr>
                              <m:t>𝑊</m:t>
                            </m:r>
                          </m:e>
                        </m:acc>
                      </m:e>
                      <m:sub>
                        <m:r>
                          <a:rPr lang="zh-CN" altLang="en-US" sz="1400" i="1">
                            <a:latin typeface="Cambria Math" panose="02040503050406030204" pitchFamily="18" charset="0"/>
                          </a:rPr>
                          <m:t>𝑡</m:t>
                        </m:r>
                      </m:sub>
                      <m:sup>
                        <m:r>
                          <a:rPr lang="zh-CN" altLang="en-US" sz="1400">
                            <a:latin typeface="Cambria Math" panose="020405030504060302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之间的二次失真</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Choice>
        <mc:Fallback xmlns="">
          <p:sp>
            <p:nvSpPr>
              <p:cNvPr id="28" name="文本框 27">
                <a:extLst>
                  <a:ext uri="{FF2B5EF4-FFF2-40B4-BE49-F238E27FC236}">
                    <a16:creationId xmlns:a16="http://schemas.microsoft.com/office/drawing/2014/main" id="{657C5C4F-C3B0-71CD-1225-E593B82CE02E}"/>
                  </a:ext>
                </a:extLst>
              </p:cNvPr>
              <p:cNvSpPr txBox="1">
                <a:spLocks noRot="1" noChangeAspect="1" noMove="1" noResize="1" noEditPoints="1" noAdjustHandles="1" noChangeArrowheads="1" noChangeShapeType="1" noTextEdit="1"/>
              </p:cNvSpPr>
              <p:nvPr/>
            </p:nvSpPr>
            <p:spPr>
              <a:xfrm>
                <a:off x="992599" y="4579323"/>
                <a:ext cx="3415786" cy="350289"/>
              </a:xfrm>
              <a:prstGeom prst="rect">
                <a:avLst/>
              </a:prstGeom>
              <a:blipFill>
                <a:blip r:embed="rId9"/>
                <a:stretch>
                  <a:fillRect l="-536" b="-1724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052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15</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7" name="图片 6">
            <a:extLst>
              <a:ext uri="{FF2B5EF4-FFF2-40B4-BE49-F238E27FC236}">
                <a16:creationId xmlns:a16="http://schemas.microsoft.com/office/drawing/2014/main" id="{2109A32E-BE80-2125-6018-0635583763DA}"/>
              </a:ext>
            </a:extLst>
          </p:cNvPr>
          <p:cNvPicPr>
            <a:picLocks noChangeAspect="1"/>
          </p:cNvPicPr>
          <p:nvPr/>
        </p:nvPicPr>
        <p:blipFill>
          <a:blip r:embed="rId3"/>
          <a:stretch>
            <a:fillRect/>
          </a:stretch>
        </p:blipFill>
        <p:spPr>
          <a:xfrm>
            <a:off x="6257305" y="1064663"/>
            <a:ext cx="4617521" cy="2371160"/>
          </a:xfrm>
          <a:prstGeom prst="rect">
            <a:avLst/>
          </a:prstGeom>
          <a:effectLst>
            <a:outerShdw blurRad="63500" sx="102000" sy="102000" algn="ctr" rotWithShape="0">
              <a:prstClr val="black">
                <a:alpha val="40000"/>
              </a:prstClr>
            </a:outerShdw>
          </a:effectLst>
        </p:spPr>
      </p:pic>
      <p:sp>
        <p:nvSpPr>
          <p:cNvPr id="2" name="文本框 1">
            <a:extLst>
              <a:ext uri="{FF2B5EF4-FFF2-40B4-BE49-F238E27FC236}">
                <a16:creationId xmlns:a16="http://schemas.microsoft.com/office/drawing/2014/main" id="{065F7DAB-22F4-C8BF-9265-9FA2D66C1A4D}"/>
              </a:ext>
            </a:extLst>
          </p:cNvPr>
          <p:cNvSpPr txBox="1"/>
          <p:nvPr/>
        </p:nvSpPr>
        <p:spPr>
          <a:xfrm>
            <a:off x="695255" y="1717564"/>
            <a:ext cx="1870145"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前馈传输过程</a:t>
            </a:r>
            <a:endParaRPr lang="zh-CN" altLang="en-US" sz="1600" dirty="0"/>
          </a:p>
        </p:txBody>
      </p:sp>
      <p:pic>
        <p:nvPicPr>
          <p:cNvPr id="6" name="图片 5">
            <a:extLst>
              <a:ext uri="{FF2B5EF4-FFF2-40B4-BE49-F238E27FC236}">
                <a16:creationId xmlns:a16="http://schemas.microsoft.com/office/drawing/2014/main" id="{4C3E9AA2-81CC-F640-E66F-F9325720652D}"/>
              </a:ext>
            </a:extLst>
          </p:cNvPr>
          <p:cNvPicPr>
            <a:picLocks noChangeAspect="1"/>
          </p:cNvPicPr>
          <p:nvPr/>
        </p:nvPicPr>
        <p:blipFill>
          <a:blip r:embed="rId4"/>
          <a:stretch>
            <a:fillRect/>
          </a:stretch>
        </p:blipFill>
        <p:spPr>
          <a:xfrm>
            <a:off x="6257305" y="3715960"/>
            <a:ext cx="4617521" cy="2405074"/>
          </a:xfrm>
          <a:prstGeom prst="rect">
            <a:avLst/>
          </a:prstGeom>
          <a:effectLst>
            <a:outerShdw blurRad="63500" sx="102000" sy="102000" algn="ctr" rotWithShape="0">
              <a:prstClr val="black">
                <a:alpha val="40000"/>
              </a:prstClr>
            </a:outerShdw>
          </a:effectLst>
        </p:spPr>
      </p:pic>
      <p:sp>
        <p:nvSpPr>
          <p:cNvPr id="8" name="文本框 7">
            <a:extLst>
              <a:ext uri="{FF2B5EF4-FFF2-40B4-BE49-F238E27FC236}">
                <a16:creationId xmlns:a16="http://schemas.microsoft.com/office/drawing/2014/main" id="{A98D7BA6-F562-F582-986A-1E34FB9D7ED0}"/>
              </a:ext>
            </a:extLst>
          </p:cNvPr>
          <p:cNvSpPr txBox="1"/>
          <p:nvPr/>
        </p:nvSpPr>
        <p:spPr>
          <a:xfrm>
            <a:off x="695255" y="3636991"/>
            <a:ext cx="1870145"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反馈传输过程</a:t>
            </a:r>
            <a:endParaRPr lang="zh-CN" altLang="en-US" sz="1600" dirty="0"/>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4AF9AF8-B161-82A4-FFE5-EFE80D662461}"/>
                  </a:ext>
                </a:extLst>
              </p:cNvPr>
              <p:cNvSpPr txBox="1"/>
              <p:nvPr/>
            </p:nvSpPr>
            <p:spPr>
              <a:xfrm>
                <a:off x="2377823" y="2056118"/>
                <a:ext cx="3271520" cy="506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𝑖</m:t>
                          </m:r>
                        </m:sub>
                      </m:sSub>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𝑡</m:t>
                          </m:r>
                        </m:e>
                      </m:d>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𝑓</m:t>
                          </m:r>
                        </m:e>
                        <m:sub>
                          <m:r>
                            <a:rPr lang="zh-CN" altLang="en-US" i="1">
                              <a:solidFill>
                                <a:schemeClr val="tx1"/>
                              </a:solidFill>
                              <a:latin typeface="Cambria Math" panose="02040503050406030204" pitchFamily="18" charset="0"/>
                            </a:rPr>
                            <m:t>𝑡</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sub>
                      </m:sSub>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𝑡</m:t>
                              </m:r>
                            </m:sub>
                            <m:sup>
                              <m:r>
                                <a:rPr lang="zh-CN" altLang="en-US" i="0">
                                  <a:solidFill>
                                    <a:schemeClr val="tx1"/>
                                  </a:solidFill>
                                  <a:latin typeface="Cambria Math" panose="02040503050406030204" pitchFamily="18" charset="0"/>
                                </a:rPr>
                                <m:t>′′</m:t>
                              </m:r>
                            </m:sup>
                          </m:sSubSup>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h</m:t>
                          </m:r>
                          <m:r>
                            <a:rPr lang="zh-CN" altLang="en-US" i="0">
                              <a:solidFill>
                                <a:schemeClr val="tx1"/>
                              </a:solidFill>
                              <a:latin typeface="Cambria Math" panose="02040503050406030204" pitchFamily="18" charset="0"/>
                            </a:rPr>
                            <m:t>,</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r>
                            <a:rPr lang="zh-CN" altLang="en-US"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𝑌</m:t>
                                  </m:r>
                                </m:e>
                              </m:acc>
                            </m:e>
                            <m:sub>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p>
                          </m:sSubSup>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𝑡</m:t>
                              </m:r>
                            </m:e>
                          </m:d>
                        </m:e>
                      </m:d>
                    </m:oMath>
                  </m:oMathPara>
                </a14:m>
                <a:endParaRPr lang="zh-CN" altLang="en-US" dirty="0"/>
              </a:p>
            </p:txBody>
          </p:sp>
        </mc:Choice>
        <mc:Fallback xmlns="">
          <p:sp>
            <p:nvSpPr>
              <p:cNvPr id="10" name="文本框 9">
                <a:extLst>
                  <a:ext uri="{FF2B5EF4-FFF2-40B4-BE49-F238E27FC236}">
                    <a16:creationId xmlns:a16="http://schemas.microsoft.com/office/drawing/2014/main" id="{A4AF9AF8-B161-82A4-FFE5-EFE80D662461}"/>
                  </a:ext>
                </a:extLst>
              </p:cNvPr>
              <p:cNvSpPr txBox="1">
                <a:spLocks noRot="1" noChangeAspect="1" noMove="1" noResize="1" noEditPoints="1" noAdjustHandles="1" noChangeArrowheads="1" noChangeShapeType="1" noTextEdit="1"/>
              </p:cNvSpPr>
              <p:nvPr/>
            </p:nvSpPr>
            <p:spPr>
              <a:xfrm>
                <a:off x="2377823" y="2056118"/>
                <a:ext cx="3271520" cy="506870"/>
              </a:xfrm>
              <a:prstGeom prst="rect">
                <a:avLst/>
              </a:prstGeom>
              <a:blipFill>
                <a:blip r:embed="rId5"/>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0368F424-511F-CB25-7C9B-91EFDB6D65C4}"/>
              </a:ext>
            </a:extLst>
          </p:cNvPr>
          <p:cNvSpPr txBox="1"/>
          <p:nvPr/>
        </p:nvSpPr>
        <p:spPr>
          <a:xfrm>
            <a:off x="977307" y="2611681"/>
            <a:ext cx="770161"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其中</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14B94B8-71C9-5A9D-6CFD-A715C8AA95B1}"/>
                  </a:ext>
                </a:extLst>
              </p:cNvPr>
              <p:cNvSpPr txBox="1"/>
              <p:nvPr/>
            </p:nvSpPr>
            <p:spPr>
              <a:xfrm>
                <a:off x="2323580" y="2562988"/>
                <a:ext cx="3380005" cy="506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chemeClr val="tx1"/>
                              </a:solidFill>
                              <a:latin typeface="Cambria Math" panose="02040503050406030204" pitchFamily="18" charset="0"/>
                            </a:rPr>
                          </m:ctrlPr>
                        </m:sSubSupPr>
                        <m:e>
                          <m:acc>
                            <m:accPr>
                              <m:chr m:val="̃"/>
                              <m:ctrlPr>
                                <a:rPr lang="zh-CN" altLang="en-US" i="1">
                                  <a:solidFill>
                                    <a:schemeClr val="tx1"/>
                                  </a:solidFill>
                                  <a:latin typeface="Cambria Math" panose="02040503050406030204" pitchFamily="18" charset="0"/>
                                </a:rPr>
                              </m:ctrlPr>
                            </m:accPr>
                            <m:e>
                              <m:r>
                                <a:rPr lang="zh-CN" altLang="en-US" b="0" i="1">
                                  <a:solidFill>
                                    <a:schemeClr val="tx1"/>
                                  </a:solidFill>
                                  <a:latin typeface="Cambria Math" panose="02040503050406030204" pitchFamily="18" charset="0"/>
                                </a:rPr>
                                <m:t>𝑌</m:t>
                              </m:r>
                            </m:e>
                          </m:acc>
                        </m:e>
                        <m:sub>
                          <m:r>
                            <a:rPr lang="zh-CN" altLang="en-US" b="0" i="1">
                              <a:solidFill>
                                <a:schemeClr val="tx1"/>
                              </a:solidFill>
                              <a:latin typeface="Cambria Math" panose="02040503050406030204" pitchFamily="18" charset="0"/>
                            </a:rPr>
                            <m:t>1</m:t>
                          </m:r>
                        </m:sub>
                        <m:sup>
                          <m:r>
                            <a:rPr lang="zh-CN" altLang="en-US" b="0" i="1">
                              <a:solidFill>
                                <a:schemeClr val="tx1"/>
                              </a:solidFill>
                              <a:latin typeface="Cambria Math" panose="02040503050406030204" pitchFamily="18" charset="0"/>
                            </a:rPr>
                            <m:t>𝑖</m:t>
                          </m:r>
                          <m:r>
                            <a:rPr lang="zh-CN" altLang="en-US" b="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1</m:t>
                          </m:r>
                        </m:sup>
                      </m:sSubSup>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𝑡</m:t>
                          </m:r>
                        </m:e>
                      </m:d>
                      <m:r>
                        <a:rPr lang="en-US" altLang="zh-CN" b="0" i="1" smtClean="0">
                          <a:solidFill>
                            <a:schemeClr val="tx1"/>
                          </a:solidFill>
                          <a:latin typeface="Cambria Math" panose="02040503050406030204" pitchFamily="18" charset="0"/>
                        </a:rPr>
                        <m:t>=</m:t>
                      </m:r>
                      <m:d>
                        <m:dPr>
                          <m:ctrlPr>
                            <a:rPr lang="zh-CN" altLang="en-US" i="1" smtClean="0">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b="0" i="1">
                                      <a:solidFill>
                                        <a:schemeClr val="tx1"/>
                                      </a:solidFill>
                                      <a:latin typeface="Cambria Math" panose="02040503050406030204" pitchFamily="18" charset="0"/>
                                    </a:rPr>
                                    <m:t>𝑌</m:t>
                                  </m:r>
                                </m:e>
                              </m:acc>
                            </m:e>
                            <m:sub>
                              <m:r>
                                <a:rPr lang="zh-CN" altLang="en-US" b="0" i="0">
                                  <a:solidFill>
                                    <a:schemeClr val="tx1"/>
                                  </a:solidFill>
                                  <a:latin typeface="Cambria Math" panose="02040503050406030204" pitchFamily="18" charset="0"/>
                                </a:rPr>
                                <m:t>1</m:t>
                              </m:r>
                            </m:sub>
                          </m:sSub>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𝑡</m:t>
                              </m:r>
                            </m:e>
                          </m:d>
                          <m:r>
                            <a:rPr lang="zh-CN" altLang="en-US" b="0"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b="0" i="1">
                                      <a:solidFill>
                                        <a:schemeClr val="tx1"/>
                                      </a:solidFill>
                                      <a:latin typeface="Cambria Math" panose="02040503050406030204" pitchFamily="18" charset="0"/>
                                    </a:rPr>
                                    <m:t>𝑌</m:t>
                                  </m:r>
                                </m:e>
                              </m:acc>
                            </m:e>
                            <m:sub>
                              <m:r>
                                <a:rPr lang="zh-CN" altLang="en-US" b="0" i="1">
                                  <a:solidFill>
                                    <a:schemeClr val="tx1"/>
                                  </a:solidFill>
                                  <a:latin typeface="Cambria Math" panose="02040503050406030204" pitchFamily="18" charset="0"/>
                                </a:rPr>
                                <m:t>𝑖</m:t>
                              </m:r>
                              <m:r>
                                <a:rPr lang="zh-CN" altLang="en-US" b="0" i="0">
                                  <a:solidFill>
                                    <a:schemeClr val="tx1"/>
                                  </a:solidFill>
                                  <a:latin typeface="Cambria Math" panose="02040503050406030204" pitchFamily="18" charset="0"/>
                                </a:rPr>
                                <m:t>−1</m:t>
                              </m:r>
                            </m:sub>
                          </m:sSub>
                          <m:d>
                            <m:dPr>
                              <m:ctrlPr>
                                <a:rPr lang="zh-CN" altLang="en-US" i="1">
                                  <a:solidFill>
                                    <a:schemeClr val="tx1"/>
                                  </a:solidFill>
                                  <a:latin typeface="Cambria Math" panose="02040503050406030204" pitchFamily="18" charset="0"/>
                                </a:rPr>
                              </m:ctrlPr>
                            </m:dPr>
                            <m:e>
                              <m:r>
                                <a:rPr lang="zh-CN" altLang="en-US" b="0" i="1">
                                  <a:solidFill>
                                    <a:schemeClr val="tx1"/>
                                  </a:solidFill>
                                  <a:latin typeface="Cambria Math" panose="02040503050406030204" pitchFamily="18" charset="0"/>
                                </a:rPr>
                                <m:t>𝑡</m:t>
                              </m:r>
                            </m:e>
                          </m:d>
                        </m:e>
                      </m:d>
                    </m:oMath>
                  </m:oMathPara>
                </a14:m>
                <a:endParaRPr lang="zh-CN" altLang="en-US" dirty="0"/>
              </a:p>
            </p:txBody>
          </p:sp>
        </mc:Choice>
        <mc:Fallback xmlns="">
          <p:sp>
            <p:nvSpPr>
              <p:cNvPr id="15" name="文本框 14">
                <a:extLst>
                  <a:ext uri="{FF2B5EF4-FFF2-40B4-BE49-F238E27FC236}">
                    <a16:creationId xmlns:a16="http://schemas.microsoft.com/office/drawing/2014/main" id="{214B94B8-71C9-5A9D-6CFD-A715C8AA95B1}"/>
                  </a:ext>
                </a:extLst>
              </p:cNvPr>
              <p:cNvSpPr txBox="1">
                <a:spLocks noRot="1" noChangeAspect="1" noMove="1" noResize="1" noEditPoints="1" noAdjustHandles="1" noChangeArrowheads="1" noChangeShapeType="1" noTextEdit="1"/>
              </p:cNvSpPr>
              <p:nvPr/>
            </p:nvSpPr>
            <p:spPr>
              <a:xfrm>
                <a:off x="2323580" y="2562988"/>
                <a:ext cx="3380005" cy="506870"/>
              </a:xfrm>
              <a:prstGeom prst="rect">
                <a:avLst/>
              </a:prstGeom>
              <a:blipFill>
                <a:blip r:embed="rId6"/>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E0C414E7-D982-FE9B-912B-73BE23EE0931}"/>
              </a:ext>
            </a:extLst>
          </p:cNvPr>
          <p:cNvSpPr txBox="1"/>
          <p:nvPr/>
        </p:nvSpPr>
        <p:spPr>
          <a:xfrm>
            <a:off x="977307" y="2156245"/>
            <a:ext cx="1169460"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信道编码</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17" name="文本框 16">
            <a:extLst>
              <a:ext uri="{FF2B5EF4-FFF2-40B4-BE49-F238E27FC236}">
                <a16:creationId xmlns:a16="http://schemas.microsoft.com/office/drawing/2014/main" id="{ACFEB9DF-6617-F596-D276-0943F26B2F8D}"/>
              </a:ext>
            </a:extLst>
          </p:cNvPr>
          <p:cNvSpPr txBox="1"/>
          <p:nvPr/>
        </p:nvSpPr>
        <p:spPr>
          <a:xfrm>
            <a:off x="977307" y="3067117"/>
            <a:ext cx="1105493"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信道解码</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1" name="文本框 20">
            <a:extLst>
              <a:ext uri="{FF2B5EF4-FFF2-40B4-BE49-F238E27FC236}">
                <a16:creationId xmlns:a16="http://schemas.microsoft.com/office/drawing/2014/main" id="{80F216E4-2835-31BC-1A28-1D1A1A43674E}"/>
              </a:ext>
            </a:extLst>
          </p:cNvPr>
          <p:cNvSpPr txBox="1"/>
          <p:nvPr/>
        </p:nvSpPr>
        <p:spPr>
          <a:xfrm>
            <a:off x="977307" y="4200325"/>
            <a:ext cx="1169460"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信道编码</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D6F4D447-4D49-F09B-A311-274F1897BA16}"/>
                  </a:ext>
                </a:extLst>
              </p:cNvPr>
              <p:cNvSpPr txBox="1"/>
              <p:nvPr/>
            </p:nvSpPr>
            <p:spPr>
              <a:xfrm>
                <a:off x="2888361" y="3067117"/>
                <a:ext cx="2250441" cy="4149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𝑤</m:t>
                              </m:r>
                            </m:e>
                          </m:acc>
                        </m:e>
                        <m:sub>
                          <m:r>
                            <a:rPr lang="en-US" altLang="zh-CN" i="1">
                              <a:latin typeface="Cambria Math" panose="02040503050406030204" pitchFamily="18" charset="0"/>
                            </a:rPr>
                            <m:t>𝑡</m:t>
                          </m:r>
                        </m:sub>
                        <m:sup>
                          <m:r>
                            <a:rPr lang="en-US" altLang="zh-CN" i="1">
                              <a:latin typeface="Cambria Math" panose="02040503050406030204" pitchFamily="18" charset="0"/>
                            </a:rPr>
                            <m:t>′′</m:t>
                          </m:r>
                        </m:sup>
                      </m:sSubSup>
                      <m:r>
                        <a:rPr lang="en-US" altLang="zh-CN">
                          <a:latin typeface="Cambria Math" panose="02040503050406030204" pitchFamily="18" charset="0"/>
                        </a:rPr>
                        <m:t>=</m:t>
                      </m:r>
                      <m:r>
                        <a:rPr lang="zh-CN" altLang="en-US" i="1" smtClean="0">
                          <a:solidFill>
                            <a:schemeClr val="tx1"/>
                          </a:solidFill>
                          <a:latin typeface="Cambria Math" panose="02040503050406030204" pitchFamily="18" charset="0"/>
                        </a:rPr>
                        <m:t>𝜑</m:t>
                      </m:r>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h</m:t>
                          </m:r>
                          <m:r>
                            <a:rPr lang="zh-CN" altLang="en-US" i="0">
                              <a:solidFill>
                                <a:schemeClr val="tx1"/>
                              </a:solidFill>
                              <a:latin typeface="Cambria Math" panose="02040503050406030204" pitchFamily="18" charset="0"/>
                            </a:rPr>
                            <m:t>,</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r>
                            <a:rPr lang="zh-CN" altLang="en-US" i="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𝑌</m:t>
                              </m:r>
                            </m:e>
                            <m:sup>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𝑁</m:t>
                                  </m:r>
                                </m:e>
                                <m:sub>
                                  <m:r>
                                    <a:rPr lang="zh-CN" altLang="en-US" i="1">
                                      <a:solidFill>
                                        <a:schemeClr val="tx1"/>
                                      </a:solidFill>
                                      <a:latin typeface="Cambria Math" panose="02040503050406030204" pitchFamily="18" charset="0"/>
                                    </a:rPr>
                                    <m:t>𝑡</m:t>
                                  </m:r>
                                </m:sub>
                              </m:sSub>
                            </m:sup>
                          </m:sSup>
                        </m:e>
                      </m:d>
                    </m:oMath>
                  </m:oMathPara>
                </a14:m>
                <a:endParaRPr lang="zh-CN" altLang="en-US" dirty="0"/>
              </a:p>
            </p:txBody>
          </p:sp>
        </mc:Choice>
        <mc:Fallback xmlns="">
          <p:sp>
            <p:nvSpPr>
              <p:cNvPr id="29" name="文本框 28">
                <a:extLst>
                  <a:ext uri="{FF2B5EF4-FFF2-40B4-BE49-F238E27FC236}">
                    <a16:creationId xmlns:a16="http://schemas.microsoft.com/office/drawing/2014/main" id="{D6F4D447-4D49-F09B-A311-274F1897BA16}"/>
                  </a:ext>
                </a:extLst>
              </p:cNvPr>
              <p:cNvSpPr txBox="1">
                <a:spLocks noRot="1" noChangeAspect="1" noMove="1" noResize="1" noEditPoints="1" noAdjustHandles="1" noChangeArrowheads="1" noChangeShapeType="1" noTextEdit="1"/>
              </p:cNvSpPr>
              <p:nvPr/>
            </p:nvSpPr>
            <p:spPr>
              <a:xfrm>
                <a:off x="2888361" y="3067117"/>
                <a:ext cx="2250441" cy="414922"/>
              </a:xfrm>
              <a:prstGeom prst="rect">
                <a:avLst/>
              </a:prstGeom>
              <a:blipFill>
                <a:blip r:embed="rId7"/>
                <a:stretch>
                  <a:fillRect b="-294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EAC0C40F-E93B-BAFE-689B-F93AA9534E47}"/>
                  </a:ext>
                </a:extLst>
              </p:cNvPr>
              <p:cNvSpPr txBox="1"/>
              <p:nvPr/>
            </p:nvSpPr>
            <p:spPr>
              <a:xfrm>
                <a:off x="2641981" y="4119437"/>
                <a:ext cx="2743200" cy="5068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i="1">
                              <a:latin typeface="Cambria Math" panose="02040503050406030204" pitchFamily="18" charset="0"/>
                            </a:rPr>
                          </m:ctrlPr>
                        </m:sSub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𝑋</m:t>
                              </m:r>
                            </m:e>
                          </m:acc>
                        </m:e>
                        <m:sub>
                          <m:r>
                            <a:rPr lang="en-US" altLang="zh-CN" i="1">
                              <a:latin typeface="Cambria Math" panose="02040503050406030204" pitchFamily="18" charset="0"/>
                            </a:rPr>
                            <m:t>𝑖</m:t>
                          </m:r>
                        </m:sub>
                      </m:sSub>
                      <m:d>
                        <m:dPr>
                          <m:ctrlPr>
                            <a:rPr lang="zh-CN" altLang="zh-CN" i="1">
                              <a:latin typeface="Cambria Math" panose="02040503050406030204" pitchFamily="18" charset="0"/>
                            </a:rPr>
                          </m:ctrlPr>
                        </m:dPr>
                        <m:e>
                          <m:r>
                            <a:rPr lang="en-US" altLang="zh-CN" i="1">
                              <a:latin typeface="Cambria Math" panose="02040503050406030204" pitchFamily="18" charset="0"/>
                            </a:rPr>
                            <m:t>𝑡</m:t>
                          </m:r>
                        </m:e>
                      </m:d>
                      <m:r>
                        <a:rPr lang="en-US" altLang="zh-CN">
                          <a:latin typeface="Cambria Math" panose="02040503050406030204" pitchFamily="18" charset="0"/>
                        </a:rPr>
                        <m:t>=</m:t>
                      </m:r>
                      <m:acc>
                        <m:accPr>
                          <m:chr m:val="̃"/>
                          <m:ctrlPr>
                            <a:rPr lang="zh-CN" altLang="en-US" i="1" smtClean="0">
                              <a:solidFill>
                                <a:schemeClr val="tx1"/>
                              </a:solidFill>
                              <a:latin typeface="Cambria Math" panose="02040503050406030204" pitchFamily="18" charset="0"/>
                            </a:rPr>
                          </m:ctrlPr>
                        </m:acc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𝑓</m:t>
                              </m:r>
                            </m:e>
                            <m:sub>
                              <m:r>
                                <a:rPr lang="zh-CN" altLang="en-US" i="1">
                                  <a:solidFill>
                                    <a:schemeClr val="tx1"/>
                                  </a:solidFill>
                                  <a:latin typeface="Cambria Math" panose="02040503050406030204" pitchFamily="18" charset="0"/>
                                </a:rPr>
                                <m:t>𝑡</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sub>
                          </m:sSub>
                        </m:e>
                      </m:acc>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h</m:t>
                          </m:r>
                          <m:r>
                            <a:rPr lang="zh-CN" altLang="en-US" i="0">
                              <a:solidFill>
                                <a:schemeClr val="tx1"/>
                              </a:solidFill>
                              <a:latin typeface="Cambria Math" panose="02040503050406030204" pitchFamily="18" charset="0"/>
                            </a:rPr>
                            <m:t>,</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h</m:t>
                              </m:r>
                            </m:e>
                          </m:acc>
                          <m:r>
                            <a:rPr lang="zh-CN" altLang="en-US"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𝑌</m:t>
                              </m:r>
                            </m:e>
                            <m:sub>
                              <m:r>
                                <a:rPr lang="zh-CN" altLang="en-US" i="0">
                                  <a:solidFill>
                                    <a:schemeClr val="tx1"/>
                                  </a:solidFill>
                                  <a:latin typeface="Cambria Math" panose="02040503050406030204" pitchFamily="18" charset="0"/>
                                </a:rPr>
                                <m:t>1</m:t>
                              </m:r>
                            </m:sub>
                            <m:sup>
                              <m:r>
                                <a:rPr lang="zh-CN" altLang="en-US" i="1">
                                  <a:solidFill>
                                    <a:schemeClr val="tx1"/>
                                  </a:solidFill>
                                  <a:latin typeface="Cambria Math" panose="02040503050406030204" pitchFamily="18" charset="0"/>
                                </a:rPr>
                                <m:t>𝑖</m:t>
                              </m:r>
                            </m:sup>
                          </m:sSubSup>
                          <m:d>
                            <m:dPr>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𝑡</m:t>
                              </m:r>
                            </m:e>
                          </m:d>
                        </m:e>
                      </m:d>
                    </m:oMath>
                  </m:oMathPara>
                </a14:m>
                <a:endParaRPr lang="zh-CN" altLang="en-US" dirty="0"/>
              </a:p>
            </p:txBody>
          </p:sp>
        </mc:Choice>
        <mc:Fallback xmlns="">
          <p:sp>
            <p:nvSpPr>
              <p:cNvPr id="32" name="文本框 31">
                <a:extLst>
                  <a:ext uri="{FF2B5EF4-FFF2-40B4-BE49-F238E27FC236}">
                    <a16:creationId xmlns:a16="http://schemas.microsoft.com/office/drawing/2014/main" id="{EAC0C40F-E93B-BAFE-689B-F93AA9534E47}"/>
                  </a:ext>
                </a:extLst>
              </p:cNvPr>
              <p:cNvSpPr txBox="1">
                <a:spLocks noRot="1" noChangeAspect="1" noMove="1" noResize="1" noEditPoints="1" noAdjustHandles="1" noChangeArrowheads="1" noChangeShapeType="1" noTextEdit="1"/>
              </p:cNvSpPr>
              <p:nvPr/>
            </p:nvSpPr>
            <p:spPr>
              <a:xfrm>
                <a:off x="2641981" y="4119437"/>
                <a:ext cx="2743200" cy="506870"/>
              </a:xfrm>
              <a:prstGeom prst="rect">
                <a:avLst/>
              </a:prstGeom>
              <a:blipFill>
                <a:blip r:embed="rId8"/>
                <a:stretch>
                  <a:fillRect/>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87FA594B-C1DD-87D0-ADB2-FD7924BEC5D1}"/>
              </a:ext>
            </a:extLst>
          </p:cNvPr>
          <p:cNvSpPr txBox="1"/>
          <p:nvPr/>
        </p:nvSpPr>
        <p:spPr>
          <a:xfrm>
            <a:off x="695255" y="4767706"/>
            <a:ext cx="2307025"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平均解码错误概率</a:t>
            </a:r>
            <a:endParaRPr lang="zh-CN" altLang="en-US" sz="1600" dirty="0"/>
          </a:p>
        </p:txBody>
      </p: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52FFB6A9-7672-E29A-2E72-B503545F4E03}"/>
                  </a:ext>
                </a:extLst>
              </p:cNvPr>
              <p:cNvSpPr txBox="1"/>
              <p:nvPr/>
            </p:nvSpPr>
            <p:spPr>
              <a:xfrm>
                <a:off x="764511" y="5247659"/>
                <a:ext cx="5170185" cy="8351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𝑃</m:t>
                          </m:r>
                        </m:e>
                        <m:sub>
                          <m:r>
                            <a:rPr lang="zh-CN" altLang="en-US" i="1">
                              <a:solidFill>
                                <a:schemeClr val="tx1"/>
                              </a:solidFill>
                              <a:latin typeface="Cambria Math" panose="02040503050406030204" pitchFamily="18" charset="0"/>
                            </a:rPr>
                            <m:t>𝑒</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𝑡</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0">
                              <a:solidFill>
                                <a:schemeClr val="tx1"/>
                              </a:solidFill>
                              <a:latin typeface="Cambria Math" panose="02040503050406030204" pitchFamily="18" charset="0"/>
                            </a:rPr>
                            <m:t>1</m:t>
                          </m:r>
                        </m:num>
                        <m:den>
                          <m:d>
                            <m:dPr>
                              <m:begChr m:val="|"/>
                              <m:endChr m:val="|"/>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𝑡</m:t>
                                  </m:r>
                                </m:sub>
                                <m:sup>
                                  <m:r>
                                    <a:rPr lang="zh-CN" altLang="en-US" i="0">
                                      <a:solidFill>
                                        <a:schemeClr val="tx1"/>
                                      </a:solidFill>
                                      <a:latin typeface="Cambria Math" panose="02040503050406030204" pitchFamily="18" charset="0"/>
                                    </a:rPr>
                                    <m:t>′′</m:t>
                                  </m:r>
                                </m:sup>
                              </m:sSubSup>
                            </m:e>
                          </m:d>
                        </m:den>
                      </m:f>
                      <m:nary>
                        <m:naryPr>
                          <m:chr m:val="∑"/>
                          <m:limLoc m:val="undOvr"/>
                          <m:supHide m:val="on"/>
                          <m:ctrlPr>
                            <a:rPr lang="zh-CN" altLang="en-US" i="1">
                              <a:solidFill>
                                <a:schemeClr val="tx1"/>
                              </a:solidFill>
                              <a:latin typeface="Cambria Math" panose="02040503050406030204" pitchFamily="18" charset="0"/>
                            </a:rPr>
                          </m:ctrlPr>
                        </m:naryPr>
                        <m:sub>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𝑤</m:t>
                              </m:r>
                            </m:e>
                            <m:sub>
                              <m:r>
                                <a:rPr lang="zh-CN" altLang="en-US" i="1">
                                  <a:solidFill>
                                    <a:schemeClr val="tx1"/>
                                  </a:solidFill>
                                  <a:latin typeface="Cambria Math" panose="02040503050406030204" pitchFamily="18" charset="0"/>
                                </a:rPr>
                                <m:t>𝑡</m:t>
                              </m:r>
                            </m:sub>
                            <m:sup>
                              <m:r>
                                <a:rPr lang="zh-CN" altLang="en-US" i="0">
                                  <a:solidFill>
                                    <a:schemeClr val="tx1"/>
                                  </a:solidFill>
                                  <a:latin typeface="Cambria Math" panose="02040503050406030204" pitchFamily="18" charset="0"/>
                                </a:rPr>
                                <m:t>′′</m:t>
                              </m:r>
                            </m:sup>
                          </m:sSubSup>
                          <m:r>
                            <a:rPr lang="zh-CN" altLang="en-US" i="0">
                              <a:solidFill>
                                <a:schemeClr val="tx1"/>
                              </a:solidFill>
                              <a:latin typeface="Cambria Math" panose="02040503050406030204" pitchFamily="18" charset="0"/>
                            </a:rPr>
                            <m:t>∈</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𝑡</m:t>
                              </m:r>
                            </m:sub>
                            <m:sup>
                              <m:r>
                                <a:rPr lang="zh-CN" altLang="en-US" i="0">
                                  <a:solidFill>
                                    <a:schemeClr val="tx1"/>
                                  </a:solidFill>
                                  <a:latin typeface="Cambria Math" panose="02040503050406030204" pitchFamily="18" charset="0"/>
                                </a:rPr>
                                <m:t>′′</m:t>
                              </m:r>
                            </m:sup>
                          </m:sSubSup>
                        </m:sub>
                        <m:sup/>
                        <m:e>
                          <m:r>
                            <a:rPr lang="zh-CN" altLang="en-US" i="1">
                              <a:solidFill>
                                <a:schemeClr val="tx1"/>
                              </a:solidFill>
                              <a:latin typeface="Cambria Math" panose="02040503050406030204" pitchFamily="18" charset="0"/>
                            </a:rPr>
                            <m:t>𝑃</m:t>
                          </m:r>
                        </m:e>
                      </m:nary>
                      <m:r>
                        <a:rPr lang="zh-CN" altLang="en-US" i="1">
                          <a:solidFill>
                            <a:schemeClr val="tx1"/>
                          </a:solidFill>
                          <a:latin typeface="Cambria Math" panose="02040503050406030204" pitchFamily="18" charset="0"/>
                        </a:rPr>
                        <m:t>𝑟</m:t>
                      </m:r>
                      <m:d>
                        <m:dPr>
                          <m:begChr m:val="{"/>
                          <m:endChr m:val="}"/>
                          <m:ctrlPr>
                            <a:rPr lang="zh-CN" altLang="en-US" i="1">
                              <a:solidFill>
                                <a:schemeClr val="tx1"/>
                              </a:solidFill>
                              <a:latin typeface="Cambria Math" panose="02040503050406030204" pitchFamily="18" charset="0"/>
                            </a:rPr>
                          </m:ctrlPr>
                        </m:dPr>
                        <m:e>
                          <m:r>
                            <a:rPr lang="zh-CN" altLang="en-US" i="1">
                              <a:solidFill>
                                <a:schemeClr val="tx1"/>
                              </a:solidFill>
                              <a:latin typeface="Cambria Math" panose="02040503050406030204" pitchFamily="18" charset="0"/>
                            </a:rPr>
                            <m:t>𝜑</m:t>
                          </m:r>
                          <m:d>
                            <m:dPr>
                              <m:ctrlPr>
                                <a:rPr lang="zh-CN" altLang="en-US" i="1">
                                  <a:latin typeface="Cambria Math" panose="02040503050406030204" pitchFamily="18" charset="0"/>
                                </a:rPr>
                              </m:ctrlPr>
                            </m:dPr>
                            <m:e>
                              <m:r>
                                <a:rPr lang="zh-CN" altLang="en-US" i="1">
                                  <a:latin typeface="Cambria Math" panose="02040503050406030204" pitchFamily="18" charset="0"/>
                                </a:rPr>
                                <m:t>h</m:t>
                              </m:r>
                              <m:r>
                                <a:rPr lang="zh-CN" altLang="en-US">
                                  <a:latin typeface="Cambria Math" panose="02040503050406030204" pitchFamily="18" charset="0"/>
                                </a:rPr>
                                <m:t>,</m:t>
                              </m:r>
                              <m:acc>
                                <m:accPr>
                                  <m:chr m:val="̃"/>
                                  <m:ctrlPr>
                                    <a:rPr lang="zh-CN" altLang="en-US" i="1">
                                      <a:latin typeface="Cambria Math" panose="02040503050406030204" pitchFamily="18" charset="0"/>
                                    </a:rPr>
                                  </m:ctrlPr>
                                </m:accPr>
                                <m:e>
                                  <m:r>
                                    <a:rPr lang="zh-CN" altLang="en-US" i="1">
                                      <a:latin typeface="Cambria Math" panose="02040503050406030204" pitchFamily="18" charset="0"/>
                                    </a:rPr>
                                    <m:t>h</m:t>
                                  </m:r>
                                </m:e>
                              </m:acc>
                              <m:r>
                                <a:rPr lang="zh-CN" altLang="en-US">
                                  <a:latin typeface="Cambria Math" panose="02040503050406030204" pitchFamily="18" charset="0"/>
                                </a:rPr>
                                <m:t>,</m:t>
                              </m:r>
                              <m:sSup>
                                <m:sSupPr>
                                  <m:ctrlPr>
                                    <a:rPr lang="zh-CN" altLang="en-US" i="1">
                                      <a:latin typeface="Cambria Math" panose="02040503050406030204" pitchFamily="18" charset="0"/>
                                    </a:rPr>
                                  </m:ctrlPr>
                                </m:sSupPr>
                                <m:e>
                                  <m:r>
                                    <a:rPr lang="zh-CN" altLang="en-US" i="1">
                                      <a:latin typeface="Cambria Math" panose="02040503050406030204" pitchFamily="18" charset="0"/>
                                    </a:rPr>
                                    <m:t>𝑌</m:t>
                                  </m:r>
                                </m:e>
                                <m:sup>
                                  <m:sSub>
                                    <m:sSubPr>
                                      <m:ctrlPr>
                                        <a:rPr lang="zh-CN" altLang="en-US" i="1">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sup>
                              </m:sSup>
                            </m:e>
                          </m:d>
                          <m:r>
                            <a:rPr lang="zh-CN" altLang="en-US">
                              <a:latin typeface="Cambria Math" panose="02040503050406030204" pitchFamily="18" charset="0"/>
                            </a:rPr>
                            <m:t>≠</m:t>
                          </m:r>
                          <m:sSubSup>
                            <m:sSubSupPr>
                              <m:ctrlPr>
                                <a:rPr lang="zh-CN" altLang="en-US" i="1">
                                  <a:latin typeface="Cambria Math" panose="02040503050406030204" pitchFamily="18" charset="0"/>
                                </a:rPr>
                              </m:ctrlPr>
                            </m:sSubSupPr>
                            <m:e>
                              <m:r>
                                <a:rPr lang="zh-CN" altLang="en-US" i="1">
                                  <a:latin typeface="Cambria Math" panose="02040503050406030204" pitchFamily="18" charset="0"/>
                                </a:rPr>
                                <m:t>𝑤</m:t>
                              </m:r>
                            </m:e>
                            <m:sub>
                              <m:r>
                                <a:rPr lang="zh-CN" altLang="en-US" i="1">
                                  <a:latin typeface="Cambria Math" panose="02040503050406030204" pitchFamily="18" charset="0"/>
                                </a:rPr>
                                <m:t>𝑡</m:t>
                              </m:r>
                            </m:sub>
                            <m:sup>
                              <m:r>
                                <a:rPr lang="zh-CN" altLang="en-US">
                                  <a:latin typeface="Cambria Math" panose="02040503050406030204" pitchFamily="18" charset="0"/>
                                </a:rPr>
                                <m:t>′′</m:t>
                              </m:r>
                            </m:sup>
                          </m:sSubSup>
                        </m:e>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𝑤</m:t>
                              </m:r>
                            </m:e>
                            <m:sub>
                              <m:r>
                                <a:rPr lang="zh-CN" altLang="en-US" i="1">
                                  <a:solidFill>
                                    <a:schemeClr val="tx1"/>
                                  </a:solidFill>
                                  <a:latin typeface="Cambria Math" panose="02040503050406030204" pitchFamily="18" charset="0"/>
                                </a:rPr>
                                <m:t>𝑡</m:t>
                              </m:r>
                            </m:sub>
                            <m:sup>
                              <m:r>
                                <a:rPr lang="zh-CN" altLang="en-US" i="0">
                                  <a:solidFill>
                                    <a:schemeClr val="tx1"/>
                                  </a:solidFill>
                                  <a:latin typeface="Cambria Math" panose="02040503050406030204" pitchFamily="18" charset="0"/>
                                </a:rPr>
                                <m:t>′′</m:t>
                              </m:r>
                            </m:sup>
                          </m:sSubSup>
                          <m:r>
                            <a:rPr lang="zh-CN" altLang="en-US" i="0">
                              <a:solidFill>
                                <a:schemeClr val="tx1"/>
                              </a:solidFill>
                              <a:latin typeface="Cambria Math" panose="02040503050406030204" pitchFamily="18" charset="0"/>
                            </a:rPr>
                            <m:t> </m:t>
                          </m:r>
                          <m:r>
                            <m:rPr>
                              <m:sty m:val="p"/>
                            </m:rPr>
                            <a:rPr lang="zh-CN" altLang="en-US" i="0">
                              <a:solidFill>
                                <a:schemeClr val="tx1"/>
                              </a:solidFill>
                              <a:latin typeface="Cambria Math" panose="02040503050406030204" pitchFamily="18" charset="0"/>
                            </a:rPr>
                            <m:t>sent</m:t>
                          </m:r>
                        </m:e>
                      </m:d>
                    </m:oMath>
                  </m:oMathPara>
                </a14:m>
                <a:endParaRPr lang="zh-CN" altLang="en-US" dirty="0"/>
              </a:p>
            </p:txBody>
          </p:sp>
        </mc:Choice>
        <mc:Fallback xmlns="">
          <p:sp>
            <p:nvSpPr>
              <p:cNvPr id="35" name="文本框 34">
                <a:extLst>
                  <a:ext uri="{FF2B5EF4-FFF2-40B4-BE49-F238E27FC236}">
                    <a16:creationId xmlns:a16="http://schemas.microsoft.com/office/drawing/2014/main" id="{52FFB6A9-7672-E29A-2E72-B503545F4E03}"/>
                  </a:ext>
                </a:extLst>
              </p:cNvPr>
              <p:cNvSpPr txBox="1">
                <a:spLocks noRot="1" noChangeAspect="1" noMove="1" noResize="1" noEditPoints="1" noAdjustHandles="1" noChangeArrowheads="1" noChangeShapeType="1" noTextEdit="1"/>
              </p:cNvSpPr>
              <p:nvPr/>
            </p:nvSpPr>
            <p:spPr>
              <a:xfrm>
                <a:off x="764511" y="5247659"/>
                <a:ext cx="5170185" cy="835165"/>
              </a:xfrm>
              <a:prstGeom prst="rect">
                <a:avLst/>
              </a:prstGeom>
              <a:blipFill>
                <a:blip r:embed="rId9"/>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1914223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16</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sp>
        <p:nvSpPr>
          <p:cNvPr id="2" name="文本框 1">
            <a:extLst>
              <a:ext uri="{FF2B5EF4-FFF2-40B4-BE49-F238E27FC236}">
                <a16:creationId xmlns:a16="http://schemas.microsoft.com/office/drawing/2014/main" id="{065F7DAB-22F4-C8BF-9265-9FA2D66C1A4D}"/>
              </a:ext>
            </a:extLst>
          </p:cNvPr>
          <p:cNvSpPr txBox="1"/>
          <p:nvPr/>
        </p:nvSpPr>
        <p:spPr>
          <a:xfrm>
            <a:off x="838200" y="1688257"/>
            <a:ext cx="2606745"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预处理：数据划分</a:t>
            </a:r>
            <a:endParaRPr lang="zh-CN" altLang="en-US" sz="1600" dirty="0"/>
          </a:p>
        </p:txBody>
      </p:sp>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657C5C4F-C3B0-71CD-1225-E593B82CE02E}"/>
                  </a:ext>
                </a:extLst>
              </p:cNvPr>
              <p:cNvSpPr txBox="1"/>
              <p:nvPr/>
            </p:nvSpPr>
            <p:spPr>
              <a:xfrm>
                <a:off x="1108239" y="3693678"/>
                <a:ext cx="4950029" cy="716543"/>
              </a:xfrm>
              <a:prstGeom prst="rect">
                <a:avLst/>
              </a:prstGeom>
              <a:noFill/>
            </p:spPr>
            <p:txBody>
              <a:bodyPr wrap="square" rtlCol="0">
                <a:spAutoFit/>
              </a:bodyPr>
              <a:lstStyle/>
              <a:p>
                <a:pPr algn="just" hangingPunct="0">
                  <a:lnSpc>
                    <a:spcPct val="130000"/>
                  </a:lnSpc>
                </a:pPr>
                <a:r>
                  <a:rPr lang="zh-CN" altLang="en-US" sz="1400" spc="100" dirty="0">
                    <a:solidFill>
                      <a:schemeClr val="tx1"/>
                    </a:solidFill>
                    <a:latin typeface="思源黑体 CN Normal" panose="020B0400000000000000" pitchFamily="34" charset="-122"/>
                    <a:ea typeface="思源黑体 CN Normal" panose="020B0400000000000000" pitchFamily="34" charset="-122"/>
                  </a:rPr>
                  <a:t>将区间</a:t>
                </a:r>
                <a14:m>
                  <m:oMath xmlns:m="http://schemas.openxmlformats.org/officeDocument/2006/math">
                    <m:d>
                      <m:dPr>
                        <m:begChr m:val="["/>
                        <m:endChr m:val="]"/>
                        <m:ctrlPr>
                          <a:rPr lang="zh-CN" altLang="zh-CN" sz="1400" i="1" smtClean="0">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4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e>
                        </m:rad>
                        <m:r>
                          <a:rPr lang="en-US" altLang="zh-CN" sz="1400">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m:t>
                        </m:r>
                        <m:rad>
                          <m:radPr>
                            <m:degHide m:val="on"/>
                            <m:ctrlPr>
                              <a:rPr lang="zh-CN" altLang="zh-CN" sz="1400" i="1">
                                <a:solidFill>
                                  <a:schemeClr val="tx1"/>
                                </a:solidFill>
                                <a:effectLst/>
                                <a:latin typeface="Cambria Math" panose="02040503050406030204" pitchFamily="18" charset="0"/>
                                <a:ea typeface="Cambria Math" panose="02040503050406030204" pitchFamily="18" charset="0"/>
                                <a:cs typeface="Times New Roman" panose="02020603050405020304" pitchFamily="18" charset="0"/>
                              </a:rPr>
                            </m:ctrlPr>
                          </m:radPr>
                          <m:deg/>
                          <m:e>
                            <m:r>
                              <a:rPr lang="en-US" altLang="zh-CN" sz="1400" i="1">
                                <a:solidFill>
                                  <a:schemeClr val="tx1"/>
                                </a:solidFill>
                                <a:effectLst/>
                                <a:latin typeface="Cambria Math" panose="02040503050406030204" pitchFamily="18" charset="0"/>
                                <a:ea typeface="宋体" panose="02010600030101010101" pitchFamily="2" charset="-122"/>
                                <a:cs typeface="Times New Roman" panose="02020603050405020304" pitchFamily="18" charset="0"/>
                              </a:rPr>
                              <m:t>3</m:t>
                            </m:r>
                          </m:e>
                        </m:rad>
                      </m:e>
                    </m:d>
                  </m:oMath>
                </a14:m>
                <a:r>
                  <a:rPr lang="zh-CN" altLang="en-US" sz="1400" dirty="0">
                    <a:solidFill>
                      <a:schemeClr val="tx1"/>
                    </a:solidFill>
                    <a:latin typeface="Cambria" panose="02040503050406030204" pitchFamily="18" charset="0"/>
                    <a:ea typeface="宋体" panose="02010600030101010101" pitchFamily="2" charset="-122"/>
                    <a:cs typeface="Times New Roman" panose="02020603050405020304" pitchFamily="18" charset="0"/>
                  </a:rPr>
                  <a:t>划分为</a:t>
                </a:r>
                <a14:m>
                  <m:oMath xmlns:m="http://schemas.openxmlformats.org/officeDocument/2006/math">
                    <m:sSup>
                      <m:sSupPr>
                        <m:ctrlPr>
                          <a:rPr lang="zh-CN" altLang="en-US" sz="1400" i="1">
                            <a:solidFill>
                              <a:schemeClr val="tx1"/>
                            </a:solidFill>
                            <a:latin typeface="Cambria Math" panose="02040503050406030204" pitchFamily="18" charset="0"/>
                          </a:rPr>
                        </m:ctrlPr>
                      </m:sSupPr>
                      <m:e>
                        <m:r>
                          <a:rPr lang="zh-CN" altLang="en-US" sz="1400">
                            <a:solidFill>
                              <a:schemeClr val="tx1"/>
                            </a:solidFill>
                            <a:latin typeface="Cambria Math" panose="02040503050406030204" pitchFamily="18" charset="0"/>
                          </a:rPr>
                          <m:t>2</m:t>
                        </m:r>
                      </m:e>
                      <m:sup>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𝑁</m:t>
                            </m:r>
                          </m:e>
                          <m:sub>
                            <m:r>
                              <a:rPr lang="zh-CN" altLang="en-US" sz="1400" i="1">
                                <a:solidFill>
                                  <a:schemeClr val="tx1"/>
                                </a:solidFill>
                                <a:latin typeface="Cambria Math" panose="02040503050406030204" pitchFamily="18" charset="0"/>
                              </a:rPr>
                              <m:t>𝑡</m:t>
                            </m:r>
                          </m:sub>
                        </m:sSub>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𝑅</m:t>
                            </m:r>
                          </m:e>
                          <m:sub>
                            <m:r>
                              <a:rPr lang="zh-CN" altLang="en-US" sz="1400" i="1">
                                <a:solidFill>
                                  <a:schemeClr val="tx1"/>
                                </a:solidFill>
                                <a:latin typeface="Cambria Math" panose="02040503050406030204" pitchFamily="18" charset="0"/>
                              </a:rPr>
                              <m:t>𝑡</m:t>
                            </m:r>
                            <m:r>
                              <a:rPr lang="zh-CN" altLang="en-US" sz="1400">
                                <a:solidFill>
                                  <a:schemeClr val="tx1"/>
                                </a:solidFill>
                                <a:latin typeface="Cambria Math" panose="02040503050406030204" pitchFamily="18" charset="0"/>
                              </a:rPr>
                              <m:t>,</m:t>
                            </m:r>
                            <m:r>
                              <a:rPr lang="zh-CN" altLang="en-US" sz="1400" i="1">
                                <a:solidFill>
                                  <a:schemeClr val="tx1"/>
                                </a:solidFill>
                                <a:latin typeface="Cambria Math" panose="02040503050406030204" pitchFamily="18" charset="0"/>
                              </a:rPr>
                              <m:t>𝑅</m:t>
                            </m:r>
                          </m:sub>
                        </m:sSub>
                      </m:sup>
                    </m:sSup>
                    <m:r>
                      <a:rPr lang="zh-CN" altLang="en-US" sz="1400" i="1">
                        <a:solidFill>
                          <a:schemeClr val="tx1"/>
                        </a:solidFill>
                        <a:latin typeface="Cambria Math" panose="02040503050406030204" pitchFamily="18" charset="0"/>
                      </a:rPr>
                      <m:t> </m:t>
                    </m:r>
                    <m:r>
                      <a:rPr lang="en-US" altLang="zh-CN" sz="1400" b="0" i="0" smtClean="0">
                        <a:solidFill>
                          <a:schemeClr val="tx1"/>
                        </a:solidFill>
                        <a:latin typeface="Cambria Math" panose="02040503050406030204" pitchFamily="18" charset="0"/>
                      </a:rPr>
                      <m:t>(</m:t>
                    </m:r>
                    <m:sSup>
                      <m:sSupPr>
                        <m:ctrlPr>
                          <a:rPr lang="zh-CN" altLang="en-US" sz="1400" i="1">
                            <a:solidFill>
                              <a:schemeClr val="tx1"/>
                            </a:solidFill>
                            <a:latin typeface="Cambria Math" panose="02040503050406030204" pitchFamily="18" charset="0"/>
                          </a:rPr>
                        </m:ctrlPr>
                      </m:sSupPr>
                      <m:e>
                        <m:r>
                          <a:rPr lang="zh-CN" altLang="en-US" sz="1400">
                            <a:solidFill>
                              <a:schemeClr val="tx1"/>
                            </a:solidFill>
                            <a:latin typeface="Cambria Math" panose="02040503050406030204" pitchFamily="18" charset="0"/>
                          </a:rPr>
                          <m:t>2</m:t>
                        </m:r>
                      </m:e>
                      <m:sup>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𝑁</m:t>
                            </m:r>
                          </m:e>
                          <m:sub>
                            <m:r>
                              <a:rPr lang="zh-CN" altLang="en-US" sz="1400" i="1">
                                <a:solidFill>
                                  <a:schemeClr val="tx1"/>
                                </a:solidFill>
                                <a:latin typeface="Cambria Math" panose="02040503050406030204" pitchFamily="18" charset="0"/>
                              </a:rPr>
                              <m:t>𝑡</m:t>
                            </m:r>
                          </m:sub>
                        </m:sSub>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𝑅</m:t>
                            </m:r>
                          </m:e>
                          <m:sub>
                            <m:r>
                              <a:rPr lang="zh-CN" altLang="en-US" sz="1400" i="1">
                                <a:solidFill>
                                  <a:schemeClr val="tx1"/>
                                </a:solidFill>
                                <a:latin typeface="Cambria Math" panose="02040503050406030204" pitchFamily="18" charset="0"/>
                              </a:rPr>
                              <m:t>𝑡</m:t>
                            </m:r>
                            <m:r>
                              <a:rPr lang="zh-CN" altLang="en-US" sz="1400">
                                <a:solidFill>
                                  <a:schemeClr val="tx1"/>
                                </a:solidFill>
                                <a:latin typeface="Cambria Math" panose="02040503050406030204" pitchFamily="18" charset="0"/>
                              </a:rPr>
                              <m:t>,</m:t>
                            </m:r>
                            <m:r>
                              <a:rPr lang="en-US" altLang="zh-CN" sz="1400" i="1">
                                <a:solidFill>
                                  <a:schemeClr val="tx1"/>
                                </a:solidFill>
                                <a:latin typeface="Cambria Math" panose="02040503050406030204" pitchFamily="18" charset="0"/>
                              </a:rPr>
                              <m:t>𝐼</m:t>
                            </m:r>
                          </m:sub>
                        </m:sSub>
                      </m:sup>
                    </m:sSup>
                    <m:r>
                      <a:rPr lang="en-US" altLang="zh-CN" sz="1400" b="0" i="0" smtClean="0">
                        <a:solidFill>
                          <a:schemeClr val="tx1"/>
                        </a:solidFill>
                        <a:latin typeface="Cambria Math" panose="02040503050406030204" pitchFamily="18" charset="0"/>
                      </a:rPr>
                      <m:t>)</m:t>
                    </m:r>
                  </m:oMath>
                </a14:m>
                <a:r>
                  <a:rPr lang="zh-CN" altLang="en-US" sz="1400" spc="100" dirty="0">
                    <a:solidFill>
                      <a:schemeClr val="tx1"/>
                    </a:solidFill>
                    <a:latin typeface="思源黑体 CN Normal" panose="020B0400000000000000" pitchFamily="34" charset="-122"/>
                    <a:ea typeface="思源黑体 CN Normal" panose="020B0400000000000000" pitchFamily="34" charset="-122"/>
                  </a:rPr>
                  <a:t>个子区间，每个子区间映射到</a:t>
                </a:r>
                <a14:m>
                  <m:oMath xmlns:m="http://schemas.openxmlformats.org/officeDocument/2006/math">
                    <m:sSubSup>
                      <m:sSubSupPr>
                        <m:ctrlPr>
                          <a:rPr lang="zh-CN" altLang="en-US" sz="1400" i="1">
                            <a:solidFill>
                              <a:schemeClr val="tx1"/>
                            </a:solidFill>
                            <a:latin typeface="Cambria Math" panose="02040503050406030204" pitchFamily="18" charset="0"/>
                          </a:rPr>
                        </m:ctrlPr>
                      </m:sSubSupPr>
                      <m:e>
                        <m:r>
                          <a:rPr lang="zh-CN" altLang="en-US" sz="1400">
                            <a:solidFill>
                              <a:schemeClr val="tx1"/>
                            </a:solidFill>
                            <a:latin typeface="Cambria Math" panose="02040503050406030204" pitchFamily="18" charset="0"/>
                          </a:rPr>
                          <m:t>𝒲</m:t>
                        </m:r>
                      </m:e>
                      <m:sub>
                        <m:r>
                          <a:rPr lang="zh-CN" altLang="en-US" sz="1400" i="1">
                            <a:solidFill>
                              <a:schemeClr val="tx1"/>
                            </a:solidFill>
                            <a:latin typeface="Cambria Math" panose="02040503050406030204" pitchFamily="18" charset="0"/>
                          </a:rPr>
                          <m:t>𝑡</m:t>
                        </m:r>
                        <m:r>
                          <a:rPr lang="zh-CN" altLang="en-US" sz="1400">
                            <a:solidFill>
                              <a:schemeClr val="tx1"/>
                            </a:solidFill>
                            <a:latin typeface="Cambria Math" panose="02040503050406030204" pitchFamily="18" charset="0"/>
                          </a:rPr>
                          <m:t>,</m:t>
                        </m:r>
                        <m:r>
                          <a:rPr lang="zh-CN" altLang="en-US" sz="1400" i="1">
                            <a:solidFill>
                              <a:schemeClr val="tx1"/>
                            </a:solidFill>
                            <a:latin typeface="Cambria Math" panose="02040503050406030204" pitchFamily="18" charset="0"/>
                          </a:rPr>
                          <m:t>𝑅</m:t>
                        </m:r>
                      </m:sub>
                      <m:sup>
                        <m:r>
                          <a:rPr lang="zh-CN" altLang="en-US" sz="1400">
                            <a:solidFill>
                              <a:schemeClr val="tx1"/>
                            </a:solidFill>
                            <a:latin typeface="Cambria Math" panose="02040503050406030204" pitchFamily="18" charset="0"/>
                          </a:rPr>
                          <m:t>′′</m:t>
                        </m:r>
                      </m:sup>
                    </m:sSubSup>
                    <m:d>
                      <m:dPr>
                        <m:ctrlPr>
                          <a:rPr lang="en-US" altLang="zh-CN" sz="1400" b="0" i="1" smtClean="0">
                            <a:solidFill>
                              <a:schemeClr val="tx1"/>
                            </a:solidFill>
                            <a:latin typeface="Cambria Math" panose="02040503050406030204" pitchFamily="18" charset="0"/>
                          </a:rPr>
                        </m:ctrlPr>
                      </m:dPr>
                      <m:e>
                        <m:sSubSup>
                          <m:sSubSupPr>
                            <m:ctrlPr>
                              <a:rPr lang="zh-CN" altLang="en-US" sz="1400" i="1">
                                <a:solidFill>
                                  <a:schemeClr val="tx1"/>
                                </a:solidFill>
                                <a:latin typeface="Cambria Math" panose="02040503050406030204" pitchFamily="18" charset="0"/>
                              </a:rPr>
                            </m:ctrlPr>
                          </m:sSubSupPr>
                          <m:e>
                            <m:r>
                              <a:rPr lang="zh-CN" altLang="en-US" sz="1400">
                                <a:solidFill>
                                  <a:schemeClr val="tx1"/>
                                </a:solidFill>
                                <a:latin typeface="Cambria Math" panose="02040503050406030204" pitchFamily="18" charset="0"/>
                              </a:rPr>
                              <m:t>𝒲</m:t>
                            </m:r>
                          </m:e>
                          <m:sub>
                            <m:r>
                              <a:rPr lang="zh-CN" altLang="en-US" sz="1400" i="1">
                                <a:solidFill>
                                  <a:schemeClr val="tx1"/>
                                </a:solidFill>
                                <a:latin typeface="Cambria Math" panose="02040503050406030204" pitchFamily="18" charset="0"/>
                              </a:rPr>
                              <m:t>𝑡</m:t>
                            </m:r>
                            <m:r>
                              <a:rPr lang="zh-CN" altLang="en-US" sz="1400">
                                <a:solidFill>
                                  <a:schemeClr val="tx1"/>
                                </a:solidFill>
                                <a:latin typeface="Cambria Math" panose="02040503050406030204" pitchFamily="18" charset="0"/>
                              </a:rPr>
                              <m:t>,</m:t>
                            </m:r>
                            <m:r>
                              <a:rPr lang="en-US" altLang="zh-CN" sz="1400" b="0" i="1" smtClean="0">
                                <a:solidFill>
                                  <a:schemeClr val="tx1"/>
                                </a:solidFill>
                                <a:latin typeface="Cambria Math" panose="02040503050406030204" pitchFamily="18" charset="0"/>
                              </a:rPr>
                              <m:t>𝐼</m:t>
                            </m:r>
                          </m:sub>
                          <m:sup>
                            <m:r>
                              <a:rPr lang="zh-CN" altLang="en-US" sz="1400">
                                <a:solidFill>
                                  <a:schemeClr val="tx1"/>
                                </a:solidFill>
                                <a:latin typeface="Cambria Math" panose="02040503050406030204" pitchFamily="18" charset="0"/>
                              </a:rPr>
                              <m:t>′′</m:t>
                            </m:r>
                          </m:sup>
                        </m:sSubSup>
                      </m:e>
                    </m:d>
                  </m:oMath>
                </a14:m>
                <a:r>
                  <a:rPr lang="zh-CN" altLang="en-US" sz="1400" spc="100" dirty="0">
                    <a:solidFill>
                      <a:schemeClr val="tx1"/>
                    </a:solidFill>
                    <a:latin typeface="思源黑体 CN Normal" panose="020B0400000000000000" pitchFamily="34" charset="-122"/>
                    <a:ea typeface="思源黑体 CN Normal" panose="020B0400000000000000" pitchFamily="34" charset="-122"/>
                  </a:rPr>
                  <a:t>的值，</a:t>
                </a:r>
                <a:r>
                  <a:rPr lang="zh-CN" altLang="zh-CN" sz="1400" dirty="0"/>
                  <a:t> </a:t>
                </a:r>
                <a14:m>
                  <m:oMath xmlns:m="http://schemas.openxmlformats.org/officeDocument/2006/math">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𝜃</m:t>
                        </m:r>
                      </m:e>
                      <m:sub>
                        <m:r>
                          <a:rPr lang="en-US" altLang="zh-CN" sz="1400" i="1">
                            <a:latin typeface="Cambria Math" panose="02040503050406030204" pitchFamily="18" charset="0"/>
                          </a:rPr>
                          <m:t>𝑅</m:t>
                        </m:r>
                      </m:sub>
                    </m:sSub>
                    <m:d>
                      <m:dPr>
                        <m:ctrlPr>
                          <a:rPr lang="zh-CN" altLang="zh-CN" sz="1400" i="1">
                            <a:latin typeface="Cambria Math" panose="02040503050406030204" pitchFamily="18" charset="0"/>
                          </a:rPr>
                        </m:ctrlPr>
                      </m:dPr>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𝜃</m:t>
                            </m:r>
                          </m:e>
                          <m:sub>
                            <m:r>
                              <a:rPr lang="en-US" altLang="zh-CN" sz="1400" i="1">
                                <a:latin typeface="Cambria Math" panose="02040503050406030204" pitchFamily="18" charset="0"/>
                              </a:rPr>
                              <m:t>𝐼</m:t>
                            </m:r>
                          </m:sub>
                        </m:sSub>
                      </m:e>
                    </m:d>
                  </m:oMath>
                </a14:m>
                <a:r>
                  <a:rPr lang="zh-CN" altLang="en-US" sz="1400" spc="100" dirty="0">
                    <a:ea typeface="思源黑体 CN Normal" panose="020B0400000000000000" pitchFamily="34" charset="-122"/>
                  </a:rPr>
                  <a:t>代表其子区间中间值</a:t>
                </a:r>
                <a:endParaRPr lang="zh-CN" altLang="zh-CN" sz="1400" dirty="0"/>
              </a:p>
            </p:txBody>
          </p:sp>
        </mc:Choice>
        <mc:Fallback xmlns="">
          <p:sp>
            <p:nvSpPr>
              <p:cNvPr id="28" name="文本框 27">
                <a:extLst>
                  <a:ext uri="{FF2B5EF4-FFF2-40B4-BE49-F238E27FC236}">
                    <a16:creationId xmlns:a16="http://schemas.microsoft.com/office/drawing/2014/main" id="{657C5C4F-C3B0-71CD-1225-E593B82CE02E}"/>
                  </a:ext>
                </a:extLst>
              </p:cNvPr>
              <p:cNvSpPr txBox="1">
                <a:spLocks noRot="1" noChangeAspect="1" noMove="1" noResize="1" noEditPoints="1" noAdjustHandles="1" noChangeArrowheads="1" noChangeShapeType="1" noTextEdit="1"/>
              </p:cNvSpPr>
              <p:nvPr/>
            </p:nvSpPr>
            <p:spPr>
              <a:xfrm>
                <a:off x="1108239" y="3693678"/>
                <a:ext cx="4950029" cy="716543"/>
              </a:xfrm>
              <a:prstGeom prst="rect">
                <a:avLst/>
              </a:prstGeom>
              <a:blipFill>
                <a:blip r:embed="rId3"/>
                <a:stretch>
                  <a:fillRect l="-369" r="-369" b="-598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5D91042-5715-613C-02F9-1D57952D5B9A}"/>
                  </a:ext>
                </a:extLst>
              </p:cNvPr>
              <p:cNvSpPr txBox="1"/>
              <p:nvPr/>
            </p:nvSpPr>
            <p:spPr>
              <a:xfrm>
                <a:off x="2247670" y="2154141"/>
                <a:ext cx="2451266" cy="388248"/>
              </a:xfrm>
              <a:prstGeom prst="rect">
                <a:avLst/>
              </a:prstGeom>
              <a:noFill/>
            </p:spPr>
            <p:txBody>
              <a:bodyPr wrap="square">
                <a:spAutoFit/>
              </a:bodyPr>
              <a:lstStyle/>
              <a:p>
                <a14:m>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b="0" i="1">
                            <a:latin typeface="Cambria Math" panose="02040503050406030204" pitchFamily="18" charset="0"/>
                          </a:rPr>
                          <m:t>𝑊</m:t>
                        </m:r>
                      </m:e>
                      <m:sub>
                        <m:r>
                          <a:rPr lang="zh-CN" altLang="en-US" b="0" i="1">
                            <a:latin typeface="Cambria Math" panose="02040503050406030204" pitchFamily="18" charset="0"/>
                          </a:rPr>
                          <m:t>𝑡</m:t>
                        </m:r>
                      </m:sub>
                      <m:sup>
                        <m:r>
                          <a:rPr lang="zh-CN" altLang="en-US" b="0" i="0">
                            <a:latin typeface="Cambria Math" panose="02040503050406030204" pitchFamily="18" charset="0"/>
                          </a:rPr>
                          <m:t>′</m:t>
                        </m:r>
                        <m:r>
                          <a:rPr lang="en-US" altLang="zh-CN" b="0" i="1" smtClean="0">
                            <a:latin typeface="Cambria Math" panose="02040503050406030204" pitchFamily="18" charset="0"/>
                          </a:rPr>
                          <m:t>′</m:t>
                        </m:r>
                      </m:sup>
                    </m:sSubSup>
                    <m:r>
                      <a:rPr lang="en-US" altLang="zh-CN" b="0" i="0" smtClean="0">
                        <a:latin typeface="Cambria Math" panose="02040503050406030204" pitchFamily="18" charset="0"/>
                      </a:rPr>
                      <m:t>=</m:t>
                    </m:r>
                  </m:oMath>
                </a14:m>
                <a:r>
                  <a:rPr lang="en-US" altLang="zh-CN" dirty="0"/>
                  <a:t> </a:t>
                </a:r>
                <a14:m>
                  <m:oMath xmlns:m="http://schemas.openxmlformats.org/officeDocument/2006/math">
                    <m:r>
                      <a:rPr lang="en-US" altLang="zh-CN">
                        <a:latin typeface="Cambria Math" panose="02040503050406030204" pitchFamily="18" charset="0"/>
                      </a:rPr>
                      <m:t>{1,2,…,</m:t>
                    </m:r>
                    <m:sSup>
                      <m:sSupPr>
                        <m:ctrlPr>
                          <a:rPr lang="zh-CN" altLang="en-US" i="1">
                            <a:latin typeface="Cambria Math" panose="02040503050406030204" pitchFamily="18" charset="0"/>
                          </a:rPr>
                        </m:ctrlPr>
                      </m:sSupPr>
                      <m:e>
                        <m:r>
                          <a:rPr lang="zh-CN" altLang="en-US">
                            <a:latin typeface="Cambria Math" panose="02040503050406030204" pitchFamily="18" charset="0"/>
                          </a:rPr>
                          <m:t>2</m:t>
                        </m:r>
                      </m:e>
                      <m:sup>
                        <m:r>
                          <a:rPr lang="zh-CN" altLang="en-US" i="1">
                            <a:latin typeface="Cambria Math" panose="02040503050406030204" pitchFamily="18" charset="0"/>
                          </a:rPr>
                          <m:t>𝑞</m:t>
                        </m:r>
                        <m:sSub>
                          <m:sSubPr>
                            <m:ctrlPr>
                              <a:rPr lang="zh-CN" altLang="en-US" i="1">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sub>
                        </m:sSub>
                        <m:d>
                          <m:dPr>
                            <m:ctrlPr>
                              <a:rPr lang="zh-CN" altLang="en-US" i="1">
                                <a:latin typeface="Cambria Math" panose="02040503050406030204" pitchFamily="18" charset="0"/>
                              </a:rPr>
                            </m:ctrlPr>
                          </m:dPr>
                          <m:e>
                            <m:r>
                              <a:rPr lang="zh-CN" altLang="en-US" i="1">
                                <a:latin typeface="Cambria Math" panose="02040503050406030204" pitchFamily="18" charset="0"/>
                              </a:rPr>
                              <m:t>𝐷</m:t>
                            </m:r>
                          </m:e>
                        </m:d>
                      </m:sup>
                    </m:sSup>
                    <m:r>
                      <a:rPr lang="en-US" altLang="zh-CN">
                        <a:latin typeface="Cambria Math" panose="02040503050406030204" pitchFamily="18" charset="0"/>
                      </a:rPr>
                      <m:t>}</m:t>
                    </m:r>
                  </m:oMath>
                </a14:m>
                <a:r>
                  <a:rPr lang="en-US" altLang="zh-CN" dirty="0"/>
                  <a:t>, </a:t>
                </a:r>
                <a:endParaRPr lang="zh-CN" altLang="en-US" dirty="0"/>
              </a:p>
            </p:txBody>
          </p:sp>
        </mc:Choice>
        <mc:Fallback xmlns="">
          <p:sp>
            <p:nvSpPr>
              <p:cNvPr id="6" name="文本框 5">
                <a:extLst>
                  <a:ext uri="{FF2B5EF4-FFF2-40B4-BE49-F238E27FC236}">
                    <a16:creationId xmlns:a16="http://schemas.microsoft.com/office/drawing/2014/main" id="{05D91042-5715-613C-02F9-1D57952D5B9A}"/>
                  </a:ext>
                </a:extLst>
              </p:cNvPr>
              <p:cNvSpPr txBox="1">
                <a:spLocks noRot="1" noChangeAspect="1" noMove="1" noResize="1" noEditPoints="1" noAdjustHandles="1" noChangeArrowheads="1" noChangeShapeType="1" noTextEdit="1"/>
              </p:cNvSpPr>
              <p:nvPr/>
            </p:nvSpPr>
            <p:spPr>
              <a:xfrm>
                <a:off x="2247670" y="2154141"/>
                <a:ext cx="2451266" cy="388248"/>
              </a:xfrm>
              <a:prstGeom prst="rect">
                <a:avLst/>
              </a:prstGeom>
              <a:blipFill>
                <a:blip r:embed="rId4"/>
                <a:stretch>
                  <a:fillRect t="-3125" r="-3731" b="-2343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7350B70D-DB86-D0E3-BDBC-862122D88967}"/>
                  </a:ext>
                </a:extLst>
              </p:cNvPr>
              <p:cNvSpPr txBox="1"/>
              <p:nvPr/>
            </p:nvSpPr>
            <p:spPr>
              <a:xfrm>
                <a:off x="1097850" y="2597259"/>
                <a:ext cx="4280960" cy="403700"/>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将</a:t>
                </a:r>
                <a14:m>
                  <m:oMath xmlns:m="http://schemas.openxmlformats.org/officeDocument/2006/math">
                    <m:sSubSup>
                      <m:sSubSupPr>
                        <m:ctrlPr>
                          <a:rPr lang="zh-CN" altLang="en-US" sz="1400" i="1" smtClean="0">
                            <a:solidFill>
                              <a:srgbClr val="836967"/>
                            </a:solidFill>
                            <a:latin typeface="Cambria Math" panose="02040503050406030204" pitchFamily="18" charset="0"/>
                          </a:rPr>
                        </m:ctrlPr>
                      </m:sSubSupPr>
                      <m:e>
                        <m:r>
                          <a:rPr lang="zh-CN" altLang="en-US" sz="1400" b="0" i="1">
                            <a:latin typeface="Cambria Math" panose="02040503050406030204" pitchFamily="18" charset="0"/>
                          </a:rPr>
                          <m:t>𝑊</m:t>
                        </m:r>
                      </m:e>
                      <m:sub>
                        <m:r>
                          <a:rPr lang="zh-CN" altLang="en-US" sz="1400" b="0" i="1">
                            <a:latin typeface="Cambria Math" panose="02040503050406030204" pitchFamily="18" charset="0"/>
                          </a:rPr>
                          <m:t>𝑡</m:t>
                        </m:r>
                      </m:sub>
                      <m:sup>
                        <m:r>
                          <a:rPr lang="zh-CN" altLang="en-US" sz="1400" b="0" i="0">
                            <a:latin typeface="Cambria Math" panose="02040503050406030204" pitchFamily="18" charset="0"/>
                          </a:rPr>
                          <m:t>′</m:t>
                        </m:r>
                        <m:r>
                          <a:rPr lang="en-US" altLang="zh-CN" sz="1400" b="0" i="1" smtClean="0">
                            <a:latin typeface="Cambria Math" panose="020405030504060302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划分为实部和虚部两部分：</a:t>
                </a:r>
                <a14:m>
                  <m:oMath xmlns:m="http://schemas.openxmlformats.org/officeDocument/2006/math">
                    <m:d>
                      <m:dPr>
                        <m:ctrlPr>
                          <a:rPr lang="zh-CN" altLang="zh-CN" sz="1400" i="1">
                            <a:latin typeface="Cambria Math" panose="02040503050406030204" pitchFamily="18" charset="0"/>
                          </a:rPr>
                        </m:ctrlPr>
                      </m:dPr>
                      <m:e>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𝑊</m:t>
                            </m:r>
                          </m:e>
                          <m:sub>
                            <m:r>
                              <a:rPr lang="en-US" altLang="zh-CN" sz="1400" i="1">
                                <a:latin typeface="Cambria Math" panose="02040503050406030204" pitchFamily="18" charset="0"/>
                              </a:rPr>
                              <m:t>𝑡</m:t>
                            </m:r>
                            <m:r>
                              <a:rPr lang="en-US" altLang="zh-CN" sz="1400">
                                <a:latin typeface="Cambria Math" panose="02040503050406030204" pitchFamily="18" charset="0"/>
                              </a:rPr>
                              <m:t>,</m:t>
                            </m:r>
                            <m:r>
                              <a:rPr lang="en-US" altLang="zh-CN" sz="1400" i="1">
                                <a:latin typeface="Cambria Math" panose="02040503050406030204" pitchFamily="18" charset="0"/>
                              </a:rPr>
                              <m:t>𝑅</m:t>
                            </m:r>
                          </m:sub>
                          <m:sup>
                            <m:r>
                              <a:rPr lang="en-US" altLang="zh-CN" sz="1400" i="1">
                                <a:latin typeface="Cambria Math" panose="02040503050406030204" pitchFamily="18" charset="0"/>
                              </a:rPr>
                              <m:t>′′</m:t>
                            </m:r>
                          </m:sup>
                        </m:sSubSup>
                        <m:r>
                          <a:rPr lang="en-US" altLang="zh-CN" sz="1400">
                            <a:latin typeface="Cambria Math" panose="02040503050406030204" pitchFamily="18" charset="0"/>
                          </a:rPr>
                          <m:t>,</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𝑊</m:t>
                            </m:r>
                          </m:e>
                          <m:sub>
                            <m:r>
                              <a:rPr lang="en-US" altLang="zh-CN" sz="1400" i="1">
                                <a:latin typeface="Cambria Math" panose="02040503050406030204" pitchFamily="18" charset="0"/>
                              </a:rPr>
                              <m:t>𝑡</m:t>
                            </m:r>
                            <m:r>
                              <a:rPr lang="en-US" altLang="zh-CN" sz="1400">
                                <a:latin typeface="Cambria Math" panose="02040503050406030204" pitchFamily="18" charset="0"/>
                              </a:rPr>
                              <m:t>,</m:t>
                            </m:r>
                            <m:r>
                              <a:rPr lang="en-US" altLang="zh-CN" sz="1400" i="1">
                                <a:latin typeface="Cambria Math" panose="02040503050406030204" pitchFamily="18" charset="0"/>
                              </a:rPr>
                              <m:t>𝐼</m:t>
                            </m:r>
                          </m:sub>
                          <m:sup>
                            <m:r>
                              <a:rPr lang="en-US" altLang="zh-CN" sz="1400" i="1">
                                <a:latin typeface="Cambria Math" panose="02040503050406030204" pitchFamily="18" charset="0"/>
                              </a:rPr>
                              <m:t>′′</m:t>
                            </m:r>
                          </m:sup>
                        </m:sSubSup>
                      </m:e>
                    </m:d>
                  </m:oMath>
                </a14:m>
                <a:endParaRPr lang="zh-CN" altLang="zh-CN" dirty="0"/>
              </a:p>
            </p:txBody>
          </p:sp>
        </mc:Choice>
        <mc:Fallback xmlns="">
          <p:sp>
            <p:nvSpPr>
              <p:cNvPr id="8" name="文本框 7">
                <a:extLst>
                  <a:ext uri="{FF2B5EF4-FFF2-40B4-BE49-F238E27FC236}">
                    <a16:creationId xmlns:a16="http://schemas.microsoft.com/office/drawing/2014/main" id="{7350B70D-DB86-D0E3-BDBC-862122D88967}"/>
                  </a:ext>
                </a:extLst>
              </p:cNvPr>
              <p:cNvSpPr txBox="1">
                <a:spLocks noRot="1" noChangeAspect="1" noMove="1" noResize="1" noEditPoints="1" noAdjustHandles="1" noChangeArrowheads="1" noChangeShapeType="1" noTextEdit="1"/>
              </p:cNvSpPr>
              <p:nvPr/>
            </p:nvSpPr>
            <p:spPr>
              <a:xfrm>
                <a:off x="1097850" y="2597259"/>
                <a:ext cx="4280960" cy="403700"/>
              </a:xfrm>
              <a:prstGeom prst="rect">
                <a:avLst/>
              </a:prstGeom>
              <a:blipFill>
                <a:blip r:embed="rId5"/>
                <a:stretch>
                  <a:fillRect l="-427" b="-12121"/>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0B4972A-C911-9F6C-D007-EA59AB15D60A}"/>
                  </a:ext>
                </a:extLst>
              </p:cNvPr>
              <p:cNvSpPr txBox="1"/>
              <p:nvPr/>
            </p:nvSpPr>
            <p:spPr>
              <a:xfrm>
                <a:off x="1077717" y="3184286"/>
                <a:ext cx="4791171" cy="39158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a:latin typeface="Cambria Math" panose="02040503050406030204" pitchFamily="18" charset="0"/>
                            </a:rPr>
                            <m:t>𝒲</m:t>
                          </m:r>
                        </m:e>
                        <m:sub>
                          <m:r>
                            <a:rPr lang="zh-CN" altLang="en-US" i="1">
                              <a:latin typeface="Cambria Math" panose="02040503050406030204" pitchFamily="18" charset="0"/>
                            </a:rPr>
                            <m:t>𝑡</m:t>
                          </m:r>
                          <m:r>
                            <a:rPr lang="zh-CN" altLang="en-US" i="0">
                              <a:latin typeface="Cambria Math" panose="02040503050406030204" pitchFamily="18" charset="0"/>
                            </a:rPr>
                            <m:t>,</m:t>
                          </m:r>
                          <m:r>
                            <a:rPr lang="zh-CN" altLang="en-US" i="1">
                              <a:latin typeface="Cambria Math" panose="02040503050406030204" pitchFamily="18" charset="0"/>
                            </a:rPr>
                            <m:t>𝑅</m:t>
                          </m:r>
                        </m:sub>
                        <m:sup>
                          <m:r>
                            <a:rPr lang="zh-CN" altLang="en-US" i="0">
                              <a:latin typeface="Cambria Math" panose="02040503050406030204" pitchFamily="18" charset="0"/>
                            </a:rPr>
                            <m:t>′′</m:t>
                          </m:r>
                        </m:sup>
                      </m:sSubSup>
                      <m:r>
                        <a:rPr lang="zh-CN" altLang="en-US" i="0">
                          <a:latin typeface="Cambria Math" panose="02040503050406030204" pitchFamily="18" charset="0"/>
                        </a:rPr>
                        <m:t>=</m:t>
                      </m:r>
                      <m:d>
                        <m:dPr>
                          <m:begChr m:val="{"/>
                          <m:endChr m:val="}"/>
                          <m:ctrlPr>
                            <a:rPr lang="en-US" altLang="zh-CN" b="0" i="1" smtClean="0">
                              <a:latin typeface="Cambria Math" panose="02040503050406030204" pitchFamily="18" charset="0"/>
                            </a:rPr>
                          </m:ctrlPr>
                        </m:dPr>
                        <m:e>
                          <m:r>
                            <a:rPr lang="en-US" altLang="zh-CN" b="0" i="0" smtClean="0">
                              <a:latin typeface="Cambria Math" panose="02040503050406030204" pitchFamily="18" charset="0"/>
                            </a:rPr>
                            <m:t>1,2,...,</m:t>
                          </m:r>
                          <m:sSup>
                            <m:sSupPr>
                              <m:ctrlPr>
                                <a:rPr lang="zh-CN" altLang="en-US" i="1">
                                  <a:solidFill>
                                    <a:srgbClr val="836967"/>
                                  </a:solidFill>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r>
                                    <a:rPr lang="zh-CN" altLang="en-US">
                                      <a:latin typeface="Cambria Math" panose="02040503050406030204" pitchFamily="18" charset="0"/>
                                    </a:rPr>
                                    <m:t>,</m:t>
                                  </m:r>
                                  <m:r>
                                    <a:rPr lang="zh-CN" altLang="en-US" i="1">
                                      <a:latin typeface="Cambria Math" panose="02040503050406030204" pitchFamily="18" charset="0"/>
                                    </a:rPr>
                                    <m:t>𝑅</m:t>
                                  </m:r>
                                </m:sub>
                              </m:sSub>
                            </m:sup>
                          </m:sSup>
                        </m:e>
                      </m:d>
                      <m:r>
                        <a:rPr lang="en-US" altLang="zh-CN" b="0" i="0"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a:latin typeface="Cambria Math" panose="02040503050406030204" pitchFamily="18" charset="0"/>
                            </a:rPr>
                            <m:t>𝒲</m:t>
                          </m:r>
                        </m:e>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b="0" i="1" smtClean="0">
                              <a:latin typeface="Cambria Math" panose="02040503050406030204" pitchFamily="18" charset="0"/>
                            </a:rPr>
                            <m:t>𝐼</m:t>
                          </m:r>
                        </m:sub>
                        <m:sup>
                          <m:r>
                            <a:rPr lang="zh-CN" altLang="en-US">
                              <a:latin typeface="Cambria Math" panose="02040503050406030204" pitchFamily="18" charset="0"/>
                            </a:rPr>
                            <m:t>′′</m:t>
                          </m:r>
                        </m:sup>
                      </m:sSubSup>
                      <m:r>
                        <a:rPr lang="zh-CN" altLang="en-US">
                          <a:latin typeface="Cambria Math" panose="02040503050406030204" pitchFamily="18" charset="0"/>
                        </a:rPr>
                        <m:t>=</m:t>
                      </m:r>
                      <m:r>
                        <a:rPr lang="en-US" altLang="zh-CN">
                          <a:latin typeface="Cambria Math" panose="02040503050406030204" pitchFamily="18" charset="0"/>
                        </a:rPr>
                        <m:t>{1,2,...,</m:t>
                      </m:r>
                      <m:sSup>
                        <m:sSupPr>
                          <m:ctrlPr>
                            <a:rPr lang="zh-CN" altLang="en-US" i="1">
                              <a:solidFill>
                                <a:srgbClr val="836967"/>
                              </a:solidFill>
                              <a:latin typeface="Cambria Math" panose="02040503050406030204" pitchFamily="18" charset="0"/>
                            </a:rPr>
                          </m:ctrlPr>
                        </m:sSupPr>
                        <m:e>
                          <m:r>
                            <a:rPr lang="zh-CN" altLang="en-US">
                              <a:latin typeface="Cambria Math" panose="02040503050406030204" pitchFamily="18" charset="0"/>
                            </a:rPr>
                            <m:t>2</m:t>
                          </m:r>
                        </m:e>
                        <m:sup>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𝑅</m:t>
                              </m:r>
                            </m:e>
                            <m:sub>
                              <m:r>
                                <a:rPr lang="zh-CN" altLang="en-US" i="1">
                                  <a:latin typeface="Cambria Math" panose="02040503050406030204" pitchFamily="18" charset="0"/>
                                </a:rPr>
                                <m:t>𝑡</m:t>
                              </m:r>
                              <m:r>
                                <a:rPr lang="zh-CN" altLang="en-US">
                                  <a:latin typeface="Cambria Math" panose="02040503050406030204" pitchFamily="18" charset="0"/>
                                </a:rPr>
                                <m:t>,</m:t>
                              </m:r>
                              <m:r>
                                <a:rPr lang="en-US" altLang="zh-CN" b="0" i="1" smtClean="0">
                                  <a:latin typeface="Cambria Math" panose="02040503050406030204" pitchFamily="18" charset="0"/>
                                </a:rPr>
                                <m:t>𝐼</m:t>
                              </m:r>
                            </m:sub>
                          </m:sSub>
                        </m:sup>
                      </m:sSup>
                      <m:r>
                        <a:rPr lang="en-US" altLang="zh-CN">
                          <a:latin typeface="Cambria Math" panose="02040503050406030204" pitchFamily="18" charset="0"/>
                        </a:rPr>
                        <m:t>}</m:t>
                      </m:r>
                    </m:oMath>
                  </m:oMathPara>
                </a14:m>
                <a:endParaRPr lang="zh-CN" altLang="en-US" dirty="0"/>
              </a:p>
            </p:txBody>
          </p:sp>
        </mc:Choice>
        <mc:Fallback xmlns="">
          <p:sp>
            <p:nvSpPr>
              <p:cNvPr id="10" name="文本框 9">
                <a:extLst>
                  <a:ext uri="{FF2B5EF4-FFF2-40B4-BE49-F238E27FC236}">
                    <a16:creationId xmlns:a16="http://schemas.microsoft.com/office/drawing/2014/main" id="{40B4972A-C911-9F6C-D007-EA59AB15D60A}"/>
                  </a:ext>
                </a:extLst>
              </p:cNvPr>
              <p:cNvSpPr txBox="1">
                <a:spLocks noRot="1" noChangeAspect="1" noMove="1" noResize="1" noEditPoints="1" noAdjustHandles="1" noChangeArrowheads="1" noChangeShapeType="1" noTextEdit="1"/>
              </p:cNvSpPr>
              <p:nvPr/>
            </p:nvSpPr>
            <p:spPr>
              <a:xfrm>
                <a:off x="1077717" y="3184286"/>
                <a:ext cx="4791171" cy="391582"/>
              </a:xfrm>
              <a:prstGeom prst="rect">
                <a:avLst/>
              </a:prstGeom>
              <a:blipFill>
                <a:blip r:embed="rId6"/>
                <a:stretch>
                  <a:fillRect r="-382" b="-1076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38269B41-525B-11F9-15C2-E25513A6D9BB}"/>
                  </a:ext>
                </a:extLst>
              </p:cNvPr>
              <p:cNvSpPr txBox="1"/>
              <p:nvPr/>
            </p:nvSpPr>
            <p:spPr>
              <a:xfrm>
                <a:off x="2108632" y="4546753"/>
                <a:ext cx="2672626" cy="37317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𝐸</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𝑅</m:t>
                              </m:r>
                            </m:sub>
                            <m:sup>
                              <m:r>
                                <a:rPr lang="zh-CN" altLang="en-US" i="0">
                                  <a:solidFill>
                                    <a:schemeClr val="tx1"/>
                                  </a:solidFill>
                                  <a:latin typeface="Cambria Math" panose="02040503050406030204" pitchFamily="18" charset="0"/>
                                </a:rPr>
                                <m:t>2</m:t>
                              </m:r>
                            </m:sup>
                          </m:sSubSup>
                        </m:e>
                      </m:d>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𝐸</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𝐼</m:t>
                              </m:r>
                            </m:sub>
                            <m:sup>
                              <m:r>
                                <a:rPr lang="zh-CN" altLang="en-US" i="0">
                                  <a:solidFill>
                                    <a:schemeClr val="tx1"/>
                                  </a:solidFill>
                                  <a:latin typeface="Cambria Math" panose="02040503050406030204" pitchFamily="18" charset="0"/>
                                </a:rPr>
                                <m:t>2</m:t>
                              </m:r>
                            </m:sup>
                          </m:sSubSup>
                        </m:e>
                      </m:d>
                      <m:r>
                        <a:rPr lang="zh-CN" altLang="en-US" i="0">
                          <a:solidFill>
                            <a:schemeClr val="tx1"/>
                          </a:solidFill>
                          <a:latin typeface="Cambria Math" panose="02040503050406030204" pitchFamily="18" charset="0"/>
                        </a:rPr>
                        <m:t>=1</m:t>
                      </m:r>
                    </m:oMath>
                  </m:oMathPara>
                </a14:m>
                <a:endParaRPr lang="zh-CN" altLang="en-US" dirty="0">
                  <a:solidFill>
                    <a:schemeClr val="tx1"/>
                  </a:solidFill>
                </a:endParaRPr>
              </a:p>
            </p:txBody>
          </p:sp>
        </mc:Choice>
        <mc:Fallback xmlns="">
          <p:sp>
            <p:nvSpPr>
              <p:cNvPr id="16" name="文本框 15">
                <a:extLst>
                  <a:ext uri="{FF2B5EF4-FFF2-40B4-BE49-F238E27FC236}">
                    <a16:creationId xmlns:a16="http://schemas.microsoft.com/office/drawing/2014/main" id="{38269B41-525B-11F9-15C2-E25513A6D9BB}"/>
                  </a:ext>
                </a:extLst>
              </p:cNvPr>
              <p:cNvSpPr txBox="1">
                <a:spLocks noRot="1" noChangeAspect="1" noMove="1" noResize="1" noEditPoints="1" noAdjustHandles="1" noChangeArrowheads="1" noChangeShapeType="1" noTextEdit="1"/>
              </p:cNvSpPr>
              <p:nvPr/>
            </p:nvSpPr>
            <p:spPr>
              <a:xfrm>
                <a:off x="2108632" y="4546753"/>
                <a:ext cx="2672626" cy="373179"/>
              </a:xfrm>
              <a:prstGeom prst="rect">
                <a:avLst/>
              </a:prstGeom>
              <a:blipFill>
                <a:blip r:embed="rId7"/>
                <a:stretch>
                  <a:fillRect b="-1639"/>
                </a:stretch>
              </a:blipFill>
            </p:spPr>
            <p:txBody>
              <a:bodyPr/>
              <a:lstStyle/>
              <a:p>
                <a:r>
                  <a:rPr lang="zh-CN" altLang="en-US">
                    <a:noFill/>
                  </a:rPr>
                  <a:t> </a:t>
                </a:r>
              </a:p>
            </p:txBody>
          </p:sp>
        </mc:Fallback>
      </mc:AlternateContent>
      <p:sp>
        <p:nvSpPr>
          <p:cNvPr id="17" name="文本框 16">
            <a:extLst>
              <a:ext uri="{FF2B5EF4-FFF2-40B4-BE49-F238E27FC236}">
                <a16:creationId xmlns:a16="http://schemas.microsoft.com/office/drawing/2014/main" id="{A192C96E-855C-7892-7C12-70C1A7AD3B06}"/>
              </a:ext>
            </a:extLst>
          </p:cNvPr>
          <p:cNvSpPr txBox="1"/>
          <p:nvPr/>
        </p:nvSpPr>
        <p:spPr>
          <a:xfrm>
            <a:off x="6502399" y="1694716"/>
            <a:ext cx="2606745"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初始化</a:t>
            </a:r>
            <a:endParaRPr lang="zh-CN" altLang="en-US" sz="1600" dirty="0"/>
          </a:p>
        </p:txBody>
      </p:sp>
      <p:sp>
        <p:nvSpPr>
          <p:cNvPr id="21" name="文本框 20">
            <a:extLst>
              <a:ext uri="{FF2B5EF4-FFF2-40B4-BE49-F238E27FC236}">
                <a16:creationId xmlns:a16="http://schemas.microsoft.com/office/drawing/2014/main" id="{9C77BAE7-3837-09DF-0D47-9B8309F956CF}"/>
              </a:ext>
            </a:extLst>
          </p:cNvPr>
          <p:cNvSpPr txBox="1"/>
          <p:nvPr/>
        </p:nvSpPr>
        <p:spPr>
          <a:xfrm>
            <a:off x="6798269" y="2188678"/>
            <a:ext cx="1733258" cy="349198"/>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时隙</a:t>
            </a:r>
            <a:r>
              <a:rPr lang="en-US" altLang="zh-CN" sz="1400" spc="100" dirty="0">
                <a:latin typeface="思源黑体 CN Normal" panose="020B0400000000000000" pitchFamily="34" charset="-122"/>
                <a:ea typeface="思源黑体 CN Normal" panose="020B0400000000000000" pitchFamily="34" charset="-122"/>
              </a:rPr>
              <a:t>1</a:t>
            </a:r>
            <a:r>
              <a:rPr lang="zh-CN" altLang="en-US" sz="1400" spc="100" dirty="0">
                <a:latin typeface="思源黑体 CN Normal" panose="020B0400000000000000" pitchFamily="34" charset="-122"/>
                <a:ea typeface="思源黑体 CN Normal" panose="020B0400000000000000" pitchFamily="34" charset="-122"/>
              </a:rPr>
              <a:t>传输消息：</a:t>
            </a:r>
            <a:endParaRPr lang="zh-CN" altLang="zh-CN" dirty="0"/>
          </a:p>
        </p:txBody>
      </p:sp>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691AB5FB-5E8D-5DDA-1737-3449A3428F93}"/>
                  </a:ext>
                </a:extLst>
              </p:cNvPr>
              <p:cNvSpPr txBox="1"/>
              <p:nvPr/>
            </p:nvSpPr>
            <p:spPr>
              <a:xfrm>
                <a:off x="8509000" y="2134392"/>
                <a:ext cx="1733258" cy="4277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𝑋</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rad>
                        <m:radPr>
                          <m:degHide m:val="on"/>
                          <m:ctrlPr>
                            <a:rPr lang="zh-CN" altLang="en-US" i="1">
                              <a:solidFill>
                                <a:schemeClr val="tx1"/>
                              </a:solidFill>
                              <a:latin typeface="Cambria Math" panose="02040503050406030204" pitchFamily="18" charset="0"/>
                            </a:rPr>
                          </m:ctrlPr>
                        </m:radPr>
                        <m:deg/>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𝑃</m:t>
                              </m:r>
                            </m:e>
                            <m:sub>
                              <m:r>
                                <a:rPr lang="zh-CN" altLang="en-US" i="1">
                                  <a:solidFill>
                                    <a:schemeClr val="tx1"/>
                                  </a:solidFill>
                                  <a:latin typeface="Cambria Math" panose="02040503050406030204" pitchFamily="18" charset="0"/>
                                </a:rPr>
                                <m:t>𝑅</m:t>
                              </m:r>
                            </m:sub>
                          </m:sSub>
                        </m:e>
                      </m:rad>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𝑅</m:t>
                          </m:r>
                        </m:sub>
                      </m:sSub>
                    </m:oMath>
                  </m:oMathPara>
                </a14:m>
                <a:endParaRPr lang="zh-CN" altLang="en-US" dirty="0"/>
              </a:p>
            </p:txBody>
          </p:sp>
        </mc:Choice>
        <mc:Fallback xmlns="">
          <p:sp>
            <p:nvSpPr>
              <p:cNvPr id="30" name="文本框 29">
                <a:extLst>
                  <a:ext uri="{FF2B5EF4-FFF2-40B4-BE49-F238E27FC236}">
                    <a16:creationId xmlns:a16="http://schemas.microsoft.com/office/drawing/2014/main" id="{691AB5FB-5E8D-5DDA-1737-3449A3428F93}"/>
                  </a:ext>
                </a:extLst>
              </p:cNvPr>
              <p:cNvSpPr txBox="1">
                <a:spLocks noRot="1" noChangeAspect="1" noMove="1" noResize="1" noEditPoints="1" noAdjustHandles="1" noChangeArrowheads="1" noChangeShapeType="1" noTextEdit="1"/>
              </p:cNvSpPr>
              <p:nvPr/>
            </p:nvSpPr>
            <p:spPr>
              <a:xfrm>
                <a:off x="8509000" y="2134392"/>
                <a:ext cx="1733258" cy="427746"/>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a:extLst>
                  <a:ext uri="{FF2B5EF4-FFF2-40B4-BE49-F238E27FC236}">
                    <a16:creationId xmlns:a16="http://schemas.microsoft.com/office/drawing/2014/main" id="{D46B7805-8694-15AA-4811-3815BD0CB873}"/>
                  </a:ext>
                </a:extLst>
              </p:cNvPr>
              <p:cNvSpPr txBox="1"/>
              <p:nvPr/>
            </p:nvSpPr>
            <p:spPr>
              <a:xfrm>
                <a:off x="6798269" y="2619471"/>
                <a:ext cx="3124664" cy="372025"/>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时隙</a:t>
                </a:r>
                <a:r>
                  <a:rPr lang="en-US" altLang="zh-CN" sz="1400" spc="100" dirty="0">
                    <a:latin typeface="思源黑体 CN Normal" panose="020B0400000000000000" pitchFamily="34" charset="-122"/>
                    <a:ea typeface="思源黑体 CN Normal" panose="020B0400000000000000" pitchFamily="34" charset="-122"/>
                  </a:rPr>
                  <a:t>1</a:t>
                </a:r>
                <a:r>
                  <a:rPr lang="zh-CN" altLang="en-US" sz="1400" spc="100" dirty="0">
                    <a:latin typeface="思源黑体 CN Normal" panose="020B0400000000000000" pitchFamily="34" charset="-122"/>
                    <a:ea typeface="思源黑体 CN Normal" panose="020B0400000000000000" pitchFamily="34" charset="-122"/>
                  </a:rPr>
                  <a:t>接收消息</a:t>
                </a:r>
                <a14:m>
                  <m:oMath xmlns:m="http://schemas.openxmlformats.org/officeDocument/2006/math">
                    <m:sSubSup>
                      <m:sSubSupPr>
                        <m:ctrlPr>
                          <a:rPr lang="zh-CN" altLang="en-US" sz="1400" i="1" smtClean="0">
                            <a:solidFill>
                              <a:srgbClr val="836967"/>
                            </a:solidFill>
                            <a:latin typeface="Cambria Math" panose="02040503050406030204" pitchFamily="18" charset="0"/>
                          </a:rPr>
                        </m:ctrlPr>
                      </m:sSubSupPr>
                      <m:e>
                        <m:r>
                          <a:rPr lang="zh-CN" altLang="en-US" sz="1400" i="1">
                            <a:latin typeface="Cambria Math" panose="02040503050406030204" pitchFamily="18" charset="0"/>
                          </a:rPr>
                          <m:t>𝑌</m:t>
                        </m:r>
                      </m:e>
                      <m:sub>
                        <m:r>
                          <a:rPr lang="zh-CN" altLang="en-US" sz="1400" i="1">
                            <a:latin typeface="Cambria Math" panose="02040503050406030204" pitchFamily="18" charset="0"/>
                          </a:rPr>
                          <m:t>𝑅</m:t>
                        </m:r>
                        <m:r>
                          <a:rPr lang="zh-CN" altLang="en-US" sz="1400" i="0">
                            <a:latin typeface="Cambria Math" panose="02040503050406030204" pitchFamily="18" charset="0"/>
                          </a:rPr>
                          <m:t>,1</m:t>
                        </m:r>
                      </m:sub>
                      <m:sup>
                        <m:r>
                          <a:rPr lang="zh-CN" altLang="en-US" sz="1400" i="0">
                            <a:latin typeface="Cambria Math" panose="02040503050406030204" pitchFamily="18" charset="0"/>
                          </a:rPr>
                          <m:t>′</m:t>
                        </m:r>
                      </m:sup>
                    </m:sSubSup>
                    <m:r>
                      <a:rPr lang="zh-CN" altLang="en-US" sz="1400" i="1">
                        <a:latin typeface="Cambria Math" panose="02040503050406030204" pitchFamily="18" charset="0"/>
                      </a:rPr>
                      <m:t> </m:t>
                    </m:r>
                  </m:oMath>
                </a14:m>
                <a:r>
                  <a:rPr lang="zh-CN" altLang="en-US" sz="1400" spc="100" dirty="0">
                    <a:latin typeface="思源黑体 CN Normal" panose="020B0400000000000000" pitchFamily="34" charset="-122"/>
                    <a:ea typeface="思源黑体 CN Normal" panose="020B0400000000000000" pitchFamily="34" charset="-122"/>
                  </a:rPr>
                  <a:t>并进行解调：</a:t>
                </a:r>
                <a:endParaRPr lang="zh-CN" altLang="zh-CN" dirty="0"/>
              </a:p>
            </p:txBody>
          </p:sp>
        </mc:Choice>
        <mc:Fallback xmlns="">
          <p:sp>
            <p:nvSpPr>
              <p:cNvPr id="31" name="文本框 30">
                <a:extLst>
                  <a:ext uri="{FF2B5EF4-FFF2-40B4-BE49-F238E27FC236}">
                    <a16:creationId xmlns:a16="http://schemas.microsoft.com/office/drawing/2014/main" id="{D46B7805-8694-15AA-4811-3815BD0CB873}"/>
                  </a:ext>
                </a:extLst>
              </p:cNvPr>
              <p:cNvSpPr txBox="1">
                <a:spLocks noRot="1" noChangeAspect="1" noMove="1" noResize="1" noEditPoints="1" noAdjustHandles="1" noChangeArrowheads="1" noChangeShapeType="1" noTextEdit="1"/>
              </p:cNvSpPr>
              <p:nvPr/>
            </p:nvSpPr>
            <p:spPr>
              <a:xfrm>
                <a:off x="6798269" y="2619471"/>
                <a:ext cx="3124664" cy="372025"/>
              </a:xfrm>
              <a:prstGeom prst="rect">
                <a:avLst/>
              </a:prstGeom>
              <a:blipFill>
                <a:blip r:embed="rId9"/>
                <a:stretch>
                  <a:fillRect l="-585" b="-1147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2BA12E8-3455-95E0-3E2A-7C232420C519}"/>
                  </a:ext>
                </a:extLst>
              </p:cNvPr>
              <p:cNvSpPr txBox="1"/>
              <p:nvPr/>
            </p:nvSpPr>
            <p:spPr>
              <a:xfrm>
                <a:off x="6493933" y="3178632"/>
                <a:ext cx="4030133" cy="751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𝜃</m:t>
                              </m:r>
                            </m:e>
                          </m:acc>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𝑌</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m:t>
                              </m:r>
                            </m:sub>
                            <m:sup>
                              <m:r>
                                <a:rPr lang="zh-CN" altLang="en-US" i="0">
                                  <a:solidFill>
                                    <a:schemeClr val="tx1"/>
                                  </a:solidFill>
                                  <a:latin typeface="Cambria Math" panose="02040503050406030204" pitchFamily="18" charset="0"/>
                                </a:rPr>
                                <m:t>′</m:t>
                              </m:r>
                            </m:sup>
                          </m:sSubSup>
                        </m:num>
                        <m:den>
                          <m:rad>
                            <m:radPr>
                              <m:degHide m:val="on"/>
                              <m:ctrlPr>
                                <a:rPr lang="zh-CN" altLang="en-US" i="1">
                                  <a:solidFill>
                                    <a:schemeClr val="tx1"/>
                                  </a:solidFill>
                                  <a:latin typeface="Cambria Math" panose="02040503050406030204" pitchFamily="18" charset="0"/>
                                </a:rPr>
                              </m:ctrlPr>
                            </m:radPr>
                            <m:deg/>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𝑃</m:t>
                                  </m:r>
                                </m:e>
                                <m:sub>
                                  <m:r>
                                    <a:rPr lang="zh-CN" altLang="en-US" i="1">
                                      <a:solidFill>
                                        <a:schemeClr val="tx1"/>
                                      </a:solidFill>
                                      <a:latin typeface="Cambria Math" panose="02040503050406030204" pitchFamily="18" charset="0"/>
                                    </a:rPr>
                                    <m:t>𝑅</m:t>
                                  </m:r>
                                </m:sub>
                              </m:sSub>
                            </m:e>
                          </m:rad>
                        </m:den>
                      </m:f>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𝑅</m:t>
                          </m:r>
                        </m:sub>
                      </m:sSub>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𝜂</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,1,1</m:t>
                              </m:r>
                            </m:sub>
                            <m:sup>
                              <m:r>
                                <a:rPr lang="zh-CN" altLang="en-US" i="0">
                                  <a:solidFill>
                                    <a:schemeClr val="tx1"/>
                                  </a:solidFill>
                                  <a:latin typeface="Cambria Math" panose="02040503050406030204" pitchFamily="18" charset="0"/>
                                </a:rPr>
                                <m:t>′</m:t>
                              </m:r>
                            </m:sup>
                          </m:sSubSup>
                        </m:num>
                        <m:den>
                          <m:rad>
                            <m:radPr>
                              <m:degHide m:val="on"/>
                              <m:ctrlPr>
                                <a:rPr lang="zh-CN" altLang="en-US" i="1">
                                  <a:solidFill>
                                    <a:schemeClr val="tx1"/>
                                  </a:solidFill>
                                  <a:latin typeface="Cambria Math" panose="02040503050406030204" pitchFamily="18" charset="0"/>
                                </a:rPr>
                              </m:ctrlPr>
                            </m:radPr>
                            <m:deg/>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𝑃</m:t>
                                  </m:r>
                                </m:e>
                                <m:sub>
                                  <m:r>
                                    <a:rPr lang="zh-CN" altLang="en-US" i="1">
                                      <a:solidFill>
                                        <a:schemeClr val="tx1"/>
                                      </a:solidFill>
                                      <a:latin typeface="Cambria Math" panose="02040503050406030204" pitchFamily="18" charset="0"/>
                                    </a:rPr>
                                    <m:t>𝑅</m:t>
                                  </m:r>
                                </m:sub>
                              </m:sSub>
                            </m:e>
                          </m:rad>
                        </m:den>
                      </m:f>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𝑅</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𝜀</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m:t>
                          </m:r>
                        </m:sub>
                      </m:sSub>
                    </m:oMath>
                  </m:oMathPara>
                </a14:m>
                <a:endParaRPr lang="zh-CN" altLang="en-US" dirty="0"/>
              </a:p>
            </p:txBody>
          </p:sp>
        </mc:Choice>
        <mc:Fallback xmlns="">
          <p:sp>
            <p:nvSpPr>
              <p:cNvPr id="35" name="文本框 34">
                <a:extLst>
                  <a:ext uri="{FF2B5EF4-FFF2-40B4-BE49-F238E27FC236}">
                    <a16:creationId xmlns:a16="http://schemas.microsoft.com/office/drawing/2014/main" id="{22BA12E8-3455-95E0-3E2A-7C232420C519}"/>
                  </a:ext>
                </a:extLst>
              </p:cNvPr>
              <p:cNvSpPr txBox="1">
                <a:spLocks noRot="1" noChangeAspect="1" noMove="1" noResize="1" noEditPoints="1" noAdjustHandles="1" noChangeArrowheads="1" noChangeShapeType="1" noTextEdit="1"/>
              </p:cNvSpPr>
              <p:nvPr/>
            </p:nvSpPr>
            <p:spPr>
              <a:xfrm>
                <a:off x="6493933" y="3178632"/>
                <a:ext cx="4030133" cy="751744"/>
              </a:xfrm>
              <a:prstGeom prst="rect">
                <a:avLst/>
              </a:prstGeom>
              <a:blipFill>
                <a:blip r:embed="rId10"/>
                <a:stretch>
                  <a:fillRect/>
                </a:stretch>
              </a:blipFill>
            </p:spPr>
            <p:txBody>
              <a:bodyPr/>
              <a:lstStyle/>
              <a:p>
                <a:r>
                  <a:rPr lang="zh-CN" altLang="en-US">
                    <a:noFill/>
                  </a:rPr>
                  <a:t> </a:t>
                </a:r>
              </a:p>
            </p:txBody>
          </p:sp>
        </mc:Fallback>
      </mc:AlternateContent>
      <p:sp>
        <p:nvSpPr>
          <p:cNvPr id="36" name="文本框 35">
            <a:extLst>
              <a:ext uri="{FF2B5EF4-FFF2-40B4-BE49-F238E27FC236}">
                <a16:creationId xmlns:a16="http://schemas.microsoft.com/office/drawing/2014/main" id="{E2EB55DA-D19C-6F10-08AC-29BF2F3B7936}"/>
              </a:ext>
            </a:extLst>
          </p:cNvPr>
          <p:cNvSpPr txBox="1"/>
          <p:nvPr/>
        </p:nvSpPr>
        <p:spPr>
          <a:xfrm>
            <a:off x="6798269" y="4284645"/>
            <a:ext cx="1733258" cy="349198"/>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时隙</a:t>
            </a:r>
            <a:r>
              <a:rPr lang="en-US" altLang="zh-CN" sz="1400" spc="100" dirty="0">
                <a:latin typeface="思源黑体 CN Normal" panose="020B0400000000000000" pitchFamily="34" charset="-122"/>
                <a:ea typeface="思源黑体 CN Normal" panose="020B0400000000000000" pitchFamily="34" charset="-122"/>
              </a:rPr>
              <a:t>1</a:t>
            </a:r>
            <a:r>
              <a:rPr lang="zh-CN" altLang="en-US" sz="1400" spc="100" dirty="0">
                <a:latin typeface="思源黑体 CN Normal" panose="020B0400000000000000" pitchFamily="34" charset="-122"/>
                <a:ea typeface="思源黑体 CN Normal" panose="020B0400000000000000" pitchFamily="34" charset="-122"/>
              </a:rPr>
              <a:t>解码误差：</a:t>
            </a:r>
            <a:endParaRPr lang="zh-CN" altLang="zh-CN" dirty="0"/>
          </a:p>
        </p:txBody>
      </p:sp>
      <mc:AlternateContent xmlns:mc="http://schemas.openxmlformats.org/markup-compatibility/2006" xmlns:a14="http://schemas.microsoft.com/office/drawing/2010/main">
        <mc:Choice Requires="a14">
          <p:sp>
            <p:nvSpPr>
              <p:cNvPr id="38" name="文本框 37">
                <a:extLst>
                  <a:ext uri="{FF2B5EF4-FFF2-40B4-BE49-F238E27FC236}">
                    <a16:creationId xmlns:a16="http://schemas.microsoft.com/office/drawing/2014/main" id="{529FAC51-9474-8751-83AA-07C09C07F668}"/>
                  </a:ext>
                </a:extLst>
              </p:cNvPr>
              <p:cNvSpPr txBox="1"/>
              <p:nvPr/>
            </p:nvSpPr>
            <p:spPr>
              <a:xfrm>
                <a:off x="6713870" y="4787412"/>
                <a:ext cx="3635313" cy="75174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𝜀</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 = </m:t>
                      </m:r>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𝜃</m:t>
                              </m:r>
                            </m:e>
                          </m:acc>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 − </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𝜃</m:t>
                          </m:r>
                        </m:e>
                        <m:sub>
                          <m:r>
                            <a:rPr lang="zh-CN" altLang="en-US" i="1">
                              <a:solidFill>
                                <a:schemeClr val="tx1"/>
                              </a:solidFill>
                              <a:latin typeface="Cambria Math" panose="02040503050406030204" pitchFamily="18" charset="0"/>
                            </a:rPr>
                            <m:t>𝑅</m:t>
                          </m:r>
                        </m:sub>
                      </m:sSub>
                      <m:r>
                        <a:rPr lang="zh-CN" altLang="en-US" i="0">
                          <a:solidFill>
                            <a:schemeClr val="tx1"/>
                          </a:solidFill>
                          <a:latin typeface="Cambria Math" panose="02040503050406030204" pitchFamily="18" charset="0"/>
                        </a:rPr>
                        <m:t> = </m:t>
                      </m:r>
                      <m:f>
                        <m:fPr>
                          <m:ctrlPr>
                            <a:rPr lang="zh-CN" altLang="en-US" i="1">
                              <a:solidFill>
                                <a:schemeClr val="tx1"/>
                              </a:solidFill>
                              <a:latin typeface="Cambria Math" panose="02040503050406030204" pitchFamily="18" charset="0"/>
                            </a:rPr>
                          </m:ctrlPr>
                        </m:fPr>
                        <m:num>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𝜂</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,1,1</m:t>
                              </m:r>
                            </m:sub>
                            <m:sup>
                              <m:r>
                                <a:rPr lang="zh-CN" altLang="en-US" i="0">
                                  <a:solidFill>
                                    <a:schemeClr val="tx1"/>
                                  </a:solidFill>
                                  <a:latin typeface="Cambria Math" panose="02040503050406030204" pitchFamily="18" charset="0"/>
                                </a:rPr>
                                <m:t>′</m:t>
                              </m:r>
                            </m:sup>
                          </m:sSubSup>
                        </m:num>
                        <m:den>
                          <m:rad>
                            <m:radPr>
                              <m:degHide m:val="on"/>
                              <m:ctrlPr>
                                <a:rPr lang="zh-CN" altLang="en-US" i="1">
                                  <a:solidFill>
                                    <a:schemeClr val="tx1"/>
                                  </a:solidFill>
                                  <a:latin typeface="Cambria Math" panose="02040503050406030204" pitchFamily="18" charset="0"/>
                                </a:rPr>
                              </m:ctrlPr>
                            </m:radPr>
                            <m:deg/>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𝑃</m:t>
                                  </m:r>
                                </m:e>
                                <m:sub>
                                  <m:r>
                                    <a:rPr lang="zh-CN" altLang="en-US" i="1">
                                      <a:solidFill>
                                        <a:schemeClr val="tx1"/>
                                      </a:solidFill>
                                      <a:latin typeface="Cambria Math" panose="02040503050406030204" pitchFamily="18" charset="0"/>
                                    </a:rPr>
                                    <m:t>𝑅</m:t>
                                  </m:r>
                                </m:sub>
                              </m:sSub>
                            </m:e>
                          </m:rad>
                        </m:den>
                      </m:f>
                    </m:oMath>
                  </m:oMathPara>
                </a14:m>
                <a:endParaRPr lang="zh-CN" altLang="en-US" dirty="0"/>
              </a:p>
            </p:txBody>
          </p:sp>
        </mc:Choice>
        <mc:Fallback xmlns="">
          <p:sp>
            <p:nvSpPr>
              <p:cNvPr id="38" name="文本框 37">
                <a:extLst>
                  <a:ext uri="{FF2B5EF4-FFF2-40B4-BE49-F238E27FC236}">
                    <a16:creationId xmlns:a16="http://schemas.microsoft.com/office/drawing/2014/main" id="{529FAC51-9474-8751-83AA-07C09C07F668}"/>
                  </a:ext>
                </a:extLst>
              </p:cNvPr>
              <p:cNvSpPr txBox="1">
                <a:spLocks noRot="1" noChangeAspect="1" noMove="1" noResize="1" noEditPoints="1" noAdjustHandles="1" noChangeArrowheads="1" noChangeShapeType="1" noTextEdit="1"/>
              </p:cNvSpPr>
              <p:nvPr/>
            </p:nvSpPr>
            <p:spPr>
              <a:xfrm>
                <a:off x="6713870" y="4787412"/>
                <a:ext cx="3635313" cy="751744"/>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758135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17</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65F7DAB-22F4-C8BF-9265-9FA2D66C1A4D}"/>
                  </a:ext>
                </a:extLst>
              </p:cNvPr>
              <p:cNvSpPr txBox="1"/>
              <p:nvPr/>
            </p:nvSpPr>
            <p:spPr>
              <a:xfrm>
                <a:off x="838200" y="1688257"/>
                <a:ext cx="4749800" cy="584775"/>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迭代，从时隙</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开始，时隙</a:t>
                </a:r>
                <a:r>
                  <a:rPr lang="en-US" altLang="zh-CN" sz="16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执行</a:t>
                </a:r>
                <a14:m>
                  <m:oMath xmlns:m="http://schemas.openxmlformats.org/officeDocument/2006/math">
                    <m:d>
                      <m:dPr>
                        <m:ctrlPr>
                          <a:rPr lang="zh-CN" altLang="zh-CN" sz="16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𝑡</m:t>
                            </m:r>
                          </m:sub>
                        </m:sSub>
                      </m:e>
                    </m:d>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zh-CN" altLang="en-US" sz="1600" dirty="0"/>
              </a:p>
            </p:txBody>
          </p:sp>
        </mc:Choice>
        <mc:Fallback xmlns="">
          <p:sp>
            <p:nvSpPr>
              <p:cNvPr id="2" name="文本框 1">
                <a:extLst>
                  <a:ext uri="{FF2B5EF4-FFF2-40B4-BE49-F238E27FC236}">
                    <a16:creationId xmlns:a16="http://schemas.microsoft.com/office/drawing/2014/main" id="{065F7DAB-22F4-C8BF-9265-9FA2D66C1A4D}"/>
                  </a:ext>
                </a:extLst>
              </p:cNvPr>
              <p:cNvSpPr txBox="1">
                <a:spLocks noRot="1" noChangeAspect="1" noMove="1" noResize="1" noEditPoints="1" noAdjustHandles="1" noChangeArrowheads="1" noChangeShapeType="1" noTextEdit="1"/>
              </p:cNvSpPr>
              <p:nvPr/>
            </p:nvSpPr>
            <p:spPr>
              <a:xfrm>
                <a:off x="838200" y="1688257"/>
                <a:ext cx="4749800" cy="584775"/>
              </a:xfrm>
              <a:prstGeom prst="rect">
                <a:avLst/>
              </a:prstGeom>
              <a:blipFill>
                <a:blip r:embed="rId3"/>
                <a:stretch>
                  <a:fillRect l="-513" t="-4167"/>
                </a:stretch>
              </a:blipFill>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579F1301-A472-B5B2-EFAE-30C13F62515A}"/>
              </a:ext>
            </a:extLst>
          </p:cNvPr>
          <p:cNvSpPr txBox="1"/>
          <p:nvPr/>
        </p:nvSpPr>
        <p:spPr>
          <a:xfrm>
            <a:off x="1151002" y="2109683"/>
            <a:ext cx="4436998" cy="349198"/>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云服务器经过信道解码后，通过反馈信道发送：</a:t>
            </a:r>
            <a:endParaRPr lang="zh-CN" altLang="zh-CN"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6FDFF426-E04A-1DCF-6A3C-C68B547FDD2C}"/>
                  </a:ext>
                </a:extLst>
              </p:cNvPr>
              <p:cNvSpPr txBox="1"/>
              <p:nvPr/>
            </p:nvSpPr>
            <p:spPr>
              <a:xfrm>
                <a:off x="5588000" y="2038144"/>
                <a:ext cx="3589867" cy="4049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𝑋</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smtClean="0">
                              <a:solidFill>
                                <a:schemeClr val="tx1"/>
                              </a:solidFill>
                              <a:latin typeface="Cambria Math" panose="02040503050406030204" pitchFamily="18" charset="0"/>
                            </a:rPr>
                          </m:ctrlPr>
                        </m:sSubPr>
                        <m:e>
                          <m:r>
                            <a:rPr lang="zh-CN" altLang="en-US" i="0">
                              <a:solidFill>
                                <a:schemeClr val="tx1"/>
                              </a:solidFill>
                              <a:latin typeface="Cambria Math" panose="02040503050406030204" pitchFamily="18" charset="0"/>
                            </a:rPr>
                            <m:t>𝕄</m:t>
                          </m:r>
                        </m:e>
                        <m:sub>
                          <m:r>
                            <a:rPr lang="zh-CN" altLang="en-US" i="1">
                              <a:solidFill>
                                <a:schemeClr val="tx1"/>
                              </a:solidFill>
                              <a:latin typeface="Cambria Math" panose="02040503050406030204" pitchFamily="18" charset="0"/>
                            </a:rPr>
                            <m:t>𝑑</m:t>
                          </m:r>
                        </m:sub>
                      </m:sSub>
                      <m:d>
                        <m:dPr>
                          <m:begChr m:val="["/>
                          <m:endChr m:val="]"/>
                          <m:ctrlPr>
                            <a:rPr lang="zh-CN" altLang="en-US" i="1">
                              <a:solidFill>
                                <a:schemeClr val="tx1"/>
                              </a:solidFill>
                              <a:latin typeface="Cambria Math" panose="02040503050406030204" pitchFamily="18" charset="0"/>
                            </a:rPr>
                          </m:ctrlPr>
                        </m:dPr>
                        <m:e>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𝛾</m:t>
                              </m:r>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Sub>
                          <m:sSub>
                            <m:sSubPr>
                              <m:ctrlPr>
                                <a:rPr lang="zh-CN" altLang="en-US" i="1">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𝜃</m:t>
                                  </m:r>
                                </m:e>
                              </m:acc>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Sub>
                          <m:r>
                            <a:rPr lang="zh-CN" altLang="en-US" i="0">
                              <a:solidFill>
                                <a:schemeClr val="tx1"/>
                              </a:solidFill>
                              <a:latin typeface="Cambria Math" panose="02040503050406030204" pitchFamily="18" charset="0"/>
                            </a:rPr>
                            <m:t>+</m:t>
                          </m:r>
                          <m:sSub>
                            <m:sSubPr>
                              <m:ctrlPr>
                                <a:rPr lang="zh-CN" altLang="en-US" i="1">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𝑉</m:t>
                              </m:r>
                            </m:e>
                            <m:sub>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Sub>
                        </m:e>
                      </m:d>
                    </m:oMath>
                  </m:oMathPara>
                </a14:m>
                <a:endParaRPr lang="zh-CN" altLang="en-US" dirty="0"/>
              </a:p>
            </p:txBody>
          </p:sp>
        </mc:Choice>
        <mc:Fallback xmlns="">
          <p:sp>
            <p:nvSpPr>
              <p:cNvPr id="11" name="文本框 10">
                <a:extLst>
                  <a:ext uri="{FF2B5EF4-FFF2-40B4-BE49-F238E27FC236}">
                    <a16:creationId xmlns:a16="http://schemas.microsoft.com/office/drawing/2014/main" id="{6FDFF426-E04A-1DCF-6A3C-C68B547FDD2C}"/>
                  </a:ext>
                </a:extLst>
              </p:cNvPr>
              <p:cNvSpPr txBox="1">
                <a:spLocks noRot="1" noChangeAspect="1" noMove="1" noResize="1" noEditPoints="1" noAdjustHandles="1" noChangeArrowheads="1" noChangeShapeType="1" noTextEdit="1"/>
              </p:cNvSpPr>
              <p:nvPr/>
            </p:nvSpPr>
            <p:spPr>
              <a:xfrm>
                <a:off x="5588000" y="2038144"/>
                <a:ext cx="3589867" cy="404983"/>
              </a:xfrm>
              <a:prstGeom prst="rect">
                <a:avLst/>
              </a:prstGeom>
              <a:blipFill>
                <a:blip r:embed="rId4"/>
                <a:stretch>
                  <a:fillRect t="-4478"/>
                </a:stretch>
              </a:blipFill>
            </p:spPr>
            <p:txBody>
              <a:bodyPr/>
              <a:lstStyle/>
              <a:p>
                <a:r>
                  <a:rPr lang="zh-CN" altLang="en-US">
                    <a:noFill/>
                  </a:rPr>
                  <a:t> </a:t>
                </a:r>
              </a:p>
            </p:txBody>
          </p:sp>
        </mc:Fallback>
      </mc:AlternateContent>
      <p:sp>
        <p:nvSpPr>
          <p:cNvPr id="12" name="文本框 11">
            <a:extLst>
              <a:ext uri="{FF2B5EF4-FFF2-40B4-BE49-F238E27FC236}">
                <a16:creationId xmlns:a16="http://schemas.microsoft.com/office/drawing/2014/main" id="{DAB7D5B9-5A20-BB6E-91A3-8CC334096CCF}"/>
              </a:ext>
            </a:extLst>
          </p:cNvPr>
          <p:cNvSpPr txBox="1"/>
          <p:nvPr/>
        </p:nvSpPr>
        <p:spPr>
          <a:xfrm>
            <a:off x="1151002" y="2638642"/>
            <a:ext cx="804798" cy="349198"/>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其中：</a:t>
            </a:r>
            <a:endParaRPr lang="zh-CN" altLang="zh-CN" dirty="0"/>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A2107561-E7D6-BDA5-2822-F09869641F1D}"/>
                  </a:ext>
                </a:extLst>
              </p:cNvPr>
              <p:cNvSpPr txBox="1"/>
              <p:nvPr/>
            </p:nvSpPr>
            <p:spPr>
              <a:xfrm>
                <a:off x="1701800" y="2458881"/>
                <a:ext cx="6096000" cy="7087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sSup>
                            <m:sSupPr>
                              <m:ctrlPr>
                                <a:rPr lang="zh-CN" altLang="en-US" i="1">
                                  <a:latin typeface="Cambria Math" panose="02040503050406030204" pitchFamily="18" charset="0"/>
                                </a:rPr>
                              </m:ctrlPr>
                            </m:sSupPr>
                            <m:e>
                              <m:r>
                                <a:rPr lang="en-US" altLang="zh-CN" i="1">
                                  <a:latin typeface="Cambria Math" panose="02040503050406030204" pitchFamily="18" charset="0"/>
                                </a:rPr>
                                <m:t>𝑉</m:t>
                              </m:r>
                            </m:e>
                            <m:sup>
                              <m:sSub>
                                <m:sSubPr>
                                  <m:ctrlPr>
                                    <a:rPr lang="zh-CN" altLang="en-US"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−1</m:t>
                              </m:r>
                            </m:sup>
                          </m:sSup>
                          <m:r>
                            <a:rPr lang="en-US" altLang="zh-CN">
                              <a:latin typeface="Cambria Math" panose="02040503050406030204" pitchFamily="18" charset="0"/>
                            </a:rPr>
                            <m:t>=</m:t>
                          </m:r>
                          <m:d>
                            <m:dPr>
                              <m:ctrlPr>
                                <a:rPr lang="zh-CN" altLang="en-US" i="1">
                                  <a:latin typeface="Cambria Math" panose="02040503050406030204" pitchFamily="18" charset="0"/>
                                </a:rPr>
                              </m:ctrlPr>
                            </m:dPr>
                            <m:e>
                              <m:sSub>
                                <m:sSubPr>
                                  <m:ctrlPr>
                                    <a:rPr lang="zh-CN" altLang="en-US" i="1">
                                      <a:latin typeface="Cambria Math" panose="02040503050406030204" pitchFamily="18" charset="0"/>
                                    </a:rPr>
                                  </m:ctrlPr>
                                </m:sSubPr>
                                <m:e>
                                  <m:r>
                                    <a:rPr lang="en-US" altLang="zh-CN" i="1">
                                      <a:latin typeface="Cambria Math" panose="02040503050406030204" pitchFamily="18" charset="0"/>
                                    </a:rPr>
                                    <m:t>𝑉</m:t>
                                  </m:r>
                                </m:e>
                                <m:sub>
                                  <m:r>
                                    <a:rPr lang="en-US" altLang="zh-CN" i="1">
                                      <a:latin typeface="Cambria Math" panose="02040503050406030204" pitchFamily="18" charset="0"/>
                                    </a:rPr>
                                    <m:t>1</m:t>
                                  </m:r>
                                </m:sub>
                              </m:sSub>
                              <m:r>
                                <a:rPr lang="en-US" altLang="zh-CN">
                                  <a:latin typeface="Cambria Math" panose="02040503050406030204" pitchFamily="18" charset="0"/>
                                </a:rPr>
                                <m:t>,...,</m:t>
                              </m:r>
                              <m:sSub>
                                <m:sSubPr>
                                  <m:ctrlPr>
                                    <a:rPr lang="zh-CN" altLang="en-US" i="1">
                                      <a:latin typeface="Cambria Math" panose="02040503050406030204" pitchFamily="18" charset="0"/>
                                    </a:rPr>
                                  </m:ctrlPr>
                                </m:sSubPr>
                                <m:e>
                                  <m:r>
                                    <a:rPr lang="en-US" altLang="zh-CN" i="1">
                                      <a:latin typeface="Cambria Math" panose="02040503050406030204" pitchFamily="18" charset="0"/>
                                    </a:rPr>
                                    <m:t>𝑉</m:t>
                                  </m:r>
                                </m:e>
                                <m:sub>
                                  <m:sSub>
                                    <m:sSubPr>
                                      <m:ctrlPr>
                                        <a:rPr lang="zh-CN" altLang="en-US"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r>
                                    <a:rPr lang="en-US" altLang="zh-CN" i="1">
                                      <a:latin typeface="Cambria Math" panose="02040503050406030204" pitchFamily="18" charset="0"/>
                                    </a:rPr>
                                    <m:t>−1</m:t>
                                  </m:r>
                                </m:sub>
                              </m:sSub>
                            </m:e>
                          </m:d>
                          <m:r>
                            <m:rPr>
                              <m:nor/>
                            </m:rPr>
                            <a:rPr lang="zh-CN" altLang="en-US"/>
                            <m:t> </m:t>
                          </m:r>
                          <m:r>
                            <a:rPr lang="en-US" altLang="zh-CN" b="0" i="1" smtClean="0">
                              <a:latin typeface="Cambria Math" panose="02040503050406030204" pitchFamily="18" charset="0"/>
                            </a:rPr>
                            <m:t>,</m:t>
                          </m:r>
                          <m:r>
                            <a:rPr lang="zh-CN" altLang="en-US" i="1">
                              <a:latin typeface="Cambria Math" panose="02040503050406030204" pitchFamily="18" charset="0"/>
                            </a:rPr>
                            <m:t>𝑉</m:t>
                          </m:r>
                        </m:e>
                        <m:sub>
                          <m:r>
                            <a:rPr lang="zh-CN" altLang="en-US" i="1">
                              <a:latin typeface="Cambria Math" panose="02040503050406030204" pitchFamily="18" charset="0"/>
                            </a:rPr>
                            <m:t>𝑖</m:t>
                          </m:r>
                        </m:sub>
                      </m:sSub>
                      <m:r>
                        <a:rPr lang="zh-CN" altLang="en-US" i="0">
                          <a:latin typeface="Cambria Math" panose="02040503050406030204" pitchFamily="18" charset="0"/>
                        </a:rPr>
                        <m:t> ∼ </m:t>
                      </m:r>
                      <m:r>
                        <m:rPr>
                          <m:sty m:val="p"/>
                        </m:rPr>
                        <a:rPr lang="zh-CN" altLang="en-US" i="0">
                          <a:latin typeface="Cambria Math" panose="02040503050406030204" pitchFamily="18" charset="0"/>
                        </a:rPr>
                        <m:t>Unif</m:t>
                      </m:r>
                      <m:d>
                        <m:dPr>
                          <m:begChr m:val="["/>
                          <m:endChr m:val="]"/>
                          <m:ctrlPr>
                            <a:rPr lang="zh-CN" altLang="en-US" i="1" smtClean="0">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m:t>
                              </m:r>
                            </m:num>
                            <m:den>
                              <m:r>
                                <a:rPr lang="zh-CN" altLang="en-US" i="0">
                                  <a:solidFill>
                                    <a:schemeClr val="tx1"/>
                                  </a:solidFill>
                                  <a:latin typeface="Cambria Math" panose="02040503050406030204" pitchFamily="18" charset="0"/>
                                </a:rPr>
                                <m:t>2</m:t>
                              </m:r>
                            </m:den>
                          </m:f>
                          <m:r>
                            <a:rPr lang="zh-CN" altLang="en-US" i="0">
                              <a:solidFill>
                                <a:schemeClr val="tx1"/>
                              </a:solidFill>
                              <a:latin typeface="Cambria Math" panose="02040503050406030204" pitchFamily="18" charset="0"/>
                            </a:rPr>
                            <m:t>,</m:t>
                          </m:r>
                          <m:f>
                            <m:fPr>
                              <m:ctrlPr>
                                <a:rPr lang="zh-CN" altLang="en-US" i="1">
                                  <a:solidFill>
                                    <a:schemeClr val="tx1"/>
                                  </a:solidFill>
                                  <a:latin typeface="Cambria Math" panose="02040503050406030204" pitchFamily="18" charset="0"/>
                                </a:rPr>
                              </m:ctrlPr>
                            </m:fPr>
                            <m:num>
                              <m:r>
                                <a:rPr lang="zh-CN" altLang="en-US" i="1">
                                  <a:solidFill>
                                    <a:schemeClr val="tx1"/>
                                  </a:solidFill>
                                  <a:latin typeface="Cambria Math" panose="02040503050406030204" pitchFamily="18" charset="0"/>
                                </a:rPr>
                                <m:t>𝑑</m:t>
                              </m:r>
                            </m:num>
                            <m:den>
                              <m:r>
                                <a:rPr lang="zh-CN" altLang="en-US" i="0">
                                  <a:solidFill>
                                    <a:schemeClr val="tx1"/>
                                  </a:solidFill>
                                  <a:latin typeface="Cambria Math" panose="02040503050406030204" pitchFamily="18" charset="0"/>
                                </a:rPr>
                                <m:t>2</m:t>
                              </m:r>
                            </m:den>
                          </m:f>
                        </m:e>
                      </m:d>
                      <m:r>
                        <a:rPr lang="zh-CN" altLang="en-US" i="0">
                          <a:latin typeface="Cambria Math" panose="02040503050406030204" pitchFamily="18" charset="0"/>
                        </a:rPr>
                        <m:t>, </m:t>
                      </m:r>
                      <m:r>
                        <a:rPr lang="zh-CN" altLang="en-US" i="1">
                          <a:latin typeface="Cambria Math" panose="02040503050406030204" pitchFamily="18" charset="0"/>
                        </a:rPr>
                        <m:t>𝑑</m:t>
                      </m:r>
                      <m:r>
                        <a:rPr lang="zh-CN" altLang="en-US" i="0">
                          <a:latin typeface="Cambria Math" panose="02040503050406030204" pitchFamily="18" charset="0"/>
                        </a:rPr>
                        <m:t> = </m:t>
                      </m:r>
                      <m:rad>
                        <m:radPr>
                          <m:degHide m:val="on"/>
                          <m:ctrlPr>
                            <a:rPr lang="zh-CN" altLang="en-US" i="1" smtClean="0">
                              <a:solidFill>
                                <a:schemeClr val="tx1"/>
                              </a:solidFill>
                              <a:latin typeface="Cambria Math" panose="02040503050406030204" pitchFamily="18" charset="0"/>
                            </a:rPr>
                          </m:ctrlPr>
                        </m:radPr>
                        <m:deg/>
                        <m:e>
                          <m:r>
                            <a:rPr lang="zh-CN" altLang="en-US" i="0">
                              <a:solidFill>
                                <a:schemeClr val="tx1"/>
                              </a:solidFill>
                              <a:latin typeface="Cambria Math" panose="02040503050406030204" pitchFamily="18" charset="0"/>
                            </a:rPr>
                            <m:t>6</m:t>
                          </m:r>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𝑃</m:t>
                              </m:r>
                            </m:e>
                          </m:acc>
                        </m:e>
                      </m:rad>
                    </m:oMath>
                  </m:oMathPara>
                </a14:m>
                <a:endParaRPr lang="zh-CN" altLang="en-US" dirty="0"/>
              </a:p>
            </p:txBody>
          </p:sp>
        </mc:Choice>
        <mc:Fallback xmlns="">
          <p:sp>
            <p:nvSpPr>
              <p:cNvPr id="14" name="文本框 13">
                <a:extLst>
                  <a:ext uri="{FF2B5EF4-FFF2-40B4-BE49-F238E27FC236}">
                    <a16:creationId xmlns:a16="http://schemas.microsoft.com/office/drawing/2014/main" id="{A2107561-E7D6-BDA5-2822-F09869641F1D}"/>
                  </a:ext>
                </a:extLst>
              </p:cNvPr>
              <p:cNvSpPr txBox="1">
                <a:spLocks noRot="1" noChangeAspect="1" noMove="1" noResize="1" noEditPoints="1" noAdjustHandles="1" noChangeArrowheads="1" noChangeShapeType="1" noTextEdit="1"/>
              </p:cNvSpPr>
              <p:nvPr/>
            </p:nvSpPr>
            <p:spPr>
              <a:xfrm>
                <a:off x="1701800" y="2458881"/>
                <a:ext cx="6096000" cy="70872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9E74146-C04A-8256-DDB4-ED9CCCBBD164}"/>
                  </a:ext>
                </a:extLst>
              </p:cNvPr>
              <p:cNvSpPr txBox="1"/>
              <p:nvPr/>
            </p:nvSpPr>
            <p:spPr>
              <a:xfrm>
                <a:off x="1151001" y="3146757"/>
                <a:ext cx="7087066" cy="494687"/>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边缘服务器接收反馈信号</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𝑌</m:t>
                            </m:r>
                          </m:e>
                        </m:ac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oMath>
                </a14:m>
                <a:r>
                  <a:rPr lang="zh-CN" altLang="en-US" sz="1400" spc="100" dirty="0">
                    <a:latin typeface="思源黑体 CN Normal" panose="020B0400000000000000" pitchFamily="34" charset="-122"/>
                    <a:ea typeface="思源黑体 CN Normal" panose="020B0400000000000000" pitchFamily="34" charset="-122"/>
                  </a:rPr>
                  <a:t>，信道解码得到</a:t>
                </a:r>
                <a14:m>
                  <m:oMath xmlns:m="http://schemas.openxmlformats.org/officeDocument/2006/math">
                    <m:sSubSup>
                      <m:sSubSupPr>
                        <m:ctrlPr>
                          <a:rPr lang="zh-CN" altLang="zh-CN" i="1">
                            <a:latin typeface="Cambria Math" panose="02040503050406030204" pitchFamily="18" charset="0"/>
                          </a:rPr>
                        </m:ctrlPr>
                      </m:sSubSupPr>
                      <m:e>
                        <m:acc>
                          <m:accPr>
                            <m:chr m:val="̃"/>
                            <m:ctrlPr>
                              <a:rPr lang="zh-CN" altLang="zh-CN" i="1">
                                <a:latin typeface="Cambria Math" panose="02040503050406030204" pitchFamily="18" charset="0"/>
                              </a:rPr>
                            </m:ctrlPr>
                          </m:accPr>
                          <m:e>
                            <m:r>
                              <a:rPr lang="en-US" altLang="zh-CN" i="1">
                                <a:latin typeface="Cambria Math" panose="02040503050406030204" pitchFamily="18" charset="0"/>
                              </a:rPr>
                              <m:t>𝑌</m:t>
                            </m:r>
                          </m:e>
                        </m:acc>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，由此可计算累计误差：</a:t>
                </a:r>
                <a:endParaRPr lang="zh-CN" altLang="zh-CN" dirty="0"/>
              </a:p>
            </p:txBody>
          </p:sp>
        </mc:Choice>
        <mc:Fallback xmlns="">
          <p:sp>
            <p:nvSpPr>
              <p:cNvPr id="18" name="文本框 17">
                <a:extLst>
                  <a:ext uri="{FF2B5EF4-FFF2-40B4-BE49-F238E27FC236}">
                    <a16:creationId xmlns:a16="http://schemas.microsoft.com/office/drawing/2014/main" id="{F9E74146-C04A-8256-DDB4-ED9CCCBBD164}"/>
                  </a:ext>
                </a:extLst>
              </p:cNvPr>
              <p:cNvSpPr txBox="1">
                <a:spLocks noRot="1" noChangeAspect="1" noMove="1" noResize="1" noEditPoints="1" noAdjustHandles="1" noChangeArrowheads="1" noChangeShapeType="1" noTextEdit="1"/>
              </p:cNvSpPr>
              <p:nvPr/>
            </p:nvSpPr>
            <p:spPr>
              <a:xfrm>
                <a:off x="1151001" y="3146757"/>
                <a:ext cx="7087066" cy="494687"/>
              </a:xfrm>
              <a:prstGeom prst="rect">
                <a:avLst/>
              </a:prstGeom>
              <a:blipFill>
                <a:blip r:embed="rId6"/>
                <a:stretch>
                  <a:fillRect l="-258" b="-617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4E3A75A0-8952-01FD-DB57-2B2DF41DFCC2}"/>
                  </a:ext>
                </a:extLst>
              </p:cNvPr>
              <p:cNvSpPr txBox="1"/>
              <p:nvPr/>
            </p:nvSpPr>
            <p:spPr>
              <a:xfrm>
                <a:off x="1701800" y="3800361"/>
                <a:ext cx="8267700" cy="95776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𝜀</m:t>
                              </m:r>
                            </m:e>
                          </m:ac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f>
                        <m:f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num>
                        <m:den>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den>
                      </m:f>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m:rPr>
                              <m:nor/>
                            </m:rPr>
                            <a:rPr lang="en-US" altLang="zh-CN" sz="1800">
                              <a:effectLst/>
                              <a:latin typeface="Cambria" panose="02040503050406030204" pitchFamily="18" charset="0"/>
                              <a:ea typeface="宋体" panose="02010600030101010101" pitchFamily="2" charset="-122"/>
                              <a:cs typeface="Times New Roman" panose="02020603050405020304" pitchFamily="18" charset="0"/>
                            </a:rPr>
                            <m:t>M</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𝑑</m:t>
                          </m:r>
                        </m:sub>
                      </m:sSub>
                      <m:d>
                        <m:dPr>
                          <m:begChr m:val="["/>
                          <m:end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𝑌</m:t>
                                  </m:r>
                                </m:e>
                              </m:ac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𝛾</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𝜃</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𝑉</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e>
                      </m:d>
                      <m:r>
                        <a:rPr lang="en-US" altLang="zh-CN" i="1">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1</m:t>
                          </m:r>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den>
                      </m:f>
                      <m:sSub>
                        <m:sSubPr>
                          <m:ctrlPr>
                            <a:rPr lang="zh-CN" altLang="zh-CN" i="1">
                              <a:latin typeface="Cambria Math" panose="02040503050406030204" pitchFamily="18" charset="0"/>
                            </a:rPr>
                          </m:ctrlPr>
                        </m:sSubPr>
                        <m:e>
                          <m:r>
                            <m:rPr>
                              <m:sty m:val="p"/>
                            </m:rPr>
                            <a:rPr lang="en-US" altLang="zh-CN">
                              <a:latin typeface="Cambria Math" panose="02040503050406030204" pitchFamily="18" charset="0"/>
                            </a:rPr>
                            <m:t>M</m:t>
                          </m:r>
                        </m:e>
                        <m:sub>
                          <m:r>
                            <a:rPr lang="en-US" altLang="zh-CN" i="1">
                              <a:latin typeface="Cambria Math" panose="02040503050406030204" pitchFamily="18" charset="0"/>
                            </a:rPr>
                            <m:t>𝑑</m:t>
                          </m:r>
                        </m:sub>
                      </m:sSub>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𝜂</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m:t>
                          </m:r>
                        </m:sup>
                      </m:sSubSup>
                      <m:r>
                        <a:rPr lang="en-US" altLang="zh-CN" b="0" i="1" smtClean="0">
                          <a:latin typeface="Cambria Math" panose="02040503050406030204" pitchFamily="18" charset="0"/>
                        </a:rPr>
                        <m:t>]</m:t>
                      </m:r>
                    </m:oMath>
                  </m:oMathPara>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endParaRPr lang="zh-CN" altLang="en-US" dirty="0"/>
              </a:p>
            </p:txBody>
          </p:sp>
        </mc:Choice>
        <mc:Fallback xmlns="">
          <p:sp>
            <p:nvSpPr>
              <p:cNvPr id="23" name="文本框 22">
                <a:extLst>
                  <a:ext uri="{FF2B5EF4-FFF2-40B4-BE49-F238E27FC236}">
                    <a16:creationId xmlns:a16="http://schemas.microsoft.com/office/drawing/2014/main" id="{4E3A75A0-8952-01FD-DB57-2B2DF41DFCC2}"/>
                  </a:ext>
                </a:extLst>
              </p:cNvPr>
              <p:cNvSpPr txBox="1">
                <a:spLocks noRot="1" noChangeAspect="1" noMove="1" noResize="1" noEditPoints="1" noAdjustHandles="1" noChangeArrowheads="1" noChangeShapeType="1" noTextEdit="1"/>
              </p:cNvSpPr>
              <p:nvPr/>
            </p:nvSpPr>
            <p:spPr>
              <a:xfrm>
                <a:off x="1701800" y="3800361"/>
                <a:ext cx="8267700" cy="957763"/>
              </a:xfrm>
              <a:prstGeom prst="rect">
                <a:avLst/>
              </a:prstGeom>
              <a:blipFill>
                <a:blip r:embed="rId7"/>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4090A3F9-41AB-CE28-C339-1ECFDBAC15D8}"/>
                  </a:ext>
                </a:extLst>
              </p:cNvPr>
              <p:cNvSpPr txBox="1"/>
              <p:nvPr/>
            </p:nvSpPr>
            <p:spPr>
              <a:xfrm>
                <a:off x="4197349" y="4402764"/>
                <a:ext cx="3276601" cy="75219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𝜀</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f>
                        <m:fPr>
                          <m:ctrlPr>
                            <a:rPr lang="zh-CN" altLang="zh-CN" i="1">
                              <a:latin typeface="Cambria Math" panose="02040503050406030204" pitchFamily="18" charset="0"/>
                            </a:rPr>
                          </m:ctrlPr>
                        </m:fPr>
                        <m:num>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𝜂</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2</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up>
                              <m:r>
                                <a:rPr lang="en-US" altLang="zh-CN" i="1">
                                  <a:latin typeface="Cambria Math" panose="02040503050406030204" pitchFamily="18" charset="0"/>
                                </a:rPr>
                                <m:t>′</m:t>
                              </m:r>
                            </m:sup>
                          </m:sSubSup>
                        </m:num>
                        <m:den>
                          <m:sSub>
                            <m:sSubPr>
                              <m:ctrlPr>
                                <a:rPr lang="zh-CN" altLang="zh-CN" i="1">
                                  <a:latin typeface="Cambria Math" panose="02040503050406030204" pitchFamily="18" charset="0"/>
                                </a:rPr>
                              </m:ctrlPr>
                            </m:sSubPr>
                            <m:e>
                              <m:r>
                                <a:rPr lang="en-US" altLang="zh-CN" i="1">
                                  <a:latin typeface="Cambria Math" panose="02040503050406030204" pitchFamily="18" charset="0"/>
                                </a:rPr>
                                <m:t>𝛾</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den>
                      </m:f>
                    </m:oMath>
                  </m:oMathPara>
                </a14:m>
                <a:endParaRPr lang="zh-CN" altLang="zh-CN" dirty="0"/>
              </a:p>
            </p:txBody>
          </p:sp>
        </mc:Choice>
        <mc:Fallback xmlns="">
          <p:sp>
            <p:nvSpPr>
              <p:cNvPr id="27" name="文本框 26">
                <a:extLst>
                  <a:ext uri="{FF2B5EF4-FFF2-40B4-BE49-F238E27FC236}">
                    <a16:creationId xmlns:a16="http://schemas.microsoft.com/office/drawing/2014/main" id="{4090A3F9-41AB-CE28-C339-1ECFDBAC15D8}"/>
                  </a:ext>
                </a:extLst>
              </p:cNvPr>
              <p:cNvSpPr txBox="1">
                <a:spLocks noRot="1" noChangeAspect="1" noMove="1" noResize="1" noEditPoints="1" noAdjustHandles="1" noChangeArrowheads="1" noChangeShapeType="1" noTextEdit="1"/>
              </p:cNvSpPr>
              <p:nvPr/>
            </p:nvSpPr>
            <p:spPr>
              <a:xfrm>
                <a:off x="4197349" y="4402764"/>
                <a:ext cx="3276601" cy="752194"/>
              </a:xfrm>
              <a:prstGeom prst="rect">
                <a:avLst/>
              </a:prstGeom>
              <a:blipFill>
                <a:blip r:embed="rId8"/>
                <a:stretch>
                  <a:fillRect/>
                </a:stretch>
              </a:blipFill>
            </p:spPr>
            <p:txBody>
              <a:bodyPr/>
              <a:lstStyle/>
              <a:p>
                <a:r>
                  <a:rPr lang="zh-CN" altLang="en-US">
                    <a:noFill/>
                  </a:rPr>
                  <a:t> </a:t>
                </a:r>
              </a:p>
            </p:txBody>
          </p:sp>
        </mc:Fallback>
      </mc:AlternateContent>
      <p:sp>
        <p:nvSpPr>
          <p:cNvPr id="29" name="文本框 28">
            <a:extLst>
              <a:ext uri="{FF2B5EF4-FFF2-40B4-BE49-F238E27FC236}">
                <a16:creationId xmlns:a16="http://schemas.microsoft.com/office/drawing/2014/main" id="{7DA39FF1-3EB9-8412-9ACC-C5092CB8D20F}"/>
              </a:ext>
            </a:extLst>
          </p:cNvPr>
          <p:cNvSpPr txBox="1"/>
          <p:nvPr/>
        </p:nvSpPr>
        <p:spPr>
          <a:xfrm>
            <a:off x="1206267" y="5354470"/>
            <a:ext cx="1816333" cy="349198"/>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边缘服务器发送：</a:t>
            </a:r>
            <a:endParaRPr lang="zh-CN" altLang="zh-CN" dirty="0"/>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86DC0427-F850-AC25-C230-7D1B3783F02D}"/>
                  </a:ext>
                </a:extLst>
              </p:cNvPr>
              <p:cNvSpPr txBox="1"/>
              <p:nvPr/>
            </p:nvSpPr>
            <p:spPr>
              <a:xfrm>
                <a:off x="3949699" y="5322153"/>
                <a:ext cx="3276601" cy="38151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𝑋</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𝜆</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𝛾</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sSub>
                        <m:sSubPr>
                          <m:ctrlPr>
                            <a:rPr lang="zh-CN" altLang="en-US" i="1" smtClean="0">
                              <a:solidFill>
                                <a:schemeClr val="tx1"/>
                              </a:solidFill>
                              <a:latin typeface="Cambria Math" panose="02040503050406030204" pitchFamily="18" charset="0"/>
                            </a:rPr>
                          </m:ctrlPr>
                        </m:sSubPr>
                        <m:e>
                          <m:acc>
                            <m:accPr>
                              <m:chr m:val="̃"/>
                              <m:ctrlPr>
                                <a:rPr lang="zh-CN" altLang="en-US" i="1">
                                  <a:solidFill>
                                    <a:schemeClr val="tx1"/>
                                  </a:solidFill>
                                  <a:latin typeface="Cambria Math" panose="02040503050406030204" pitchFamily="18" charset="0"/>
                                </a:rPr>
                              </m:ctrlPr>
                            </m:accPr>
                            <m:e>
                              <m:r>
                                <a:rPr lang="zh-CN" altLang="en-US" i="1">
                                  <a:solidFill>
                                    <a:schemeClr val="tx1"/>
                                  </a:solidFill>
                                  <a:latin typeface="Cambria Math" panose="02040503050406030204" pitchFamily="18" charset="0"/>
                                </a:rPr>
                                <m:t>𝜀</m:t>
                              </m:r>
                            </m:e>
                          </m:acc>
                        </m:e>
                        <m:sub>
                          <m:r>
                            <a:rPr lang="zh-CN" altLang="en-US" i="1">
                              <a:solidFill>
                                <a:schemeClr val="tx1"/>
                              </a:solidFill>
                              <a:latin typeface="Cambria Math" panose="02040503050406030204" pitchFamily="18" charset="0"/>
                            </a:rPr>
                            <m:t>𝑅</m:t>
                          </m:r>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𝑖</m:t>
                          </m:r>
                          <m:r>
                            <a:rPr lang="zh-CN" altLang="en-US" i="0">
                              <a:solidFill>
                                <a:schemeClr val="tx1"/>
                              </a:solidFill>
                              <a:latin typeface="Cambria Math" panose="02040503050406030204" pitchFamily="18" charset="0"/>
                            </a:rPr>
                            <m:t>−1</m:t>
                          </m:r>
                        </m:sub>
                      </m:sSub>
                    </m:oMath>
                  </m:oMathPara>
                </a14:m>
                <a:endParaRPr lang="zh-CN" altLang="en-US" dirty="0"/>
              </a:p>
            </p:txBody>
          </p:sp>
        </mc:Choice>
        <mc:Fallback xmlns="">
          <p:sp>
            <p:nvSpPr>
              <p:cNvPr id="33" name="文本框 32">
                <a:extLst>
                  <a:ext uri="{FF2B5EF4-FFF2-40B4-BE49-F238E27FC236}">
                    <a16:creationId xmlns:a16="http://schemas.microsoft.com/office/drawing/2014/main" id="{86DC0427-F850-AC25-C230-7D1B3783F02D}"/>
                  </a:ext>
                </a:extLst>
              </p:cNvPr>
              <p:cNvSpPr txBox="1">
                <a:spLocks noRot="1" noChangeAspect="1" noMove="1" noResize="1" noEditPoints="1" noAdjustHandles="1" noChangeArrowheads="1" noChangeShapeType="1" noTextEdit="1"/>
              </p:cNvSpPr>
              <p:nvPr/>
            </p:nvSpPr>
            <p:spPr>
              <a:xfrm>
                <a:off x="3949699" y="5322153"/>
                <a:ext cx="3276601" cy="381515"/>
              </a:xfrm>
              <a:prstGeom prst="rect">
                <a:avLst/>
              </a:prstGeom>
              <a:blipFill>
                <a:blip r:embed="rId9"/>
                <a:stretch>
                  <a:fillRect b="-158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517152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18</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39" y="677033"/>
            <a:ext cx="4362027"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HFL</a:t>
            </a:r>
            <a:r>
              <a:rPr lang="zh-CN" altLang="en-US" sz="2400" spc="100" dirty="0">
                <a:latin typeface="微软雅黑" panose="020B0503020204020204" pitchFamily="34" charset="-122"/>
                <a:ea typeface="微软雅黑" panose="020B0503020204020204" pitchFamily="34" charset="-122"/>
              </a:rPr>
              <a:t>的安全编码方案</a:t>
            </a:r>
          </a:p>
        </p:txBody>
      </p:sp>
      <p:cxnSp>
        <p:nvCxnSpPr>
          <p:cNvPr id="85" name="直接连接符 84"/>
          <p:cNvCxnSpPr>
            <a:cxnSpLocks/>
          </p:cNvCxnSpPr>
          <p:nvPr/>
        </p:nvCxnSpPr>
        <p:spPr>
          <a:xfrm>
            <a:off x="695255" y="1256186"/>
            <a:ext cx="34449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65F7DAB-22F4-C8BF-9265-9FA2D66C1A4D}"/>
                  </a:ext>
                </a:extLst>
              </p:cNvPr>
              <p:cNvSpPr txBox="1"/>
              <p:nvPr/>
            </p:nvSpPr>
            <p:spPr>
              <a:xfrm>
                <a:off x="838200" y="1688257"/>
                <a:ext cx="4749800" cy="584775"/>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迭代，从时隙</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2</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开始，时隙</a:t>
                </a:r>
                <a:r>
                  <a:rPr lang="en-US" altLang="zh-CN" sz="1600" kern="100" dirty="0" err="1">
                    <a:solidFill>
                      <a:srgbClr val="000000"/>
                    </a:solidFill>
                    <a:latin typeface="Times New Roman" panose="02020603050405020304" pitchFamily="18" charset="0"/>
                    <a:ea typeface="宋体" panose="02010600030101010101" pitchFamily="2" charset="-122"/>
                    <a:cs typeface="Times New Roman" panose="02020603050405020304" pitchFamily="18" charset="0"/>
                  </a:rPr>
                  <a:t>i</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执行</a:t>
                </a:r>
                <a14:m>
                  <m:oMath xmlns:m="http://schemas.openxmlformats.org/officeDocument/2006/math">
                    <m:d>
                      <m:dPr>
                        <m:ctrlPr>
                          <a:rPr lang="zh-CN" altLang="zh-CN" sz="1600" i="1" smtClean="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2</m:t>
                        </m:r>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6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6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𝑁</m:t>
                            </m:r>
                          </m:e>
                          <m:sub>
                            <m:r>
                              <a:rPr lang="en-US" altLang="zh-CN" sz="1600" i="1">
                                <a:effectLst/>
                                <a:latin typeface="Cambria Math" panose="02040503050406030204" pitchFamily="18" charset="0"/>
                                <a:ea typeface="宋体" panose="02010600030101010101" pitchFamily="2" charset="-122"/>
                                <a:cs typeface="Times New Roman" panose="02020603050405020304" pitchFamily="18" charset="0"/>
                              </a:rPr>
                              <m:t>𝑡</m:t>
                            </m:r>
                          </m:sub>
                        </m:sSub>
                      </m:e>
                    </m:d>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a:p>
                <a:pPr marL="285750" indent="-285750">
                  <a:buFont typeface="Wingdings" panose="05000000000000000000" pitchFamily="2" charset="2"/>
                  <a:buChar char="Ø"/>
                </a:pPr>
                <a:endParaRPr lang="zh-CN" altLang="en-US" sz="1600" dirty="0"/>
              </a:p>
            </p:txBody>
          </p:sp>
        </mc:Choice>
        <mc:Fallback xmlns="">
          <p:sp>
            <p:nvSpPr>
              <p:cNvPr id="2" name="文本框 1">
                <a:extLst>
                  <a:ext uri="{FF2B5EF4-FFF2-40B4-BE49-F238E27FC236}">
                    <a16:creationId xmlns:a16="http://schemas.microsoft.com/office/drawing/2014/main" id="{065F7DAB-22F4-C8BF-9265-9FA2D66C1A4D}"/>
                  </a:ext>
                </a:extLst>
              </p:cNvPr>
              <p:cNvSpPr txBox="1">
                <a:spLocks noRot="1" noChangeAspect="1" noMove="1" noResize="1" noEditPoints="1" noAdjustHandles="1" noChangeArrowheads="1" noChangeShapeType="1" noTextEdit="1"/>
              </p:cNvSpPr>
              <p:nvPr/>
            </p:nvSpPr>
            <p:spPr>
              <a:xfrm>
                <a:off x="838200" y="1688257"/>
                <a:ext cx="4749800" cy="584775"/>
              </a:xfrm>
              <a:prstGeom prst="rect">
                <a:avLst/>
              </a:prstGeom>
              <a:blipFill>
                <a:blip r:embed="rId3"/>
                <a:stretch>
                  <a:fillRect l="-513" t="-41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a:extLst>
                  <a:ext uri="{FF2B5EF4-FFF2-40B4-BE49-F238E27FC236}">
                    <a16:creationId xmlns:a16="http://schemas.microsoft.com/office/drawing/2014/main" id="{579F1301-A472-B5B2-EFAE-30C13F62515A}"/>
                  </a:ext>
                </a:extLst>
              </p:cNvPr>
              <p:cNvSpPr txBox="1"/>
              <p:nvPr/>
            </p:nvSpPr>
            <p:spPr>
              <a:xfrm>
                <a:off x="1151002" y="2109683"/>
                <a:ext cx="5706998" cy="430567"/>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云服务器接收信号</a:t>
                </a:r>
                <a14:m>
                  <m:oMath xmlns:m="http://schemas.openxmlformats.org/officeDocument/2006/math">
                    <m:sSub>
                      <m:sSubPr>
                        <m:ctrlPr>
                          <a:rPr lang="en-US" altLang="zh-CN" sz="1400" i="1" spc="100" smtClean="0">
                            <a:latin typeface="Cambria Math" panose="02040503050406030204" pitchFamily="18" charset="0"/>
                            <a:ea typeface="思源黑体 CN Normal" panose="020B0400000000000000" pitchFamily="34" charset="-122"/>
                          </a:rPr>
                        </m:ctrlPr>
                      </m:sSubPr>
                      <m:e>
                        <m:r>
                          <a:rPr lang="en-US" altLang="zh-CN" sz="1400" b="0" i="1" spc="100" smtClean="0">
                            <a:latin typeface="Cambria Math" panose="02040503050406030204" pitchFamily="18" charset="0"/>
                            <a:ea typeface="思源黑体 CN Normal" panose="020B0400000000000000" pitchFamily="34" charset="-122"/>
                          </a:rPr>
                          <m:t>𝑌</m:t>
                        </m:r>
                      </m:e>
                      <m:sub>
                        <m:r>
                          <a:rPr lang="en-US" altLang="zh-CN" sz="1400" b="0" i="1" spc="100" smtClean="0">
                            <a:latin typeface="Cambria Math" panose="02040503050406030204" pitchFamily="18" charset="0"/>
                            <a:ea typeface="思源黑体 CN Normal" panose="020B0400000000000000" pitchFamily="34" charset="-122"/>
                          </a:rPr>
                          <m:t>𝑖</m:t>
                        </m:r>
                      </m:sub>
                    </m:sSub>
                  </m:oMath>
                </a14:m>
                <a:r>
                  <a:rPr lang="zh-CN" altLang="en-US" sz="1400" spc="100" dirty="0">
                    <a:latin typeface="思源黑体 CN Normal" panose="020B0400000000000000" pitchFamily="34" charset="-122"/>
                    <a:ea typeface="思源黑体 CN Normal" panose="020B0400000000000000" pitchFamily="34" charset="-122"/>
                  </a:rPr>
                  <a:t>，解码得到</a:t>
                </a:r>
                <a14:m>
                  <m:oMath xmlns:m="http://schemas.openxmlformats.org/officeDocument/2006/math">
                    <m:sSubSup>
                      <m:sSubSupPr>
                        <m:ctrlPr>
                          <a:rPr lang="zh-CN" altLang="zh-CN" sz="1600" i="1">
                            <a:latin typeface="Cambria Math" panose="02040503050406030204" pitchFamily="18" charset="0"/>
                          </a:rPr>
                        </m:ctrlPr>
                      </m:sSubSupPr>
                      <m:e>
                        <m:r>
                          <a:rPr lang="en-US" altLang="zh-CN" sz="1600" i="1">
                            <a:latin typeface="Cambria Math" panose="02040503050406030204" pitchFamily="18" charset="0"/>
                          </a:rPr>
                          <m:t>𝑌</m:t>
                        </m:r>
                      </m:e>
                      <m:sub>
                        <m:r>
                          <a:rPr lang="en-US" altLang="zh-CN" sz="1600" i="1">
                            <a:latin typeface="Cambria Math" panose="02040503050406030204" pitchFamily="18" charset="0"/>
                          </a:rPr>
                          <m:t>𝑅</m:t>
                        </m:r>
                        <m:r>
                          <a:rPr lang="en-US" altLang="zh-CN" sz="1600">
                            <a:latin typeface="Cambria Math" panose="02040503050406030204" pitchFamily="18" charset="0"/>
                          </a:rPr>
                          <m:t>,</m:t>
                        </m:r>
                        <m:r>
                          <a:rPr lang="en-US" altLang="zh-CN" sz="1600" i="1">
                            <a:latin typeface="Cambria Math" panose="02040503050406030204" pitchFamily="18" charset="0"/>
                          </a:rPr>
                          <m:t>𝑖</m:t>
                        </m:r>
                      </m:sub>
                      <m:sup>
                        <m:r>
                          <a:rPr lang="en-US" altLang="zh-CN" sz="1600" i="1">
                            <a:latin typeface="Cambria Math" panose="02040503050406030204" pitchFamily="18" charset="0"/>
                          </a:rPr>
                          <m:t>′</m:t>
                        </m:r>
                      </m:sup>
                    </m:sSubSup>
                    <m:r>
                      <a:rPr lang="zh-CN" altLang="en-US" sz="1600" i="1">
                        <a:latin typeface="Cambria Math" panose="02040503050406030204" pitchFamily="18" charset="0"/>
                      </a:rPr>
                      <m:t>，</m:t>
                    </m:r>
                  </m:oMath>
                </a14:m>
                <a:r>
                  <a:rPr lang="zh-CN" altLang="en-US" sz="1400" spc="100" dirty="0">
                    <a:latin typeface="思源黑体 CN Normal" panose="020B0400000000000000" pitchFamily="34" charset="-122"/>
                    <a:ea typeface="思源黑体 CN Normal" panose="020B0400000000000000" pitchFamily="34" charset="-122"/>
                  </a:rPr>
                  <a:t>更新中间值</a:t>
                </a:r>
                <a14:m>
                  <m:oMath xmlns:m="http://schemas.openxmlformats.org/officeDocument/2006/math">
                    <m:sSub>
                      <m:sSubPr>
                        <m:ctrlPr>
                          <a:rPr lang="zh-CN" altLang="zh-CN" sz="1600" i="1">
                            <a:latin typeface="Cambria Math" panose="02040503050406030204" pitchFamily="18" charset="0"/>
                          </a:rPr>
                        </m:ctrlPr>
                      </m:sSubPr>
                      <m:e>
                        <m:acc>
                          <m:accPr>
                            <m:chr m:val="̂"/>
                            <m:ctrlPr>
                              <a:rPr lang="zh-CN" altLang="zh-CN" sz="1600" i="1">
                                <a:latin typeface="Cambria Math" panose="02040503050406030204" pitchFamily="18" charset="0"/>
                              </a:rPr>
                            </m:ctrlPr>
                          </m:accPr>
                          <m:e>
                            <m:r>
                              <a:rPr lang="en-US" altLang="zh-CN" sz="1600" i="1">
                                <a:latin typeface="Cambria Math" panose="02040503050406030204" pitchFamily="18" charset="0"/>
                              </a:rPr>
                              <m:t>𝜃</m:t>
                            </m:r>
                          </m:e>
                        </m:acc>
                      </m:e>
                      <m:sub>
                        <m:r>
                          <a:rPr lang="en-US" altLang="zh-CN" sz="1600" i="1">
                            <a:latin typeface="Cambria Math" panose="02040503050406030204" pitchFamily="18" charset="0"/>
                          </a:rPr>
                          <m:t>𝑅</m:t>
                        </m:r>
                        <m:r>
                          <a:rPr lang="en-US" altLang="zh-CN" sz="1600">
                            <a:latin typeface="Cambria Math" panose="02040503050406030204" pitchFamily="18" charset="0"/>
                          </a:rPr>
                          <m:t>,</m:t>
                        </m:r>
                        <m:r>
                          <a:rPr lang="en-US" altLang="zh-CN" sz="1600" i="1">
                            <a:latin typeface="Cambria Math" panose="02040503050406030204" pitchFamily="18" charset="0"/>
                          </a:rPr>
                          <m:t>𝑖</m:t>
                        </m:r>
                      </m:sub>
                    </m:sSub>
                  </m:oMath>
                </a14:m>
                <a:r>
                  <a:rPr lang="zh-CN" altLang="en-US" dirty="0"/>
                  <a:t>：</a:t>
                </a:r>
                <a:endParaRPr lang="zh-CN" altLang="zh-CN" dirty="0"/>
              </a:p>
            </p:txBody>
          </p:sp>
        </mc:Choice>
        <mc:Fallback>
          <p:sp>
            <p:nvSpPr>
              <p:cNvPr id="7" name="文本框 6">
                <a:extLst>
                  <a:ext uri="{FF2B5EF4-FFF2-40B4-BE49-F238E27FC236}">
                    <a16:creationId xmlns:a16="http://schemas.microsoft.com/office/drawing/2014/main" id="{579F1301-A472-B5B2-EFAE-30C13F62515A}"/>
                  </a:ext>
                </a:extLst>
              </p:cNvPr>
              <p:cNvSpPr txBox="1">
                <a:spLocks noRot="1" noChangeAspect="1" noMove="1" noResize="1" noEditPoints="1" noAdjustHandles="1" noChangeArrowheads="1" noChangeShapeType="1" noTextEdit="1"/>
              </p:cNvSpPr>
              <p:nvPr/>
            </p:nvSpPr>
            <p:spPr>
              <a:xfrm>
                <a:off x="1151002" y="2109683"/>
                <a:ext cx="5706998" cy="430567"/>
              </a:xfrm>
              <a:prstGeom prst="rect">
                <a:avLst/>
              </a:prstGeom>
              <a:blipFill>
                <a:blip r:embed="rId4"/>
                <a:stretch>
                  <a:fillRect l="-321" b="-1971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F9E74146-C04A-8256-DDB4-ED9CCCBBD164}"/>
                  </a:ext>
                </a:extLst>
              </p:cNvPr>
              <p:cNvSpPr txBox="1"/>
              <p:nvPr/>
            </p:nvSpPr>
            <p:spPr>
              <a:xfrm>
                <a:off x="1151001" y="3146757"/>
                <a:ext cx="7087066" cy="782778"/>
              </a:xfrm>
              <a:prstGeom prst="rect">
                <a:avLst/>
              </a:prstGeom>
              <a:noFill/>
            </p:spPr>
            <p:txBody>
              <a:bodyPr wrap="square" rtlCol="0">
                <a:spAutoFit/>
              </a:bodyPr>
              <a:lstStyle/>
              <a:p>
                <a:pPr>
                  <a:spcBef>
                    <a:spcPts val="900"/>
                  </a:spcBef>
                  <a:spcAft>
                    <a:spcPts val="900"/>
                  </a:spcAft>
                </a:pPr>
                <a:r>
                  <a:rPr lang="zh-CN" altLang="en-US" sz="1400" spc="100" dirty="0">
                    <a:latin typeface="思源黑体 CN Normal" panose="020B0400000000000000" pitchFamily="34" charset="-122"/>
                    <a:ea typeface="思源黑体 CN Normal" panose="020B0400000000000000" pitchFamily="34" charset="-122"/>
                  </a:rPr>
                  <a:t>此处更新利用了</a:t>
                </a:r>
                <a:r>
                  <a:rPr lang="en-US" altLang="zh-CN" sz="1400" spc="100" dirty="0">
                    <a:latin typeface="思源黑体 CN Normal" panose="020B0400000000000000" pitchFamily="34" charset="-122"/>
                    <a:ea typeface="思源黑体 CN Normal" panose="020B0400000000000000" pitchFamily="34" charset="-122"/>
                  </a:rPr>
                  <a:t>MMSE</a:t>
                </a:r>
                <a:r>
                  <a:rPr lang="zh-CN" altLang="en-US" sz="1400" spc="100" dirty="0">
                    <a:latin typeface="思源黑体 CN Normal" panose="020B0400000000000000" pitchFamily="34" charset="-122"/>
                    <a:ea typeface="思源黑体 CN Normal" panose="020B0400000000000000" pitchFamily="34" charset="-122"/>
                  </a:rPr>
                  <a:t>，其中：</a:t>
                </a:r>
                <a14:m>
                  <m:oMath xmlns:m="http://schemas.openxmlformats.org/officeDocument/2006/math">
                    <m:sSub>
                      <m:sSub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bPr>
                      <m:e>
                        <m:acc>
                          <m:accPr>
                            <m:chr m:val="̂"/>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acc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𝜀</m:t>
                            </m:r>
                          </m:e>
                        </m:acc>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Sub>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𝛽</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𝑌</m:t>
                    </m:r>
                    <m:sSub>
                      <m:sSub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𝑅</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𝑖</m:t>
                        </m:r>
                      </m:sub>
                    </m:sSub>
                  </m:oMath>
                </a14:m>
                <a:r>
                  <a:rPr lang="zh-CN" altLang="en-US" sz="1800" dirty="0">
                    <a:effectLst/>
                    <a:latin typeface="Cambria" panose="02040503050406030204" pitchFamily="18" charset="0"/>
                    <a:ea typeface="宋体" panose="02010600030101010101" pitchFamily="2" charset="-122"/>
                    <a:cs typeface="Times New Roman" panose="02020603050405020304" pitchFamily="18" charset="0"/>
                  </a:rPr>
                  <a:t>，</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sub>
                    </m:sSub>
                    <m:r>
                      <a:rPr lang="en-US" altLang="zh-CN">
                        <a:latin typeface="Cambria Math" panose="02040503050406030204" pitchFamily="18" charset="0"/>
                      </a:rPr>
                      <m:t>=</m:t>
                    </m:r>
                    <m:f>
                      <m:fPr>
                        <m:ctrlPr>
                          <a:rPr lang="zh-CN" altLang="zh-CN" i="1">
                            <a:latin typeface="Cambria Math" panose="02040503050406030204" pitchFamily="18" charset="0"/>
                          </a:rPr>
                        </m:ctrlPr>
                      </m:fPr>
                      <m:num>
                        <m:r>
                          <a:rPr lang="en-US" altLang="zh-CN" i="1">
                            <a:latin typeface="Cambria Math" panose="02040503050406030204" pitchFamily="18" charset="0"/>
                          </a:rPr>
                          <m:t>𝐸</m:t>
                        </m:r>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𝑌</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sup>
                            </m:sSubSup>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e>
                        </m:d>
                      </m:num>
                      <m:den>
                        <m:r>
                          <a:rPr lang="en-US" altLang="zh-CN" i="1">
                            <a:latin typeface="Cambria Math" panose="02040503050406030204" pitchFamily="18" charset="0"/>
                          </a:rPr>
                          <m:t>𝐸</m:t>
                        </m:r>
                        <m:sSup>
                          <m:sSupPr>
                            <m:ctrlPr>
                              <a:rPr lang="zh-CN" altLang="zh-CN" i="1">
                                <a:latin typeface="Cambria Math" panose="02040503050406030204" pitchFamily="18" charset="0"/>
                              </a:rPr>
                            </m:ctrlPr>
                          </m:sSupPr>
                          <m:e>
                            <m:d>
                              <m:dPr>
                                <m:ctrlPr>
                                  <a:rPr lang="zh-CN" altLang="zh-CN" i="1">
                                    <a:latin typeface="Cambria Math" panose="02040503050406030204" pitchFamily="18" charset="0"/>
                                  </a:rPr>
                                </m:ctrlPr>
                              </m:dPr>
                              <m:e>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𝑌</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sup>
                                </m:sSubSup>
                              </m:e>
                            </m:d>
                          </m:e>
                          <m:sup>
                            <m:r>
                              <a:rPr lang="en-US" altLang="zh-CN" i="1">
                                <a:latin typeface="Cambria Math" panose="02040503050406030204" pitchFamily="18" charset="0"/>
                              </a:rPr>
                              <m:t>2</m:t>
                            </m:r>
                          </m:sup>
                        </m:sSup>
                      </m:den>
                    </m:f>
                  </m:oMath>
                </a14:m>
                <a:endParaRPr lang="zh-CN" altLang="zh-CN" sz="1800" dirty="0">
                  <a:effectLst/>
                  <a:latin typeface="Cambria" panose="02040503050406030204" pitchFamily="18" charset="0"/>
                  <a:ea typeface="宋体" panose="02010600030101010101" pitchFamily="2" charset="-122"/>
                  <a:cs typeface="Times New Roman" panose="02020603050405020304" pitchFamily="18" charset="0"/>
                </a:endParaRPr>
              </a:p>
            </p:txBody>
          </p:sp>
        </mc:Choice>
        <mc:Fallback xmlns="">
          <p:sp>
            <p:nvSpPr>
              <p:cNvPr id="18" name="文本框 17">
                <a:extLst>
                  <a:ext uri="{FF2B5EF4-FFF2-40B4-BE49-F238E27FC236}">
                    <a16:creationId xmlns:a16="http://schemas.microsoft.com/office/drawing/2014/main" id="{F9E74146-C04A-8256-DDB4-ED9CCCBBD164}"/>
                  </a:ext>
                </a:extLst>
              </p:cNvPr>
              <p:cNvSpPr txBox="1">
                <a:spLocks noRot="1" noChangeAspect="1" noMove="1" noResize="1" noEditPoints="1" noAdjustHandles="1" noChangeArrowheads="1" noChangeShapeType="1" noTextEdit="1"/>
              </p:cNvSpPr>
              <p:nvPr/>
            </p:nvSpPr>
            <p:spPr>
              <a:xfrm>
                <a:off x="1151001" y="3146757"/>
                <a:ext cx="7087066" cy="782778"/>
              </a:xfrm>
              <a:prstGeom prst="rect">
                <a:avLst/>
              </a:prstGeom>
              <a:blipFill>
                <a:blip r:embed="rId5"/>
                <a:stretch>
                  <a:fillRect l="-25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BA99420-BE14-C985-C597-74CE3B178E45}"/>
                  </a:ext>
                </a:extLst>
              </p:cNvPr>
              <p:cNvSpPr txBox="1"/>
              <p:nvPr/>
            </p:nvSpPr>
            <p:spPr>
              <a:xfrm>
                <a:off x="3730064" y="2721072"/>
                <a:ext cx="4731871" cy="4088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𝜀</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r>
                            <a:rPr lang="zh-CN" altLang="en-US" i="0">
                              <a:latin typeface="Cambria Math" panose="02040503050406030204" pitchFamily="18" charset="0"/>
                            </a:rPr>
                            <m:t>−1</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𝛽</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sub>
                      </m:sSub>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𝑌</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sub>
                        <m:sup>
                          <m:r>
                            <a:rPr lang="zh-CN" altLang="en-US" i="0">
                              <a:latin typeface="Cambria Math" panose="02040503050406030204" pitchFamily="18" charset="0"/>
                            </a:rPr>
                            <m:t>′</m:t>
                          </m:r>
                        </m:sup>
                      </m:sSubSup>
                    </m:oMath>
                  </m:oMathPara>
                </a14:m>
                <a:endParaRPr lang="zh-CN" altLang="en-US" dirty="0"/>
              </a:p>
            </p:txBody>
          </p:sp>
        </mc:Choice>
        <mc:Fallback xmlns="">
          <p:sp>
            <p:nvSpPr>
              <p:cNvPr id="10" name="文本框 9">
                <a:extLst>
                  <a:ext uri="{FF2B5EF4-FFF2-40B4-BE49-F238E27FC236}">
                    <a16:creationId xmlns:a16="http://schemas.microsoft.com/office/drawing/2014/main" id="{5BA99420-BE14-C985-C597-74CE3B178E45}"/>
                  </a:ext>
                </a:extLst>
              </p:cNvPr>
              <p:cNvSpPr txBox="1">
                <a:spLocks noRot="1" noChangeAspect="1" noMove="1" noResize="1" noEditPoints="1" noAdjustHandles="1" noChangeArrowheads="1" noChangeShapeType="1" noTextEdit="1"/>
              </p:cNvSpPr>
              <p:nvPr/>
            </p:nvSpPr>
            <p:spPr>
              <a:xfrm>
                <a:off x="3730064" y="2721072"/>
                <a:ext cx="4731871" cy="408830"/>
              </a:xfrm>
              <a:prstGeom prst="rect">
                <a:avLst/>
              </a:prstGeom>
              <a:blipFill>
                <a:blip r:embed="rId6"/>
                <a:stretch>
                  <a:fillRect t="-4478" b="-8955"/>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7BDD6490-E3C7-4835-6508-603436E37600}"/>
              </a:ext>
            </a:extLst>
          </p:cNvPr>
          <p:cNvSpPr txBox="1"/>
          <p:nvPr/>
        </p:nvSpPr>
        <p:spPr>
          <a:xfrm>
            <a:off x="1151001" y="3991473"/>
            <a:ext cx="2515066" cy="424090"/>
          </a:xfrm>
          <a:prstGeom prst="rect">
            <a:avLst/>
          </a:prstGeom>
          <a:noFill/>
        </p:spPr>
        <p:txBody>
          <a:bodyPr wrap="square" rtlCol="0">
            <a:spAutoFit/>
          </a:bodyPr>
          <a:lstStyle/>
          <a:p>
            <a:pPr algn="just" hangingPunct="0">
              <a:lnSpc>
                <a:spcPct val="130000"/>
              </a:lnSpc>
            </a:pPr>
            <a:r>
              <a:rPr lang="zh-CN" altLang="en-US" sz="1400" spc="100" dirty="0">
                <a:ea typeface="思源黑体 CN Normal" panose="020B0400000000000000" pitchFamily="34" charset="-122"/>
              </a:rPr>
              <a:t>经过迭代后，解码误差</a:t>
            </a:r>
            <a:r>
              <a:rPr lang="zh-CN" altLang="en-US" dirty="0"/>
              <a:t>：</a:t>
            </a:r>
            <a:endParaRPr lang="zh-CN" altLang="zh-CN" dirty="0"/>
          </a:p>
        </p:txBody>
      </p:sp>
      <mc:AlternateContent xmlns:mc="http://schemas.openxmlformats.org/markup-compatibility/2006" xmlns:a14="http://schemas.microsoft.com/office/drawing/2010/main">
        <mc:Choice Requires="a14">
          <p:sp>
            <p:nvSpPr>
              <p:cNvPr id="16" name="文本框 15">
                <a:extLst>
                  <a:ext uri="{FF2B5EF4-FFF2-40B4-BE49-F238E27FC236}">
                    <a16:creationId xmlns:a16="http://schemas.microsoft.com/office/drawing/2014/main" id="{2AA53CEB-6FB8-94A4-1959-67BD3C715F0F}"/>
                  </a:ext>
                </a:extLst>
              </p:cNvPr>
              <p:cNvSpPr txBox="1"/>
              <p:nvPr/>
            </p:nvSpPr>
            <p:spPr>
              <a:xfrm>
                <a:off x="4038599" y="3991601"/>
                <a:ext cx="4114800" cy="42396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b>
                          <m:r>
                            <a:rPr lang="zh-CN" altLang="en-US" i="1">
                              <a:latin typeface="Cambria Math" panose="02040503050406030204" pitchFamily="18" charset="0"/>
                            </a:rPr>
                            <m:t>𝑅</m:t>
                          </m:r>
                          <m:r>
                            <a:rPr lang="zh-CN" altLang="en-US" i="0">
                              <a:latin typeface="Cambria Math" panose="02040503050406030204" pitchFamily="18" charset="0"/>
                            </a:rPr>
                            <m:t>,</m:t>
                          </m:r>
                          <m:r>
                            <a:rPr lang="zh-CN" altLang="en-US" i="1">
                              <a:latin typeface="Cambria Math" panose="02040503050406030204" pitchFamily="18" charset="0"/>
                            </a:rPr>
                            <m:t>𝑖</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𝑅</m:t>
                          </m:r>
                        </m:sub>
                      </m:sSub>
                      <m:r>
                        <a:rPr lang="en-US" altLang="zh-CN" b="0" i="1" smtClean="0">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r>
                            <a:rPr lang="en-US" altLang="zh-CN" i="1">
                              <a:latin typeface="Cambria Math" panose="02040503050406030204" pitchFamily="18" charset="0"/>
                            </a:rPr>
                            <m:t>−1</m:t>
                          </m:r>
                        </m:sub>
                      </m:sSub>
                      <m:r>
                        <a:rPr lang="en-US" altLang="zh-CN" i="1">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𝛽</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sub>
                      </m:sSub>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𝑌</m:t>
                          </m:r>
                        </m:e>
                        <m:sub>
                          <m:r>
                            <a:rPr lang="en-US" altLang="zh-CN" i="1">
                              <a:latin typeface="Cambria Math" panose="02040503050406030204" pitchFamily="18" charset="0"/>
                            </a:rPr>
                            <m:t>𝑅</m:t>
                          </m:r>
                          <m:r>
                            <a:rPr lang="en-US" altLang="zh-CN">
                              <a:latin typeface="Cambria Math" panose="02040503050406030204" pitchFamily="18" charset="0"/>
                            </a:rPr>
                            <m:t>,</m:t>
                          </m:r>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m:oMathPara>
                </a14:m>
                <a:endParaRPr lang="zh-CN" altLang="en-US" dirty="0"/>
              </a:p>
            </p:txBody>
          </p:sp>
        </mc:Choice>
        <mc:Fallback xmlns="">
          <p:sp>
            <p:nvSpPr>
              <p:cNvPr id="16" name="文本框 15">
                <a:extLst>
                  <a:ext uri="{FF2B5EF4-FFF2-40B4-BE49-F238E27FC236}">
                    <a16:creationId xmlns:a16="http://schemas.microsoft.com/office/drawing/2014/main" id="{2AA53CEB-6FB8-94A4-1959-67BD3C715F0F}"/>
                  </a:ext>
                </a:extLst>
              </p:cNvPr>
              <p:cNvSpPr txBox="1">
                <a:spLocks noRot="1" noChangeAspect="1" noMove="1" noResize="1" noEditPoints="1" noAdjustHandles="1" noChangeArrowheads="1" noChangeShapeType="1" noTextEdit="1"/>
              </p:cNvSpPr>
              <p:nvPr/>
            </p:nvSpPr>
            <p:spPr>
              <a:xfrm>
                <a:off x="4038599" y="3991601"/>
                <a:ext cx="4114800" cy="423962"/>
              </a:xfrm>
              <a:prstGeom prst="rect">
                <a:avLst/>
              </a:prstGeom>
              <a:blipFill>
                <a:blip r:embed="rId7"/>
                <a:stretch>
                  <a:fillRect t="-1449" b="-724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121EDD61-505B-69CA-11D9-70C25010CB96}"/>
                  </a:ext>
                </a:extLst>
              </p:cNvPr>
              <p:cNvSpPr txBox="1"/>
              <p:nvPr/>
            </p:nvSpPr>
            <p:spPr>
              <a:xfrm>
                <a:off x="1151001" y="4718852"/>
                <a:ext cx="2980006" cy="424090"/>
              </a:xfrm>
              <a:prstGeom prst="rect">
                <a:avLst/>
              </a:prstGeom>
              <a:noFill/>
            </p:spPr>
            <p:txBody>
              <a:bodyPr wrap="square" rtlCol="0">
                <a:spAutoFit/>
              </a:bodyPr>
              <a:lstStyle/>
              <a:p>
                <a:pPr algn="just" hangingPunct="0">
                  <a:lnSpc>
                    <a:spcPct val="130000"/>
                  </a:lnSpc>
                </a:pPr>
                <a:r>
                  <a:rPr lang="zh-CN" altLang="en-US" sz="1400" spc="100" dirty="0">
                    <a:ea typeface="思源黑体 CN Normal" panose="020B0400000000000000" pitchFamily="34" charset="-122"/>
                  </a:rPr>
                  <a:t>经过</a:t>
                </a:r>
                <a14:m>
                  <m:oMath xmlns:m="http://schemas.openxmlformats.org/officeDocument/2006/math">
                    <m:sSub>
                      <m:sSubPr>
                        <m:ctrlPr>
                          <a:rPr lang="en-US" altLang="zh-CN" sz="1400" i="1" spc="100" smtClean="0">
                            <a:latin typeface="Cambria Math" panose="02040503050406030204" pitchFamily="18" charset="0"/>
                            <a:ea typeface="思源黑体 CN Normal" panose="020B0400000000000000" pitchFamily="34" charset="-122"/>
                          </a:rPr>
                        </m:ctrlPr>
                      </m:sSubPr>
                      <m:e>
                        <m:r>
                          <a:rPr lang="en-US" altLang="zh-CN" sz="1400" b="0" i="1" spc="100" smtClean="0">
                            <a:latin typeface="Cambria Math" panose="02040503050406030204" pitchFamily="18" charset="0"/>
                            <a:ea typeface="思源黑体 CN Normal" panose="020B0400000000000000" pitchFamily="34" charset="-122"/>
                          </a:rPr>
                          <m:t>𝑁</m:t>
                        </m:r>
                      </m:e>
                      <m:sub>
                        <m:r>
                          <a:rPr lang="en-US" altLang="zh-CN" sz="1400" b="0" i="1" spc="100" smtClean="0">
                            <a:latin typeface="Cambria Math" panose="02040503050406030204" pitchFamily="18" charset="0"/>
                            <a:ea typeface="思源黑体 CN Normal" panose="020B0400000000000000" pitchFamily="34" charset="-122"/>
                          </a:rPr>
                          <m:t>𝑡</m:t>
                        </m:r>
                      </m:sub>
                    </m:sSub>
                  </m:oMath>
                </a14:m>
                <a:r>
                  <a:rPr lang="zh-CN" altLang="en-US" sz="1400" spc="100" dirty="0">
                    <a:ea typeface="思源黑体 CN Normal" panose="020B0400000000000000" pitchFamily="34" charset="-122"/>
                  </a:rPr>
                  <a:t>迭代后，解码中心值</a:t>
                </a:r>
                <a:r>
                  <a:rPr lang="zh-CN" altLang="en-US" dirty="0"/>
                  <a:t>：</a:t>
                </a:r>
                <a:endParaRPr lang="zh-CN" altLang="zh-CN" dirty="0"/>
              </a:p>
            </p:txBody>
          </p:sp>
        </mc:Choice>
        <mc:Fallback xmlns="">
          <p:sp>
            <p:nvSpPr>
              <p:cNvPr id="19" name="文本框 18">
                <a:extLst>
                  <a:ext uri="{FF2B5EF4-FFF2-40B4-BE49-F238E27FC236}">
                    <a16:creationId xmlns:a16="http://schemas.microsoft.com/office/drawing/2014/main" id="{121EDD61-505B-69CA-11D9-70C25010CB96}"/>
                  </a:ext>
                </a:extLst>
              </p:cNvPr>
              <p:cNvSpPr txBox="1">
                <a:spLocks noRot="1" noChangeAspect="1" noMove="1" noResize="1" noEditPoints="1" noAdjustHandles="1" noChangeArrowheads="1" noChangeShapeType="1" noTextEdit="1"/>
              </p:cNvSpPr>
              <p:nvPr/>
            </p:nvSpPr>
            <p:spPr>
              <a:xfrm>
                <a:off x="1151001" y="4718852"/>
                <a:ext cx="2980006" cy="424090"/>
              </a:xfrm>
              <a:prstGeom prst="rect">
                <a:avLst/>
              </a:prstGeom>
              <a:blipFill>
                <a:blip r:embed="rId8"/>
                <a:stretch>
                  <a:fillRect l="-613"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CE6D16C2-D6ED-5EA6-F86D-42A609FFE43D}"/>
                  </a:ext>
                </a:extLst>
              </p:cNvPr>
              <p:cNvSpPr txBox="1"/>
              <p:nvPr/>
            </p:nvSpPr>
            <p:spPr>
              <a:xfrm>
                <a:off x="4758265" y="4718852"/>
                <a:ext cx="2675467" cy="41261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rgbClr val="836967"/>
                              </a:solidFill>
                              <a:latin typeface="Cambria Math" panose="02040503050406030204" pitchFamily="18" charset="0"/>
                            </a:rPr>
                          </m:ctrlPr>
                        </m:sSubPr>
                        <m:e>
                          <m:acc>
                            <m:accPr>
                              <m:chr m:val="̂"/>
                              <m:ctrlPr>
                                <a:rPr lang="zh-CN" altLang="en-US" i="1">
                                  <a:solidFill>
                                    <a:srgbClr val="836967"/>
                                  </a:solidFill>
                                  <a:latin typeface="Cambria Math" panose="02040503050406030204" pitchFamily="18" charset="0"/>
                                </a:rPr>
                              </m:ctrlPr>
                            </m:accPr>
                            <m:e>
                              <m:r>
                                <a:rPr lang="zh-CN" altLang="en-US" i="1">
                                  <a:latin typeface="Cambria Math" panose="02040503050406030204" pitchFamily="18" charset="0"/>
                                </a:rPr>
                                <m:t>𝜃</m:t>
                              </m:r>
                            </m:e>
                          </m:acc>
                        </m:e>
                        <m:sub>
                          <m:r>
                            <a:rPr lang="zh-CN" altLang="en-US" i="1">
                              <a:latin typeface="Cambria Math" panose="02040503050406030204" pitchFamily="18" charset="0"/>
                            </a:rPr>
                            <m:t>𝑅</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𝜃</m:t>
                          </m:r>
                        </m:e>
                        <m:sub>
                          <m:r>
                            <a:rPr lang="zh-CN" altLang="en-US" i="1">
                              <a:latin typeface="Cambria Math" panose="02040503050406030204" pitchFamily="18" charset="0"/>
                            </a:rPr>
                            <m:t>𝑅</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𝜀</m:t>
                          </m:r>
                        </m:e>
                        <m:sub>
                          <m:r>
                            <a:rPr lang="zh-CN" altLang="en-US" i="1">
                              <a:latin typeface="Cambria Math" panose="02040503050406030204" pitchFamily="18" charset="0"/>
                            </a:rPr>
                            <m:t>𝑅</m:t>
                          </m:r>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𝑁</m:t>
                              </m:r>
                            </m:e>
                            <m:sub>
                              <m:r>
                                <a:rPr lang="zh-CN" altLang="en-US" i="1">
                                  <a:latin typeface="Cambria Math" panose="02040503050406030204" pitchFamily="18" charset="0"/>
                                </a:rPr>
                                <m:t>𝑡</m:t>
                              </m:r>
                            </m:sub>
                          </m:sSub>
                        </m:sub>
                      </m:sSub>
                    </m:oMath>
                  </m:oMathPara>
                </a14:m>
                <a:endParaRPr lang="zh-CN" altLang="en-US" dirty="0"/>
              </a:p>
            </p:txBody>
          </p:sp>
        </mc:Choice>
        <mc:Fallback xmlns="">
          <p:sp>
            <p:nvSpPr>
              <p:cNvPr id="21" name="文本框 20">
                <a:extLst>
                  <a:ext uri="{FF2B5EF4-FFF2-40B4-BE49-F238E27FC236}">
                    <a16:creationId xmlns:a16="http://schemas.microsoft.com/office/drawing/2014/main" id="{CE6D16C2-D6ED-5EA6-F86D-42A609FFE43D}"/>
                  </a:ext>
                </a:extLst>
              </p:cNvPr>
              <p:cNvSpPr txBox="1">
                <a:spLocks noRot="1" noChangeAspect="1" noMove="1" noResize="1" noEditPoints="1" noAdjustHandles="1" noChangeArrowheads="1" noChangeShapeType="1" noTextEdit="1"/>
              </p:cNvSpPr>
              <p:nvPr/>
            </p:nvSpPr>
            <p:spPr>
              <a:xfrm>
                <a:off x="4758265" y="4718852"/>
                <a:ext cx="2675467" cy="412613"/>
              </a:xfrm>
              <a:prstGeom prst="rect">
                <a:avLst/>
              </a:prstGeom>
              <a:blipFill>
                <a:blip r:embed="rId9"/>
                <a:stretch>
                  <a:fillRect t="-4412" b="-147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a:extLst>
                  <a:ext uri="{FF2B5EF4-FFF2-40B4-BE49-F238E27FC236}">
                    <a16:creationId xmlns:a16="http://schemas.microsoft.com/office/drawing/2014/main" id="{5F2CBE8C-6896-37A3-3469-E4AF559823DD}"/>
                  </a:ext>
                </a:extLst>
              </p:cNvPr>
              <p:cNvSpPr txBox="1"/>
              <p:nvPr/>
            </p:nvSpPr>
            <p:spPr>
              <a:xfrm>
                <a:off x="1151000" y="5448929"/>
                <a:ext cx="9195267" cy="651140"/>
              </a:xfrm>
              <a:prstGeom prst="rect">
                <a:avLst/>
              </a:prstGeom>
              <a:noFill/>
            </p:spPr>
            <p:txBody>
              <a:bodyPr wrap="square" rtlCol="0">
                <a:spAutoFit/>
              </a:bodyPr>
              <a:lstStyle/>
              <a:p>
                <a:pPr algn="just" hangingPunct="0">
                  <a:lnSpc>
                    <a:spcPct val="130000"/>
                  </a:lnSpc>
                </a:pPr>
                <a:r>
                  <a:rPr lang="zh-CN" altLang="en-US" sz="1400" spc="100" dirty="0">
                    <a:ea typeface="思源黑体 CN Normal" panose="020B0400000000000000" pitchFamily="34" charset="-122"/>
                  </a:rPr>
                  <a:t>解码误差不超过其区间，例如：</a:t>
                </a:r>
                <a:r>
                  <a:rPr lang="zh-CN" altLang="zh-CN" dirty="0"/>
                  <a:t> </a:t>
                </a:r>
                <a14:m>
                  <m:oMath xmlns:m="http://schemas.openxmlformats.org/officeDocument/2006/math">
                    <m:sSub>
                      <m:sSubPr>
                        <m:ctrlPr>
                          <a:rPr lang="zh-CN" altLang="zh-CN" i="1">
                            <a:latin typeface="Cambria Math" panose="02040503050406030204" pitchFamily="18" charset="0"/>
                          </a:rPr>
                        </m:ctrlPr>
                      </m:sSubPr>
                      <m:e>
                        <m:r>
                          <a:rPr lang="en-US" altLang="zh-CN" i="1">
                            <a:latin typeface="Cambria Math" panose="02040503050406030204" pitchFamily="18" charset="0"/>
                          </a:rPr>
                          <m:t>𝜀</m:t>
                        </m:r>
                      </m:e>
                      <m:sub>
                        <m:r>
                          <a:rPr lang="en-US" altLang="zh-CN" i="1">
                            <a:latin typeface="Cambria Math" panose="02040503050406030204" pitchFamily="18" charset="0"/>
                          </a:rPr>
                          <m:t>𝑅</m:t>
                        </m:r>
                        <m:r>
                          <a:rPr lang="en-US" altLang="zh-CN">
                            <a:latin typeface="Cambria Math" panose="02040503050406030204" pitchFamily="18" charset="0"/>
                          </a:rPr>
                          <m:t>,</m:t>
                        </m:r>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sub>
                    </m:sSub>
                    <m:r>
                      <a:rPr lang="en-US" altLang="zh-CN">
                        <a:latin typeface="Cambria Math" panose="02040503050406030204" pitchFamily="18" charset="0"/>
                      </a:rPr>
                      <m:t>∈[</m:t>
                    </m:r>
                    <m:r>
                      <a:rPr lang="en-US" altLang="zh-CN" i="1">
                        <a:latin typeface="Cambria Math" panose="02040503050406030204" pitchFamily="18" charset="0"/>
                      </a:rPr>
                      <m:t>−</m:t>
                    </m:r>
                    <m:f>
                      <m:fPr>
                        <m:ctrlPr>
                          <a:rPr lang="zh-CN" altLang="zh-CN" i="1">
                            <a:latin typeface="Cambria Math" panose="02040503050406030204" pitchFamily="18" charset="0"/>
                          </a:rPr>
                        </m:ctrlPr>
                      </m:fPr>
                      <m:num>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3</m:t>
                            </m:r>
                          </m:e>
                        </m:rad>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a:latin typeface="Cambria Math" panose="02040503050406030204" pitchFamily="18" charset="0"/>
                                  </a:rPr>
                                  <m:t>,</m:t>
                                </m:r>
                                <m:r>
                                  <a:rPr lang="en-US" altLang="zh-CN" i="1">
                                    <a:latin typeface="Cambria Math" panose="02040503050406030204" pitchFamily="18" charset="0"/>
                                  </a:rPr>
                                  <m:t>𝑅</m:t>
                                </m:r>
                              </m:sub>
                            </m:sSub>
                          </m:sup>
                        </m:sSup>
                      </m:den>
                    </m:f>
                    <m:r>
                      <a:rPr lang="en-US" altLang="zh-CN">
                        <a:latin typeface="Cambria Math" panose="02040503050406030204" pitchFamily="18" charset="0"/>
                      </a:rPr>
                      <m:t>,</m:t>
                    </m:r>
                    <m:f>
                      <m:fPr>
                        <m:ctrlPr>
                          <a:rPr lang="zh-CN" altLang="zh-CN" i="1">
                            <a:latin typeface="Cambria Math" panose="02040503050406030204" pitchFamily="18" charset="0"/>
                          </a:rPr>
                        </m:ctrlPr>
                      </m:fPr>
                      <m:num>
                        <m:rad>
                          <m:radPr>
                            <m:degHide m:val="on"/>
                            <m:ctrlPr>
                              <a:rPr lang="zh-CN" altLang="zh-CN" i="1">
                                <a:latin typeface="Cambria Math" panose="02040503050406030204" pitchFamily="18" charset="0"/>
                              </a:rPr>
                            </m:ctrlPr>
                          </m:radPr>
                          <m:deg/>
                          <m:e>
                            <m:r>
                              <a:rPr lang="en-US" altLang="zh-CN" i="1">
                                <a:latin typeface="Cambria Math" panose="02040503050406030204" pitchFamily="18" charset="0"/>
                              </a:rPr>
                              <m:t>3</m:t>
                            </m:r>
                          </m:e>
                        </m:rad>
                      </m:num>
                      <m:den>
                        <m:sSup>
                          <m:sSupPr>
                            <m:ctrlPr>
                              <a:rPr lang="zh-CN" altLang="zh-CN" i="1">
                                <a:latin typeface="Cambria Math" panose="02040503050406030204" pitchFamily="18" charset="0"/>
                              </a:rPr>
                            </m:ctrlPr>
                          </m:sSupPr>
                          <m:e>
                            <m:r>
                              <a:rPr lang="en-US" altLang="zh-CN" i="1">
                                <a:latin typeface="Cambria Math" panose="02040503050406030204" pitchFamily="18" charset="0"/>
                              </a:rPr>
                              <m:t>2</m:t>
                            </m:r>
                          </m:e>
                          <m:sup>
                            <m:sSub>
                              <m:sSubPr>
                                <m:ctrlPr>
                                  <a:rPr lang="zh-CN" altLang="zh-CN" i="1">
                                    <a:latin typeface="Cambria Math" panose="02040503050406030204" pitchFamily="18" charset="0"/>
                                  </a:rPr>
                                </m:ctrlPr>
                              </m:sSubPr>
                              <m:e>
                                <m:r>
                                  <a:rPr lang="en-US" altLang="zh-CN" i="1">
                                    <a:latin typeface="Cambria Math" panose="02040503050406030204" pitchFamily="18" charset="0"/>
                                  </a:rPr>
                                  <m:t>𝑁</m:t>
                                </m:r>
                              </m:e>
                              <m:sub>
                                <m:r>
                                  <a:rPr lang="en-US" altLang="zh-CN" i="1">
                                    <a:latin typeface="Cambria Math" panose="02040503050406030204" pitchFamily="18" charset="0"/>
                                  </a:rPr>
                                  <m:t>𝑡</m:t>
                                </m:r>
                              </m:sub>
                            </m:sSub>
                            <m:sSub>
                              <m:sSubPr>
                                <m:ctrlPr>
                                  <a:rPr lang="zh-CN" altLang="zh-CN" i="1">
                                    <a:latin typeface="Cambria Math" panose="02040503050406030204" pitchFamily="18" charset="0"/>
                                  </a:rPr>
                                </m:ctrlPr>
                              </m:sSubPr>
                              <m:e>
                                <m:r>
                                  <a:rPr lang="en-US" altLang="zh-CN" i="1">
                                    <a:latin typeface="Cambria Math" panose="02040503050406030204" pitchFamily="18" charset="0"/>
                                  </a:rPr>
                                  <m:t>𝑅</m:t>
                                </m:r>
                              </m:e>
                              <m:sub>
                                <m:r>
                                  <a:rPr lang="en-US" altLang="zh-CN" i="1">
                                    <a:latin typeface="Cambria Math" panose="02040503050406030204" pitchFamily="18" charset="0"/>
                                  </a:rPr>
                                  <m:t>𝑡</m:t>
                                </m:r>
                                <m:r>
                                  <a:rPr lang="en-US" altLang="zh-CN">
                                    <a:latin typeface="Cambria Math" panose="02040503050406030204" pitchFamily="18" charset="0"/>
                                  </a:rPr>
                                  <m:t>,</m:t>
                                </m:r>
                                <m:r>
                                  <a:rPr lang="en-US" altLang="zh-CN" i="1">
                                    <a:latin typeface="Cambria Math" panose="02040503050406030204" pitchFamily="18" charset="0"/>
                                  </a:rPr>
                                  <m:t>𝑅</m:t>
                                </m:r>
                              </m:sub>
                            </m:sSub>
                          </m:sup>
                        </m:sSup>
                      </m:den>
                    </m:f>
                    <m:r>
                      <a:rPr lang="en-US" altLang="zh-CN">
                        <a:latin typeface="Cambria Math" panose="02040503050406030204" pitchFamily="18" charset="0"/>
                      </a:rPr>
                      <m:t>)</m:t>
                    </m:r>
                    <m:r>
                      <a:rPr lang="zh-CN" altLang="en-US" i="1">
                        <a:latin typeface="Cambria Math" panose="02040503050406030204" pitchFamily="18" charset="0"/>
                      </a:rPr>
                      <m:t>，</m:t>
                    </m:r>
                  </m:oMath>
                </a14:m>
                <a:r>
                  <a:rPr lang="zh-CN" altLang="en-US" sz="1400" spc="100" dirty="0">
                    <a:ea typeface="思源黑体 CN Normal" panose="020B0400000000000000" pitchFamily="34" charset="-122"/>
                  </a:rPr>
                  <a:t>则解码中心值</a:t>
                </a:r>
                <a14:m>
                  <m:oMath xmlns:m="http://schemas.openxmlformats.org/officeDocument/2006/math">
                    <m:sSub>
                      <m:sSubPr>
                        <m:ctrlPr>
                          <a:rPr lang="zh-CN" altLang="en-US" sz="1400" i="1" smtClean="0">
                            <a:solidFill>
                              <a:srgbClr val="836967"/>
                            </a:solidFill>
                            <a:latin typeface="Cambria Math" panose="02040503050406030204" pitchFamily="18" charset="0"/>
                          </a:rPr>
                        </m:ctrlPr>
                      </m:sSubPr>
                      <m:e>
                        <m:acc>
                          <m:accPr>
                            <m:chr m:val="̂"/>
                            <m:ctrlPr>
                              <a:rPr lang="zh-CN" altLang="en-US" sz="1400" i="1">
                                <a:solidFill>
                                  <a:srgbClr val="836967"/>
                                </a:solidFill>
                                <a:latin typeface="Cambria Math" panose="02040503050406030204" pitchFamily="18" charset="0"/>
                              </a:rPr>
                            </m:ctrlPr>
                          </m:accPr>
                          <m:e>
                            <m:r>
                              <a:rPr lang="zh-CN" altLang="en-US" sz="1400" i="1">
                                <a:latin typeface="Cambria Math" panose="02040503050406030204" pitchFamily="18" charset="0"/>
                              </a:rPr>
                              <m:t>𝜃</m:t>
                            </m:r>
                          </m:e>
                        </m:acc>
                      </m:e>
                      <m:sub>
                        <m:r>
                          <a:rPr lang="zh-CN" altLang="en-US" sz="1400" i="1">
                            <a:latin typeface="Cambria Math" panose="02040503050406030204" pitchFamily="18" charset="0"/>
                          </a:rPr>
                          <m:t>𝑅</m:t>
                        </m:r>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𝑁</m:t>
                            </m:r>
                          </m:e>
                          <m:sub>
                            <m:r>
                              <a:rPr lang="zh-CN" altLang="en-US" sz="1400" i="1">
                                <a:latin typeface="Cambria Math" panose="02040503050406030204" pitchFamily="18" charset="0"/>
                              </a:rPr>
                              <m:t>𝑡</m:t>
                            </m:r>
                          </m:sub>
                        </m:sSub>
                      </m:sub>
                    </m:sSub>
                    <m:r>
                      <a:rPr lang="zh-CN" altLang="en-US" sz="1400" i="1">
                        <a:latin typeface="Cambria Math" panose="02040503050406030204" pitchFamily="18" charset="0"/>
                      </a:rPr>
                      <m:t> </m:t>
                    </m:r>
                  </m:oMath>
                </a14:m>
                <a:r>
                  <a:rPr lang="zh-CN" altLang="en-US" sz="1400" spc="100" dirty="0">
                    <a:ea typeface="思源黑体 CN Normal" panose="020B0400000000000000" pitchFamily="34" charset="-122"/>
                  </a:rPr>
                  <a:t>正确译码为</a:t>
                </a:r>
                <a14:m>
                  <m:oMath xmlns:m="http://schemas.openxmlformats.org/officeDocument/2006/math">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𝜃</m:t>
                        </m:r>
                      </m:e>
                      <m:sub>
                        <m:r>
                          <a:rPr lang="zh-CN" altLang="en-US" sz="1400" i="1">
                            <a:latin typeface="Cambria Math" panose="02040503050406030204" pitchFamily="18" charset="0"/>
                          </a:rPr>
                          <m:t>𝑅</m:t>
                        </m:r>
                      </m:sub>
                    </m:sSub>
                    <m:r>
                      <a:rPr lang="zh-CN" altLang="en-US" sz="1400" i="1">
                        <a:latin typeface="Cambria Math" panose="02040503050406030204" pitchFamily="18" charset="0"/>
                      </a:rPr>
                      <m:t> </m:t>
                    </m:r>
                  </m:oMath>
                </a14:m>
                <a:endParaRPr lang="zh-CN" altLang="zh-CN" dirty="0"/>
              </a:p>
            </p:txBody>
          </p:sp>
        </mc:Choice>
        <mc:Fallback>
          <p:sp>
            <p:nvSpPr>
              <p:cNvPr id="22" name="文本框 21">
                <a:extLst>
                  <a:ext uri="{FF2B5EF4-FFF2-40B4-BE49-F238E27FC236}">
                    <a16:creationId xmlns:a16="http://schemas.microsoft.com/office/drawing/2014/main" id="{5F2CBE8C-6896-37A3-3469-E4AF559823DD}"/>
                  </a:ext>
                </a:extLst>
              </p:cNvPr>
              <p:cNvSpPr txBox="1">
                <a:spLocks noRot="1" noChangeAspect="1" noMove="1" noResize="1" noEditPoints="1" noAdjustHandles="1" noChangeArrowheads="1" noChangeShapeType="1" noTextEdit="1"/>
              </p:cNvSpPr>
              <p:nvPr/>
            </p:nvSpPr>
            <p:spPr>
              <a:xfrm>
                <a:off x="1151000" y="5448929"/>
                <a:ext cx="9195267" cy="651140"/>
              </a:xfrm>
              <a:prstGeom prst="rect">
                <a:avLst/>
              </a:prstGeom>
              <a:blipFill>
                <a:blip r:embed="rId10"/>
                <a:stretch>
                  <a:fillRect l="-199"/>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89AAFFE1-9BF9-3553-1CEB-50EB2779466E}"/>
              </a:ext>
            </a:extLst>
          </p:cNvPr>
          <p:cNvSpPr txBox="1"/>
          <p:nvPr/>
        </p:nvSpPr>
        <p:spPr>
          <a:xfrm>
            <a:off x="838200" y="6176308"/>
            <a:ext cx="8646459" cy="276999"/>
          </a:xfrm>
          <a:prstGeom prst="rect">
            <a:avLst/>
          </a:prstGeom>
          <a:noFill/>
        </p:spPr>
        <p:txBody>
          <a:bodyPr wrap="square">
            <a:spAutoFit/>
          </a:bodyPr>
          <a:lstStyle/>
          <a:p>
            <a:r>
              <a:rPr lang="en-US" altLang="zh-CN" sz="1200" dirty="0">
                <a:hlinkClick r:id="rId11"/>
              </a:rPr>
              <a:t>MMSE (Minimum Mean Square Error)</a:t>
            </a:r>
            <a:r>
              <a:rPr lang="zh-CN" altLang="en-US" sz="1200" dirty="0">
                <a:hlinkClick r:id="rId11"/>
              </a:rPr>
              <a:t>均衡原理讲解</a:t>
            </a:r>
            <a:r>
              <a:rPr lang="en-US" altLang="zh-CN" sz="1200" dirty="0">
                <a:hlinkClick r:id="rId11"/>
              </a:rPr>
              <a:t>_</a:t>
            </a:r>
            <a:r>
              <a:rPr lang="en-US" altLang="zh-CN" sz="1200" dirty="0" err="1">
                <a:hlinkClick r:id="rId11"/>
              </a:rPr>
              <a:t>mmse</a:t>
            </a:r>
            <a:r>
              <a:rPr lang="zh-CN" altLang="en-US" sz="1200" dirty="0">
                <a:hlinkClick r:id="rId11"/>
              </a:rPr>
              <a:t>均衡</a:t>
            </a:r>
            <a:r>
              <a:rPr lang="en-US" altLang="zh-CN" sz="1200" dirty="0">
                <a:hlinkClick r:id="rId11"/>
              </a:rPr>
              <a:t>-CSDN</a:t>
            </a:r>
            <a:r>
              <a:rPr lang="zh-CN" altLang="en-US" sz="1200" dirty="0">
                <a:hlinkClick r:id="rId11"/>
              </a:rPr>
              <a:t>博客</a:t>
            </a:r>
            <a:endParaRPr lang="zh-CN" altLang="en-US" sz="1200" dirty="0"/>
          </a:p>
        </p:txBody>
      </p:sp>
    </p:spTree>
    <p:extLst>
      <p:ext uri="{BB962C8B-B14F-4D97-AF65-F5344CB8AC3E}">
        <p14:creationId xmlns:p14="http://schemas.microsoft.com/office/powerpoint/2010/main" val="400704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77242" y="1829524"/>
            <a:ext cx="6096000" cy="2472855"/>
            <a:chOff x="1377020" y="924560"/>
            <a:chExt cx="6096000" cy="2472855"/>
          </a:xfrm>
        </p:grpSpPr>
        <p:sp>
          <p:nvSpPr>
            <p:cNvPr id="8" name="文本框 7"/>
            <p:cNvSpPr txBox="1"/>
            <p:nvPr/>
          </p:nvSpPr>
          <p:spPr>
            <a:xfrm>
              <a:off x="1377020" y="924560"/>
              <a:ext cx="619080" cy="1067921"/>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3</a:t>
              </a:r>
              <a:endParaRPr lang="zh-CN" altLang="en-US" sz="5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0" name="文本框 9"/>
            <p:cNvSpPr txBox="1"/>
            <p:nvPr/>
          </p:nvSpPr>
          <p:spPr>
            <a:xfrm>
              <a:off x="1853144" y="1377240"/>
              <a:ext cx="1820755" cy="525657"/>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Three</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1" name="文本框 10"/>
            <p:cNvSpPr txBox="1"/>
            <p:nvPr/>
          </p:nvSpPr>
          <p:spPr>
            <a:xfrm>
              <a:off x="2284648" y="1956397"/>
              <a:ext cx="4339650" cy="742319"/>
            </a:xfrm>
            <a:prstGeom prst="rect">
              <a:avLst/>
            </a:prstGeom>
            <a:noFill/>
          </p:spPr>
          <p:txBody>
            <a:bodyPr wrap="none" rtlCol="0">
              <a:spAutoFit/>
            </a:bodyPr>
            <a:lstStyle/>
            <a:p>
              <a:pPr algn="just" hangingPunct="0">
                <a:lnSpc>
                  <a:spcPct val="130000"/>
                </a:lnSpc>
              </a:pPr>
              <a:r>
                <a:rPr lang="zh-CN" altLang="en-US" sz="3600" dirty="0">
                  <a:solidFill>
                    <a:schemeClr val="accent1"/>
                  </a:solidFill>
                  <a:latin typeface="微软雅黑" panose="020B0503020204020204" pitchFamily="34" charset="-122"/>
                  <a:ea typeface="微软雅黑" panose="020B0503020204020204" pitchFamily="34" charset="-122"/>
                </a:rPr>
                <a:t>实验仿真与结果分析</a:t>
              </a:r>
              <a:endParaRPr lang="zh-CN" altLang="en-US" sz="3600" b="0" i="0" dirty="0">
                <a:solidFill>
                  <a:schemeClr val="accent1"/>
                </a:solidFill>
                <a:effectLst/>
                <a:latin typeface="微软雅黑" panose="020B0503020204020204" pitchFamily="34" charset="-122"/>
                <a:ea typeface="微软雅黑" panose="020B0503020204020204" pitchFamily="34" charset="-122"/>
              </a:endParaRPr>
            </a:p>
          </p:txBody>
        </p:sp>
        <p:cxnSp>
          <p:nvCxnSpPr>
            <p:cNvPr id="12" name="直接连接符 11"/>
            <p:cNvCxnSpPr/>
            <p:nvPr/>
          </p:nvCxnSpPr>
          <p:spPr>
            <a:xfrm>
              <a:off x="2515470" y="2824480"/>
              <a:ext cx="3877985"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020" y="2980057"/>
              <a:ext cx="6096000"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26" name="矩形 25"/>
          <p:cNvSpPr/>
          <p:nvPr/>
        </p:nvSpPr>
        <p:spPr>
          <a:xfrm>
            <a:off x="8852463" y="1829524"/>
            <a:ext cx="2749471" cy="3170099"/>
          </a:xfrm>
          <a:prstGeom prst="rect">
            <a:avLst/>
          </a:prstGeom>
        </p:spPr>
        <p:txBody>
          <a:bodyPr wrap="none">
            <a:spAutoFit/>
          </a:bodyPr>
          <a:lstStyle/>
          <a:p>
            <a:r>
              <a:rPr lang="zh-CN" altLang="en-US" sz="20000" spc="100" dirty="0">
                <a:solidFill>
                  <a:srgbClr val="FFF2CC"/>
                </a:solidFill>
                <a:ea typeface="思源宋体 Heavy" panose="02020900000000000000" pitchFamily="18" charset="-122"/>
              </a:rPr>
              <a:t>叁</a:t>
            </a:r>
            <a:endParaRPr lang="zh-CN" altLang="en-US" sz="20000" dirty="0">
              <a:solidFill>
                <a:srgbClr val="FFF2CC"/>
              </a:solidFill>
            </a:endParaRPr>
          </a:p>
        </p:txBody>
      </p:sp>
      <p:sp>
        <p:nvSpPr>
          <p:cNvPr id="2" name="文本框 1"/>
          <p:cNvSpPr txBox="1"/>
          <p:nvPr>
            <p:custDataLst>
              <p:tags r:id="rId1"/>
            </p:custDataLst>
          </p:nvPr>
        </p:nvSpPr>
        <p:spPr>
          <a:xfrm>
            <a:off x="2493645" y="3785870"/>
            <a:ext cx="3602990" cy="700576"/>
          </a:xfrm>
          <a:prstGeom prst="rect">
            <a:avLst/>
          </a:prstGeom>
          <a:noFill/>
        </p:spPr>
        <p:txBody>
          <a:bodyPr wrap="square" rtlCol="0">
            <a:spAutoFit/>
          </a:bodyPr>
          <a:lstStyle>
            <a:defPPr>
              <a:defRPr lang="zh-CN"/>
            </a:defPPr>
            <a:lvl1pPr algn="just" hangingPunct="0">
              <a:lnSpc>
                <a:spcPct val="130000"/>
              </a:lnSpc>
              <a:defRPr sz="1600" spc="100">
                <a:latin typeface="思源黑体 CN Normal" panose="020B0400000000000000" pitchFamily="34" charset="-122"/>
                <a:ea typeface="思源黑体 CN Normal" panose="020B0400000000000000" pitchFamily="34" charset="-122"/>
              </a:defRPr>
            </a:lvl1pPr>
          </a:lstStyle>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3.1 HFL</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的保密能力度量</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3.2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安全编码方案性能测试</a:t>
            </a:r>
            <a:endPar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平行四边形 39"/>
          <p:cNvSpPr/>
          <p:nvPr/>
        </p:nvSpPr>
        <p:spPr>
          <a:xfrm>
            <a:off x="3085" y="-9212"/>
            <a:ext cx="5962817" cy="6867212"/>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32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ea"/>
              <a:sym typeface="+mn-lt"/>
            </a:endParaRPr>
          </a:p>
        </p:txBody>
      </p:sp>
      <p:grpSp>
        <p:nvGrpSpPr>
          <p:cNvPr id="36" name="组合 35"/>
          <p:cNvGrpSpPr/>
          <p:nvPr/>
        </p:nvGrpSpPr>
        <p:grpSpPr>
          <a:xfrm>
            <a:off x="1330571" y="1915674"/>
            <a:ext cx="2986403" cy="3017439"/>
            <a:chOff x="3327680" y="971340"/>
            <a:chExt cx="1234272" cy="1234273"/>
          </a:xfrm>
          <a:solidFill>
            <a:schemeClr val="accent1"/>
          </a:solidFill>
          <a:effectLst>
            <a:outerShdw blurRad="50800" dist="38100" dir="2700000" algn="tl" rotWithShape="0">
              <a:prstClr val="black">
                <a:alpha val="40000"/>
              </a:prstClr>
            </a:outerShdw>
          </a:effectLst>
        </p:grpSpPr>
        <p:sp>
          <p:nvSpPr>
            <p:cNvPr id="39" name="椭圆 38"/>
            <p:cNvSpPr/>
            <p:nvPr/>
          </p:nvSpPr>
          <p:spPr>
            <a:xfrm>
              <a:off x="3327680" y="971340"/>
              <a:ext cx="1234272" cy="1234273"/>
            </a:xfrm>
            <a:prstGeom prst="ellipse">
              <a:avLst/>
            </a:prstGeom>
            <a:grp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0" name="椭圆 39"/>
            <p:cNvSpPr/>
            <p:nvPr/>
          </p:nvSpPr>
          <p:spPr>
            <a:xfrm>
              <a:off x="3432350" y="1091083"/>
              <a:ext cx="1024932" cy="994787"/>
            </a:xfrm>
            <a:prstGeom prst="ellipse">
              <a:avLst/>
            </a:prstGeom>
            <a:grp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30" name="矩形 29"/>
          <p:cNvSpPr/>
          <p:nvPr/>
        </p:nvSpPr>
        <p:spPr>
          <a:xfrm>
            <a:off x="1732768" y="2916562"/>
            <a:ext cx="2182008" cy="101566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6000" b="1" i="0" u="none" strike="noStrike" kern="1200" cap="none" spc="0" normalizeH="0" baseline="0" noProof="0">
                <a:ln>
                  <a:noFill/>
                </a:ln>
                <a:solidFill>
                  <a:prstClr val="white"/>
                </a:solidFill>
                <a:effectLst>
                  <a:outerShdw blurRad="38100" dist="38100" dir="2700000" algn="tl">
                    <a:srgbClr val="000000">
                      <a:alpha val="43137"/>
                    </a:srgbClr>
                  </a:outerShdw>
                </a:effectLst>
                <a:uLnTx/>
                <a:uFillTx/>
                <a:latin typeface="微软雅黑" panose="020B0503020204020204" pitchFamily="34" charset="-122"/>
                <a:ea typeface="微软雅黑" panose="020B0503020204020204" pitchFamily="34" charset="-122"/>
                <a:cs typeface="+mn-cs"/>
              </a:rPr>
              <a:t>目  录</a:t>
            </a:r>
            <a:endParaRPr kumimoji="0" lang="zh-CN" altLang="en-US" sz="6000" b="1" i="0" u="none" strike="noStrike" kern="1200" cap="none" spc="0" normalizeH="0" baseline="0" noProof="0" dirty="0">
              <a:ln>
                <a:noFill/>
              </a:ln>
              <a:solidFill>
                <a:prstClr val="white"/>
              </a:solidFill>
              <a:effectLst>
                <a:outerShdw blurRad="38100" dist="38100" dir="2700000" algn="tl">
                  <a:srgbClr val="000000">
                    <a:alpha val="43137"/>
                  </a:srgbClr>
                </a:outerShdw>
              </a:effectLst>
              <a:uLnTx/>
              <a:uFillTx/>
              <a:latin typeface="等线" panose="02010600030101010101" charset="-122"/>
              <a:ea typeface="等线" panose="02010600030101010101" charset="-122"/>
              <a:cs typeface="+mn-cs"/>
            </a:endParaRPr>
          </a:p>
        </p:txBody>
      </p:sp>
      <p:sp>
        <p:nvSpPr>
          <p:cNvPr id="2" name="灯片编号占位符 1"/>
          <p:cNvSpPr>
            <a:spLocks noGrp="1"/>
          </p:cNvSpPr>
          <p:nvPr>
            <p:ph type="sldNum" sz="quarter" idx="12"/>
          </p:nvPr>
        </p:nvSpPr>
        <p:spPr/>
        <p:txBody>
          <a:bodyPr/>
          <a:lstStyle/>
          <a:p>
            <a:pPr>
              <a:defRPr/>
            </a:pPr>
            <a:fld id="{08395586-F03A-48D1-94DF-16B239DF4FB5}" type="slidenum">
              <a:rPr lang="en-US" altLang="zh-CN" smtClean="0"/>
              <a:t>2</a:t>
            </a:fld>
            <a:endParaRPr lang="zh-CN"/>
          </a:p>
        </p:txBody>
      </p:sp>
      <p:grpSp>
        <p:nvGrpSpPr>
          <p:cNvPr id="38" name="组合 37"/>
          <p:cNvGrpSpPr/>
          <p:nvPr>
            <p:custDataLst>
              <p:tags r:id="rId1"/>
            </p:custDataLst>
          </p:nvPr>
        </p:nvGrpSpPr>
        <p:grpSpPr>
          <a:xfrm>
            <a:off x="5303911" y="884428"/>
            <a:ext cx="3711792" cy="1207438"/>
            <a:chOff x="3327680" y="971340"/>
            <a:chExt cx="4017452" cy="1306869"/>
          </a:xfrm>
        </p:grpSpPr>
        <p:grpSp>
          <p:nvGrpSpPr>
            <p:cNvPr id="41" name="组合 40"/>
            <p:cNvGrpSpPr/>
            <p:nvPr/>
          </p:nvGrpSpPr>
          <p:grpSpPr>
            <a:xfrm>
              <a:off x="3327680" y="971340"/>
              <a:ext cx="1234272" cy="1234273"/>
              <a:chOff x="3327680" y="971340"/>
              <a:chExt cx="1234272" cy="1234273"/>
            </a:xfrm>
          </p:grpSpPr>
          <p:sp>
            <p:nvSpPr>
              <p:cNvPr id="44" name="椭圆 43"/>
              <p:cNvSpPr/>
              <p:nvPr>
                <p:custDataLst>
                  <p:tags r:id="rId19"/>
                </p:custDataLst>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45" name="椭圆 44"/>
              <p:cNvSpPr/>
              <p:nvPr>
                <p:custDataLst>
                  <p:tags r:id="rId20"/>
                </p:custDataLst>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42" name="矩形 41"/>
            <p:cNvSpPr/>
            <p:nvPr>
              <p:custDataLst>
                <p:tags r:id="rId17"/>
              </p:custDataLst>
            </p:nvPr>
          </p:nvSpPr>
          <p:spPr>
            <a:xfrm>
              <a:off x="3665054" y="1203073"/>
              <a:ext cx="744084" cy="107513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1</a:t>
              </a:r>
            </a:p>
          </p:txBody>
        </p:sp>
        <p:sp>
          <p:nvSpPr>
            <p:cNvPr id="43" name="矩形 42"/>
            <p:cNvSpPr/>
            <p:nvPr>
              <p:custDataLst>
                <p:tags r:id="rId18"/>
              </p:custDataLst>
            </p:nvPr>
          </p:nvSpPr>
          <p:spPr>
            <a:xfrm>
              <a:off x="4924449" y="1234532"/>
              <a:ext cx="2420683" cy="766179"/>
            </a:xfrm>
            <a:prstGeom prst="rect">
              <a:avLst/>
            </a:prstGeom>
          </p:spPr>
          <p:txBody>
            <a:bodyPr wrap="none">
              <a:spAutoFit/>
            </a:bodyPr>
            <a:lstStyle/>
            <a:p>
              <a:pPr lvl="0" rtl="0">
                <a:defRPr/>
              </a:pPr>
              <a:r>
                <a:rPr lang="zh-CN" altLang="en-US" sz="4000" b="1" kern="1200" dirty="0">
                  <a:solidFill>
                    <a:schemeClr val="tx1"/>
                  </a:solidFill>
                  <a:latin typeface="微软雅黑" panose="020B0503020204020204" pitchFamily="34" charset="-122"/>
                  <a:ea typeface="微软雅黑" panose="020B0503020204020204" pitchFamily="34" charset="-122"/>
                </a:rPr>
                <a:t>背景介绍</a:t>
              </a:r>
              <a:endParaRPr lang="en-US" altLang="zh-CN" sz="4000" b="1" kern="1200" dirty="0">
                <a:solidFill>
                  <a:schemeClr val="tx1"/>
                </a:solidFill>
                <a:latin typeface="微软雅黑" panose="020B0503020204020204" pitchFamily="34" charset="-122"/>
                <a:ea typeface="微软雅黑" panose="020B0503020204020204" pitchFamily="34" charset="-122"/>
              </a:endParaRPr>
            </a:p>
          </p:txBody>
        </p:sp>
      </p:grpSp>
      <p:grpSp>
        <p:nvGrpSpPr>
          <p:cNvPr id="46" name="组合 45"/>
          <p:cNvGrpSpPr/>
          <p:nvPr>
            <p:custDataLst>
              <p:tags r:id="rId2"/>
            </p:custDataLst>
          </p:nvPr>
        </p:nvGrpSpPr>
        <p:grpSpPr>
          <a:xfrm>
            <a:off x="5303908" y="2101092"/>
            <a:ext cx="5250675" cy="1193011"/>
            <a:chOff x="3327680" y="971340"/>
            <a:chExt cx="5683063" cy="1291253"/>
          </a:xfrm>
        </p:grpSpPr>
        <p:grpSp>
          <p:nvGrpSpPr>
            <p:cNvPr id="47" name="组合 46"/>
            <p:cNvGrpSpPr/>
            <p:nvPr/>
          </p:nvGrpSpPr>
          <p:grpSpPr>
            <a:xfrm>
              <a:off x="3327680" y="971340"/>
              <a:ext cx="1234272" cy="1234273"/>
              <a:chOff x="3327680" y="971340"/>
              <a:chExt cx="1234272" cy="1234273"/>
            </a:xfrm>
          </p:grpSpPr>
          <p:sp>
            <p:nvSpPr>
              <p:cNvPr id="50" name="椭圆 49"/>
              <p:cNvSpPr/>
              <p:nvPr>
                <p:custDataLst>
                  <p:tags r:id="rId15"/>
                </p:custDataLst>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1" name="椭圆 50"/>
              <p:cNvSpPr/>
              <p:nvPr>
                <p:custDataLst>
                  <p:tags r:id="rId16"/>
                </p:custDataLst>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48" name="矩形 47"/>
            <p:cNvSpPr/>
            <p:nvPr>
              <p:custDataLst>
                <p:tags r:id="rId13"/>
              </p:custDataLst>
            </p:nvPr>
          </p:nvSpPr>
          <p:spPr>
            <a:xfrm>
              <a:off x="3668302" y="1187457"/>
              <a:ext cx="744085" cy="107513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2</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49" name="矩形 48"/>
            <p:cNvSpPr/>
            <p:nvPr>
              <p:custDataLst>
                <p:tags r:id="rId14"/>
              </p:custDataLst>
            </p:nvPr>
          </p:nvSpPr>
          <p:spPr>
            <a:xfrm>
              <a:off x="4924450" y="1234532"/>
              <a:ext cx="4086293" cy="766179"/>
            </a:xfrm>
            <a:prstGeom prst="rect">
              <a:avLst/>
            </a:prstGeom>
          </p:spPr>
          <p:txBody>
            <a:bodyPr wrap="none">
              <a:spAutoFit/>
            </a:bodyPr>
            <a:lstStyle/>
            <a:p>
              <a:pPr>
                <a:defRPr/>
              </a:pPr>
              <a:r>
                <a:rPr lang="zh-CN" altLang="en-US" sz="4000" b="1" dirty="0">
                  <a:solidFill>
                    <a:prstClr val="black"/>
                  </a:solidFill>
                  <a:latin typeface="微软雅黑" panose="020B0503020204020204" pitchFamily="34" charset="-122"/>
                  <a:ea typeface="微软雅黑" panose="020B0503020204020204" pitchFamily="34" charset="-122"/>
                </a:rPr>
                <a:t>研究内容与方法</a:t>
              </a:r>
              <a:endParaRPr lang="zh-CN" altLang="en-US" sz="4000" b="1" kern="1200" dirty="0">
                <a:solidFill>
                  <a:prstClr val="black"/>
                </a:solidFill>
                <a:latin typeface="微软雅黑" panose="020B0503020204020204" pitchFamily="34" charset="-122"/>
                <a:ea typeface="微软雅黑" panose="020B0503020204020204" pitchFamily="34" charset="-122"/>
              </a:endParaRPr>
            </a:p>
          </p:txBody>
        </p:sp>
      </p:grpSp>
      <p:grpSp>
        <p:nvGrpSpPr>
          <p:cNvPr id="70" name="组合 69"/>
          <p:cNvGrpSpPr/>
          <p:nvPr>
            <p:custDataLst>
              <p:tags r:id="rId3"/>
            </p:custDataLst>
          </p:nvPr>
        </p:nvGrpSpPr>
        <p:grpSpPr>
          <a:xfrm>
            <a:off x="5303908" y="3317756"/>
            <a:ext cx="5250676" cy="1216665"/>
            <a:chOff x="3327680" y="971340"/>
            <a:chExt cx="5683060" cy="1316855"/>
          </a:xfrm>
        </p:grpSpPr>
        <p:grpSp>
          <p:nvGrpSpPr>
            <p:cNvPr id="71" name="组合 70"/>
            <p:cNvGrpSpPr/>
            <p:nvPr/>
          </p:nvGrpSpPr>
          <p:grpSpPr>
            <a:xfrm>
              <a:off x="3327680" y="971340"/>
              <a:ext cx="1234272" cy="1234273"/>
              <a:chOff x="3327680" y="971340"/>
              <a:chExt cx="1234272" cy="1234273"/>
            </a:xfrm>
          </p:grpSpPr>
          <p:sp>
            <p:nvSpPr>
              <p:cNvPr id="74" name="椭圆 73"/>
              <p:cNvSpPr/>
              <p:nvPr>
                <p:custDataLst>
                  <p:tags r:id="rId11"/>
                </p:custDataLst>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75" name="椭圆 74"/>
              <p:cNvSpPr/>
              <p:nvPr>
                <p:custDataLst>
                  <p:tags r:id="rId12"/>
                </p:custDataLst>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72" name="矩形 71"/>
            <p:cNvSpPr/>
            <p:nvPr>
              <p:custDataLst>
                <p:tags r:id="rId9"/>
              </p:custDataLst>
            </p:nvPr>
          </p:nvSpPr>
          <p:spPr>
            <a:xfrm>
              <a:off x="3681914" y="1213059"/>
              <a:ext cx="744084" cy="1075136"/>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3</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73" name="矩形 72"/>
            <p:cNvSpPr/>
            <p:nvPr>
              <p:custDataLst>
                <p:tags r:id="rId10"/>
              </p:custDataLst>
            </p:nvPr>
          </p:nvSpPr>
          <p:spPr>
            <a:xfrm>
              <a:off x="4924450" y="1234532"/>
              <a:ext cx="4086290"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微软雅黑" panose="020B0503020204020204" pitchFamily="34" charset="-122"/>
                  <a:ea typeface="微软雅黑" panose="020B0503020204020204" pitchFamily="34" charset="-122"/>
                </a:rPr>
                <a:t>仿真结果与分析</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grpSp>
        <p:nvGrpSpPr>
          <p:cNvPr id="32" name="组合 31">
            <a:extLst>
              <a:ext uri="{FF2B5EF4-FFF2-40B4-BE49-F238E27FC236}">
                <a16:creationId xmlns:a16="http://schemas.microsoft.com/office/drawing/2014/main" id="{CDEFF331-E2CD-45CD-9B79-3EFEF94672AD}"/>
              </a:ext>
            </a:extLst>
          </p:cNvPr>
          <p:cNvGrpSpPr/>
          <p:nvPr>
            <p:custDataLst>
              <p:tags r:id="rId4"/>
            </p:custDataLst>
          </p:nvPr>
        </p:nvGrpSpPr>
        <p:grpSpPr>
          <a:xfrm>
            <a:off x="5303908" y="4548915"/>
            <a:ext cx="4224751" cy="1140366"/>
            <a:chOff x="3327680" y="971340"/>
            <a:chExt cx="4572654" cy="1234273"/>
          </a:xfrm>
        </p:grpSpPr>
        <p:grpSp>
          <p:nvGrpSpPr>
            <p:cNvPr id="33" name="组合 32">
              <a:extLst>
                <a:ext uri="{FF2B5EF4-FFF2-40B4-BE49-F238E27FC236}">
                  <a16:creationId xmlns:a16="http://schemas.microsoft.com/office/drawing/2014/main" id="{3C1F9569-3B3C-40F0-8093-EEA90D241E21}"/>
                </a:ext>
              </a:extLst>
            </p:cNvPr>
            <p:cNvGrpSpPr/>
            <p:nvPr/>
          </p:nvGrpSpPr>
          <p:grpSpPr>
            <a:xfrm>
              <a:off x="3327680" y="971340"/>
              <a:ext cx="1234272" cy="1234273"/>
              <a:chOff x="3327680" y="971340"/>
              <a:chExt cx="1234272" cy="1234273"/>
            </a:xfrm>
          </p:grpSpPr>
          <p:sp>
            <p:nvSpPr>
              <p:cNvPr id="37" name="椭圆 36">
                <a:extLst>
                  <a:ext uri="{FF2B5EF4-FFF2-40B4-BE49-F238E27FC236}">
                    <a16:creationId xmlns:a16="http://schemas.microsoft.com/office/drawing/2014/main" id="{B8BD39A2-F4B1-46D7-977D-04692E4AC696}"/>
                  </a:ext>
                </a:extLst>
              </p:cNvPr>
              <p:cNvSpPr/>
              <p:nvPr>
                <p:custDataLst>
                  <p:tags r:id="rId7"/>
                </p:custDataLst>
              </p:nvPr>
            </p:nvSpPr>
            <p:spPr>
              <a:xfrm>
                <a:off x="3327680" y="971340"/>
                <a:ext cx="1234272" cy="1234273"/>
              </a:xfrm>
              <a:prstGeom prst="ellipse">
                <a:avLst/>
              </a:prstGeom>
              <a:solidFill>
                <a:schemeClr val="bg1"/>
              </a:solidFill>
              <a:ln w="38100">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sp>
            <p:nvSpPr>
              <p:cNvPr id="52" name="椭圆 51">
                <a:extLst>
                  <a:ext uri="{FF2B5EF4-FFF2-40B4-BE49-F238E27FC236}">
                    <a16:creationId xmlns:a16="http://schemas.microsoft.com/office/drawing/2014/main" id="{EF11CE2A-0040-498C-B779-5BB120AE1E6D}"/>
                  </a:ext>
                </a:extLst>
              </p:cNvPr>
              <p:cNvSpPr/>
              <p:nvPr>
                <p:custDataLst>
                  <p:tags r:id="rId8"/>
                </p:custDataLst>
              </p:nvPr>
            </p:nvSpPr>
            <p:spPr>
              <a:xfrm>
                <a:off x="3432350" y="1091083"/>
                <a:ext cx="1024932" cy="994787"/>
              </a:xfrm>
              <a:prstGeom prst="ellipse">
                <a:avLst/>
              </a:prstGeom>
              <a:solidFill>
                <a:schemeClr val="accent1">
                  <a:lumMod val="40000"/>
                  <a:lumOff val="60000"/>
                </a:schemeClr>
              </a:solidFill>
              <a:ln w="381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b="0" i="0" u="none" strike="noStrike" kern="1200" cap="none" spc="0" normalizeH="0" baseline="0" noProof="0">
                  <a:ln>
                    <a:noFill/>
                  </a:ln>
                  <a:solidFill>
                    <a:prstClr val="white"/>
                  </a:solidFill>
                  <a:effectLst/>
                  <a:uLnTx/>
                  <a:uFillTx/>
                  <a:latin typeface="等线" panose="02010600030101010101" charset="-122"/>
                  <a:ea typeface="等线" panose="02010600030101010101" charset="-122"/>
                  <a:cs typeface="+mn-cs"/>
                </a:endParaRPr>
              </a:p>
            </p:txBody>
          </p:sp>
        </p:grpSp>
        <p:sp>
          <p:nvSpPr>
            <p:cNvPr id="34" name="矩形 33">
              <a:extLst>
                <a:ext uri="{FF2B5EF4-FFF2-40B4-BE49-F238E27FC236}">
                  <a16:creationId xmlns:a16="http://schemas.microsoft.com/office/drawing/2014/main" id="{E727E177-C643-4508-92A7-C8C0F2DAA8EC}"/>
                </a:ext>
              </a:extLst>
            </p:cNvPr>
            <p:cNvSpPr/>
            <p:nvPr>
              <p:custDataLst>
                <p:tags r:id="rId5"/>
              </p:custDataLst>
            </p:nvPr>
          </p:nvSpPr>
          <p:spPr>
            <a:xfrm>
              <a:off x="3656630" y="1172074"/>
              <a:ext cx="576370" cy="832803"/>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rPr>
                <a:t>4</a:t>
              </a:r>
              <a:endParaRPr kumimoji="0" lang="zh-CN" altLang="en-US" sz="44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sp>
          <p:nvSpPr>
            <p:cNvPr id="35" name="矩形 34">
              <a:extLst>
                <a:ext uri="{FF2B5EF4-FFF2-40B4-BE49-F238E27FC236}">
                  <a16:creationId xmlns:a16="http://schemas.microsoft.com/office/drawing/2014/main" id="{4A6552B2-BE3B-4D3D-A728-0DD992C488D1}"/>
                </a:ext>
              </a:extLst>
            </p:cNvPr>
            <p:cNvSpPr/>
            <p:nvPr>
              <p:custDataLst>
                <p:tags r:id="rId6"/>
              </p:custDataLst>
            </p:nvPr>
          </p:nvSpPr>
          <p:spPr>
            <a:xfrm>
              <a:off x="4924447" y="1234532"/>
              <a:ext cx="2975887" cy="76617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4000" b="1" dirty="0">
                  <a:solidFill>
                    <a:prstClr val="black"/>
                  </a:solidFill>
                  <a:latin typeface="微软雅黑" panose="020B0503020204020204" pitchFamily="34" charset="-122"/>
                  <a:ea typeface="微软雅黑" panose="020B0503020204020204" pitchFamily="34" charset="-122"/>
                </a:rPr>
                <a:t>总结与反思</a:t>
              </a:r>
              <a:endParaRPr kumimoji="0" lang="zh-CN" altLang="en-US" sz="4000" b="1"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mn-cs"/>
              </a:endParaRPr>
            </a:p>
          </p:txBody>
        </p:sp>
      </p:grpSp>
    </p:spTree>
  </p:cSld>
  <p:clrMapOvr>
    <a:masterClrMapping/>
  </p:clrMapOvr>
  <mc:AlternateContent xmlns:mc="http://schemas.openxmlformats.org/markup-compatibility/2006" xmlns:p14="http://schemas.microsoft.com/office/powerpoint/2010/main">
    <mc:Choice Requires="p14">
      <p:transition p14:dur="25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20</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82524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3.1 HFL</a:t>
            </a:r>
            <a:r>
              <a:rPr lang="zh-CN" altLang="en-US" sz="2400" spc="100" dirty="0">
                <a:latin typeface="微软雅黑" panose="020B0503020204020204" pitchFamily="34" charset="-122"/>
                <a:ea typeface="微软雅黑" panose="020B0503020204020204" pitchFamily="34" charset="-122"/>
              </a:rPr>
              <a:t>的保密能力度量</a:t>
            </a:r>
          </a:p>
        </p:txBody>
      </p:sp>
      <p:cxnSp>
        <p:nvCxnSpPr>
          <p:cNvPr id="85" name="直接连接符 84"/>
          <p:cNvCxnSpPr>
            <a:cxnSpLocks/>
          </p:cNvCxnSpPr>
          <p:nvPr/>
        </p:nvCxnSpPr>
        <p:spPr>
          <a:xfrm>
            <a:off x="695255" y="1256186"/>
            <a:ext cx="353130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6" name="图片 5">
            <a:extLst>
              <a:ext uri="{FF2B5EF4-FFF2-40B4-BE49-F238E27FC236}">
                <a16:creationId xmlns:a16="http://schemas.microsoft.com/office/drawing/2014/main" id="{00A1E476-F21D-A663-2428-80EA6CE1BCCA}"/>
              </a:ext>
            </a:extLst>
          </p:cNvPr>
          <p:cNvPicPr>
            <a:picLocks noChangeAspect="1"/>
          </p:cNvPicPr>
          <p:nvPr/>
        </p:nvPicPr>
        <p:blipFill>
          <a:blip r:embed="rId3"/>
          <a:stretch>
            <a:fillRect/>
          </a:stretch>
        </p:blipFill>
        <p:spPr>
          <a:xfrm>
            <a:off x="896690" y="1996896"/>
            <a:ext cx="3604190" cy="2827445"/>
          </a:xfrm>
          <a:prstGeom prst="rect">
            <a:avLst/>
          </a:prstGeom>
        </p:spPr>
      </p:pic>
      <p:pic>
        <p:nvPicPr>
          <p:cNvPr id="10" name="图片 9">
            <a:extLst>
              <a:ext uri="{FF2B5EF4-FFF2-40B4-BE49-F238E27FC236}">
                <a16:creationId xmlns:a16="http://schemas.microsoft.com/office/drawing/2014/main" id="{1D0FA8A3-5821-9FAE-2183-DDEE0215D9ED}"/>
              </a:ext>
            </a:extLst>
          </p:cNvPr>
          <p:cNvPicPr>
            <a:picLocks noChangeAspect="1"/>
          </p:cNvPicPr>
          <p:nvPr/>
        </p:nvPicPr>
        <p:blipFill>
          <a:blip r:embed="rId4"/>
          <a:stretch>
            <a:fillRect/>
          </a:stretch>
        </p:blipFill>
        <p:spPr>
          <a:xfrm>
            <a:off x="8172011" y="1920610"/>
            <a:ext cx="3924266" cy="2900681"/>
          </a:xfrm>
          <a:prstGeom prst="rect">
            <a:avLst/>
          </a:prstGeom>
        </p:spPr>
      </p:pic>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4B07F3DF-463D-349E-72B6-859E8D66B622}"/>
                  </a:ext>
                </a:extLst>
              </p:cNvPr>
              <p:cNvSpPr txBox="1"/>
              <p:nvPr/>
            </p:nvSpPr>
            <p:spPr>
              <a:xfrm>
                <a:off x="430203" y="5042723"/>
                <a:ext cx="4537164" cy="312586"/>
              </a:xfrm>
              <a:prstGeom prst="rect">
                <a:avLst/>
              </a:prstGeom>
              <a:noFill/>
            </p:spPr>
            <p:txBody>
              <a:bodyPr wrap="square">
                <a:spAutoFit/>
              </a:bodyPr>
              <a:lstStyle/>
              <a:p>
                <a:pPr algn="ctr"/>
                <a14:m>
                  <m:oMath xmlns:m="http://schemas.openxmlformats.org/officeDocument/2006/math">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𝜎</m:t>
                        </m:r>
                      </m:e>
                      <m:sub>
                        <m:r>
                          <a:rPr lang="en-US" altLang="zh-CN" sz="1400" i="1">
                            <a:latin typeface="Cambria Math" panose="02040503050406030204" pitchFamily="18" charset="0"/>
                          </a:rPr>
                          <m:t>𝑤</m:t>
                        </m:r>
                      </m:sub>
                      <m:sup>
                        <m:r>
                          <a:rPr lang="en-US" altLang="zh-CN" sz="1400" i="1">
                            <a:latin typeface="Cambria Math" panose="02040503050406030204" pitchFamily="18" charset="0"/>
                          </a:rPr>
                          <m:t>2</m:t>
                        </m:r>
                      </m:sup>
                    </m:sSubSup>
                    <m:r>
                      <a:rPr lang="en-US" altLang="zh-CN" sz="1400" i="1">
                        <a:latin typeface="Cambria Math" panose="02040503050406030204" pitchFamily="18" charset="0"/>
                      </a:rPr>
                      <m:t>=3</m:t>
                    </m:r>
                  </m:oMath>
                </a14:m>
                <a:r>
                  <a:rPr lang="zh-CN" altLang="en-US" sz="1400" dirty="0"/>
                  <a:t>，隐私指标</a:t>
                </a:r>
                <a14:m>
                  <m:oMath xmlns:m="http://schemas.openxmlformats.org/officeDocument/2006/math">
                    <m:r>
                      <a:rPr lang="zh-CN" altLang="en-US" sz="1400" i="1" smtClean="0">
                        <a:latin typeface="Cambria Math" panose="02040503050406030204" pitchFamily="18" charset="0"/>
                      </a:rPr>
                      <m:t>𝜖</m:t>
                    </m:r>
                  </m:oMath>
                </a14:m>
                <a:r>
                  <a:rPr lang="zh-CN" altLang="en-US" sz="1400" dirty="0"/>
                  <a:t>和信息效用</a:t>
                </a:r>
                <a:r>
                  <a:rPr lang="en-US" altLang="zh-CN" sz="1400" dirty="0"/>
                  <a:t>D</a:t>
                </a:r>
                <a:r>
                  <a:rPr lang="zh-CN" altLang="en-US" sz="1400" dirty="0"/>
                  <a:t>之间的关系</a:t>
                </a:r>
              </a:p>
            </p:txBody>
          </p:sp>
        </mc:Choice>
        <mc:Fallback xmlns="">
          <p:sp>
            <p:nvSpPr>
              <p:cNvPr id="12" name="文本框 11">
                <a:extLst>
                  <a:ext uri="{FF2B5EF4-FFF2-40B4-BE49-F238E27FC236}">
                    <a16:creationId xmlns:a16="http://schemas.microsoft.com/office/drawing/2014/main" id="{4B07F3DF-463D-349E-72B6-859E8D66B622}"/>
                  </a:ext>
                </a:extLst>
              </p:cNvPr>
              <p:cNvSpPr txBox="1">
                <a:spLocks noRot="1" noChangeAspect="1" noMove="1" noResize="1" noEditPoints="1" noAdjustHandles="1" noChangeArrowheads="1" noChangeShapeType="1" noTextEdit="1"/>
              </p:cNvSpPr>
              <p:nvPr/>
            </p:nvSpPr>
            <p:spPr>
              <a:xfrm>
                <a:off x="430203" y="5042723"/>
                <a:ext cx="4537164" cy="312586"/>
              </a:xfrm>
              <a:prstGeom prst="rect">
                <a:avLst/>
              </a:prstGeom>
              <a:blipFill>
                <a:blip r:embed="rId5"/>
                <a:stretch>
                  <a:fillRect t="-1961" b="-21569"/>
                </a:stretch>
              </a:blipFill>
            </p:spPr>
            <p:txBody>
              <a:bodyPr/>
              <a:lstStyle/>
              <a:p>
                <a:r>
                  <a:rPr lang="zh-CN" altLang="en-US">
                    <a:noFill/>
                  </a:rPr>
                  <a:t> </a:t>
                </a:r>
              </a:p>
            </p:txBody>
          </p:sp>
        </mc:Fallback>
      </mc:AlternateContent>
      <p:sp>
        <p:nvSpPr>
          <p:cNvPr id="13" name="文本框 12">
            <a:extLst>
              <a:ext uri="{FF2B5EF4-FFF2-40B4-BE49-F238E27FC236}">
                <a16:creationId xmlns:a16="http://schemas.microsoft.com/office/drawing/2014/main" id="{13200740-5D27-1482-CF02-098DD858864E}"/>
              </a:ext>
            </a:extLst>
          </p:cNvPr>
          <p:cNvSpPr txBox="1"/>
          <p:nvPr/>
        </p:nvSpPr>
        <p:spPr>
          <a:xfrm>
            <a:off x="8841679" y="5047532"/>
            <a:ext cx="2433442" cy="307777"/>
          </a:xfrm>
          <a:prstGeom prst="rect">
            <a:avLst/>
          </a:prstGeom>
          <a:noFill/>
        </p:spPr>
        <p:txBody>
          <a:bodyPr wrap="square">
            <a:spAutoFit/>
          </a:bodyPr>
          <a:lstStyle/>
          <a:p>
            <a:pPr algn="ctr"/>
            <a:r>
              <a:rPr lang="zh-CN" altLang="en-US" sz="1400" dirty="0"/>
              <a:t>编码和非编码传输性能</a:t>
            </a:r>
          </a:p>
        </p:txBody>
      </p:sp>
      <p:pic>
        <p:nvPicPr>
          <p:cNvPr id="14" name="图片 13">
            <a:extLst>
              <a:ext uri="{FF2B5EF4-FFF2-40B4-BE49-F238E27FC236}">
                <a16:creationId xmlns:a16="http://schemas.microsoft.com/office/drawing/2014/main" id="{85D9944F-607A-01EE-CAFE-DD5C2A2F5E91}"/>
              </a:ext>
            </a:extLst>
          </p:cNvPr>
          <p:cNvPicPr>
            <a:picLocks noChangeAspect="1"/>
          </p:cNvPicPr>
          <p:nvPr/>
        </p:nvPicPr>
        <p:blipFill>
          <a:blip r:embed="rId6"/>
          <a:stretch>
            <a:fillRect/>
          </a:stretch>
        </p:blipFill>
        <p:spPr>
          <a:xfrm>
            <a:off x="4302399" y="1915751"/>
            <a:ext cx="3739601" cy="2752762"/>
          </a:xfrm>
          <a:prstGeom prst="rect">
            <a:avLst/>
          </a:prstGeom>
        </p:spPr>
      </p:pic>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8477AC1A-2795-C452-9DD1-BB1D4CB52127}"/>
                  </a:ext>
                </a:extLst>
              </p:cNvPr>
              <p:cNvSpPr txBox="1"/>
              <p:nvPr/>
            </p:nvSpPr>
            <p:spPr>
              <a:xfrm>
                <a:off x="4703860" y="4827279"/>
                <a:ext cx="3265170" cy="528030"/>
              </a:xfrm>
              <a:prstGeom prst="rect">
                <a:avLst/>
              </a:prstGeom>
              <a:noFill/>
            </p:spPr>
            <p:txBody>
              <a:bodyPr wrap="square">
                <a:spAutoFit/>
              </a:bodyPr>
              <a:lstStyle/>
              <a:p>
                <a:pPr algn="ctr"/>
                <a14:m>
                  <m:oMath xmlns:m="http://schemas.openxmlformats.org/officeDocument/2006/math">
                    <m:sSubSup>
                      <m:sSubSupPr>
                        <m:ctrlPr>
                          <a:rPr lang="zh-CN" altLang="zh-CN" sz="1400" i="1" smtClean="0">
                            <a:latin typeface="Cambria Math" panose="02040503050406030204" pitchFamily="18" charset="0"/>
                          </a:rPr>
                        </m:ctrlPr>
                      </m:sSubSupPr>
                      <m:e>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𝜎</m:t>
                            </m:r>
                          </m:e>
                          <m:sub>
                            <m:r>
                              <a:rPr lang="en-US" altLang="zh-CN" sz="1400" b="0" i="1" smtClean="0">
                                <a:latin typeface="Cambria Math" panose="02040503050406030204" pitchFamily="18" charset="0"/>
                              </a:rPr>
                              <m:t>1</m:t>
                            </m:r>
                          </m:sub>
                          <m:sup>
                            <m:r>
                              <a:rPr lang="en-US" altLang="zh-CN" sz="1400" i="1">
                                <a:latin typeface="Cambria Math" panose="02040503050406030204" pitchFamily="18" charset="0"/>
                              </a:rPr>
                              <m:t>2</m:t>
                            </m:r>
                          </m:sup>
                        </m:sSubSup>
                        <m:r>
                          <a:rPr lang="en-US" altLang="zh-CN" sz="1400" i="1">
                            <a:latin typeface="Cambria Math" panose="02040503050406030204" pitchFamily="18" charset="0"/>
                          </a:rPr>
                          <m:t>=</m:t>
                        </m:r>
                        <m:r>
                          <a:rPr lang="en-US" altLang="zh-CN" sz="1400" b="0" i="1" smtClean="0">
                            <a:latin typeface="Cambria Math" panose="02040503050406030204" pitchFamily="18" charset="0"/>
                          </a:rPr>
                          <m:t>1,</m:t>
                        </m:r>
                        <m:r>
                          <a:rPr lang="en-US" altLang="zh-CN" sz="1400" i="1">
                            <a:latin typeface="Cambria Math" panose="02040503050406030204" pitchFamily="18" charset="0"/>
                          </a:rPr>
                          <m:t>𝜎</m:t>
                        </m:r>
                      </m:e>
                      <m:sub>
                        <m:r>
                          <a:rPr lang="en-US" altLang="zh-CN" sz="1400" b="0" i="1" smtClean="0">
                            <a:latin typeface="Cambria Math" panose="02040503050406030204" pitchFamily="18" charset="0"/>
                          </a:rPr>
                          <m:t>𝑒</m:t>
                        </m:r>
                      </m:sub>
                      <m:sup>
                        <m:r>
                          <a:rPr lang="en-US" altLang="zh-CN" sz="1400" i="1">
                            <a:latin typeface="Cambria Math" panose="02040503050406030204" pitchFamily="18" charset="0"/>
                          </a:rPr>
                          <m:t>2</m:t>
                        </m:r>
                      </m:sup>
                    </m:sSubSup>
                    <m:r>
                      <a:rPr lang="en-US" altLang="zh-CN" sz="1400" i="1">
                        <a:latin typeface="Cambria Math" panose="02040503050406030204" pitchFamily="18" charset="0"/>
                      </a:rPr>
                      <m:t>=</m:t>
                    </m:r>
                    <m:r>
                      <a:rPr lang="en-US" altLang="zh-CN" sz="1400" b="0" i="1" smtClean="0">
                        <a:latin typeface="Cambria Math" panose="02040503050406030204" pitchFamily="18" charset="0"/>
                      </a:rPr>
                      <m:t>10,</m:t>
                    </m:r>
                    <m:sSubSup>
                      <m:sSubSupPr>
                        <m:ctrlPr>
                          <a:rPr lang="zh-CN" altLang="zh-CN" sz="1400" i="1">
                            <a:latin typeface="Cambria Math" panose="02040503050406030204" pitchFamily="18" charset="0"/>
                          </a:rPr>
                        </m:ctrlPr>
                      </m:sSubSupPr>
                      <m:e>
                        <m:r>
                          <a:rPr lang="en-US" altLang="zh-CN" sz="1400" i="1">
                            <a:latin typeface="Cambria Math" panose="02040503050406030204" pitchFamily="18" charset="0"/>
                          </a:rPr>
                          <m:t>𝜎</m:t>
                        </m:r>
                      </m:e>
                      <m:sub>
                        <m:r>
                          <a:rPr lang="en-US" altLang="zh-CN" sz="1400" i="1">
                            <a:latin typeface="Cambria Math" panose="02040503050406030204" pitchFamily="18" charset="0"/>
                          </a:rPr>
                          <m:t>𝑤</m:t>
                        </m:r>
                      </m:sub>
                      <m:sup>
                        <m:r>
                          <a:rPr lang="en-US" altLang="zh-CN" sz="1400" i="1">
                            <a:latin typeface="Cambria Math" panose="02040503050406030204" pitchFamily="18" charset="0"/>
                          </a:rPr>
                          <m:t>2</m:t>
                        </m:r>
                      </m:sup>
                    </m:sSubSup>
                    <m:r>
                      <a:rPr lang="en-US" altLang="zh-CN" sz="1400" i="1">
                        <a:latin typeface="Cambria Math" panose="02040503050406030204" pitchFamily="18" charset="0"/>
                      </a:rPr>
                      <m:t>=</m:t>
                    </m:r>
                    <m:r>
                      <a:rPr lang="en-US" altLang="zh-CN" sz="1400" b="0" i="1" smtClean="0">
                        <a:latin typeface="Cambria Math" panose="02040503050406030204" pitchFamily="18" charset="0"/>
                      </a:rPr>
                      <m:t>1</m:t>
                    </m:r>
                  </m:oMath>
                </a14:m>
                <a:r>
                  <a:rPr lang="zh-CN" altLang="en-US" sz="1400" dirty="0"/>
                  <a:t>，</a:t>
                </a:r>
                <a:endParaRPr lang="en-US" altLang="zh-CN" sz="1400" dirty="0"/>
              </a:p>
              <a:p>
                <a:pPr algn="ctr"/>
                <a:r>
                  <a:rPr lang="zh-CN" altLang="en-US" sz="1400" dirty="0"/>
                  <a:t>隐私指标</a:t>
                </a:r>
                <a14:m>
                  <m:oMath xmlns:m="http://schemas.openxmlformats.org/officeDocument/2006/math">
                    <m:r>
                      <a:rPr lang="zh-CN" altLang="en-US" sz="1400" i="1" smtClean="0">
                        <a:latin typeface="Cambria Math" panose="02040503050406030204" pitchFamily="18" charset="0"/>
                      </a:rPr>
                      <m:t>𝜖</m:t>
                    </m:r>
                  </m:oMath>
                </a14:m>
                <a:r>
                  <a:rPr lang="zh-CN" altLang="en-US" sz="1400" dirty="0"/>
                  <a:t>和信息效用</a:t>
                </a:r>
                <a:r>
                  <a:rPr lang="en-US" altLang="zh-CN" sz="1400" dirty="0"/>
                  <a:t>D</a:t>
                </a:r>
                <a:r>
                  <a:rPr lang="zh-CN" altLang="en-US" sz="1400" dirty="0"/>
                  <a:t>之间的关系</a:t>
                </a:r>
              </a:p>
            </p:txBody>
          </p:sp>
        </mc:Choice>
        <mc:Fallback xmlns="">
          <p:sp>
            <p:nvSpPr>
              <p:cNvPr id="24" name="文本框 23">
                <a:extLst>
                  <a:ext uri="{FF2B5EF4-FFF2-40B4-BE49-F238E27FC236}">
                    <a16:creationId xmlns:a16="http://schemas.microsoft.com/office/drawing/2014/main" id="{8477AC1A-2795-C452-9DD1-BB1D4CB52127}"/>
                  </a:ext>
                </a:extLst>
              </p:cNvPr>
              <p:cNvSpPr txBox="1">
                <a:spLocks noRot="1" noChangeAspect="1" noMove="1" noResize="1" noEditPoints="1" noAdjustHandles="1" noChangeArrowheads="1" noChangeShapeType="1" noTextEdit="1"/>
              </p:cNvSpPr>
              <p:nvPr/>
            </p:nvSpPr>
            <p:spPr>
              <a:xfrm>
                <a:off x="4703860" y="4827279"/>
                <a:ext cx="3265170" cy="528030"/>
              </a:xfrm>
              <a:prstGeom prst="rect">
                <a:avLst/>
              </a:prstGeom>
              <a:blipFill>
                <a:blip r:embed="rId7"/>
                <a:stretch>
                  <a:fillRect t="-1163" b="-1162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10794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21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411480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3.2 </a:t>
            </a:r>
            <a:r>
              <a:rPr lang="zh-CN" altLang="en-US" sz="2400" spc="100" dirty="0">
                <a:latin typeface="微软雅黑" panose="020B0503020204020204" pitchFamily="34" charset="-122"/>
                <a:ea typeface="微软雅黑" panose="020B0503020204020204" pitchFamily="34" charset="-122"/>
              </a:rPr>
              <a:t>安全编码方案性能测试</a:t>
            </a:r>
          </a:p>
        </p:txBody>
      </p:sp>
      <p:cxnSp>
        <p:nvCxnSpPr>
          <p:cNvPr id="85" name="直接连接符 84"/>
          <p:cNvCxnSpPr>
            <a:cxnSpLocks/>
          </p:cNvCxnSpPr>
          <p:nvPr/>
        </p:nvCxnSpPr>
        <p:spPr>
          <a:xfrm>
            <a:off x="695255" y="1256186"/>
            <a:ext cx="38513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6" name="图片 5">
            <a:extLst>
              <a:ext uri="{FF2B5EF4-FFF2-40B4-BE49-F238E27FC236}">
                <a16:creationId xmlns:a16="http://schemas.microsoft.com/office/drawing/2014/main" id="{3C87573D-6FED-340F-F850-25F049ABB8E4}"/>
              </a:ext>
            </a:extLst>
          </p:cNvPr>
          <p:cNvPicPr>
            <a:picLocks noChangeAspect="1"/>
          </p:cNvPicPr>
          <p:nvPr/>
        </p:nvPicPr>
        <p:blipFill>
          <a:blip r:embed="rId3"/>
          <a:stretch>
            <a:fillRect/>
          </a:stretch>
        </p:blipFill>
        <p:spPr>
          <a:xfrm>
            <a:off x="838200" y="1669754"/>
            <a:ext cx="6815327" cy="3224813"/>
          </a:xfrm>
          <a:prstGeom prst="rect">
            <a:avLst/>
          </a:prstGeom>
        </p:spPr>
      </p:pic>
      <p:pic>
        <p:nvPicPr>
          <p:cNvPr id="8" name="图片 7">
            <a:extLst>
              <a:ext uri="{FF2B5EF4-FFF2-40B4-BE49-F238E27FC236}">
                <a16:creationId xmlns:a16="http://schemas.microsoft.com/office/drawing/2014/main" id="{D42FF64A-0743-04CE-0140-2B37AA84544C}"/>
              </a:ext>
            </a:extLst>
          </p:cNvPr>
          <p:cNvPicPr>
            <a:picLocks noChangeAspect="1"/>
          </p:cNvPicPr>
          <p:nvPr/>
        </p:nvPicPr>
        <p:blipFill>
          <a:blip r:embed="rId4"/>
          <a:stretch>
            <a:fillRect/>
          </a:stretch>
        </p:blipFill>
        <p:spPr>
          <a:xfrm>
            <a:off x="7346588" y="2034996"/>
            <a:ext cx="3612361" cy="2491284"/>
          </a:xfrm>
          <a:prstGeom prst="rect">
            <a:avLst/>
          </a:prstGeom>
        </p:spPr>
      </p:pic>
      <p:sp>
        <p:nvSpPr>
          <p:cNvPr id="9" name="文本框 8">
            <a:extLst>
              <a:ext uri="{FF2B5EF4-FFF2-40B4-BE49-F238E27FC236}">
                <a16:creationId xmlns:a16="http://schemas.microsoft.com/office/drawing/2014/main" id="{4A798285-3744-0E95-C464-1D49DABD6D74}"/>
              </a:ext>
            </a:extLst>
          </p:cNvPr>
          <p:cNvSpPr txBox="1"/>
          <p:nvPr/>
        </p:nvSpPr>
        <p:spPr>
          <a:xfrm>
            <a:off x="1653193" y="4812694"/>
            <a:ext cx="5185340" cy="307777"/>
          </a:xfrm>
          <a:prstGeom prst="rect">
            <a:avLst/>
          </a:prstGeom>
          <a:noFill/>
        </p:spPr>
        <p:txBody>
          <a:bodyPr wrap="square">
            <a:spAutoFit/>
          </a:bodyPr>
          <a:lstStyle/>
          <a:p>
            <a:pPr algn="ctr"/>
            <a:r>
              <a:rPr lang="zh-CN" altLang="en-US" sz="1400" dirty="0"/>
              <a:t>不同方案之间的性能比较</a:t>
            </a:r>
          </a:p>
        </p:txBody>
      </p:sp>
      <p:sp>
        <p:nvSpPr>
          <p:cNvPr id="10" name="文本框 9">
            <a:extLst>
              <a:ext uri="{FF2B5EF4-FFF2-40B4-BE49-F238E27FC236}">
                <a16:creationId xmlns:a16="http://schemas.microsoft.com/office/drawing/2014/main" id="{1BEE89CC-C7CB-765E-8F47-ECDFBDB38D93}"/>
              </a:ext>
            </a:extLst>
          </p:cNvPr>
          <p:cNvSpPr txBox="1"/>
          <p:nvPr/>
        </p:nvSpPr>
        <p:spPr>
          <a:xfrm>
            <a:off x="6838533" y="4782660"/>
            <a:ext cx="5185340" cy="307777"/>
          </a:xfrm>
          <a:prstGeom prst="rect">
            <a:avLst/>
          </a:prstGeom>
          <a:noFill/>
        </p:spPr>
        <p:txBody>
          <a:bodyPr wrap="square">
            <a:spAutoFit/>
          </a:bodyPr>
          <a:lstStyle/>
          <a:p>
            <a:pPr algn="ctr"/>
            <a:r>
              <a:rPr lang="zh-CN" altLang="en-US" sz="1400" dirty="0"/>
              <a:t>不同方案的传输延迟</a:t>
            </a:r>
          </a:p>
        </p:txBody>
      </p:sp>
      <p:pic>
        <p:nvPicPr>
          <p:cNvPr id="18" name="图片 17">
            <a:extLst>
              <a:ext uri="{FF2B5EF4-FFF2-40B4-BE49-F238E27FC236}">
                <a16:creationId xmlns:a16="http://schemas.microsoft.com/office/drawing/2014/main" id="{81116FF5-EF5B-5B8A-B021-40C2472D46D8}"/>
              </a:ext>
            </a:extLst>
          </p:cNvPr>
          <p:cNvPicPr>
            <a:picLocks noChangeAspect="1"/>
          </p:cNvPicPr>
          <p:nvPr/>
        </p:nvPicPr>
        <p:blipFill>
          <a:blip r:embed="rId5"/>
          <a:stretch>
            <a:fillRect/>
          </a:stretch>
        </p:blipFill>
        <p:spPr>
          <a:xfrm>
            <a:off x="1000055" y="5090437"/>
            <a:ext cx="6721587" cy="506887"/>
          </a:xfrm>
          <a:prstGeom prst="rect">
            <a:avLst/>
          </a:prstGeom>
        </p:spPr>
      </p:pic>
      <p:pic>
        <p:nvPicPr>
          <p:cNvPr id="20" name="图片 19">
            <a:extLst>
              <a:ext uri="{FF2B5EF4-FFF2-40B4-BE49-F238E27FC236}">
                <a16:creationId xmlns:a16="http://schemas.microsoft.com/office/drawing/2014/main" id="{F485043B-76A0-B33F-4BB3-943FBD666628}"/>
              </a:ext>
            </a:extLst>
          </p:cNvPr>
          <p:cNvPicPr>
            <a:picLocks noChangeAspect="1"/>
          </p:cNvPicPr>
          <p:nvPr/>
        </p:nvPicPr>
        <p:blipFill>
          <a:blip r:embed="rId6"/>
          <a:stretch>
            <a:fillRect/>
          </a:stretch>
        </p:blipFill>
        <p:spPr>
          <a:xfrm>
            <a:off x="6320084" y="5109265"/>
            <a:ext cx="6222238" cy="469230"/>
          </a:xfrm>
          <a:prstGeom prst="rect">
            <a:avLst/>
          </a:prstGeom>
        </p:spPr>
      </p:pic>
    </p:spTree>
    <p:extLst>
      <p:ext uri="{BB962C8B-B14F-4D97-AF65-F5344CB8AC3E}">
        <p14:creationId xmlns:p14="http://schemas.microsoft.com/office/powerpoint/2010/main" val="13050793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22</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411480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3.2 </a:t>
            </a:r>
            <a:r>
              <a:rPr lang="zh-CN" altLang="en-US" sz="2400" spc="100" dirty="0">
                <a:latin typeface="微软雅黑" panose="020B0503020204020204" pitchFamily="34" charset="-122"/>
                <a:ea typeface="微软雅黑" panose="020B0503020204020204" pitchFamily="34" charset="-122"/>
              </a:rPr>
              <a:t>安全编码方案性能测试</a:t>
            </a:r>
          </a:p>
        </p:txBody>
      </p:sp>
      <p:cxnSp>
        <p:nvCxnSpPr>
          <p:cNvPr id="85" name="直接连接符 84"/>
          <p:cNvCxnSpPr>
            <a:cxnSpLocks/>
          </p:cNvCxnSpPr>
          <p:nvPr/>
        </p:nvCxnSpPr>
        <p:spPr>
          <a:xfrm>
            <a:off x="695255" y="1256186"/>
            <a:ext cx="385134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18" name="图片 17">
            <a:extLst>
              <a:ext uri="{FF2B5EF4-FFF2-40B4-BE49-F238E27FC236}">
                <a16:creationId xmlns:a16="http://schemas.microsoft.com/office/drawing/2014/main" id="{0F337177-A4AA-F135-9C36-394E49AF1BD8}"/>
              </a:ext>
            </a:extLst>
          </p:cNvPr>
          <p:cNvPicPr>
            <a:picLocks noChangeAspect="1"/>
          </p:cNvPicPr>
          <p:nvPr/>
        </p:nvPicPr>
        <p:blipFill rotWithShape="1">
          <a:blip r:embed="rId3"/>
          <a:srcRect t="3385"/>
          <a:stretch/>
        </p:blipFill>
        <p:spPr>
          <a:xfrm>
            <a:off x="389820" y="2048279"/>
            <a:ext cx="5706180" cy="2205215"/>
          </a:xfrm>
          <a:prstGeom prst="rect">
            <a:avLst/>
          </a:prstGeom>
        </p:spPr>
      </p:pic>
      <p:pic>
        <p:nvPicPr>
          <p:cNvPr id="20" name="图片 19">
            <a:extLst>
              <a:ext uri="{FF2B5EF4-FFF2-40B4-BE49-F238E27FC236}">
                <a16:creationId xmlns:a16="http://schemas.microsoft.com/office/drawing/2014/main" id="{5FAD1B9F-6D70-BA16-4375-83B1649684A5}"/>
              </a:ext>
            </a:extLst>
          </p:cNvPr>
          <p:cNvPicPr>
            <a:picLocks noChangeAspect="1"/>
          </p:cNvPicPr>
          <p:nvPr/>
        </p:nvPicPr>
        <p:blipFill rotWithShape="1">
          <a:blip r:embed="rId4"/>
          <a:srcRect l="-767" r="2579"/>
          <a:stretch/>
        </p:blipFill>
        <p:spPr>
          <a:xfrm>
            <a:off x="6131562" y="2048280"/>
            <a:ext cx="5706180" cy="2205214"/>
          </a:xfrm>
          <a:prstGeom prst="rect">
            <a:avLst/>
          </a:prstGeom>
        </p:spPr>
      </p:pic>
      <p:sp>
        <p:nvSpPr>
          <p:cNvPr id="2" name="文本框 1">
            <a:extLst>
              <a:ext uri="{FF2B5EF4-FFF2-40B4-BE49-F238E27FC236}">
                <a16:creationId xmlns:a16="http://schemas.microsoft.com/office/drawing/2014/main" id="{88062C3C-9A97-A63C-419A-C2405B6AEC20}"/>
              </a:ext>
            </a:extLst>
          </p:cNvPr>
          <p:cNvSpPr txBox="1"/>
          <p:nvPr/>
        </p:nvSpPr>
        <p:spPr>
          <a:xfrm>
            <a:off x="650240" y="4322576"/>
            <a:ext cx="5185340" cy="307777"/>
          </a:xfrm>
          <a:prstGeom prst="rect">
            <a:avLst/>
          </a:prstGeom>
          <a:noFill/>
        </p:spPr>
        <p:txBody>
          <a:bodyPr wrap="square">
            <a:spAutoFit/>
          </a:bodyPr>
          <a:lstStyle/>
          <a:p>
            <a:pPr algn="ctr"/>
            <a:r>
              <a:rPr lang="zh-CN" altLang="en-US" sz="1400" dirty="0"/>
              <a:t>不同效用</a:t>
            </a:r>
            <a:r>
              <a:rPr lang="en-US" altLang="zh-CN" sz="1400" dirty="0"/>
              <a:t>U</a:t>
            </a:r>
            <a:r>
              <a:rPr lang="zh-CN" altLang="en-US" sz="1400" dirty="0"/>
              <a:t>和隐私所提出的</a:t>
            </a:r>
            <a:r>
              <a:rPr lang="en-US" altLang="zh-CN" sz="1400" dirty="0"/>
              <a:t>FBL</a:t>
            </a:r>
            <a:r>
              <a:rPr lang="zh-CN" altLang="en-US" sz="1400" dirty="0"/>
              <a:t>方案之间的性能比较</a:t>
            </a:r>
          </a:p>
        </p:txBody>
      </p:sp>
      <p:sp>
        <p:nvSpPr>
          <p:cNvPr id="6" name="文本框 5">
            <a:extLst>
              <a:ext uri="{FF2B5EF4-FFF2-40B4-BE49-F238E27FC236}">
                <a16:creationId xmlns:a16="http://schemas.microsoft.com/office/drawing/2014/main" id="{2DD57728-F13C-4792-79E8-C38BCCDA836E}"/>
              </a:ext>
            </a:extLst>
          </p:cNvPr>
          <p:cNvSpPr txBox="1"/>
          <p:nvPr/>
        </p:nvSpPr>
        <p:spPr>
          <a:xfrm>
            <a:off x="6391982" y="4322576"/>
            <a:ext cx="5185340" cy="307777"/>
          </a:xfrm>
          <a:prstGeom prst="rect">
            <a:avLst/>
          </a:prstGeom>
          <a:noFill/>
        </p:spPr>
        <p:txBody>
          <a:bodyPr wrap="square">
            <a:spAutoFit/>
          </a:bodyPr>
          <a:lstStyle/>
          <a:p>
            <a:pPr algn="ctr"/>
            <a:r>
              <a:rPr lang="en-US" altLang="zh-CN" sz="1400" dirty="0"/>
              <a:t>FBL</a:t>
            </a:r>
            <a:r>
              <a:rPr lang="zh-CN" altLang="en-US" sz="1400" dirty="0"/>
              <a:t>方案性能测试</a:t>
            </a:r>
          </a:p>
        </p:txBody>
      </p:sp>
    </p:spTree>
    <p:extLst>
      <p:ext uri="{BB962C8B-B14F-4D97-AF65-F5344CB8AC3E}">
        <p14:creationId xmlns:p14="http://schemas.microsoft.com/office/powerpoint/2010/main" val="398283761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577242" y="1829524"/>
            <a:ext cx="6096000" cy="2472855"/>
            <a:chOff x="1377020" y="924560"/>
            <a:chExt cx="6096000" cy="2472855"/>
          </a:xfrm>
        </p:grpSpPr>
        <p:sp>
          <p:nvSpPr>
            <p:cNvPr id="8" name="文本框 7"/>
            <p:cNvSpPr txBox="1"/>
            <p:nvPr/>
          </p:nvSpPr>
          <p:spPr>
            <a:xfrm>
              <a:off x="1385035" y="924560"/>
              <a:ext cx="603050" cy="1067343"/>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4</a:t>
              </a:r>
            </a:p>
          </p:txBody>
        </p:sp>
        <p:sp>
          <p:nvSpPr>
            <p:cNvPr id="10" name="文本框 9"/>
            <p:cNvSpPr txBox="1"/>
            <p:nvPr/>
          </p:nvSpPr>
          <p:spPr>
            <a:xfrm>
              <a:off x="1940731" y="1377240"/>
              <a:ext cx="1645579" cy="525657"/>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Four</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1" name="文本框 10"/>
            <p:cNvSpPr txBox="1"/>
            <p:nvPr/>
          </p:nvSpPr>
          <p:spPr>
            <a:xfrm>
              <a:off x="3175926" y="1956397"/>
              <a:ext cx="2557110" cy="742319"/>
            </a:xfrm>
            <a:prstGeom prst="rect">
              <a:avLst/>
            </a:prstGeom>
            <a:noFill/>
          </p:spPr>
          <p:txBody>
            <a:bodyPr wrap="none" rtlCol="0">
              <a:spAutoFit/>
            </a:bodyPr>
            <a:lstStyle/>
            <a:p>
              <a:pPr algn="just" hangingPunct="0">
                <a:lnSpc>
                  <a:spcPct val="130000"/>
                </a:lnSpc>
              </a:pPr>
              <a:r>
                <a:rPr lang="zh-CN" altLang="en-US" sz="3600" spc="100" dirty="0">
                  <a:solidFill>
                    <a:schemeClr val="accent1"/>
                  </a:solidFill>
                  <a:latin typeface="思源宋体 Heavy" panose="02020900000000000000" pitchFamily="18" charset="-122"/>
                  <a:ea typeface="思源宋体 Heavy" panose="02020900000000000000" pitchFamily="18" charset="-122"/>
                </a:rPr>
                <a:t>总结与反思</a:t>
              </a:r>
            </a:p>
          </p:txBody>
        </p:sp>
        <p:cxnSp>
          <p:nvCxnSpPr>
            <p:cNvPr id="12" name="直接连接符 11"/>
            <p:cNvCxnSpPr/>
            <p:nvPr/>
          </p:nvCxnSpPr>
          <p:spPr>
            <a:xfrm>
              <a:off x="2515470" y="2824480"/>
              <a:ext cx="3877985"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020" y="2980057"/>
              <a:ext cx="6096000"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26" name="矩形 25"/>
          <p:cNvSpPr/>
          <p:nvPr/>
        </p:nvSpPr>
        <p:spPr>
          <a:xfrm>
            <a:off x="8852463" y="1829524"/>
            <a:ext cx="2749471" cy="3170099"/>
          </a:xfrm>
          <a:prstGeom prst="rect">
            <a:avLst/>
          </a:prstGeom>
        </p:spPr>
        <p:txBody>
          <a:bodyPr wrap="none">
            <a:spAutoFit/>
          </a:bodyPr>
          <a:lstStyle/>
          <a:p>
            <a:r>
              <a:rPr lang="zh-CN" altLang="en-US" sz="20000" spc="100" dirty="0">
                <a:solidFill>
                  <a:srgbClr val="FFF2CC"/>
                </a:solidFill>
                <a:ea typeface="思源宋体 Heavy" panose="02020900000000000000" pitchFamily="18" charset="-122"/>
              </a:rPr>
              <a:t>肆</a:t>
            </a:r>
            <a:endParaRPr lang="zh-CN" altLang="en-US" sz="20000" dirty="0">
              <a:solidFill>
                <a:srgbClr val="FFF2CC"/>
              </a:solidFill>
            </a:endParaRPr>
          </a:p>
        </p:txBody>
      </p:sp>
      <p:sp>
        <p:nvSpPr>
          <p:cNvPr id="9" name="文本框 8">
            <a:extLst>
              <a:ext uri="{FF2B5EF4-FFF2-40B4-BE49-F238E27FC236}">
                <a16:creationId xmlns:a16="http://schemas.microsoft.com/office/drawing/2014/main" id="{810D0AB8-EF3A-4C68-B01A-7D498085448A}"/>
              </a:ext>
            </a:extLst>
          </p:cNvPr>
          <p:cNvSpPr txBox="1"/>
          <p:nvPr>
            <p:custDataLst>
              <p:tags r:id="rId1"/>
            </p:custDataLst>
          </p:nvPr>
        </p:nvSpPr>
        <p:spPr>
          <a:xfrm>
            <a:off x="1715692" y="3790508"/>
            <a:ext cx="5987435" cy="700576"/>
          </a:xfrm>
          <a:prstGeom prst="rect">
            <a:avLst/>
          </a:prstGeom>
          <a:noFill/>
        </p:spPr>
        <p:txBody>
          <a:bodyPr wrap="square" rtlCol="0">
            <a:spAutoFit/>
          </a:bodyPr>
          <a:lstStyle>
            <a:defPPr>
              <a:defRPr lang="zh-CN"/>
            </a:defPPr>
            <a:lvl1pPr algn="just" hangingPunct="0">
              <a:lnSpc>
                <a:spcPct val="130000"/>
              </a:lnSpc>
              <a:defRPr sz="1600" spc="100">
                <a:latin typeface="思源黑体 CN Normal" panose="020B0400000000000000" pitchFamily="34" charset="-122"/>
                <a:ea typeface="思源黑体 CN Normal" panose="020B0400000000000000" pitchFamily="34" charset="-122"/>
              </a:defRPr>
            </a:lvl1pPr>
          </a:lstStyle>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总结</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 </a:t>
            </a:r>
          </a:p>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4</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开放性问题</a:t>
            </a:r>
            <a:endParaRPr lang="zh-CN" altLang="en-US" sz="1400" dirty="0">
              <a:latin typeface="微软雅黑" panose="020B0503020204020204" pitchFamily="34" charset="-122"/>
              <a:ea typeface="微软雅黑" panose="020B0503020204020204" pitchFamily="34" charset="-122"/>
              <a:cs typeface="微软雅黑" panose="020B0503020204020204" pitchFamily="34" charset="-122"/>
            </a:endParaRPr>
          </a:p>
        </p:txBody>
      </p:sp>
    </p:spTree>
    <p:extLst>
      <p:ext uri="{BB962C8B-B14F-4D97-AF65-F5344CB8AC3E}">
        <p14:creationId xmlns:p14="http://schemas.microsoft.com/office/powerpoint/2010/main" val="646226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24</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179324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4.1 </a:t>
            </a:r>
            <a:r>
              <a:rPr lang="zh-CN" altLang="en-US" sz="2400" spc="100" dirty="0">
                <a:latin typeface="微软雅黑" panose="020B0503020204020204" pitchFamily="34" charset="-122"/>
                <a:ea typeface="微软雅黑" panose="020B0503020204020204" pitchFamily="34" charset="-122"/>
              </a:rPr>
              <a:t>总结</a:t>
            </a:r>
          </a:p>
        </p:txBody>
      </p:sp>
      <p:cxnSp>
        <p:nvCxnSpPr>
          <p:cNvPr id="85" name="直接连接符 84"/>
          <p:cNvCxnSpPr>
            <a:cxnSpLocks/>
          </p:cNvCxnSpPr>
          <p:nvPr/>
        </p:nvCxnSpPr>
        <p:spPr>
          <a:xfrm>
            <a:off x="695255" y="1256186"/>
            <a:ext cx="133166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sp>
        <p:nvSpPr>
          <p:cNvPr id="2" name="文本框 1">
            <a:extLst>
              <a:ext uri="{FF2B5EF4-FFF2-40B4-BE49-F238E27FC236}">
                <a16:creationId xmlns:a16="http://schemas.microsoft.com/office/drawing/2014/main" id="{70E679ED-EA71-60C5-1241-36B412107DAF}"/>
              </a:ext>
            </a:extLst>
          </p:cNvPr>
          <p:cNvSpPr txBox="1"/>
          <p:nvPr/>
        </p:nvSpPr>
        <p:spPr>
          <a:xfrm>
            <a:off x="1449883" y="1445548"/>
            <a:ext cx="9292233" cy="3693319"/>
          </a:xfrm>
          <a:prstGeom prst="rect">
            <a:avLst/>
          </a:prstGeom>
          <a:noFill/>
        </p:spPr>
        <p:txBody>
          <a:bodyPr wrap="square">
            <a:spAutoFit/>
          </a:bodyPr>
          <a:lstStyle/>
          <a:p>
            <a:pPr marL="285750" indent="-285750">
              <a:lnSpc>
                <a:spcPct val="300000"/>
              </a:lnSpc>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提出一种考虑</a:t>
            </a:r>
            <a:r>
              <a:rPr lang="en-US" altLang="zh-CN" b="0" i="0" dirty="0">
                <a:solidFill>
                  <a:srgbClr val="000000"/>
                </a:solidFill>
                <a:effectLst/>
                <a:latin typeface="微软雅黑" panose="020B0503020204020204" pitchFamily="34" charset="-122"/>
                <a:ea typeface="微软雅黑" panose="020B0503020204020204" pitchFamily="34" charset="-122"/>
              </a:rPr>
              <a:t>PLS</a:t>
            </a:r>
            <a:r>
              <a:rPr lang="zh-CN" altLang="en-US" b="0" i="0" dirty="0">
                <a:solidFill>
                  <a:srgbClr val="000000"/>
                </a:solidFill>
                <a:effectLst/>
                <a:latin typeface="微软雅黑" panose="020B0503020204020204" pitchFamily="34" charset="-122"/>
                <a:ea typeface="微软雅黑" panose="020B0503020204020204" pitchFamily="34" charset="-122"/>
              </a:rPr>
              <a:t>的无线</a:t>
            </a:r>
            <a:r>
              <a:rPr lang="en-US" altLang="zh-CN" b="0" i="0" dirty="0">
                <a:solidFill>
                  <a:srgbClr val="000000"/>
                </a:solidFill>
                <a:effectLst/>
                <a:latin typeface="微软雅黑" panose="020B0503020204020204" pitchFamily="34" charset="-122"/>
                <a:ea typeface="微软雅黑" panose="020B0503020204020204" pitchFamily="34" charset="-122"/>
              </a:rPr>
              <a:t>FL</a:t>
            </a:r>
            <a:r>
              <a:rPr lang="zh-CN" altLang="en-US" b="0" i="0" dirty="0">
                <a:solidFill>
                  <a:srgbClr val="000000"/>
                </a:solidFill>
                <a:effectLst/>
                <a:latin typeface="微软雅黑" panose="020B0503020204020204" pitchFamily="34" charset="-122"/>
                <a:ea typeface="微软雅黑" panose="020B0503020204020204" pitchFamily="34" charset="-122"/>
              </a:rPr>
              <a:t>新架构</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刻画了容量</a:t>
            </a:r>
            <a:r>
              <a:rPr lang="en-US" altLang="zh-CN" dirty="0">
                <a:solidFill>
                  <a:srgbClr val="000000"/>
                </a:solidFill>
                <a:latin typeface="微软雅黑" panose="020B0503020204020204" pitchFamily="34" charset="-122"/>
                <a:ea typeface="微软雅黑" panose="020B0503020204020204" pitchFamily="34" charset="-122"/>
              </a:rPr>
              <a:t>-</a:t>
            </a:r>
            <a:r>
              <a:rPr lang="zh-CN" altLang="en-US" dirty="0">
                <a:solidFill>
                  <a:srgbClr val="000000"/>
                </a:solidFill>
                <a:latin typeface="微软雅黑" panose="020B0503020204020204" pitchFamily="34" charset="-122"/>
                <a:ea typeface="微软雅黑" panose="020B0503020204020204" pitchFamily="34" charset="-122"/>
              </a:rPr>
              <a:t>模糊区域以显示数据效用、数据隐私和</a:t>
            </a:r>
            <a:r>
              <a:rPr lang="en-US" altLang="zh-CN" dirty="0">
                <a:solidFill>
                  <a:srgbClr val="000000"/>
                </a:solidFill>
                <a:latin typeface="微软雅黑" panose="020B0503020204020204" pitchFamily="34" charset="-122"/>
                <a:ea typeface="微软雅黑" panose="020B0503020204020204" pitchFamily="34" charset="-122"/>
              </a:rPr>
              <a:t>PLS</a:t>
            </a:r>
            <a:r>
              <a:rPr lang="zh-CN" altLang="en-US" dirty="0">
                <a:solidFill>
                  <a:srgbClr val="000000"/>
                </a:solidFill>
                <a:latin typeface="微软雅黑" panose="020B0503020204020204" pitchFamily="34" charset="-122"/>
                <a:ea typeface="微软雅黑" panose="020B0503020204020204" pitchFamily="34" charset="-122"/>
              </a:rPr>
              <a:t>之间的关系</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针对</a:t>
            </a:r>
            <a:r>
              <a:rPr lang="en-US" altLang="zh-CN" dirty="0">
                <a:solidFill>
                  <a:srgbClr val="000000"/>
                </a:solidFill>
                <a:latin typeface="微软雅黑" panose="020B0503020204020204" pitchFamily="34" charset="-122"/>
                <a:ea typeface="微软雅黑" panose="020B0503020204020204" pitchFamily="34" charset="-122"/>
              </a:rPr>
              <a:t>PLS</a:t>
            </a:r>
            <a:r>
              <a:rPr lang="zh-CN" altLang="en-US" dirty="0">
                <a:solidFill>
                  <a:srgbClr val="000000"/>
                </a:solidFill>
                <a:latin typeface="微软雅黑" panose="020B0503020204020204" pitchFamily="34" charset="-122"/>
                <a:ea typeface="微软雅黑" panose="020B0503020204020204" pitchFamily="34" charset="-122"/>
              </a:rPr>
              <a:t>存在的无线</a:t>
            </a:r>
            <a:r>
              <a:rPr lang="en-US" altLang="zh-CN" dirty="0">
                <a:solidFill>
                  <a:srgbClr val="000000"/>
                </a:solidFill>
                <a:latin typeface="微软雅黑" panose="020B0503020204020204" pitchFamily="34" charset="-122"/>
                <a:ea typeface="微软雅黑" panose="020B0503020204020204" pitchFamily="34" charset="-122"/>
              </a:rPr>
              <a:t>FL</a:t>
            </a:r>
            <a:r>
              <a:rPr lang="zh-CN" altLang="en-US" dirty="0">
                <a:solidFill>
                  <a:srgbClr val="000000"/>
                </a:solidFill>
                <a:latin typeface="微软雅黑" panose="020B0503020204020204" pitchFamily="34" charset="-122"/>
                <a:ea typeface="微软雅黑" panose="020B0503020204020204" pitchFamily="34" charset="-122"/>
              </a:rPr>
              <a:t>架构，提出实用</a:t>
            </a:r>
            <a:r>
              <a:rPr lang="en-US" altLang="zh-CN" dirty="0">
                <a:solidFill>
                  <a:srgbClr val="000000"/>
                </a:solidFill>
                <a:latin typeface="微软雅黑" panose="020B0503020204020204" pitchFamily="34" charset="-122"/>
                <a:ea typeface="微软雅黑" panose="020B0503020204020204" pitchFamily="34" charset="-122"/>
              </a:rPr>
              <a:t>FBL</a:t>
            </a:r>
            <a:r>
              <a:rPr lang="zh-CN" altLang="en-US" dirty="0">
                <a:solidFill>
                  <a:srgbClr val="000000"/>
                </a:solidFill>
                <a:latin typeface="微软雅黑" panose="020B0503020204020204" pitchFamily="34" charset="-122"/>
                <a:ea typeface="微软雅黑" panose="020B0503020204020204" pitchFamily="34" charset="-122"/>
              </a:rPr>
              <a:t>编码方案，能在不影响学习性能的情况下几乎实现完美保密性，并且该编码方案块长度明显短于经典的</a:t>
            </a:r>
            <a:r>
              <a:rPr lang="en-US" altLang="zh-CN" dirty="0">
                <a:solidFill>
                  <a:srgbClr val="000000"/>
                </a:solidFill>
                <a:latin typeface="微软雅黑" panose="020B0503020204020204" pitchFamily="34" charset="-122"/>
                <a:ea typeface="微软雅黑" panose="020B0503020204020204" pitchFamily="34" charset="-122"/>
              </a:rPr>
              <a:t>LDPC</a:t>
            </a:r>
            <a:r>
              <a:rPr lang="zh-CN" altLang="en-US" dirty="0">
                <a:solidFill>
                  <a:srgbClr val="000000"/>
                </a:solidFill>
                <a:latin typeface="微软雅黑" panose="020B0503020204020204" pitchFamily="34" charset="-122"/>
                <a:ea typeface="微软雅黑" panose="020B0503020204020204" pitchFamily="34" charset="-122"/>
              </a:rPr>
              <a:t>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265722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25</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234696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4.2 </a:t>
            </a:r>
            <a:r>
              <a:rPr lang="zh-CN" altLang="en-US" sz="2400" spc="100" dirty="0">
                <a:latin typeface="微软雅黑" panose="020B0503020204020204" pitchFamily="34" charset="-122"/>
                <a:ea typeface="微软雅黑" panose="020B0503020204020204" pitchFamily="34" charset="-122"/>
              </a:rPr>
              <a:t>开放性问题</a:t>
            </a:r>
          </a:p>
        </p:txBody>
      </p:sp>
      <p:cxnSp>
        <p:nvCxnSpPr>
          <p:cNvPr id="85" name="直接连接符 84"/>
          <p:cNvCxnSpPr>
            <a:cxnSpLocks/>
          </p:cNvCxnSpPr>
          <p:nvPr/>
        </p:nvCxnSpPr>
        <p:spPr>
          <a:xfrm>
            <a:off x="695255" y="1256186"/>
            <a:ext cx="2307025"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sp>
        <p:nvSpPr>
          <p:cNvPr id="2" name="文本框 1">
            <a:extLst>
              <a:ext uri="{FF2B5EF4-FFF2-40B4-BE49-F238E27FC236}">
                <a16:creationId xmlns:a16="http://schemas.microsoft.com/office/drawing/2014/main" id="{798FDACD-B9AF-B9DD-5C28-51E5ABFF1D8B}"/>
              </a:ext>
            </a:extLst>
          </p:cNvPr>
          <p:cNvSpPr txBox="1"/>
          <p:nvPr/>
        </p:nvSpPr>
        <p:spPr>
          <a:xfrm>
            <a:off x="1449883" y="1445548"/>
            <a:ext cx="9292233" cy="4524315"/>
          </a:xfrm>
          <a:prstGeom prst="rect">
            <a:avLst/>
          </a:prstGeom>
          <a:noFill/>
        </p:spPr>
        <p:txBody>
          <a:bodyPr wrap="square">
            <a:spAutoFit/>
          </a:bodyPr>
          <a:lstStyle/>
          <a:p>
            <a:pPr marL="285750" indent="-285750">
              <a:lnSpc>
                <a:spcPct val="300000"/>
              </a:lnSpc>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各方获取的</a:t>
            </a:r>
            <a:r>
              <a:rPr lang="en-US" altLang="zh-CN" b="0" i="0" dirty="0">
                <a:solidFill>
                  <a:srgbClr val="000000"/>
                </a:solidFill>
                <a:effectLst/>
                <a:latin typeface="微软雅黑" panose="020B0503020204020204" pitchFamily="34" charset="-122"/>
                <a:ea typeface="微软雅黑" panose="020B0503020204020204" pitchFamily="34" charset="-122"/>
              </a:rPr>
              <a:t>CSI</a:t>
            </a:r>
            <a:r>
              <a:rPr lang="zh-CN" altLang="en-US" b="0" i="0" dirty="0">
                <a:solidFill>
                  <a:srgbClr val="000000"/>
                </a:solidFill>
                <a:effectLst/>
                <a:latin typeface="微软雅黑" panose="020B0503020204020204" pitchFamily="34" charset="-122"/>
                <a:ea typeface="微软雅黑" panose="020B0503020204020204" pitchFamily="34" charset="-122"/>
              </a:rPr>
              <a:t>并不完美的情况该如何设计编码</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l"/>
            </a:pPr>
            <a:r>
              <a:rPr lang="zh-CN" altLang="en-US" dirty="0">
                <a:solidFill>
                  <a:srgbClr val="000000"/>
                </a:solidFill>
                <a:latin typeface="微软雅黑" panose="020B0503020204020204" pitchFamily="34" charset="-122"/>
                <a:ea typeface="微软雅黑" panose="020B0503020204020204" pitchFamily="34" charset="-122"/>
              </a:rPr>
              <a:t>在结果中采用了编码的准确度在</a:t>
            </a:r>
            <a:r>
              <a:rPr lang="en-US" altLang="zh-CN" dirty="0">
                <a:solidFill>
                  <a:srgbClr val="000000"/>
                </a:solidFill>
                <a:latin typeface="微软雅黑" panose="020B0503020204020204" pitchFamily="34" charset="-122"/>
                <a:ea typeface="微软雅黑" panose="020B0503020204020204" pitchFamily="34" charset="-122"/>
              </a:rPr>
              <a:t>0.9</a:t>
            </a:r>
            <a:r>
              <a:rPr lang="zh-CN" altLang="en-US" dirty="0">
                <a:solidFill>
                  <a:srgbClr val="000000"/>
                </a:solidFill>
                <a:latin typeface="微软雅黑" panose="020B0503020204020204" pitchFamily="34" charset="-122"/>
                <a:ea typeface="微软雅黑" panose="020B0503020204020204" pitchFamily="34" charset="-122"/>
              </a:rPr>
              <a:t>以下，其性能和隐私标准及效用相关，但即使大幅度改变这两个参数性能改变也不显著，其准确度仍存在一定缺陷</a:t>
            </a:r>
            <a:endParaRPr lang="en-US" altLang="zh-CN" dirty="0">
              <a:solidFill>
                <a:srgbClr val="000000"/>
              </a:solidFill>
              <a:latin typeface="微软雅黑" panose="020B0503020204020204" pitchFamily="34" charset="-122"/>
              <a:ea typeface="微软雅黑" panose="020B0503020204020204" pitchFamily="34" charset="-122"/>
            </a:endParaRPr>
          </a:p>
          <a:p>
            <a:pPr marL="285750" indent="-285750">
              <a:lnSpc>
                <a:spcPct val="300000"/>
              </a:lnSpc>
              <a:buFont typeface="Wingdings" panose="05000000000000000000" pitchFamily="2" charset="2"/>
              <a:buChar char="l"/>
            </a:pPr>
            <a:r>
              <a:rPr lang="zh-CN" altLang="en-US" b="0" i="0" dirty="0">
                <a:solidFill>
                  <a:srgbClr val="000000"/>
                </a:solidFill>
                <a:effectLst/>
                <a:latin typeface="微软雅黑" panose="020B0503020204020204" pitchFamily="34" charset="-122"/>
                <a:ea typeface="微软雅黑" panose="020B0503020204020204" pitchFamily="34" charset="-122"/>
              </a:rPr>
              <a:t>其物理层安全部分采用的是编码实现安全，或许可以结合功率控制，波束成形等安全资源分配方法进一步降低该方案中的隐私标准</a:t>
            </a:r>
            <a:endParaRPr lang="en-US" altLang="zh-CN" b="0" i="0" dirty="0">
              <a:solidFill>
                <a:srgbClr val="000000"/>
              </a:solidFill>
              <a:effectLst/>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endParaRPr lang="en-US" altLang="zh-CN" b="0" i="0" dirty="0">
              <a:solidFill>
                <a:srgbClr val="000000"/>
              </a:solidFill>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6143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t>2024/4/1</a:t>
            </a:fld>
            <a:endParaRPr lang="zh-CN" altLang="en-US" dirty="0"/>
          </a:p>
        </p:txBody>
      </p:sp>
      <p:sp>
        <p:nvSpPr>
          <p:cNvPr id="4" name="页脚占位符 3"/>
          <p:cNvSpPr>
            <a:spLocks noGrp="1"/>
          </p:cNvSpPr>
          <p:nvPr>
            <p:ph type="ftr" sz="quarter" idx="11"/>
          </p:nvPr>
        </p:nvSpPr>
        <p:spPr/>
        <p:txBody>
          <a:bodyPr/>
          <a:lstStyle/>
          <a:p>
            <a:r>
              <a:rPr lang="zh-CN" altLang="en-US"/>
              <a:t>西安电子科技大学</a:t>
            </a:r>
            <a:endParaRPr lang="zh-CN" altLang="en-US" dirty="0"/>
          </a:p>
        </p:txBody>
      </p:sp>
      <p:sp>
        <p:nvSpPr>
          <p:cNvPr id="5" name="灯片编号占位符 4"/>
          <p:cNvSpPr>
            <a:spLocks noGrp="1"/>
          </p:cNvSpPr>
          <p:nvPr>
            <p:ph type="sldNum" sz="quarter" idx="12"/>
          </p:nvPr>
        </p:nvSpPr>
        <p:spPr/>
        <p:txBody>
          <a:bodyPr/>
          <a:lstStyle/>
          <a:p>
            <a:fld id="{33B9A5AF-BDD6-4E14-989F-CF034C94E4CA}" type="slidenum">
              <a:rPr lang="zh-CN" altLang="en-US" smtClean="0"/>
              <a:t>26</a:t>
            </a:fld>
            <a:endParaRPr lang="zh-CN" altLang="en-US" dirty="0"/>
          </a:p>
        </p:txBody>
      </p:sp>
      <p:sp>
        <p:nvSpPr>
          <p:cNvPr id="10" name="文本框 9"/>
          <p:cNvSpPr txBox="1"/>
          <p:nvPr/>
        </p:nvSpPr>
        <p:spPr>
          <a:xfrm>
            <a:off x="2573078" y="1849230"/>
            <a:ext cx="6615665" cy="2604367"/>
          </a:xfrm>
          <a:prstGeom prst="rect">
            <a:avLst/>
          </a:prstGeom>
          <a:noFill/>
        </p:spPr>
        <p:txBody>
          <a:bodyPr wrap="square" rtlCol="0">
            <a:spAutoFit/>
          </a:bodyPr>
          <a:lstStyle/>
          <a:p>
            <a:pPr algn="ctr" hangingPunct="0">
              <a:lnSpc>
                <a:spcPct val="130000"/>
              </a:lnSpc>
            </a:pPr>
            <a:r>
              <a:rPr lang="zh-CN" altLang="en-US" sz="6600" spc="100" dirty="0">
                <a:solidFill>
                  <a:schemeClr val="accent1"/>
                </a:solidFill>
                <a:latin typeface="思源宋体 Heavy" panose="02020900000000000000" pitchFamily="18" charset="-122"/>
                <a:ea typeface="思源宋体 Heavy" panose="02020900000000000000" pitchFamily="18" charset="-122"/>
              </a:rPr>
              <a:t>谢谢</a:t>
            </a:r>
          </a:p>
          <a:p>
            <a:pPr algn="ctr" hangingPunct="0">
              <a:lnSpc>
                <a:spcPct val="130000"/>
              </a:lnSpc>
            </a:pPr>
            <a:r>
              <a:rPr lang="en-US" altLang="zh-CN" sz="6600" spc="100" dirty="0">
                <a:solidFill>
                  <a:schemeClr val="accent1"/>
                </a:solidFill>
                <a:latin typeface="思源宋体 Heavy" panose="02020900000000000000" pitchFamily="18" charset="-122"/>
                <a:ea typeface="思源宋体 Heavy" panose="02020900000000000000" pitchFamily="18" charset="-122"/>
              </a:rPr>
              <a:t>Thanks</a:t>
            </a:r>
            <a:endParaRPr lang="zh-CN" altLang="en-US" sz="6600" spc="100" dirty="0">
              <a:solidFill>
                <a:schemeClr val="accent1"/>
              </a:solidFill>
              <a:latin typeface="思源宋体 Heavy" panose="02020900000000000000" pitchFamily="18" charset="-122"/>
              <a:ea typeface="思源宋体 Heavy" panose="02020900000000000000" pitchFamily="18" charset="-122"/>
            </a:endParaRPr>
          </a:p>
        </p:txBody>
      </p:sp>
      <p:sp>
        <p:nvSpPr>
          <p:cNvPr id="17" name="任意多边形: 形状 16"/>
          <p:cNvSpPr/>
          <p:nvPr/>
        </p:nvSpPr>
        <p:spPr>
          <a:xfrm>
            <a:off x="1110661" y="1745296"/>
            <a:ext cx="1800000" cy="1800000"/>
          </a:xfrm>
          <a:custGeom>
            <a:avLst/>
            <a:gdLst>
              <a:gd name="connsiteX0" fmla="*/ 0 w 1800000"/>
              <a:gd name="connsiteY0" fmla="*/ 0 h 1800000"/>
              <a:gd name="connsiteX1" fmla="*/ 1800000 w 1800000"/>
              <a:gd name="connsiteY1" fmla="*/ 0 h 1800000"/>
              <a:gd name="connsiteX2" fmla="*/ 1800000 w 1800000"/>
              <a:gd name="connsiteY2" fmla="*/ 366040 h 1800000"/>
              <a:gd name="connsiteX3" fmla="*/ 1656604 w 1800000"/>
              <a:gd name="connsiteY3" fmla="*/ 366040 h 1800000"/>
              <a:gd name="connsiteX4" fmla="*/ 1656604 w 1800000"/>
              <a:gd name="connsiteY4" fmla="*/ 157793 h 1800000"/>
              <a:gd name="connsiteX5" fmla="*/ 172635 w 1800000"/>
              <a:gd name="connsiteY5" fmla="*/ 157793 h 1800000"/>
              <a:gd name="connsiteX6" fmla="*/ 172635 w 1800000"/>
              <a:gd name="connsiteY6" fmla="*/ 1641762 h 1800000"/>
              <a:gd name="connsiteX7" fmla="*/ 900000 w 1800000"/>
              <a:gd name="connsiteY7" fmla="*/ 1641762 h 1800000"/>
              <a:gd name="connsiteX8" fmla="*/ 900000 w 1800000"/>
              <a:gd name="connsiteY8" fmla="*/ 1800000 h 1800000"/>
              <a:gd name="connsiteX9" fmla="*/ 0 w 1800000"/>
              <a:gd name="connsiteY9"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0" y="0"/>
                </a:moveTo>
                <a:lnTo>
                  <a:pt x="1800000" y="0"/>
                </a:lnTo>
                <a:lnTo>
                  <a:pt x="1800000" y="366040"/>
                </a:lnTo>
                <a:lnTo>
                  <a:pt x="1656604" y="366040"/>
                </a:lnTo>
                <a:lnTo>
                  <a:pt x="1656604" y="157793"/>
                </a:lnTo>
                <a:lnTo>
                  <a:pt x="172635" y="157793"/>
                </a:lnTo>
                <a:lnTo>
                  <a:pt x="172635" y="1641762"/>
                </a:lnTo>
                <a:lnTo>
                  <a:pt x="900000" y="1641762"/>
                </a:lnTo>
                <a:lnTo>
                  <a:pt x="900000" y="1800000"/>
                </a:lnTo>
                <a:lnTo>
                  <a:pt x="0" y="18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
        <p:nvSpPr>
          <p:cNvPr id="19" name="任意多边形: 形状 18"/>
          <p:cNvSpPr/>
          <p:nvPr/>
        </p:nvSpPr>
        <p:spPr>
          <a:xfrm>
            <a:off x="30480" y="5598160"/>
            <a:ext cx="1220216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flipH="1">
            <a:off x="-40640" y="5585460"/>
            <a:ext cx="12273280" cy="1259840"/>
          </a:xfrm>
          <a:custGeom>
            <a:avLst/>
            <a:gdLst>
              <a:gd name="connsiteX0" fmla="*/ 10160 w 12222480"/>
              <a:gd name="connsiteY0" fmla="*/ 1087120 h 1910080"/>
              <a:gd name="connsiteX1" fmla="*/ 12222480 w 12222480"/>
              <a:gd name="connsiteY1" fmla="*/ 0 h 1910080"/>
              <a:gd name="connsiteX2" fmla="*/ 12222480 w 12222480"/>
              <a:gd name="connsiteY2" fmla="*/ 1910080 h 1910080"/>
              <a:gd name="connsiteX3" fmla="*/ 0 w 12222480"/>
              <a:gd name="connsiteY3" fmla="*/ 1899920 h 1910080"/>
              <a:gd name="connsiteX4" fmla="*/ 10160 w 12222480"/>
              <a:gd name="connsiteY4" fmla="*/ 1087120 h 1910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22480" h="1910080">
                <a:moveTo>
                  <a:pt x="10160" y="1087120"/>
                </a:moveTo>
                <a:lnTo>
                  <a:pt x="12222480" y="0"/>
                </a:lnTo>
                <a:lnTo>
                  <a:pt x="12222480" y="1910080"/>
                </a:lnTo>
                <a:lnTo>
                  <a:pt x="0" y="1899920"/>
                </a:lnTo>
                <a:lnTo>
                  <a:pt x="10160" y="108712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p:cNvSpPr/>
          <p:nvPr/>
        </p:nvSpPr>
        <p:spPr>
          <a:xfrm>
            <a:off x="4033520" y="6134875"/>
            <a:ext cx="4196080" cy="417550"/>
          </a:xfrm>
          <a:prstGeom prst="rect">
            <a:avLst/>
          </a:prstGeom>
        </p:spPr>
        <p:txBody>
          <a:bodyPr wrap="square">
            <a:spAutoFit/>
          </a:bodyPr>
          <a:lstStyle/>
          <a:p>
            <a:pPr algn="dist" hangingPunct="0">
              <a:lnSpc>
                <a:spcPct val="130000"/>
              </a:lnSpc>
            </a:pPr>
            <a:r>
              <a:rPr lang="zh-CN" altLang="en-US" spc="100" dirty="0">
                <a:solidFill>
                  <a:schemeClr val="accent3">
                    <a:lumMod val="20000"/>
                    <a:lumOff val="80000"/>
                  </a:schemeClr>
                </a:solidFill>
                <a:latin typeface="思源宋体 Heavy" panose="02020900000000000000" pitchFamily="18" charset="-122"/>
                <a:ea typeface="思源宋体 Heavy" panose="02020900000000000000" pitchFamily="18" charset="-122"/>
              </a:rPr>
              <a:t>厚德 求真 励学 笃行</a:t>
            </a:r>
            <a:endParaRPr lang="en-US" altLang="zh-CN" spc="100" dirty="0">
              <a:solidFill>
                <a:schemeClr val="accent3">
                  <a:lumMod val="20000"/>
                  <a:lumOff val="80000"/>
                </a:schemeClr>
              </a:solidFill>
              <a:latin typeface="思源宋体 Heavy" panose="02020900000000000000" pitchFamily="18" charset="-122"/>
              <a:ea typeface="思源宋体 Heavy" panose="02020900000000000000" pitchFamily="18" charset="-122"/>
            </a:endParaRPr>
          </a:p>
        </p:txBody>
      </p:sp>
      <p:sp>
        <p:nvSpPr>
          <p:cNvPr id="11" name="任意多边形: 形状 10"/>
          <p:cNvSpPr/>
          <p:nvPr/>
        </p:nvSpPr>
        <p:spPr>
          <a:xfrm rot="10800000">
            <a:off x="8992931" y="3657531"/>
            <a:ext cx="1800000" cy="1800000"/>
          </a:xfrm>
          <a:custGeom>
            <a:avLst/>
            <a:gdLst>
              <a:gd name="connsiteX0" fmla="*/ 0 w 1800000"/>
              <a:gd name="connsiteY0" fmla="*/ 0 h 1800000"/>
              <a:gd name="connsiteX1" fmla="*/ 1800000 w 1800000"/>
              <a:gd name="connsiteY1" fmla="*/ 0 h 1800000"/>
              <a:gd name="connsiteX2" fmla="*/ 1800000 w 1800000"/>
              <a:gd name="connsiteY2" fmla="*/ 366040 h 1800000"/>
              <a:gd name="connsiteX3" fmla="*/ 1656604 w 1800000"/>
              <a:gd name="connsiteY3" fmla="*/ 366040 h 1800000"/>
              <a:gd name="connsiteX4" fmla="*/ 1656604 w 1800000"/>
              <a:gd name="connsiteY4" fmla="*/ 157793 h 1800000"/>
              <a:gd name="connsiteX5" fmla="*/ 172635 w 1800000"/>
              <a:gd name="connsiteY5" fmla="*/ 157793 h 1800000"/>
              <a:gd name="connsiteX6" fmla="*/ 172635 w 1800000"/>
              <a:gd name="connsiteY6" fmla="*/ 1641762 h 1800000"/>
              <a:gd name="connsiteX7" fmla="*/ 900000 w 1800000"/>
              <a:gd name="connsiteY7" fmla="*/ 1641762 h 1800000"/>
              <a:gd name="connsiteX8" fmla="*/ 900000 w 1800000"/>
              <a:gd name="connsiteY8" fmla="*/ 1800000 h 1800000"/>
              <a:gd name="connsiteX9" fmla="*/ 0 w 1800000"/>
              <a:gd name="connsiteY9" fmla="*/ 1800000 h 180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0000" h="1800000">
                <a:moveTo>
                  <a:pt x="0" y="0"/>
                </a:moveTo>
                <a:lnTo>
                  <a:pt x="1800000" y="0"/>
                </a:lnTo>
                <a:lnTo>
                  <a:pt x="1800000" y="366040"/>
                </a:lnTo>
                <a:lnTo>
                  <a:pt x="1656604" y="366040"/>
                </a:lnTo>
                <a:lnTo>
                  <a:pt x="1656604" y="157793"/>
                </a:lnTo>
                <a:lnTo>
                  <a:pt x="172635" y="157793"/>
                </a:lnTo>
                <a:lnTo>
                  <a:pt x="172635" y="1641762"/>
                </a:lnTo>
                <a:lnTo>
                  <a:pt x="900000" y="1641762"/>
                </a:lnTo>
                <a:lnTo>
                  <a:pt x="900000" y="1800000"/>
                </a:lnTo>
                <a:lnTo>
                  <a:pt x="0" y="1800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287383" y="1829524"/>
            <a:ext cx="6810103" cy="2472855"/>
            <a:chOff x="1087161" y="924560"/>
            <a:chExt cx="6810103" cy="2472855"/>
          </a:xfrm>
        </p:grpSpPr>
        <p:sp>
          <p:nvSpPr>
            <p:cNvPr id="8" name="文本框 7"/>
            <p:cNvSpPr txBox="1"/>
            <p:nvPr/>
          </p:nvSpPr>
          <p:spPr>
            <a:xfrm>
              <a:off x="1377020" y="924560"/>
              <a:ext cx="619080" cy="1067921"/>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思源宋体 Heavy" panose="02020900000000000000" pitchFamily="18" charset="-122"/>
                  <a:ea typeface="思源宋体 Heavy" panose="02020900000000000000" pitchFamily="18" charset="-122"/>
                </a:rPr>
                <a:t>1</a:t>
              </a:r>
              <a:endParaRPr lang="zh-CN" altLang="en-US" sz="5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0" name="文本框 9"/>
            <p:cNvSpPr txBox="1"/>
            <p:nvPr/>
          </p:nvSpPr>
          <p:spPr>
            <a:xfrm>
              <a:off x="1972792" y="1377240"/>
              <a:ext cx="1581459" cy="525657"/>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思源宋体 Heavy" panose="02020900000000000000" pitchFamily="18" charset="-122"/>
                  <a:ea typeface="思源宋体 Heavy" panose="02020900000000000000" pitchFamily="18" charset="-122"/>
                </a:rPr>
                <a:t>Part One</a:t>
              </a:r>
              <a:endParaRPr lang="zh-CN" altLang="en-US" sz="2400" i="1" spc="100" dirty="0">
                <a:solidFill>
                  <a:schemeClr val="accent1"/>
                </a:solidFill>
                <a:latin typeface="思源宋体 Heavy" panose="02020900000000000000" pitchFamily="18" charset="-122"/>
                <a:ea typeface="思源宋体 Heavy" panose="02020900000000000000" pitchFamily="18" charset="-122"/>
              </a:endParaRPr>
            </a:p>
          </p:txBody>
        </p:sp>
        <p:sp>
          <p:nvSpPr>
            <p:cNvPr id="11" name="文本框 10"/>
            <p:cNvSpPr txBox="1"/>
            <p:nvPr/>
          </p:nvSpPr>
          <p:spPr>
            <a:xfrm>
              <a:off x="3413157" y="1956397"/>
              <a:ext cx="2082621" cy="742319"/>
            </a:xfrm>
            <a:prstGeom prst="rect">
              <a:avLst/>
            </a:prstGeom>
            <a:noFill/>
          </p:spPr>
          <p:txBody>
            <a:bodyPr wrap="none" rtlCol="0">
              <a:spAutoFit/>
            </a:bodyPr>
            <a:lstStyle/>
            <a:p>
              <a:pPr algn="just" hangingPunct="0">
                <a:lnSpc>
                  <a:spcPct val="130000"/>
                </a:lnSpc>
              </a:pPr>
              <a:r>
                <a:rPr lang="zh-CN" altLang="en-US" sz="3600" spc="100" dirty="0">
                  <a:solidFill>
                    <a:schemeClr val="accent1"/>
                  </a:solidFill>
                  <a:latin typeface="微软雅黑" panose="020B0503020204020204" pitchFamily="34" charset="-122"/>
                  <a:ea typeface="微软雅黑" panose="020B0503020204020204" pitchFamily="34" charset="-122"/>
                </a:rPr>
                <a:t>背景介绍</a:t>
              </a:r>
              <a:endParaRPr lang="zh-CN" altLang="en-US" sz="3600" spc="100" dirty="0">
                <a:solidFill>
                  <a:schemeClr val="accent1"/>
                </a:solidFill>
                <a:latin typeface="思源宋体 Heavy" panose="02020900000000000000" pitchFamily="18" charset="-122"/>
                <a:ea typeface="思源宋体 Heavy" panose="02020900000000000000" pitchFamily="18" charset="-122"/>
              </a:endParaRPr>
            </a:p>
          </p:txBody>
        </p:sp>
        <p:cxnSp>
          <p:nvCxnSpPr>
            <p:cNvPr id="12" name="直接连接符 11"/>
            <p:cNvCxnSpPr/>
            <p:nvPr/>
          </p:nvCxnSpPr>
          <p:spPr>
            <a:xfrm>
              <a:off x="1087161" y="2824480"/>
              <a:ext cx="6810103" cy="0"/>
            </a:xfrm>
            <a:prstGeom prst="line">
              <a:avLst/>
            </a:prstGeom>
            <a:ln w="15875"/>
          </p:spPr>
          <p:style>
            <a:lnRef idx="1">
              <a:schemeClr val="accent1"/>
            </a:lnRef>
            <a:fillRef idx="0">
              <a:schemeClr val="accent1"/>
            </a:fillRef>
            <a:effectRef idx="0">
              <a:schemeClr val="accent1"/>
            </a:effectRef>
            <a:fontRef idx="minor">
              <a:schemeClr val="tx1"/>
            </a:fontRef>
          </p:style>
        </p:cxnSp>
        <p:sp>
          <p:nvSpPr>
            <p:cNvPr id="14" name="矩形 13"/>
            <p:cNvSpPr/>
            <p:nvPr/>
          </p:nvSpPr>
          <p:spPr>
            <a:xfrm>
              <a:off x="1377020" y="2980057"/>
              <a:ext cx="6096000" cy="417358"/>
            </a:xfrm>
            <a:prstGeom prst="rect">
              <a:avLst/>
            </a:prstGeom>
          </p:spPr>
          <p:txBody>
            <a:bodyPr>
              <a:spAutoFit/>
            </a:bodyPr>
            <a:lstStyle/>
            <a:p>
              <a:pPr algn="just" hangingPunct="0">
                <a:lnSpc>
                  <a:spcPct val="130000"/>
                </a:lnSpc>
              </a:pPr>
              <a:endParaRPr lang="zh-CN" altLang="en-US" spc="100" dirty="0">
                <a:solidFill>
                  <a:schemeClr val="tx1">
                    <a:lumMod val="85000"/>
                    <a:lumOff val="15000"/>
                  </a:schemeClr>
                </a:solidFill>
                <a:latin typeface="思源黑体 CN Normal" panose="020B0400000000000000" pitchFamily="34" charset="-122"/>
                <a:ea typeface="思源黑体 CN Normal" panose="020B0400000000000000" pitchFamily="34" charset="-122"/>
              </a:endParaRPr>
            </a:p>
          </p:txBody>
        </p:sp>
      </p:grpSp>
      <p:sp>
        <p:nvSpPr>
          <p:cNvPr id="26" name="矩形 25"/>
          <p:cNvSpPr/>
          <p:nvPr/>
        </p:nvSpPr>
        <p:spPr>
          <a:xfrm>
            <a:off x="8852463" y="1829524"/>
            <a:ext cx="2762295" cy="3170099"/>
          </a:xfrm>
          <a:prstGeom prst="rect">
            <a:avLst/>
          </a:prstGeom>
        </p:spPr>
        <p:txBody>
          <a:bodyPr wrap="none">
            <a:spAutoFit/>
          </a:bodyPr>
          <a:lstStyle/>
          <a:p>
            <a:r>
              <a:rPr lang="zh-CN" altLang="en-US" sz="20000" spc="100" dirty="0">
                <a:solidFill>
                  <a:srgbClr val="FFF2CC"/>
                </a:solidFill>
                <a:latin typeface="思源宋体 Heavy" panose="02020900000000000000" pitchFamily="18" charset="-122"/>
                <a:ea typeface="思源宋体 Heavy" panose="02020900000000000000" pitchFamily="18" charset="-122"/>
              </a:rPr>
              <a:t>壹</a:t>
            </a:r>
            <a:endParaRPr lang="zh-CN" altLang="en-US" sz="20000" dirty="0">
              <a:solidFill>
                <a:srgbClr val="FFF2CC"/>
              </a:solidFill>
            </a:endParaRPr>
          </a:p>
        </p:txBody>
      </p:sp>
      <p:sp>
        <p:nvSpPr>
          <p:cNvPr id="3" name="文本框 2">
            <a:extLst>
              <a:ext uri="{FF2B5EF4-FFF2-40B4-BE49-F238E27FC236}">
                <a16:creationId xmlns:a16="http://schemas.microsoft.com/office/drawing/2014/main" id="{9B6736BA-AF2E-5CD0-09E3-1BA7DD94B712}"/>
              </a:ext>
            </a:extLst>
          </p:cNvPr>
          <p:cNvSpPr txBox="1"/>
          <p:nvPr/>
        </p:nvSpPr>
        <p:spPr>
          <a:xfrm>
            <a:off x="2131959" y="3790508"/>
            <a:ext cx="3045460" cy="1023742"/>
          </a:xfrm>
          <a:prstGeom prst="rect">
            <a:avLst/>
          </a:prstGeom>
          <a:noFill/>
        </p:spPr>
        <p:txBody>
          <a:bodyPr wrap="square" rtlCol="0">
            <a:spAutoFit/>
          </a:bodyPr>
          <a:lstStyle>
            <a:defPPr>
              <a:defRPr lang="zh-CN"/>
            </a:defPPr>
            <a:lvl1pPr algn="just" hangingPunct="0">
              <a:lnSpc>
                <a:spcPct val="130000"/>
              </a:lnSpc>
              <a:defRPr sz="1600" spc="100">
                <a:latin typeface="思源黑体 CN Normal" panose="020B0400000000000000" pitchFamily="34" charset="-122"/>
                <a:ea typeface="思源黑体 CN Normal" panose="020B0400000000000000" pitchFamily="34" charset="-122"/>
              </a:defRPr>
            </a:lvl1pPr>
          </a:lstStyle>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1.1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联邦学习的定义</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a:t>
            </a: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联邦学习的安全问题</a:t>
            </a:r>
          </a:p>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1.3 </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差分隐私</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4</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317606"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1.1 </a:t>
            </a:r>
            <a:r>
              <a:rPr lang="zh-CN" altLang="en-US" sz="2400" spc="100" dirty="0">
                <a:latin typeface="微软雅黑" panose="020B0503020204020204" pitchFamily="34" charset="-122"/>
                <a:ea typeface="微软雅黑" panose="020B0503020204020204" pitchFamily="34" charset="-122"/>
              </a:rPr>
              <a:t>联邦学习的定义</a:t>
            </a:r>
          </a:p>
        </p:txBody>
      </p:sp>
      <p:cxnSp>
        <p:nvCxnSpPr>
          <p:cNvPr id="85" name="直接连接符 84"/>
          <p:cNvCxnSpPr>
            <a:cxnSpLocks/>
          </p:cNvCxnSpPr>
          <p:nvPr/>
        </p:nvCxnSpPr>
        <p:spPr>
          <a:xfrm>
            <a:off x="695255" y="1256186"/>
            <a:ext cx="2953386"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37" name="图片 36">
            <a:extLst>
              <a:ext uri="{FF2B5EF4-FFF2-40B4-BE49-F238E27FC236}">
                <a16:creationId xmlns:a16="http://schemas.microsoft.com/office/drawing/2014/main" id="{E38B4B32-E4B5-F668-0126-C3391916BBCD}"/>
              </a:ext>
            </a:extLst>
          </p:cNvPr>
          <p:cNvPicPr>
            <a:picLocks noChangeAspect="1"/>
          </p:cNvPicPr>
          <p:nvPr/>
        </p:nvPicPr>
        <p:blipFill>
          <a:blip r:embed="rId3"/>
          <a:stretch>
            <a:fillRect/>
          </a:stretch>
        </p:blipFill>
        <p:spPr>
          <a:xfrm>
            <a:off x="4855718" y="1400671"/>
            <a:ext cx="6595363" cy="4393438"/>
          </a:xfrm>
          <a:prstGeom prst="rect">
            <a:avLst/>
          </a:prstGeom>
          <a:effectLst>
            <a:outerShdw blurRad="63500" sx="102000" sy="102000" algn="ctr" rotWithShape="0">
              <a:prstClr val="black">
                <a:alpha val="40000"/>
              </a:prstClr>
            </a:outerShdw>
          </a:effectLst>
        </p:spPr>
      </p:pic>
      <p:sp>
        <p:nvSpPr>
          <p:cNvPr id="38" name="文本框 37">
            <a:extLst>
              <a:ext uri="{FF2B5EF4-FFF2-40B4-BE49-F238E27FC236}">
                <a16:creationId xmlns:a16="http://schemas.microsoft.com/office/drawing/2014/main" id="{DA26B524-26C5-D8B8-BF45-79991705634E}"/>
              </a:ext>
            </a:extLst>
          </p:cNvPr>
          <p:cNvSpPr txBox="1"/>
          <p:nvPr/>
        </p:nvSpPr>
        <p:spPr>
          <a:xfrm>
            <a:off x="816809" y="1493352"/>
            <a:ext cx="3221791" cy="4208075"/>
          </a:xfrm>
          <a:prstGeom prst="rect">
            <a:avLst/>
          </a:prstGeom>
          <a:noFill/>
        </p:spPr>
        <p:txBody>
          <a:bodyPr wrap="square" rtlCol="0">
            <a:spAutoFit/>
          </a:bodyPr>
          <a:lstStyle/>
          <a:p>
            <a:pPr marL="285750" indent="-285750" algn="just" hangingPunct="0">
              <a:lnSpc>
                <a:spcPct val="130000"/>
              </a:lnSpc>
              <a:buFont typeface="Wingdings" panose="05000000000000000000" pitchFamily="2" charset="2"/>
              <a:buChar char="Ø"/>
            </a:pPr>
            <a:r>
              <a:rPr lang="zh-CN" altLang="en-US" sz="1600" spc="100" dirty="0">
                <a:latin typeface="宋体" panose="02010600030101010101" pitchFamily="2" charset="-122"/>
                <a:ea typeface="宋体" panose="02010600030101010101" pitchFamily="2" charset="-122"/>
              </a:rPr>
              <a:t>步骤一：中心服务器向所有客户端共享初始模型参数</a:t>
            </a:r>
            <a:endParaRPr lang="en-US" altLang="zh-CN" sz="1600" spc="100" dirty="0">
              <a:latin typeface="宋体" panose="02010600030101010101" pitchFamily="2" charset="-122"/>
              <a:ea typeface="宋体" panose="02010600030101010101" pitchFamily="2" charset="-122"/>
            </a:endParaRPr>
          </a:p>
          <a:p>
            <a:pPr algn="just" hangingPunct="0">
              <a:lnSpc>
                <a:spcPct val="130000"/>
              </a:lnSpc>
            </a:pPr>
            <a:endParaRPr lang="en-US" altLang="zh-CN" sz="1600" spc="100" dirty="0">
              <a:latin typeface="宋体" panose="02010600030101010101" pitchFamily="2" charset="-122"/>
              <a:ea typeface="宋体" panose="02010600030101010101" pitchFamily="2" charset="-122"/>
            </a:endParaRPr>
          </a:p>
          <a:p>
            <a:pPr marL="285750" indent="-285750" algn="just" hangingPunct="0">
              <a:lnSpc>
                <a:spcPct val="130000"/>
              </a:lnSpc>
              <a:buFont typeface="Wingdings" panose="05000000000000000000" pitchFamily="2" charset="2"/>
              <a:buChar char="Ø"/>
            </a:pPr>
            <a:r>
              <a:rPr lang="zh-CN" altLang="en-US" sz="1600" spc="100" dirty="0">
                <a:latin typeface="宋体" panose="02010600030101010101" pitchFamily="2" charset="-122"/>
                <a:ea typeface="宋体" panose="02010600030101010101" pitchFamily="2" charset="-122"/>
              </a:rPr>
              <a:t>步骤二：客户端根据模型参数以私有数据集为基础训练本地模型，将本地模型参数或局部梯度上传至中心服务器</a:t>
            </a:r>
            <a:endParaRPr lang="en-US" altLang="zh-CN" sz="1600" spc="100" dirty="0">
              <a:latin typeface="宋体" panose="02010600030101010101" pitchFamily="2" charset="-122"/>
              <a:ea typeface="宋体" panose="02010600030101010101" pitchFamily="2" charset="-122"/>
            </a:endParaRPr>
          </a:p>
          <a:p>
            <a:pPr algn="just" hangingPunct="0">
              <a:lnSpc>
                <a:spcPct val="130000"/>
              </a:lnSpc>
            </a:pPr>
            <a:endParaRPr lang="en-US" altLang="zh-CN" sz="1600" spc="100" dirty="0">
              <a:latin typeface="宋体" panose="02010600030101010101" pitchFamily="2" charset="-122"/>
              <a:ea typeface="宋体" panose="02010600030101010101" pitchFamily="2" charset="-122"/>
            </a:endParaRPr>
          </a:p>
          <a:p>
            <a:pPr marL="285750" indent="-285750" algn="just" hangingPunct="0">
              <a:lnSpc>
                <a:spcPct val="130000"/>
              </a:lnSpc>
              <a:buFont typeface="Wingdings" panose="05000000000000000000" pitchFamily="2" charset="2"/>
              <a:buChar char="Ø"/>
            </a:pPr>
            <a:r>
              <a:rPr lang="zh-CN" altLang="en-US" sz="1600" spc="100" dirty="0">
                <a:latin typeface="宋体" panose="02010600030101010101" pitchFamily="2" charset="-122"/>
                <a:ea typeface="宋体" panose="02010600030101010101" pitchFamily="2" charset="-122"/>
              </a:rPr>
              <a:t>步骤三：中心服务器聚合客户端上传的模型参数或局部梯度以更新全局模型参数并再次共享给所有客户端</a:t>
            </a:r>
            <a:endParaRPr lang="en-US" altLang="zh-CN" sz="1600" spc="1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2485056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DB44E30-715F-4973-8179-B4178D7E09F0}" type="datetime1">
              <a:rPr lang="zh-CN" altLang="en-US" smtClean="0">
                <a:solidFill>
                  <a:schemeClr val="bg1">
                    <a:lumMod val="50000"/>
                  </a:schemeClr>
                </a:solidFill>
                <a:latin typeface="微软雅黑" panose="020B0503020204020204" pitchFamily="34" charset="-122"/>
                <a:ea typeface="微软雅黑" panose="020B0503020204020204" pitchFamily="34" charset="-122"/>
              </a:rPr>
              <a:t>2024/4/1</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5</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437380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1.2 </a:t>
            </a:r>
            <a:r>
              <a:rPr lang="zh-CN" altLang="en-US" sz="2400" spc="100" dirty="0">
                <a:latin typeface="微软雅黑" panose="020B0503020204020204" pitchFamily="34" charset="-122"/>
                <a:ea typeface="微软雅黑" panose="020B0503020204020204" pitchFamily="34" charset="-122"/>
              </a:rPr>
              <a:t>联邦学习的安全性问题</a:t>
            </a:r>
          </a:p>
        </p:txBody>
      </p:sp>
      <p:cxnSp>
        <p:nvCxnSpPr>
          <p:cNvPr id="85" name="直接连接符 84"/>
          <p:cNvCxnSpPr>
            <a:cxnSpLocks/>
          </p:cNvCxnSpPr>
          <p:nvPr/>
        </p:nvCxnSpPr>
        <p:spPr>
          <a:xfrm>
            <a:off x="695255" y="1256186"/>
            <a:ext cx="3834831"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graphicFrame>
        <p:nvGraphicFramePr>
          <p:cNvPr id="6" name="表格 5">
            <a:extLst>
              <a:ext uri="{FF2B5EF4-FFF2-40B4-BE49-F238E27FC236}">
                <a16:creationId xmlns:a16="http://schemas.microsoft.com/office/drawing/2014/main" id="{17E4D55E-9A14-CBB8-D837-D84FCA232DED}"/>
              </a:ext>
            </a:extLst>
          </p:cNvPr>
          <p:cNvGraphicFramePr>
            <a:graphicFrameLocks noGrp="1"/>
          </p:cNvGraphicFramePr>
          <p:nvPr>
            <p:extLst>
              <p:ext uri="{D42A27DB-BD31-4B8C-83A1-F6EECF244321}">
                <p14:modId xmlns:p14="http://schemas.microsoft.com/office/powerpoint/2010/main" val="383623236"/>
              </p:ext>
            </p:extLst>
          </p:nvPr>
        </p:nvGraphicFramePr>
        <p:xfrm>
          <a:off x="1719613" y="1578597"/>
          <a:ext cx="8752773" cy="4107324"/>
        </p:xfrm>
        <a:graphic>
          <a:graphicData uri="http://schemas.openxmlformats.org/drawingml/2006/table">
            <a:tbl>
              <a:tblPr firstRow="1" bandRow="1">
                <a:tableStyleId>{5C22544A-7EE6-4342-B048-85BDC9FD1C3A}</a:tableStyleId>
              </a:tblPr>
              <a:tblGrid>
                <a:gridCol w="1706418">
                  <a:extLst>
                    <a:ext uri="{9D8B030D-6E8A-4147-A177-3AD203B41FA5}">
                      <a16:colId xmlns:a16="http://schemas.microsoft.com/office/drawing/2014/main" val="4044024761"/>
                    </a:ext>
                  </a:extLst>
                </a:gridCol>
                <a:gridCol w="2196935">
                  <a:extLst>
                    <a:ext uri="{9D8B030D-6E8A-4147-A177-3AD203B41FA5}">
                      <a16:colId xmlns:a16="http://schemas.microsoft.com/office/drawing/2014/main" val="4051501732"/>
                    </a:ext>
                  </a:extLst>
                </a:gridCol>
                <a:gridCol w="1466603">
                  <a:extLst>
                    <a:ext uri="{9D8B030D-6E8A-4147-A177-3AD203B41FA5}">
                      <a16:colId xmlns:a16="http://schemas.microsoft.com/office/drawing/2014/main" val="774017389"/>
                    </a:ext>
                  </a:extLst>
                </a:gridCol>
                <a:gridCol w="3382817">
                  <a:extLst>
                    <a:ext uri="{9D8B030D-6E8A-4147-A177-3AD203B41FA5}">
                      <a16:colId xmlns:a16="http://schemas.microsoft.com/office/drawing/2014/main" val="1242743522"/>
                    </a:ext>
                  </a:extLst>
                </a:gridCol>
              </a:tblGrid>
              <a:tr h="364572">
                <a:tc>
                  <a:txBody>
                    <a:bodyPr/>
                    <a:lstStyle/>
                    <a:p>
                      <a:r>
                        <a:rPr lang="zh-CN" altLang="en-US" sz="1600" dirty="0">
                          <a:solidFill>
                            <a:schemeClr val="bg1"/>
                          </a:solidFill>
                          <a:latin typeface="宋体" panose="02010600030101010101" pitchFamily="2" charset="-122"/>
                          <a:ea typeface="宋体" panose="02010600030101010101" pitchFamily="2" charset="-122"/>
                        </a:rPr>
                        <a:t>威胁</a:t>
                      </a:r>
                      <a:r>
                        <a:rPr lang="en-US" altLang="zh-CN" sz="1600" dirty="0">
                          <a:solidFill>
                            <a:schemeClr val="bg1"/>
                          </a:solidFill>
                          <a:latin typeface="宋体" panose="02010600030101010101" pitchFamily="2" charset="-122"/>
                          <a:ea typeface="宋体" panose="02010600030101010101" pitchFamily="2" charset="-122"/>
                        </a:rPr>
                        <a:t>(Threat)</a:t>
                      </a:r>
                      <a:endParaRPr lang="zh-CN" altLang="en-US" sz="1600" dirty="0">
                        <a:solidFill>
                          <a:schemeClr val="bg1"/>
                        </a:solidFill>
                        <a:latin typeface="宋体" panose="02010600030101010101" pitchFamily="2" charset="-122"/>
                        <a:ea typeface="宋体" panose="02010600030101010101" pitchFamily="2" charset="-122"/>
                      </a:endParaRPr>
                    </a:p>
                  </a:txBody>
                  <a:tcPr/>
                </a:tc>
                <a:tc>
                  <a:txBody>
                    <a:bodyPr/>
                    <a:lstStyle/>
                    <a:p>
                      <a:r>
                        <a:rPr lang="zh-CN" altLang="en-US" sz="1600" dirty="0">
                          <a:latin typeface="宋体" panose="02010600030101010101" pitchFamily="2" charset="-122"/>
                          <a:ea typeface="宋体" panose="02010600030101010101" pitchFamily="2" charset="-122"/>
                        </a:rPr>
                        <a:t>威胁程度（</a:t>
                      </a:r>
                      <a:r>
                        <a:rPr lang="en-US" altLang="zh-CN" sz="1600" dirty="0">
                          <a:latin typeface="宋体" panose="02010600030101010101" pitchFamily="2" charset="-122"/>
                          <a:ea typeface="宋体" panose="02010600030101010101" pitchFamily="2" charset="-122"/>
                        </a:rPr>
                        <a:t>Severity</a:t>
                      </a:r>
                      <a:r>
                        <a:rPr lang="zh-CN" altLang="en-US" sz="1600" dirty="0">
                          <a:latin typeface="宋体" panose="02010600030101010101" pitchFamily="2" charset="-122"/>
                          <a:ea typeface="宋体" panose="02010600030101010101" pitchFamily="2" charset="-122"/>
                        </a:rPr>
                        <a:t>）</a:t>
                      </a:r>
                    </a:p>
                  </a:txBody>
                  <a:tcPr/>
                </a:tc>
                <a:tc>
                  <a:txBody>
                    <a:bodyPr/>
                    <a:lstStyle/>
                    <a:p>
                      <a:r>
                        <a:rPr lang="zh-CN" altLang="en-US" sz="1600" b="1" kern="1200" dirty="0">
                          <a:solidFill>
                            <a:schemeClr val="bg1"/>
                          </a:solidFill>
                          <a:latin typeface="宋体" panose="02010600030101010101" pitchFamily="2" charset="-122"/>
                          <a:ea typeface="宋体" panose="02010600030101010101" pitchFamily="2" charset="-122"/>
                          <a:cs typeface="+mn-cs"/>
                        </a:rPr>
                        <a:t>适用</a:t>
                      </a:r>
                      <a:r>
                        <a:rPr lang="en-US" altLang="zh-CN" sz="1600" b="1" kern="1200" dirty="0">
                          <a:solidFill>
                            <a:schemeClr val="bg1"/>
                          </a:solidFill>
                          <a:latin typeface="宋体" panose="02010600030101010101" pitchFamily="2" charset="-122"/>
                          <a:ea typeface="宋体" panose="02010600030101010101" pitchFamily="2" charset="-122"/>
                          <a:cs typeface="+mn-cs"/>
                        </a:rPr>
                        <a:t>ML</a:t>
                      </a:r>
                      <a:r>
                        <a:rPr lang="zh-CN" altLang="en-US" sz="1600" b="1" kern="1200" dirty="0">
                          <a:solidFill>
                            <a:schemeClr val="bg1"/>
                          </a:solidFill>
                          <a:latin typeface="宋体" panose="02010600030101010101" pitchFamily="2" charset="-122"/>
                          <a:ea typeface="宋体" panose="02010600030101010101" pitchFamily="2" charset="-122"/>
                          <a:cs typeface="+mn-cs"/>
                        </a:rPr>
                        <a:t>框架</a:t>
                      </a:r>
                    </a:p>
                  </a:txBody>
                  <a:tcPr/>
                </a:tc>
                <a:tc>
                  <a:txBody>
                    <a:bodyPr/>
                    <a:lstStyle/>
                    <a:p>
                      <a:r>
                        <a:rPr lang="zh-CN" altLang="en-US" sz="1600" b="1" kern="1200" dirty="0">
                          <a:solidFill>
                            <a:schemeClr val="bg1"/>
                          </a:solidFill>
                          <a:latin typeface="宋体" panose="02010600030101010101" pitchFamily="2" charset="-122"/>
                          <a:ea typeface="宋体" panose="02010600030101010101" pitchFamily="2" charset="-122"/>
                          <a:cs typeface="+mn-cs"/>
                        </a:rPr>
                        <a:t>漏洞来源</a:t>
                      </a:r>
                    </a:p>
                  </a:txBody>
                  <a:tcPr/>
                </a:tc>
                <a:extLst>
                  <a:ext uri="{0D108BD9-81ED-4DB2-BD59-A6C34878D82A}">
                    <a16:rowId xmlns:a16="http://schemas.microsoft.com/office/drawing/2014/main" val="798459802"/>
                  </a:ext>
                </a:extLst>
              </a:tr>
              <a:tr h="370840">
                <a:tc>
                  <a:txBody>
                    <a:bodyPr/>
                    <a:lstStyle/>
                    <a:p>
                      <a:r>
                        <a:rPr lang="zh-CN" altLang="en-US" sz="1600" dirty="0">
                          <a:effectLst/>
                          <a:latin typeface="宋体" panose="02010600030101010101" pitchFamily="2" charset="-122"/>
                          <a:ea typeface="宋体" panose="02010600030101010101" pitchFamily="2" charset="-122"/>
                        </a:rPr>
                        <a:t>投毒攻击</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高</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分布式</a:t>
                      </a:r>
                      <a:r>
                        <a:rPr lang="en-US" altLang="zh-CN" sz="1600">
                          <a:effectLst/>
                          <a:latin typeface="宋体" panose="02010600030101010101" pitchFamily="2" charset="-122"/>
                          <a:ea typeface="宋体" panose="02010600030101010101" pitchFamily="2" charset="-122"/>
                        </a:rPr>
                        <a:t>/</a:t>
                      </a:r>
                      <a:r>
                        <a:rPr lang="zh-CN" altLang="en-US" sz="160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客户端数据操纵</a:t>
                      </a:r>
                      <a:r>
                        <a:rPr lang="en-US" altLang="zh-CN" sz="1600">
                          <a:effectLst/>
                          <a:latin typeface="宋体" panose="02010600030101010101" pitchFamily="2" charset="-122"/>
                          <a:ea typeface="宋体" panose="02010600030101010101" pitchFamily="2" charset="-122"/>
                        </a:rPr>
                        <a:t>/</a:t>
                      </a:r>
                      <a:r>
                        <a:rPr lang="zh-CN" altLang="en-US" sz="1600">
                          <a:effectLst/>
                          <a:latin typeface="宋体" panose="02010600030101010101" pitchFamily="2" charset="-122"/>
                          <a:ea typeface="宋体" panose="02010600030101010101" pitchFamily="2" charset="-122"/>
                        </a:rPr>
                        <a:t>危害中央服务器</a:t>
                      </a:r>
                    </a:p>
                  </a:txBody>
                  <a:tcPr marL="76200" marR="76200" marT="19050" marB="19050" anchor="ctr"/>
                </a:tc>
                <a:extLst>
                  <a:ext uri="{0D108BD9-81ED-4DB2-BD59-A6C34878D82A}">
                    <a16:rowId xmlns:a16="http://schemas.microsoft.com/office/drawing/2014/main" val="158515732"/>
                  </a:ext>
                </a:extLst>
              </a:tr>
              <a:tr h="370840">
                <a:tc>
                  <a:txBody>
                    <a:bodyPr/>
                    <a:lstStyle/>
                    <a:p>
                      <a:r>
                        <a:rPr lang="zh-CN" altLang="en-US" sz="1600" dirty="0">
                          <a:effectLst/>
                          <a:latin typeface="宋体" panose="02010600030101010101" pitchFamily="2" charset="-122"/>
                          <a:ea typeface="宋体" panose="02010600030101010101" pitchFamily="2" charset="-122"/>
                        </a:rPr>
                        <a:t>推测攻击</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高</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客户端数据操纵</a:t>
                      </a:r>
                      <a:r>
                        <a:rPr lang="en-US" altLang="zh-CN" sz="1600">
                          <a:effectLst/>
                          <a:latin typeface="宋体" panose="02010600030101010101" pitchFamily="2" charset="-122"/>
                          <a:ea typeface="宋体" panose="02010600030101010101" pitchFamily="2" charset="-122"/>
                        </a:rPr>
                        <a:t>/</a:t>
                      </a:r>
                      <a:r>
                        <a:rPr lang="zh-CN" altLang="en-US" sz="1600">
                          <a:effectLst/>
                          <a:latin typeface="宋体" panose="02010600030101010101" pitchFamily="2" charset="-122"/>
                          <a:ea typeface="宋体" panose="02010600030101010101" pitchFamily="2" charset="-122"/>
                        </a:rPr>
                        <a:t>危害中央服务器</a:t>
                      </a:r>
                    </a:p>
                  </a:txBody>
                  <a:tcPr marL="76200" marR="76200" marT="19050" marB="19050" anchor="ctr"/>
                </a:tc>
                <a:extLst>
                  <a:ext uri="{0D108BD9-81ED-4DB2-BD59-A6C34878D82A}">
                    <a16:rowId xmlns:a16="http://schemas.microsoft.com/office/drawing/2014/main" val="2807843860"/>
                  </a:ext>
                </a:extLst>
              </a:tr>
              <a:tr h="370840">
                <a:tc>
                  <a:txBody>
                    <a:bodyPr/>
                    <a:lstStyle/>
                    <a:p>
                      <a:r>
                        <a:rPr lang="zh-CN" altLang="en-US" sz="1600" dirty="0">
                          <a:effectLst/>
                          <a:latin typeface="宋体" panose="02010600030101010101" pitchFamily="2" charset="-122"/>
                          <a:ea typeface="宋体" panose="02010600030101010101" pitchFamily="2" charset="-122"/>
                        </a:rPr>
                        <a:t>后门攻击</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高</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分布式</a:t>
                      </a:r>
                      <a:r>
                        <a:rPr lang="en-US" altLang="zh-CN" sz="1600">
                          <a:effectLst/>
                          <a:latin typeface="宋体" panose="02010600030101010101" pitchFamily="2" charset="-122"/>
                          <a:ea typeface="宋体" panose="02010600030101010101" pitchFamily="2" charset="-122"/>
                        </a:rPr>
                        <a:t>/</a:t>
                      </a:r>
                      <a:r>
                        <a:rPr lang="zh-CN" altLang="en-US" sz="160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客户端数据操纵</a:t>
                      </a:r>
                    </a:p>
                  </a:txBody>
                  <a:tcPr marL="76200" marR="76200" marT="19050" marB="19050" anchor="ctr"/>
                </a:tc>
                <a:extLst>
                  <a:ext uri="{0D108BD9-81ED-4DB2-BD59-A6C34878D82A}">
                    <a16:rowId xmlns:a16="http://schemas.microsoft.com/office/drawing/2014/main" val="667587756"/>
                  </a:ext>
                </a:extLst>
              </a:tr>
              <a:tr h="370840">
                <a:tc>
                  <a:txBody>
                    <a:bodyPr/>
                    <a:lstStyle/>
                    <a:p>
                      <a:r>
                        <a:rPr lang="zh-CN" altLang="en-US" sz="1600" dirty="0">
                          <a:effectLst/>
                          <a:latin typeface="宋体" panose="02010600030101010101" pitchFamily="2" charset="-122"/>
                          <a:ea typeface="宋体" panose="02010600030101010101" pitchFamily="2" charset="-122"/>
                        </a:rPr>
                        <a:t>对抗性神经网络</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高</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客户端数据操纵</a:t>
                      </a:r>
                      <a:r>
                        <a:rPr lang="en-US" altLang="zh-CN" sz="1600">
                          <a:effectLst/>
                          <a:latin typeface="宋体" panose="02010600030101010101" pitchFamily="2" charset="-122"/>
                          <a:ea typeface="宋体" panose="02010600030101010101" pitchFamily="2" charset="-122"/>
                        </a:rPr>
                        <a:t>/</a:t>
                      </a:r>
                      <a:r>
                        <a:rPr lang="zh-CN" altLang="en-US" sz="1600">
                          <a:effectLst/>
                          <a:latin typeface="宋体" panose="02010600030101010101" pitchFamily="2" charset="-122"/>
                          <a:ea typeface="宋体" panose="02010600030101010101" pitchFamily="2" charset="-122"/>
                        </a:rPr>
                        <a:t>危害中央服务器</a:t>
                      </a:r>
                    </a:p>
                  </a:txBody>
                  <a:tcPr marL="76200" marR="76200" marT="19050" marB="19050" anchor="ctr"/>
                </a:tc>
                <a:extLst>
                  <a:ext uri="{0D108BD9-81ED-4DB2-BD59-A6C34878D82A}">
                    <a16:rowId xmlns:a16="http://schemas.microsoft.com/office/drawing/2014/main" val="416001145"/>
                  </a:ext>
                </a:extLst>
              </a:tr>
              <a:tr h="370840">
                <a:tc>
                  <a:txBody>
                    <a:bodyPr/>
                    <a:lstStyle/>
                    <a:p>
                      <a:r>
                        <a:rPr lang="zh-CN" altLang="en-US" sz="1600">
                          <a:effectLst/>
                          <a:latin typeface="宋体" panose="02010600030101010101" pitchFamily="2" charset="-122"/>
                          <a:ea typeface="宋体" panose="02010600030101010101" pitchFamily="2" charset="-122"/>
                        </a:rPr>
                        <a:t>恶意服务器</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高</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分布式</a:t>
                      </a:r>
                      <a:r>
                        <a:rPr lang="en-US" altLang="zh-CN" sz="1600">
                          <a:effectLst/>
                          <a:latin typeface="宋体" panose="02010600030101010101" pitchFamily="2" charset="-122"/>
                          <a:ea typeface="宋体" panose="02010600030101010101" pitchFamily="2" charset="-122"/>
                        </a:rPr>
                        <a:t>/</a:t>
                      </a:r>
                      <a:r>
                        <a:rPr lang="zh-CN" altLang="en-US" sz="160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危害中央服务器</a:t>
                      </a:r>
                    </a:p>
                  </a:txBody>
                  <a:tcPr marL="76200" marR="76200" marT="19050" marB="19050" anchor="ctr"/>
                </a:tc>
                <a:extLst>
                  <a:ext uri="{0D108BD9-81ED-4DB2-BD59-A6C34878D82A}">
                    <a16:rowId xmlns:a16="http://schemas.microsoft.com/office/drawing/2014/main" val="2796580632"/>
                  </a:ext>
                </a:extLst>
              </a:tr>
              <a:tr h="370840">
                <a:tc>
                  <a:txBody>
                    <a:bodyPr/>
                    <a:lstStyle/>
                    <a:p>
                      <a:r>
                        <a:rPr lang="zh-CN" altLang="en-US" sz="1600">
                          <a:effectLst/>
                          <a:latin typeface="宋体" panose="02010600030101010101" pitchFamily="2" charset="-122"/>
                          <a:ea typeface="宋体" panose="02010600030101010101" pitchFamily="2" charset="-122"/>
                        </a:rPr>
                        <a:t>通信瓶颈</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高</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分布式</a:t>
                      </a:r>
                      <a:r>
                        <a:rPr lang="en-US" altLang="zh-CN" sz="1600" dirty="0">
                          <a:effectLst/>
                          <a:latin typeface="宋体" panose="02010600030101010101" pitchFamily="2" charset="-122"/>
                          <a:ea typeface="宋体" panose="02010600030101010101" pitchFamily="2" charset="-122"/>
                        </a:rPr>
                        <a:t>/</a:t>
                      </a:r>
                      <a:r>
                        <a:rPr lang="zh-CN" altLang="en-US" sz="1600" dirty="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更弱的通信带宽</a:t>
                      </a:r>
                    </a:p>
                  </a:txBody>
                  <a:tcPr marL="76200" marR="76200" marT="19050" marB="19050" anchor="ctr"/>
                </a:tc>
                <a:extLst>
                  <a:ext uri="{0D108BD9-81ED-4DB2-BD59-A6C34878D82A}">
                    <a16:rowId xmlns:a16="http://schemas.microsoft.com/office/drawing/2014/main" val="1631602479"/>
                  </a:ext>
                </a:extLst>
              </a:tr>
              <a:tr h="370840">
                <a:tc>
                  <a:txBody>
                    <a:bodyPr/>
                    <a:lstStyle/>
                    <a:p>
                      <a:r>
                        <a:rPr lang="zh-CN" altLang="en-US" sz="1600">
                          <a:effectLst/>
                          <a:latin typeface="宋体" panose="02010600030101010101" pitchFamily="2" charset="-122"/>
                          <a:ea typeface="宋体" panose="02010600030101010101" pitchFamily="2" charset="-122"/>
                        </a:rPr>
                        <a:t>便车攻击</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中等</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联邦学习中的客户端</a:t>
                      </a:r>
                    </a:p>
                  </a:txBody>
                  <a:tcPr marL="76200" marR="76200" marT="19050" marB="19050" anchor="ctr"/>
                </a:tc>
                <a:extLst>
                  <a:ext uri="{0D108BD9-81ED-4DB2-BD59-A6C34878D82A}">
                    <a16:rowId xmlns:a16="http://schemas.microsoft.com/office/drawing/2014/main" val="2110187633"/>
                  </a:ext>
                </a:extLst>
              </a:tr>
              <a:tr h="370840">
                <a:tc>
                  <a:txBody>
                    <a:bodyPr/>
                    <a:lstStyle/>
                    <a:p>
                      <a:r>
                        <a:rPr lang="zh-CN" altLang="en-US" sz="1600">
                          <a:effectLst/>
                          <a:latin typeface="宋体" panose="02010600030101010101" pitchFamily="2" charset="-122"/>
                          <a:ea typeface="宋体" panose="02010600030101010101" pitchFamily="2" charset="-122"/>
                        </a:rPr>
                        <a:t>不可用性</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中等</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联邦学习中的客户端</a:t>
                      </a:r>
                    </a:p>
                  </a:txBody>
                  <a:tcPr marL="76200" marR="76200" marT="19050" marB="19050" anchor="ctr"/>
                </a:tc>
                <a:extLst>
                  <a:ext uri="{0D108BD9-81ED-4DB2-BD59-A6C34878D82A}">
                    <a16:rowId xmlns:a16="http://schemas.microsoft.com/office/drawing/2014/main" val="1843347801"/>
                  </a:ext>
                </a:extLst>
              </a:tr>
              <a:tr h="370840">
                <a:tc>
                  <a:txBody>
                    <a:bodyPr/>
                    <a:lstStyle/>
                    <a:p>
                      <a:r>
                        <a:rPr lang="zh-CN" altLang="en-US" sz="1600">
                          <a:effectLst/>
                          <a:latin typeface="宋体" panose="02010600030101010101" pitchFamily="2" charset="-122"/>
                          <a:ea typeface="宋体" panose="02010600030101010101" pitchFamily="2" charset="-122"/>
                        </a:rPr>
                        <a:t>窃听</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中等</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更弱的通信协议</a:t>
                      </a:r>
                    </a:p>
                  </a:txBody>
                  <a:tcPr marL="76200" marR="76200" marT="19050" marB="19050" anchor="ctr"/>
                </a:tc>
                <a:extLst>
                  <a:ext uri="{0D108BD9-81ED-4DB2-BD59-A6C34878D82A}">
                    <a16:rowId xmlns:a16="http://schemas.microsoft.com/office/drawing/2014/main" val="2970557660"/>
                  </a:ext>
                </a:extLst>
              </a:tr>
              <a:tr h="405192">
                <a:tc>
                  <a:txBody>
                    <a:bodyPr/>
                    <a:lstStyle/>
                    <a:p>
                      <a:r>
                        <a:rPr lang="zh-CN" altLang="en-US" sz="1600" dirty="0">
                          <a:effectLst/>
                          <a:latin typeface="宋体" panose="02010600030101010101" pitchFamily="2" charset="-122"/>
                          <a:ea typeface="宋体" panose="02010600030101010101" pitchFamily="2" charset="-122"/>
                        </a:rPr>
                        <a:t>系统中断</a:t>
                      </a:r>
                      <a:r>
                        <a:rPr lang="en-US" altLang="zh-CN" sz="1600" dirty="0">
                          <a:effectLst/>
                          <a:latin typeface="宋体" panose="02010600030101010101" pitchFamily="2" charset="-122"/>
                          <a:ea typeface="宋体" panose="02010600030101010101" pitchFamily="2" charset="-122"/>
                        </a:rPr>
                        <a:t>IT</a:t>
                      </a:r>
                      <a:r>
                        <a:rPr lang="zh-CN" altLang="en-US" sz="1600" dirty="0">
                          <a:effectLst/>
                          <a:latin typeface="宋体" panose="02010600030101010101" pitchFamily="2" charset="-122"/>
                          <a:ea typeface="宋体" panose="02010600030101010101" pitchFamily="2" charset="-122"/>
                        </a:rPr>
                        <a:t>停机</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低</a:t>
                      </a:r>
                    </a:p>
                  </a:txBody>
                  <a:tcPr marL="76200" marR="76200" marT="19050" marB="19050" anchor="ctr"/>
                </a:tc>
                <a:tc>
                  <a:txBody>
                    <a:bodyPr/>
                    <a:lstStyle/>
                    <a:p>
                      <a:r>
                        <a:rPr lang="zh-CN" altLang="en-US" sz="1600">
                          <a:effectLst/>
                          <a:latin typeface="宋体" panose="02010600030101010101" pitchFamily="2" charset="-122"/>
                          <a:ea typeface="宋体" panose="02010600030101010101" pitchFamily="2" charset="-122"/>
                        </a:rPr>
                        <a:t>联邦</a:t>
                      </a:r>
                    </a:p>
                  </a:txBody>
                  <a:tcPr marL="76200" marR="76200" marT="19050" marB="19050" anchor="ctr"/>
                </a:tc>
                <a:tc>
                  <a:txBody>
                    <a:bodyPr/>
                    <a:lstStyle/>
                    <a:p>
                      <a:r>
                        <a:rPr lang="zh-CN" altLang="en-US" sz="1600" dirty="0">
                          <a:effectLst/>
                          <a:latin typeface="宋体" panose="02010600030101010101" pitchFamily="2" charset="-122"/>
                          <a:ea typeface="宋体" panose="02010600030101010101" pitchFamily="2" charset="-122"/>
                        </a:rPr>
                        <a:t>联邦学习的客户端和集中式服务器</a:t>
                      </a:r>
                    </a:p>
                  </a:txBody>
                  <a:tcPr marL="76200" marR="76200" marT="19050" marB="19050" anchor="ctr"/>
                </a:tc>
                <a:extLst>
                  <a:ext uri="{0D108BD9-81ED-4DB2-BD59-A6C34878D82A}">
                    <a16:rowId xmlns:a16="http://schemas.microsoft.com/office/drawing/2014/main" val="2613178248"/>
                  </a:ext>
                </a:extLst>
              </a:tr>
            </a:tbl>
          </a:graphicData>
        </a:graphic>
      </p:graphicFrame>
      <p:sp>
        <p:nvSpPr>
          <p:cNvPr id="7" name="文本框 6">
            <a:extLst>
              <a:ext uri="{FF2B5EF4-FFF2-40B4-BE49-F238E27FC236}">
                <a16:creationId xmlns:a16="http://schemas.microsoft.com/office/drawing/2014/main" id="{18E46FB4-EED6-6140-3665-3D8560057440}"/>
              </a:ext>
            </a:extLst>
          </p:cNvPr>
          <p:cNvSpPr txBox="1"/>
          <p:nvPr/>
        </p:nvSpPr>
        <p:spPr>
          <a:xfrm>
            <a:off x="813451" y="5906949"/>
            <a:ext cx="10565095" cy="548035"/>
          </a:xfrm>
          <a:prstGeom prst="rect">
            <a:avLst/>
          </a:prstGeom>
          <a:noFill/>
        </p:spPr>
        <p:txBody>
          <a:bodyPr wrap="square" rtlCol="0">
            <a:spAutoFit/>
          </a:bodyPr>
          <a:lstStyle/>
          <a:p>
            <a:pPr algn="just">
              <a:lnSpc>
                <a:spcPct val="150000"/>
              </a:lnSpc>
            </a:pPr>
            <a:r>
              <a:rPr lang="en-US" altLang="zh-CN" sz="1050" dirty="0">
                <a:latin typeface="Times New Roman" panose="02020603050405020304" pitchFamily="18" charset="0"/>
                <a:cs typeface="Times New Roman" panose="02020603050405020304" pitchFamily="18" charset="0"/>
                <a:sym typeface="+mn-ea"/>
              </a:rPr>
              <a:t>[3]  </a:t>
            </a:r>
            <a:r>
              <a:rPr lang="en-US" altLang="zh-CN" sz="1050" dirty="0" err="1">
                <a:latin typeface="Times New Roman" panose="02020603050405020304" pitchFamily="18" charset="0"/>
                <a:cs typeface="Times New Roman" panose="02020603050405020304" pitchFamily="18" charset="0"/>
                <a:sym typeface="+mn-ea"/>
              </a:rPr>
              <a:t>Viraaji</a:t>
            </a:r>
            <a:r>
              <a:rPr lang="en-US" altLang="zh-CN" sz="1050" dirty="0">
                <a:latin typeface="Times New Roman" panose="02020603050405020304" pitchFamily="18" charset="0"/>
                <a:cs typeface="Times New Roman" panose="02020603050405020304" pitchFamily="18" charset="0"/>
                <a:sym typeface="+mn-ea"/>
              </a:rPr>
              <a:t> </a:t>
            </a:r>
            <a:r>
              <a:rPr lang="en-US" altLang="zh-CN" sz="1050" dirty="0" err="1">
                <a:latin typeface="Times New Roman" panose="02020603050405020304" pitchFamily="18" charset="0"/>
                <a:cs typeface="Times New Roman" panose="02020603050405020304" pitchFamily="18" charset="0"/>
                <a:sym typeface="+mn-ea"/>
              </a:rPr>
              <a:t>Mothukuri</a:t>
            </a:r>
            <a:r>
              <a:rPr lang="en-US" altLang="zh-CN" sz="1050" dirty="0">
                <a:latin typeface="Times New Roman" panose="02020603050405020304" pitchFamily="18" charset="0"/>
                <a:cs typeface="Times New Roman" panose="02020603050405020304" pitchFamily="18" charset="0"/>
                <a:sym typeface="+mn-ea"/>
              </a:rPr>
              <a:t>, Reza M. </a:t>
            </a:r>
            <a:r>
              <a:rPr lang="en-US" altLang="zh-CN" sz="1050" dirty="0" err="1">
                <a:latin typeface="Times New Roman" panose="02020603050405020304" pitchFamily="18" charset="0"/>
                <a:cs typeface="Times New Roman" panose="02020603050405020304" pitchFamily="18" charset="0"/>
                <a:sym typeface="+mn-ea"/>
              </a:rPr>
              <a:t>Parizi</a:t>
            </a:r>
            <a:r>
              <a:rPr lang="en-US" altLang="zh-CN" sz="1050" dirty="0">
                <a:latin typeface="Times New Roman" panose="02020603050405020304" pitchFamily="18" charset="0"/>
                <a:cs typeface="Times New Roman" panose="02020603050405020304" pitchFamily="18" charset="0"/>
                <a:sym typeface="+mn-ea"/>
              </a:rPr>
              <a:t>, </a:t>
            </a:r>
            <a:r>
              <a:rPr lang="en-US" altLang="zh-CN" sz="1050" dirty="0" err="1">
                <a:latin typeface="Times New Roman" panose="02020603050405020304" pitchFamily="18" charset="0"/>
                <a:cs typeface="Times New Roman" panose="02020603050405020304" pitchFamily="18" charset="0"/>
                <a:sym typeface="+mn-ea"/>
              </a:rPr>
              <a:t>Seyedamin</a:t>
            </a:r>
            <a:r>
              <a:rPr lang="en-US" altLang="zh-CN" sz="1050" dirty="0">
                <a:latin typeface="Times New Roman" panose="02020603050405020304" pitchFamily="18" charset="0"/>
                <a:cs typeface="Times New Roman" panose="02020603050405020304" pitchFamily="18" charset="0"/>
                <a:sym typeface="+mn-ea"/>
              </a:rPr>
              <a:t> </a:t>
            </a:r>
            <a:r>
              <a:rPr lang="en-US" altLang="zh-CN" sz="1050" dirty="0" err="1">
                <a:latin typeface="Times New Roman" panose="02020603050405020304" pitchFamily="18" charset="0"/>
                <a:cs typeface="Times New Roman" panose="02020603050405020304" pitchFamily="18" charset="0"/>
                <a:sym typeface="+mn-ea"/>
              </a:rPr>
              <a:t>Pouriyeh</a:t>
            </a:r>
            <a:r>
              <a:rPr lang="en-US" altLang="zh-CN" sz="1050" dirty="0">
                <a:latin typeface="Times New Roman" panose="02020603050405020304" pitchFamily="18" charset="0"/>
                <a:cs typeface="Times New Roman" panose="02020603050405020304" pitchFamily="18" charset="0"/>
                <a:sym typeface="+mn-ea"/>
              </a:rPr>
              <a:t>, Yan Huang, Ali </a:t>
            </a:r>
            <a:r>
              <a:rPr lang="en-US" altLang="zh-CN" sz="1050" dirty="0" err="1">
                <a:latin typeface="Times New Roman" panose="02020603050405020304" pitchFamily="18" charset="0"/>
                <a:cs typeface="Times New Roman" panose="02020603050405020304" pitchFamily="18" charset="0"/>
                <a:sym typeface="+mn-ea"/>
              </a:rPr>
              <a:t>Dehghantanha</a:t>
            </a:r>
            <a:r>
              <a:rPr lang="en-US" altLang="zh-CN" sz="1050" dirty="0">
                <a:latin typeface="Times New Roman" panose="02020603050405020304" pitchFamily="18" charset="0"/>
                <a:cs typeface="Times New Roman" panose="02020603050405020304" pitchFamily="18" charset="0"/>
                <a:sym typeface="+mn-ea"/>
              </a:rPr>
              <a:t>, Gautam Srivastava, “A survey on security and privacy of federated learning,” Future Generation Computer </a:t>
            </a:r>
            <a:r>
              <a:rPr lang="en-US" altLang="zh-CN" sz="1050" dirty="0" err="1">
                <a:latin typeface="Times New Roman" panose="02020603050405020304" pitchFamily="18" charset="0"/>
                <a:cs typeface="Times New Roman" panose="02020603050405020304" pitchFamily="18" charset="0"/>
                <a:sym typeface="+mn-ea"/>
              </a:rPr>
              <a:t>Systems,Volume</a:t>
            </a:r>
            <a:r>
              <a:rPr lang="en-US" altLang="zh-CN" sz="1050" dirty="0">
                <a:latin typeface="Times New Roman" panose="02020603050405020304" pitchFamily="18" charset="0"/>
                <a:cs typeface="Times New Roman" panose="02020603050405020304" pitchFamily="18" charset="0"/>
                <a:sym typeface="+mn-ea"/>
              </a:rPr>
              <a:t> 115,2021, Pages 619-640</a:t>
            </a:r>
          </a:p>
        </p:txBody>
      </p:sp>
    </p:spTree>
    <p:extLst>
      <p:ext uri="{BB962C8B-B14F-4D97-AF65-F5344CB8AC3E}">
        <p14:creationId xmlns:p14="http://schemas.microsoft.com/office/powerpoint/2010/main" val="2658480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6</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122785"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1.3 </a:t>
            </a:r>
            <a:r>
              <a:rPr lang="zh-CN" altLang="en-US" sz="2400" spc="100" dirty="0">
                <a:latin typeface="微软雅黑" panose="020B0503020204020204" pitchFamily="34" charset="-122"/>
                <a:ea typeface="微软雅黑" panose="020B0503020204020204" pitchFamily="34" charset="-122"/>
              </a:rPr>
              <a:t>差分隐私</a:t>
            </a:r>
          </a:p>
        </p:txBody>
      </p:sp>
      <p:cxnSp>
        <p:nvCxnSpPr>
          <p:cNvPr id="85" name="直接连接符 84"/>
          <p:cNvCxnSpPr>
            <a:cxnSpLocks/>
          </p:cNvCxnSpPr>
          <p:nvPr/>
        </p:nvCxnSpPr>
        <p:spPr>
          <a:xfrm>
            <a:off x="695255" y="1256186"/>
            <a:ext cx="1863877"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6" name="图片 5">
            <a:extLst>
              <a:ext uri="{FF2B5EF4-FFF2-40B4-BE49-F238E27FC236}">
                <a16:creationId xmlns:a16="http://schemas.microsoft.com/office/drawing/2014/main" id="{DA3CF3D5-17C5-BF65-799B-C3EDBFD0B6AB}"/>
              </a:ext>
            </a:extLst>
          </p:cNvPr>
          <p:cNvPicPr>
            <a:picLocks noChangeAspect="1"/>
          </p:cNvPicPr>
          <p:nvPr/>
        </p:nvPicPr>
        <p:blipFill>
          <a:blip r:embed="rId3"/>
          <a:stretch>
            <a:fillRect/>
          </a:stretch>
        </p:blipFill>
        <p:spPr>
          <a:xfrm>
            <a:off x="5277255" y="1930295"/>
            <a:ext cx="6210134" cy="2997409"/>
          </a:xfrm>
          <a:prstGeom prst="rect">
            <a:avLst/>
          </a:prstGeom>
          <a:effectLst>
            <a:outerShdw blurRad="63500" sx="102000" sy="102000" algn="ctr" rotWithShape="0">
              <a:prstClr val="black">
                <a:alpha val="40000"/>
              </a:prstClr>
            </a:outerShdw>
          </a:effectLst>
        </p:spPr>
      </p:pic>
      <p:sp>
        <p:nvSpPr>
          <p:cNvPr id="10" name="文本框 9">
            <a:extLst>
              <a:ext uri="{FF2B5EF4-FFF2-40B4-BE49-F238E27FC236}">
                <a16:creationId xmlns:a16="http://schemas.microsoft.com/office/drawing/2014/main" id="{374F6369-8963-1D7F-E1B3-A0E675531D00}"/>
              </a:ext>
            </a:extLst>
          </p:cNvPr>
          <p:cNvSpPr txBox="1"/>
          <p:nvPr/>
        </p:nvSpPr>
        <p:spPr>
          <a:xfrm>
            <a:off x="838200" y="1553359"/>
            <a:ext cx="1863878"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差分隐私定义</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endParaRPr lang="zh-CN" altLang="en-US" sz="1600" dirty="0"/>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EC8D49CC-9B59-4FAA-C251-F4AB66B3D1F8}"/>
                  </a:ext>
                </a:extLst>
              </p:cNvPr>
              <p:cNvSpPr txBox="1"/>
              <p:nvPr/>
            </p:nvSpPr>
            <p:spPr>
              <a:xfrm>
                <a:off x="1121975" y="1891123"/>
                <a:ext cx="3871505" cy="738600"/>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如果对两个任意可能的相邻的全局数据集</a:t>
                </a:r>
                <a:endParaRPr lang="en-US" altLang="zh-CN" sz="1400" spc="100" dirty="0">
                  <a:latin typeface="思源黑体 CN Normal" panose="020B0400000000000000" pitchFamily="34" charset="-122"/>
                  <a:ea typeface="思源黑体 CN Normal" panose="020B0400000000000000" pitchFamily="34" charset="-122"/>
                </a:endParaRPr>
              </a:p>
              <a:p>
                <a:pPr algn="just" hangingPunct="0">
                  <a:lnSpc>
                    <a:spcPct val="130000"/>
                  </a:lnSpc>
                </a:pPr>
                <a14:m>
                  <m:oMath xmlns:m="http://schemas.openxmlformats.org/officeDocument/2006/math">
                    <m:sSup>
                      <m:sSupPr>
                        <m:ctrlPr>
                          <a:rPr lang="zh-CN" altLang="zh-CN" sz="1800" i="1" smtClean="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𝒟</m:t>
                        </m:r>
                      </m:e>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p>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r>
                          <a:rPr lang="en-US" altLang="zh-CN" sz="1800">
                            <a:effectLst/>
                            <a:latin typeface="Cambria Math" panose="02040503050406030204" pitchFamily="18" charset="0"/>
                            <a:ea typeface="宋体" panose="02010600030101010101" pitchFamily="2" charset="-122"/>
                            <a:cs typeface="Times New Roman" panose="02020603050405020304" pitchFamily="18" charset="0"/>
                          </a:rPr>
                          <m:t>=</m:t>
                        </m:r>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1</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𝐾</m:t>
                        </m:r>
                      </m:sup>
                    </m:sSubSup>
                    <m:sSubSup>
                      <m:sSubSupPr>
                        <m:ctrlPr>
                          <a:rPr lang="zh-CN" altLang="zh-CN" sz="1800" i="1">
                            <a:effectLst/>
                            <a:latin typeface="Cambria Math" panose="02040503050406030204" pitchFamily="18" charset="0"/>
                            <a:ea typeface="Cambria Math" panose="02040503050406030204" pitchFamily="18" charset="0"/>
                            <a:cs typeface="Times New Roman" panose="02020603050405020304" pitchFamily="18" charset="0"/>
                          </a:rPr>
                        </m:ctrlPr>
                      </m:sSubSupPr>
                      <m:e>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𝒟</m:t>
                        </m:r>
                      </m:e>
                      <m:sub>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𝑘</m:t>
                        </m:r>
                      </m:sub>
                      <m:sup>
                        <m:r>
                          <a:rPr lang="en-US" altLang="zh-CN" sz="1800" i="1">
                            <a:effectLst/>
                            <a:latin typeface="Cambria Math" panose="02040503050406030204" pitchFamily="18" charset="0"/>
                            <a:ea typeface="宋体" panose="02010600030101010101" pitchFamily="2" charset="-122"/>
                            <a:cs typeface="Times New Roman" panose="020206030504050203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和</a:t>
                </a:r>
                <a14:m>
                  <m:oMath xmlns:m="http://schemas.openxmlformats.org/officeDocument/2006/math">
                    <m:sSup>
                      <m:sSupPr>
                        <m:ctrlPr>
                          <a:rPr lang="zh-CN" altLang="zh-CN" i="1">
                            <a:latin typeface="Cambria Math" panose="02040503050406030204" pitchFamily="18" charset="0"/>
                          </a:rPr>
                        </m:ctrlPr>
                      </m:sSupPr>
                      <m:e>
                        <m:r>
                          <a:rPr lang="en-US" altLang="zh-CN" i="1">
                            <a:latin typeface="Cambria Math" panose="02040503050406030204" pitchFamily="18" charset="0"/>
                          </a:rPr>
                          <m:t>𝐷</m:t>
                        </m:r>
                      </m:e>
                      <m:sup>
                        <m:r>
                          <a:rPr lang="en-US" altLang="zh-CN" i="1">
                            <a:latin typeface="Cambria Math" panose="02040503050406030204" pitchFamily="18" charset="0"/>
                          </a:rPr>
                          <m:t>′′</m:t>
                        </m:r>
                      </m:sup>
                    </m:sSup>
                    <m:r>
                      <a:rPr lang="en-US" altLang="zh-CN">
                        <a:latin typeface="Cambria Math" panose="02040503050406030204" pitchFamily="18" charset="0"/>
                      </a:rPr>
                      <m:t>=</m:t>
                    </m:r>
                    <m:sSubSup>
                      <m:sSubSupPr>
                        <m:ctrlPr>
                          <a:rPr lang="zh-CN" altLang="zh-CN" i="1">
                            <a:latin typeface="Cambria Math" panose="02040503050406030204" pitchFamily="18" charset="0"/>
                          </a:rPr>
                        </m:ctrlPr>
                      </m:sSubSupPr>
                      <m:e>
                        <m:r>
                          <a:rPr lang="en-US" altLang="zh-CN">
                            <a:latin typeface="Cambria Math" panose="02040503050406030204" pitchFamily="18" charset="0"/>
                          </a:rPr>
                          <m:t>⋃</m:t>
                        </m:r>
                      </m:e>
                      <m:sub>
                        <m:r>
                          <a:rPr lang="en-US" altLang="zh-CN" i="1">
                            <a:latin typeface="Cambria Math" panose="02040503050406030204" pitchFamily="18" charset="0"/>
                          </a:rPr>
                          <m:t>𝑘</m:t>
                        </m:r>
                        <m:r>
                          <a:rPr lang="en-US" altLang="zh-CN">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𝐾</m:t>
                        </m:r>
                      </m:sup>
                    </m:sSubSup>
                    <m:sSubSup>
                      <m:sSubSupPr>
                        <m:ctrlPr>
                          <a:rPr lang="zh-CN" altLang="zh-CN" i="1">
                            <a:latin typeface="Cambria Math" panose="02040503050406030204" pitchFamily="18" charset="0"/>
                          </a:rPr>
                        </m:ctrlPr>
                      </m:sSubSupPr>
                      <m:e>
                        <m:r>
                          <a:rPr lang="en-US" altLang="zh-CN" i="1">
                            <a:latin typeface="Cambria Math" panose="02040503050406030204" pitchFamily="18" charset="0"/>
                          </a:rPr>
                          <m:t>𝒟</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oMath>
                </a14:m>
                <a:r>
                  <a:rPr lang="zh-CN" altLang="en-US" sz="1400" spc="100" dirty="0">
                    <a:latin typeface="思源黑体 CN Normal" panose="020B0400000000000000" pitchFamily="34" charset="-122"/>
                    <a:ea typeface="思源黑体 CN Normal" panose="020B0400000000000000" pitchFamily="34" charset="-122"/>
                  </a:rPr>
                  <a:t>有性质</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Choice>
        <mc:Fallback xmlns="">
          <p:sp>
            <p:nvSpPr>
              <p:cNvPr id="11" name="文本框 10">
                <a:extLst>
                  <a:ext uri="{FF2B5EF4-FFF2-40B4-BE49-F238E27FC236}">
                    <a16:creationId xmlns:a16="http://schemas.microsoft.com/office/drawing/2014/main" id="{EC8D49CC-9B59-4FAA-C251-F4AB66B3D1F8}"/>
                  </a:ext>
                </a:extLst>
              </p:cNvPr>
              <p:cNvSpPr txBox="1">
                <a:spLocks noRot="1" noChangeAspect="1" noMove="1" noResize="1" noEditPoints="1" noAdjustHandles="1" noChangeArrowheads="1" noChangeShapeType="1" noTextEdit="1"/>
              </p:cNvSpPr>
              <p:nvPr/>
            </p:nvSpPr>
            <p:spPr>
              <a:xfrm>
                <a:off x="1121975" y="1891123"/>
                <a:ext cx="3871505" cy="738600"/>
              </a:xfrm>
              <a:prstGeom prst="rect">
                <a:avLst/>
              </a:prstGeom>
              <a:blipFill>
                <a:blip r:embed="rId4"/>
                <a:stretch>
                  <a:fillRect l="-472" b="-661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1ABFB8CF-9DEC-4E77-6FD2-1BBC99B2D1DC}"/>
                  </a:ext>
                </a:extLst>
              </p:cNvPr>
              <p:cNvSpPr txBox="1"/>
              <p:nvPr/>
            </p:nvSpPr>
            <p:spPr>
              <a:xfrm>
                <a:off x="1121974" y="2808330"/>
                <a:ext cx="3799275" cy="97661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zh-CN" sz="1800" i="1" spc="100" smtClean="0">
                              <a:solidFill>
                                <a:schemeClr val="tx1"/>
                              </a:solidFill>
                              <a:latin typeface="Cambria Math" panose="02040503050406030204" pitchFamily="18" charset="0"/>
                              <a:ea typeface="思源黑体 CN Normal" panose="020B0400000000000000" pitchFamily="34" charset="-122"/>
                            </a:rPr>
                          </m:ctrlPr>
                        </m:dPr>
                        <m:e>
                          <m:eqArr>
                            <m:eqArrPr>
                              <m:ctrlPr>
                                <a:rPr lang="en-US" altLang="zh-CN" sz="1800" i="1" spc="100" smtClean="0">
                                  <a:solidFill>
                                    <a:schemeClr val="tx1"/>
                                  </a:solidFill>
                                  <a:latin typeface="Cambria Math" panose="02040503050406030204" pitchFamily="18" charset="0"/>
                                  <a:ea typeface="思源黑体 CN Normal" panose="020B0400000000000000" pitchFamily="34" charset="-122"/>
                                </a:rPr>
                              </m:ctrlPr>
                            </m:eqArrPr>
                            <m:e>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𝒟</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𝒟</m:t>
                                          </m:r>
                                        </m:e>
                                        <m:sub>
                                          <m:r>
                                            <a:rPr lang="en-US" altLang="zh-CN" i="1">
                                              <a:latin typeface="Cambria Math" panose="02040503050406030204" pitchFamily="18" charset="0"/>
                                            </a:rPr>
                                            <m:t>𝑗</m:t>
                                          </m:r>
                                        </m:sub>
                                        <m:sup>
                                          <m:r>
                                            <a:rPr lang="en-US" altLang="zh-CN" i="1">
                                              <a:latin typeface="Cambria Math" panose="02040503050406030204" pitchFamily="18" charset="0"/>
                                            </a:rPr>
                                            <m:t>′′</m:t>
                                          </m:r>
                                        </m:sup>
                                      </m:sSubSup>
                                    </m:e>
                                  </m:d>
                                </m:e>
                                <m:sub>
                                  <m:r>
                                    <a:rPr lang="en-US" altLang="zh-CN" i="1">
                                      <a:latin typeface="Cambria Math" panose="02040503050406030204" pitchFamily="18" charset="0"/>
                                    </a:rPr>
                                    <m:t>1</m:t>
                                  </m:r>
                                </m:sub>
                              </m:sSub>
                              <m:r>
                                <a:rPr lang="en-US" altLang="zh-CN">
                                  <a:latin typeface="Cambria Math" panose="02040503050406030204" pitchFamily="18" charset="0"/>
                                </a:rPr>
                                <m:t>=</m:t>
                              </m:r>
                              <m:r>
                                <a:rPr lang="en-US" altLang="zh-CN" i="1">
                                  <a:latin typeface="Cambria Math" panose="02040503050406030204" pitchFamily="18" charset="0"/>
                                </a:rPr>
                                <m:t>1</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rPr>
                                <m:t>=</m:t>
                              </m:r>
                              <m:r>
                                <a:rPr lang="en-US" altLang="zh-CN" b="0" i="1" smtClean="0">
                                  <a:latin typeface="Cambria Math" panose="02040503050406030204" pitchFamily="18" charset="0"/>
                                </a:rPr>
                                <m:t>𝑗</m:t>
                              </m:r>
                              <m:r>
                                <m:rPr>
                                  <m:nor/>
                                </m:rPr>
                                <a:rPr lang="en-US" altLang="zh-CN" b="0" i="0" smtClean="0"/>
                                <m:t> </m:t>
                              </m:r>
                            </m:e>
                            <m:e>
                              <m:sSub>
                                <m:sSubPr>
                                  <m:ctrlPr>
                                    <a:rPr lang="zh-CN" altLang="en-US" i="1">
                                      <a:latin typeface="Cambria Math" panose="02040503050406030204" pitchFamily="18" charset="0"/>
                                    </a:rPr>
                                  </m:ctrlPr>
                                </m:sSubPr>
                                <m:e>
                                  <m:d>
                                    <m:dPr>
                                      <m:begChr m:val="∥"/>
                                      <m:endChr m:val="∥"/>
                                      <m:ctrlPr>
                                        <a:rPr lang="zh-CN" altLang="en-US" i="1">
                                          <a:latin typeface="Cambria Math" panose="02040503050406030204" pitchFamily="18" charset="0"/>
                                        </a:rPr>
                                      </m:ctrlPr>
                                    </m:dPr>
                                    <m:e>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𝒟</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r>
                                        <a:rPr lang="en-US" altLang="zh-CN" i="1">
                                          <a:latin typeface="Cambria Math" panose="02040503050406030204" pitchFamily="18" charset="0"/>
                                        </a:rPr>
                                        <m:t>−</m:t>
                                      </m:r>
                                      <m:sSubSup>
                                        <m:sSubSupPr>
                                          <m:ctrlPr>
                                            <a:rPr lang="zh-CN" altLang="en-US" i="1">
                                              <a:latin typeface="Cambria Math" panose="02040503050406030204" pitchFamily="18" charset="0"/>
                                            </a:rPr>
                                          </m:ctrlPr>
                                        </m:sSubSupPr>
                                        <m:e>
                                          <m:r>
                                            <a:rPr lang="en-US" altLang="zh-CN" i="1">
                                              <a:latin typeface="Cambria Math" panose="02040503050406030204" pitchFamily="18" charset="0"/>
                                            </a:rPr>
                                            <m:t>𝒟</m:t>
                                          </m:r>
                                        </m:e>
                                        <m:sub>
                                          <m:r>
                                            <a:rPr lang="en-US" altLang="zh-CN" i="1">
                                              <a:latin typeface="Cambria Math" panose="02040503050406030204" pitchFamily="18" charset="0"/>
                                            </a:rPr>
                                            <m:t>𝑘</m:t>
                                          </m:r>
                                        </m:sub>
                                        <m:sup>
                                          <m:r>
                                            <a:rPr lang="en-US" altLang="zh-CN" i="1">
                                              <a:latin typeface="Cambria Math" panose="02040503050406030204" pitchFamily="18" charset="0"/>
                                            </a:rPr>
                                            <m:t>′′</m:t>
                                          </m:r>
                                        </m:sup>
                                      </m:sSubSup>
                                    </m:e>
                                  </m:d>
                                </m:e>
                                <m:sub>
                                  <m:r>
                                    <a:rPr lang="en-US" altLang="zh-CN" i="1">
                                      <a:latin typeface="Cambria Math" panose="02040503050406030204" pitchFamily="18" charset="0"/>
                                    </a:rPr>
                                    <m:t>1</m:t>
                                  </m:r>
                                </m:sub>
                              </m:sSub>
                              <m:r>
                                <a:rPr lang="en-US" altLang="zh-CN">
                                  <a:latin typeface="Cambria Math" panose="02040503050406030204" pitchFamily="18" charset="0"/>
                                </a:rPr>
                                <m:t>=</m:t>
                              </m:r>
                              <m:r>
                                <a:rPr lang="en-US" altLang="zh-CN" i="1">
                                  <a:latin typeface="Cambria Math" panose="02040503050406030204" pitchFamily="18" charset="0"/>
                                </a:rPr>
                                <m:t>0</m:t>
                              </m:r>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𝑘</m:t>
                              </m:r>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𝑗</m:t>
                              </m:r>
                              <m:r>
                                <m:rPr>
                                  <m:nor/>
                                </m:rPr>
                                <a:rPr lang="en-US" altLang="zh-CN" b="0" i="0" smtClean="0"/>
                                <m:t> </m:t>
                              </m:r>
                              <m:r>
                                <m:rPr>
                                  <m:nor/>
                                </m:rPr>
                                <a:rPr lang="zh-CN" altLang="en-US"/>
                                <m:t> </m:t>
                              </m:r>
                            </m:e>
                          </m:eqArr>
                        </m:e>
                      </m:d>
                    </m:oMath>
                  </m:oMathPara>
                </a14:m>
                <a:endParaRPr lang="zh-CN" altLang="en-US" dirty="0"/>
              </a:p>
            </p:txBody>
          </p:sp>
        </mc:Choice>
        <mc:Fallback xmlns="">
          <p:sp>
            <p:nvSpPr>
              <p:cNvPr id="8" name="文本框 7">
                <a:extLst>
                  <a:ext uri="{FF2B5EF4-FFF2-40B4-BE49-F238E27FC236}">
                    <a16:creationId xmlns:a16="http://schemas.microsoft.com/office/drawing/2014/main" id="{1ABFB8CF-9DEC-4E77-6FD2-1BBC99B2D1DC}"/>
                  </a:ext>
                </a:extLst>
              </p:cNvPr>
              <p:cNvSpPr txBox="1">
                <a:spLocks noRot="1" noChangeAspect="1" noMove="1" noResize="1" noEditPoints="1" noAdjustHandles="1" noChangeArrowheads="1" noChangeShapeType="1" noTextEdit="1"/>
              </p:cNvSpPr>
              <p:nvPr/>
            </p:nvSpPr>
            <p:spPr>
              <a:xfrm>
                <a:off x="1121974" y="2808330"/>
                <a:ext cx="3799275" cy="976614"/>
              </a:xfrm>
              <a:prstGeom prst="rect">
                <a:avLst/>
              </a:prstGeom>
              <a:blipFill>
                <a:blip r:embed="rId5"/>
                <a:stretch>
                  <a:fillRect/>
                </a:stretch>
              </a:blipFill>
            </p:spPr>
            <p:txBody>
              <a:bodyPr/>
              <a:lstStyle/>
              <a:p>
                <a:r>
                  <a:rPr lang="zh-CN" altLang="en-US">
                    <a:noFill/>
                  </a:rPr>
                  <a:t> </a:t>
                </a:r>
              </a:p>
            </p:txBody>
          </p:sp>
        </mc:Fallback>
      </mc:AlternateContent>
      <p:sp>
        <p:nvSpPr>
          <p:cNvPr id="25" name="文本框 24">
            <a:extLst>
              <a:ext uri="{FF2B5EF4-FFF2-40B4-BE49-F238E27FC236}">
                <a16:creationId xmlns:a16="http://schemas.microsoft.com/office/drawing/2014/main" id="{5D82B7F3-0822-96F9-8418-88E355233447}"/>
              </a:ext>
            </a:extLst>
          </p:cNvPr>
          <p:cNvSpPr txBox="1"/>
          <p:nvPr/>
        </p:nvSpPr>
        <p:spPr>
          <a:xfrm>
            <a:off x="1117217" y="3913246"/>
            <a:ext cx="1407160" cy="307777"/>
          </a:xfrm>
          <a:prstGeom prst="rect">
            <a:avLst/>
          </a:prstGeom>
          <a:noFill/>
        </p:spPr>
        <p:txBody>
          <a:bodyPr wrap="square">
            <a:spAutoFit/>
          </a:bodyPr>
          <a:lstStyle/>
          <a:p>
            <a:r>
              <a:rPr lang="zh-CN" altLang="en-US" sz="1400" spc="100" dirty="0">
                <a:latin typeface="思源黑体 CN Normal" panose="020B0400000000000000" pitchFamily="34" charset="-122"/>
                <a:ea typeface="思源黑体 CN Normal" panose="020B0400000000000000" pitchFamily="34" charset="-122"/>
              </a:rPr>
              <a:t>满足不等式：</a:t>
            </a:r>
            <a:endParaRPr lang="zh-CN" altLang="en-US" sz="1400" dirty="0"/>
          </a:p>
        </p:txBody>
      </p:sp>
      <mc:AlternateContent xmlns:mc="http://schemas.openxmlformats.org/markup-compatibility/2006" xmlns:a14="http://schemas.microsoft.com/office/drawing/2010/main">
        <mc:Choice Requires="a14">
          <p:sp>
            <p:nvSpPr>
              <p:cNvPr id="27" name="文本框 26">
                <a:extLst>
                  <a:ext uri="{FF2B5EF4-FFF2-40B4-BE49-F238E27FC236}">
                    <a16:creationId xmlns:a16="http://schemas.microsoft.com/office/drawing/2014/main" id="{F725F340-F97D-DA49-36FD-6EB50EC912B8}"/>
                  </a:ext>
                </a:extLst>
              </p:cNvPr>
              <p:cNvSpPr txBox="1"/>
              <p:nvPr/>
            </p:nvSpPr>
            <p:spPr>
              <a:xfrm>
                <a:off x="1233011" y="4327660"/>
                <a:ext cx="3577200" cy="3909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1" i="1">
                          <a:latin typeface="Cambria Math" panose="02040503050406030204" pitchFamily="18" charset="0"/>
                        </a:rPr>
                        <m:t>𝐲</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𝒟</m:t>
                          </m:r>
                        </m:e>
                        <m:sup>
                          <m:r>
                            <a:rPr lang="en-US" altLang="zh-CN" i="1">
                              <a:latin typeface="Cambria Math" panose="02040503050406030204" pitchFamily="18" charset="0"/>
                            </a:rPr>
                            <m:t>′</m:t>
                          </m:r>
                        </m:sup>
                      </m:sSup>
                      <m:r>
                        <a:rPr lang="en-US" altLang="zh-CN" i="1">
                          <a:latin typeface="Cambria Math" panose="02040503050406030204" pitchFamily="18" charset="0"/>
                        </a:rPr>
                        <m:t>)≤</m:t>
                      </m:r>
                      <m:r>
                        <m:rPr>
                          <m:sty m:val="p"/>
                        </m:rPr>
                        <a:rPr lang="en-US" altLang="zh-CN">
                          <a:latin typeface="Cambria Math" panose="02040503050406030204" pitchFamily="18" charset="0"/>
                        </a:rPr>
                        <m:t>exp</m:t>
                      </m:r>
                      <m:r>
                        <a:rPr lang="en-US" altLang="zh-CN" i="1">
                          <a:latin typeface="Cambria Math" panose="02040503050406030204" pitchFamily="18" charset="0"/>
                        </a:rPr>
                        <m:t>(</m:t>
                      </m:r>
                      <m:r>
                        <a:rPr lang="en-US" altLang="zh-CN" i="1">
                          <a:latin typeface="Cambria Math" panose="02040503050406030204" pitchFamily="18" charset="0"/>
                        </a:rPr>
                        <m:t>𝜖</m:t>
                      </m:r>
                      <m:r>
                        <a:rPr lang="en-US" altLang="zh-CN" i="1">
                          <a:latin typeface="Cambria Math" panose="02040503050406030204" pitchFamily="18" charset="0"/>
                        </a:rPr>
                        <m:t>)</m:t>
                      </m:r>
                      <m:r>
                        <a:rPr lang="en-US" altLang="zh-CN" i="1">
                          <a:latin typeface="Cambria Math" panose="02040503050406030204" pitchFamily="18" charset="0"/>
                        </a:rPr>
                        <m:t>𝑃</m:t>
                      </m:r>
                      <m:r>
                        <a:rPr lang="en-US" altLang="zh-CN" i="1">
                          <a:latin typeface="Cambria Math" panose="02040503050406030204" pitchFamily="18" charset="0"/>
                        </a:rPr>
                        <m:t>(</m:t>
                      </m:r>
                      <m:r>
                        <a:rPr lang="en-US" altLang="zh-CN" b="1" i="1">
                          <a:latin typeface="Cambria Math" panose="02040503050406030204" pitchFamily="18" charset="0"/>
                        </a:rPr>
                        <m:t>𝐲</m:t>
                      </m:r>
                      <m:r>
                        <a:rPr lang="en-US" altLang="zh-CN">
                          <a:latin typeface="Cambria Math" panose="02040503050406030204" pitchFamily="18" charset="0"/>
                        </a:rPr>
                        <m:t>∣</m:t>
                      </m:r>
                      <m:sSup>
                        <m:sSupPr>
                          <m:ctrlPr>
                            <a:rPr lang="zh-CN" altLang="zh-CN" i="1">
                              <a:latin typeface="Cambria Math" panose="02040503050406030204" pitchFamily="18" charset="0"/>
                            </a:rPr>
                          </m:ctrlPr>
                        </m:sSupPr>
                        <m:e>
                          <m:r>
                            <a:rPr lang="en-US" altLang="zh-CN" i="1">
                              <a:latin typeface="Cambria Math" panose="02040503050406030204" pitchFamily="18" charset="0"/>
                            </a:rPr>
                            <m:t>𝒟</m:t>
                          </m:r>
                        </m:e>
                        <m:sup>
                          <m:r>
                            <a:rPr lang="en-US" altLang="zh-CN" i="1">
                              <a:latin typeface="Cambria Math" panose="02040503050406030204" pitchFamily="18" charset="0"/>
                            </a:rPr>
                            <m:t>′′</m:t>
                          </m:r>
                        </m:sup>
                      </m:sSup>
                      <m:r>
                        <a:rPr lang="en-US" altLang="zh-CN" i="1">
                          <a:latin typeface="Cambria Math" panose="02040503050406030204" pitchFamily="18" charset="0"/>
                        </a:rPr>
                        <m:t>)+</m:t>
                      </m:r>
                      <m:r>
                        <a:rPr lang="en-US" altLang="zh-CN" i="1">
                          <a:latin typeface="Cambria Math" panose="02040503050406030204" pitchFamily="18" charset="0"/>
                        </a:rPr>
                        <m:t>𝛿</m:t>
                      </m:r>
                    </m:oMath>
                  </m:oMathPara>
                </a14:m>
                <a:endParaRPr lang="zh-CN" altLang="zh-CN" dirty="0"/>
              </a:p>
            </p:txBody>
          </p:sp>
        </mc:Choice>
        <mc:Fallback xmlns="">
          <p:sp>
            <p:nvSpPr>
              <p:cNvPr id="27" name="文本框 26">
                <a:extLst>
                  <a:ext uri="{FF2B5EF4-FFF2-40B4-BE49-F238E27FC236}">
                    <a16:creationId xmlns:a16="http://schemas.microsoft.com/office/drawing/2014/main" id="{F725F340-F97D-DA49-36FD-6EB50EC912B8}"/>
                  </a:ext>
                </a:extLst>
              </p:cNvPr>
              <p:cNvSpPr txBox="1">
                <a:spLocks noRot="1" noChangeAspect="1" noMove="1" noResize="1" noEditPoints="1" noAdjustHandles="1" noChangeArrowheads="1" noChangeShapeType="1" noTextEdit="1"/>
              </p:cNvSpPr>
              <p:nvPr/>
            </p:nvSpPr>
            <p:spPr>
              <a:xfrm>
                <a:off x="1233011" y="4327660"/>
                <a:ext cx="3577200" cy="390941"/>
              </a:xfrm>
              <a:prstGeom prst="rect">
                <a:avLst/>
              </a:prstGeom>
              <a:blipFill>
                <a:blip r:embed="rId6"/>
                <a:stretch>
                  <a:fillRect b="-125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5A2F0B0D-B242-0712-A8E9-3CB0E792CAC9}"/>
                  </a:ext>
                </a:extLst>
              </p:cNvPr>
              <p:cNvSpPr txBox="1"/>
              <p:nvPr/>
            </p:nvSpPr>
            <p:spPr>
              <a:xfrm>
                <a:off x="1157886" y="4875142"/>
                <a:ext cx="3727450" cy="6812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a:solidFill>
                                <a:schemeClr val="tx1"/>
                              </a:solidFill>
                              <a:latin typeface="Cambria Math" panose="02040503050406030204" pitchFamily="18" charset="0"/>
                            </a:rPr>
                            <m:t>ℒ</m:t>
                          </m:r>
                        </m:e>
                        <m:sub>
                          <m:sSup>
                            <m:sSupPr>
                              <m:ctrlPr>
                                <a:rPr lang="zh-CN" altLang="en-US" i="1">
                                  <a:solidFill>
                                    <a:schemeClr val="tx1"/>
                                  </a:solidFill>
                                  <a:latin typeface="Cambria Math" panose="02040503050406030204" pitchFamily="18" charset="0"/>
                                </a:rPr>
                              </m:ctrlPr>
                            </m:sSupPr>
                            <m:e>
                              <m:r>
                                <a:rPr lang="zh-CN" altLang="en-US" i="0">
                                  <a:solidFill>
                                    <a:schemeClr val="tx1"/>
                                  </a:solidFill>
                                  <a:latin typeface="Cambria Math" panose="02040503050406030204" pitchFamily="18" charset="0"/>
                                </a:rPr>
                                <m:t>𝒟</m:t>
                              </m:r>
                            </m:e>
                            <m:sup>
                              <m:r>
                                <a:rPr lang="zh-CN" altLang="en-US" i="0">
                                  <a:solidFill>
                                    <a:schemeClr val="tx1"/>
                                  </a:solidFill>
                                  <a:latin typeface="Cambria Math" panose="02040503050406030204" pitchFamily="18" charset="0"/>
                                </a:rPr>
                                <m:t>′</m:t>
                              </m:r>
                            </m:sup>
                          </m:sSup>
                          <m:r>
                            <a:rPr lang="zh-CN" altLang="en-US" i="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0">
                                  <a:solidFill>
                                    <a:schemeClr val="tx1"/>
                                  </a:solidFill>
                                  <a:latin typeface="Cambria Math" panose="02040503050406030204" pitchFamily="18" charset="0"/>
                                </a:rPr>
                                <m:t>𝒟</m:t>
                              </m:r>
                            </m:e>
                            <m:sup>
                              <m:r>
                                <a:rPr lang="zh-CN" altLang="en-US" i="0">
                                  <a:solidFill>
                                    <a:schemeClr val="tx1"/>
                                  </a:solidFill>
                                  <a:latin typeface="Cambria Math" panose="02040503050406030204" pitchFamily="18" charset="0"/>
                                </a:rPr>
                                <m:t>′′</m:t>
                              </m:r>
                            </m:sup>
                          </m:sSup>
                        </m:sub>
                      </m:sSub>
                      <m:d>
                        <m:dPr>
                          <m:ctrlPr>
                            <a:rPr lang="zh-CN" altLang="en-US" i="1">
                              <a:solidFill>
                                <a:schemeClr val="tx1"/>
                              </a:solidFill>
                              <a:latin typeface="Cambria Math" panose="02040503050406030204" pitchFamily="18" charset="0"/>
                            </a:rPr>
                          </m:ctrlPr>
                        </m:dPr>
                        <m:e>
                          <m:r>
                            <a:rPr lang="zh-CN" altLang="en-US" b="1" i="0">
                              <a:solidFill>
                                <a:schemeClr val="tx1"/>
                              </a:solidFill>
                              <a:latin typeface="Cambria Math" panose="02040503050406030204" pitchFamily="18" charset="0"/>
                            </a:rPr>
                            <m:t>𝐲</m:t>
                          </m:r>
                        </m:e>
                      </m:d>
                      <m:r>
                        <a:rPr lang="zh-CN" altLang="en-US" b="0" i="0">
                          <a:solidFill>
                            <a:schemeClr val="tx1"/>
                          </a:solidFill>
                          <a:latin typeface="Cambria Math" panose="02040503050406030204" pitchFamily="18" charset="0"/>
                        </a:rPr>
                        <m:t>=</m:t>
                      </m:r>
                      <m:r>
                        <m:rPr>
                          <m:sty m:val="p"/>
                        </m:rPr>
                        <a:rPr lang="zh-CN" altLang="en-US" b="0" i="0">
                          <a:solidFill>
                            <a:schemeClr val="tx1"/>
                          </a:solidFill>
                          <a:latin typeface="Cambria Math" panose="02040503050406030204" pitchFamily="18" charset="0"/>
                        </a:rPr>
                        <m:t>l</m:t>
                      </m:r>
                      <m:func>
                        <m:funcPr>
                          <m:ctrlPr>
                            <a:rPr lang="zh-CN" altLang="en-US" b="0" i="1">
                              <a:solidFill>
                                <a:schemeClr val="tx1"/>
                              </a:solidFill>
                              <a:latin typeface="Cambria Math" panose="02040503050406030204" pitchFamily="18" charset="0"/>
                            </a:rPr>
                          </m:ctrlPr>
                        </m:funcPr>
                        <m:fName>
                          <m:r>
                            <m:rPr>
                              <m:sty m:val="p"/>
                            </m:rPr>
                            <a:rPr lang="zh-CN" altLang="en-US" b="0" i="0">
                              <a:solidFill>
                                <a:schemeClr val="tx1"/>
                              </a:solidFill>
                              <a:latin typeface="Cambria Math" panose="02040503050406030204" pitchFamily="18" charset="0"/>
                            </a:rPr>
                            <m:t>n</m:t>
                          </m:r>
                        </m:fName>
                        <m:e>
                          <m:f>
                            <m:fPr>
                              <m:ctrlPr>
                                <a:rPr lang="zh-CN" altLang="en-US" b="0" i="1">
                                  <a:solidFill>
                                    <a:schemeClr val="tx1"/>
                                  </a:solidFill>
                                  <a:latin typeface="Cambria Math" panose="02040503050406030204" pitchFamily="18" charset="0"/>
                                </a:rPr>
                              </m:ctrlPr>
                            </m:fPr>
                            <m:num>
                              <m:r>
                                <a:rPr lang="zh-CN" altLang="en-US" b="0" i="1">
                                  <a:solidFill>
                                    <a:schemeClr val="tx1"/>
                                  </a:solidFill>
                                  <a:latin typeface="Cambria Math" panose="02040503050406030204" pitchFamily="18" charset="0"/>
                                </a:rPr>
                                <m:t>𝑃</m:t>
                              </m:r>
                              <m:d>
                                <m:dPr>
                                  <m:ctrlPr>
                                    <a:rPr lang="zh-CN" altLang="en-US" b="0" i="1">
                                      <a:solidFill>
                                        <a:schemeClr val="tx1"/>
                                      </a:solidFill>
                                      <a:latin typeface="Cambria Math" panose="02040503050406030204" pitchFamily="18" charset="0"/>
                                    </a:rPr>
                                  </m:ctrlPr>
                                </m:dPr>
                                <m:e>
                                  <m:r>
                                    <a:rPr lang="zh-CN" altLang="en-US" b="1" i="0">
                                      <a:solidFill>
                                        <a:schemeClr val="tx1"/>
                                      </a:solidFill>
                                      <a:latin typeface="Cambria Math" panose="02040503050406030204" pitchFamily="18" charset="0"/>
                                    </a:rPr>
                                    <m:t>𝐲</m:t>
                                  </m:r>
                                </m:e>
                                <m:e>
                                  <m:r>
                                    <a:rPr lang="zh-CN" altLang="en-US" b="0" i="0">
                                      <a:solidFill>
                                        <a:schemeClr val="tx1"/>
                                      </a:solidFill>
                                      <a:latin typeface="Cambria Math" panose="02040503050406030204" pitchFamily="18" charset="0"/>
                                    </a:rPr>
                                    <m:t>𝒟</m:t>
                                  </m:r>
                                  <m:r>
                                    <a:rPr lang="zh-CN" altLang="en-US" b="0" i="0">
                                      <a:solidFill>
                                        <a:schemeClr val="tx1"/>
                                      </a:solidFill>
                                      <a:latin typeface="Cambria Math" panose="02040503050406030204" pitchFamily="18" charset="0"/>
                                    </a:rPr>
                                    <m:t>′</m:t>
                                  </m:r>
                                </m:e>
                              </m:d>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𝛿</m:t>
                              </m:r>
                            </m:num>
                            <m:den>
                              <m:r>
                                <a:rPr lang="zh-CN" altLang="en-US" b="0" i="1">
                                  <a:solidFill>
                                    <a:schemeClr val="tx1"/>
                                  </a:solidFill>
                                  <a:latin typeface="Cambria Math" panose="02040503050406030204" pitchFamily="18" charset="0"/>
                                </a:rPr>
                                <m:t>𝑃</m:t>
                              </m:r>
                              <m:d>
                                <m:dPr>
                                  <m:ctrlPr>
                                    <a:rPr lang="zh-CN" altLang="en-US" b="0" i="1">
                                      <a:solidFill>
                                        <a:schemeClr val="tx1"/>
                                      </a:solidFill>
                                      <a:latin typeface="Cambria Math" panose="02040503050406030204" pitchFamily="18" charset="0"/>
                                    </a:rPr>
                                  </m:ctrlPr>
                                </m:dPr>
                                <m:e>
                                  <m:r>
                                    <a:rPr lang="zh-CN" altLang="en-US" b="1" i="0">
                                      <a:solidFill>
                                        <a:schemeClr val="tx1"/>
                                      </a:solidFill>
                                      <a:latin typeface="Cambria Math" panose="02040503050406030204" pitchFamily="18" charset="0"/>
                                    </a:rPr>
                                    <m:t>𝐲</m:t>
                                  </m:r>
                                </m:e>
                                <m:e>
                                  <m:sSup>
                                    <m:sSupPr>
                                      <m:ctrlPr>
                                        <a:rPr lang="zh-CN" altLang="en-US" b="1" i="1">
                                          <a:solidFill>
                                            <a:schemeClr val="tx1"/>
                                          </a:solidFill>
                                          <a:latin typeface="Cambria Math" panose="02040503050406030204" pitchFamily="18" charset="0"/>
                                        </a:rPr>
                                      </m:ctrlPr>
                                    </m:sSupPr>
                                    <m:e>
                                      <m:r>
                                        <a:rPr lang="zh-CN" altLang="en-US" b="0" i="0">
                                          <a:solidFill>
                                            <a:schemeClr val="tx1"/>
                                          </a:solidFill>
                                          <a:latin typeface="Cambria Math" panose="02040503050406030204" pitchFamily="18" charset="0"/>
                                        </a:rPr>
                                        <m:t>𝒟</m:t>
                                      </m:r>
                                    </m:e>
                                    <m:sup>
                                      <m:r>
                                        <a:rPr lang="zh-CN" altLang="en-US" b="0" i="0">
                                          <a:solidFill>
                                            <a:schemeClr val="tx1"/>
                                          </a:solidFill>
                                          <a:latin typeface="Cambria Math" panose="02040503050406030204" pitchFamily="18" charset="0"/>
                                        </a:rPr>
                                        <m:t>′′</m:t>
                                      </m:r>
                                    </m:sup>
                                  </m:sSup>
                                </m:e>
                              </m:d>
                            </m:den>
                          </m:f>
                        </m:e>
                      </m:func>
                      <m:r>
                        <a:rPr lang="zh-CN" altLang="en-US" b="0" i="0">
                          <a:solidFill>
                            <a:schemeClr val="tx1"/>
                          </a:solidFill>
                          <a:latin typeface="Cambria Math" panose="02040503050406030204" pitchFamily="18" charset="0"/>
                        </a:rPr>
                        <m:t>≤</m:t>
                      </m:r>
                      <m:r>
                        <a:rPr lang="zh-CN" altLang="en-US" b="0" i="1">
                          <a:solidFill>
                            <a:schemeClr val="tx1"/>
                          </a:solidFill>
                          <a:latin typeface="Cambria Math" panose="02040503050406030204" pitchFamily="18" charset="0"/>
                        </a:rPr>
                        <m:t>𝜖</m:t>
                      </m:r>
                    </m:oMath>
                  </m:oMathPara>
                </a14:m>
                <a:endParaRPr lang="zh-CN" altLang="en-US" dirty="0">
                  <a:solidFill>
                    <a:schemeClr val="tx1"/>
                  </a:solidFill>
                </a:endParaRPr>
              </a:p>
            </p:txBody>
          </p:sp>
        </mc:Choice>
        <mc:Fallback xmlns="">
          <p:sp>
            <p:nvSpPr>
              <p:cNvPr id="29" name="文本框 28">
                <a:extLst>
                  <a:ext uri="{FF2B5EF4-FFF2-40B4-BE49-F238E27FC236}">
                    <a16:creationId xmlns:a16="http://schemas.microsoft.com/office/drawing/2014/main" id="{5A2F0B0D-B242-0712-A8E9-3CB0E792CAC9}"/>
                  </a:ext>
                </a:extLst>
              </p:cNvPr>
              <p:cNvSpPr txBox="1">
                <a:spLocks noRot="1" noChangeAspect="1" noMove="1" noResize="1" noEditPoints="1" noAdjustHandles="1" noChangeArrowheads="1" noChangeShapeType="1" noTextEdit="1"/>
              </p:cNvSpPr>
              <p:nvPr/>
            </p:nvSpPr>
            <p:spPr>
              <a:xfrm>
                <a:off x="1157886" y="4875142"/>
                <a:ext cx="3727450" cy="681212"/>
              </a:xfrm>
              <a:prstGeom prst="rect">
                <a:avLst/>
              </a:prstGeom>
              <a:blipFill>
                <a:blip r:embed="rId7"/>
                <a:stretch>
                  <a:fillRect/>
                </a:stretch>
              </a:blipFill>
            </p:spPr>
            <p:txBody>
              <a:bodyPr/>
              <a:lstStyle/>
              <a:p>
                <a:r>
                  <a:rPr lang="zh-CN" altLang="en-US">
                    <a:noFill/>
                  </a:rPr>
                  <a:t> </a:t>
                </a:r>
              </a:p>
            </p:txBody>
          </p:sp>
        </mc:Fallback>
      </mc:AlternateContent>
      <p:sp>
        <p:nvSpPr>
          <p:cNvPr id="30" name="文本框 29">
            <a:extLst>
              <a:ext uri="{FF2B5EF4-FFF2-40B4-BE49-F238E27FC236}">
                <a16:creationId xmlns:a16="http://schemas.microsoft.com/office/drawing/2014/main" id="{BE7C4D6F-C05F-B6B8-5293-4A905F3BB0E0}"/>
              </a:ext>
            </a:extLst>
          </p:cNvPr>
          <p:cNvSpPr txBox="1"/>
          <p:nvPr/>
        </p:nvSpPr>
        <p:spPr>
          <a:xfrm>
            <a:off x="838200" y="5906949"/>
            <a:ext cx="10565095" cy="548035"/>
          </a:xfrm>
          <a:prstGeom prst="rect">
            <a:avLst/>
          </a:prstGeom>
          <a:noFill/>
        </p:spPr>
        <p:txBody>
          <a:bodyPr wrap="square" rtlCol="0">
            <a:spAutoFit/>
          </a:bodyPr>
          <a:lstStyle/>
          <a:p>
            <a:pPr algn="just">
              <a:lnSpc>
                <a:spcPct val="150000"/>
              </a:lnSpc>
            </a:pPr>
            <a:r>
              <a:rPr lang="en-US" altLang="zh-CN" sz="1050" dirty="0">
                <a:latin typeface="Times New Roman" panose="02020603050405020304" pitchFamily="18" charset="0"/>
                <a:cs typeface="Times New Roman" panose="02020603050405020304" pitchFamily="18" charset="0"/>
                <a:sym typeface="+mn-ea"/>
              </a:rPr>
              <a:t>[4] D. Liu and O. Simeone, "Privacy for Free: Wireless Federated Learning via Uncoded Transmission With Adaptive Power Control," in IEEE Journal on Selected Areas in Communications, vol. 39, no. 1, pp. 170-185, Jan. 2021</a:t>
            </a:r>
          </a:p>
        </p:txBody>
      </p:sp>
    </p:spTree>
    <p:extLst>
      <p:ext uri="{BB962C8B-B14F-4D97-AF65-F5344CB8AC3E}">
        <p14:creationId xmlns:p14="http://schemas.microsoft.com/office/powerpoint/2010/main" val="1384033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p:cNvSpPr txBox="1"/>
          <p:nvPr/>
        </p:nvSpPr>
        <p:spPr>
          <a:xfrm>
            <a:off x="531049" y="1829524"/>
            <a:ext cx="597535" cy="1170940"/>
          </a:xfrm>
          <a:prstGeom prst="rect">
            <a:avLst/>
          </a:prstGeom>
          <a:noFill/>
        </p:spPr>
        <p:txBody>
          <a:bodyPr wrap="none" rtlCol="0">
            <a:spAutoFit/>
          </a:bodyPr>
          <a:lstStyle/>
          <a:p>
            <a:pPr algn="just" hangingPunct="0">
              <a:lnSpc>
                <a:spcPct val="130000"/>
              </a:lnSpc>
            </a:pPr>
            <a:r>
              <a:rPr lang="en-US" altLang="zh-CN" sz="5400" i="1" spc="100" dirty="0">
                <a:solidFill>
                  <a:schemeClr val="accent1"/>
                </a:solidFill>
                <a:latin typeface="微软雅黑" panose="020B0503020204020204" pitchFamily="34" charset="-122"/>
                <a:ea typeface="微软雅黑" panose="020B0503020204020204" pitchFamily="34" charset="-122"/>
              </a:rPr>
              <a:t>2</a:t>
            </a:r>
          </a:p>
        </p:txBody>
      </p:sp>
      <p:sp>
        <p:nvSpPr>
          <p:cNvPr id="10" name="文本框 9"/>
          <p:cNvSpPr txBox="1"/>
          <p:nvPr/>
        </p:nvSpPr>
        <p:spPr>
          <a:xfrm>
            <a:off x="1068267" y="2282204"/>
            <a:ext cx="1964443" cy="525978"/>
          </a:xfrm>
          <a:prstGeom prst="rect">
            <a:avLst/>
          </a:prstGeom>
          <a:noFill/>
        </p:spPr>
        <p:txBody>
          <a:bodyPr wrap="none" rtlCol="0">
            <a:spAutoFit/>
          </a:bodyPr>
          <a:lstStyle/>
          <a:p>
            <a:pPr algn="just" hangingPunct="0">
              <a:lnSpc>
                <a:spcPct val="130000"/>
              </a:lnSpc>
            </a:pPr>
            <a:r>
              <a:rPr lang="en-US" altLang="zh-CN" sz="2400" i="1" spc="100" dirty="0">
                <a:solidFill>
                  <a:schemeClr val="accent1"/>
                </a:solidFill>
                <a:latin typeface="微软雅黑" panose="020B0503020204020204" pitchFamily="34" charset="-122"/>
                <a:ea typeface="微软雅黑" panose="020B0503020204020204" pitchFamily="34" charset="-122"/>
              </a:rPr>
              <a:t>Part Two</a:t>
            </a:r>
          </a:p>
        </p:txBody>
      </p:sp>
      <p:sp>
        <p:nvSpPr>
          <p:cNvPr id="26" name="矩形 25"/>
          <p:cNvSpPr/>
          <p:nvPr/>
        </p:nvSpPr>
        <p:spPr>
          <a:xfrm>
            <a:off x="8852463" y="1829524"/>
            <a:ext cx="2762295" cy="3170099"/>
          </a:xfrm>
          <a:prstGeom prst="rect">
            <a:avLst/>
          </a:prstGeom>
        </p:spPr>
        <p:txBody>
          <a:bodyPr wrap="none">
            <a:spAutoFit/>
          </a:bodyPr>
          <a:lstStyle/>
          <a:p>
            <a:r>
              <a:rPr lang="zh-CN" altLang="en-US" sz="20000" spc="100" dirty="0">
                <a:solidFill>
                  <a:srgbClr val="FFF2CC"/>
                </a:solidFill>
                <a:latin typeface="微软雅黑" panose="020B0503020204020204" pitchFamily="34" charset="-122"/>
                <a:ea typeface="微软雅黑" panose="020B0503020204020204" pitchFamily="34" charset="-122"/>
              </a:rPr>
              <a:t>贰</a:t>
            </a:r>
          </a:p>
        </p:txBody>
      </p:sp>
      <p:sp>
        <p:nvSpPr>
          <p:cNvPr id="9" name="文本框 8"/>
          <p:cNvSpPr txBox="1"/>
          <p:nvPr/>
        </p:nvSpPr>
        <p:spPr>
          <a:xfrm>
            <a:off x="357129" y="2901599"/>
            <a:ext cx="6746315" cy="742319"/>
          </a:xfrm>
          <a:prstGeom prst="rect">
            <a:avLst/>
          </a:prstGeom>
          <a:noFill/>
        </p:spPr>
        <p:txBody>
          <a:bodyPr wrap="square" rtlCol="0">
            <a:spAutoFit/>
          </a:bodyPr>
          <a:lstStyle/>
          <a:p>
            <a:pPr algn="ctr" hangingPunct="0">
              <a:lnSpc>
                <a:spcPct val="130000"/>
              </a:lnSpc>
            </a:pPr>
            <a:r>
              <a:rPr lang="zh-CN" altLang="en-US" sz="3600" spc="100" dirty="0">
                <a:solidFill>
                  <a:schemeClr val="accent1"/>
                </a:solidFill>
                <a:latin typeface="微软雅黑" panose="020B0503020204020204" pitchFamily="34" charset="-122"/>
                <a:ea typeface="微软雅黑" panose="020B0503020204020204" pitchFamily="34" charset="-122"/>
                <a:cs typeface="微软雅黑" panose="020B0503020204020204" pitchFamily="34" charset="-122"/>
              </a:rPr>
              <a:t>研究内容与方法</a:t>
            </a:r>
            <a:endParaRPr lang="zh-CN" altLang="en-US" sz="3600" spc="100" dirty="0">
              <a:solidFill>
                <a:schemeClr val="accent1"/>
              </a:solidFill>
              <a:latin typeface="思源宋体 Heavy" panose="02020900000000000000" pitchFamily="18" charset="-122"/>
              <a:ea typeface="思源宋体 Heavy" panose="02020900000000000000" pitchFamily="18" charset="-122"/>
              <a:cs typeface="微软雅黑" panose="020B0503020204020204" pitchFamily="34" charset="-122"/>
            </a:endParaRPr>
          </a:p>
        </p:txBody>
      </p:sp>
      <p:sp>
        <p:nvSpPr>
          <p:cNvPr id="11" name="文本框 10"/>
          <p:cNvSpPr txBox="1"/>
          <p:nvPr/>
        </p:nvSpPr>
        <p:spPr>
          <a:xfrm>
            <a:off x="2626995" y="3782239"/>
            <a:ext cx="3045460" cy="700576"/>
          </a:xfrm>
          <a:prstGeom prst="rect">
            <a:avLst/>
          </a:prstGeom>
          <a:noFill/>
        </p:spPr>
        <p:txBody>
          <a:bodyPr wrap="square" rtlCol="0">
            <a:spAutoFit/>
          </a:bodyPr>
          <a:lstStyle>
            <a:defPPr>
              <a:defRPr lang="zh-CN"/>
            </a:defPPr>
            <a:lvl1pPr algn="just" hangingPunct="0">
              <a:lnSpc>
                <a:spcPct val="130000"/>
              </a:lnSpc>
              <a:defRPr sz="1600" spc="100">
                <a:latin typeface="思源黑体 CN Normal" panose="020B0400000000000000" pitchFamily="34" charset="-122"/>
                <a:ea typeface="思源黑体 CN Normal" panose="020B0400000000000000" pitchFamily="34" charset="-122"/>
              </a:defRPr>
            </a:lvl1pPr>
          </a:lstStyle>
          <a:p>
            <a:pPr indent="0" fontAlgn="auto">
              <a:lnSpc>
                <a:spcPct val="150000"/>
              </a:lnSpc>
            </a:pP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2.1 FL</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和</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PLS</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结合架构</a:t>
            </a:r>
            <a:endParaRPr lang="en-US" altLang="zh-CN" sz="1400" dirty="0">
              <a:latin typeface="微软雅黑" panose="020B0503020204020204" pitchFamily="34" charset="-122"/>
              <a:ea typeface="微软雅黑" panose="020B0503020204020204" pitchFamily="34" charset="-122"/>
              <a:cs typeface="微软雅黑" panose="020B0503020204020204" pitchFamily="34" charset="-122"/>
            </a:endParaRPr>
          </a:p>
          <a:p>
            <a:pPr indent="0" fontAlgn="auto">
              <a:lnSpc>
                <a:spcPct val="150000"/>
              </a:lnSpc>
            </a:pPr>
            <a:r>
              <a:rPr lang="en-US" altLang="zh-CN"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2.2 </a:t>
            </a:r>
            <a:r>
              <a:rPr lang="en-US" altLang="zh-CN" sz="1400" dirty="0">
                <a:latin typeface="微软雅黑" panose="020B0503020204020204" pitchFamily="34" charset="-122"/>
                <a:ea typeface="微软雅黑" panose="020B0503020204020204" pitchFamily="34" charset="-122"/>
                <a:cs typeface="微软雅黑" panose="020B0503020204020204" pitchFamily="34" charset="-122"/>
              </a:rPr>
              <a:t>HFL</a:t>
            </a:r>
            <a:r>
              <a:rPr lang="zh-CN" altLang="en-US" sz="1400" dirty="0">
                <a:latin typeface="微软雅黑" panose="020B0503020204020204" pitchFamily="34" charset="-122"/>
                <a:ea typeface="微软雅黑" panose="020B0503020204020204" pitchFamily="34" charset="-122"/>
                <a:cs typeface="微软雅黑" panose="020B0503020204020204" pitchFamily="34" charset="-122"/>
              </a:rPr>
              <a:t>的安全编码方案</a:t>
            </a:r>
            <a:endParaRPr lang="zh-CN" altLang="en-US" sz="1400"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endParaRPr>
          </a:p>
        </p:txBody>
      </p:sp>
      <p:cxnSp>
        <p:nvCxnSpPr>
          <p:cNvPr id="2" name="直接连接符 1">
            <a:extLst>
              <a:ext uri="{FF2B5EF4-FFF2-40B4-BE49-F238E27FC236}">
                <a16:creationId xmlns:a16="http://schemas.microsoft.com/office/drawing/2014/main" id="{B9078A11-8B73-4C89-B96F-3CD969FF89CC}"/>
              </a:ext>
            </a:extLst>
          </p:cNvPr>
          <p:cNvCxnSpPr/>
          <p:nvPr/>
        </p:nvCxnSpPr>
        <p:spPr>
          <a:xfrm>
            <a:off x="287383" y="3729444"/>
            <a:ext cx="6810103" cy="0"/>
          </a:xfrm>
          <a:prstGeom prst="line">
            <a:avLst/>
          </a:prstGeom>
          <a:ln w="15875"/>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8</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43916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FL</a:t>
            </a:r>
            <a:r>
              <a:rPr lang="zh-CN" altLang="en-US" sz="2400" spc="100" dirty="0">
                <a:latin typeface="微软雅黑" panose="020B0503020204020204" pitchFamily="34" charset="-122"/>
                <a:ea typeface="微软雅黑" panose="020B0503020204020204" pitchFamily="34" charset="-122"/>
              </a:rPr>
              <a:t>和</a:t>
            </a:r>
            <a:r>
              <a:rPr lang="en-US" altLang="zh-CN" sz="2400" spc="100" dirty="0">
                <a:latin typeface="微软雅黑" panose="020B0503020204020204" pitchFamily="34" charset="-122"/>
                <a:ea typeface="微软雅黑" panose="020B0503020204020204" pitchFamily="34" charset="-122"/>
              </a:rPr>
              <a:t>PLS</a:t>
            </a:r>
            <a:r>
              <a:rPr lang="zh-CN" altLang="en-US" sz="2400" spc="100" dirty="0">
                <a:latin typeface="微软雅黑" panose="020B0503020204020204" pitchFamily="34" charset="-122"/>
                <a:ea typeface="微软雅黑" panose="020B0503020204020204" pitchFamily="34" charset="-122"/>
              </a:rPr>
              <a:t>结合架构</a:t>
            </a:r>
          </a:p>
        </p:txBody>
      </p:sp>
      <p:cxnSp>
        <p:nvCxnSpPr>
          <p:cNvPr id="85" name="直接连接符 84"/>
          <p:cNvCxnSpPr>
            <a:cxnSpLocks/>
          </p:cNvCxnSpPr>
          <p:nvPr/>
        </p:nvCxnSpPr>
        <p:spPr>
          <a:xfrm>
            <a:off x="695255" y="1256186"/>
            <a:ext cx="3123212"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7" name="图片 6">
            <a:extLst>
              <a:ext uri="{FF2B5EF4-FFF2-40B4-BE49-F238E27FC236}">
                <a16:creationId xmlns:a16="http://schemas.microsoft.com/office/drawing/2014/main" id="{4A66E7E7-744D-BAB3-FE11-EB691E4B2C04}"/>
              </a:ext>
            </a:extLst>
          </p:cNvPr>
          <p:cNvPicPr>
            <a:picLocks noChangeAspect="1"/>
          </p:cNvPicPr>
          <p:nvPr/>
        </p:nvPicPr>
        <p:blipFill>
          <a:blip r:embed="rId3"/>
          <a:stretch>
            <a:fillRect/>
          </a:stretch>
        </p:blipFill>
        <p:spPr>
          <a:xfrm>
            <a:off x="6235941" y="1384325"/>
            <a:ext cx="5258231" cy="4475688"/>
          </a:xfrm>
          <a:prstGeom prst="rect">
            <a:avLst/>
          </a:prstGeom>
          <a:effectLst>
            <a:outerShdw blurRad="63500" sx="102000" sy="102000" algn="ctr" rotWithShape="0">
              <a:prstClr val="black">
                <a:alpha val="40000"/>
              </a:prstClr>
            </a:outerShdw>
          </a:effectLst>
        </p:spPr>
      </p:pic>
      <p:sp>
        <p:nvSpPr>
          <p:cNvPr id="13" name="文本框 12">
            <a:extLst>
              <a:ext uri="{FF2B5EF4-FFF2-40B4-BE49-F238E27FC236}">
                <a16:creationId xmlns:a16="http://schemas.microsoft.com/office/drawing/2014/main" id="{F24A065E-8B42-B143-4B49-6F1BC78B275C}"/>
              </a:ext>
            </a:extLst>
          </p:cNvPr>
          <p:cNvSpPr txBox="1"/>
          <p:nvPr/>
        </p:nvSpPr>
        <p:spPr>
          <a:xfrm>
            <a:off x="883685" y="2185880"/>
            <a:ext cx="157169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全局损失函数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294FFBA2-0EC2-FE35-AF7D-6C7DCBEF27C2}"/>
                  </a:ext>
                </a:extLst>
              </p:cNvPr>
              <p:cNvSpPr txBox="1"/>
              <p:nvPr/>
            </p:nvSpPr>
            <p:spPr>
              <a:xfrm>
                <a:off x="1766671" y="1860153"/>
                <a:ext cx="3289398" cy="1081963"/>
              </a:xfrm>
              <a:prstGeom prst="rect">
                <a:avLst/>
              </a:prstGeom>
              <a:noFill/>
            </p:spPr>
            <p:txBody>
              <a:bodyPr wrap="square" lIns="0" tIns="0" rIns="0" bIns="0" rtlCol="0">
                <a:spAutoFit/>
              </a:bodyPr>
              <a:lstStyle/>
              <a:p>
                <a:pPr algn="just" hangingPunct="0">
                  <a:lnSpc>
                    <a:spcPct val="130000"/>
                  </a:lnSpc>
                </a:pPr>
                <a14:m>
                  <m:oMathPara xmlns:m="http://schemas.openxmlformats.org/officeDocument/2006/math">
                    <m:oMathParaPr>
                      <m:jc m:val="centerGroup"/>
                    </m:oMathParaPr>
                    <m:oMath xmlns:m="http://schemas.openxmlformats.org/officeDocument/2006/math">
                      <m:r>
                        <a:rPr lang="en-US" altLang="zh-CN" sz="1400" i="1" smtClean="0">
                          <a:latin typeface="Cambria Math" panose="02040503050406030204" pitchFamily="18" charset="0"/>
                        </a:rPr>
                        <m:t>𝐹</m:t>
                      </m:r>
                      <m:d>
                        <m:dPr>
                          <m:ctrlPr>
                            <a:rPr lang="zh-CN" altLang="zh-CN" sz="1400" i="1">
                              <a:latin typeface="Cambria Math" panose="02040503050406030204" pitchFamily="18" charset="0"/>
                            </a:rPr>
                          </m:ctrlPr>
                        </m:dPr>
                        <m:e>
                          <m:r>
                            <m:rPr>
                              <m:sty m:val="p"/>
                            </m:rPr>
                            <a:rPr lang="en-US" altLang="zh-CN" sz="1400" i="1">
                              <a:latin typeface="Cambria Math" panose="02040503050406030204" pitchFamily="18" charset="0"/>
                            </a:rPr>
                            <m:t>m</m:t>
                          </m:r>
                        </m:e>
                      </m:d>
                      <m:r>
                        <a:rPr lang="en-US" altLang="zh-CN" sz="1400">
                          <a:latin typeface="Cambria Math" panose="02040503050406030204" pitchFamily="18" charset="0"/>
                        </a:rPr>
                        <m:t>=</m:t>
                      </m:r>
                      <m:f>
                        <m:fPr>
                          <m:ctrlPr>
                            <a:rPr lang="zh-CN" altLang="zh-CN" sz="1400" i="1">
                              <a:latin typeface="Cambria Math" panose="02040503050406030204" pitchFamily="18" charset="0"/>
                            </a:rPr>
                          </m:ctrlPr>
                        </m:fPr>
                        <m:num>
                          <m:r>
                            <a:rPr lang="en-US" altLang="zh-CN" sz="1400" i="1">
                              <a:latin typeface="Cambria Math" panose="02040503050406030204" pitchFamily="18" charset="0"/>
                            </a:rPr>
                            <m:t>1</m:t>
                          </m:r>
                        </m:num>
                        <m:den>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𝐷</m:t>
                              </m:r>
                            </m:e>
                            <m:sub>
                              <m:r>
                                <a:rPr lang="en-US" altLang="zh-CN" sz="1400" i="1">
                                  <a:latin typeface="Cambria Math" panose="02040503050406030204" pitchFamily="18" charset="0"/>
                                </a:rPr>
                                <m:t>𝑡𝑜𝑡𝑎𝑙</m:t>
                              </m:r>
                            </m:sub>
                          </m:sSub>
                        </m:den>
                      </m:f>
                      <m:nary>
                        <m:naryPr>
                          <m:chr m:val="∑"/>
                          <m:limLoc m:val="undOvr"/>
                          <m:ctrlPr>
                            <a:rPr lang="zh-CN" altLang="zh-CN" sz="1400" i="1">
                              <a:latin typeface="Cambria Math" panose="02040503050406030204" pitchFamily="18" charset="0"/>
                            </a:rPr>
                          </m:ctrlPr>
                        </m:naryPr>
                        <m:sub>
                          <m:r>
                            <a:rPr lang="en-US" altLang="zh-CN" sz="1400" i="1">
                              <a:latin typeface="Cambria Math" panose="02040503050406030204" pitchFamily="18" charset="0"/>
                            </a:rPr>
                            <m:t>𝑘</m:t>
                          </m:r>
                          <m:r>
                            <a:rPr lang="en-US" altLang="zh-CN" sz="1400">
                              <a:latin typeface="Cambria Math" panose="02040503050406030204" pitchFamily="18" charset="0"/>
                            </a:rPr>
                            <m:t>=</m:t>
                          </m:r>
                          <m:r>
                            <a:rPr lang="en-US" altLang="zh-CN" sz="1400" i="1">
                              <a:latin typeface="Cambria Math" panose="02040503050406030204" pitchFamily="18" charset="0"/>
                            </a:rPr>
                            <m:t>1</m:t>
                          </m:r>
                        </m:sub>
                        <m:sup>
                          <m:r>
                            <a:rPr lang="en-US" altLang="zh-CN" sz="1400" i="1">
                              <a:latin typeface="Cambria Math" panose="02040503050406030204" pitchFamily="18" charset="0"/>
                            </a:rPr>
                            <m:t>𝐾</m:t>
                          </m:r>
                        </m:sup>
                        <m:e>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𝐷</m:t>
                              </m:r>
                            </m:e>
                            <m:sub>
                              <m:r>
                                <a:rPr lang="en-US" altLang="zh-CN" sz="1400" i="1">
                                  <a:latin typeface="Cambria Math" panose="02040503050406030204" pitchFamily="18" charset="0"/>
                                </a:rPr>
                                <m:t>𝑘</m:t>
                              </m:r>
                            </m:sub>
                          </m:sSub>
                        </m:e>
                      </m:nary>
                      <m:sSub>
                        <m:sSubPr>
                          <m:ctrlPr>
                            <a:rPr lang="zh-CN" altLang="zh-CN" sz="1400" i="1">
                              <a:latin typeface="Cambria Math" panose="02040503050406030204" pitchFamily="18" charset="0"/>
                            </a:rPr>
                          </m:ctrlPr>
                        </m:sSubPr>
                        <m:e>
                          <m:r>
                            <a:rPr lang="en-US" altLang="zh-CN" sz="1400" i="1">
                              <a:latin typeface="Cambria Math" panose="02040503050406030204" pitchFamily="18" charset="0"/>
                            </a:rPr>
                            <m:t>𝐹</m:t>
                          </m:r>
                        </m:e>
                        <m:sub>
                          <m:r>
                            <a:rPr lang="en-US" altLang="zh-CN" sz="1400" i="1">
                              <a:latin typeface="Cambria Math" panose="02040503050406030204" pitchFamily="18" charset="0"/>
                            </a:rPr>
                            <m:t>𝑘</m:t>
                          </m:r>
                        </m:sub>
                      </m:sSub>
                      <m:d>
                        <m:dPr>
                          <m:ctrlPr>
                            <a:rPr lang="zh-CN" altLang="zh-CN" sz="1400" i="1">
                              <a:latin typeface="Cambria Math" panose="02040503050406030204" pitchFamily="18" charset="0"/>
                            </a:rPr>
                          </m:ctrlPr>
                        </m:dPr>
                        <m:e>
                          <m:r>
                            <m:rPr>
                              <m:sty m:val="p"/>
                            </m:rPr>
                            <a:rPr lang="en-US" altLang="zh-CN" sz="1400" i="1">
                              <a:latin typeface="Cambria Math" panose="02040503050406030204" pitchFamily="18" charset="0"/>
                            </a:rPr>
                            <m:t>m</m:t>
                          </m:r>
                        </m:e>
                      </m:d>
                    </m:oMath>
                  </m:oMathPara>
                </a14:m>
                <a:endParaRPr lang="zh-CN" altLang="zh-CN" sz="1400" dirty="0"/>
              </a:p>
              <a:p>
                <a:pPr algn="just" hangingPunct="0">
                  <a:lnSpc>
                    <a:spcPct val="130000"/>
                  </a:lnSpc>
                </a:pPr>
                <a:endParaRPr lang="zh-CN" altLang="en-US"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endParaRPr>
              </a:p>
            </p:txBody>
          </p:sp>
        </mc:Choice>
        <mc:Fallback xmlns="">
          <p:sp>
            <p:nvSpPr>
              <p:cNvPr id="15" name="文本框 14">
                <a:extLst>
                  <a:ext uri="{FF2B5EF4-FFF2-40B4-BE49-F238E27FC236}">
                    <a16:creationId xmlns:a16="http://schemas.microsoft.com/office/drawing/2014/main" id="{294FFBA2-0EC2-FE35-AF7D-6C7DCBEF27C2}"/>
                  </a:ext>
                </a:extLst>
              </p:cNvPr>
              <p:cNvSpPr txBox="1">
                <a:spLocks noRot="1" noChangeAspect="1" noMove="1" noResize="1" noEditPoints="1" noAdjustHandles="1" noChangeArrowheads="1" noChangeShapeType="1" noTextEdit="1"/>
              </p:cNvSpPr>
              <p:nvPr/>
            </p:nvSpPr>
            <p:spPr>
              <a:xfrm>
                <a:off x="1766671" y="1860153"/>
                <a:ext cx="3289398" cy="1081963"/>
              </a:xfrm>
              <a:prstGeom prst="rect">
                <a:avLst/>
              </a:prstGeom>
              <a:blipFill>
                <a:blip r:embed="rId4"/>
                <a:stretch>
                  <a:fillRect/>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AACE64F1-62B3-8062-4541-C9D1192CD6A4}"/>
              </a:ext>
            </a:extLst>
          </p:cNvPr>
          <p:cNvSpPr txBox="1"/>
          <p:nvPr/>
        </p:nvSpPr>
        <p:spPr>
          <a:xfrm>
            <a:off x="883685" y="2835286"/>
            <a:ext cx="157169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局部损失函数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E2E4986C-3330-2AED-DB87-0172380D5669}"/>
                  </a:ext>
                </a:extLst>
              </p:cNvPr>
              <p:cNvSpPr txBox="1"/>
              <p:nvPr/>
            </p:nvSpPr>
            <p:spPr>
              <a:xfrm>
                <a:off x="2136485" y="2769013"/>
                <a:ext cx="3470205" cy="64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en-US" sz="1400" i="1" smtClean="0">
                              <a:solidFill>
                                <a:srgbClr val="836967"/>
                              </a:solidFill>
                              <a:latin typeface="Cambria Math" panose="02040503050406030204" pitchFamily="18" charset="0"/>
                            </a:rPr>
                          </m:ctrlPr>
                        </m:sSubPr>
                        <m:e>
                          <m:r>
                            <a:rPr lang="zh-CN" altLang="en-US" sz="1400" i="1">
                              <a:latin typeface="Cambria Math" panose="02040503050406030204" pitchFamily="18" charset="0"/>
                            </a:rPr>
                            <m:t>𝐹</m:t>
                          </m:r>
                        </m:e>
                        <m:sub>
                          <m:r>
                            <a:rPr lang="zh-CN" altLang="en-US" sz="1400" i="1">
                              <a:latin typeface="Cambria Math" panose="02040503050406030204" pitchFamily="18" charset="0"/>
                            </a:rPr>
                            <m:t>𝑘</m:t>
                          </m:r>
                        </m:sub>
                      </m:sSub>
                      <m:d>
                        <m:dPr>
                          <m:ctrlPr>
                            <a:rPr lang="zh-CN" altLang="en-US" sz="1400" i="1">
                              <a:solidFill>
                                <a:srgbClr val="836967"/>
                              </a:solidFill>
                              <a:latin typeface="Cambria Math" panose="02040503050406030204" pitchFamily="18" charset="0"/>
                            </a:rPr>
                          </m:ctrlPr>
                        </m:dPr>
                        <m:e>
                          <m:r>
                            <m:rPr>
                              <m:sty m:val="p"/>
                            </m:rPr>
                            <a:rPr lang="zh-CN" altLang="en-US" sz="1400" i="0">
                              <a:latin typeface="Cambria Math" panose="02040503050406030204" pitchFamily="18" charset="0"/>
                            </a:rPr>
                            <m:t>m</m:t>
                          </m:r>
                        </m:e>
                      </m:d>
                      <m:r>
                        <a:rPr lang="zh-CN" altLang="en-US" sz="1400" i="0">
                          <a:latin typeface="Cambria Math" panose="02040503050406030204" pitchFamily="18" charset="0"/>
                        </a:rPr>
                        <m:t>=</m:t>
                      </m:r>
                      <m:f>
                        <m:fPr>
                          <m:ctrlPr>
                            <a:rPr lang="zh-CN" altLang="en-US" sz="1400" i="1">
                              <a:solidFill>
                                <a:srgbClr val="836967"/>
                              </a:solidFill>
                              <a:latin typeface="Cambria Math" panose="02040503050406030204" pitchFamily="18" charset="0"/>
                            </a:rPr>
                          </m:ctrlPr>
                        </m:fPr>
                        <m:num>
                          <m:r>
                            <a:rPr lang="zh-CN" altLang="en-US" sz="1400" i="0">
                              <a:latin typeface="Cambria Math" panose="02040503050406030204" pitchFamily="18" charset="0"/>
                            </a:rPr>
                            <m:t>1</m:t>
                          </m:r>
                        </m:num>
                        <m:den>
                          <m:sSub>
                            <m:sSubPr>
                              <m:ctrlPr>
                                <a:rPr lang="zh-CN" altLang="en-US" sz="1400" i="1">
                                  <a:solidFill>
                                    <a:srgbClr val="836967"/>
                                  </a:solidFill>
                                  <a:latin typeface="Cambria Math" panose="02040503050406030204" pitchFamily="18" charset="0"/>
                                </a:rPr>
                              </m:ctrlPr>
                            </m:sSubPr>
                            <m:e>
                              <m:r>
                                <a:rPr lang="zh-CN" altLang="en-US" sz="1400" i="1">
                                  <a:latin typeface="Cambria Math" panose="02040503050406030204" pitchFamily="18" charset="0"/>
                                </a:rPr>
                                <m:t>𝐷</m:t>
                              </m:r>
                            </m:e>
                            <m:sub>
                              <m:r>
                                <a:rPr lang="zh-CN" altLang="en-US" sz="1400" i="1">
                                  <a:latin typeface="Cambria Math" panose="02040503050406030204" pitchFamily="18" charset="0"/>
                                </a:rPr>
                                <m:t>𝑘</m:t>
                              </m:r>
                            </m:sub>
                          </m:sSub>
                        </m:den>
                      </m:f>
                      <m:nary>
                        <m:naryPr>
                          <m:chr m:val="∑"/>
                          <m:limLoc m:val="undOvr"/>
                          <m:supHide m:val="on"/>
                          <m:ctrlPr>
                            <a:rPr lang="zh-CN" altLang="en-US" sz="1400" i="1">
                              <a:latin typeface="Cambria Math" panose="02040503050406030204" pitchFamily="18" charset="0"/>
                            </a:rPr>
                          </m:ctrlPr>
                        </m:naryPr>
                        <m:sub>
                          <m:d>
                            <m:dPr>
                              <m:ctrlPr>
                                <a:rPr lang="zh-CN" altLang="en-US" sz="1400" i="1">
                                  <a:solidFill>
                                    <a:srgbClr val="836967"/>
                                  </a:solidFill>
                                  <a:latin typeface="Cambria Math" panose="02040503050406030204" pitchFamily="18" charset="0"/>
                                </a:rPr>
                              </m:ctrlPr>
                            </m:dPr>
                            <m:e>
                              <m:r>
                                <m:rPr>
                                  <m:sty m:val="p"/>
                                </m:rPr>
                                <a:rPr lang="zh-CN" altLang="en-US" sz="1400" i="0">
                                  <a:latin typeface="Cambria Math" panose="02040503050406030204" pitchFamily="18" charset="0"/>
                                </a:rPr>
                                <m:t>u</m:t>
                              </m:r>
                              <m:r>
                                <a:rPr lang="zh-CN" altLang="en-US" sz="1400" i="0">
                                  <a:latin typeface="Cambria Math" panose="02040503050406030204" pitchFamily="18" charset="0"/>
                                </a:rPr>
                                <m:t>,</m:t>
                              </m:r>
                              <m:r>
                                <a:rPr lang="zh-CN" altLang="en-US" sz="1400" i="1">
                                  <a:latin typeface="Cambria Math" panose="02040503050406030204" pitchFamily="18" charset="0"/>
                                </a:rPr>
                                <m:t>𝑣</m:t>
                              </m:r>
                            </m:e>
                          </m:d>
                          <m:r>
                            <a:rPr lang="zh-CN" altLang="en-US" sz="1400" i="0">
                              <a:latin typeface="Cambria Math" panose="02040503050406030204" pitchFamily="18" charset="0"/>
                            </a:rPr>
                            <m:t>∈</m:t>
                          </m:r>
                          <m:sSub>
                            <m:sSubPr>
                              <m:ctrlPr>
                                <a:rPr lang="zh-CN" altLang="en-US" sz="1400" i="1">
                                  <a:solidFill>
                                    <a:srgbClr val="836967"/>
                                  </a:solidFill>
                                  <a:latin typeface="Cambria Math" panose="02040503050406030204" pitchFamily="18" charset="0"/>
                                </a:rPr>
                              </m:ctrlPr>
                            </m:sSubPr>
                            <m:e>
                              <m:r>
                                <a:rPr lang="zh-CN" altLang="en-US" sz="1400" i="0">
                                  <a:latin typeface="Cambria Math" panose="02040503050406030204" pitchFamily="18" charset="0"/>
                                </a:rPr>
                                <m:t>𝒟</m:t>
                              </m:r>
                            </m:e>
                            <m:sub>
                              <m:r>
                                <a:rPr lang="zh-CN" altLang="en-US" sz="1400" i="1">
                                  <a:latin typeface="Cambria Math" panose="02040503050406030204" pitchFamily="18" charset="0"/>
                                </a:rPr>
                                <m:t>𝑘</m:t>
                              </m:r>
                            </m:sub>
                          </m:sSub>
                        </m:sub>
                        <m:sup/>
                        <m:e>
                          <m:r>
                            <a:rPr lang="zh-CN" altLang="en-US" sz="1400" i="1">
                              <a:latin typeface="Cambria Math" panose="02040503050406030204" pitchFamily="18" charset="0"/>
                            </a:rPr>
                            <m:t>𝑓</m:t>
                          </m:r>
                        </m:e>
                      </m:nary>
                      <m:d>
                        <m:dPr>
                          <m:ctrlPr>
                            <a:rPr lang="zh-CN" altLang="en-US" sz="1400" i="1">
                              <a:solidFill>
                                <a:srgbClr val="836967"/>
                              </a:solidFill>
                              <a:latin typeface="Cambria Math" panose="02040503050406030204" pitchFamily="18" charset="0"/>
                            </a:rPr>
                          </m:ctrlPr>
                        </m:dPr>
                        <m:e>
                          <m:r>
                            <m:rPr>
                              <m:sty m:val="p"/>
                            </m:rPr>
                            <a:rPr lang="zh-CN" altLang="en-US" sz="1400" i="0">
                              <a:latin typeface="Cambria Math" panose="02040503050406030204" pitchFamily="18" charset="0"/>
                            </a:rPr>
                            <m:t>m</m:t>
                          </m:r>
                          <m:r>
                            <a:rPr lang="zh-CN" altLang="en-US" sz="1400" i="0">
                              <a:latin typeface="Cambria Math" panose="02040503050406030204" pitchFamily="18" charset="0"/>
                            </a:rPr>
                            <m:t>;</m:t>
                          </m:r>
                          <m:r>
                            <m:rPr>
                              <m:sty m:val="p"/>
                            </m:rPr>
                            <a:rPr lang="zh-CN" altLang="en-US" sz="1400" i="0">
                              <a:latin typeface="Cambria Math" panose="02040503050406030204" pitchFamily="18" charset="0"/>
                            </a:rPr>
                            <m:t>u</m:t>
                          </m:r>
                          <m:r>
                            <a:rPr lang="zh-CN" altLang="en-US" sz="1400" i="0">
                              <a:latin typeface="Cambria Math" panose="02040503050406030204" pitchFamily="18" charset="0"/>
                            </a:rPr>
                            <m:t>,</m:t>
                          </m:r>
                          <m:r>
                            <a:rPr lang="zh-CN" altLang="en-US" sz="1400" i="1">
                              <a:latin typeface="Cambria Math" panose="02040503050406030204" pitchFamily="18" charset="0"/>
                            </a:rPr>
                            <m:t>𝑣</m:t>
                          </m:r>
                        </m:e>
                      </m:d>
                      <m:r>
                        <a:rPr lang="zh-CN" altLang="en-US" sz="1400" i="0">
                          <a:latin typeface="Cambria Math" panose="02040503050406030204" pitchFamily="18" charset="0"/>
                        </a:rPr>
                        <m:t>+</m:t>
                      </m:r>
                      <m:r>
                        <a:rPr lang="zh-CN" altLang="en-US" sz="1400" i="1">
                          <a:latin typeface="Cambria Math" panose="02040503050406030204" pitchFamily="18" charset="0"/>
                        </a:rPr>
                        <m:t>𝜆</m:t>
                      </m:r>
                      <m:r>
                        <a:rPr lang="zh-CN" altLang="en-US" sz="1400" i="1">
                          <a:latin typeface="Cambria Math" panose="02040503050406030204" pitchFamily="18" charset="0"/>
                        </a:rPr>
                        <m:t>𝑅</m:t>
                      </m:r>
                      <m:d>
                        <m:dPr>
                          <m:ctrlPr>
                            <a:rPr lang="zh-CN" altLang="en-US" sz="1400" i="1">
                              <a:solidFill>
                                <a:srgbClr val="836967"/>
                              </a:solidFill>
                              <a:latin typeface="Cambria Math" panose="02040503050406030204" pitchFamily="18" charset="0"/>
                            </a:rPr>
                          </m:ctrlPr>
                        </m:dPr>
                        <m:e>
                          <m:r>
                            <m:rPr>
                              <m:sty m:val="p"/>
                            </m:rPr>
                            <a:rPr lang="zh-CN" altLang="en-US" sz="1400" i="0">
                              <a:latin typeface="Cambria Math" panose="02040503050406030204" pitchFamily="18" charset="0"/>
                            </a:rPr>
                            <m:t>m</m:t>
                          </m:r>
                        </m:e>
                      </m:d>
                    </m:oMath>
                  </m:oMathPara>
                </a14:m>
                <a:endParaRPr lang="zh-CN" altLang="en-US" dirty="0"/>
              </a:p>
            </p:txBody>
          </p:sp>
        </mc:Choice>
        <mc:Fallback xmlns="">
          <p:sp>
            <p:nvSpPr>
              <p:cNvPr id="18" name="文本框 17">
                <a:extLst>
                  <a:ext uri="{FF2B5EF4-FFF2-40B4-BE49-F238E27FC236}">
                    <a16:creationId xmlns:a16="http://schemas.microsoft.com/office/drawing/2014/main" id="{E2E4986C-3330-2AED-DB87-0172380D5669}"/>
                  </a:ext>
                </a:extLst>
              </p:cNvPr>
              <p:cNvSpPr txBox="1">
                <a:spLocks noRot="1" noChangeAspect="1" noMove="1" noResize="1" noEditPoints="1" noAdjustHandles="1" noChangeArrowheads="1" noChangeShapeType="1" noTextEdit="1"/>
              </p:cNvSpPr>
              <p:nvPr/>
            </p:nvSpPr>
            <p:spPr>
              <a:xfrm>
                <a:off x="2136485" y="2769013"/>
                <a:ext cx="3470205" cy="643446"/>
              </a:xfrm>
              <a:prstGeom prst="rect">
                <a:avLst/>
              </a:prstGeom>
              <a:blipFill>
                <a:blip r:embed="rId5"/>
                <a:stretch>
                  <a:fillRect t="-110377" b="-153774"/>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E1DE2D17-5AAE-FB94-115C-4E3854F77570}"/>
              </a:ext>
            </a:extLst>
          </p:cNvPr>
          <p:cNvSpPr txBox="1"/>
          <p:nvPr/>
        </p:nvSpPr>
        <p:spPr>
          <a:xfrm>
            <a:off x="883685" y="3467626"/>
            <a:ext cx="113227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目标函数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11B0F4FC-75F6-1004-C24F-86A992709D59}"/>
                  </a:ext>
                </a:extLst>
              </p:cNvPr>
              <p:cNvSpPr txBox="1"/>
              <p:nvPr/>
            </p:nvSpPr>
            <p:spPr>
              <a:xfrm>
                <a:off x="2015960" y="3509483"/>
                <a:ext cx="2362200" cy="37657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zh-CN" altLang="en-US" sz="1400" i="1" smtClean="0">
                              <a:solidFill>
                                <a:schemeClr val="tx1"/>
                              </a:solidFill>
                              <a:latin typeface="Cambria Math" panose="02040503050406030204" pitchFamily="18" charset="0"/>
                            </a:rPr>
                          </m:ctrlPr>
                        </m:sSupPr>
                        <m:e>
                          <m:r>
                            <m:rPr>
                              <m:sty m:val="p"/>
                            </m:rPr>
                            <a:rPr lang="en-US" altLang="zh-CN" sz="1400" i="1">
                              <a:solidFill>
                                <a:schemeClr val="tx1"/>
                              </a:solidFill>
                              <a:latin typeface="Cambria Math" panose="02040503050406030204" pitchFamily="18" charset="0"/>
                            </a:rPr>
                            <m:t>m</m:t>
                          </m:r>
                        </m:e>
                        <m:sup>
                          <m:r>
                            <a:rPr lang="zh-CN" altLang="en-US" sz="1400" b="0" i="0">
                              <a:solidFill>
                                <a:schemeClr val="tx1"/>
                              </a:solidFill>
                              <a:latin typeface="Cambria Math" panose="02040503050406030204" pitchFamily="18" charset="0"/>
                            </a:rPr>
                            <m:t>⋆</m:t>
                          </m:r>
                        </m:sup>
                      </m:sSup>
                      <m:r>
                        <a:rPr lang="zh-CN" altLang="en-US" sz="1400" b="0" i="0">
                          <a:solidFill>
                            <a:schemeClr val="tx1"/>
                          </a:solidFill>
                          <a:latin typeface="Cambria Math" panose="02040503050406030204" pitchFamily="18" charset="0"/>
                        </a:rPr>
                        <m:t>=</m:t>
                      </m:r>
                      <m:r>
                        <m:rPr>
                          <m:sty m:val="p"/>
                        </m:rPr>
                        <a:rPr lang="zh-CN" altLang="en-US" sz="1400" b="0" i="0">
                          <a:solidFill>
                            <a:schemeClr val="tx1"/>
                          </a:solidFill>
                          <a:latin typeface="Cambria Math" panose="02040503050406030204" pitchFamily="18" charset="0"/>
                        </a:rPr>
                        <m:t>arg</m:t>
                      </m:r>
                      <m:func>
                        <m:funcPr>
                          <m:ctrlPr>
                            <a:rPr lang="en-US" altLang="zh-CN" sz="1400" b="0" i="1" smtClean="0">
                              <a:solidFill>
                                <a:schemeClr val="tx1"/>
                              </a:solidFill>
                              <a:latin typeface="Cambria Math" panose="02040503050406030204" pitchFamily="18" charset="0"/>
                            </a:rPr>
                          </m:ctrlPr>
                        </m:funcPr>
                        <m:fName>
                          <m:limLow>
                            <m:limLowPr>
                              <m:ctrlPr>
                                <a:rPr lang="en-US" altLang="zh-CN" sz="1400" b="0" i="1" smtClean="0">
                                  <a:solidFill>
                                    <a:schemeClr val="tx1"/>
                                  </a:solidFill>
                                  <a:latin typeface="Cambria Math" panose="02040503050406030204" pitchFamily="18" charset="0"/>
                                </a:rPr>
                              </m:ctrlPr>
                            </m:limLowPr>
                            <m:e>
                              <m:r>
                                <m:rPr>
                                  <m:sty m:val="p"/>
                                </m:rPr>
                                <a:rPr lang="en-US" altLang="zh-CN" sz="1400" b="0" i="0" smtClean="0">
                                  <a:solidFill>
                                    <a:schemeClr val="tx1"/>
                                  </a:solidFill>
                                  <a:latin typeface="Cambria Math" panose="02040503050406030204" pitchFamily="18" charset="0"/>
                                </a:rPr>
                                <m:t>min</m:t>
                              </m:r>
                            </m:e>
                            <m:lim>
                              <m:r>
                                <m:rPr>
                                  <m:sty m:val="p"/>
                                </m:rPr>
                                <a:rPr lang="en-US" altLang="zh-CN" sz="1400" i="1">
                                  <a:latin typeface="Cambria Math" panose="02040503050406030204" pitchFamily="18" charset="0"/>
                                </a:rPr>
                                <m:t>m</m:t>
                              </m:r>
                            </m:lim>
                          </m:limLow>
                        </m:fName>
                        <m:e>
                          <m:r>
                            <a:rPr lang="en-US" altLang="zh-CN" sz="1400" b="0" i="1" smtClean="0">
                              <a:solidFill>
                                <a:schemeClr val="tx1"/>
                              </a:solidFill>
                              <a:latin typeface="Cambria Math" panose="02040503050406030204" pitchFamily="18" charset="0"/>
                            </a:rPr>
                            <m:t>𝐹</m:t>
                          </m:r>
                          <m:r>
                            <a:rPr lang="en-US" altLang="zh-CN" sz="1400" b="0" i="1" smtClean="0">
                              <a:solidFill>
                                <a:schemeClr val="tx1"/>
                              </a:solidFill>
                              <a:latin typeface="Cambria Math" panose="02040503050406030204" pitchFamily="18" charset="0"/>
                            </a:rPr>
                            <m:t>(</m:t>
                          </m:r>
                          <m:r>
                            <m:rPr>
                              <m:sty m:val="p"/>
                            </m:rPr>
                            <a:rPr lang="en-US" altLang="zh-CN" sz="1400" i="1">
                              <a:latin typeface="Cambria Math" panose="02040503050406030204" pitchFamily="18" charset="0"/>
                            </a:rPr>
                            <m:t>m</m:t>
                          </m:r>
                          <m:r>
                            <a:rPr lang="en-US" altLang="zh-CN" sz="1400" b="0" i="1" smtClean="0">
                              <a:solidFill>
                                <a:schemeClr val="tx1"/>
                              </a:solidFill>
                              <a:latin typeface="Cambria Math" panose="02040503050406030204" pitchFamily="18" charset="0"/>
                            </a:rPr>
                            <m:t>)</m:t>
                          </m:r>
                        </m:e>
                      </m:func>
                    </m:oMath>
                  </m:oMathPara>
                </a14:m>
                <a:endParaRPr lang="zh-CN" altLang="en-US" dirty="0"/>
              </a:p>
            </p:txBody>
          </p:sp>
        </mc:Choice>
        <mc:Fallback xmlns="">
          <p:sp>
            <p:nvSpPr>
              <p:cNvPr id="21" name="文本框 20">
                <a:extLst>
                  <a:ext uri="{FF2B5EF4-FFF2-40B4-BE49-F238E27FC236}">
                    <a16:creationId xmlns:a16="http://schemas.microsoft.com/office/drawing/2014/main" id="{11B0F4FC-75F6-1004-C24F-86A992709D59}"/>
                  </a:ext>
                </a:extLst>
              </p:cNvPr>
              <p:cNvSpPr txBox="1">
                <a:spLocks noRot="1" noChangeAspect="1" noMove="1" noResize="1" noEditPoints="1" noAdjustHandles="1" noChangeArrowheads="1" noChangeShapeType="1" noTextEdit="1"/>
              </p:cNvSpPr>
              <p:nvPr/>
            </p:nvSpPr>
            <p:spPr>
              <a:xfrm>
                <a:off x="2015960" y="3509483"/>
                <a:ext cx="2362200" cy="376578"/>
              </a:xfrm>
              <a:prstGeom prst="rect">
                <a:avLst/>
              </a:prstGeom>
              <a:blipFill>
                <a:blip r:embed="rId6"/>
                <a:stretch>
                  <a:fillRect/>
                </a:stretch>
              </a:blipFill>
            </p:spPr>
            <p:txBody>
              <a:bodyPr/>
              <a:lstStyle/>
              <a:p>
                <a:r>
                  <a:rPr lang="zh-CN" altLang="en-US">
                    <a:noFill/>
                  </a:rPr>
                  <a:t> </a:t>
                </a:r>
              </a:p>
            </p:txBody>
          </p:sp>
        </mc:Fallback>
      </mc:AlternateContent>
      <p:sp>
        <p:nvSpPr>
          <p:cNvPr id="22" name="文本框 21">
            <a:extLst>
              <a:ext uri="{FF2B5EF4-FFF2-40B4-BE49-F238E27FC236}">
                <a16:creationId xmlns:a16="http://schemas.microsoft.com/office/drawing/2014/main" id="{F62B1420-71E9-F721-798C-59F55AD4251C}"/>
              </a:ext>
            </a:extLst>
          </p:cNvPr>
          <p:cNvSpPr txBox="1"/>
          <p:nvPr/>
        </p:nvSpPr>
        <p:spPr>
          <a:xfrm>
            <a:off x="896938" y="4105254"/>
            <a:ext cx="113227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局部梯度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3" name="文本框 22">
            <a:extLst>
              <a:ext uri="{FF2B5EF4-FFF2-40B4-BE49-F238E27FC236}">
                <a16:creationId xmlns:a16="http://schemas.microsoft.com/office/drawing/2014/main" id="{17A262D3-F4B5-7E51-D525-ED97C9DDD711}"/>
              </a:ext>
            </a:extLst>
          </p:cNvPr>
          <p:cNvSpPr txBox="1"/>
          <p:nvPr/>
        </p:nvSpPr>
        <p:spPr>
          <a:xfrm>
            <a:off x="883685" y="4762066"/>
            <a:ext cx="113227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全局梯度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4" name="文本框 23">
            <a:extLst>
              <a:ext uri="{FF2B5EF4-FFF2-40B4-BE49-F238E27FC236}">
                <a16:creationId xmlns:a16="http://schemas.microsoft.com/office/drawing/2014/main" id="{7C8B7154-436B-CA60-827D-70ECACF95224}"/>
              </a:ext>
            </a:extLst>
          </p:cNvPr>
          <p:cNvSpPr txBox="1"/>
          <p:nvPr/>
        </p:nvSpPr>
        <p:spPr>
          <a:xfrm>
            <a:off x="883685" y="5407289"/>
            <a:ext cx="1843475"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全局模型参数更新</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AA8357CF-767F-B90C-7541-C77024CB726B}"/>
                  </a:ext>
                </a:extLst>
              </p:cNvPr>
              <p:cNvSpPr txBox="1"/>
              <p:nvPr/>
            </p:nvSpPr>
            <p:spPr>
              <a:xfrm>
                <a:off x="2245525" y="3995423"/>
                <a:ext cx="3760797" cy="6434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a:rPr lang="zh-CN" altLang="en-US" sz="1400" i="1">
                              <a:solidFill>
                                <a:schemeClr val="tx1"/>
                              </a:solidFill>
                              <a:latin typeface="Cambria Math" panose="02040503050406030204" pitchFamily="18" charset="0"/>
                            </a:rPr>
                            <m:t>𝐹</m:t>
                          </m:r>
                        </m:e>
                        <m:sub>
                          <m:r>
                            <a:rPr lang="zh-CN" altLang="en-US" sz="1400" i="1">
                              <a:solidFill>
                                <a:schemeClr val="tx1"/>
                              </a:solidFill>
                              <a:latin typeface="Cambria Math" panose="02040503050406030204" pitchFamily="18" charset="0"/>
                            </a:rPr>
                            <m:t>𝑘</m:t>
                          </m:r>
                        </m:sub>
                      </m:sSub>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e>
                      </m:d>
                      <m:r>
                        <a:rPr lang="zh-CN" altLang="en-US" sz="1400" b="0" i="0">
                          <a:solidFill>
                            <a:schemeClr val="tx1"/>
                          </a:solidFill>
                          <a:latin typeface="Cambria Math" panose="02040503050406030204" pitchFamily="18" charset="0"/>
                        </a:rPr>
                        <m:t>=</m:t>
                      </m:r>
                      <m:f>
                        <m:fPr>
                          <m:ctrlPr>
                            <a:rPr lang="zh-CN" altLang="en-US" sz="1400" b="0" i="1">
                              <a:solidFill>
                                <a:schemeClr val="tx1"/>
                              </a:solidFill>
                              <a:latin typeface="Cambria Math" panose="02040503050406030204" pitchFamily="18" charset="0"/>
                            </a:rPr>
                          </m:ctrlPr>
                        </m:fPr>
                        <m:num>
                          <m:r>
                            <a:rPr lang="zh-CN" altLang="en-US" sz="1400" b="0" i="0">
                              <a:solidFill>
                                <a:schemeClr val="tx1"/>
                              </a:solidFill>
                              <a:latin typeface="Cambria Math" panose="02040503050406030204" pitchFamily="18" charset="0"/>
                            </a:rPr>
                            <m:t>1</m:t>
                          </m:r>
                        </m:num>
                        <m:den>
                          <m:sSub>
                            <m:sSubPr>
                              <m:ctrlPr>
                                <a:rPr lang="zh-CN" altLang="en-US" sz="1400" b="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𝐷</m:t>
                              </m:r>
                            </m:e>
                            <m:sub>
                              <m:r>
                                <a:rPr lang="zh-CN" altLang="en-US" sz="1400" b="0" i="1">
                                  <a:solidFill>
                                    <a:schemeClr val="tx1"/>
                                  </a:solidFill>
                                  <a:latin typeface="Cambria Math" panose="02040503050406030204" pitchFamily="18" charset="0"/>
                                </a:rPr>
                                <m:t>𝑘</m:t>
                              </m:r>
                            </m:sub>
                          </m:sSub>
                        </m:den>
                      </m:f>
                      <m:nary>
                        <m:naryPr>
                          <m:chr m:val="∑"/>
                          <m:limLoc m:val="undOvr"/>
                          <m:supHide m:val="on"/>
                          <m:ctrlPr>
                            <a:rPr lang="zh-CN" altLang="en-US" sz="1400" b="0" i="1">
                              <a:solidFill>
                                <a:schemeClr val="tx1"/>
                              </a:solidFill>
                              <a:latin typeface="Cambria Math" panose="02040503050406030204" pitchFamily="18" charset="0"/>
                            </a:rPr>
                          </m:ctrlPr>
                        </m:naryPr>
                        <m:sub>
                          <m:d>
                            <m:dPr>
                              <m:ctrlPr>
                                <a:rPr lang="zh-CN" altLang="en-US" sz="1400" b="0" i="1">
                                  <a:solidFill>
                                    <a:schemeClr val="tx1"/>
                                  </a:solidFill>
                                  <a:latin typeface="Cambria Math" panose="02040503050406030204" pitchFamily="18" charset="0"/>
                                </a:rPr>
                              </m:ctrlPr>
                            </m:dPr>
                            <m:e>
                              <m:r>
                                <m:rPr>
                                  <m:sty m:val="p"/>
                                </m:rPr>
                                <a:rPr lang="en-US" altLang="zh-CN" sz="1400" i="1">
                                  <a:solidFill>
                                    <a:schemeClr val="tx1"/>
                                  </a:solidFill>
                                  <a:latin typeface="Cambria Math" panose="02040503050406030204" pitchFamily="18" charset="0"/>
                                </a:rPr>
                                <m:t>u</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𝑣</m:t>
                              </m:r>
                            </m:e>
                          </m:d>
                          <m:r>
                            <a:rPr lang="zh-CN" altLang="en-US" sz="1400" b="0" i="0">
                              <a:solidFill>
                                <a:schemeClr val="tx1"/>
                              </a:solidFill>
                              <a:latin typeface="Cambria Math" panose="02040503050406030204" pitchFamily="18" charset="0"/>
                            </a:rPr>
                            <m:t>∈</m:t>
                          </m:r>
                          <m:sSub>
                            <m:sSubPr>
                              <m:ctrlPr>
                                <a:rPr lang="zh-CN" altLang="en-US" sz="1400" b="0" i="1">
                                  <a:solidFill>
                                    <a:schemeClr val="tx1"/>
                                  </a:solidFill>
                                  <a:latin typeface="Cambria Math" panose="02040503050406030204" pitchFamily="18" charset="0"/>
                                </a:rPr>
                              </m:ctrlPr>
                            </m:sSubPr>
                            <m:e>
                              <m:r>
                                <a:rPr lang="zh-CN" altLang="en-US" sz="1400" b="0" i="0">
                                  <a:solidFill>
                                    <a:schemeClr val="tx1"/>
                                  </a:solidFill>
                                  <a:latin typeface="Cambria Math" panose="02040503050406030204" pitchFamily="18" charset="0"/>
                                </a:rPr>
                                <m:t>𝒟</m:t>
                              </m:r>
                            </m:e>
                            <m:sub>
                              <m:r>
                                <a:rPr lang="zh-CN" altLang="en-US" sz="1400" b="0" i="1">
                                  <a:solidFill>
                                    <a:schemeClr val="tx1"/>
                                  </a:solidFill>
                                  <a:latin typeface="Cambria Math" panose="02040503050406030204" pitchFamily="18" charset="0"/>
                                </a:rPr>
                                <m:t>𝑘</m:t>
                              </m:r>
                            </m:sub>
                          </m:sSub>
                        </m:sub>
                        <m:sup/>
                        <m:e>
                          <m:r>
                            <m:rPr>
                              <m:sty m:val="p"/>
                            </m:rPr>
                            <a:rPr lang="zh-CN" altLang="en-US" sz="1400" b="0" i="0">
                              <a:solidFill>
                                <a:schemeClr val="tx1"/>
                              </a:solidFill>
                              <a:latin typeface="Cambria Math" panose="02040503050406030204" pitchFamily="18" charset="0"/>
                            </a:rPr>
                            <m:t>∇</m:t>
                          </m:r>
                        </m:e>
                      </m:nary>
                      <m:r>
                        <a:rPr lang="zh-CN" altLang="en-US" sz="1400" b="0" i="1">
                          <a:solidFill>
                            <a:schemeClr val="tx1"/>
                          </a:solidFill>
                          <a:latin typeface="Cambria Math" panose="02040503050406030204" pitchFamily="18" charset="0"/>
                        </a:rPr>
                        <m:t>𝑓</m:t>
                      </m:r>
                      <m:d>
                        <m:dPr>
                          <m:ctrlPr>
                            <a:rPr lang="zh-CN" altLang="en-US" sz="1400" b="0" i="1">
                              <a:solidFill>
                                <a:schemeClr val="tx1"/>
                              </a:solidFill>
                              <a:latin typeface="Cambria Math" panose="02040503050406030204" pitchFamily="18" charset="0"/>
                            </a:rPr>
                          </m:ctrlPr>
                        </m:dPr>
                        <m:e>
                          <m:sSub>
                            <m:sSubPr>
                              <m:ctrlPr>
                                <a:rPr lang="zh-CN" altLang="en-US" sz="1400" b="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r>
                            <a:rPr lang="zh-CN" altLang="en-US" sz="1400" b="0" i="0">
                              <a:solidFill>
                                <a:schemeClr val="tx1"/>
                              </a:solidFill>
                              <a:latin typeface="Cambria Math" panose="02040503050406030204" pitchFamily="18" charset="0"/>
                            </a:rPr>
                            <m:t>;</m:t>
                          </m:r>
                          <m:r>
                            <m:rPr>
                              <m:sty m:val="p"/>
                            </m:rPr>
                            <a:rPr lang="en-US" altLang="zh-CN" sz="1400" i="1">
                              <a:solidFill>
                                <a:schemeClr val="tx1"/>
                              </a:solidFill>
                              <a:latin typeface="Cambria Math" panose="02040503050406030204" pitchFamily="18" charset="0"/>
                            </a:rPr>
                            <m:t>u</m:t>
                          </m:r>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𝑣</m:t>
                          </m:r>
                        </m:e>
                      </m:d>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𝜆</m:t>
                      </m:r>
                      <m:r>
                        <m:rPr>
                          <m:sty m:val="p"/>
                        </m:rP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𝑅</m:t>
                      </m:r>
                      <m:d>
                        <m:dPr>
                          <m:ctrlPr>
                            <a:rPr lang="zh-CN" altLang="en-US" sz="1400" b="0" i="1">
                              <a:solidFill>
                                <a:schemeClr val="tx1"/>
                              </a:solidFill>
                              <a:latin typeface="Cambria Math" panose="02040503050406030204" pitchFamily="18" charset="0"/>
                            </a:rPr>
                          </m:ctrlPr>
                        </m:dPr>
                        <m:e>
                          <m:sSub>
                            <m:sSubPr>
                              <m:ctrlPr>
                                <a:rPr lang="zh-CN" altLang="en-US" sz="1400" b="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e>
                      </m:d>
                    </m:oMath>
                  </m:oMathPara>
                </a14:m>
                <a:endParaRPr lang="zh-CN" altLang="en-US" sz="1400" dirty="0"/>
              </a:p>
            </p:txBody>
          </p:sp>
        </mc:Choice>
        <mc:Fallback xmlns="">
          <p:sp>
            <p:nvSpPr>
              <p:cNvPr id="26" name="文本框 25">
                <a:extLst>
                  <a:ext uri="{FF2B5EF4-FFF2-40B4-BE49-F238E27FC236}">
                    <a16:creationId xmlns:a16="http://schemas.microsoft.com/office/drawing/2014/main" id="{AA8357CF-767F-B90C-7541-C77024CB726B}"/>
                  </a:ext>
                </a:extLst>
              </p:cNvPr>
              <p:cNvSpPr txBox="1">
                <a:spLocks noRot="1" noChangeAspect="1" noMove="1" noResize="1" noEditPoints="1" noAdjustHandles="1" noChangeArrowheads="1" noChangeShapeType="1" noTextEdit="1"/>
              </p:cNvSpPr>
              <p:nvPr/>
            </p:nvSpPr>
            <p:spPr>
              <a:xfrm>
                <a:off x="2245525" y="3995423"/>
                <a:ext cx="3760797" cy="643446"/>
              </a:xfrm>
              <a:prstGeom prst="rect">
                <a:avLst/>
              </a:prstGeom>
              <a:blipFill>
                <a:blip r:embed="rId7"/>
                <a:stretch>
                  <a:fillRect t="-110377" b="-15377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a:extLst>
                  <a:ext uri="{FF2B5EF4-FFF2-40B4-BE49-F238E27FC236}">
                    <a16:creationId xmlns:a16="http://schemas.microsoft.com/office/drawing/2014/main" id="{561856C4-A6C8-D6B4-9AF3-2C3B65A5392D}"/>
                  </a:ext>
                </a:extLst>
              </p:cNvPr>
              <p:cNvSpPr txBox="1"/>
              <p:nvPr/>
            </p:nvSpPr>
            <p:spPr>
              <a:xfrm>
                <a:off x="2136485" y="4601517"/>
                <a:ext cx="3009900" cy="69814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solidFill>
                            <a:schemeClr val="tx1"/>
                          </a:solidFill>
                          <a:latin typeface="Cambria Math" panose="02040503050406030204" pitchFamily="18" charset="0"/>
                        </a:rPr>
                        <m:t>∇</m:t>
                      </m:r>
                      <m:r>
                        <a:rPr lang="zh-CN" altLang="en-US" sz="1400" i="1">
                          <a:solidFill>
                            <a:schemeClr val="tx1"/>
                          </a:solidFill>
                          <a:latin typeface="Cambria Math" panose="02040503050406030204" pitchFamily="18" charset="0"/>
                        </a:rPr>
                        <m:t>𝐹</m:t>
                      </m:r>
                      <m:d>
                        <m:dPr>
                          <m:ctrlPr>
                            <a:rPr lang="zh-CN" altLang="en-US" sz="1400" i="1">
                              <a:solidFill>
                                <a:schemeClr val="tx1"/>
                              </a:solidFill>
                              <a:latin typeface="Cambria Math" panose="02040503050406030204" pitchFamily="18" charset="0"/>
                            </a:rPr>
                          </m:ctrlPr>
                        </m:dPr>
                        <m:e>
                          <m:sSub>
                            <m:sSubPr>
                              <m:ctrlPr>
                                <a:rPr lang="zh-CN" altLang="en-US" sz="140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e>
                      </m:d>
                      <m:r>
                        <a:rPr lang="zh-CN" altLang="en-US" sz="1400" b="0" i="0">
                          <a:solidFill>
                            <a:schemeClr val="tx1"/>
                          </a:solidFill>
                          <a:latin typeface="Cambria Math" panose="02040503050406030204" pitchFamily="18" charset="0"/>
                        </a:rPr>
                        <m:t>=</m:t>
                      </m:r>
                      <m:f>
                        <m:fPr>
                          <m:ctrlPr>
                            <a:rPr lang="zh-CN" altLang="en-US" sz="1400" b="0" i="1">
                              <a:solidFill>
                                <a:schemeClr val="tx1"/>
                              </a:solidFill>
                              <a:latin typeface="Cambria Math" panose="02040503050406030204" pitchFamily="18" charset="0"/>
                            </a:rPr>
                          </m:ctrlPr>
                        </m:fPr>
                        <m:num>
                          <m:r>
                            <a:rPr lang="zh-CN" altLang="en-US" sz="1400" b="0" i="0">
                              <a:solidFill>
                                <a:schemeClr val="tx1"/>
                              </a:solidFill>
                              <a:latin typeface="Cambria Math" panose="02040503050406030204" pitchFamily="18" charset="0"/>
                            </a:rPr>
                            <m:t>1</m:t>
                          </m:r>
                        </m:num>
                        <m:den>
                          <m:sSub>
                            <m:sSubPr>
                              <m:ctrlPr>
                                <a:rPr lang="zh-CN" altLang="en-US" sz="1400" b="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𝐷</m:t>
                              </m:r>
                            </m:e>
                            <m:sub>
                              <m:r>
                                <a:rPr lang="zh-CN" altLang="en-US" sz="1400" b="0" i="1">
                                  <a:solidFill>
                                    <a:schemeClr val="tx1"/>
                                  </a:solidFill>
                                  <a:latin typeface="Cambria Math" panose="02040503050406030204" pitchFamily="18" charset="0"/>
                                </a:rPr>
                                <m:t>𝑡𝑜𝑡𝑎𝑙</m:t>
                              </m:r>
                            </m:sub>
                          </m:sSub>
                        </m:den>
                      </m:f>
                      <m:nary>
                        <m:naryPr>
                          <m:chr m:val="∑"/>
                          <m:limLoc m:val="undOvr"/>
                          <m:ctrlPr>
                            <a:rPr lang="zh-CN" altLang="en-US" sz="1400" b="0" i="1">
                              <a:solidFill>
                                <a:schemeClr val="tx1"/>
                              </a:solidFill>
                              <a:latin typeface="Cambria Math" panose="02040503050406030204" pitchFamily="18" charset="0"/>
                            </a:rPr>
                          </m:ctrlPr>
                        </m:naryPr>
                        <m:sub>
                          <m:r>
                            <a:rPr lang="zh-CN" altLang="en-US" sz="1400" b="0" i="1">
                              <a:solidFill>
                                <a:schemeClr val="tx1"/>
                              </a:solidFill>
                              <a:latin typeface="Cambria Math" panose="02040503050406030204" pitchFamily="18" charset="0"/>
                            </a:rPr>
                            <m:t>𝑘</m:t>
                          </m:r>
                          <m:r>
                            <a:rPr lang="zh-CN" altLang="en-US" sz="1400" b="0" i="0">
                              <a:solidFill>
                                <a:schemeClr val="tx1"/>
                              </a:solidFill>
                              <a:latin typeface="Cambria Math" panose="02040503050406030204" pitchFamily="18" charset="0"/>
                            </a:rPr>
                            <m:t>=1</m:t>
                          </m:r>
                        </m:sub>
                        <m:sup>
                          <m:r>
                            <a:rPr lang="zh-CN" altLang="en-US" sz="1400" b="0" i="1">
                              <a:solidFill>
                                <a:schemeClr val="tx1"/>
                              </a:solidFill>
                              <a:latin typeface="Cambria Math" panose="02040503050406030204" pitchFamily="18" charset="0"/>
                            </a:rPr>
                            <m:t>𝐾</m:t>
                          </m:r>
                        </m:sup>
                        <m:e>
                          <m:sSub>
                            <m:sSubPr>
                              <m:ctrlPr>
                                <a:rPr lang="zh-CN" altLang="en-US" sz="1400" b="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𝐷</m:t>
                              </m:r>
                            </m:e>
                            <m:sub>
                              <m:r>
                                <a:rPr lang="zh-CN" altLang="en-US" sz="1400" b="0" i="1">
                                  <a:solidFill>
                                    <a:schemeClr val="tx1"/>
                                  </a:solidFill>
                                  <a:latin typeface="Cambria Math" panose="02040503050406030204" pitchFamily="18" charset="0"/>
                                </a:rPr>
                                <m:t>𝑘</m:t>
                              </m:r>
                            </m:sub>
                          </m:sSub>
                        </m:e>
                      </m:nary>
                      <m:r>
                        <m:rPr>
                          <m:sty m:val="p"/>
                        </m:rPr>
                        <a:rPr lang="zh-CN" altLang="en-US" sz="1400" b="0" i="0">
                          <a:solidFill>
                            <a:schemeClr val="tx1"/>
                          </a:solidFill>
                          <a:latin typeface="Cambria Math" panose="02040503050406030204" pitchFamily="18" charset="0"/>
                        </a:rPr>
                        <m:t>∇</m:t>
                      </m:r>
                      <m:sSub>
                        <m:sSubPr>
                          <m:ctrlPr>
                            <a:rPr lang="zh-CN" altLang="en-US" sz="1400" b="0" i="1">
                              <a:solidFill>
                                <a:schemeClr val="tx1"/>
                              </a:solidFill>
                              <a:latin typeface="Cambria Math" panose="02040503050406030204" pitchFamily="18" charset="0"/>
                            </a:rPr>
                          </m:ctrlPr>
                        </m:sSubPr>
                        <m:e>
                          <m:r>
                            <a:rPr lang="zh-CN" altLang="en-US" sz="1400" b="0" i="1">
                              <a:solidFill>
                                <a:schemeClr val="tx1"/>
                              </a:solidFill>
                              <a:latin typeface="Cambria Math" panose="02040503050406030204" pitchFamily="18" charset="0"/>
                            </a:rPr>
                            <m:t>𝐹</m:t>
                          </m:r>
                        </m:e>
                        <m:sub>
                          <m:r>
                            <a:rPr lang="zh-CN" altLang="en-US" sz="1400" b="0" i="1">
                              <a:solidFill>
                                <a:schemeClr val="tx1"/>
                              </a:solidFill>
                              <a:latin typeface="Cambria Math" panose="02040503050406030204" pitchFamily="18" charset="0"/>
                            </a:rPr>
                            <m:t>𝑘</m:t>
                          </m:r>
                        </m:sub>
                      </m:sSub>
                      <m:d>
                        <m:dPr>
                          <m:ctrlPr>
                            <a:rPr lang="zh-CN" altLang="en-US" sz="1400" b="0" i="1">
                              <a:solidFill>
                                <a:schemeClr val="tx1"/>
                              </a:solidFill>
                              <a:latin typeface="Cambria Math" panose="02040503050406030204" pitchFamily="18" charset="0"/>
                            </a:rPr>
                          </m:ctrlPr>
                        </m:dPr>
                        <m:e>
                          <m:sSub>
                            <m:sSubPr>
                              <m:ctrlPr>
                                <a:rPr lang="zh-CN" altLang="en-US" sz="1400" b="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e>
                      </m:d>
                    </m:oMath>
                  </m:oMathPara>
                </a14:m>
                <a:endParaRPr lang="zh-CN" altLang="en-US" dirty="0">
                  <a:solidFill>
                    <a:schemeClr val="tx1"/>
                  </a:solidFill>
                </a:endParaRPr>
              </a:p>
            </p:txBody>
          </p:sp>
        </mc:Choice>
        <mc:Fallback xmlns="">
          <p:sp>
            <p:nvSpPr>
              <p:cNvPr id="28" name="文本框 27">
                <a:extLst>
                  <a:ext uri="{FF2B5EF4-FFF2-40B4-BE49-F238E27FC236}">
                    <a16:creationId xmlns:a16="http://schemas.microsoft.com/office/drawing/2014/main" id="{561856C4-A6C8-D6B4-9AF3-2C3B65A5392D}"/>
                  </a:ext>
                </a:extLst>
              </p:cNvPr>
              <p:cNvSpPr txBox="1">
                <a:spLocks noRot="1" noChangeAspect="1" noMove="1" noResize="1" noEditPoints="1" noAdjustHandles="1" noChangeArrowheads="1" noChangeShapeType="1" noTextEdit="1"/>
              </p:cNvSpPr>
              <p:nvPr/>
            </p:nvSpPr>
            <p:spPr>
              <a:xfrm>
                <a:off x="2136485" y="4601517"/>
                <a:ext cx="3009900" cy="698140"/>
              </a:xfrm>
              <a:prstGeom prst="rect">
                <a:avLst/>
              </a:prstGeom>
              <a:blipFill>
                <a:blip r:embed="rId8"/>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 name="文本框 31">
                <a:extLst>
                  <a:ext uri="{FF2B5EF4-FFF2-40B4-BE49-F238E27FC236}">
                    <a16:creationId xmlns:a16="http://schemas.microsoft.com/office/drawing/2014/main" id="{D695BF5C-E204-351D-2B89-24B7CC210433}"/>
                  </a:ext>
                </a:extLst>
              </p:cNvPr>
              <p:cNvSpPr txBox="1"/>
              <p:nvPr/>
            </p:nvSpPr>
            <p:spPr>
              <a:xfrm>
                <a:off x="2587498" y="5423126"/>
                <a:ext cx="2364663" cy="31341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zh-CN" altLang="en-US" sz="1400" smtClean="0">
                          <a:solidFill>
                            <a:schemeClr val="tx1"/>
                          </a:solidFill>
                          <a:latin typeface="Cambria Math" panose="02040503050406030204" pitchFamily="18" charset="0"/>
                        </a:rPr>
                        <m:t>∇</m:t>
                      </m:r>
                      <m:sSub>
                        <m:sSubPr>
                          <m:ctrlPr>
                            <a:rPr lang="zh-CN" altLang="en-US" sz="140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r>
                            <a:rPr lang="zh-CN" altLang="en-US" sz="1400" b="0" i="0">
                              <a:solidFill>
                                <a:schemeClr val="tx1"/>
                              </a:solidFill>
                              <a:latin typeface="Cambria Math" panose="02040503050406030204" pitchFamily="18" charset="0"/>
                            </a:rPr>
                            <m:t>+1</m:t>
                          </m:r>
                        </m:sub>
                      </m:sSub>
                      <m:r>
                        <a:rPr lang="zh-CN" altLang="en-US" sz="1400" b="0" i="0">
                          <a:solidFill>
                            <a:schemeClr val="tx1"/>
                          </a:solidFill>
                          <a:latin typeface="Cambria Math" panose="02040503050406030204" pitchFamily="18" charset="0"/>
                        </a:rPr>
                        <m:t>=</m:t>
                      </m:r>
                      <m:sSub>
                        <m:sSubPr>
                          <m:ctrlPr>
                            <a:rPr lang="zh-CN" altLang="en-US" sz="1400" b="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𝛿</m:t>
                      </m:r>
                      <m:acc>
                        <m:accPr>
                          <m:chr m:val="̂"/>
                          <m:ctrlPr>
                            <a:rPr lang="zh-CN" altLang="en-US" sz="1400" b="0" i="1">
                              <a:solidFill>
                                <a:schemeClr val="tx1"/>
                              </a:solidFill>
                              <a:latin typeface="Cambria Math" panose="02040503050406030204" pitchFamily="18" charset="0"/>
                            </a:rPr>
                          </m:ctrlPr>
                        </m:accPr>
                        <m:e>
                          <m:r>
                            <m:rPr>
                              <m:sty m:val="p"/>
                            </m:rPr>
                            <a:rPr lang="zh-CN" altLang="en-US" sz="1400" b="0" i="0">
                              <a:solidFill>
                                <a:schemeClr val="tx1"/>
                              </a:solidFill>
                              <a:latin typeface="Cambria Math" panose="02040503050406030204" pitchFamily="18" charset="0"/>
                            </a:rPr>
                            <m:t>∇</m:t>
                          </m:r>
                          <m:r>
                            <a:rPr lang="zh-CN" altLang="en-US" sz="1400" b="0" i="1">
                              <a:solidFill>
                                <a:schemeClr val="tx1"/>
                              </a:solidFill>
                              <a:latin typeface="Cambria Math" panose="02040503050406030204" pitchFamily="18" charset="0"/>
                            </a:rPr>
                            <m:t>𝐹</m:t>
                          </m:r>
                        </m:e>
                      </m:acc>
                      <m:d>
                        <m:dPr>
                          <m:ctrlPr>
                            <a:rPr lang="zh-CN" altLang="en-US" sz="1400" b="0" i="1">
                              <a:solidFill>
                                <a:schemeClr val="tx1"/>
                              </a:solidFill>
                              <a:latin typeface="Cambria Math" panose="02040503050406030204" pitchFamily="18" charset="0"/>
                            </a:rPr>
                          </m:ctrlPr>
                        </m:dPr>
                        <m:e>
                          <m:sSub>
                            <m:sSubPr>
                              <m:ctrlPr>
                                <a:rPr lang="zh-CN" altLang="en-US" sz="1400" b="0" i="1">
                                  <a:solidFill>
                                    <a:schemeClr val="tx1"/>
                                  </a:solidFill>
                                  <a:latin typeface="Cambria Math" panose="02040503050406030204" pitchFamily="18" charset="0"/>
                                </a:rPr>
                              </m:ctrlPr>
                            </m:sSubPr>
                            <m:e>
                              <m:r>
                                <m:rPr>
                                  <m:sty m:val="p"/>
                                </m:rPr>
                                <a:rPr lang="en-US" altLang="zh-CN" sz="1400" i="1">
                                  <a:solidFill>
                                    <a:schemeClr val="tx1"/>
                                  </a:solidFill>
                                  <a:latin typeface="Cambria Math" panose="02040503050406030204" pitchFamily="18" charset="0"/>
                                </a:rPr>
                                <m:t>m</m:t>
                              </m:r>
                            </m:e>
                            <m:sub>
                              <m:r>
                                <a:rPr lang="zh-CN" altLang="en-US" sz="1400" b="0" i="1">
                                  <a:solidFill>
                                    <a:schemeClr val="tx1"/>
                                  </a:solidFill>
                                  <a:latin typeface="Cambria Math" panose="02040503050406030204" pitchFamily="18" charset="0"/>
                                </a:rPr>
                                <m:t>𝑙</m:t>
                              </m:r>
                            </m:sub>
                          </m:sSub>
                        </m:e>
                      </m:d>
                    </m:oMath>
                  </m:oMathPara>
                </a14:m>
                <a:endParaRPr lang="zh-CN" altLang="en-US" dirty="0">
                  <a:solidFill>
                    <a:schemeClr val="tx1"/>
                  </a:solidFill>
                </a:endParaRPr>
              </a:p>
            </p:txBody>
          </p:sp>
        </mc:Choice>
        <mc:Fallback xmlns="">
          <p:sp>
            <p:nvSpPr>
              <p:cNvPr id="32" name="文本框 31">
                <a:extLst>
                  <a:ext uri="{FF2B5EF4-FFF2-40B4-BE49-F238E27FC236}">
                    <a16:creationId xmlns:a16="http://schemas.microsoft.com/office/drawing/2014/main" id="{D695BF5C-E204-351D-2B89-24B7CC210433}"/>
                  </a:ext>
                </a:extLst>
              </p:cNvPr>
              <p:cNvSpPr txBox="1">
                <a:spLocks noRot="1" noChangeAspect="1" noMove="1" noResize="1" noEditPoints="1" noAdjustHandles="1" noChangeArrowheads="1" noChangeShapeType="1" noTextEdit="1"/>
              </p:cNvSpPr>
              <p:nvPr/>
            </p:nvSpPr>
            <p:spPr>
              <a:xfrm>
                <a:off x="2587498" y="5423126"/>
                <a:ext cx="2364663" cy="313419"/>
              </a:xfrm>
              <a:prstGeom prst="rect">
                <a:avLst/>
              </a:prstGeom>
              <a:blipFill>
                <a:blip r:embed="rId9"/>
                <a:stretch>
                  <a:fillRect t="-3922"/>
                </a:stretch>
              </a:blipFill>
            </p:spPr>
            <p:txBody>
              <a:bodyPr/>
              <a:lstStyle/>
              <a:p>
                <a:r>
                  <a:rPr lang="zh-CN" altLang="en-US">
                    <a:noFill/>
                  </a:rPr>
                  <a:t> </a:t>
                </a:r>
              </a:p>
            </p:txBody>
          </p:sp>
        </mc:Fallback>
      </mc:AlternateContent>
      <p:sp>
        <p:nvSpPr>
          <p:cNvPr id="33" name="文本框 32">
            <a:extLst>
              <a:ext uri="{FF2B5EF4-FFF2-40B4-BE49-F238E27FC236}">
                <a16:creationId xmlns:a16="http://schemas.microsoft.com/office/drawing/2014/main" id="{83C4A64A-6284-D66F-E89C-0317DD055A28}"/>
              </a:ext>
            </a:extLst>
          </p:cNvPr>
          <p:cNvSpPr txBox="1"/>
          <p:nvPr/>
        </p:nvSpPr>
        <p:spPr>
          <a:xfrm>
            <a:off x="898171" y="1499830"/>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窃听者存在下的无线</a:t>
            </a:r>
            <a:r>
              <a:rPr lang="en-US" altLang="zh-CN"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FL</a:t>
            </a: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新架构</a:t>
            </a:r>
            <a:endParaRPr lang="zh-CN" altLang="en-US" sz="1600" dirty="0"/>
          </a:p>
        </p:txBody>
      </p:sp>
      <p:sp>
        <p:nvSpPr>
          <p:cNvPr id="34" name="矩形 33">
            <a:extLst>
              <a:ext uri="{FF2B5EF4-FFF2-40B4-BE49-F238E27FC236}">
                <a16:creationId xmlns:a16="http://schemas.microsoft.com/office/drawing/2014/main" id="{8D104CDC-727C-6AA2-E94F-2973E6D806E6}"/>
              </a:ext>
            </a:extLst>
          </p:cNvPr>
          <p:cNvSpPr/>
          <p:nvPr/>
        </p:nvSpPr>
        <p:spPr>
          <a:xfrm>
            <a:off x="734784" y="1986946"/>
            <a:ext cx="5271538" cy="3873067"/>
          </a:xfrm>
          <a:prstGeom prst="rect">
            <a:avLst/>
          </a:prstGeom>
          <a:ln w="19050">
            <a:prstDash val="lgDash"/>
          </a:ln>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sz="1400" dirty="0"/>
          </a:p>
        </p:txBody>
      </p:sp>
    </p:spTree>
    <p:extLst>
      <p:ext uri="{BB962C8B-B14F-4D97-AF65-F5344CB8AC3E}">
        <p14:creationId xmlns:p14="http://schemas.microsoft.com/office/powerpoint/2010/main" val="24051112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dirty="0">
                <a:solidFill>
                  <a:schemeClr val="bg1">
                    <a:lumMod val="50000"/>
                  </a:schemeClr>
                </a:solidFill>
                <a:latin typeface="微软雅黑" panose="020B0503020204020204" pitchFamily="34" charset="-122"/>
                <a:ea typeface="微软雅黑" panose="020B0503020204020204" pitchFamily="34" charset="-122"/>
              </a:rPr>
              <a:t>2024/4/1</a:t>
            </a:r>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4" name="页脚占位符 3"/>
          <p:cNvSpPr>
            <a:spLocks noGrp="1"/>
          </p:cNvSpPr>
          <p:nvPr>
            <p:ph type="ftr" sz="quarter" idx="11"/>
          </p:nvPr>
        </p:nvSpPr>
        <p:spPr/>
        <p:txBody>
          <a:bodyPr/>
          <a:lstStyle/>
          <a:p>
            <a:r>
              <a:rPr lang="zh-CN" altLang="en-US" dirty="0">
                <a:solidFill>
                  <a:schemeClr val="bg1">
                    <a:lumMod val="50000"/>
                  </a:schemeClr>
                </a:solidFill>
                <a:latin typeface="微软雅黑" panose="020B0503020204020204" pitchFamily="34" charset="-122"/>
                <a:ea typeface="微软雅黑" panose="020B0503020204020204" pitchFamily="34" charset="-122"/>
              </a:rPr>
              <a:t>西安电子科技大学</a:t>
            </a:r>
          </a:p>
        </p:txBody>
      </p:sp>
      <p:sp>
        <p:nvSpPr>
          <p:cNvPr id="5" name="灯片编号占位符 4"/>
          <p:cNvSpPr>
            <a:spLocks noGrp="1"/>
          </p:cNvSpPr>
          <p:nvPr>
            <p:ph type="sldNum" sz="quarter" idx="12"/>
          </p:nvPr>
        </p:nvSpPr>
        <p:spPr/>
        <p:txBody>
          <a:bodyPr/>
          <a:lstStyle/>
          <a:p>
            <a:fld id="{33B9A5AF-BDD6-4E14-989F-CF034C94E4CA}" type="slidenum">
              <a:rPr lang="zh-CN" altLang="en-US" smtClean="0">
                <a:solidFill>
                  <a:schemeClr val="bg1">
                    <a:lumMod val="50000"/>
                  </a:schemeClr>
                </a:solidFill>
                <a:latin typeface="微软雅黑" panose="020B0503020204020204" pitchFamily="34" charset="-122"/>
                <a:ea typeface="微软雅黑" panose="020B0503020204020204" pitchFamily="34" charset="-122"/>
              </a:rPr>
              <a:t>9</a:t>
            </a:fld>
            <a:endParaRPr lang="zh-CN" altLang="en-US" dirty="0">
              <a:solidFill>
                <a:schemeClr val="bg1">
                  <a:lumMod val="50000"/>
                </a:schemeClr>
              </a:solidFill>
              <a:latin typeface="微软雅黑" panose="020B0503020204020204" pitchFamily="34" charset="-122"/>
              <a:ea typeface="微软雅黑" panose="020B0503020204020204" pitchFamily="34" charset="-122"/>
            </a:endParaRPr>
          </a:p>
        </p:txBody>
      </p:sp>
      <p:sp>
        <p:nvSpPr>
          <p:cNvPr id="53" name="文本框 52"/>
          <p:cNvSpPr txBox="1"/>
          <p:nvPr/>
        </p:nvSpPr>
        <p:spPr>
          <a:xfrm>
            <a:off x="599440" y="677033"/>
            <a:ext cx="3439160" cy="525657"/>
          </a:xfrm>
          <a:prstGeom prst="rect">
            <a:avLst/>
          </a:prstGeom>
          <a:noFill/>
        </p:spPr>
        <p:txBody>
          <a:bodyPr wrap="square" rtlCol="0">
            <a:spAutoFit/>
          </a:bodyPr>
          <a:lstStyle/>
          <a:p>
            <a:pPr algn="just" hangingPunct="0">
              <a:lnSpc>
                <a:spcPct val="130000"/>
              </a:lnSpc>
            </a:pPr>
            <a:r>
              <a:rPr lang="en-US" altLang="zh-CN" sz="2400" spc="100" dirty="0">
                <a:latin typeface="微软雅黑" panose="020B0503020204020204" pitchFamily="34" charset="-122"/>
                <a:ea typeface="微软雅黑" panose="020B0503020204020204" pitchFamily="34" charset="-122"/>
              </a:rPr>
              <a:t>2.1 FL</a:t>
            </a:r>
            <a:r>
              <a:rPr lang="zh-CN" altLang="en-US" sz="2400" spc="100" dirty="0">
                <a:latin typeface="微软雅黑" panose="020B0503020204020204" pitchFamily="34" charset="-122"/>
                <a:ea typeface="微软雅黑" panose="020B0503020204020204" pitchFamily="34" charset="-122"/>
              </a:rPr>
              <a:t>和</a:t>
            </a:r>
            <a:r>
              <a:rPr lang="en-US" altLang="zh-CN" sz="2400" spc="100" dirty="0">
                <a:latin typeface="微软雅黑" panose="020B0503020204020204" pitchFamily="34" charset="-122"/>
                <a:ea typeface="微软雅黑" panose="020B0503020204020204" pitchFamily="34" charset="-122"/>
              </a:rPr>
              <a:t>PLS</a:t>
            </a:r>
            <a:r>
              <a:rPr lang="zh-CN" altLang="en-US" sz="2400" spc="100" dirty="0">
                <a:latin typeface="微软雅黑" panose="020B0503020204020204" pitchFamily="34" charset="-122"/>
                <a:ea typeface="微软雅黑" panose="020B0503020204020204" pitchFamily="34" charset="-122"/>
              </a:rPr>
              <a:t>结合架构</a:t>
            </a:r>
          </a:p>
        </p:txBody>
      </p:sp>
      <p:cxnSp>
        <p:nvCxnSpPr>
          <p:cNvPr id="85" name="直接连接符 84"/>
          <p:cNvCxnSpPr>
            <a:cxnSpLocks/>
          </p:cNvCxnSpPr>
          <p:nvPr/>
        </p:nvCxnSpPr>
        <p:spPr>
          <a:xfrm>
            <a:off x="695255" y="1256186"/>
            <a:ext cx="3123212" cy="0"/>
          </a:xfrm>
          <a:prstGeom prst="line">
            <a:avLst/>
          </a:prstGeom>
          <a:ln w="19050">
            <a:solidFill>
              <a:schemeClr val="accent1"/>
            </a:solidFill>
          </a:ln>
        </p:spPr>
        <p:style>
          <a:lnRef idx="2">
            <a:schemeClr val="accent6"/>
          </a:lnRef>
          <a:fillRef idx="0">
            <a:schemeClr val="accent6"/>
          </a:fillRef>
          <a:effectRef idx="1">
            <a:schemeClr val="accent6"/>
          </a:effectRef>
          <a:fontRef idx="minor">
            <a:schemeClr val="tx1"/>
          </a:fontRef>
        </p:style>
      </p:cxnSp>
      <p:pic>
        <p:nvPicPr>
          <p:cNvPr id="7" name="图片 6">
            <a:extLst>
              <a:ext uri="{FF2B5EF4-FFF2-40B4-BE49-F238E27FC236}">
                <a16:creationId xmlns:a16="http://schemas.microsoft.com/office/drawing/2014/main" id="{7ACACD42-E611-8C02-FA3E-34C7B911DC7C}"/>
              </a:ext>
            </a:extLst>
          </p:cNvPr>
          <p:cNvPicPr>
            <a:picLocks noChangeAspect="1"/>
          </p:cNvPicPr>
          <p:nvPr/>
        </p:nvPicPr>
        <p:blipFill>
          <a:blip r:embed="rId3"/>
          <a:stretch>
            <a:fillRect/>
          </a:stretch>
        </p:blipFill>
        <p:spPr>
          <a:xfrm>
            <a:off x="5943344" y="784272"/>
            <a:ext cx="5790347" cy="2461022"/>
          </a:xfrm>
          <a:prstGeom prst="rect">
            <a:avLst/>
          </a:prstGeom>
          <a:effectLst>
            <a:outerShdw blurRad="63500" sx="102000" sy="102000" algn="ctr" rotWithShape="0">
              <a:prstClr val="black">
                <a:alpha val="40000"/>
              </a:prstClr>
            </a:outerShdw>
          </a:effectLst>
        </p:spPr>
      </p:pic>
      <p:sp>
        <p:nvSpPr>
          <p:cNvPr id="14" name="文本框 13">
            <a:extLst>
              <a:ext uri="{FF2B5EF4-FFF2-40B4-BE49-F238E27FC236}">
                <a16:creationId xmlns:a16="http://schemas.microsoft.com/office/drawing/2014/main" id="{E05C1AD6-5024-3BF7-5C4C-F284A5EDFD39}"/>
              </a:ext>
            </a:extLst>
          </p:cNvPr>
          <p:cNvSpPr txBox="1"/>
          <p:nvPr/>
        </p:nvSpPr>
        <p:spPr>
          <a:xfrm>
            <a:off x="6371959" y="3536557"/>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数据隐私安全和效用定义</a:t>
            </a:r>
            <a:endParaRPr lang="zh-CN" altLang="en-US" sz="1600" dirty="0"/>
          </a:p>
        </p:txBody>
      </p:sp>
      <p:sp>
        <p:nvSpPr>
          <p:cNvPr id="20" name="文本框 19">
            <a:extLst>
              <a:ext uri="{FF2B5EF4-FFF2-40B4-BE49-F238E27FC236}">
                <a16:creationId xmlns:a16="http://schemas.microsoft.com/office/drawing/2014/main" id="{04F6DFBD-D36D-795B-EE94-7BA97717CCEA}"/>
              </a:ext>
            </a:extLst>
          </p:cNvPr>
          <p:cNvSpPr txBox="1"/>
          <p:nvPr/>
        </p:nvSpPr>
        <p:spPr>
          <a:xfrm>
            <a:off x="6417353" y="4076960"/>
            <a:ext cx="2520997"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互信息定义数据隐私安全</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21" name="文本框 20">
            <a:extLst>
              <a:ext uri="{FF2B5EF4-FFF2-40B4-BE49-F238E27FC236}">
                <a16:creationId xmlns:a16="http://schemas.microsoft.com/office/drawing/2014/main" id="{3E29DB3F-1BCC-E09B-F776-EDB695DDE05D}"/>
              </a:ext>
            </a:extLst>
          </p:cNvPr>
          <p:cNvSpPr txBox="1"/>
          <p:nvPr/>
        </p:nvSpPr>
        <p:spPr>
          <a:xfrm>
            <a:off x="6417353" y="4686618"/>
            <a:ext cx="2410160"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根据率失真定义数据效用</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33" name="文本框 32">
                <a:extLst>
                  <a:ext uri="{FF2B5EF4-FFF2-40B4-BE49-F238E27FC236}">
                    <a16:creationId xmlns:a16="http://schemas.microsoft.com/office/drawing/2014/main" id="{04934A57-6FB1-316C-EEE2-0B81D0F96AB7}"/>
                  </a:ext>
                </a:extLst>
              </p:cNvPr>
              <p:cNvSpPr txBox="1"/>
              <p:nvPr/>
            </p:nvSpPr>
            <p:spPr>
              <a:xfrm>
                <a:off x="8765168" y="3898923"/>
                <a:ext cx="2467005"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𝐾</m:t>
                          </m:r>
                        </m:den>
                      </m:f>
                      <m:r>
                        <a:rPr lang="zh-CN" altLang="en-US" i="1">
                          <a:latin typeface="Cambria Math" panose="02040503050406030204" pitchFamily="18" charset="0"/>
                        </a:rPr>
                        <m:t>𝐼</m:t>
                      </m:r>
                      <m:d>
                        <m:dPr>
                          <m:sepChr m:val=";"/>
                          <m:ctrlPr>
                            <a:rPr lang="zh-CN" altLang="en-US" i="1">
                              <a:latin typeface="Cambria Math" panose="02040503050406030204" pitchFamily="18" charset="0"/>
                            </a:rPr>
                          </m:ctrlPr>
                        </m:dPr>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1">
                                  <a:latin typeface="Cambria Math" panose="02040503050406030204" pitchFamily="18" charset="0"/>
                                </a:rPr>
                                <m:t>𝐾</m:t>
                              </m:r>
                            </m:sup>
                          </m:sSup>
                        </m:e>
                        <m:e>
                          <m:sSup>
                            <m:sSupPr>
                              <m:ctrlPr>
                                <a:rPr lang="zh-CN" altLang="en-US" i="1">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a:latin typeface="Cambria Math" panose="02040503050406030204" pitchFamily="18" charset="0"/>
                                </a:rPr>
                                <m:t>′</m:t>
                              </m:r>
                              <m:r>
                                <a:rPr lang="zh-CN" altLang="en-US" i="1">
                                  <a:latin typeface="Cambria Math" panose="02040503050406030204" pitchFamily="18" charset="0"/>
                                </a:rPr>
                                <m:t>𝐾</m:t>
                              </m:r>
                            </m:sup>
                          </m:sSup>
                        </m:e>
                      </m:d>
                      <m:r>
                        <a:rPr lang="zh-CN" altLang="en-US" i="0">
                          <a:latin typeface="Cambria Math" panose="02040503050406030204" pitchFamily="18" charset="0"/>
                        </a:rPr>
                        <m:t>≤</m:t>
                      </m:r>
                      <m:r>
                        <a:rPr lang="zh-CN" altLang="en-US" i="1">
                          <a:latin typeface="Cambria Math" panose="02040503050406030204" pitchFamily="18" charset="0"/>
                        </a:rPr>
                        <m:t>𝜖</m:t>
                      </m:r>
                    </m:oMath>
                  </m:oMathPara>
                </a14:m>
                <a:endParaRPr lang="zh-CN" altLang="en-US" dirty="0"/>
              </a:p>
            </p:txBody>
          </p:sp>
        </mc:Choice>
        <mc:Fallback xmlns="">
          <p:sp>
            <p:nvSpPr>
              <p:cNvPr id="33" name="文本框 32">
                <a:extLst>
                  <a:ext uri="{FF2B5EF4-FFF2-40B4-BE49-F238E27FC236}">
                    <a16:creationId xmlns:a16="http://schemas.microsoft.com/office/drawing/2014/main" id="{04934A57-6FB1-316C-EEE2-0B81D0F96AB7}"/>
                  </a:ext>
                </a:extLst>
              </p:cNvPr>
              <p:cNvSpPr txBox="1">
                <a:spLocks noRot="1" noChangeAspect="1" noMove="1" noResize="1" noEditPoints="1" noAdjustHandles="1" noChangeArrowheads="1" noChangeShapeType="1" noTextEdit="1"/>
              </p:cNvSpPr>
              <p:nvPr/>
            </p:nvSpPr>
            <p:spPr>
              <a:xfrm>
                <a:off x="8765168" y="3898923"/>
                <a:ext cx="2467005" cy="610936"/>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26A67A1D-F249-FFDE-6958-A41E9C553079}"/>
                  </a:ext>
                </a:extLst>
              </p:cNvPr>
              <p:cNvSpPr txBox="1"/>
              <p:nvPr/>
            </p:nvSpPr>
            <p:spPr>
              <a:xfrm>
                <a:off x="8548262" y="4692946"/>
                <a:ext cx="3117272" cy="3730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𝑑</m:t>
                      </m:r>
                      <m:d>
                        <m:dPr>
                          <m:sepChr m:val=","/>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e>
                        <m:e>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e>
                      </m:d>
                      <m:r>
                        <a:rPr lang="zh-CN" altLang="en-US" i="0">
                          <a:latin typeface="Cambria Math" panose="02040503050406030204" pitchFamily="18" charset="0"/>
                        </a:rPr>
                        <m:t>=</m:t>
                      </m:r>
                      <m:sSup>
                        <m:sSupPr>
                          <m:ctrlPr>
                            <a:rPr lang="en-US" altLang="zh-CN" i="1" smtClean="0">
                              <a:latin typeface="Cambria Math" panose="02040503050406030204" pitchFamily="18" charset="0"/>
                            </a:rPr>
                          </m:ctrlPr>
                        </m:sSupPr>
                        <m:e>
                          <m:r>
                            <a:rPr lang="en-US" altLang="zh-CN" b="0" i="1" smtClean="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𝑘</m:t>
                              </m:r>
                            </m:sub>
                            <m:sup>
                              <m:r>
                                <a:rPr lang="zh-CN" altLang="en-US">
                                  <a:latin typeface="Cambria Math" panose="02040503050406030204" pitchFamily="18" charset="0"/>
                                </a:rPr>
                                <m:t>′</m:t>
                              </m:r>
                            </m:sup>
                          </m:sSubSup>
                          <m:r>
                            <a:rPr lang="en-US" altLang="zh-CN" b="0" i="1" smtClean="0">
                              <a:latin typeface="Cambria Math" panose="02040503050406030204" pitchFamily="18" charset="0"/>
                            </a:rPr>
                            <m:t>)</m:t>
                          </m:r>
                        </m:e>
                        <m:sup>
                          <m:r>
                            <a:rPr lang="en-US" altLang="zh-CN" b="0" i="1" smtClean="0">
                              <a:latin typeface="Cambria Math" panose="02040503050406030204" pitchFamily="18" charset="0"/>
                            </a:rPr>
                            <m:t>2</m:t>
                          </m:r>
                        </m:sup>
                      </m:sSup>
                    </m:oMath>
                  </m:oMathPara>
                </a14:m>
                <a:endParaRPr lang="zh-CN" altLang="en-US" dirty="0"/>
              </a:p>
            </p:txBody>
          </p:sp>
        </mc:Choice>
        <mc:Fallback xmlns="">
          <p:sp>
            <p:nvSpPr>
              <p:cNvPr id="35" name="文本框 34">
                <a:extLst>
                  <a:ext uri="{FF2B5EF4-FFF2-40B4-BE49-F238E27FC236}">
                    <a16:creationId xmlns:a16="http://schemas.microsoft.com/office/drawing/2014/main" id="{26A67A1D-F249-FFDE-6958-A41E9C553079}"/>
                  </a:ext>
                </a:extLst>
              </p:cNvPr>
              <p:cNvSpPr txBox="1">
                <a:spLocks noRot="1" noChangeAspect="1" noMove="1" noResize="1" noEditPoints="1" noAdjustHandles="1" noChangeArrowheads="1" noChangeShapeType="1" noTextEdit="1"/>
              </p:cNvSpPr>
              <p:nvPr/>
            </p:nvSpPr>
            <p:spPr>
              <a:xfrm>
                <a:off x="8548262" y="4692946"/>
                <a:ext cx="3117272" cy="373051"/>
              </a:xfrm>
              <a:prstGeom prst="rect">
                <a:avLst/>
              </a:prstGeom>
              <a:blipFill>
                <a:blip r:embed="rId5"/>
                <a:stretch>
                  <a:fillRect b="-1311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7" name="文本框 36">
                <a:extLst>
                  <a:ext uri="{FF2B5EF4-FFF2-40B4-BE49-F238E27FC236}">
                    <a16:creationId xmlns:a16="http://schemas.microsoft.com/office/drawing/2014/main" id="{8DEDC30B-0573-C1A8-59D8-41E89E68F9A9}"/>
                  </a:ext>
                </a:extLst>
              </p:cNvPr>
              <p:cNvSpPr txBox="1"/>
              <p:nvPr/>
            </p:nvSpPr>
            <p:spPr>
              <a:xfrm>
                <a:off x="8463491" y="5116802"/>
                <a:ext cx="3286813" cy="87120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zh-CN" altLang="en-US" i="1" smtClean="0">
                              <a:solidFill>
                                <a:srgbClr val="836967"/>
                              </a:solidFill>
                              <a:latin typeface="Cambria Math" panose="02040503050406030204" pitchFamily="18" charset="0"/>
                            </a:rPr>
                          </m:ctrlPr>
                        </m:fPr>
                        <m:num>
                          <m:r>
                            <a:rPr lang="zh-CN" altLang="en-US">
                              <a:latin typeface="Cambria Math" panose="02040503050406030204" pitchFamily="18" charset="0"/>
                            </a:rPr>
                            <m:t>1</m:t>
                          </m:r>
                        </m:num>
                        <m:den>
                          <m:r>
                            <a:rPr lang="zh-CN" altLang="en-US" i="1">
                              <a:latin typeface="Cambria Math" panose="02040503050406030204" pitchFamily="18" charset="0"/>
                            </a:rPr>
                            <m:t>𝐾</m:t>
                          </m:r>
                        </m:den>
                      </m:f>
                      <m:nary>
                        <m:naryPr>
                          <m:chr m:val="∑"/>
                          <m:limLoc m:val="undOvr"/>
                          <m:grow m:val="on"/>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=1</m:t>
                          </m:r>
                        </m:sub>
                        <m:sup>
                          <m:r>
                            <a:rPr lang="zh-CN" altLang="en-US" i="1">
                              <a:latin typeface="Cambria Math" panose="02040503050406030204" pitchFamily="18" charset="0"/>
                            </a:rPr>
                            <m:t>𝐾</m:t>
                          </m:r>
                        </m:sup>
                        <m:e>
                          <m:r>
                            <a:rPr lang="zh-CN" altLang="en-US" i="0">
                              <a:latin typeface="Cambria Math" panose="02040503050406030204" pitchFamily="18" charset="0"/>
                            </a:rPr>
                            <m:t> </m:t>
                          </m:r>
                        </m:e>
                      </m:nary>
                      <m:r>
                        <a:rPr lang="zh-CN" altLang="en-US" i="1">
                          <a:latin typeface="Cambria Math" panose="02040503050406030204" pitchFamily="18" charset="0"/>
                        </a:rPr>
                        <m:t>𝐸</m:t>
                      </m:r>
                      <m:d>
                        <m:dPr>
                          <m:ctrlPr>
                            <a:rPr lang="zh-CN" altLang="en-US" i="1">
                              <a:latin typeface="Cambria Math" panose="02040503050406030204" pitchFamily="18" charset="0"/>
                            </a:rPr>
                          </m:ctrlPr>
                        </m:dPr>
                        <m:e>
                          <m:r>
                            <a:rPr lang="zh-CN" altLang="en-US" i="1">
                              <a:latin typeface="Cambria Math" panose="02040503050406030204" pitchFamily="18" charset="0"/>
                            </a:rPr>
                            <m:t>𝑑</m:t>
                          </m:r>
                          <m:d>
                            <m:dPr>
                              <m:ctrlPr>
                                <a:rPr lang="zh-CN" altLang="en-US" i="1">
                                  <a:latin typeface="Cambria Math" panose="02040503050406030204" pitchFamily="18" charset="0"/>
                                </a:rPr>
                              </m:ctrlPr>
                            </m:dPr>
                            <m:e>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e>
                          </m:d>
                        </m:e>
                      </m:d>
                      <m:r>
                        <a:rPr lang="zh-CN" altLang="en-US" i="0">
                          <a:latin typeface="Cambria Math" panose="02040503050406030204" pitchFamily="18" charset="0"/>
                        </a:rPr>
                        <m:t>≤</m:t>
                      </m:r>
                      <m:r>
                        <a:rPr lang="zh-CN" altLang="en-US" i="1">
                          <a:latin typeface="Cambria Math" panose="02040503050406030204" pitchFamily="18" charset="0"/>
                        </a:rPr>
                        <m:t>𝐷</m:t>
                      </m:r>
                    </m:oMath>
                  </m:oMathPara>
                </a14:m>
                <a:endParaRPr lang="zh-CN" altLang="en-US" dirty="0"/>
              </a:p>
            </p:txBody>
          </p:sp>
        </mc:Choice>
        <mc:Fallback xmlns="">
          <p:sp>
            <p:nvSpPr>
              <p:cNvPr id="37" name="文本框 36">
                <a:extLst>
                  <a:ext uri="{FF2B5EF4-FFF2-40B4-BE49-F238E27FC236}">
                    <a16:creationId xmlns:a16="http://schemas.microsoft.com/office/drawing/2014/main" id="{8DEDC30B-0573-C1A8-59D8-41E89E68F9A9}"/>
                  </a:ext>
                </a:extLst>
              </p:cNvPr>
              <p:cNvSpPr txBox="1">
                <a:spLocks noRot="1" noChangeAspect="1" noMove="1" noResize="1" noEditPoints="1" noAdjustHandles="1" noChangeArrowheads="1" noChangeShapeType="1" noTextEdit="1"/>
              </p:cNvSpPr>
              <p:nvPr/>
            </p:nvSpPr>
            <p:spPr>
              <a:xfrm>
                <a:off x="8463491" y="5116802"/>
                <a:ext cx="3286813" cy="871201"/>
              </a:xfrm>
              <a:prstGeom prst="rect">
                <a:avLst/>
              </a:prstGeom>
              <a:blipFill>
                <a:blip r:embed="rId6"/>
                <a:stretch>
                  <a:fillRect/>
                </a:stretch>
              </a:blipFill>
            </p:spPr>
            <p:txBody>
              <a:bodyPr/>
              <a:lstStyle/>
              <a:p>
                <a:r>
                  <a:rPr lang="zh-CN" altLang="en-US">
                    <a:noFill/>
                  </a:rPr>
                  <a:t> </a:t>
                </a:r>
              </a:p>
            </p:txBody>
          </p:sp>
        </mc:Fallback>
      </mc:AlternateContent>
      <p:sp>
        <p:nvSpPr>
          <p:cNvPr id="38" name="文本框 37">
            <a:extLst>
              <a:ext uri="{FF2B5EF4-FFF2-40B4-BE49-F238E27FC236}">
                <a16:creationId xmlns:a16="http://schemas.microsoft.com/office/drawing/2014/main" id="{2D175E79-8B43-2260-497A-E24D97969976}"/>
              </a:ext>
            </a:extLst>
          </p:cNvPr>
          <p:cNvSpPr txBox="1"/>
          <p:nvPr/>
        </p:nvSpPr>
        <p:spPr>
          <a:xfrm>
            <a:off x="838200" y="1766576"/>
            <a:ext cx="4597777" cy="338554"/>
          </a:xfrm>
          <a:prstGeom prst="rect">
            <a:avLst/>
          </a:prstGeom>
          <a:noFill/>
        </p:spPr>
        <p:txBody>
          <a:bodyPr wrap="square">
            <a:spAutoFit/>
          </a:bodyPr>
          <a:lstStyle/>
          <a:p>
            <a:pPr marL="285750" indent="-285750">
              <a:buFont typeface="Wingdings" panose="05000000000000000000" pitchFamily="2" charset="2"/>
              <a:buChar char="Ø"/>
            </a:pPr>
            <a:r>
              <a:rPr lang="zh-CN" altLang="en-US" sz="1600" kern="100" dirty="0">
                <a:solidFill>
                  <a:srgbClr val="000000"/>
                </a:solidFill>
                <a:latin typeface="Times New Roman" panose="02020603050405020304" pitchFamily="18" charset="0"/>
                <a:ea typeface="宋体" panose="02010600030101010101" pitchFamily="2" charset="-122"/>
                <a:cs typeface="Times New Roman" panose="02020603050405020304" pitchFamily="18" charset="0"/>
              </a:rPr>
              <a:t>局部差分隐私机制</a:t>
            </a:r>
            <a:endParaRPr lang="zh-CN" altLang="en-US" sz="1600" dirty="0"/>
          </a:p>
        </p:txBody>
      </p:sp>
      <p:sp>
        <p:nvSpPr>
          <p:cNvPr id="39" name="文本框 38">
            <a:extLst>
              <a:ext uri="{FF2B5EF4-FFF2-40B4-BE49-F238E27FC236}">
                <a16:creationId xmlns:a16="http://schemas.microsoft.com/office/drawing/2014/main" id="{A9EE37B4-0F37-F1BA-2A0C-DBCA55C213E0}"/>
              </a:ext>
            </a:extLst>
          </p:cNvPr>
          <p:cNvSpPr txBox="1"/>
          <p:nvPr/>
        </p:nvSpPr>
        <p:spPr>
          <a:xfrm>
            <a:off x="925405" y="2429118"/>
            <a:ext cx="1831806"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受损的局部梯度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40" name="文本框 39">
            <a:extLst>
              <a:ext uri="{FF2B5EF4-FFF2-40B4-BE49-F238E27FC236}">
                <a16:creationId xmlns:a16="http://schemas.microsoft.com/office/drawing/2014/main" id="{E421898E-FD5C-9F66-3399-BD2C4CC5C6E8}"/>
              </a:ext>
            </a:extLst>
          </p:cNvPr>
          <p:cNvSpPr txBox="1"/>
          <p:nvPr/>
        </p:nvSpPr>
        <p:spPr>
          <a:xfrm>
            <a:off x="933532" y="3017994"/>
            <a:ext cx="1831806"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其中</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p:sp>
        <p:nvSpPr>
          <p:cNvPr id="41" name="文本框 40">
            <a:extLst>
              <a:ext uri="{FF2B5EF4-FFF2-40B4-BE49-F238E27FC236}">
                <a16:creationId xmlns:a16="http://schemas.microsoft.com/office/drawing/2014/main" id="{2ABE4513-DBD1-B6C3-BD15-A886E89DCA52}"/>
              </a:ext>
            </a:extLst>
          </p:cNvPr>
          <p:cNvSpPr txBox="1"/>
          <p:nvPr/>
        </p:nvSpPr>
        <p:spPr>
          <a:xfrm>
            <a:off x="950317" y="4894085"/>
            <a:ext cx="2046551" cy="345094"/>
          </a:xfrm>
          <a:prstGeom prst="rect">
            <a:avLst/>
          </a:prstGeom>
          <a:noFill/>
        </p:spPr>
        <p:txBody>
          <a:bodyPr wrap="square" rtlCol="0">
            <a:spAutoFit/>
          </a:bodyPr>
          <a:lstStyle/>
          <a:p>
            <a:pPr algn="just" hangingPunct="0">
              <a:lnSpc>
                <a:spcPct val="130000"/>
              </a:lnSpc>
            </a:pPr>
            <a:r>
              <a:rPr lang="en-US" altLang="zh-CN" sz="1400" spc="100" dirty="0">
                <a:latin typeface="思源黑体 CN Normal" panose="020B0400000000000000" pitchFamily="34" charset="-122"/>
                <a:ea typeface="思源黑体 CN Normal" panose="020B0400000000000000" pitchFamily="34" charset="-122"/>
              </a:rPr>
              <a:t>TTP</a:t>
            </a:r>
            <a:r>
              <a:rPr lang="zh-CN" altLang="en-US" sz="1400" spc="100" dirty="0">
                <a:latin typeface="思源黑体 CN Normal" panose="020B0400000000000000" pitchFamily="34" charset="-122"/>
                <a:ea typeface="思源黑体 CN Normal" panose="020B0400000000000000" pitchFamily="34" charset="-122"/>
              </a:rPr>
              <a:t>聚合梯度微分熵</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42" name="文本框 41">
                <a:extLst>
                  <a:ext uri="{FF2B5EF4-FFF2-40B4-BE49-F238E27FC236}">
                    <a16:creationId xmlns:a16="http://schemas.microsoft.com/office/drawing/2014/main" id="{5B1D39B1-2E0A-AE55-C847-E9BB7C54A436}"/>
                  </a:ext>
                </a:extLst>
              </p:cNvPr>
              <p:cNvSpPr txBox="1"/>
              <p:nvPr/>
            </p:nvSpPr>
            <p:spPr>
              <a:xfrm>
                <a:off x="2747297" y="2403752"/>
                <a:ext cx="2520997"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Sup>
                        <m:sSubSupPr>
                          <m:ctrlPr>
                            <a:rPr lang="zh-CN" altLang="en-US" i="1" smtClean="0">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zh-CN" altLang="en-US" i="1">
                              <a:latin typeface="Cambria Math" panose="02040503050406030204" pitchFamily="18" charset="0"/>
                            </a:rPr>
                            <m:t>𝑘</m:t>
                          </m:r>
                        </m:sub>
                        <m:sup>
                          <m:r>
                            <a:rPr lang="zh-CN" altLang="en-US" i="0">
                              <a:latin typeface="Cambria Math" panose="02040503050406030204" pitchFamily="18" charset="0"/>
                            </a:rPr>
                            <m:t>′</m:t>
                          </m:r>
                        </m:sup>
                      </m:sSubSup>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𝑊</m:t>
                          </m:r>
                        </m:e>
                        <m:sub>
                          <m:r>
                            <a:rPr lang="zh-CN" altLang="en-US" i="1">
                              <a:latin typeface="Cambria Math" panose="02040503050406030204" pitchFamily="18" charset="0"/>
                            </a:rPr>
                            <m:t>𝑘</m:t>
                          </m:r>
                        </m:sub>
                      </m:sSub>
                      <m:r>
                        <a:rPr lang="zh-CN" altLang="en-US" i="0">
                          <a:latin typeface="Cambria Math" panose="02040503050406030204" pitchFamily="18" charset="0"/>
                        </a:rPr>
                        <m:t>+</m:t>
                      </m:r>
                      <m:sSub>
                        <m:sSubPr>
                          <m:ctrlPr>
                            <a:rPr lang="zh-CN" altLang="en-US" i="1">
                              <a:solidFill>
                                <a:srgbClr val="836967"/>
                              </a:solidFill>
                              <a:latin typeface="Cambria Math" panose="02040503050406030204" pitchFamily="18" charset="0"/>
                            </a:rPr>
                          </m:ctrlPr>
                        </m:sSubPr>
                        <m:e>
                          <m:r>
                            <a:rPr lang="zh-CN" altLang="en-US" i="1">
                              <a:latin typeface="Cambria Math" panose="02040503050406030204" pitchFamily="18" charset="0"/>
                            </a:rPr>
                            <m:t>𝜂</m:t>
                          </m:r>
                        </m:e>
                        <m:sub>
                          <m:r>
                            <a:rPr lang="zh-CN" altLang="en-US" i="1">
                              <a:latin typeface="Cambria Math" panose="02040503050406030204" pitchFamily="18" charset="0"/>
                            </a:rPr>
                            <m:t>𝑘</m:t>
                          </m:r>
                        </m:sub>
                      </m:sSub>
                    </m:oMath>
                  </m:oMathPara>
                </a14:m>
                <a:endParaRPr lang="zh-CN" altLang="en-US" dirty="0"/>
              </a:p>
            </p:txBody>
          </p:sp>
        </mc:Choice>
        <mc:Fallback xmlns="">
          <p:sp>
            <p:nvSpPr>
              <p:cNvPr id="42" name="文本框 41">
                <a:extLst>
                  <a:ext uri="{FF2B5EF4-FFF2-40B4-BE49-F238E27FC236}">
                    <a16:creationId xmlns:a16="http://schemas.microsoft.com/office/drawing/2014/main" id="{5B1D39B1-2E0A-AE55-C847-E9BB7C54A436}"/>
                  </a:ext>
                </a:extLst>
              </p:cNvPr>
              <p:cNvSpPr txBox="1">
                <a:spLocks noRot="1" noChangeAspect="1" noMove="1" noResize="1" noEditPoints="1" noAdjustHandles="1" noChangeArrowheads="1" noChangeShapeType="1" noTextEdit="1"/>
              </p:cNvSpPr>
              <p:nvPr/>
            </p:nvSpPr>
            <p:spPr>
              <a:xfrm>
                <a:off x="2747297" y="2403752"/>
                <a:ext cx="2520997" cy="369332"/>
              </a:xfrm>
              <a:prstGeom prst="rect">
                <a:avLst/>
              </a:prstGeom>
              <a:blipFill>
                <a:blip r:embed="rId7"/>
                <a:stretch>
                  <a:fillRect b="-655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52A96FB8-F257-5339-83DB-8B2593198542}"/>
                  </a:ext>
                </a:extLst>
              </p:cNvPr>
              <p:cNvSpPr txBox="1"/>
              <p:nvPr/>
            </p:nvSpPr>
            <p:spPr>
              <a:xfrm>
                <a:off x="2344881" y="3014841"/>
                <a:ext cx="3387438" cy="681982"/>
              </a:xfrm>
              <a:prstGeom prst="rect">
                <a:avLst/>
              </a:prstGeom>
              <a:noFill/>
            </p:spPr>
            <p:txBody>
              <a:bodyPr wrap="square">
                <a:spAutoFit/>
              </a:bodyPr>
              <a:lstStyle/>
              <a:p>
                <a14:m>
                  <m:oMath xmlns:m="http://schemas.openxmlformats.org/officeDocument/2006/math">
                    <m:sSub>
                      <m:sSubPr>
                        <m:ctrlPr>
                          <a:rPr lang="zh-CN" altLang="en-US" i="1" smtClean="0">
                            <a:solidFill>
                              <a:schemeClr val="tx1"/>
                            </a:solidFill>
                            <a:latin typeface="Cambria Math" panose="02040503050406030204" pitchFamily="18" charset="0"/>
                          </a:rPr>
                        </m:ctrlPr>
                      </m:sSub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𝑘</m:t>
                        </m:r>
                      </m:sub>
                    </m:sSub>
                    <m:r>
                      <a:rPr lang="zh-CN" altLang="en-US" i="0">
                        <a:solidFill>
                          <a:schemeClr val="tx1"/>
                        </a:solidFill>
                        <a:latin typeface="Cambria Math" panose="02040503050406030204" pitchFamily="18" charset="0"/>
                      </a:rPr>
                      <m:t>∼</m:t>
                    </m:r>
                    <m:r>
                      <a:rPr lang="zh-CN" altLang="en-US" i="0">
                        <a:solidFill>
                          <a:schemeClr val="tx1"/>
                        </a:solidFill>
                        <a:latin typeface="Cambria Math" panose="02040503050406030204" pitchFamily="18" charset="0"/>
                      </a:rPr>
                      <m:t>𝒩</m:t>
                    </m:r>
                    <m:d>
                      <m:dPr>
                        <m:ctrlPr>
                          <a:rPr lang="zh-CN" altLang="en-US" i="1">
                            <a:solidFill>
                              <a:schemeClr val="tx1"/>
                            </a:solidFill>
                            <a:latin typeface="Cambria Math" panose="02040503050406030204" pitchFamily="18" charset="0"/>
                          </a:rPr>
                        </m:ctrlPr>
                      </m:dPr>
                      <m:e>
                        <m:r>
                          <a:rPr lang="zh-CN" altLang="en-US" i="0">
                            <a:solidFill>
                              <a:schemeClr val="tx1"/>
                            </a:solidFill>
                            <a:latin typeface="Cambria Math" panose="02040503050406030204" pitchFamily="18" charset="0"/>
                          </a:rPr>
                          <m:t>0,</m:t>
                        </m:r>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𝜎</m:t>
                            </m:r>
                          </m:e>
                          <m:sub>
                            <m:r>
                              <a:rPr lang="zh-CN" altLang="en-US" i="1">
                                <a:solidFill>
                                  <a:schemeClr val="tx1"/>
                                </a:solidFill>
                                <a:latin typeface="Cambria Math" panose="02040503050406030204" pitchFamily="18" charset="0"/>
                              </a:rPr>
                              <m:t>𝑤</m:t>
                            </m:r>
                          </m:sub>
                          <m:sup>
                            <m:r>
                              <a:rPr lang="zh-CN" altLang="en-US" i="0">
                                <a:solidFill>
                                  <a:schemeClr val="tx1"/>
                                </a:solidFill>
                                <a:latin typeface="Cambria Math" panose="02040503050406030204" pitchFamily="18" charset="0"/>
                              </a:rPr>
                              <m:t>2</m:t>
                            </m:r>
                          </m:sup>
                        </m:sSubSup>
                      </m:e>
                    </m:d>
                  </m:oMath>
                </a14:m>
                <a:r>
                  <a:rPr lang="zh-CN" altLang="en-US" dirty="0">
                    <a:solidFill>
                      <a:schemeClr val="tx1"/>
                    </a:solidFill>
                  </a:rPr>
                  <a:t>，</a:t>
                </a:r>
                <a14:m>
                  <m:oMath xmlns:m="http://schemas.openxmlformats.org/officeDocument/2006/math">
                    <m:sSub>
                      <m:sSubPr>
                        <m:ctrlPr>
                          <a:rPr lang="zh-CN" altLang="zh-CN" i="1">
                            <a:solidFill>
                              <a:schemeClr val="tx1"/>
                            </a:solidFill>
                            <a:latin typeface="Cambria Math" panose="02040503050406030204" pitchFamily="18" charset="0"/>
                          </a:rPr>
                        </m:ctrlPr>
                      </m:sSubPr>
                      <m:e>
                        <m:r>
                          <a:rPr lang="en-US" altLang="zh-CN" i="1">
                            <a:solidFill>
                              <a:schemeClr val="tx1"/>
                            </a:solidFill>
                            <a:latin typeface="Cambria Math" panose="02040503050406030204" pitchFamily="18" charset="0"/>
                          </a:rPr>
                          <m:t>𝜂</m:t>
                        </m:r>
                      </m:e>
                      <m:sub>
                        <m:r>
                          <a:rPr lang="en-US" altLang="zh-CN" i="1">
                            <a:solidFill>
                              <a:schemeClr val="tx1"/>
                            </a:solidFill>
                            <a:latin typeface="Cambria Math" panose="02040503050406030204" pitchFamily="18" charset="0"/>
                          </a:rPr>
                          <m:t>𝑘</m:t>
                        </m:r>
                      </m:sub>
                    </m:sSub>
                    <m:r>
                      <a:rPr lang="en-US" altLang="zh-CN">
                        <a:solidFill>
                          <a:schemeClr val="tx1"/>
                        </a:solidFill>
                        <a:latin typeface="Cambria Math" panose="02040503050406030204" pitchFamily="18" charset="0"/>
                      </a:rPr>
                      <m:t>∼</m:t>
                    </m:r>
                    <m:r>
                      <a:rPr lang="en-US" altLang="zh-CN" i="1">
                        <a:solidFill>
                          <a:schemeClr val="tx1"/>
                        </a:solidFill>
                        <a:latin typeface="Cambria Math" panose="02040503050406030204" pitchFamily="18" charset="0"/>
                      </a:rPr>
                      <m:t>𝒩</m:t>
                    </m:r>
                    <m:d>
                      <m:dPr>
                        <m:ctrlPr>
                          <a:rPr lang="zh-CN" altLang="zh-CN" i="1">
                            <a:solidFill>
                              <a:schemeClr val="tx1"/>
                            </a:solidFill>
                            <a:latin typeface="Cambria Math" panose="02040503050406030204" pitchFamily="18" charset="0"/>
                          </a:rPr>
                        </m:ctrlPr>
                      </m:dPr>
                      <m:e>
                        <m:r>
                          <a:rPr lang="en-US" altLang="zh-CN" i="1">
                            <a:solidFill>
                              <a:schemeClr val="tx1"/>
                            </a:solidFill>
                            <a:latin typeface="Cambria Math" panose="02040503050406030204" pitchFamily="18" charset="0"/>
                          </a:rPr>
                          <m:t>0</m:t>
                        </m:r>
                        <m:r>
                          <a:rPr lang="en-US" altLang="zh-CN">
                            <a:solidFill>
                              <a:schemeClr val="tx1"/>
                            </a:solidFill>
                            <a:latin typeface="Cambria Math" panose="02040503050406030204" pitchFamily="18" charset="0"/>
                          </a:rPr>
                          <m:t>,</m:t>
                        </m:r>
                        <m:sSup>
                          <m:sSupPr>
                            <m:ctrlPr>
                              <a:rPr lang="zh-CN" altLang="zh-CN" i="1">
                                <a:solidFill>
                                  <a:schemeClr val="tx1"/>
                                </a:solidFill>
                                <a:latin typeface="Cambria Math" panose="02040503050406030204" pitchFamily="18" charset="0"/>
                              </a:rPr>
                            </m:ctrlPr>
                          </m:sSupPr>
                          <m:e>
                            <m:r>
                              <a:rPr lang="en-US" altLang="zh-CN" i="1">
                                <a:solidFill>
                                  <a:schemeClr val="tx1"/>
                                </a:solidFill>
                                <a:latin typeface="Cambria Math" panose="02040503050406030204" pitchFamily="18" charset="0"/>
                              </a:rPr>
                              <m:t>𝜎</m:t>
                            </m:r>
                          </m:e>
                          <m:sup>
                            <m:r>
                              <a:rPr lang="en-US" altLang="zh-CN" i="1">
                                <a:solidFill>
                                  <a:schemeClr val="tx1"/>
                                </a:solidFill>
                                <a:latin typeface="Cambria Math" panose="02040503050406030204" pitchFamily="18" charset="0"/>
                              </a:rPr>
                              <m:t>2</m:t>
                            </m:r>
                          </m:sup>
                        </m:sSup>
                      </m:e>
                    </m:d>
                  </m:oMath>
                </a14:m>
                <a:endParaRPr lang="zh-CN" altLang="zh-CN" dirty="0">
                  <a:solidFill>
                    <a:schemeClr val="tx1"/>
                  </a:solidFill>
                </a:endParaRPr>
              </a:p>
              <a:p>
                <a:endParaRPr lang="zh-CN" altLang="en-US" dirty="0"/>
              </a:p>
            </p:txBody>
          </p:sp>
        </mc:Choice>
        <mc:Fallback xmlns="">
          <p:sp>
            <p:nvSpPr>
              <p:cNvPr id="43" name="文本框 42">
                <a:extLst>
                  <a:ext uri="{FF2B5EF4-FFF2-40B4-BE49-F238E27FC236}">
                    <a16:creationId xmlns:a16="http://schemas.microsoft.com/office/drawing/2014/main" id="{52A96FB8-F257-5339-83DB-8B2593198542}"/>
                  </a:ext>
                </a:extLst>
              </p:cNvPr>
              <p:cNvSpPr txBox="1">
                <a:spLocks noRot="1" noChangeAspect="1" noMove="1" noResize="1" noEditPoints="1" noAdjustHandles="1" noChangeArrowheads="1" noChangeShapeType="1" noTextEdit="1"/>
              </p:cNvSpPr>
              <p:nvPr/>
            </p:nvSpPr>
            <p:spPr>
              <a:xfrm>
                <a:off x="2344881" y="3014841"/>
                <a:ext cx="3387438" cy="681982"/>
              </a:xfrm>
              <a:prstGeom prst="rect">
                <a:avLst/>
              </a:prstGeom>
              <a:blipFill>
                <a:blip r:embed="rId8"/>
                <a:stretch>
                  <a:fillRect t="-180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B323C4FB-BC2C-6B04-764A-9404E90C7F56}"/>
                  </a:ext>
                </a:extLst>
              </p:cNvPr>
              <p:cNvSpPr txBox="1"/>
              <p:nvPr/>
            </p:nvSpPr>
            <p:spPr>
              <a:xfrm>
                <a:off x="1735468" y="5307759"/>
                <a:ext cx="4544654" cy="6109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h</m:t>
                      </m:r>
                      <m:d>
                        <m:dPr>
                          <m:ctrlPr>
                            <a:rPr lang="zh-CN" altLang="en-US" i="1">
                              <a:solidFill>
                                <a:schemeClr val="tx1"/>
                              </a:solidFill>
                              <a:latin typeface="Cambria Math" panose="02040503050406030204" pitchFamily="18" charset="0"/>
                            </a:rPr>
                          </m:ctrlPr>
                        </m:dPr>
                        <m:e>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𝑊</m:t>
                              </m:r>
                            </m:e>
                            <m:sup>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𝐾</m:t>
                              </m:r>
                            </m:sup>
                          </m:sSup>
                        </m:e>
                      </m:d>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𝐾h</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𝑘</m:t>
                              </m:r>
                            </m:sub>
                            <m:sup>
                              <m:r>
                                <a:rPr lang="zh-CN" altLang="en-US" i="0">
                                  <a:solidFill>
                                    <a:schemeClr val="tx1"/>
                                  </a:solidFill>
                                  <a:latin typeface="Cambria Math" panose="02040503050406030204" pitchFamily="18" charset="0"/>
                                </a:rPr>
                                <m:t>′</m:t>
                              </m:r>
                            </m:sup>
                          </m:sSubSup>
                        </m:e>
                      </m:d>
                      <m:r>
                        <a:rPr lang="zh-CN" altLang="en-US" i="0">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𝐾</m:t>
                      </m:r>
                      <m:f>
                        <m:fPr>
                          <m:ctrlPr>
                            <a:rPr lang="zh-CN" altLang="en-US" i="1">
                              <a:solidFill>
                                <a:schemeClr val="tx1"/>
                              </a:solidFill>
                              <a:latin typeface="Cambria Math" panose="02040503050406030204" pitchFamily="18" charset="0"/>
                            </a:rPr>
                          </m:ctrlPr>
                        </m:fPr>
                        <m:num>
                          <m:r>
                            <a:rPr lang="zh-CN" altLang="en-US" i="0">
                              <a:solidFill>
                                <a:schemeClr val="tx1"/>
                              </a:solidFill>
                              <a:latin typeface="Cambria Math" panose="02040503050406030204" pitchFamily="18" charset="0"/>
                            </a:rPr>
                            <m:t>1</m:t>
                          </m:r>
                        </m:num>
                        <m:den>
                          <m:r>
                            <a:rPr lang="zh-CN" altLang="en-US" i="0">
                              <a:solidFill>
                                <a:schemeClr val="tx1"/>
                              </a:solidFill>
                              <a:latin typeface="Cambria Math" panose="02040503050406030204" pitchFamily="18" charset="0"/>
                            </a:rPr>
                            <m:t>2</m:t>
                          </m:r>
                        </m:den>
                      </m:f>
                      <m:r>
                        <m:rPr>
                          <m:sty m:val="p"/>
                        </m:rPr>
                        <a:rPr lang="zh-CN" altLang="en-US" i="0">
                          <a:solidFill>
                            <a:schemeClr val="tx1"/>
                          </a:solidFill>
                          <a:latin typeface="Cambria Math" panose="02040503050406030204" pitchFamily="18" charset="0"/>
                        </a:rPr>
                        <m:t>log</m:t>
                      </m:r>
                      <m:r>
                        <a:rPr lang="zh-CN" altLang="en-US" i="0">
                          <a:solidFill>
                            <a:schemeClr val="tx1"/>
                          </a:solidFill>
                          <a:latin typeface="Cambria Math" panose="02040503050406030204" pitchFamily="18" charset="0"/>
                        </a:rPr>
                        <m:t>2</m:t>
                      </m:r>
                      <m:r>
                        <a:rPr lang="zh-CN" altLang="en-US" i="1">
                          <a:solidFill>
                            <a:schemeClr val="tx1"/>
                          </a:solidFill>
                          <a:latin typeface="Cambria Math" panose="02040503050406030204" pitchFamily="18" charset="0"/>
                        </a:rPr>
                        <m:t>𝜋</m:t>
                      </m:r>
                      <m:r>
                        <a:rPr lang="zh-CN" altLang="en-US" i="1">
                          <a:solidFill>
                            <a:schemeClr val="tx1"/>
                          </a:solidFill>
                          <a:latin typeface="Cambria Math" panose="02040503050406030204" pitchFamily="18" charset="0"/>
                        </a:rPr>
                        <m:t>𝑒</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𝜎</m:t>
                              </m:r>
                            </m:e>
                            <m:sub>
                              <m:r>
                                <a:rPr lang="zh-CN" altLang="en-US" i="1">
                                  <a:solidFill>
                                    <a:schemeClr val="tx1"/>
                                  </a:solidFill>
                                  <a:latin typeface="Cambria Math" panose="02040503050406030204" pitchFamily="18" charset="0"/>
                                </a:rPr>
                                <m:t>𝑤</m:t>
                              </m:r>
                            </m:sub>
                            <m:sup>
                              <m:r>
                                <a:rPr lang="zh-CN" altLang="en-US" i="0">
                                  <a:solidFill>
                                    <a:schemeClr val="tx1"/>
                                  </a:solidFill>
                                  <a:latin typeface="Cambria Math" panose="02040503050406030204" pitchFamily="18" charset="0"/>
                                </a:rPr>
                                <m:t>2</m:t>
                              </m:r>
                            </m:sup>
                          </m:sSubSup>
                          <m:r>
                            <a:rPr lang="zh-CN" altLang="en-US" i="0">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𝜎</m:t>
                              </m:r>
                            </m:e>
                            <m:sup>
                              <m:r>
                                <a:rPr lang="zh-CN" altLang="en-US" i="0">
                                  <a:solidFill>
                                    <a:schemeClr val="tx1"/>
                                  </a:solidFill>
                                  <a:latin typeface="Cambria Math" panose="02040503050406030204" pitchFamily="18" charset="0"/>
                                </a:rPr>
                                <m:t>2</m:t>
                              </m:r>
                            </m:sup>
                          </m:sSup>
                        </m:e>
                      </m:d>
                    </m:oMath>
                  </m:oMathPara>
                </a14:m>
                <a:endParaRPr lang="zh-CN" altLang="en-US" dirty="0"/>
              </a:p>
            </p:txBody>
          </p:sp>
        </mc:Choice>
        <mc:Fallback xmlns="">
          <p:sp>
            <p:nvSpPr>
              <p:cNvPr id="44" name="文本框 43">
                <a:extLst>
                  <a:ext uri="{FF2B5EF4-FFF2-40B4-BE49-F238E27FC236}">
                    <a16:creationId xmlns:a16="http://schemas.microsoft.com/office/drawing/2014/main" id="{B323C4FB-BC2C-6B04-764A-9404E90C7F56}"/>
                  </a:ext>
                </a:extLst>
              </p:cNvPr>
              <p:cNvSpPr txBox="1">
                <a:spLocks noRot="1" noChangeAspect="1" noMove="1" noResize="1" noEditPoints="1" noAdjustHandles="1" noChangeArrowheads="1" noChangeShapeType="1" noTextEdit="1"/>
              </p:cNvSpPr>
              <p:nvPr/>
            </p:nvSpPr>
            <p:spPr>
              <a:xfrm>
                <a:off x="1735468" y="5307759"/>
                <a:ext cx="4544654" cy="610936"/>
              </a:xfrm>
              <a:prstGeom prst="rect">
                <a:avLst/>
              </a:prstGeom>
              <a:blipFill>
                <a:blip r:embed="rId9"/>
                <a:stretch>
                  <a:fillRect/>
                </a:stretch>
              </a:blipFill>
            </p:spPr>
            <p:txBody>
              <a:bodyPr/>
              <a:lstStyle/>
              <a:p>
                <a:r>
                  <a:rPr lang="zh-CN" altLang="en-US">
                    <a:noFill/>
                  </a:rPr>
                  <a:t> </a:t>
                </a:r>
              </a:p>
            </p:txBody>
          </p:sp>
        </mc:Fallback>
      </mc:AlternateContent>
      <p:sp>
        <p:nvSpPr>
          <p:cNvPr id="45" name="文本框 44">
            <a:extLst>
              <a:ext uri="{FF2B5EF4-FFF2-40B4-BE49-F238E27FC236}">
                <a16:creationId xmlns:a16="http://schemas.microsoft.com/office/drawing/2014/main" id="{073E4F9D-9D7A-322C-A1C7-E79410D8BB1B}"/>
              </a:ext>
            </a:extLst>
          </p:cNvPr>
          <p:cNvSpPr txBox="1"/>
          <p:nvPr/>
        </p:nvSpPr>
        <p:spPr>
          <a:xfrm>
            <a:off x="937970" y="4256881"/>
            <a:ext cx="2046551"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全部受损的局部梯度</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DEC1EEE5-1DAA-A299-E5DC-C9D0900276B1}"/>
                  </a:ext>
                </a:extLst>
              </p:cNvPr>
              <p:cNvSpPr txBox="1"/>
              <p:nvPr/>
            </p:nvSpPr>
            <p:spPr>
              <a:xfrm>
                <a:off x="2984521" y="4257266"/>
                <a:ext cx="2046551" cy="378180"/>
              </a:xfrm>
              <a:prstGeom prst="rect">
                <a:avLst/>
              </a:prstGeom>
              <a:noFill/>
            </p:spPr>
            <p:txBody>
              <a:bodyPr wrap="square">
                <a:spAutoFit/>
              </a:bodyPr>
              <a:lstStyle/>
              <a:p>
                <a14:m>
                  <m:oMath xmlns:m="http://schemas.openxmlformats.org/officeDocument/2006/math">
                    <m:sSup>
                      <m:sSupPr>
                        <m:ctrlPr>
                          <a:rPr lang="zh-CN" altLang="en-US" i="1" smtClean="0">
                            <a:solidFill>
                              <a:srgbClr val="836967"/>
                            </a:solidFill>
                            <a:latin typeface="Cambria Math" panose="02040503050406030204" pitchFamily="18" charset="0"/>
                          </a:rPr>
                        </m:ctrlPr>
                      </m:sSupPr>
                      <m:e>
                        <m:r>
                          <a:rPr lang="zh-CN" altLang="en-US" i="1">
                            <a:latin typeface="Cambria Math" panose="02040503050406030204" pitchFamily="18" charset="0"/>
                          </a:rPr>
                          <m:t>𝑊</m:t>
                        </m:r>
                      </m:e>
                      <m:sup>
                        <m:r>
                          <a:rPr lang="zh-CN" altLang="en-US" i="0">
                            <a:latin typeface="Cambria Math" panose="02040503050406030204" pitchFamily="18" charset="0"/>
                          </a:rPr>
                          <m:t>′</m:t>
                        </m:r>
                        <m:r>
                          <a:rPr lang="zh-CN" altLang="en-US" i="1">
                            <a:latin typeface="Cambria Math" panose="02040503050406030204" pitchFamily="18" charset="0"/>
                          </a:rPr>
                          <m:t>𝐾</m:t>
                        </m:r>
                      </m:sup>
                    </m:sSup>
                  </m:oMath>
                </a14:m>
                <a:r>
                  <a:rPr lang="zh-CN" altLang="en-US" dirty="0"/>
                  <a:t> </a:t>
                </a:r>
                <a:r>
                  <a:rPr lang="en-US" altLang="zh-CN" dirty="0"/>
                  <a:t>= (</a:t>
                </a:r>
                <a14:m>
                  <m:oMath xmlns:m="http://schemas.openxmlformats.org/officeDocument/2006/math">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1" smtClean="0">
                            <a:latin typeface="Cambria Math" panose="02040503050406030204" pitchFamily="18" charset="0"/>
                          </a:rPr>
                          <m:t>1</m:t>
                        </m:r>
                      </m:sub>
                      <m:sup>
                        <m:r>
                          <a:rPr lang="zh-CN" altLang="en-US">
                            <a:latin typeface="Cambria Math" panose="02040503050406030204" pitchFamily="18" charset="0"/>
                          </a:rPr>
                          <m:t>′</m:t>
                        </m:r>
                      </m:sup>
                    </m:sSubSup>
                    <m:r>
                      <a:rPr lang="en-US" altLang="zh-CN" b="0" i="1" smtClean="0">
                        <a:latin typeface="Cambria Math" panose="02040503050406030204" pitchFamily="18" charset="0"/>
                      </a:rPr>
                      <m:t>,…,</m:t>
                    </m:r>
                    <m:sSubSup>
                      <m:sSubSupPr>
                        <m:ctrlPr>
                          <a:rPr lang="zh-CN" altLang="en-US" i="1">
                            <a:solidFill>
                              <a:srgbClr val="836967"/>
                            </a:solidFill>
                            <a:latin typeface="Cambria Math" panose="02040503050406030204" pitchFamily="18" charset="0"/>
                          </a:rPr>
                        </m:ctrlPr>
                      </m:sSubSupPr>
                      <m:e>
                        <m:r>
                          <a:rPr lang="zh-CN" altLang="en-US" i="1">
                            <a:latin typeface="Cambria Math" panose="02040503050406030204" pitchFamily="18" charset="0"/>
                          </a:rPr>
                          <m:t>𝑊</m:t>
                        </m:r>
                      </m:e>
                      <m:sub>
                        <m:r>
                          <a:rPr lang="en-US" altLang="zh-CN" b="0" i="1" smtClean="0">
                            <a:latin typeface="Cambria Math" panose="02040503050406030204" pitchFamily="18" charset="0"/>
                          </a:rPr>
                          <m:t>𝐾</m:t>
                        </m:r>
                      </m:sub>
                      <m:sup>
                        <m:r>
                          <a:rPr lang="zh-CN" altLang="en-US">
                            <a:latin typeface="Cambria Math" panose="02040503050406030204" pitchFamily="18" charset="0"/>
                          </a:rPr>
                          <m:t>′</m:t>
                        </m:r>
                      </m:sup>
                    </m:sSubSup>
                  </m:oMath>
                </a14:m>
                <a:r>
                  <a:rPr lang="en-US" altLang="zh-CN" dirty="0"/>
                  <a:t>)</a:t>
                </a:r>
                <a:endParaRPr lang="zh-CN" altLang="en-US" dirty="0"/>
              </a:p>
            </p:txBody>
          </p:sp>
        </mc:Choice>
        <mc:Fallback xmlns="">
          <p:sp>
            <p:nvSpPr>
              <p:cNvPr id="46" name="文本框 45">
                <a:extLst>
                  <a:ext uri="{FF2B5EF4-FFF2-40B4-BE49-F238E27FC236}">
                    <a16:creationId xmlns:a16="http://schemas.microsoft.com/office/drawing/2014/main" id="{DEC1EEE5-1DAA-A299-E5DC-C9D0900276B1}"/>
                  </a:ext>
                </a:extLst>
              </p:cNvPr>
              <p:cNvSpPr txBox="1">
                <a:spLocks noRot="1" noChangeAspect="1" noMove="1" noResize="1" noEditPoints="1" noAdjustHandles="1" noChangeArrowheads="1" noChangeShapeType="1" noTextEdit="1"/>
              </p:cNvSpPr>
              <p:nvPr/>
            </p:nvSpPr>
            <p:spPr>
              <a:xfrm>
                <a:off x="2984521" y="4257266"/>
                <a:ext cx="2046551" cy="378180"/>
              </a:xfrm>
              <a:prstGeom prst="rect">
                <a:avLst/>
              </a:prstGeom>
              <a:blipFill>
                <a:blip r:embed="rId10"/>
                <a:stretch>
                  <a:fillRect t="-8065" r="-1493" b="-22581"/>
                </a:stretch>
              </a:blipFill>
            </p:spPr>
            <p:txBody>
              <a:bodyPr/>
              <a:lstStyle/>
              <a:p>
                <a:r>
                  <a:rPr lang="zh-CN" altLang="en-US">
                    <a:noFill/>
                  </a:rPr>
                  <a:t> </a:t>
                </a:r>
              </a:p>
            </p:txBody>
          </p:sp>
        </mc:Fallback>
      </mc:AlternateContent>
      <p:sp>
        <p:nvSpPr>
          <p:cNvPr id="47" name="文本框 46">
            <a:extLst>
              <a:ext uri="{FF2B5EF4-FFF2-40B4-BE49-F238E27FC236}">
                <a16:creationId xmlns:a16="http://schemas.microsoft.com/office/drawing/2014/main" id="{E4595EC9-2CBD-C1EF-4E39-F16AEDE821EF}"/>
              </a:ext>
            </a:extLst>
          </p:cNvPr>
          <p:cNvSpPr txBox="1"/>
          <p:nvPr/>
        </p:nvSpPr>
        <p:spPr>
          <a:xfrm>
            <a:off x="950317" y="3621778"/>
            <a:ext cx="1831806" cy="345094"/>
          </a:xfrm>
          <a:prstGeom prst="rect">
            <a:avLst/>
          </a:prstGeom>
          <a:noFill/>
        </p:spPr>
        <p:txBody>
          <a:bodyPr wrap="square" rtlCol="0">
            <a:spAutoFit/>
          </a:bodyPr>
          <a:lstStyle/>
          <a:p>
            <a:pPr algn="just" hangingPunct="0">
              <a:lnSpc>
                <a:spcPct val="130000"/>
              </a:lnSpc>
            </a:pPr>
            <a:r>
              <a:rPr lang="zh-CN" altLang="en-US" sz="1400" spc="100" dirty="0">
                <a:latin typeface="思源黑体 CN Normal" panose="020B0400000000000000" pitchFamily="34" charset="-122"/>
                <a:ea typeface="思源黑体 CN Normal" panose="020B0400000000000000" pitchFamily="34" charset="-122"/>
              </a:rPr>
              <a:t>局部梯度微分熵</a:t>
            </a:r>
            <a:r>
              <a:rPr lang="en-US" altLang="zh-CN" sz="1400" spc="100" dirty="0">
                <a:latin typeface="思源黑体 CN Normal" panose="020B0400000000000000" pitchFamily="34" charset="-122"/>
                <a:ea typeface="思源黑体 CN Normal" panose="020B0400000000000000" pitchFamily="34" charset="-122"/>
              </a:rPr>
              <a:t>: </a:t>
            </a:r>
            <a:endParaRPr lang="zh-CN" altLang="en-US" sz="1400" spc="100" dirty="0">
              <a:latin typeface="思源黑体 CN Normal" panose="020B0400000000000000" pitchFamily="34" charset="-122"/>
              <a:ea typeface="思源黑体 CN Normal" panose="020B0400000000000000" pitchFamily="34" charset="-122"/>
            </a:endParaRPr>
          </a:p>
        </p:txBody>
      </p:sp>
      <mc:AlternateContent xmlns:mc="http://schemas.openxmlformats.org/markup-compatibility/2006" xmlns:a14="http://schemas.microsoft.com/office/drawing/2010/main">
        <mc:Choice Requires="a14">
          <p:sp>
            <p:nvSpPr>
              <p:cNvPr id="48" name="文本框 47">
                <a:extLst>
                  <a:ext uri="{FF2B5EF4-FFF2-40B4-BE49-F238E27FC236}">
                    <a16:creationId xmlns:a16="http://schemas.microsoft.com/office/drawing/2014/main" id="{D20B2938-8593-2845-9FE8-0A6D346C991D}"/>
                  </a:ext>
                </a:extLst>
              </p:cNvPr>
              <p:cNvSpPr txBox="1"/>
              <p:nvPr/>
            </p:nvSpPr>
            <p:spPr>
              <a:xfrm>
                <a:off x="2494439" y="3496085"/>
                <a:ext cx="3387438" cy="88793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zh-CN" altLang="en-US" i="1" smtClean="0">
                          <a:solidFill>
                            <a:schemeClr val="tx1"/>
                          </a:solidFill>
                          <a:latin typeface="Cambria Math" panose="02040503050406030204" pitchFamily="18" charset="0"/>
                        </a:rPr>
                        <m:t>h</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𝑊</m:t>
                              </m:r>
                            </m:e>
                            <m:sub>
                              <m:r>
                                <a:rPr lang="zh-CN" altLang="en-US" i="1">
                                  <a:solidFill>
                                    <a:schemeClr val="tx1"/>
                                  </a:solidFill>
                                  <a:latin typeface="Cambria Math" panose="02040503050406030204" pitchFamily="18" charset="0"/>
                                </a:rPr>
                                <m:t>𝑘</m:t>
                              </m:r>
                            </m:sub>
                            <m:sup>
                              <m:r>
                                <a:rPr lang="zh-CN" altLang="en-US">
                                  <a:solidFill>
                                    <a:schemeClr val="tx1"/>
                                  </a:solidFill>
                                  <a:latin typeface="Cambria Math" panose="02040503050406030204" pitchFamily="18" charset="0"/>
                                </a:rPr>
                                <m:t>′</m:t>
                              </m:r>
                            </m:sup>
                          </m:sSubSup>
                        </m:e>
                      </m:d>
                      <m:r>
                        <a:rPr lang="zh-CN" altLang="en-US">
                          <a:solidFill>
                            <a:schemeClr val="tx1"/>
                          </a:solidFill>
                          <a:latin typeface="Cambria Math" panose="02040503050406030204" pitchFamily="18" charset="0"/>
                        </a:rPr>
                        <m:t>=</m:t>
                      </m:r>
                      <m:r>
                        <a:rPr lang="zh-CN" altLang="en-US" i="1">
                          <a:solidFill>
                            <a:schemeClr val="tx1"/>
                          </a:solidFill>
                          <a:latin typeface="Cambria Math" panose="02040503050406030204" pitchFamily="18" charset="0"/>
                        </a:rPr>
                        <m:t>𝐾</m:t>
                      </m:r>
                      <m:f>
                        <m:fPr>
                          <m:ctrlPr>
                            <a:rPr lang="zh-CN" altLang="en-US" i="1">
                              <a:solidFill>
                                <a:schemeClr val="tx1"/>
                              </a:solidFill>
                              <a:latin typeface="Cambria Math" panose="02040503050406030204" pitchFamily="18" charset="0"/>
                            </a:rPr>
                          </m:ctrlPr>
                        </m:fPr>
                        <m:num>
                          <m:r>
                            <a:rPr lang="zh-CN" altLang="en-US">
                              <a:solidFill>
                                <a:schemeClr val="tx1"/>
                              </a:solidFill>
                              <a:latin typeface="Cambria Math" panose="02040503050406030204" pitchFamily="18" charset="0"/>
                            </a:rPr>
                            <m:t>1</m:t>
                          </m:r>
                        </m:num>
                        <m:den>
                          <m:r>
                            <a:rPr lang="zh-CN" altLang="en-US">
                              <a:solidFill>
                                <a:schemeClr val="tx1"/>
                              </a:solidFill>
                              <a:latin typeface="Cambria Math" panose="02040503050406030204" pitchFamily="18" charset="0"/>
                            </a:rPr>
                            <m:t>2</m:t>
                          </m:r>
                        </m:den>
                      </m:f>
                      <m:r>
                        <m:rPr>
                          <m:sty m:val="p"/>
                        </m:rPr>
                        <a:rPr lang="zh-CN" altLang="en-US">
                          <a:solidFill>
                            <a:schemeClr val="tx1"/>
                          </a:solidFill>
                          <a:latin typeface="Cambria Math" panose="02040503050406030204" pitchFamily="18" charset="0"/>
                        </a:rPr>
                        <m:t>log</m:t>
                      </m:r>
                      <m:r>
                        <a:rPr lang="zh-CN" altLang="en-US">
                          <a:solidFill>
                            <a:schemeClr val="tx1"/>
                          </a:solidFill>
                          <a:latin typeface="Cambria Math" panose="02040503050406030204" pitchFamily="18" charset="0"/>
                        </a:rPr>
                        <m:t>2</m:t>
                      </m:r>
                      <m:r>
                        <a:rPr lang="zh-CN" altLang="en-US" i="1">
                          <a:solidFill>
                            <a:schemeClr val="tx1"/>
                          </a:solidFill>
                          <a:latin typeface="Cambria Math" panose="02040503050406030204" pitchFamily="18" charset="0"/>
                        </a:rPr>
                        <m:t>𝜋</m:t>
                      </m:r>
                      <m:r>
                        <a:rPr lang="zh-CN" altLang="en-US" i="1">
                          <a:solidFill>
                            <a:schemeClr val="tx1"/>
                          </a:solidFill>
                          <a:latin typeface="Cambria Math" panose="02040503050406030204" pitchFamily="18" charset="0"/>
                        </a:rPr>
                        <m:t>𝑒</m:t>
                      </m:r>
                      <m:d>
                        <m:dPr>
                          <m:ctrlPr>
                            <a:rPr lang="zh-CN" altLang="en-US" i="1">
                              <a:solidFill>
                                <a:schemeClr val="tx1"/>
                              </a:solidFill>
                              <a:latin typeface="Cambria Math" panose="02040503050406030204" pitchFamily="18" charset="0"/>
                            </a:rPr>
                          </m:ctrlPr>
                        </m:dPr>
                        <m:e>
                          <m:sSubSup>
                            <m:sSubSupPr>
                              <m:ctrlPr>
                                <a:rPr lang="zh-CN" altLang="en-US" i="1">
                                  <a:solidFill>
                                    <a:schemeClr val="tx1"/>
                                  </a:solidFill>
                                  <a:latin typeface="Cambria Math" panose="02040503050406030204" pitchFamily="18" charset="0"/>
                                </a:rPr>
                              </m:ctrlPr>
                            </m:sSubSupPr>
                            <m:e>
                              <m:r>
                                <a:rPr lang="zh-CN" altLang="en-US" i="1">
                                  <a:solidFill>
                                    <a:schemeClr val="tx1"/>
                                  </a:solidFill>
                                  <a:latin typeface="Cambria Math" panose="02040503050406030204" pitchFamily="18" charset="0"/>
                                </a:rPr>
                                <m:t>𝜎</m:t>
                              </m:r>
                            </m:e>
                            <m:sub>
                              <m:r>
                                <a:rPr lang="zh-CN" altLang="en-US" i="1">
                                  <a:solidFill>
                                    <a:schemeClr val="tx1"/>
                                  </a:solidFill>
                                  <a:latin typeface="Cambria Math" panose="02040503050406030204" pitchFamily="18" charset="0"/>
                                </a:rPr>
                                <m:t>𝑤</m:t>
                              </m:r>
                            </m:sub>
                            <m:sup>
                              <m:r>
                                <a:rPr lang="zh-CN" altLang="en-US">
                                  <a:solidFill>
                                    <a:schemeClr val="tx1"/>
                                  </a:solidFill>
                                  <a:latin typeface="Cambria Math" panose="02040503050406030204" pitchFamily="18" charset="0"/>
                                </a:rPr>
                                <m:t>2</m:t>
                              </m:r>
                            </m:sup>
                          </m:sSubSup>
                          <m:r>
                            <a:rPr lang="zh-CN" altLang="en-US">
                              <a:solidFill>
                                <a:schemeClr val="tx1"/>
                              </a:solidFill>
                              <a:latin typeface="Cambria Math" panose="02040503050406030204" pitchFamily="18" charset="0"/>
                            </a:rPr>
                            <m:t>+</m:t>
                          </m:r>
                          <m:sSup>
                            <m:sSupPr>
                              <m:ctrlPr>
                                <a:rPr lang="zh-CN" altLang="en-US" i="1">
                                  <a:solidFill>
                                    <a:schemeClr val="tx1"/>
                                  </a:solidFill>
                                  <a:latin typeface="Cambria Math" panose="02040503050406030204" pitchFamily="18" charset="0"/>
                                </a:rPr>
                              </m:ctrlPr>
                            </m:sSupPr>
                            <m:e>
                              <m:r>
                                <a:rPr lang="zh-CN" altLang="en-US" i="1">
                                  <a:solidFill>
                                    <a:schemeClr val="tx1"/>
                                  </a:solidFill>
                                  <a:latin typeface="Cambria Math" panose="02040503050406030204" pitchFamily="18" charset="0"/>
                                </a:rPr>
                                <m:t>𝜎</m:t>
                              </m:r>
                            </m:e>
                            <m:sup>
                              <m:r>
                                <a:rPr lang="zh-CN" altLang="en-US">
                                  <a:solidFill>
                                    <a:schemeClr val="tx1"/>
                                  </a:solidFill>
                                  <a:latin typeface="Cambria Math" panose="02040503050406030204" pitchFamily="18" charset="0"/>
                                </a:rPr>
                                <m:t>2</m:t>
                              </m:r>
                            </m:sup>
                          </m:sSup>
                        </m:e>
                      </m:d>
                    </m:oMath>
                  </m:oMathPara>
                </a14:m>
                <a:endParaRPr lang="zh-CN" altLang="zh-CN" dirty="0"/>
              </a:p>
              <a:p>
                <a:endParaRPr lang="zh-CN" altLang="en-US" dirty="0"/>
              </a:p>
            </p:txBody>
          </p:sp>
        </mc:Choice>
        <mc:Fallback xmlns="">
          <p:sp>
            <p:nvSpPr>
              <p:cNvPr id="48" name="文本框 47">
                <a:extLst>
                  <a:ext uri="{FF2B5EF4-FFF2-40B4-BE49-F238E27FC236}">
                    <a16:creationId xmlns:a16="http://schemas.microsoft.com/office/drawing/2014/main" id="{D20B2938-8593-2845-9FE8-0A6D346C991D}"/>
                  </a:ext>
                </a:extLst>
              </p:cNvPr>
              <p:cNvSpPr txBox="1">
                <a:spLocks noRot="1" noChangeAspect="1" noMove="1" noResize="1" noEditPoints="1" noAdjustHandles="1" noChangeArrowheads="1" noChangeShapeType="1" noTextEdit="1"/>
              </p:cNvSpPr>
              <p:nvPr/>
            </p:nvSpPr>
            <p:spPr>
              <a:xfrm>
                <a:off x="2494439" y="3496085"/>
                <a:ext cx="3387438" cy="887935"/>
              </a:xfrm>
              <a:prstGeom prst="rect">
                <a:avLst/>
              </a:prstGeom>
              <a:blipFill>
                <a:blip r:embed="rId11"/>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508877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one&quot;,&quot;Name&quot;:&quot;无&quot;,&quot;HeaderHeight&quot;:0.0,&quot;FooterHeight&quot;:0.0,&quot;SideMargin&quot;:0.0,&quot;TopMargin&quot;:0.0,&quot;BottomMargin&quot;:0.0,&quot;IntervalMargin&quot;:0.0,&quot;SettingType&quot;:&quot;System&quot;}"/>
  <p:tag name="COMMONDATA" val="eyJoZGlkIjoiNWViMjZlNWM1ZWFiOWU2NTNmMjA2YWI3OTMwYWJkODIifQ=="/>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2.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4.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5.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6.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7.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8.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ags/tag9.xml><?xml version="1.0" encoding="utf-8"?>
<p:tagLst xmlns:a="http://schemas.openxmlformats.org/drawingml/2006/main" xmlns:r="http://schemas.openxmlformats.org/officeDocument/2006/relationships" xmlns:p="http://schemas.openxmlformats.org/presentationml/2006/main">
  <p:tag name="KSO_WM_DIAGRAM_VIRTUALLY_FRAME" val="{&quot;height&quot;:480.56385826771657,&quot;left&quot;:417.6307086614173,&quot;top&quot;:43.20314960629921,&quot;width&quot;:292.2673228346456}"/>
</p:tagLst>
</file>

<file path=ppt/theme/theme1.xml><?xml version="1.0" encoding="utf-8"?>
<a:theme xmlns:a="http://schemas.openxmlformats.org/drawingml/2006/main" name="Office 主题​​">
  <a:themeElements>
    <a:clrScheme name="西电_红色">
      <a:dk1>
        <a:sysClr val="windowText" lastClr="000000"/>
      </a:dk1>
      <a:lt1>
        <a:sysClr val="window" lastClr="FFFFFF"/>
      </a:lt1>
      <a:dk2>
        <a:srgbClr val="44546A"/>
      </a:dk2>
      <a:lt2>
        <a:srgbClr val="E7E6E6"/>
      </a:lt2>
      <a:accent1>
        <a:srgbClr val="AF2125"/>
      </a:accent1>
      <a:accent2>
        <a:srgbClr val="DC484C"/>
      </a:accent2>
      <a:accent3>
        <a:srgbClr val="EB9597"/>
      </a:accent3>
      <a:accent4>
        <a:srgbClr val="FFF2CC"/>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just" hangingPunct="0">
          <a:lnSpc>
            <a:spcPct val="130000"/>
          </a:lnSpc>
          <a:defRPr sz="1600" spc="100" dirty="0">
            <a:solidFill>
              <a:schemeClr val="accent4">
                <a:lumMod val="20000"/>
                <a:lumOff val="80000"/>
              </a:schemeClr>
            </a:solidFill>
            <a:latin typeface="思源黑体 CN Normal" panose="020B0400000000000000" pitchFamily="34" charset="-122"/>
            <a:ea typeface="思源黑体 CN Normal" panose="020B0400000000000000"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PLUS">
  <a:themeElements>
    <a:clrScheme name="Office 主题">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3123</TotalTime>
  <Words>3904</Words>
  <Application>Microsoft Office PowerPoint</Application>
  <PresentationFormat>宽屏</PresentationFormat>
  <Paragraphs>437</Paragraphs>
  <Slides>26</Slides>
  <Notes>26</Notes>
  <HiddenSlides>0</HiddenSlides>
  <MMClips>0</MMClips>
  <ScaleCrop>false</ScaleCrop>
  <HeadingPairs>
    <vt:vector size="6" baseType="variant">
      <vt:variant>
        <vt:lpstr>已用的字体</vt:lpstr>
      </vt:variant>
      <vt:variant>
        <vt:i4>17</vt:i4>
      </vt:variant>
      <vt:variant>
        <vt:lpstr>主题</vt:lpstr>
      </vt:variant>
      <vt:variant>
        <vt:i4>2</vt:i4>
      </vt:variant>
      <vt:variant>
        <vt:lpstr>幻灯片标题</vt:lpstr>
      </vt:variant>
      <vt:variant>
        <vt:i4>26</vt:i4>
      </vt:variant>
    </vt:vector>
  </HeadingPairs>
  <TitlesOfParts>
    <vt:vector size="45" baseType="lpstr">
      <vt:lpstr>Söhne</vt:lpstr>
      <vt:lpstr>等线</vt:lpstr>
      <vt:lpstr>等线 Light</vt:lpstr>
      <vt:lpstr>黑体</vt:lpstr>
      <vt:lpstr>思源黑体 CN Heavy</vt:lpstr>
      <vt:lpstr>思源黑体 CN Medium</vt:lpstr>
      <vt:lpstr>思源黑体 CN Normal</vt:lpstr>
      <vt:lpstr>思源宋体 Heavy</vt:lpstr>
      <vt:lpstr>宋体</vt:lpstr>
      <vt:lpstr>微软雅黑</vt:lpstr>
      <vt:lpstr>优设标题黑</vt:lpstr>
      <vt:lpstr>Arial</vt:lpstr>
      <vt:lpstr>Calibri</vt:lpstr>
      <vt:lpstr>Cambria</vt:lpstr>
      <vt:lpstr>Cambria Math</vt:lpstr>
      <vt:lpstr>Times New Roman</vt:lpstr>
      <vt:lpstr>Wingdings</vt:lpstr>
      <vt:lpstr>Office 主题​​</vt:lpstr>
      <vt:lpstr>2_OfficePLUS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 dy</dc:creator>
  <cp:lastModifiedBy>永红 刘</cp:lastModifiedBy>
  <cp:revision>324</cp:revision>
  <dcterms:created xsi:type="dcterms:W3CDTF">2020-04-17T07:46:00Z</dcterms:created>
  <dcterms:modified xsi:type="dcterms:W3CDTF">2024-04-01T08:20:27Z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2052-12.1.0.16250</vt:lpwstr>
  </property>
  <property fmtid="{D5CDD505-2E9C-101B-9397-08002B2CF9AE}" pid="3" name="ICV">
    <vt:lpwstr>B261CAC9F7B54049BCC697371DF98506_12</vt:lpwstr>
  </property>
</Properties>
</file>