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9" r:id="rId2"/>
    <p:sldId id="256" r:id="rId3"/>
    <p:sldId id="258" r:id="rId4"/>
    <p:sldId id="259" r:id="rId5"/>
    <p:sldId id="260" r:id="rId6"/>
    <p:sldId id="262" r:id="rId7"/>
    <p:sldId id="263" r:id="rId8"/>
    <p:sldId id="264" r:id="rId9"/>
    <p:sldId id="265" r:id="rId10"/>
    <p:sldId id="266" r:id="rId11"/>
    <p:sldId id="267" r:id="rId12"/>
    <p:sldId id="268" r:id="rId13"/>
    <p:sldId id="1820" r:id="rId14"/>
    <p:sldId id="270"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7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38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81" autoAdjust="0"/>
  </p:normalViewPr>
  <p:slideViewPr>
    <p:cSldViewPr snapToGrid="0" showGuides="1">
      <p:cViewPr varScale="1">
        <p:scale>
          <a:sx n="143" d="100"/>
          <a:sy n="143" d="100"/>
        </p:scale>
        <p:origin x="936" y="114"/>
      </p:cViewPr>
      <p:guideLst>
        <p:guide orient="horz" pos="2273"/>
        <p:guide pos="3840"/>
      </p:guideLst>
    </p:cSldViewPr>
  </p:slideViewPr>
  <p:notesTextViewPr>
    <p:cViewPr>
      <p:scale>
        <a:sx n="1" d="1"/>
        <a:sy n="1" d="1"/>
      </p:scale>
      <p:origin x="0" y="-28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1FCB3E-6AE5-4849-B26E-55313AAC3CC8}" type="datetimeFigureOut">
              <a:rPr lang="zh-CN" altLang="en-US" smtClean="0"/>
              <a:t>2025/4/14/Mon</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F2B5E5-914F-4F59-A1DF-8A07A603FB59}" type="slidenum">
              <a:rPr lang="zh-CN" altLang="en-US" smtClean="0"/>
              <a:t>‹#›</a:t>
            </a:fld>
            <a:endParaRPr lang="zh-CN" altLang="en-US"/>
          </a:p>
        </p:txBody>
      </p:sp>
    </p:spTree>
    <p:extLst>
      <p:ext uri="{BB962C8B-B14F-4D97-AF65-F5344CB8AC3E}">
        <p14:creationId xmlns:p14="http://schemas.microsoft.com/office/powerpoint/2010/main" val="3877543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那我们今天介绍来的是</a:t>
            </a:r>
            <a:r>
              <a:rPr lang="en-US" altLang="zh-CN" b="0" i="0" dirty="0" err="1">
                <a:solidFill>
                  <a:srgbClr val="2A2B2E"/>
                </a:solidFill>
                <a:effectLst/>
                <a:latin typeface="PingFang SC"/>
              </a:rPr>
              <a:t>Sionna</a:t>
            </a:r>
            <a:r>
              <a:rPr lang="zh-CN" altLang="en-US" b="0" i="0" dirty="0">
                <a:solidFill>
                  <a:srgbClr val="2A2B2E"/>
                </a:solidFill>
                <a:effectLst/>
                <a:latin typeface="PingFang SC"/>
              </a:rPr>
              <a:t>关于物理层和系统层的部分，</a:t>
            </a:r>
            <a:r>
              <a:rPr lang="en-US" altLang="zh-CN" b="0" i="0" dirty="0" err="1">
                <a:solidFill>
                  <a:srgbClr val="2A2B2E"/>
                </a:solidFill>
                <a:effectLst/>
                <a:latin typeface="PingFang SC"/>
              </a:rPr>
              <a:t>sionna</a:t>
            </a:r>
            <a:r>
              <a:rPr lang="zh-CN" altLang="en-US" b="0" i="0" dirty="0">
                <a:solidFill>
                  <a:srgbClr val="2A2B2E"/>
                </a:solidFill>
                <a:effectLst/>
                <a:latin typeface="PingFang SC"/>
              </a:rPr>
              <a:t>基于</a:t>
            </a:r>
            <a:r>
              <a:rPr lang="en-US" altLang="zh-CN" b="0" i="0" dirty="0">
                <a:solidFill>
                  <a:srgbClr val="2A2B2E"/>
                </a:solidFill>
                <a:effectLst/>
                <a:latin typeface="PingFang SC"/>
              </a:rPr>
              <a:t>python</a:t>
            </a:r>
            <a:r>
              <a:rPr lang="zh-CN" altLang="en-US" b="0" i="0" dirty="0">
                <a:solidFill>
                  <a:srgbClr val="2A2B2E"/>
                </a:solidFill>
                <a:effectLst/>
                <a:latin typeface="PingFang SC"/>
              </a:rPr>
              <a:t>的开源库，并且采用了</a:t>
            </a:r>
            <a:r>
              <a:rPr lang="en-US" altLang="zh-CN" b="0" i="0" dirty="0" err="1">
                <a:solidFill>
                  <a:srgbClr val="2A2B2E"/>
                </a:solidFill>
                <a:effectLst/>
                <a:latin typeface="PingFang SC"/>
              </a:rPr>
              <a:t>tensorflow</a:t>
            </a:r>
            <a:r>
              <a:rPr lang="zh-CN" altLang="en-US" b="0" i="0" dirty="0">
                <a:solidFill>
                  <a:srgbClr val="2A2B2E"/>
                </a:solidFill>
                <a:effectLst/>
                <a:latin typeface="PingFang SC"/>
              </a:rPr>
              <a:t>框架，支持可微和并行加速，我们这次主要介绍</a:t>
            </a:r>
            <a:r>
              <a:rPr lang="en-US" altLang="zh-CN" b="0" i="0" dirty="0" err="1">
                <a:solidFill>
                  <a:srgbClr val="2A2B2E"/>
                </a:solidFill>
                <a:effectLst/>
                <a:latin typeface="PingFang SC"/>
              </a:rPr>
              <a:t>sionna</a:t>
            </a:r>
            <a:r>
              <a:rPr lang="zh-CN" altLang="en-US" b="0" i="0" dirty="0">
                <a:solidFill>
                  <a:srgbClr val="2A2B2E"/>
                </a:solidFill>
                <a:effectLst/>
                <a:latin typeface="PingFang SC"/>
              </a:rPr>
              <a:t>在物理层和系统层的仿真应用。</a:t>
            </a:r>
            <a:endParaRPr lang="zh-CN" altLang="en-US" dirty="0"/>
          </a:p>
        </p:txBody>
      </p:sp>
      <p:sp>
        <p:nvSpPr>
          <p:cNvPr id="4" name="灯片编号占位符 3"/>
          <p:cNvSpPr>
            <a:spLocks noGrp="1"/>
          </p:cNvSpPr>
          <p:nvPr>
            <p:ph type="sldNum" sz="quarter" idx="5"/>
          </p:nvPr>
        </p:nvSpPr>
        <p:spPr/>
        <p:txBody>
          <a:bodyPr/>
          <a:lstStyle/>
          <a:p>
            <a:fld id="{08F2B5E5-914F-4F59-A1DF-8A07A603FB59}" type="slidenum">
              <a:rPr lang="zh-CN" altLang="en-US" smtClean="0"/>
              <a:t>1</a:t>
            </a:fld>
            <a:endParaRPr lang="zh-CN" altLang="en-US"/>
          </a:p>
        </p:txBody>
      </p:sp>
    </p:spTree>
    <p:extLst>
      <p:ext uri="{BB962C8B-B14F-4D97-AF65-F5344CB8AC3E}">
        <p14:creationId xmlns:p14="http://schemas.microsoft.com/office/powerpoint/2010/main" val="10065150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然后就到了系统级，系统级仿真主要是涉及到多个小区，每个小区有一个基站，有多个用户，主要问题包括资源调度，功率分配等。首先介绍一下物理层到系统层的关键组件，物理层抽象，那这个物理层抽象的概念并不是把整个物理层抽象，他是把一些耗时的物理层（</a:t>
            </a:r>
            <a:r>
              <a:rPr lang="en-US" altLang="zh-CN" b="0" i="0" dirty="0">
                <a:solidFill>
                  <a:srgbClr val="2A2B2E"/>
                </a:solidFill>
                <a:effectLst/>
                <a:latin typeface="PingFang SC"/>
              </a:rPr>
              <a:t>PHY</a:t>
            </a:r>
            <a:r>
              <a:rPr lang="zh-CN" altLang="en-US" b="0" i="0" dirty="0">
                <a:solidFill>
                  <a:srgbClr val="2A2B2E"/>
                </a:solidFill>
                <a:effectLst/>
                <a:latin typeface="PingFang SC"/>
              </a:rPr>
              <a:t>）过程的，比如</a:t>
            </a:r>
            <a:r>
              <a:rPr lang="en-US" altLang="zh-CN" b="0" i="0" dirty="0">
                <a:solidFill>
                  <a:srgbClr val="2A2B2E"/>
                </a:solidFill>
                <a:effectLst/>
                <a:latin typeface="PingFang SC"/>
              </a:rPr>
              <a:t>MIMO</a:t>
            </a:r>
            <a:r>
              <a:rPr lang="zh-CN" altLang="en-US" b="0" i="0" dirty="0">
                <a:solidFill>
                  <a:srgbClr val="2A2B2E"/>
                </a:solidFill>
                <a:effectLst/>
                <a:latin typeface="PingFang SC"/>
              </a:rPr>
              <a:t>检测和解码，就可以绕过</a:t>
            </a:r>
            <a:r>
              <a:rPr lang="en-US" altLang="zh-CN" b="0" i="0" dirty="0">
                <a:solidFill>
                  <a:srgbClr val="2A2B2E"/>
                </a:solidFill>
                <a:effectLst/>
                <a:latin typeface="PingFang SC"/>
              </a:rPr>
              <a:t>MIMO</a:t>
            </a:r>
            <a:r>
              <a:rPr lang="zh-CN" altLang="en-US" b="0" i="0" dirty="0">
                <a:solidFill>
                  <a:srgbClr val="2A2B2E"/>
                </a:solidFill>
                <a:effectLst/>
                <a:latin typeface="PingFang SC"/>
              </a:rPr>
              <a:t>检测和解码这个过程。他的核心思想就是计算接收到的等效信干比，然后通过查表的方式直接得到误码率。你像传统的话你要仿真大批量的比特数据，然后解码然后看，再统计误码率，现在的话，你就只需要仿真一个批次的比特，通过查表就能得到误码率。具体实现就是，</a:t>
            </a:r>
            <a:r>
              <a:rPr lang="zh-CN" altLang="en-US" sz="1200" b="0" i="0" dirty="0">
                <a:solidFill>
                  <a:srgbClr val="2A2B2E"/>
                </a:solidFill>
                <a:effectLst/>
                <a:latin typeface="PingFang SC"/>
              </a:rPr>
              <a:t>将每个流的</a:t>
            </a:r>
            <a:r>
              <a:rPr lang="en-US" altLang="zh-CN" sz="1200" b="0" i="0" dirty="0">
                <a:solidFill>
                  <a:srgbClr val="2A2B2E"/>
                </a:solidFill>
                <a:effectLst/>
                <a:latin typeface="PingFang SC"/>
              </a:rPr>
              <a:t>SINR</a:t>
            </a:r>
            <a:r>
              <a:rPr lang="zh-CN" altLang="en-US" sz="1200" b="0" i="0" dirty="0">
                <a:solidFill>
                  <a:srgbClr val="2A2B2E"/>
                </a:solidFill>
                <a:effectLst/>
                <a:latin typeface="PingFang SC"/>
              </a:rPr>
              <a:t>值聚合为一个与</a:t>
            </a:r>
            <a:r>
              <a:rPr lang="en-US" altLang="zh-CN" sz="1200" b="0" i="0" dirty="0" err="1">
                <a:solidFill>
                  <a:srgbClr val="2A2B2E"/>
                </a:solidFill>
                <a:effectLst/>
                <a:latin typeface="PingFang SC"/>
              </a:rPr>
              <a:t>awgn</a:t>
            </a:r>
            <a:r>
              <a:rPr lang="zh-CN" altLang="en-US" sz="1200" b="0" i="0" dirty="0">
                <a:solidFill>
                  <a:srgbClr val="2A2B2E"/>
                </a:solidFill>
                <a:effectLst/>
                <a:latin typeface="PingFang SC"/>
              </a:rPr>
              <a:t>等效的有效</a:t>
            </a:r>
            <a:r>
              <a:rPr lang="en-US" altLang="zh-CN" sz="1200" b="0" i="0" dirty="0">
                <a:solidFill>
                  <a:srgbClr val="2A2B2E"/>
                </a:solidFill>
                <a:effectLst/>
                <a:latin typeface="PingFang SC"/>
              </a:rPr>
              <a:t>SINR</a:t>
            </a:r>
            <a:r>
              <a:rPr lang="zh-CN" altLang="en-US" sz="1200" b="0" i="0" dirty="0">
                <a:solidFill>
                  <a:srgbClr val="2A2B2E"/>
                </a:solidFill>
                <a:effectLst/>
                <a:latin typeface="PingFang SC"/>
              </a:rPr>
              <a:t>值，因为你</a:t>
            </a:r>
            <a:r>
              <a:rPr lang="zh-CN" altLang="en-US" b="0" i="0" dirty="0">
                <a:solidFill>
                  <a:srgbClr val="2A2B2E"/>
                </a:solidFill>
                <a:effectLst/>
                <a:latin typeface="PingFang SC"/>
              </a:rPr>
              <a:t>发射功率是知道的，接收功率也知道，那就可以算出每根天线上的信干比，然后可以做一个</a:t>
            </a:r>
            <a:r>
              <a:rPr lang="zh-CN" altLang="en-US" b="0" i="0" dirty="0">
                <a:effectLst/>
                <a:latin typeface="Ubuntu"/>
              </a:rPr>
              <a:t>非线性加权平均，计算这个等效的</a:t>
            </a:r>
            <a:r>
              <a:rPr lang="en-US" altLang="zh-CN" b="0" i="0" dirty="0">
                <a:effectLst/>
                <a:latin typeface="Ubuntu"/>
              </a:rPr>
              <a:t>SINR</a:t>
            </a:r>
            <a:r>
              <a:rPr lang="zh-CN" altLang="en-US" b="0" i="0" dirty="0">
                <a:effectLst/>
                <a:latin typeface="Ubuntu"/>
              </a:rPr>
              <a:t>值，就可以通过查表的方式的到对应的误码率。首先要通过</a:t>
            </a:r>
            <a:r>
              <a:rPr lang="en-US" altLang="zh-CN" b="0" i="0" dirty="0">
                <a:effectLst/>
                <a:latin typeface="Ubuntu"/>
              </a:rPr>
              <a:t>MCS</a:t>
            </a:r>
            <a:r>
              <a:rPr lang="zh-CN" altLang="en-US" b="0" i="0" dirty="0">
                <a:effectLst/>
                <a:latin typeface="Ubuntu"/>
              </a:rPr>
              <a:t>索引找到对应的表格。</a:t>
            </a:r>
            <a:r>
              <a:rPr lang="en-US" altLang="zh-CN" b="0" i="0" dirty="0">
                <a:effectLst/>
                <a:latin typeface="Ubuntu"/>
              </a:rPr>
              <a:t>MCS</a:t>
            </a:r>
            <a:r>
              <a:rPr lang="zh-CN" altLang="en-US" b="0" i="0" dirty="0">
                <a:effectLst/>
                <a:latin typeface="Ubuntu"/>
              </a:rPr>
              <a:t>就是调制编码方案，那</a:t>
            </a:r>
            <a:r>
              <a:rPr lang="en-US" altLang="zh-CN" b="0" i="0" dirty="0">
                <a:effectLst/>
                <a:latin typeface="Ubuntu"/>
              </a:rPr>
              <a:t>3GPP</a:t>
            </a:r>
            <a:r>
              <a:rPr lang="zh-CN" altLang="en-US" b="0" i="0" dirty="0">
                <a:effectLst/>
                <a:latin typeface="Ubuntu"/>
              </a:rPr>
              <a:t>把不同的调制编码组合整理成了表格的形式，</a:t>
            </a:r>
            <a:r>
              <a:rPr lang="en-US" altLang="zh-CN" b="0" i="0" dirty="0">
                <a:effectLst/>
                <a:latin typeface="Ubuntu"/>
              </a:rPr>
              <a:t>table1</a:t>
            </a:r>
            <a:r>
              <a:rPr lang="zh-CN" altLang="en-US" b="0" i="0" dirty="0">
                <a:effectLst/>
                <a:latin typeface="Ubuntu"/>
              </a:rPr>
              <a:t>是默认表格，</a:t>
            </a:r>
            <a:r>
              <a:rPr lang="en-US" altLang="zh-CN" sz="1200" b="1" i="0" dirty="0">
                <a:effectLst/>
                <a:latin typeface="Ubuntu"/>
              </a:rPr>
              <a:t>Table 2</a:t>
            </a:r>
            <a:r>
              <a:rPr lang="zh-CN" altLang="en-US" sz="1200" b="0" i="0" dirty="0">
                <a:effectLst/>
                <a:latin typeface="Ubuntu"/>
              </a:rPr>
              <a:t>：低频谱效率表格，（适用于覆盖受限场景）。</a:t>
            </a:r>
            <a:r>
              <a:rPr lang="en-US" altLang="zh-CN" sz="1200" b="1" i="0" dirty="0">
                <a:effectLst/>
                <a:latin typeface="Ubuntu"/>
              </a:rPr>
              <a:t>Table 3</a:t>
            </a:r>
            <a:r>
              <a:rPr lang="zh-CN" altLang="en-US" sz="1200" b="0" i="0" dirty="0">
                <a:effectLst/>
                <a:latin typeface="Ubuntu"/>
              </a:rPr>
              <a:t>：高效表格（支持更高阶调制，如</a:t>
            </a:r>
            <a:r>
              <a:rPr lang="en-US" altLang="zh-CN" sz="1200" b="0" i="0" dirty="0">
                <a:effectLst/>
                <a:latin typeface="Ubuntu"/>
              </a:rPr>
              <a:t>64QAM/256QAM</a:t>
            </a:r>
            <a:r>
              <a:rPr lang="zh-CN" altLang="en-US" sz="1200" b="0" i="0" dirty="0">
                <a:effectLst/>
                <a:latin typeface="Ubuntu"/>
              </a:rPr>
              <a:t>）。然后每张表格里面都有对于的索引值</a:t>
            </a:r>
            <a:r>
              <a:rPr lang="zh-CN" altLang="en-US" b="0" i="0" dirty="0">
                <a:effectLst/>
                <a:latin typeface="Ubuntu"/>
              </a:rPr>
              <a:t>，大概就是长这样子。这个是</a:t>
            </a:r>
            <a:r>
              <a:rPr lang="en-US" altLang="zh-CN" b="0" i="0" dirty="0">
                <a:effectLst/>
                <a:latin typeface="Ubuntu"/>
              </a:rPr>
              <a:t>MCS</a:t>
            </a:r>
            <a:r>
              <a:rPr lang="zh-CN" altLang="en-US" b="0" i="0" dirty="0">
                <a:effectLst/>
                <a:latin typeface="Ubuntu"/>
              </a:rPr>
              <a:t>表，然后每个</a:t>
            </a:r>
            <a:r>
              <a:rPr lang="en-US" altLang="zh-CN" b="0" i="0" dirty="0">
                <a:effectLst/>
                <a:latin typeface="Ubuntu"/>
              </a:rPr>
              <a:t>MCS</a:t>
            </a:r>
            <a:r>
              <a:rPr lang="zh-CN" altLang="en-US" b="0" i="0" dirty="0">
                <a:effectLst/>
                <a:latin typeface="Ubuntu"/>
              </a:rPr>
              <a:t>索引对应了一张二维的</a:t>
            </a:r>
            <a:r>
              <a:rPr lang="en-US" altLang="zh-CN" b="0" i="0" dirty="0">
                <a:effectLst/>
                <a:latin typeface="Ubuntu"/>
              </a:rPr>
              <a:t>TBLER</a:t>
            </a:r>
            <a:r>
              <a:rPr lang="zh-CN" altLang="en-US" b="0" i="0" dirty="0">
                <a:effectLst/>
                <a:latin typeface="Ubuntu"/>
              </a:rPr>
              <a:t>表，然后你就可以通过这个等效</a:t>
            </a:r>
            <a:r>
              <a:rPr lang="en-US" altLang="zh-CN" b="0" i="0" dirty="0">
                <a:effectLst/>
                <a:latin typeface="Ubuntu"/>
              </a:rPr>
              <a:t>SINR</a:t>
            </a:r>
            <a:r>
              <a:rPr lang="zh-CN" altLang="en-US" b="0" i="0" dirty="0">
                <a:effectLst/>
                <a:latin typeface="Ubuntu"/>
              </a:rPr>
              <a:t>以及码长直接查到对应的误码率。那这个表就是</a:t>
            </a:r>
            <a:r>
              <a:rPr lang="zh-CN" altLang="en-US" b="0" i="0" dirty="0">
                <a:solidFill>
                  <a:srgbClr val="2A2B2E"/>
                </a:solidFill>
                <a:effectLst/>
                <a:latin typeface="PingFang SC"/>
              </a:rPr>
              <a:t>使用从</a:t>
            </a:r>
            <a:r>
              <a:rPr lang="en-US" altLang="zh-CN" b="0" i="0" dirty="0" err="1">
                <a:solidFill>
                  <a:srgbClr val="2A2B2E"/>
                </a:solidFill>
                <a:effectLst/>
                <a:latin typeface="PingFang SC"/>
              </a:rPr>
              <a:t>sinna</a:t>
            </a:r>
            <a:r>
              <a:rPr lang="en-US" altLang="zh-CN" b="0" i="0" dirty="0">
                <a:solidFill>
                  <a:srgbClr val="2A2B2E"/>
                </a:solidFill>
                <a:effectLst/>
                <a:latin typeface="PingFang SC"/>
              </a:rPr>
              <a:t> PHY</a:t>
            </a:r>
            <a:r>
              <a:rPr lang="zh-CN" altLang="en-US" b="0" i="0" dirty="0">
                <a:solidFill>
                  <a:srgbClr val="2A2B2E"/>
                </a:solidFill>
                <a:effectLst/>
                <a:latin typeface="PingFang SC"/>
              </a:rPr>
              <a:t>的前向纠错（</a:t>
            </a:r>
            <a:r>
              <a:rPr lang="en-US" altLang="zh-CN" b="0" i="0" dirty="0">
                <a:solidFill>
                  <a:srgbClr val="2A2B2E"/>
                </a:solidFill>
                <a:effectLst/>
                <a:latin typeface="PingFang SC"/>
              </a:rPr>
              <a:t>FEC</a:t>
            </a:r>
            <a:r>
              <a:rPr lang="zh-CN" altLang="en-US" b="0" i="0" dirty="0">
                <a:solidFill>
                  <a:srgbClr val="2A2B2E"/>
                </a:solidFill>
                <a:effectLst/>
                <a:latin typeface="PingFang SC"/>
              </a:rPr>
              <a:t>）模块中预先计算的查找表，那表格中没有的值可以通过插值的方式得到，</a:t>
            </a:r>
            <a:r>
              <a:rPr lang="en-US" altLang="zh-CN" b="0" i="0" dirty="0" err="1">
                <a:solidFill>
                  <a:srgbClr val="2A2B2E"/>
                </a:solidFill>
                <a:effectLst/>
                <a:latin typeface="PingFang SC"/>
              </a:rPr>
              <a:t>sioona</a:t>
            </a:r>
            <a:r>
              <a:rPr lang="zh-CN" altLang="en-US" b="0" i="0" dirty="0">
                <a:solidFill>
                  <a:srgbClr val="2A2B2E"/>
                </a:solidFill>
                <a:effectLst/>
                <a:latin typeface="PingFang SC"/>
              </a:rPr>
              <a:t>里面也支持自己做仿真然后创建这些表。</a:t>
            </a:r>
            <a:endParaRPr lang="en-US" altLang="zh-CN" b="0" i="0" dirty="0">
              <a:effectLst/>
              <a:latin typeface="Ubuntu"/>
            </a:endParaRPr>
          </a:p>
        </p:txBody>
      </p:sp>
      <p:sp>
        <p:nvSpPr>
          <p:cNvPr id="4" name="灯片编号占位符 3"/>
          <p:cNvSpPr>
            <a:spLocks noGrp="1"/>
          </p:cNvSpPr>
          <p:nvPr>
            <p:ph type="sldNum" sz="quarter" idx="5"/>
          </p:nvPr>
        </p:nvSpPr>
        <p:spPr/>
        <p:txBody>
          <a:bodyPr/>
          <a:lstStyle/>
          <a:p>
            <a:fld id="{08F2B5E5-914F-4F59-A1DF-8A07A603FB59}" type="slidenum">
              <a:rPr lang="zh-CN" altLang="en-US" smtClean="0"/>
              <a:t>11</a:t>
            </a:fld>
            <a:endParaRPr lang="zh-CN" altLang="en-US"/>
          </a:p>
        </p:txBody>
      </p:sp>
    </p:spTree>
    <p:extLst>
      <p:ext uri="{BB962C8B-B14F-4D97-AF65-F5344CB8AC3E}">
        <p14:creationId xmlns:p14="http://schemas.microsoft.com/office/powerpoint/2010/main" val="2292207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那系统层的主要问题就是链路自适应，资源调度，功率控制。</a:t>
            </a:r>
            <a:endParaRPr lang="en-US" altLang="zh-CN" b="0" i="0" dirty="0">
              <a:solidFill>
                <a:srgbClr val="2A2B2E"/>
              </a:solidFill>
              <a:effectLst/>
              <a:latin typeface="PingFang SC"/>
            </a:endParaRPr>
          </a:p>
          <a:p>
            <a:r>
              <a:rPr lang="zh-CN" altLang="en-US" b="0" i="0" dirty="0">
                <a:solidFill>
                  <a:srgbClr val="2A2B2E"/>
                </a:solidFill>
                <a:effectLst/>
                <a:latin typeface="PingFang SC"/>
              </a:rPr>
              <a:t>链路自适应的目标是</a:t>
            </a:r>
            <a:r>
              <a:rPr lang="zh-CN" altLang="en-US" b="0" i="0" dirty="0">
                <a:solidFill>
                  <a:srgbClr val="2A2B2E"/>
                </a:solidFill>
                <a:effectLst/>
                <a:latin typeface="PingFang SC"/>
                <a:sym typeface="Wingdings" panose="05000000000000000000" pitchFamily="2" charset="2"/>
              </a:rPr>
              <a:t>（</a:t>
            </a:r>
            <a:r>
              <a:rPr lang="en-US" altLang="zh-CN" b="0" i="0" dirty="0">
                <a:solidFill>
                  <a:srgbClr val="2A2B2E"/>
                </a:solidFill>
                <a:effectLst/>
                <a:latin typeface="PingFang SC"/>
                <a:sym typeface="Wingdings" panose="05000000000000000000" pitchFamily="2" charset="2"/>
              </a:rPr>
              <a:t>PPT</a:t>
            </a:r>
            <a:r>
              <a:rPr lang="zh-CN" altLang="en-US" b="0" i="0" dirty="0">
                <a:solidFill>
                  <a:srgbClr val="2A2B2E"/>
                </a:solidFill>
                <a:effectLst/>
                <a:latin typeface="PingFang SC"/>
                <a:sym typeface="Wingdings" panose="05000000000000000000" pitchFamily="2" charset="2"/>
              </a:rPr>
              <a:t>）</a:t>
            </a:r>
            <a:endParaRPr lang="en-US" altLang="zh-CN" b="0" i="0" dirty="0">
              <a:solidFill>
                <a:srgbClr val="2A2B2E"/>
              </a:solidFill>
              <a:effectLst/>
              <a:latin typeface="PingFang SC"/>
            </a:endParaRPr>
          </a:p>
          <a:p>
            <a:r>
              <a:rPr lang="en-US" altLang="zh-CN" b="0" i="0" dirty="0">
                <a:solidFill>
                  <a:srgbClr val="2A2B2E"/>
                </a:solidFill>
                <a:effectLst/>
                <a:latin typeface="PingFang SC"/>
              </a:rPr>
              <a:t>LA</a:t>
            </a:r>
            <a:r>
              <a:rPr lang="zh-CN" altLang="en-US" b="0" i="0" dirty="0">
                <a:solidFill>
                  <a:srgbClr val="2A2B2E"/>
                </a:solidFill>
                <a:effectLst/>
                <a:latin typeface="PingFang SC"/>
              </a:rPr>
              <a:t>最简单算法就是内环链路自适应（</a:t>
            </a:r>
            <a:r>
              <a:rPr lang="en-US" altLang="zh-CN" b="0" i="0" dirty="0">
                <a:solidFill>
                  <a:srgbClr val="2A2B2E"/>
                </a:solidFill>
                <a:effectLst/>
                <a:latin typeface="PingFang SC"/>
              </a:rPr>
              <a:t>ILLA</a:t>
            </a:r>
            <a:r>
              <a:rPr lang="zh-CN" altLang="en-US" b="0" i="0" dirty="0">
                <a:solidFill>
                  <a:srgbClr val="2A2B2E"/>
                </a:solidFill>
                <a:effectLst/>
                <a:latin typeface="PingFang SC"/>
              </a:rPr>
              <a:t>），简单来说他根据等效信干比选择不超过预定义的</a:t>
            </a:r>
            <a:r>
              <a:rPr lang="en-US" altLang="zh-CN" b="0" i="0" dirty="0">
                <a:solidFill>
                  <a:srgbClr val="2A2B2E"/>
                </a:solidFill>
                <a:effectLst/>
                <a:latin typeface="PingFang SC"/>
              </a:rPr>
              <a:t>BLER</a:t>
            </a:r>
            <a:r>
              <a:rPr lang="zh-CN" altLang="en-US" b="0" i="0" dirty="0">
                <a:solidFill>
                  <a:srgbClr val="2A2B2E"/>
                </a:solidFill>
                <a:effectLst/>
                <a:latin typeface="PingFang SC"/>
              </a:rPr>
              <a:t>目标的最高</a:t>
            </a:r>
            <a:r>
              <a:rPr lang="en-US" altLang="zh-CN" b="0" i="0" dirty="0">
                <a:solidFill>
                  <a:srgbClr val="2A2B2E"/>
                </a:solidFill>
                <a:effectLst/>
                <a:latin typeface="PingFang SC"/>
              </a:rPr>
              <a:t>MCS</a:t>
            </a:r>
            <a:r>
              <a:rPr lang="zh-CN" altLang="en-US" b="0" i="0" dirty="0">
                <a:solidFill>
                  <a:srgbClr val="2A2B2E"/>
                </a:solidFill>
                <a:effectLst/>
                <a:latin typeface="PingFang SC"/>
              </a:rPr>
              <a:t>，这个调度决策是决定了</a:t>
            </a:r>
            <a:r>
              <a:rPr lang="en-US" altLang="zh-CN" b="0" i="0" dirty="0">
                <a:solidFill>
                  <a:srgbClr val="2A2B2E"/>
                </a:solidFill>
                <a:effectLst/>
                <a:latin typeface="PingFang SC"/>
              </a:rPr>
              <a:t>MCS</a:t>
            </a:r>
            <a:r>
              <a:rPr lang="zh-CN" altLang="en-US" b="0" i="0" dirty="0">
                <a:solidFill>
                  <a:srgbClr val="2A2B2E"/>
                </a:solidFill>
                <a:effectLst/>
                <a:latin typeface="PingFang SC"/>
              </a:rPr>
              <a:t>选择的码长，然后也是通过查表的方式选择</a:t>
            </a:r>
            <a:r>
              <a:rPr lang="en-US" altLang="zh-CN" b="0" i="0" dirty="0">
                <a:solidFill>
                  <a:srgbClr val="2A2B2E"/>
                </a:solidFill>
                <a:effectLst/>
                <a:latin typeface="PingFang SC"/>
              </a:rPr>
              <a:t>MCS index</a:t>
            </a:r>
            <a:r>
              <a:rPr lang="zh-CN" altLang="en-US" b="0" i="0" dirty="0">
                <a:solidFill>
                  <a:srgbClr val="2A2B2E"/>
                </a:solidFill>
                <a:effectLst/>
                <a:latin typeface="PingFang SC"/>
              </a:rPr>
              <a:t>，这种方式是基于当前值做的决策没有反馈，然后在</a:t>
            </a:r>
            <a:r>
              <a:rPr lang="en-US" altLang="zh-CN" b="0" i="0" dirty="0">
                <a:solidFill>
                  <a:srgbClr val="2A2B2E"/>
                </a:solidFill>
                <a:effectLst/>
                <a:latin typeface="PingFang SC"/>
              </a:rPr>
              <a:t>ILLA</a:t>
            </a:r>
            <a:r>
              <a:rPr lang="zh-CN" altLang="en-US" b="0" i="0" dirty="0">
                <a:solidFill>
                  <a:srgbClr val="2A2B2E"/>
                </a:solidFill>
                <a:effectLst/>
                <a:latin typeface="PingFang SC"/>
              </a:rPr>
              <a:t>的基础上引入一个</a:t>
            </a:r>
            <a:r>
              <a:rPr lang="en-US" altLang="zh-CN" b="0" i="0" dirty="0">
                <a:solidFill>
                  <a:srgbClr val="2A2B2E"/>
                </a:solidFill>
                <a:effectLst/>
                <a:latin typeface="PingFang SC"/>
              </a:rPr>
              <a:t>HARQ</a:t>
            </a:r>
            <a:r>
              <a:rPr lang="zh-CN" altLang="en-US" b="0" i="0" dirty="0">
                <a:solidFill>
                  <a:srgbClr val="2A2B2E"/>
                </a:solidFill>
                <a:effectLst/>
                <a:latin typeface="PingFang SC"/>
              </a:rPr>
              <a:t>反馈，也就是上一个时刻的</a:t>
            </a:r>
            <a:r>
              <a:rPr lang="en-US" altLang="zh-CN" b="0" i="0" dirty="0">
                <a:solidFill>
                  <a:srgbClr val="2A2B2E"/>
                </a:solidFill>
                <a:effectLst/>
                <a:latin typeface="PingFang SC"/>
              </a:rPr>
              <a:t>HARQ</a:t>
            </a:r>
            <a:r>
              <a:rPr lang="zh-CN" altLang="en-US" b="0" i="0" dirty="0">
                <a:solidFill>
                  <a:srgbClr val="2A2B2E"/>
                </a:solidFill>
                <a:effectLst/>
                <a:latin typeface="PingFang SC"/>
              </a:rPr>
              <a:t>会影响下一个时刻决策，如果是</a:t>
            </a:r>
            <a:r>
              <a:rPr lang="en-US" altLang="zh-CN" b="0" i="0" dirty="0">
                <a:solidFill>
                  <a:srgbClr val="2A2B2E"/>
                </a:solidFill>
                <a:effectLst/>
                <a:latin typeface="PingFang SC"/>
              </a:rPr>
              <a:t>ACK</a:t>
            </a:r>
            <a:r>
              <a:rPr lang="zh-CN" altLang="en-US" b="0" i="0" dirty="0">
                <a:solidFill>
                  <a:srgbClr val="2A2B2E"/>
                </a:solidFill>
                <a:effectLst/>
                <a:latin typeface="PingFang SC"/>
              </a:rPr>
              <a:t>，</a:t>
            </a:r>
            <a:r>
              <a:rPr lang="en-US" altLang="zh-CN" b="0" i="0" dirty="0">
                <a:solidFill>
                  <a:srgbClr val="2A2B2E"/>
                </a:solidFill>
                <a:effectLst/>
                <a:latin typeface="PingFang SC"/>
              </a:rPr>
              <a:t>MCS</a:t>
            </a:r>
            <a:r>
              <a:rPr lang="zh-CN" altLang="en-US" b="0" i="0" dirty="0">
                <a:solidFill>
                  <a:srgbClr val="2A2B2E"/>
                </a:solidFill>
                <a:effectLst/>
                <a:latin typeface="PingFang SC"/>
              </a:rPr>
              <a:t>选择就会更加激进，如果是</a:t>
            </a:r>
            <a:r>
              <a:rPr lang="en-US" altLang="zh-CN" b="0" i="0" dirty="0">
                <a:solidFill>
                  <a:srgbClr val="2A2B2E"/>
                </a:solidFill>
                <a:effectLst/>
                <a:latin typeface="PingFang SC"/>
              </a:rPr>
              <a:t>NACK</a:t>
            </a:r>
            <a:r>
              <a:rPr lang="zh-CN" altLang="en-US" b="0" i="0" dirty="0">
                <a:solidFill>
                  <a:srgbClr val="2A2B2E"/>
                </a:solidFill>
                <a:effectLst/>
                <a:latin typeface="PingFang SC"/>
              </a:rPr>
              <a:t>，</a:t>
            </a:r>
            <a:r>
              <a:rPr lang="en-US" altLang="zh-CN" b="0" i="0" dirty="0">
                <a:solidFill>
                  <a:srgbClr val="2A2B2E"/>
                </a:solidFill>
                <a:effectLst/>
                <a:latin typeface="PingFang SC"/>
              </a:rPr>
              <a:t>MCS</a:t>
            </a:r>
            <a:r>
              <a:rPr lang="zh-CN" altLang="en-US" b="0" i="0" dirty="0">
                <a:solidFill>
                  <a:srgbClr val="2A2B2E"/>
                </a:solidFill>
                <a:effectLst/>
                <a:latin typeface="PingFang SC"/>
              </a:rPr>
              <a:t>选择就会收敛些。具体来说，他会把</a:t>
            </a:r>
            <a:r>
              <a:rPr lang="en-US" altLang="zh-CN" b="0" i="0" dirty="0">
                <a:solidFill>
                  <a:srgbClr val="2A2B2E"/>
                </a:solidFill>
                <a:effectLst/>
                <a:latin typeface="PingFang SC"/>
              </a:rPr>
              <a:t>HARQ</a:t>
            </a:r>
            <a:r>
              <a:rPr lang="zh-CN" altLang="en-US" b="0" i="0" dirty="0">
                <a:solidFill>
                  <a:srgbClr val="2A2B2E"/>
                </a:solidFill>
                <a:effectLst/>
                <a:latin typeface="PingFang SC"/>
              </a:rPr>
              <a:t>变成一个信干比的偏置值。</a:t>
            </a:r>
            <a:endParaRPr lang="zh-CN" altLang="en-US" dirty="0"/>
          </a:p>
        </p:txBody>
      </p:sp>
      <p:sp>
        <p:nvSpPr>
          <p:cNvPr id="4" name="灯片编号占位符 3"/>
          <p:cNvSpPr>
            <a:spLocks noGrp="1"/>
          </p:cNvSpPr>
          <p:nvPr>
            <p:ph type="sldNum" sz="quarter" idx="5"/>
          </p:nvPr>
        </p:nvSpPr>
        <p:spPr/>
        <p:txBody>
          <a:bodyPr/>
          <a:lstStyle/>
          <a:p>
            <a:fld id="{08F2B5E5-914F-4F59-A1DF-8A07A603FB59}" type="slidenum">
              <a:rPr lang="zh-CN" altLang="en-US" smtClean="0"/>
              <a:t>12</a:t>
            </a:fld>
            <a:endParaRPr lang="zh-CN" altLang="en-US"/>
          </a:p>
        </p:txBody>
      </p:sp>
    </p:spTree>
    <p:extLst>
      <p:ext uri="{BB962C8B-B14F-4D97-AF65-F5344CB8AC3E}">
        <p14:creationId xmlns:p14="http://schemas.microsoft.com/office/powerpoint/2010/main" val="95238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那物理层的主要任务是</a:t>
            </a:r>
            <a:r>
              <a:rPr lang="zh-CN" altLang="en-US" b="0" i="0" dirty="0">
                <a:effectLst/>
                <a:latin typeface="Ubuntu"/>
              </a:rPr>
              <a:t>负责在无线信道中</a:t>
            </a:r>
            <a:r>
              <a:rPr lang="zh-CN" altLang="en-US" b="1" i="0" dirty="0">
                <a:effectLst/>
                <a:latin typeface="Ubuntu"/>
              </a:rPr>
              <a:t>可靠、高效地传输原始比特流。我们可以从一个最简单的仿真开始，就是</a:t>
            </a:r>
            <a:r>
              <a:rPr lang="zh-CN" altLang="en-US" b="0" i="0" dirty="0">
                <a:solidFill>
                  <a:srgbClr val="2A2B2E"/>
                </a:solidFill>
                <a:effectLst/>
                <a:latin typeface="PingFang SC"/>
              </a:rPr>
              <a:t>通过</a:t>
            </a:r>
            <a:r>
              <a:rPr lang="en-US" altLang="zh-CN" b="0" i="0" dirty="0">
                <a:solidFill>
                  <a:srgbClr val="2A2B2E"/>
                </a:solidFill>
                <a:effectLst/>
                <a:latin typeface="PingFang SC"/>
              </a:rPr>
              <a:t>AWGN</a:t>
            </a:r>
            <a:r>
              <a:rPr lang="zh-CN" altLang="en-US" b="0" i="0" dirty="0">
                <a:solidFill>
                  <a:srgbClr val="2A2B2E"/>
                </a:solidFill>
                <a:effectLst/>
                <a:latin typeface="PingFang SC"/>
              </a:rPr>
              <a:t>信道发送</a:t>
            </a:r>
            <a:r>
              <a:rPr lang="en-US" altLang="zh-CN" b="0" i="0" dirty="0">
                <a:solidFill>
                  <a:srgbClr val="2A2B2E"/>
                </a:solidFill>
                <a:effectLst/>
                <a:latin typeface="PingFang SC"/>
              </a:rPr>
              <a:t>QAM</a:t>
            </a:r>
            <a:r>
              <a:rPr lang="zh-CN" altLang="en-US" b="0" i="0" dirty="0">
                <a:solidFill>
                  <a:srgbClr val="2A2B2E"/>
                </a:solidFill>
                <a:effectLst/>
                <a:latin typeface="PingFang SC"/>
              </a:rPr>
              <a:t>信号，那在</a:t>
            </a:r>
            <a:r>
              <a:rPr lang="en-US" altLang="zh-CN" b="0" i="0" dirty="0" err="1">
                <a:solidFill>
                  <a:srgbClr val="2A2B2E"/>
                </a:solidFill>
                <a:effectLst/>
                <a:latin typeface="PingFang SC"/>
              </a:rPr>
              <a:t>sionna</a:t>
            </a:r>
            <a:r>
              <a:rPr lang="zh-CN" altLang="en-US" b="0" i="0" dirty="0">
                <a:solidFill>
                  <a:srgbClr val="2A2B2E"/>
                </a:solidFill>
                <a:effectLst/>
                <a:latin typeface="PingFang SC"/>
              </a:rPr>
              <a:t>中将通信系统的基本组件封装成了类，我们可以先初始化星座图，假设这里是一个</a:t>
            </a:r>
            <a:r>
              <a:rPr lang="en-US" altLang="zh-CN" b="0" i="0" dirty="0">
                <a:solidFill>
                  <a:srgbClr val="2A2B2E"/>
                </a:solidFill>
                <a:effectLst/>
                <a:latin typeface="PingFang SC"/>
              </a:rPr>
              <a:t>QPSK</a:t>
            </a:r>
            <a:r>
              <a:rPr lang="zh-CN" altLang="en-US" b="0" i="0" dirty="0">
                <a:solidFill>
                  <a:srgbClr val="2A2B2E"/>
                </a:solidFill>
                <a:effectLst/>
                <a:latin typeface="PingFang SC"/>
              </a:rPr>
              <a:t>，然后用</a:t>
            </a:r>
            <a:r>
              <a:rPr lang="en-US" altLang="zh-CN" b="0" i="0" dirty="0">
                <a:solidFill>
                  <a:srgbClr val="2A2B2E"/>
                </a:solidFill>
                <a:effectLst/>
                <a:latin typeface="PingFang SC"/>
              </a:rPr>
              <a:t>Mapper</a:t>
            </a:r>
            <a:r>
              <a:rPr lang="zh-CN" altLang="en-US" b="0" i="0" dirty="0">
                <a:solidFill>
                  <a:srgbClr val="2A2B2E"/>
                </a:solidFill>
                <a:effectLst/>
                <a:latin typeface="PingFang SC"/>
              </a:rPr>
              <a:t>将比特映射到符号，然后我们可以看一下传输符号经过</a:t>
            </a:r>
            <a:r>
              <a:rPr lang="en-US" altLang="zh-CN" b="0" i="0" dirty="0">
                <a:solidFill>
                  <a:srgbClr val="2A2B2E"/>
                </a:solidFill>
                <a:effectLst/>
                <a:latin typeface="PingFang SC"/>
              </a:rPr>
              <a:t>AWGN</a:t>
            </a:r>
            <a:r>
              <a:rPr lang="zh-CN" altLang="en-US" b="0" i="0" dirty="0">
                <a:solidFill>
                  <a:srgbClr val="2A2B2E"/>
                </a:solidFill>
                <a:effectLst/>
                <a:latin typeface="PingFang SC"/>
              </a:rPr>
              <a:t>信道之后的星座图，这个时候我们可以用</a:t>
            </a:r>
            <a:r>
              <a:rPr lang="en-US" altLang="zh-CN" b="0" i="0" dirty="0" err="1">
                <a:solidFill>
                  <a:srgbClr val="2A2B2E"/>
                </a:solidFill>
                <a:effectLst/>
                <a:latin typeface="PingFang SC"/>
              </a:rPr>
              <a:t>Demmaper</a:t>
            </a:r>
            <a:r>
              <a:rPr lang="zh-CN" altLang="en-US" b="0" i="0" dirty="0">
                <a:solidFill>
                  <a:srgbClr val="2A2B2E"/>
                </a:solidFill>
                <a:effectLst/>
                <a:latin typeface="PingFang SC"/>
              </a:rPr>
              <a:t>进行软解调，输出对应的</a:t>
            </a:r>
            <a:r>
              <a:rPr lang="en-US" altLang="zh-CN" b="0" i="0" dirty="0">
                <a:solidFill>
                  <a:srgbClr val="2A2B2E"/>
                </a:solidFill>
                <a:effectLst/>
                <a:latin typeface="PingFang SC"/>
              </a:rPr>
              <a:t>LLR</a:t>
            </a:r>
            <a:r>
              <a:rPr lang="zh-CN" altLang="en-US" b="0" i="0" dirty="0">
                <a:solidFill>
                  <a:srgbClr val="2A2B2E"/>
                </a:solidFill>
                <a:effectLst/>
                <a:latin typeface="PingFang SC"/>
              </a:rPr>
              <a:t>，</a:t>
            </a:r>
            <a:r>
              <a:rPr lang="en-US" altLang="zh-CN" b="0" i="0" dirty="0">
                <a:solidFill>
                  <a:srgbClr val="2A2B2E"/>
                </a:solidFill>
                <a:effectLst/>
                <a:latin typeface="PingFang SC"/>
              </a:rPr>
              <a:t>LLR</a:t>
            </a:r>
            <a:r>
              <a:rPr lang="zh-CN" altLang="en-US" b="0" i="0" dirty="0">
                <a:solidFill>
                  <a:srgbClr val="2A2B2E"/>
                </a:solidFill>
                <a:effectLst/>
                <a:latin typeface="PingFang SC"/>
              </a:rPr>
              <a:t>就是对数似然比，他表示接收为</a:t>
            </a:r>
            <a:r>
              <a:rPr lang="en-US" altLang="zh-CN" b="0" i="0" dirty="0">
                <a:solidFill>
                  <a:srgbClr val="2A2B2E"/>
                </a:solidFill>
                <a:effectLst/>
                <a:latin typeface="PingFang SC"/>
              </a:rPr>
              <a:t>y</a:t>
            </a:r>
            <a:r>
              <a:rPr lang="zh-CN" altLang="en-US" b="0" i="0" dirty="0">
                <a:solidFill>
                  <a:srgbClr val="2A2B2E"/>
                </a:solidFill>
                <a:effectLst/>
                <a:latin typeface="PingFang SC"/>
              </a:rPr>
              <a:t>的条件下第</a:t>
            </a:r>
            <a:r>
              <a:rPr lang="en-US" altLang="zh-CN" b="0" i="0" dirty="0" err="1">
                <a:solidFill>
                  <a:srgbClr val="2A2B2E"/>
                </a:solidFill>
                <a:effectLst/>
                <a:latin typeface="PingFang SC"/>
              </a:rPr>
              <a:t>i</a:t>
            </a:r>
            <a:r>
              <a:rPr lang="zh-CN" altLang="en-US" b="0" i="0" dirty="0">
                <a:solidFill>
                  <a:srgbClr val="2A2B2E"/>
                </a:solidFill>
                <a:effectLst/>
                <a:latin typeface="PingFang SC"/>
              </a:rPr>
              <a:t>个比特判为</a:t>
            </a:r>
            <a:r>
              <a:rPr lang="en-US" altLang="zh-CN" b="0" i="0" dirty="0">
                <a:solidFill>
                  <a:srgbClr val="2A2B2E"/>
                </a:solidFill>
                <a:effectLst/>
                <a:latin typeface="PingFang SC"/>
              </a:rPr>
              <a:t>1</a:t>
            </a:r>
            <a:r>
              <a:rPr lang="zh-CN" altLang="en-US" b="0" i="0" dirty="0">
                <a:solidFill>
                  <a:srgbClr val="2A2B2E"/>
                </a:solidFill>
                <a:effectLst/>
                <a:latin typeface="PingFang SC"/>
              </a:rPr>
              <a:t>的概率和第</a:t>
            </a:r>
            <a:r>
              <a:rPr lang="en-US" altLang="zh-CN" b="0" i="0" dirty="0" err="1">
                <a:solidFill>
                  <a:srgbClr val="2A2B2E"/>
                </a:solidFill>
                <a:effectLst/>
                <a:latin typeface="PingFang SC"/>
              </a:rPr>
              <a:t>i</a:t>
            </a:r>
            <a:r>
              <a:rPr lang="zh-CN" altLang="en-US" b="0" i="0" dirty="0">
                <a:solidFill>
                  <a:srgbClr val="2A2B2E"/>
                </a:solidFill>
                <a:effectLst/>
                <a:latin typeface="PingFang SC"/>
              </a:rPr>
              <a:t>个比特判为</a:t>
            </a:r>
            <a:r>
              <a:rPr lang="en-US" altLang="zh-CN" b="0" i="0" dirty="0">
                <a:solidFill>
                  <a:srgbClr val="2A2B2E"/>
                </a:solidFill>
                <a:effectLst/>
                <a:latin typeface="PingFang SC"/>
              </a:rPr>
              <a:t>0</a:t>
            </a:r>
            <a:r>
              <a:rPr lang="zh-CN" altLang="en-US" b="0" i="0" dirty="0">
                <a:solidFill>
                  <a:srgbClr val="2A2B2E"/>
                </a:solidFill>
                <a:effectLst/>
                <a:latin typeface="PingFang SC"/>
              </a:rPr>
              <a:t>的概率比值的对数。那这个值大于</a:t>
            </a:r>
            <a:r>
              <a:rPr lang="en-US" altLang="zh-CN" b="0" i="0" dirty="0">
                <a:solidFill>
                  <a:srgbClr val="2A2B2E"/>
                </a:solidFill>
                <a:effectLst/>
                <a:latin typeface="PingFang SC"/>
              </a:rPr>
              <a:t>0</a:t>
            </a:r>
            <a:r>
              <a:rPr lang="zh-CN" altLang="en-US" b="0" i="0" dirty="0">
                <a:solidFill>
                  <a:srgbClr val="2A2B2E"/>
                </a:solidFill>
                <a:effectLst/>
                <a:latin typeface="PingFang SC"/>
              </a:rPr>
              <a:t>就表示第</a:t>
            </a:r>
            <a:r>
              <a:rPr lang="en-US" altLang="zh-CN" b="0" i="0" dirty="0" err="1">
                <a:solidFill>
                  <a:srgbClr val="2A2B2E"/>
                </a:solidFill>
                <a:effectLst/>
                <a:latin typeface="PingFang SC"/>
              </a:rPr>
              <a:t>i</a:t>
            </a:r>
            <a:r>
              <a:rPr lang="zh-CN" altLang="en-US" b="0" i="0" dirty="0">
                <a:solidFill>
                  <a:srgbClr val="2A2B2E"/>
                </a:solidFill>
                <a:effectLst/>
                <a:latin typeface="PingFang SC"/>
              </a:rPr>
              <a:t>个比特判为</a:t>
            </a:r>
            <a:r>
              <a:rPr lang="en-US" altLang="zh-CN" b="0" i="0" dirty="0">
                <a:solidFill>
                  <a:srgbClr val="2A2B2E"/>
                </a:solidFill>
                <a:effectLst/>
                <a:latin typeface="PingFang SC"/>
              </a:rPr>
              <a:t>0</a:t>
            </a:r>
            <a:r>
              <a:rPr lang="zh-CN" altLang="en-US" b="0" i="0" dirty="0">
                <a:solidFill>
                  <a:srgbClr val="2A2B2E"/>
                </a:solidFill>
                <a:effectLst/>
                <a:latin typeface="PingFang SC"/>
              </a:rPr>
              <a:t>的概率大，值越大置信度越高。我们可以仿真这个系统在不同信噪比下误码率，注意一下，数字通信系统的话，一般用的是这个信噪比，就是</a:t>
            </a:r>
            <a:r>
              <a:rPr lang="en-US" altLang="zh-CN" b="0" i="0" dirty="0">
                <a:solidFill>
                  <a:srgbClr val="2A2B2E"/>
                </a:solidFill>
                <a:effectLst/>
                <a:latin typeface="PingFang SC"/>
              </a:rPr>
              <a:t>Eb/N0</a:t>
            </a:r>
            <a:r>
              <a:rPr lang="zh-CN" altLang="en-US" b="0" i="0" dirty="0">
                <a:solidFill>
                  <a:srgbClr val="2A2B2E"/>
                </a:solidFill>
                <a:effectLst/>
                <a:latin typeface="PingFang SC"/>
              </a:rPr>
              <a:t>他指的是</a:t>
            </a:r>
            <a:r>
              <a:rPr lang="zh-CN" altLang="en-US" dirty="0"/>
              <a:t>传输一比特信息所需要的能量和噪声功率谱密度的比值，他跟</a:t>
            </a:r>
            <a:r>
              <a:rPr lang="en-US" altLang="zh-CN" dirty="0"/>
              <a:t>SNR</a:t>
            </a:r>
            <a:r>
              <a:rPr lang="zh-CN" altLang="en-US" dirty="0"/>
              <a:t>有这么一个关系。</a:t>
            </a:r>
            <a:endParaRPr lang="en-US" altLang="zh-CN" dirty="0"/>
          </a:p>
          <a:p>
            <a:r>
              <a:rPr lang="zh-CN" altLang="en-US" dirty="0"/>
              <a:t>然后我们可以看下他前</a:t>
            </a:r>
            <a:r>
              <a:rPr lang="en-US" altLang="zh-CN" dirty="0"/>
              <a:t>8</a:t>
            </a:r>
            <a:r>
              <a:rPr lang="zh-CN" altLang="en-US" dirty="0"/>
              <a:t>个比特。</a:t>
            </a:r>
          </a:p>
        </p:txBody>
      </p:sp>
      <p:sp>
        <p:nvSpPr>
          <p:cNvPr id="4" name="灯片编号占位符 3"/>
          <p:cNvSpPr>
            <a:spLocks noGrp="1"/>
          </p:cNvSpPr>
          <p:nvPr>
            <p:ph type="sldNum" sz="quarter" idx="5"/>
          </p:nvPr>
        </p:nvSpPr>
        <p:spPr/>
        <p:txBody>
          <a:bodyPr/>
          <a:lstStyle/>
          <a:p>
            <a:fld id="{08F2B5E5-914F-4F59-A1DF-8A07A603FB59}" type="slidenum">
              <a:rPr lang="zh-CN" altLang="en-US" smtClean="0"/>
              <a:t>2</a:t>
            </a:fld>
            <a:endParaRPr lang="zh-CN" altLang="en-US"/>
          </a:p>
        </p:txBody>
      </p:sp>
    </p:spTree>
    <p:extLst>
      <p:ext uri="{BB962C8B-B14F-4D97-AF65-F5344CB8AC3E}">
        <p14:creationId xmlns:p14="http://schemas.microsoft.com/office/powerpoint/2010/main" val="2543604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2A2B2E"/>
                </a:solidFill>
                <a:effectLst/>
                <a:latin typeface="PingFang SC"/>
              </a:rPr>
              <a:t>现在我们将信道编码添加到收发器中，让它能够纠错。</a:t>
            </a:r>
            <a:r>
              <a:rPr lang="en-US" altLang="zh-CN" b="0" i="0" dirty="0" err="1">
                <a:solidFill>
                  <a:srgbClr val="2A2B2E"/>
                </a:solidFill>
                <a:effectLst/>
                <a:latin typeface="PingFang SC"/>
              </a:rPr>
              <a:t>Siona</a:t>
            </a:r>
            <a:r>
              <a:rPr lang="zh-CN" altLang="en-US" b="0" i="0" dirty="0">
                <a:solidFill>
                  <a:srgbClr val="2A2B2E"/>
                </a:solidFill>
                <a:effectLst/>
                <a:latin typeface="PingFang SC"/>
              </a:rPr>
              <a:t>中封装了多种编码方案的编码和解码算法。比如线性分组码，它</a:t>
            </a:r>
            <a:r>
              <a:rPr lang="zh-CN" altLang="en-US" b="0" i="0" dirty="0">
                <a:effectLst/>
                <a:latin typeface="Ubuntu"/>
              </a:rPr>
              <a:t>是将信息位通过线性运算得到校验位，形成固定长度的码字，拥有有限的纠错和检错能力。汉明码就是一类线性分组码，这个在早期无线通信有使用。那卷积码是利用当前和历史比特信息，通过移位寄存器和异或运算生成的，具有连续纠错，适合突发错误场景。在</a:t>
            </a:r>
            <a:r>
              <a:rPr lang="en-US" altLang="zh-CN" b="0" i="0" dirty="0">
                <a:effectLst/>
                <a:latin typeface="Ubuntu"/>
              </a:rPr>
              <a:t>2G/3G</a:t>
            </a:r>
            <a:r>
              <a:rPr lang="zh-CN" altLang="en-US" b="0" i="0" dirty="0">
                <a:effectLst/>
                <a:latin typeface="Ubuntu"/>
              </a:rPr>
              <a:t>移动通信都有用到。交织码就是打乱比特的位置，他的作用就是对抗突发错误，就比如某个位置突然有</a:t>
            </a:r>
            <a:r>
              <a:rPr lang="en-US" altLang="zh-CN" b="0" i="0" dirty="0">
                <a:effectLst/>
                <a:latin typeface="Ubuntu"/>
              </a:rPr>
              <a:t>100</a:t>
            </a:r>
            <a:r>
              <a:rPr lang="zh-CN" altLang="en-US" b="0" i="0" dirty="0">
                <a:effectLst/>
                <a:latin typeface="Ubuntu"/>
              </a:rPr>
              <a:t>个比特的错误，然后又因为你的比特是提前被打乱的，恢复的时候这</a:t>
            </a:r>
            <a:r>
              <a:rPr lang="en-US" altLang="zh-CN" b="0" i="0" dirty="0">
                <a:effectLst/>
                <a:latin typeface="Ubuntu"/>
              </a:rPr>
              <a:t>100</a:t>
            </a:r>
            <a:r>
              <a:rPr lang="zh-CN" altLang="en-US" b="0" i="0" dirty="0">
                <a:effectLst/>
                <a:latin typeface="Ubuntu"/>
              </a:rPr>
              <a:t>个比特的错误就会分散成不同位置</a:t>
            </a:r>
            <a:r>
              <a:rPr lang="en-US" altLang="zh-CN" b="0" i="0" dirty="0">
                <a:effectLst/>
                <a:latin typeface="Ubuntu"/>
              </a:rPr>
              <a:t>5,6</a:t>
            </a:r>
            <a:r>
              <a:rPr lang="zh-CN" altLang="en-US" b="0" i="0" dirty="0">
                <a:effectLst/>
                <a:latin typeface="Ubuntu"/>
              </a:rPr>
              <a:t>个比特的那种小错误，在结合其他的编码就能纠正回来。</a:t>
            </a:r>
            <a:r>
              <a:rPr lang="en-US" altLang="zh-CN" b="0" i="0" dirty="0">
                <a:effectLst/>
                <a:latin typeface="Ubuntu"/>
              </a:rPr>
              <a:t>Turbo</a:t>
            </a:r>
            <a:r>
              <a:rPr lang="zh-CN" altLang="en-US" b="0" i="0" dirty="0">
                <a:effectLst/>
                <a:latin typeface="Ubuntu"/>
              </a:rPr>
              <a:t>码就把卷积码和交织结合了起来，通过两个卷积编码器并行编码，交织器分散错误，在</a:t>
            </a:r>
            <a:r>
              <a:rPr lang="en-US" altLang="zh-CN" b="0" i="0" dirty="0">
                <a:effectLst/>
                <a:latin typeface="Ubuntu"/>
              </a:rPr>
              <a:t>3G/4G</a:t>
            </a:r>
            <a:r>
              <a:rPr lang="zh-CN" altLang="en-US" b="0" i="0" dirty="0">
                <a:effectLst/>
                <a:latin typeface="Ubuntu"/>
              </a:rPr>
              <a:t>移动通信都用应用。</a:t>
            </a:r>
            <a:r>
              <a:rPr lang="zh-CN" altLang="en-US" b="1" i="0" dirty="0">
                <a:effectLst/>
                <a:latin typeface="-apple-system"/>
              </a:rPr>
              <a:t>循环冗余校验码是利用多项式除法</a:t>
            </a:r>
            <a:r>
              <a:rPr lang="zh-CN" altLang="en-US" b="0" i="0" dirty="0">
                <a:effectLst/>
                <a:latin typeface="Ubuntu"/>
              </a:rPr>
              <a:t>生成校验位，检测传输错误，混合自动重传</a:t>
            </a:r>
            <a:r>
              <a:rPr lang="en-US" altLang="zh-CN" b="0" i="0" dirty="0">
                <a:effectLst/>
                <a:latin typeface="Ubuntu"/>
              </a:rPr>
              <a:t>HAQR</a:t>
            </a:r>
            <a:r>
              <a:rPr lang="zh-CN" altLang="en-US" b="0" i="0" dirty="0">
                <a:effectLst/>
                <a:latin typeface="Ubuntu"/>
              </a:rPr>
              <a:t>就用到了这个码。最后</a:t>
            </a:r>
            <a:r>
              <a:rPr lang="en-US" altLang="zh-CN" b="0" i="0" dirty="0">
                <a:effectLst/>
                <a:latin typeface="Ubuntu"/>
              </a:rPr>
              <a:t>LDPC</a:t>
            </a:r>
            <a:r>
              <a:rPr lang="zh-CN" altLang="en-US" b="0" i="0" dirty="0">
                <a:effectLst/>
                <a:latin typeface="Ubuntu"/>
              </a:rPr>
              <a:t>和</a:t>
            </a:r>
            <a:r>
              <a:rPr lang="en-US" altLang="zh-CN" b="0" i="0" dirty="0">
                <a:effectLst/>
                <a:latin typeface="Ubuntu"/>
              </a:rPr>
              <a:t>polar</a:t>
            </a:r>
            <a:r>
              <a:rPr lang="zh-CN" altLang="en-US" b="0" i="0" dirty="0">
                <a:effectLst/>
                <a:latin typeface="Ubuntu"/>
              </a:rPr>
              <a:t>码就是</a:t>
            </a:r>
            <a:r>
              <a:rPr lang="en-US" altLang="zh-CN" b="0" i="0" dirty="0">
                <a:effectLst/>
                <a:latin typeface="Ubuntu"/>
              </a:rPr>
              <a:t>5G</a:t>
            </a:r>
            <a:r>
              <a:rPr lang="zh-CN" altLang="en-US" b="0" i="0" dirty="0">
                <a:effectLst/>
                <a:latin typeface="Ubuntu"/>
              </a:rPr>
              <a:t>中用到的编码。我们可以对比从</a:t>
            </a:r>
            <a:r>
              <a:rPr lang="en-US" altLang="zh-CN" b="0" i="0" dirty="0">
                <a:effectLst/>
                <a:latin typeface="Ubuntu"/>
              </a:rPr>
              <a:t>2G</a:t>
            </a:r>
            <a:r>
              <a:rPr lang="zh-CN" altLang="en-US" b="0" i="0" dirty="0">
                <a:effectLst/>
                <a:latin typeface="Ubuntu"/>
              </a:rPr>
              <a:t>到</a:t>
            </a:r>
            <a:r>
              <a:rPr lang="en-US" altLang="zh-CN" b="0" i="0" dirty="0">
                <a:effectLst/>
                <a:latin typeface="Ubuntu"/>
              </a:rPr>
              <a:t>5G</a:t>
            </a:r>
            <a:r>
              <a:rPr lang="zh-CN" altLang="en-US" b="0" i="0" dirty="0">
                <a:effectLst/>
                <a:latin typeface="Ubuntu"/>
              </a:rPr>
              <a:t>用到的码的性能，那当然</a:t>
            </a:r>
            <a:r>
              <a:rPr lang="en-US" altLang="zh-CN" b="0" i="0" dirty="0">
                <a:effectLst/>
                <a:latin typeface="Ubuntu"/>
              </a:rPr>
              <a:t>5G</a:t>
            </a:r>
            <a:r>
              <a:rPr lang="zh-CN" altLang="en-US" b="0" i="0" dirty="0">
                <a:effectLst/>
                <a:latin typeface="Ubuntu"/>
              </a:rPr>
              <a:t>肯定是性能最佳的。另外再</a:t>
            </a:r>
            <a:r>
              <a:rPr lang="en-US" altLang="zh-CN" b="0" i="0" dirty="0" err="1">
                <a:effectLst/>
                <a:latin typeface="Ubuntu"/>
              </a:rPr>
              <a:t>sioona</a:t>
            </a:r>
            <a:r>
              <a:rPr lang="zh-CN" altLang="en-US" b="0" i="0" dirty="0">
                <a:effectLst/>
                <a:latin typeface="Ubuntu"/>
              </a:rPr>
              <a:t>中你可以把这些组件进一步封装成一个端到端的快，然后利用</a:t>
            </a:r>
            <a:r>
              <a:rPr lang="en-US" altLang="zh-CN" b="0" i="0" dirty="0">
                <a:effectLst/>
                <a:latin typeface="Ubuntu"/>
              </a:rPr>
              <a:t>simulate</a:t>
            </a:r>
            <a:r>
              <a:rPr lang="zh-CN" altLang="en-US" b="0" i="0" dirty="0">
                <a:effectLst/>
                <a:latin typeface="Ubuntu"/>
              </a:rPr>
              <a:t>这个方法进行仿真，这个就是有编码和没编码的结果了。</a:t>
            </a:r>
            <a:endParaRPr lang="zh-CN" altLang="en-US" b="1" i="0" dirty="0">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08F2B5E5-914F-4F59-A1DF-8A07A603FB59}" type="slidenum">
              <a:rPr lang="zh-CN" altLang="en-US" smtClean="0"/>
              <a:t>3</a:t>
            </a:fld>
            <a:endParaRPr lang="zh-CN" altLang="en-US"/>
          </a:p>
        </p:txBody>
      </p:sp>
    </p:spTree>
    <p:extLst>
      <p:ext uri="{BB962C8B-B14F-4D97-AF65-F5344CB8AC3E}">
        <p14:creationId xmlns:p14="http://schemas.microsoft.com/office/powerpoint/2010/main" val="678058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t>Sionna</a:t>
            </a:r>
            <a:r>
              <a:rPr lang="zh-CN" altLang="en-US" dirty="0"/>
              <a:t>还提供了丰富的无线信道模型，包括</a:t>
            </a:r>
            <a:r>
              <a:rPr lang="en-US" altLang="zh-CN" dirty="0"/>
              <a:t>AWGN</a:t>
            </a:r>
            <a:r>
              <a:rPr lang="zh-CN" altLang="en-US" dirty="0"/>
              <a:t>信道，这个不用说。</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平坦衰落信道，所有频率分量经历相同衰落，可以用于窄带信号传输仿真，</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RayleighBlockFading</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可以建模一个屋直射经的多径衰落场景。后面是</a:t>
            </a:r>
            <a:r>
              <a:rPr lang="en-US" altLang="zh-CN" sz="1200" kern="1200" dirty="0">
                <a:solidFill>
                  <a:schemeClr val="tx1"/>
                </a:solidFill>
                <a:latin typeface="微软雅黑" panose="020B0503020204020204" pitchFamily="34" charset="-122"/>
                <a:ea typeface="微软雅黑" panose="020B0503020204020204" pitchFamily="34" charset="-122"/>
                <a:cs typeface="+mn-cs"/>
              </a:rPr>
              <a:t>3GPP TR38.901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提出的信道道模型，</a:t>
            </a:r>
            <a:r>
              <a:rPr lang="en-US" altLang="zh-CN" b="1" i="0" dirty="0">
                <a:effectLst/>
                <a:latin typeface="-apple-system"/>
              </a:rPr>
              <a:t>TDL</a:t>
            </a:r>
            <a:r>
              <a:rPr lang="zh-CN" altLang="en-US" b="1" i="0" dirty="0">
                <a:effectLst/>
                <a:latin typeface="-apple-system"/>
              </a:rPr>
              <a:t>是（抽头延迟线模型），</a:t>
            </a:r>
            <a:r>
              <a:rPr lang="zh-CN" altLang="en-US" b="0" i="0" dirty="0">
                <a:effectLst/>
                <a:latin typeface="Ubuntu"/>
              </a:rPr>
              <a:t>将实际信道的相邻时延的路径，合并为一个抽头（</a:t>
            </a:r>
            <a:r>
              <a:rPr lang="en-US" altLang="zh-CN" b="0" i="0" dirty="0">
                <a:effectLst/>
                <a:latin typeface="Ubuntu"/>
              </a:rPr>
              <a:t>Taps</a:t>
            </a:r>
            <a:r>
              <a:rPr lang="zh-CN" altLang="en-US" b="0" i="0" dirty="0">
                <a:effectLst/>
                <a:latin typeface="Ubuntu"/>
              </a:rPr>
              <a:t>），每个抽头对应一个时延和功率值。</a:t>
            </a:r>
            <a:r>
              <a:rPr lang="en-US" altLang="zh-CN" b="0" i="0" dirty="0">
                <a:effectLst/>
                <a:latin typeface="Ubuntu"/>
              </a:rPr>
              <a:t>TDL-ABC</a:t>
            </a:r>
            <a:r>
              <a:rPr lang="zh-CN" altLang="en-US" b="0" i="0" dirty="0">
                <a:effectLst/>
                <a:latin typeface="Ubuntu"/>
              </a:rPr>
              <a:t>对应不同的实验拓展。</a:t>
            </a:r>
            <a:r>
              <a:rPr lang="en-US" altLang="zh-CN" b="0" i="0" dirty="0">
                <a:effectLst/>
                <a:latin typeface="Ubuntu"/>
              </a:rPr>
              <a:t>CDL</a:t>
            </a:r>
            <a:r>
              <a:rPr lang="zh-CN" altLang="en-US" b="0" i="0" dirty="0">
                <a:effectLst/>
                <a:latin typeface="Ubuntu"/>
              </a:rPr>
              <a:t>是</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簇延迟线模型，他</a:t>
            </a:r>
            <a:r>
              <a:rPr lang="zh-CN" altLang="en-US" b="0" i="0" dirty="0">
                <a:effectLst/>
                <a:latin typeface="Ubuntu"/>
              </a:rPr>
              <a:t>将多径分为多个簇，每簇内径具有相似时延和角度特性。</a:t>
            </a:r>
            <a:r>
              <a:rPr lang="en-US" altLang="zh-CN" b="0" i="0" dirty="0">
                <a:effectLst/>
                <a:latin typeface="Ubuntu"/>
              </a:rPr>
              <a:t>Umi</a:t>
            </a:r>
            <a:r>
              <a:rPr lang="zh-CN" altLang="en-US" b="0" i="0" dirty="0">
                <a:effectLst/>
                <a:latin typeface="Ubuntu"/>
              </a:rPr>
              <a:t>是</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城市微小区信道，主要用于模拟 </a:t>
            </a:r>
            <a:r>
              <a:rPr lang="zh-CN" altLang="en-US" b="0" i="0" dirty="0">
                <a:effectLst/>
                <a:latin typeface="Ubuntu"/>
              </a:rPr>
              <a:t>密集城市环境，基站高度低（</a:t>
            </a:r>
            <a:r>
              <a:rPr lang="en-US" altLang="zh-CN" b="0" i="0" dirty="0">
                <a:effectLst/>
                <a:latin typeface="Ubuntu"/>
              </a:rPr>
              <a:t>&lt;10m</a:t>
            </a:r>
            <a:r>
              <a:rPr lang="zh-CN" altLang="en-US" b="0" i="0" dirty="0">
                <a:effectLst/>
                <a:latin typeface="Ubuntu"/>
              </a:rPr>
              <a:t>），覆盖范围小的场景。</a:t>
            </a:r>
            <a:r>
              <a:rPr lang="en-US" altLang="zh-CN" b="1" i="0" dirty="0">
                <a:effectLst/>
                <a:latin typeface="-apple-system"/>
              </a:rPr>
              <a:t>Uma</a:t>
            </a:r>
            <a:r>
              <a:rPr lang="zh-CN" altLang="en-US" b="1" i="0" dirty="0">
                <a:effectLst/>
                <a:latin typeface="-apple-system"/>
              </a:rPr>
              <a:t>是城市宏小区模型，适用</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城市广覆盖场景，基站高度较高，</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RMa</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农村宏小区信道模型</a:t>
            </a:r>
            <a:r>
              <a:rPr lang="en-US" altLang="zh-CN" sz="1200" kern="1200" dirty="0">
                <a:solidFill>
                  <a:schemeClr val="tx1"/>
                </a:solidFill>
                <a:latin typeface="微软雅黑" panose="020B0503020204020204" pitchFamily="34" charset="-122"/>
                <a:ea typeface="微软雅黑" panose="020B0503020204020204" pitchFamily="34" charset="-122"/>
                <a:cs typeface="+mn-cs"/>
              </a:rPr>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农村或开阔地区，低用户密度场景。那这些信道模型都是以类似于这种数据类型的形式在</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sioona</a:t>
            </a:r>
            <a:r>
              <a:rPr lang="zh-CN" altLang="en-US" sz="1200" kern="1200" dirty="0">
                <a:solidFill>
                  <a:schemeClr val="tx1"/>
                </a:solidFill>
                <a:latin typeface="微软雅黑" panose="020B0503020204020204" pitchFamily="34" charset="-122"/>
                <a:ea typeface="微软雅黑" panose="020B0503020204020204" pitchFamily="34" charset="-122"/>
                <a:cs typeface="+mn-cs"/>
              </a:rPr>
              <a:t>中存储，比如这个是关于发射天线接收天线关于不同路径的幅度信息，这个是时延信息。然后利用这些数据，通过</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Sioona</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的</a:t>
            </a:r>
            <a:r>
              <a:rPr lang="en-US" altLang="zh-CN" sz="1200" kern="1200" dirty="0" err="1">
                <a:solidFill>
                  <a:schemeClr val="tx1"/>
                </a:solidFill>
                <a:latin typeface="微软雅黑" panose="020B0503020204020204" pitchFamily="34" charset="-122"/>
                <a:ea typeface="微软雅黑" panose="020B0503020204020204" pitchFamily="34" charset="-122"/>
                <a:cs typeface="+mn-cs"/>
              </a:rPr>
              <a:t>CIR_TO_channel</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方法可以产生对于的时域和频域的冲击相应，然后一旦知道了冲击响应</a:t>
            </a:r>
            <a:r>
              <a:rPr lang="zh-CN" altLang="en-US" b="0" i="0" dirty="0">
                <a:solidFill>
                  <a:srgbClr val="2A2B2E"/>
                </a:solidFill>
                <a:effectLst/>
                <a:latin typeface="PingFang SC"/>
              </a:rPr>
              <a:t>就可以使用</a:t>
            </a:r>
            <a:r>
              <a:rPr lang="en-US" altLang="zh-CN" b="0" i="0" dirty="0" err="1">
                <a:solidFill>
                  <a:srgbClr val="2A2B2E"/>
                </a:solidFill>
                <a:effectLst/>
                <a:latin typeface="PingFang SC"/>
              </a:rPr>
              <a:t>ApplyTimeChannel</a:t>
            </a:r>
            <a:r>
              <a:rPr lang="zh-CN" altLang="en-US" b="0" i="0" dirty="0">
                <a:solidFill>
                  <a:srgbClr val="2A2B2E"/>
                </a:solidFill>
                <a:effectLst/>
                <a:latin typeface="PingFang SC"/>
              </a:rPr>
              <a:t>或</a:t>
            </a:r>
            <a:r>
              <a:rPr lang="en-US" altLang="zh-CN" b="0" i="0" dirty="0" err="1">
                <a:solidFill>
                  <a:srgbClr val="2A2B2E"/>
                </a:solidFill>
                <a:effectLst/>
                <a:latin typeface="PingFang SC"/>
              </a:rPr>
              <a:t>ApplyOFDMChannel</a:t>
            </a:r>
            <a:r>
              <a:rPr lang="en-US" altLang="zh-CN" b="0" i="0" dirty="0">
                <a:solidFill>
                  <a:srgbClr val="2A2B2E"/>
                </a:solidFill>
                <a:effectLst/>
                <a:latin typeface="PingFang SC"/>
              </a:rPr>
              <a:t> </a:t>
            </a:r>
            <a:r>
              <a:rPr lang="zh-CN" altLang="en-US" b="0" i="0" dirty="0">
                <a:solidFill>
                  <a:srgbClr val="2A2B2E"/>
                </a:solidFill>
                <a:effectLst/>
                <a:latin typeface="PingFang SC"/>
              </a:rPr>
              <a:t>将它们应用于通道输入。当然你也可以从外部导入信道模型，比如你可以通过实测的方式得到这些数据。然后通过这个方法就能参数冲击响应，那在</a:t>
            </a:r>
            <a:r>
              <a:rPr lang="en-US" altLang="zh-CN" b="0" i="0" dirty="0" err="1">
                <a:solidFill>
                  <a:srgbClr val="2A2B2E"/>
                </a:solidFill>
                <a:effectLst/>
                <a:latin typeface="PingFang SC"/>
              </a:rPr>
              <a:t>Sionna</a:t>
            </a:r>
            <a:r>
              <a:rPr lang="zh-CN" altLang="en-US" b="0" i="0" dirty="0">
                <a:solidFill>
                  <a:srgbClr val="2A2B2E"/>
                </a:solidFill>
                <a:effectLst/>
                <a:latin typeface="PingFang SC"/>
              </a:rPr>
              <a:t>中还支持光通信信道和离散信道，光通信是做光纤通信仿真的，离散信道是做信道编码性能仿真的。这个跟我们关系不大，就不多说了</a:t>
            </a:r>
            <a:endParaRPr lang="en-US" altLang="zh-CN" b="1"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5"/>
          </p:nvPr>
        </p:nvSpPr>
        <p:spPr/>
        <p:txBody>
          <a:bodyPr/>
          <a:lstStyle/>
          <a:p>
            <a:fld id="{08F2B5E5-914F-4F59-A1DF-8A07A603FB59}" type="slidenum">
              <a:rPr lang="zh-CN" altLang="en-US" smtClean="0"/>
              <a:t>4</a:t>
            </a:fld>
            <a:endParaRPr lang="zh-CN" altLang="en-US"/>
          </a:p>
        </p:txBody>
      </p:sp>
    </p:spTree>
    <p:extLst>
      <p:ext uri="{BB962C8B-B14F-4D97-AF65-F5344CB8AC3E}">
        <p14:creationId xmlns:p14="http://schemas.microsoft.com/office/powerpoint/2010/main" val="8461573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下面介绍</a:t>
            </a:r>
            <a:r>
              <a:rPr lang="en-US" altLang="zh-CN" dirty="0" err="1"/>
              <a:t>Sionna</a:t>
            </a:r>
            <a:r>
              <a:rPr lang="zh-CN" altLang="en-US" dirty="0"/>
              <a:t>中关于</a:t>
            </a:r>
            <a:r>
              <a:rPr lang="en-US" altLang="zh-CN" dirty="0"/>
              <a:t>MIMO</a:t>
            </a:r>
            <a:r>
              <a:rPr lang="zh-CN" altLang="en-US" dirty="0"/>
              <a:t>和</a:t>
            </a:r>
            <a:r>
              <a:rPr lang="en-US" altLang="zh-CN" dirty="0"/>
              <a:t>OFDM</a:t>
            </a:r>
            <a:r>
              <a:rPr lang="zh-CN" altLang="en-US" dirty="0"/>
              <a:t>系统的一些关键组件，</a:t>
            </a:r>
            <a:r>
              <a:rPr lang="en-US" altLang="zh-CN" b="1" dirty="0" err="1"/>
              <a:t>ResourceGrid</a:t>
            </a:r>
            <a:r>
              <a:rPr lang="en-US" altLang="zh-CN" b="1" dirty="0"/>
              <a:t>:</a:t>
            </a:r>
            <a:r>
              <a:rPr lang="zh-CN" altLang="en-US" dirty="0"/>
              <a:t> 主要功能是定义</a:t>
            </a:r>
            <a:r>
              <a:rPr lang="en-US" altLang="zh-CN" dirty="0"/>
              <a:t>OFDM</a:t>
            </a:r>
            <a:r>
              <a:rPr lang="zh-CN" altLang="en-US" dirty="0"/>
              <a:t>资源网格，就也就是对时频资源进行分配。资源网格就相当于</a:t>
            </a:r>
            <a:r>
              <a:rPr lang="en-US" altLang="zh-CN" dirty="0"/>
              <a:t>4G5G</a:t>
            </a:r>
            <a:r>
              <a:rPr lang="zh-CN" altLang="en-US" dirty="0"/>
              <a:t>里边的</a:t>
            </a:r>
            <a:r>
              <a:rPr lang="en-US" altLang="zh-CN" dirty="0" err="1"/>
              <a:t>solt</a:t>
            </a:r>
            <a:r>
              <a:rPr lang="zh-CN" altLang="en-US" dirty="0"/>
              <a:t>，它定义子载波个数、</a:t>
            </a:r>
            <a:r>
              <a:rPr lang="en-US" altLang="zh-CN" dirty="0"/>
              <a:t>OFDM</a:t>
            </a:r>
            <a:r>
              <a:rPr lang="zh-CN" altLang="en-US" dirty="0"/>
              <a:t>符号个数，那在</a:t>
            </a:r>
            <a:r>
              <a:rPr lang="en-US" altLang="zh-CN" dirty="0"/>
              <a:t>5G</a:t>
            </a:r>
            <a:r>
              <a:rPr lang="zh-CN" altLang="en-US" dirty="0"/>
              <a:t>里面一个</a:t>
            </a:r>
            <a:r>
              <a:rPr lang="en-US" altLang="zh-CN" dirty="0" err="1"/>
              <a:t>solt</a:t>
            </a:r>
            <a:r>
              <a:rPr lang="zh-CN" altLang="en-US" dirty="0"/>
              <a:t>一般是包含</a:t>
            </a:r>
            <a:r>
              <a:rPr lang="en-US" altLang="zh-CN" dirty="0"/>
              <a:t>14</a:t>
            </a:r>
            <a:r>
              <a:rPr lang="zh-CN" altLang="en-US" dirty="0"/>
              <a:t>个</a:t>
            </a:r>
            <a:r>
              <a:rPr lang="en-US" altLang="zh-CN" dirty="0"/>
              <a:t>OFDM</a:t>
            </a:r>
            <a:r>
              <a:rPr lang="zh-CN" altLang="en-US" dirty="0"/>
              <a:t>符号，然后这个资源网格还配置保护间隔和直流载波。你像这个资源网格的话，就有</a:t>
            </a:r>
            <a:r>
              <a:rPr lang="en-US" altLang="zh-CN" dirty="0"/>
              <a:t>67</a:t>
            </a:r>
            <a:r>
              <a:rPr lang="zh-CN" altLang="en-US" dirty="0"/>
              <a:t>个子载波，</a:t>
            </a:r>
            <a:r>
              <a:rPr lang="en-US" altLang="zh-CN" dirty="0"/>
              <a:t>14</a:t>
            </a:r>
            <a:r>
              <a:rPr lang="zh-CN" altLang="en-US" dirty="0"/>
              <a:t>个</a:t>
            </a:r>
            <a:r>
              <a:rPr lang="en-US" altLang="zh-CN" dirty="0"/>
              <a:t>OFMD</a:t>
            </a:r>
            <a:r>
              <a:rPr lang="zh-CN" altLang="en-US" dirty="0"/>
              <a:t>符号，在第</a:t>
            </a:r>
            <a:r>
              <a:rPr lang="en-US" altLang="zh-CN" dirty="0"/>
              <a:t>3,11</a:t>
            </a:r>
            <a:r>
              <a:rPr lang="zh-CN" altLang="en-US" dirty="0"/>
              <a:t>符号位置放导频，</a:t>
            </a:r>
            <a:r>
              <a:rPr lang="en-US" altLang="zh-CN" dirty="0"/>
              <a:t>0</a:t>
            </a:r>
            <a:r>
              <a:rPr lang="zh-CN" altLang="en-US" dirty="0"/>
              <a:t>频还有频域两边的保护间隔的位置就放</a:t>
            </a:r>
            <a:r>
              <a:rPr lang="en-US" altLang="zh-CN" dirty="0"/>
              <a:t>0</a:t>
            </a:r>
            <a:r>
              <a:rPr lang="zh-CN" altLang="en-US" dirty="0"/>
              <a:t>。它就相当于是为数据规划好“格子”，安排好不同类型的信息放在哪个“格子”里。</a:t>
            </a:r>
            <a:r>
              <a:rPr lang="en-US" altLang="zh-CN" b="1" dirty="0" err="1"/>
              <a:t>ResourceGridMapper</a:t>
            </a:r>
            <a:r>
              <a:rPr lang="en-US" altLang="zh-CN" b="1" dirty="0"/>
              <a:t>:</a:t>
            </a:r>
            <a:r>
              <a:rPr lang="zh-CN" altLang="en-US" dirty="0"/>
              <a:t> 这个组件的作用是将数据符号填到之前定义的资源网格上。它支持多种天线和多流配置，这个在后面的例子里面有体现。</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导频模式</a:t>
            </a:r>
            <a:r>
              <a:rPr lang="zh-CN" altLang="en-US" dirty="0"/>
              <a:t>这个组件用于自动生成正交导频模式，确保在</a:t>
            </a:r>
            <a:r>
              <a:rPr lang="en-US" altLang="zh-CN" dirty="0"/>
              <a:t>MIMO</a:t>
            </a:r>
            <a:r>
              <a:rPr lang="zh-CN" altLang="en-US" dirty="0"/>
              <a:t>场景中导频之间互不干扰。</a:t>
            </a:r>
            <a:r>
              <a:rPr lang="en-US" altLang="zh-CN" dirty="0"/>
              <a:t>OFDM </a:t>
            </a:r>
            <a:r>
              <a:rPr lang="zh-CN" altLang="en-US" dirty="0"/>
              <a:t>调制与解调的作用就是资源网格中的频域信号通过</a:t>
            </a:r>
            <a:r>
              <a:rPr lang="en-US" altLang="zh-CN" dirty="0"/>
              <a:t>IFFT</a:t>
            </a:r>
            <a:r>
              <a:rPr lang="zh-CN" altLang="en-US" dirty="0"/>
              <a:t>变成时域</a:t>
            </a:r>
            <a:r>
              <a:rPr lang="en-US" altLang="zh-CN" dirty="0"/>
              <a:t>OFDM</a:t>
            </a:r>
            <a:r>
              <a:rPr lang="zh-CN" altLang="en-US" dirty="0"/>
              <a:t>信号，然后在插入循环前缀。然后解调就是把接收到的时域</a:t>
            </a:r>
            <a:r>
              <a:rPr lang="en-US" altLang="zh-CN" dirty="0"/>
              <a:t>OFDM</a:t>
            </a:r>
            <a:r>
              <a:rPr lang="zh-CN" altLang="en-US" dirty="0"/>
              <a:t>信号解调为频域资源网格，包括</a:t>
            </a:r>
            <a:r>
              <a:rPr lang="en-US" altLang="zh-CN" dirty="0"/>
              <a:t>FFT</a:t>
            </a:r>
            <a:r>
              <a:rPr lang="zh-CN" altLang="en-US" dirty="0"/>
              <a:t>（快速傅里叶变换）、然后把</a:t>
            </a:r>
            <a:r>
              <a:rPr lang="en-US" altLang="zh-CN" dirty="0"/>
              <a:t>CP</a:t>
            </a:r>
            <a:r>
              <a:rPr lang="zh-CN" altLang="en-US" dirty="0"/>
              <a:t>移除。信道估计就是导频信号计算信道频率响应（</a:t>
            </a:r>
            <a:r>
              <a:rPr lang="en-US" altLang="zh-CN" dirty="0"/>
              <a:t>CFR</a:t>
            </a:r>
            <a:r>
              <a:rPr lang="zh-CN" altLang="en-US" dirty="0"/>
              <a:t>）把前面的</a:t>
            </a:r>
            <a:r>
              <a:rPr lang="en-US" altLang="zh-CN" dirty="0"/>
              <a:t>H</a:t>
            </a:r>
            <a:r>
              <a:rPr lang="zh-CN" altLang="en-US" dirty="0"/>
              <a:t>和噪声方差估计出来，那</a:t>
            </a:r>
            <a:r>
              <a:rPr lang="en-US" altLang="zh-CN" dirty="0" err="1"/>
              <a:t>sionna</a:t>
            </a:r>
            <a:r>
              <a:rPr lang="zh-CN" altLang="en-US" dirty="0"/>
              <a:t>也是集成了各种各样的信道估计算法，也继承了各种各样的均衡算法，包括</a:t>
            </a:r>
            <a:r>
              <a:rPr lang="en-US" altLang="zh-CN" dirty="0"/>
              <a:t>MIMO</a:t>
            </a:r>
            <a:r>
              <a:rPr lang="zh-CN" altLang="en-US" dirty="0"/>
              <a:t>系统中的线性检测器。预编码主要是用于下行信道的波束赋形以及消除干扰。</a:t>
            </a:r>
          </a:p>
        </p:txBody>
      </p:sp>
      <p:sp>
        <p:nvSpPr>
          <p:cNvPr id="4" name="灯片编号占位符 3"/>
          <p:cNvSpPr>
            <a:spLocks noGrp="1"/>
          </p:cNvSpPr>
          <p:nvPr>
            <p:ph type="sldNum" sz="quarter" idx="5"/>
          </p:nvPr>
        </p:nvSpPr>
        <p:spPr/>
        <p:txBody>
          <a:bodyPr/>
          <a:lstStyle/>
          <a:p>
            <a:fld id="{08F2B5E5-914F-4F59-A1DF-8A07A603FB59}" type="slidenum">
              <a:rPr lang="zh-CN" altLang="en-US" smtClean="0"/>
              <a:t>5</a:t>
            </a:fld>
            <a:endParaRPr lang="zh-CN" altLang="en-US"/>
          </a:p>
        </p:txBody>
      </p:sp>
    </p:spTree>
    <p:extLst>
      <p:ext uri="{BB962C8B-B14F-4D97-AF65-F5344CB8AC3E}">
        <p14:creationId xmlns:p14="http://schemas.microsoft.com/office/powerpoint/2010/main" val="3804712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dirty="0"/>
              <a:t>然后我们通过一个例子来吧所有组件结合起来，来看一个比较真实的仿真，这是一个点对点的</a:t>
            </a:r>
            <a:r>
              <a:rPr lang="en-US" altLang="zh-CN" dirty="0"/>
              <a:t>OFDM</a:t>
            </a:r>
            <a:r>
              <a:rPr lang="zh-CN" altLang="en-US" dirty="0"/>
              <a:t>系统仿真，</a:t>
            </a:r>
            <a:r>
              <a:rPr lang="en-US" altLang="zh-CN" dirty="0"/>
              <a:t>UT</a:t>
            </a:r>
            <a:r>
              <a:rPr lang="zh-CN" altLang="en-US" dirty="0"/>
              <a:t>有</a:t>
            </a:r>
            <a:r>
              <a:rPr lang="en-US" altLang="zh-CN" dirty="0"/>
              <a:t>4</a:t>
            </a:r>
            <a:r>
              <a:rPr lang="zh-CN" altLang="en-US" dirty="0"/>
              <a:t>根天线，</a:t>
            </a:r>
            <a:r>
              <a:rPr lang="en-US" altLang="zh-CN" dirty="0"/>
              <a:t>BS</a:t>
            </a:r>
            <a:r>
              <a:rPr lang="zh-CN" altLang="en-US" dirty="0"/>
              <a:t>有</a:t>
            </a:r>
            <a:r>
              <a:rPr lang="en-US" altLang="zh-CN" dirty="0"/>
              <a:t>8</a:t>
            </a:r>
            <a:r>
              <a:rPr lang="zh-CN" altLang="en-US" dirty="0"/>
              <a:t>根天线，我们先看上行的频域信道仿真，这里有一个二进制源，经过</a:t>
            </a:r>
            <a:r>
              <a:rPr lang="en-US" altLang="zh-CN" dirty="0"/>
              <a:t>LDPC</a:t>
            </a:r>
            <a:r>
              <a:rPr lang="zh-CN" altLang="en-US" dirty="0"/>
              <a:t>信道编码，然后用</a:t>
            </a:r>
            <a:r>
              <a:rPr lang="en-US" altLang="zh-CN" dirty="0"/>
              <a:t>Mapper</a:t>
            </a:r>
            <a:r>
              <a:rPr lang="zh-CN" altLang="en-US" dirty="0"/>
              <a:t>比特映射成符号，然后在初始化</a:t>
            </a:r>
            <a:r>
              <a:rPr lang="en-US" altLang="zh-CN" b="1" i="0" dirty="0">
                <a:solidFill>
                  <a:srgbClr val="404040"/>
                </a:solidFill>
                <a:effectLst/>
                <a:latin typeface="Roboto Slab"/>
              </a:rPr>
              <a:t>OFDM Resource Grid</a:t>
            </a:r>
            <a:r>
              <a:rPr lang="zh-CN" altLang="en-US" b="1" i="0" dirty="0">
                <a:solidFill>
                  <a:srgbClr val="404040"/>
                </a:solidFill>
                <a:effectLst/>
                <a:latin typeface="Roboto Slab"/>
              </a:rPr>
              <a:t>，那还要确定他并行发送数据的流数，这是一个</a:t>
            </a:r>
            <a:r>
              <a:rPr lang="en-US" altLang="zh-CN" b="1" i="0" dirty="0">
                <a:solidFill>
                  <a:srgbClr val="404040"/>
                </a:solidFill>
                <a:effectLst/>
                <a:latin typeface="Roboto Slab"/>
              </a:rPr>
              <a:t>4×8</a:t>
            </a:r>
            <a:r>
              <a:rPr lang="zh-CN" altLang="en-US" b="1" i="0" dirty="0">
                <a:solidFill>
                  <a:srgbClr val="404040"/>
                </a:solidFill>
                <a:effectLst/>
                <a:latin typeface="Roboto Slab"/>
              </a:rPr>
              <a:t>的</a:t>
            </a:r>
            <a:r>
              <a:rPr lang="en-US" altLang="zh-CN" b="1" i="0" dirty="0">
                <a:solidFill>
                  <a:srgbClr val="404040"/>
                </a:solidFill>
                <a:effectLst/>
                <a:latin typeface="Roboto Slab"/>
              </a:rPr>
              <a:t>MIMO</a:t>
            </a:r>
            <a:r>
              <a:rPr lang="zh-CN" altLang="en-US" b="1" i="0" dirty="0">
                <a:solidFill>
                  <a:srgbClr val="404040"/>
                </a:solidFill>
                <a:effectLst/>
                <a:latin typeface="Roboto Slab"/>
              </a:rPr>
              <a:t>系统，他信道矩阵的秩要小于等于</a:t>
            </a:r>
            <a:r>
              <a:rPr lang="en-US" altLang="zh-CN" b="1" i="0" dirty="0">
                <a:solidFill>
                  <a:srgbClr val="404040"/>
                </a:solidFill>
                <a:effectLst/>
                <a:latin typeface="Roboto Slab"/>
              </a:rPr>
              <a:t>4</a:t>
            </a:r>
            <a:r>
              <a:rPr lang="zh-CN" altLang="en-US" b="1" i="0" dirty="0">
                <a:solidFill>
                  <a:srgbClr val="404040"/>
                </a:solidFill>
                <a:effectLst/>
                <a:latin typeface="Roboto Slab"/>
              </a:rPr>
              <a:t>，那仿真中一般设置流的数量等于</a:t>
            </a:r>
            <a:r>
              <a:rPr lang="en-US" altLang="zh-CN" b="1" i="0" dirty="0">
                <a:solidFill>
                  <a:srgbClr val="404040"/>
                </a:solidFill>
                <a:effectLst/>
                <a:latin typeface="Roboto Slab"/>
              </a:rPr>
              <a:t>UT</a:t>
            </a:r>
            <a:r>
              <a:rPr lang="zh-CN" altLang="en-US" b="1" i="0" dirty="0">
                <a:solidFill>
                  <a:srgbClr val="404040"/>
                </a:solidFill>
                <a:effectLst/>
                <a:latin typeface="Roboto Slab"/>
              </a:rPr>
              <a:t>天线的数量，这里就是用</a:t>
            </a:r>
            <a:r>
              <a:rPr lang="en-US" altLang="zh-CN" b="1" i="0" dirty="0">
                <a:solidFill>
                  <a:srgbClr val="404040"/>
                </a:solidFill>
                <a:effectLst/>
                <a:latin typeface="Roboto Slab"/>
              </a:rPr>
              <a:t>4</a:t>
            </a:r>
            <a:r>
              <a:rPr lang="zh-CN" altLang="en-US" b="1" i="0" dirty="0">
                <a:solidFill>
                  <a:srgbClr val="404040"/>
                </a:solidFill>
                <a:effectLst/>
                <a:latin typeface="Roboto Slab"/>
              </a:rPr>
              <a:t>跟天线并行发送</a:t>
            </a:r>
            <a:r>
              <a:rPr lang="en-US" altLang="zh-CN" b="1" i="0" dirty="0">
                <a:solidFill>
                  <a:srgbClr val="404040"/>
                </a:solidFill>
                <a:effectLst/>
                <a:latin typeface="Roboto Slab"/>
              </a:rPr>
              <a:t>4</a:t>
            </a:r>
            <a:r>
              <a:rPr lang="zh-CN" altLang="en-US" b="1" i="0" dirty="0">
                <a:solidFill>
                  <a:srgbClr val="404040"/>
                </a:solidFill>
                <a:effectLst/>
                <a:latin typeface="Roboto Slab"/>
              </a:rPr>
              <a:t>流数据。那他这里采用的是正交导频，可以看到每个流的导频都是错开的，这样可以避免导频之间相互干扰。然后经过</a:t>
            </a:r>
            <a:r>
              <a:rPr lang="en-US" altLang="zh-CN" b="1" i="0" dirty="0">
                <a:solidFill>
                  <a:srgbClr val="404040"/>
                </a:solidFill>
                <a:effectLst/>
                <a:latin typeface="Roboto Slab"/>
              </a:rPr>
              <a:t>CDL</a:t>
            </a:r>
            <a:r>
              <a:rPr lang="zh-CN" altLang="en-US" b="1" i="0" dirty="0">
                <a:solidFill>
                  <a:srgbClr val="404040"/>
                </a:solidFill>
                <a:effectLst/>
                <a:latin typeface="Roboto Slab"/>
              </a:rPr>
              <a:t>频域信道，我们可以画出他的频率冲击响应，然后收端先把有导频的地方估计出来，然后没有导频的地方通过插值的方法插值出来。然后在经过均衡，</a:t>
            </a:r>
            <a:r>
              <a:rPr lang="en-US" altLang="zh-CN" b="1" i="0" dirty="0">
                <a:solidFill>
                  <a:srgbClr val="404040"/>
                </a:solidFill>
                <a:effectLst/>
                <a:latin typeface="Roboto Slab"/>
              </a:rPr>
              <a:t>QAM</a:t>
            </a:r>
            <a:r>
              <a:rPr lang="zh-CN" altLang="en-US" b="1" i="0" dirty="0">
                <a:solidFill>
                  <a:srgbClr val="404040"/>
                </a:solidFill>
                <a:effectLst/>
                <a:latin typeface="Roboto Slab"/>
              </a:rPr>
              <a:t>解调，信道编码解码，最后在计算误码率。我们可以仿真一下不同的信道条件这个系统的性能，首先要搞清楚</a:t>
            </a:r>
            <a:r>
              <a:rPr lang="en-US" altLang="zh-CN" b="1" i="0" dirty="0">
                <a:solidFill>
                  <a:srgbClr val="404040"/>
                </a:solidFill>
                <a:effectLst/>
                <a:latin typeface="Roboto Slab"/>
              </a:rPr>
              <a:t>CDL</a:t>
            </a:r>
            <a:r>
              <a:rPr lang="zh-CN" altLang="en-US" b="1" i="0" dirty="0">
                <a:solidFill>
                  <a:srgbClr val="404040"/>
                </a:solidFill>
                <a:effectLst/>
                <a:latin typeface="Roboto Slab"/>
              </a:rPr>
              <a:t>这几张信道模型的性能差异，我们看下不同信道模型的条件数的</a:t>
            </a:r>
            <a:r>
              <a:rPr lang="zh-CN" altLang="en-US" b="0" i="0" dirty="0">
                <a:solidFill>
                  <a:srgbClr val="2A2B2E"/>
                </a:solidFill>
                <a:effectLst/>
                <a:latin typeface="PingFang SC"/>
              </a:rPr>
              <a:t>累积分布函数。这个条件数就是信道矩阵最大的奇异值和最小的奇异值的比值，</a:t>
            </a:r>
            <a:r>
              <a:rPr lang="zh-CN" altLang="en-US" b="0" i="0" dirty="0">
                <a:effectLst/>
                <a:latin typeface="Ubuntu"/>
              </a:rPr>
              <a:t>低条件数（≈</a:t>
            </a:r>
            <a:r>
              <a:rPr lang="en-US" altLang="zh-CN" b="0" i="0" dirty="0">
                <a:effectLst/>
                <a:latin typeface="Ubuntu"/>
              </a:rPr>
              <a:t>1</a:t>
            </a:r>
            <a:r>
              <a:rPr lang="zh-CN" altLang="en-US" b="0" i="0" dirty="0">
                <a:effectLst/>
                <a:latin typeface="Ubuntu"/>
              </a:rPr>
              <a:t>）： 所有奇异值相近，信道矩阵接近正交（各空间维度独立衰落），适合多流传输。 高条件数（≫</a:t>
            </a:r>
            <a:r>
              <a:rPr lang="en-US" altLang="zh-CN" b="0" i="0" dirty="0">
                <a:effectLst/>
                <a:latin typeface="Ubuntu"/>
              </a:rPr>
              <a:t>1</a:t>
            </a:r>
            <a:r>
              <a:rPr lang="zh-CN" altLang="en-US" b="0" i="0" dirty="0">
                <a:effectLst/>
                <a:latin typeface="Ubuntu"/>
              </a:rPr>
              <a:t>）： 最小奇异值接近</a:t>
            </a:r>
            <a:r>
              <a:rPr lang="en-US" altLang="zh-CN" b="0" i="0" dirty="0">
                <a:effectLst/>
                <a:latin typeface="Ubuntu"/>
              </a:rPr>
              <a:t>0</a:t>
            </a:r>
            <a:r>
              <a:rPr lang="zh-CN" altLang="en-US" b="0" i="0" dirty="0">
                <a:effectLst/>
                <a:latin typeface="Ubuntu"/>
              </a:rPr>
              <a:t>，信道矩阵接近奇异。 可以看到</a:t>
            </a:r>
            <a:r>
              <a:rPr lang="en-US" altLang="zh-CN" b="0" i="0" dirty="0">
                <a:effectLst/>
                <a:latin typeface="Ubuntu"/>
              </a:rPr>
              <a:t>B</a:t>
            </a:r>
            <a:r>
              <a:rPr lang="zh-CN" altLang="en-US" b="0" i="0" dirty="0">
                <a:effectLst/>
                <a:latin typeface="Ubuntu"/>
              </a:rPr>
              <a:t>和</a:t>
            </a:r>
            <a:r>
              <a:rPr lang="en-US" altLang="zh-CN" b="0" i="0" dirty="0">
                <a:effectLst/>
                <a:latin typeface="Ubuntu"/>
              </a:rPr>
              <a:t>C</a:t>
            </a:r>
            <a:r>
              <a:rPr lang="zh-CN" altLang="en-US" b="0" i="0" dirty="0">
                <a:effectLst/>
                <a:latin typeface="Ubuntu"/>
              </a:rPr>
              <a:t>的条件数大部分都集中在</a:t>
            </a:r>
            <a:r>
              <a:rPr lang="en-US" altLang="zh-CN" b="0" i="0" dirty="0">
                <a:effectLst/>
                <a:latin typeface="Ubuntu"/>
              </a:rPr>
              <a:t>20</a:t>
            </a:r>
            <a:r>
              <a:rPr lang="zh-CN" altLang="en-US" b="0" i="0" dirty="0">
                <a:effectLst/>
                <a:latin typeface="Ubuntu"/>
              </a:rPr>
              <a:t>以下，相对其他模型算比较好的。我们可以对不同模型进行上行链路仿真，确实在</a:t>
            </a:r>
            <a:r>
              <a:rPr lang="en-US" altLang="zh-CN" b="0" i="0" dirty="0">
                <a:effectLst/>
                <a:latin typeface="Ubuntu"/>
              </a:rPr>
              <a:t>B,</a:t>
            </a:r>
            <a:r>
              <a:rPr lang="zh-CN" altLang="en-US" b="0" i="0" dirty="0">
                <a:effectLst/>
                <a:latin typeface="Ubuntu"/>
              </a:rPr>
              <a:t>和</a:t>
            </a:r>
            <a:r>
              <a:rPr lang="en-US" altLang="zh-CN" b="0" i="0" dirty="0">
                <a:effectLst/>
                <a:latin typeface="Ubuntu"/>
              </a:rPr>
              <a:t>C</a:t>
            </a:r>
            <a:r>
              <a:rPr lang="zh-CN" altLang="en-US" b="0" i="0" dirty="0">
                <a:effectLst/>
                <a:latin typeface="Ubuntu"/>
              </a:rPr>
              <a:t>的条件下系统性能要好很多，那我们可以做时域上的仿真，用</a:t>
            </a:r>
            <a:r>
              <a:rPr lang="en-US" altLang="zh-CN" b="0" i="0" dirty="0" err="1">
                <a:effectLst/>
                <a:latin typeface="Ubuntu"/>
              </a:rPr>
              <a:t>sionna</a:t>
            </a:r>
            <a:r>
              <a:rPr lang="zh-CN" altLang="en-US" b="0" i="0" dirty="0">
                <a:effectLst/>
                <a:latin typeface="Ubuntu"/>
              </a:rPr>
              <a:t>中的时域信道可以方便的生成时域的冲击响应，再来看下行链路仿真，下行链路一般会做一个预编码，他的作用就是在发射前把这</a:t>
            </a:r>
            <a:r>
              <a:rPr lang="en-US" altLang="zh-CN" b="0" i="0" dirty="0">
                <a:effectLst/>
                <a:latin typeface="Ubuntu"/>
              </a:rPr>
              <a:t>4</a:t>
            </a:r>
            <a:r>
              <a:rPr lang="zh-CN" altLang="en-US" b="0" i="0" dirty="0">
                <a:effectLst/>
                <a:latin typeface="Ubuntu"/>
              </a:rPr>
              <a:t>流数据映射到</a:t>
            </a:r>
            <a:r>
              <a:rPr lang="en-US" altLang="zh-CN" b="0" i="0" dirty="0">
                <a:effectLst/>
                <a:latin typeface="Ubuntu"/>
              </a:rPr>
              <a:t>8</a:t>
            </a:r>
            <a:r>
              <a:rPr lang="zh-CN" altLang="en-US" b="0" i="0" dirty="0">
                <a:effectLst/>
                <a:latin typeface="Ubuntu"/>
              </a:rPr>
              <a:t>跟天线，相当于在发射数据</a:t>
            </a:r>
            <a:r>
              <a:rPr lang="en-US" altLang="zh-CN" b="0" i="0" dirty="0">
                <a:effectLst/>
                <a:latin typeface="Ubuntu"/>
              </a:rPr>
              <a:t>x</a:t>
            </a:r>
            <a:r>
              <a:rPr lang="zh-CN" altLang="en-US" b="0" i="0" dirty="0">
                <a:effectLst/>
                <a:latin typeface="Ubuntu"/>
              </a:rPr>
              <a:t>前乘了一个</a:t>
            </a:r>
            <a:r>
              <a:rPr lang="en-US" altLang="zh-CN" b="0" i="0" dirty="0">
                <a:effectLst/>
                <a:latin typeface="Ubuntu"/>
              </a:rPr>
              <a:t>8×4</a:t>
            </a:r>
            <a:r>
              <a:rPr lang="zh-CN" altLang="en-US" b="0" i="0" dirty="0">
                <a:effectLst/>
                <a:latin typeface="Ubuntu"/>
              </a:rPr>
              <a:t>的矩阵</a:t>
            </a:r>
            <a:r>
              <a:rPr lang="en-US" altLang="zh-CN" b="0" i="0" dirty="0">
                <a:effectLst/>
                <a:latin typeface="Ubuntu"/>
              </a:rPr>
              <a:t>P</a:t>
            </a:r>
            <a:r>
              <a:rPr lang="zh-CN" altLang="en-US" b="0" i="0" dirty="0">
                <a:effectLst/>
                <a:latin typeface="Ubuntu"/>
              </a:rPr>
              <a:t>，不同的</a:t>
            </a:r>
            <a:r>
              <a:rPr lang="en-US" altLang="zh-CN" b="0" i="0" dirty="0">
                <a:effectLst/>
                <a:latin typeface="Ubuntu"/>
              </a:rPr>
              <a:t>P</a:t>
            </a:r>
            <a:r>
              <a:rPr lang="zh-CN" altLang="en-US" b="0" i="0" dirty="0">
                <a:effectLst/>
                <a:latin typeface="Ubuntu"/>
              </a:rPr>
              <a:t>就对于不同的算法，这里的</a:t>
            </a:r>
            <a:r>
              <a:rPr lang="en-US" altLang="zh-CN" b="0" i="0" dirty="0">
                <a:effectLst/>
                <a:latin typeface="Ubuntu"/>
              </a:rPr>
              <a:t>ZF</a:t>
            </a:r>
            <a:r>
              <a:rPr lang="zh-CN" altLang="en-US" b="0" i="0" dirty="0">
                <a:effectLst/>
                <a:latin typeface="Ubuntu"/>
              </a:rPr>
              <a:t>算法就是在前面乘以</a:t>
            </a:r>
            <a:r>
              <a:rPr lang="en-US" altLang="zh-CN" b="0" i="0" dirty="0">
                <a:effectLst/>
                <a:latin typeface="Ubuntu"/>
              </a:rPr>
              <a:t>P</a:t>
            </a:r>
            <a:r>
              <a:rPr lang="zh-CN" altLang="en-US" b="0" i="0" dirty="0">
                <a:effectLst/>
                <a:latin typeface="Ubuntu"/>
              </a:rPr>
              <a:t>，这个</a:t>
            </a:r>
            <a:r>
              <a:rPr lang="en-US" altLang="zh-CN" b="0" i="0" dirty="0">
                <a:effectLst/>
                <a:latin typeface="Ubuntu"/>
              </a:rPr>
              <a:t>P</a:t>
            </a:r>
            <a:r>
              <a:rPr lang="zh-CN" altLang="en-US" b="0" i="0" dirty="0">
                <a:effectLst/>
                <a:latin typeface="Ubuntu"/>
              </a:rPr>
              <a:t>刚好可以抵消掉信道的影响，也就是收端接收到了刚好就是要发的。</a:t>
            </a:r>
            <a:endParaRPr lang="en-US" altLang="zh-CN" b="0" i="0" dirty="0">
              <a:effectLst/>
              <a:latin typeface="Ubuntu"/>
            </a:endParaRPr>
          </a:p>
          <a:p>
            <a:pPr algn="l"/>
            <a:r>
              <a:rPr lang="zh-CN" altLang="en-US" b="0" i="0" dirty="0">
                <a:effectLst/>
                <a:latin typeface="Ubuntu"/>
              </a:rPr>
              <a:t>这是下行链路仿真结果，</a:t>
            </a:r>
            <a:endParaRPr lang="en-US" altLang="zh-CN" b="0" i="0" dirty="0">
              <a:effectLst/>
              <a:latin typeface="Ubuntu"/>
            </a:endParaRPr>
          </a:p>
          <a:p>
            <a:pPr algn="l"/>
            <a:r>
              <a:rPr lang="zh-CN" altLang="en-US" b="0" i="0" dirty="0">
                <a:effectLst/>
                <a:latin typeface="Ubuntu"/>
              </a:rPr>
              <a:t>我们还可以仿真</a:t>
            </a:r>
            <a:r>
              <a:rPr lang="en-US" altLang="zh-CN" b="0" i="0" dirty="0">
                <a:effectLst/>
                <a:latin typeface="Ubuntu"/>
              </a:rPr>
              <a:t>UT</a:t>
            </a:r>
            <a:r>
              <a:rPr lang="zh-CN" altLang="en-US" b="0" i="0">
                <a:effectLst/>
                <a:latin typeface="Ubuntu"/>
              </a:rPr>
              <a:t>移动速度对系统性能的影响，循环前缀对性能的影响</a:t>
            </a:r>
            <a:endParaRPr lang="en-US" altLang="zh-CN" b="0" i="0" dirty="0">
              <a:effectLst/>
              <a:latin typeface="Ubuntu"/>
            </a:endParaRPr>
          </a:p>
          <a:p>
            <a:pPr algn="l"/>
            <a:r>
              <a:rPr lang="en-US" altLang="zh-CN" b="1" i="0" dirty="0">
                <a:effectLst/>
                <a:latin typeface="-apple-system"/>
              </a:rPr>
              <a:t>1. </a:t>
            </a:r>
            <a:r>
              <a:rPr lang="zh-CN" altLang="en-US" b="1" i="0" dirty="0">
                <a:effectLst/>
                <a:latin typeface="-apple-system"/>
              </a:rPr>
              <a:t>奇异值：信道的“水管粗细”</a:t>
            </a:r>
          </a:p>
          <a:p>
            <a:pPr algn="l"/>
            <a:r>
              <a:rPr lang="zh-CN" altLang="en-US" b="0" i="0" dirty="0">
                <a:effectLst/>
                <a:latin typeface="Ubuntu"/>
              </a:rPr>
              <a:t>想象你要用几根水管给花园浇水（</a:t>
            </a:r>
            <a:r>
              <a:rPr lang="en-US" altLang="zh-CN" b="0" i="0" dirty="0">
                <a:effectLst/>
                <a:latin typeface="Ubuntu"/>
              </a:rPr>
              <a:t>MIMO</a:t>
            </a:r>
            <a:r>
              <a:rPr lang="zh-CN" altLang="en-US" b="0" i="0" dirty="0">
                <a:effectLst/>
                <a:latin typeface="Ubuntu"/>
              </a:rPr>
              <a:t>系统用多个天线发数据）</a:t>
            </a:r>
          </a:p>
          <a:p>
            <a:pPr algn="l">
              <a:buFont typeface="Arial" panose="020B0604020202020204" pitchFamily="34" charset="0"/>
              <a:buChar char="•"/>
            </a:pPr>
            <a:r>
              <a:rPr lang="zh-CN" altLang="en-US" b="1" i="0" dirty="0">
                <a:effectLst/>
                <a:latin typeface="Ubuntu"/>
              </a:rPr>
              <a:t>每根水管的粗细</a:t>
            </a:r>
            <a:r>
              <a:rPr lang="zh-CN" altLang="en-US" b="0" i="0" dirty="0">
                <a:effectLst/>
                <a:latin typeface="Ubuntu"/>
              </a:rPr>
              <a:t> </a:t>
            </a:r>
            <a:r>
              <a:rPr lang="en-US" altLang="zh-CN" b="0" i="0" dirty="0">
                <a:effectLst/>
                <a:latin typeface="Ubuntu"/>
              </a:rPr>
              <a:t>= </a:t>
            </a:r>
            <a:r>
              <a:rPr lang="zh-CN" altLang="en-US" b="1" i="0" dirty="0">
                <a:effectLst/>
                <a:latin typeface="Ubuntu"/>
              </a:rPr>
              <a:t>奇异值</a:t>
            </a:r>
            <a:br>
              <a:rPr lang="zh-CN" altLang="en-US" b="0" i="0" dirty="0">
                <a:effectLst/>
                <a:latin typeface="Ubuntu"/>
              </a:rPr>
            </a:br>
            <a:r>
              <a:rPr lang="zh-CN" altLang="en-US" b="0" i="0" dirty="0">
                <a:effectLst/>
                <a:latin typeface="Ubuntu"/>
              </a:rPr>
              <a:t>粗水管（大奇异值）→ 能快速送水（数据速率高）；</a:t>
            </a:r>
            <a:br>
              <a:rPr lang="zh-CN" altLang="en-US" b="0" i="0" dirty="0">
                <a:effectLst/>
                <a:latin typeface="Ubuntu"/>
              </a:rPr>
            </a:br>
            <a:r>
              <a:rPr lang="zh-CN" altLang="en-US" b="0" i="0" dirty="0">
                <a:effectLst/>
                <a:latin typeface="Ubuntu"/>
              </a:rPr>
              <a:t>细水管（小奇异值）→ 只能慢慢滴水（数据速率低）。</a:t>
            </a:r>
          </a:p>
          <a:p>
            <a:pPr algn="l">
              <a:buFont typeface="Arial" panose="020B0604020202020204" pitchFamily="34" charset="0"/>
              <a:buChar char="•"/>
            </a:pPr>
            <a:r>
              <a:rPr lang="zh-CN" altLang="en-US" b="1" i="0" dirty="0">
                <a:effectLst/>
                <a:latin typeface="Ubuntu"/>
              </a:rPr>
              <a:t>如果某根水管彻底堵了（奇异值</a:t>
            </a:r>
            <a:r>
              <a:rPr lang="en-US" altLang="zh-CN" b="1" i="0" dirty="0">
                <a:effectLst/>
                <a:latin typeface="Ubuntu"/>
              </a:rPr>
              <a:t>=0</a:t>
            </a:r>
            <a:r>
              <a:rPr lang="zh-CN" altLang="en-US" b="1" i="0" dirty="0">
                <a:effectLst/>
                <a:latin typeface="Ubuntu"/>
              </a:rPr>
              <a:t>）</a:t>
            </a:r>
            <a:r>
              <a:rPr lang="zh-CN" altLang="en-US" b="0" i="0" dirty="0">
                <a:effectLst/>
                <a:latin typeface="Ubuntu"/>
              </a:rPr>
              <a:t> → 这条路径完全没用。</a:t>
            </a:r>
          </a:p>
          <a:p>
            <a:pPr algn="l"/>
            <a:r>
              <a:rPr lang="en-US" altLang="zh-CN" b="1" i="0" dirty="0">
                <a:effectLst/>
                <a:latin typeface="-apple-system"/>
              </a:rPr>
              <a:t>2. </a:t>
            </a:r>
            <a:r>
              <a:rPr lang="zh-CN" altLang="en-US" b="1" i="0" dirty="0">
                <a:effectLst/>
                <a:latin typeface="-apple-system"/>
              </a:rPr>
              <a:t>条件数：水管的“粗细差距”</a:t>
            </a:r>
          </a:p>
          <a:p>
            <a:pPr algn="l"/>
            <a:r>
              <a:rPr lang="zh-CN" altLang="en-US" b="0" i="0" dirty="0">
                <a:effectLst/>
                <a:latin typeface="Ubuntu"/>
              </a:rPr>
              <a:t>现在比较所有水管的粗细差异：</a:t>
            </a:r>
          </a:p>
          <a:p>
            <a:pPr algn="l">
              <a:buFont typeface="Arial" panose="020B0604020202020204" pitchFamily="34" charset="0"/>
              <a:buChar char="•"/>
            </a:pPr>
            <a:r>
              <a:rPr lang="zh-CN" altLang="en-US" b="1" i="0" dirty="0">
                <a:effectLst/>
                <a:latin typeface="Ubuntu"/>
              </a:rPr>
              <a:t>条件数≈</a:t>
            </a:r>
            <a:r>
              <a:rPr lang="en-US" altLang="zh-CN" b="1" i="0" dirty="0">
                <a:effectLst/>
                <a:latin typeface="Ubuntu"/>
              </a:rPr>
              <a:t>1</a:t>
            </a:r>
            <a:r>
              <a:rPr lang="zh-CN" altLang="en-US" b="1" i="0" dirty="0">
                <a:effectLst/>
                <a:latin typeface="Ubuntu"/>
              </a:rPr>
              <a:t>（水管粗细差不多）</a:t>
            </a:r>
            <a:r>
              <a:rPr lang="zh-CN" altLang="en-US" b="0" i="0" dirty="0">
                <a:effectLst/>
                <a:latin typeface="Ubuntu"/>
              </a:rPr>
              <a:t>：</a:t>
            </a:r>
            <a:br>
              <a:rPr lang="zh-CN" altLang="en-US" b="0" i="0" dirty="0">
                <a:effectLst/>
                <a:latin typeface="Ubuntu"/>
              </a:rPr>
            </a:br>
            <a:r>
              <a:rPr lang="zh-CN" altLang="en-US" b="0" i="0" dirty="0">
                <a:effectLst/>
                <a:latin typeface="Ubuntu"/>
              </a:rPr>
              <a:t>比如所有水管都是“中号”（奇异值相近），花园每个角落都能均匀浇水（</a:t>
            </a:r>
            <a:r>
              <a:rPr lang="zh-CN" altLang="en-US" b="1" i="0" dirty="0">
                <a:effectLst/>
                <a:latin typeface="Ubuntu"/>
              </a:rPr>
              <a:t>空间复用效果好</a:t>
            </a:r>
            <a:r>
              <a:rPr lang="zh-CN" altLang="en-US" b="0" i="0" dirty="0">
                <a:effectLst/>
                <a:latin typeface="Ubuntu"/>
              </a:rPr>
              <a:t>）。</a:t>
            </a:r>
            <a:br>
              <a:rPr lang="zh-CN" altLang="en-US" b="0" i="0" dirty="0">
                <a:effectLst/>
                <a:latin typeface="Ubuntu"/>
              </a:rPr>
            </a:br>
            <a:r>
              <a:rPr lang="zh-CN" altLang="en-US" b="0" i="0" dirty="0">
                <a:effectLst/>
                <a:latin typeface="Ubuntu"/>
              </a:rPr>
              <a:t>→ 适合同时传输多路数据（比如</a:t>
            </a:r>
            <a:r>
              <a:rPr lang="en-US" altLang="zh-CN" b="0" i="0" dirty="0">
                <a:effectLst/>
                <a:latin typeface="Ubuntu"/>
              </a:rPr>
              <a:t>4G/5G</a:t>
            </a:r>
            <a:r>
              <a:rPr lang="zh-CN" altLang="en-US" b="0" i="0" dirty="0">
                <a:effectLst/>
                <a:latin typeface="Ubuntu"/>
              </a:rPr>
              <a:t>的多天线技术）。</a:t>
            </a:r>
          </a:p>
          <a:p>
            <a:pPr algn="l">
              <a:buFont typeface="Arial" panose="020B0604020202020204" pitchFamily="34" charset="0"/>
              <a:buChar char="•"/>
            </a:pPr>
            <a:r>
              <a:rPr lang="zh-CN" altLang="en-US" b="1" i="0" dirty="0">
                <a:effectLst/>
                <a:latin typeface="Ubuntu"/>
              </a:rPr>
              <a:t>条件数≫</a:t>
            </a:r>
            <a:r>
              <a:rPr lang="en-US" altLang="zh-CN" b="1" i="0" dirty="0">
                <a:effectLst/>
                <a:latin typeface="Ubuntu"/>
              </a:rPr>
              <a:t>1</a:t>
            </a:r>
            <a:r>
              <a:rPr lang="zh-CN" altLang="en-US" b="1" i="0" dirty="0">
                <a:effectLst/>
                <a:latin typeface="Ubuntu"/>
              </a:rPr>
              <a:t>（一根超粗，其他超细）</a:t>
            </a:r>
            <a:r>
              <a:rPr lang="zh-CN" altLang="en-US" b="0" i="0" dirty="0">
                <a:effectLst/>
                <a:latin typeface="Ubuntu"/>
              </a:rPr>
              <a:t>：</a:t>
            </a:r>
            <a:br>
              <a:rPr lang="zh-CN" altLang="en-US" b="0" i="0" dirty="0">
                <a:effectLst/>
                <a:latin typeface="Ubuntu"/>
              </a:rPr>
            </a:br>
            <a:r>
              <a:rPr lang="zh-CN" altLang="en-US" b="0" i="0" dirty="0">
                <a:effectLst/>
                <a:latin typeface="Ubuntu"/>
              </a:rPr>
              <a:t>比如一根消防水管（大奇异值）</a:t>
            </a:r>
            <a:r>
              <a:rPr lang="en-US" altLang="zh-CN" b="0" i="0" dirty="0">
                <a:effectLst/>
                <a:latin typeface="Ubuntu"/>
              </a:rPr>
              <a:t>+ </a:t>
            </a:r>
            <a:r>
              <a:rPr lang="zh-CN" altLang="en-US" b="0" i="0" dirty="0">
                <a:effectLst/>
                <a:latin typeface="Ubuntu"/>
              </a:rPr>
              <a:t>几根吸管（小奇异值）。</a:t>
            </a:r>
          </a:p>
          <a:p>
            <a:pPr marL="742950" lvl="1" indent="-285750" algn="l">
              <a:buFont typeface="Arial" panose="020B0604020202020204" pitchFamily="34" charset="0"/>
              <a:buChar char="•"/>
            </a:pPr>
            <a:r>
              <a:rPr lang="zh-CN" altLang="en-US" b="0" i="0" dirty="0">
                <a:effectLst/>
                <a:latin typeface="Ubuntu"/>
              </a:rPr>
              <a:t>消防水管能喷很多水，但吸管几乎没用 → </a:t>
            </a:r>
            <a:r>
              <a:rPr lang="zh-CN" altLang="en-US" b="1" i="0" dirty="0">
                <a:effectLst/>
                <a:latin typeface="Ubuntu"/>
              </a:rPr>
              <a:t>总浇水量（信道容量）受限于细水管</a:t>
            </a:r>
            <a:r>
              <a:rPr lang="zh-CN" altLang="en-US" b="0" i="0" dirty="0">
                <a:effectLst/>
                <a:latin typeface="Ubuntu"/>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08F2B5E5-914F-4F59-A1DF-8A07A603FB59}" type="slidenum">
              <a:rPr lang="zh-CN" altLang="en-US" smtClean="0"/>
              <a:t>6</a:t>
            </a:fld>
            <a:endParaRPr lang="zh-CN" altLang="en-US"/>
          </a:p>
        </p:txBody>
      </p:sp>
    </p:spTree>
    <p:extLst>
      <p:ext uri="{BB962C8B-B14F-4D97-AF65-F5344CB8AC3E}">
        <p14:creationId xmlns:p14="http://schemas.microsoft.com/office/powerpoint/2010/main" val="39345904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err="1">
                <a:solidFill>
                  <a:srgbClr val="2A2B2E"/>
                </a:solidFill>
                <a:effectLst/>
                <a:latin typeface="PingFang SC"/>
              </a:rPr>
              <a:t>Sioona</a:t>
            </a:r>
            <a:r>
              <a:rPr lang="zh-CN" altLang="en-US" b="0" i="0" dirty="0">
                <a:solidFill>
                  <a:srgbClr val="2A2B2E"/>
                </a:solidFill>
                <a:effectLst/>
                <a:latin typeface="PingFang SC"/>
              </a:rPr>
              <a:t>的另一个特性就是可微，</a:t>
            </a:r>
            <a:r>
              <a:rPr lang="en-US" altLang="zh-CN" b="0" i="0" dirty="0" err="1">
                <a:solidFill>
                  <a:srgbClr val="2A2B2E"/>
                </a:solidFill>
                <a:effectLst/>
                <a:latin typeface="PingFang SC"/>
              </a:rPr>
              <a:t>Sionna</a:t>
            </a:r>
            <a:r>
              <a:rPr lang="zh-CN" altLang="en-US" b="0" i="0" dirty="0">
                <a:solidFill>
                  <a:srgbClr val="2A2B2E"/>
                </a:solidFill>
                <a:effectLst/>
                <a:latin typeface="PingFang SC"/>
              </a:rPr>
              <a:t>是基于</a:t>
            </a:r>
            <a:r>
              <a:rPr lang="en-US" altLang="zh-CN" b="0" i="0" dirty="0" err="1">
                <a:solidFill>
                  <a:srgbClr val="2A2B2E"/>
                </a:solidFill>
                <a:effectLst/>
                <a:latin typeface="PingFang SC"/>
              </a:rPr>
              <a:t>tensorflow</a:t>
            </a:r>
            <a:r>
              <a:rPr lang="zh-CN" altLang="en-US" b="0" i="0" dirty="0">
                <a:solidFill>
                  <a:srgbClr val="2A2B2E"/>
                </a:solidFill>
                <a:effectLst/>
                <a:latin typeface="PingFang SC"/>
              </a:rPr>
              <a:t>的，所以它也支持可微和并行计算的处理，我们还是从一个的</a:t>
            </a:r>
            <a:r>
              <a:rPr lang="en-US" altLang="zh-CN" b="0" i="0" dirty="0">
                <a:solidFill>
                  <a:srgbClr val="2A2B2E"/>
                </a:solidFill>
                <a:effectLst/>
                <a:latin typeface="PingFang SC"/>
              </a:rPr>
              <a:t>AWGN</a:t>
            </a:r>
            <a:r>
              <a:rPr lang="zh-CN" altLang="en-US" b="0" i="0" dirty="0">
                <a:solidFill>
                  <a:srgbClr val="2A2B2E"/>
                </a:solidFill>
                <a:effectLst/>
                <a:latin typeface="PingFang SC"/>
              </a:rPr>
              <a:t>传输</a:t>
            </a:r>
            <a:r>
              <a:rPr lang="en-US" altLang="zh-CN" b="0" i="0" dirty="0">
                <a:solidFill>
                  <a:srgbClr val="2A2B2E"/>
                </a:solidFill>
                <a:effectLst/>
                <a:latin typeface="PingFang SC"/>
              </a:rPr>
              <a:t>QAM</a:t>
            </a:r>
            <a:r>
              <a:rPr lang="zh-CN" altLang="en-US" b="0" i="0" dirty="0">
                <a:solidFill>
                  <a:srgbClr val="2A2B2E"/>
                </a:solidFill>
                <a:effectLst/>
                <a:latin typeface="PingFang SC"/>
              </a:rPr>
              <a:t>的系统入手，介绍如何在</a:t>
            </a:r>
            <a:r>
              <a:rPr lang="en-US" altLang="zh-CN" b="0" i="0" dirty="0" err="1">
                <a:solidFill>
                  <a:srgbClr val="2A2B2E"/>
                </a:solidFill>
                <a:effectLst/>
                <a:latin typeface="PingFang SC"/>
              </a:rPr>
              <a:t>sionna</a:t>
            </a:r>
            <a:r>
              <a:rPr lang="zh-CN" altLang="en-US" b="0" i="0" dirty="0">
                <a:solidFill>
                  <a:srgbClr val="2A2B2E"/>
                </a:solidFill>
                <a:effectLst/>
                <a:latin typeface="PingFang SC"/>
              </a:rPr>
              <a:t>里面实现梯度计算和迭代，这次，我们让星座可训练。通过随机梯度下降（</a:t>
            </a:r>
            <a:r>
              <a:rPr lang="en-US" altLang="zh-CN" b="0" i="0" dirty="0">
                <a:solidFill>
                  <a:srgbClr val="2A2B2E"/>
                </a:solidFill>
                <a:effectLst/>
                <a:latin typeface="PingFang SC"/>
              </a:rPr>
              <a:t>SGD</a:t>
            </a:r>
            <a:r>
              <a:rPr lang="zh-CN" altLang="en-US" b="0" i="0" dirty="0">
                <a:solidFill>
                  <a:srgbClr val="2A2B2E"/>
                </a:solidFill>
                <a:effectLst/>
                <a:latin typeface="PingFang SC"/>
              </a:rPr>
              <a:t>）来优化星座。首先可以通过</a:t>
            </a:r>
            <a:r>
              <a:rPr lang="en-US" altLang="zh-CN" b="0" i="0" dirty="0" err="1">
                <a:solidFill>
                  <a:srgbClr val="2A2B2E"/>
                </a:solidFill>
                <a:effectLst/>
                <a:latin typeface="PingFang SC"/>
              </a:rPr>
              <a:t>tensorflow</a:t>
            </a:r>
            <a:r>
              <a:rPr lang="zh-CN" altLang="en-US" b="0" i="0" dirty="0">
                <a:solidFill>
                  <a:srgbClr val="2A2B2E"/>
                </a:solidFill>
                <a:effectLst/>
                <a:latin typeface="PingFang SC"/>
              </a:rPr>
              <a:t>中</a:t>
            </a:r>
            <a:r>
              <a:rPr lang="zh-CN" altLang="en-US" sz="1200" dirty="0"/>
              <a:t>把星座图的实部和虚部设置成可以训练的变量，然后通过</a:t>
            </a:r>
            <a:r>
              <a:rPr lang="en-US" altLang="zh-CN" sz="1200" dirty="0"/>
              <a:t>Mapper</a:t>
            </a:r>
            <a:r>
              <a:rPr lang="zh-CN" altLang="en-US" sz="1200" dirty="0"/>
              <a:t>把比特映射成星座符号，在通过</a:t>
            </a:r>
            <a:r>
              <a:rPr lang="en-US" altLang="zh-CN" sz="1200" dirty="0"/>
              <a:t>WAGN</a:t>
            </a:r>
            <a:r>
              <a:rPr lang="zh-CN" altLang="en-US" sz="1200" dirty="0"/>
              <a:t>信道，</a:t>
            </a:r>
            <a:r>
              <a:rPr lang="en-US" altLang="zh-CN" sz="1200" dirty="0" err="1"/>
              <a:t>Demapper</a:t>
            </a:r>
            <a:r>
              <a:rPr lang="zh-CN" altLang="en-US" sz="1200" dirty="0"/>
              <a:t>解调输出对应的</a:t>
            </a:r>
            <a:r>
              <a:rPr lang="en-US" altLang="zh-CN" sz="1200" dirty="0"/>
              <a:t>LLR</a:t>
            </a:r>
            <a:r>
              <a:rPr lang="zh-CN" altLang="en-US" sz="1200" dirty="0"/>
              <a:t>值，</a:t>
            </a:r>
            <a:r>
              <a:rPr lang="zh-CN" altLang="en-US" b="0" i="0" dirty="0">
                <a:solidFill>
                  <a:srgbClr val="2A2B2E"/>
                </a:solidFill>
                <a:effectLst/>
                <a:latin typeface="PingFang SC"/>
              </a:rPr>
              <a:t>然后这里要定义一个损失函数。他这个比特的</a:t>
            </a:r>
            <a:r>
              <a:rPr lang="en-US" altLang="zh-CN" b="0" i="0" dirty="0">
                <a:solidFill>
                  <a:srgbClr val="2A2B2E"/>
                </a:solidFill>
                <a:effectLst/>
                <a:latin typeface="PingFang SC"/>
              </a:rPr>
              <a:t>01</a:t>
            </a:r>
            <a:r>
              <a:rPr lang="zh-CN" altLang="en-US" b="0" i="0" dirty="0">
                <a:solidFill>
                  <a:srgbClr val="2A2B2E"/>
                </a:solidFill>
                <a:effectLst/>
                <a:latin typeface="PingFang SC"/>
              </a:rPr>
              <a:t>判决就相当于一个二进制分类问题。这里可以直接用二进制交叉熵函数作为损失函数，这里面的</a:t>
            </a:r>
            <a:r>
              <a:rPr lang="en-US" altLang="zh-CN" b="0" i="0" dirty="0">
                <a:solidFill>
                  <a:srgbClr val="2A2B2E"/>
                </a:solidFill>
                <a:effectLst/>
                <a:latin typeface="PingFang SC"/>
              </a:rPr>
              <a:t>b</a:t>
            </a:r>
            <a:r>
              <a:rPr lang="zh-CN" altLang="en-US" b="0" i="0" dirty="0">
                <a:solidFill>
                  <a:srgbClr val="2A2B2E"/>
                </a:solidFill>
                <a:effectLst/>
                <a:latin typeface="PingFang SC"/>
              </a:rPr>
              <a:t>就是真实比特取</a:t>
            </a:r>
            <a:r>
              <a:rPr lang="en-US" altLang="zh-CN" b="0" i="0" dirty="0">
                <a:solidFill>
                  <a:srgbClr val="2A2B2E"/>
                </a:solidFill>
                <a:effectLst/>
                <a:latin typeface="PingFang SC"/>
              </a:rPr>
              <a:t>0</a:t>
            </a:r>
            <a:r>
              <a:rPr lang="zh-CN" altLang="en-US" b="0" i="0" dirty="0">
                <a:solidFill>
                  <a:srgbClr val="2A2B2E"/>
                </a:solidFill>
                <a:effectLst/>
                <a:latin typeface="PingFang SC"/>
              </a:rPr>
              <a:t>或</a:t>
            </a:r>
            <a:r>
              <a:rPr lang="en-US" altLang="zh-CN" b="0" i="0" dirty="0">
                <a:solidFill>
                  <a:srgbClr val="2A2B2E"/>
                </a:solidFill>
                <a:effectLst/>
                <a:latin typeface="PingFang SC"/>
              </a:rPr>
              <a:t>1</a:t>
            </a:r>
            <a:r>
              <a:rPr lang="zh-CN" altLang="en-US" b="0" i="0" dirty="0">
                <a:solidFill>
                  <a:srgbClr val="2A2B2E"/>
                </a:solidFill>
                <a:effectLst/>
                <a:latin typeface="PingFang SC"/>
              </a:rPr>
              <a:t>，然后</a:t>
            </a:r>
            <a:r>
              <a:rPr lang="en-US" altLang="zh-CN" b="0" i="0" dirty="0">
                <a:solidFill>
                  <a:srgbClr val="2A2B2E"/>
                </a:solidFill>
                <a:effectLst/>
                <a:latin typeface="PingFang SC"/>
              </a:rPr>
              <a:t>LLR</a:t>
            </a:r>
            <a:r>
              <a:rPr lang="zh-CN" altLang="en-US" b="0" i="0" dirty="0">
                <a:solidFill>
                  <a:srgbClr val="2A2B2E"/>
                </a:solidFill>
                <a:effectLst/>
                <a:latin typeface="PingFang SC"/>
              </a:rPr>
              <a:t>值过来一个</a:t>
            </a:r>
            <a:r>
              <a:rPr lang="en-US" altLang="zh-CN" b="0" i="0" dirty="0" err="1">
                <a:solidFill>
                  <a:srgbClr val="2A2B2E"/>
                </a:solidFill>
                <a:effectLst/>
                <a:latin typeface="PingFang SC"/>
              </a:rPr>
              <a:t>sigmod</a:t>
            </a:r>
            <a:r>
              <a:rPr lang="zh-CN" altLang="en-US" b="0" i="0" dirty="0">
                <a:solidFill>
                  <a:srgbClr val="2A2B2E"/>
                </a:solidFill>
                <a:effectLst/>
                <a:latin typeface="PingFang SC"/>
              </a:rPr>
              <a:t>函数归一化到</a:t>
            </a:r>
            <a:r>
              <a:rPr lang="en-US" altLang="zh-CN" b="0" i="0" dirty="0">
                <a:solidFill>
                  <a:srgbClr val="2A2B2E"/>
                </a:solidFill>
                <a:effectLst/>
                <a:latin typeface="PingFang SC"/>
              </a:rPr>
              <a:t>0</a:t>
            </a:r>
            <a:r>
              <a:rPr lang="zh-CN" altLang="en-US" b="0" i="0" dirty="0">
                <a:solidFill>
                  <a:srgbClr val="2A2B2E"/>
                </a:solidFill>
                <a:effectLst/>
                <a:latin typeface="PingFang SC"/>
              </a:rPr>
              <a:t>到</a:t>
            </a:r>
            <a:r>
              <a:rPr lang="en-US" altLang="zh-CN" b="0" i="0" dirty="0">
                <a:solidFill>
                  <a:srgbClr val="2A2B2E"/>
                </a:solidFill>
                <a:effectLst/>
                <a:latin typeface="PingFang SC"/>
              </a:rPr>
              <a:t>1</a:t>
            </a:r>
            <a:r>
              <a:rPr lang="zh-CN" altLang="en-US" b="0" i="0" dirty="0">
                <a:solidFill>
                  <a:srgbClr val="2A2B2E"/>
                </a:solidFill>
                <a:effectLst/>
                <a:latin typeface="PingFang SC"/>
              </a:rPr>
              <a:t>，假设</a:t>
            </a:r>
            <a:r>
              <a:rPr lang="en-US" altLang="zh-CN" b="0" i="0" dirty="0">
                <a:solidFill>
                  <a:srgbClr val="2A2B2E"/>
                </a:solidFill>
                <a:effectLst/>
                <a:latin typeface="PingFang SC"/>
              </a:rPr>
              <a:t>b=1,LLR</a:t>
            </a:r>
            <a:r>
              <a:rPr lang="zh-CN" altLang="en-US" b="0" i="0" dirty="0">
                <a:solidFill>
                  <a:srgbClr val="2A2B2E"/>
                </a:solidFill>
                <a:effectLst/>
                <a:latin typeface="PingFang SC"/>
              </a:rPr>
              <a:t>值越大，</a:t>
            </a:r>
            <a:r>
              <a:rPr lang="en-US" altLang="zh-CN" b="0" i="0" dirty="0" err="1">
                <a:solidFill>
                  <a:srgbClr val="2A2B2E"/>
                </a:solidFill>
                <a:effectLst/>
                <a:latin typeface="PingFang SC"/>
              </a:rPr>
              <a:t>Bceloss</a:t>
            </a:r>
            <a:r>
              <a:rPr lang="zh-CN" altLang="en-US" b="0" i="0" dirty="0">
                <a:solidFill>
                  <a:srgbClr val="2A2B2E"/>
                </a:solidFill>
                <a:effectLst/>
                <a:latin typeface="PingFang SC"/>
              </a:rPr>
              <a:t>的值越小，这也是符合直观理解的。然后我们需要计算梯度，这里需要我们通过</a:t>
            </a:r>
            <a:r>
              <a:rPr lang="en-US" altLang="zh-CN" b="0" i="0" dirty="0" err="1">
                <a:solidFill>
                  <a:srgbClr val="2A2B2E"/>
                </a:solidFill>
                <a:effectLst/>
                <a:latin typeface="PingFang SC"/>
              </a:rPr>
              <a:t>tensorflow</a:t>
            </a:r>
            <a:r>
              <a:rPr lang="zh-CN" altLang="en-US" b="0" i="0" dirty="0">
                <a:solidFill>
                  <a:srgbClr val="2A2B2E"/>
                </a:solidFill>
                <a:effectLst/>
                <a:latin typeface="PingFang SC"/>
              </a:rPr>
              <a:t>中的</a:t>
            </a:r>
            <a:r>
              <a:rPr lang="en-US" altLang="zh-CN" b="0" i="1" dirty="0" err="1">
                <a:solidFill>
                  <a:srgbClr val="404040"/>
                </a:solidFill>
                <a:effectLst/>
                <a:latin typeface="Lato" panose="020F0502020204030203" pitchFamily="34" charset="0"/>
              </a:rPr>
              <a:t>GradientTape</a:t>
            </a:r>
            <a:r>
              <a:rPr lang="zh-CN" altLang="en-US" b="0" i="1" dirty="0">
                <a:solidFill>
                  <a:srgbClr val="404040"/>
                </a:solidFill>
                <a:effectLst/>
                <a:latin typeface="Lato" panose="020F0502020204030203" pitchFamily="34" charset="0"/>
              </a:rPr>
              <a:t>记录前向传播过程，然后用</a:t>
            </a:r>
            <a:r>
              <a:rPr lang="en-US" altLang="zh-CN" b="0" i="1" dirty="0">
                <a:solidFill>
                  <a:srgbClr val="404040"/>
                </a:solidFill>
                <a:effectLst/>
                <a:latin typeface="Lato" panose="020F0502020204030203" pitchFamily="34" charset="0"/>
              </a:rPr>
              <a:t>gradient</a:t>
            </a:r>
            <a:r>
              <a:rPr lang="zh-CN" altLang="en-US" b="0" i="1" dirty="0">
                <a:solidFill>
                  <a:srgbClr val="404040"/>
                </a:solidFill>
                <a:effectLst/>
                <a:latin typeface="Lato" panose="020F0502020204030203" pitchFamily="34" charset="0"/>
              </a:rPr>
              <a:t>方法计算</a:t>
            </a:r>
            <a:r>
              <a:rPr lang="en-US" altLang="zh-CN" b="0" i="1" dirty="0">
                <a:solidFill>
                  <a:srgbClr val="404040"/>
                </a:solidFill>
                <a:effectLst/>
                <a:latin typeface="Lato" panose="020F0502020204030203" pitchFamily="34" charset="0"/>
              </a:rPr>
              <a:t>loss</a:t>
            </a:r>
            <a:r>
              <a:rPr lang="zh-CN" altLang="en-US" b="0" i="1" dirty="0">
                <a:solidFill>
                  <a:srgbClr val="404040"/>
                </a:solidFill>
                <a:effectLst/>
                <a:latin typeface="Lato" panose="020F0502020204030203" pitchFamily="34" charset="0"/>
              </a:rPr>
              <a:t>关于星座图的梯度，最后利用优化器更新参数。这是星座图更新一次后的结果，现在我们只需要多次迭代这个过程就可以训练起来了，当然在训练的过程中，要给星座图一些约束，一个是对星座图的平均功率进行归一化，还有就是保证星座图的均值为</a:t>
            </a:r>
            <a:r>
              <a:rPr lang="en-US" altLang="zh-CN" b="0" i="1" dirty="0">
                <a:solidFill>
                  <a:srgbClr val="404040"/>
                </a:solidFill>
                <a:effectLst/>
                <a:latin typeface="Lato" panose="020F0502020204030203" pitchFamily="34" charset="0"/>
              </a:rPr>
              <a:t>0</a:t>
            </a:r>
            <a:r>
              <a:rPr lang="zh-CN" altLang="en-US" b="0" i="1" dirty="0">
                <a:solidFill>
                  <a:srgbClr val="404040"/>
                </a:solidFill>
                <a:effectLst/>
                <a:latin typeface="Lato" panose="020F0502020204030203" pitchFamily="34" charset="0"/>
              </a:rPr>
              <a:t>，让星座图围绕这个中心分布。那这个就是对应训练后的结果。</a:t>
            </a:r>
            <a:endParaRPr lang="en-US" altLang="zh-CN" b="0" i="0" dirty="0">
              <a:solidFill>
                <a:srgbClr val="2A2B2E"/>
              </a:solidFill>
              <a:effectLst/>
              <a:latin typeface="PingFang SC"/>
            </a:endParaRPr>
          </a:p>
        </p:txBody>
      </p:sp>
      <p:sp>
        <p:nvSpPr>
          <p:cNvPr id="4" name="灯片编号占位符 3"/>
          <p:cNvSpPr>
            <a:spLocks noGrp="1"/>
          </p:cNvSpPr>
          <p:nvPr>
            <p:ph type="sldNum" sz="quarter" idx="5"/>
          </p:nvPr>
        </p:nvSpPr>
        <p:spPr/>
        <p:txBody>
          <a:bodyPr/>
          <a:lstStyle/>
          <a:p>
            <a:fld id="{08F2B5E5-914F-4F59-A1DF-8A07A603FB59}" type="slidenum">
              <a:rPr lang="zh-CN" altLang="en-US" smtClean="0"/>
              <a:t>7</a:t>
            </a:fld>
            <a:endParaRPr lang="zh-CN" altLang="en-US"/>
          </a:p>
        </p:txBody>
      </p:sp>
    </p:spTree>
    <p:extLst>
      <p:ext uri="{BB962C8B-B14F-4D97-AF65-F5344CB8AC3E}">
        <p14:creationId xmlns:p14="http://schemas.microsoft.com/office/powerpoint/2010/main" val="276270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2A2B2E"/>
                </a:solidFill>
                <a:effectLst/>
                <a:latin typeface="PingFang SC"/>
              </a:rPr>
              <a:t>有了梯度下降我们就可以尝试训练实现</a:t>
            </a:r>
            <a:r>
              <a:rPr lang="en-US" altLang="zh-CN" b="0" i="0" dirty="0">
                <a:solidFill>
                  <a:srgbClr val="2A2B2E"/>
                </a:solidFill>
                <a:effectLst/>
                <a:latin typeface="PingFang SC"/>
              </a:rPr>
              <a:t>OFDM</a:t>
            </a:r>
            <a:r>
              <a:rPr lang="zh-CN" altLang="en-US" b="0" i="0" dirty="0">
                <a:solidFill>
                  <a:srgbClr val="2A2B2E"/>
                </a:solidFill>
                <a:effectLst/>
                <a:latin typeface="PingFang SC"/>
              </a:rPr>
              <a:t>检测的神经接收器。那这个系统大概是这样的，首先信息，经过信道编码得到码字，然后</a:t>
            </a:r>
            <a:r>
              <a:rPr lang="en-US" altLang="zh-CN" b="0" i="0" dirty="0">
                <a:solidFill>
                  <a:srgbClr val="2A2B2E"/>
                </a:solidFill>
                <a:effectLst/>
                <a:latin typeface="PingFang SC"/>
              </a:rPr>
              <a:t>mapper</a:t>
            </a:r>
            <a:r>
              <a:rPr lang="zh-CN" altLang="en-US" b="0" i="0" dirty="0">
                <a:solidFill>
                  <a:srgbClr val="2A2B2E"/>
                </a:solidFill>
                <a:effectLst/>
                <a:latin typeface="PingFang SC"/>
              </a:rPr>
              <a:t>做星座图映射得到基带符号，在映射成</a:t>
            </a:r>
            <a:r>
              <a:rPr lang="en-US" altLang="zh-CN" b="0" i="0" dirty="0">
                <a:solidFill>
                  <a:srgbClr val="2A2B2E"/>
                </a:solidFill>
                <a:effectLst/>
                <a:latin typeface="PingFang SC"/>
              </a:rPr>
              <a:t>OFDM</a:t>
            </a:r>
            <a:r>
              <a:rPr lang="zh-CN" altLang="en-US" b="0" i="0" dirty="0">
                <a:solidFill>
                  <a:srgbClr val="2A2B2E"/>
                </a:solidFill>
                <a:effectLst/>
                <a:latin typeface="PingFang SC"/>
              </a:rPr>
              <a:t>资源网格，那这里是是一个频域的信道，没有做</a:t>
            </a:r>
            <a:r>
              <a:rPr lang="en-US" altLang="zh-CN" b="0" i="0" dirty="0">
                <a:solidFill>
                  <a:srgbClr val="2A2B2E"/>
                </a:solidFill>
                <a:effectLst/>
                <a:latin typeface="PingFang SC"/>
              </a:rPr>
              <a:t>IFFT</a:t>
            </a:r>
            <a:r>
              <a:rPr lang="zh-CN" altLang="en-US" b="0" i="0" dirty="0">
                <a:solidFill>
                  <a:srgbClr val="2A2B2E"/>
                </a:solidFill>
                <a:effectLst/>
                <a:latin typeface="PingFang SC"/>
              </a:rPr>
              <a:t>的，所以这里信道输入输出直接就是资源网格。我们这里用一个神经接收器代替了信道估计、均衡和解映射。这个</a:t>
            </a:r>
            <a:r>
              <a:rPr lang="en-US" altLang="zh-CN" b="0" i="0" dirty="0">
                <a:solidFill>
                  <a:srgbClr val="2A2B2E"/>
                </a:solidFill>
                <a:effectLst/>
                <a:latin typeface="PingFang SC"/>
              </a:rPr>
              <a:t>Neural Receiver</a:t>
            </a:r>
            <a:r>
              <a:rPr lang="zh-CN" altLang="en-US" b="0" i="0" dirty="0">
                <a:solidFill>
                  <a:srgbClr val="2A2B2E"/>
                </a:solidFill>
                <a:effectLst/>
                <a:latin typeface="PingFang SC"/>
              </a:rPr>
              <a:t>输入资源网格的时部和虚部，并计算对应的（</a:t>
            </a:r>
            <a:r>
              <a:rPr lang="en-US" altLang="zh-CN" b="0" i="0" dirty="0" err="1">
                <a:solidFill>
                  <a:srgbClr val="2A2B2E"/>
                </a:solidFill>
                <a:effectLst/>
                <a:latin typeface="PingFang SC"/>
              </a:rPr>
              <a:t>llr</a:t>
            </a:r>
            <a:r>
              <a:rPr lang="zh-CN" altLang="en-US" b="0" i="0" dirty="0">
                <a:solidFill>
                  <a:srgbClr val="2A2B2E"/>
                </a:solidFill>
                <a:effectLst/>
                <a:latin typeface="PingFang SC"/>
              </a:rPr>
              <a:t>）。就是比如现在传一个网格，（解释数据类型）然后将这些</a:t>
            </a:r>
            <a:r>
              <a:rPr lang="en-US" altLang="zh-CN" b="0" i="0" dirty="0" err="1">
                <a:solidFill>
                  <a:srgbClr val="2A2B2E"/>
                </a:solidFill>
                <a:effectLst/>
                <a:latin typeface="PingFang SC"/>
              </a:rPr>
              <a:t>llr</a:t>
            </a:r>
            <a:r>
              <a:rPr lang="zh-CN" altLang="en-US" b="0" i="0" dirty="0">
                <a:solidFill>
                  <a:srgbClr val="2A2B2E"/>
                </a:solidFill>
                <a:effectLst/>
                <a:latin typeface="PingFang SC"/>
              </a:rPr>
              <a:t>馈送到外部解码器解码原始的比特。那这个网络的结构主要是应用二维卷积层和残差层，然后先把这个资源网格的拼起来，那拼起来的维度就是这个，前面三个维度还是不变的，然后最后一个维度相当于是有一个实部一个虚部然后还加了一个噪声的维度，然后这个二维卷积，那</a:t>
            </a:r>
            <a:r>
              <a:rPr lang="en-US" altLang="zh-CN" b="0" i="0" dirty="0" err="1">
                <a:solidFill>
                  <a:srgbClr val="2A2B2E"/>
                </a:solidFill>
                <a:effectLst/>
                <a:latin typeface="PingFang SC"/>
              </a:rPr>
              <a:t>tensorflow</a:t>
            </a:r>
            <a:r>
              <a:rPr lang="zh-CN" altLang="en-US" b="0" i="0" dirty="0">
                <a:solidFill>
                  <a:srgbClr val="2A2B2E"/>
                </a:solidFill>
                <a:effectLst/>
                <a:latin typeface="PingFang SC"/>
              </a:rPr>
              <a:t>里面是对最后一个维度做的，然后在设置</a:t>
            </a:r>
            <a:r>
              <a:rPr lang="en-US" altLang="zh-CN" b="0" i="0" dirty="0">
                <a:solidFill>
                  <a:srgbClr val="2A2B2E"/>
                </a:solidFill>
                <a:effectLst/>
                <a:latin typeface="PingFang SC"/>
              </a:rPr>
              <a:t>padding=same</a:t>
            </a:r>
            <a:r>
              <a:rPr lang="zh-CN" altLang="en-US" b="0" i="0" dirty="0">
                <a:solidFill>
                  <a:srgbClr val="2A2B2E"/>
                </a:solidFill>
                <a:effectLst/>
                <a:latin typeface="PingFang SC"/>
              </a:rPr>
              <a:t>保存前三个维度不变，那经过卷积后输出的维度就是这样。那只要把最后一层的</a:t>
            </a:r>
            <a:r>
              <a:rPr lang="zh-CN" altLang="en-US" dirty="0"/>
              <a:t>num_conv_channels这个参数改成每个符号有多少比特就得到了想要的输出。那损失函数就是对二进制交叉熵做一个平均。然后我们采用前面的迭代方法训练这个网络，同时设置了对比的基线（讲一下</a:t>
            </a:r>
            <a:r>
              <a:rPr lang="en-US" altLang="zh-CN" dirty="0"/>
              <a:t>baseline</a:t>
            </a:r>
            <a:r>
              <a:rPr lang="zh-CN" altLang="en-US" dirty="0"/>
              <a:t>），</a:t>
            </a:r>
          </a:p>
        </p:txBody>
      </p:sp>
      <p:sp>
        <p:nvSpPr>
          <p:cNvPr id="4" name="灯片编号占位符 3"/>
          <p:cNvSpPr>
            <a:spLocks noGrp="1"/>
          </p:cNvSpPr>
          <p:nvPr>
            <p:ph type="sldNum" sz="quarter" idx="5"/>
          </p:nvPr>
        </p:nvSpPr>
        <p:spPr/>
        <p:txBody>
          <a:bodyPr/>
          <a:lstStyle/>
          <a:p>
            <a:fld id="{08F2B5E5-914F-4F59-A1DF-8A07A603FB59}" type="slidenum">
              <a:rPr lang="zh-CN" altLang="en-US" smtClean="0"/>
              <a:t>8</a:t>
            </a:fld>
            <a:endParaRPr lang="zh-CN" altLang="en-US"/>
          </a:p>
        </p:txBody>
      </p:sp>
    </p:spTree>
    <p:extLst>
      <p:ext uri="{BB962C8B-B14F-4D97-AF65-F5344CB8AC3E}">
        <p14:creationId xmlns:p14="http://schemas.microsoft.com/office/powerpoint/2010/main" val="2785085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2A2B2E"/>
                </a:solidFill>
                <a:effectLst/>
                <a:latin typeface="PingFang SC"/>
              </a:rPr>
              <a:t>下面我们介绍端到端的</a:t>
            </a:r>
            <a:r>
              <a:rPr lang="en-US" altLang="zh-CN" b="0" i="0" dirty="0">
                <a:solidFill>
                  <a:srgbClr val="2A2B2E"/>
                </a:solidFill>
                <a:effectLst/>
                <a:latin typeface="PingFang SC"/>
              </a:rPr>
              <a:t>autoencoder</a:t>
            </a:r>
            <a:r>
              <a:rPr lang="zh-CN" altLang="en-US" b="0" i="0" dirty="0">
                <a:solidFill>
                  <a:srgbClr val="2A2B2E"/>
                </a:solidFill>
                <a:effectLst/>
                <a:latin typeface="PingFang SC"/>
              </a:rPr>
              <a:t>，包含一个可训练的星座图，</a:t>
            </a:r>
            <a:r>
              <a:rPr lang="en-US" altLang="zh-CN" b="0" i="0" dirty="0">
                <a:solidFill>
                  <a:srgbClr val="2A2B2E"/>
                </a:solidFill>
                <a:effectLst/>
                <a:latin typeface="PingFang SC"/>
              </a:rPr>
              <a:t>Mapper</a:t>
            </a:r>
            <a:r>
              <a:rPr lang="zh-CN" altLang="en-US" b="0" i="0" dirty="0">
                <a:solidFill>
                  <a:srgbClr val="2A2B2E"/>
                </a:solidFill>
                <a:effectLst/>
                <a:latin typeface="PingFang SC"/>
              </a:rPr>
              <a:t>将输入是码字映射到星座，然后通过</a:t>
            </a:r>
            <a:r>
              <a:rPr lang="en-US" altLang="zh-CN" b="0" i="0" dirty="0">
                <a:solidFill>
                  <a:srgbClr val="2A2B2E"/>
                </a:solidFill>
                <a:effectLst/>
                <a:latin typeface="PingFang SC"/>
              </a:rPr>
              <a:t>AWGN</a:t>
            </a:r>
            <a:r>
              <a:rPr lang="zh-CN" altLang="en-US" b="0" i="0" dirty="0">
                <a:solidFill>
                  <a:srgbClr val="2A2B2E"/>
                </a:solidFill>
                <a:effectLst/>
                <a:latin typeface="PingFang SC"/>
              </a:rPr>
              <a:t>信道，收端直接用一个神经网络输出</a:t>
            </a:r>
            <a:r>
              <a:rPr lang="en-US" altLang="zh-CN" b="0" i="0" dirty="0">
                <a:solidFill>
                  <a:srgbClr val="2A2B2E"/>
                </a:solidFill>
                <a:effectLst/>
                <a:latin typeface="PingFang SC"/>
              </a:rPr>
              <a:t>LLR</a:t>
            </a:r>
            <a:r>
              <a:rPr lang="zh-CN" altLang="en-US" b="0" i="0" dirty="0">
                <a:solidFill>
                  <a:srgbClr val="2A2B2E"/>
                </a:solidFill>
                <a:effectLst/>
                <a:latin typeface="PingFang SC"/>
              </a:rPr>
              <a:t>值</a:t>
            </a:r>
            <a:endParaRPr lang="en-US" altLang="zh-CN" b="0" i="0" dirty="0">
              <a:solidFill>
                <a:srgbClr val="2A2B2E"/>
              </a:solidFill>
              <a:effectLst/>
              <a:latin typeface="PingFang SC"/>
            </a:endParaRPr>
          </a:p>
          <a:p>
            <a:pPr algn="l"/>
            <a:r>
              <a:rPr lang="zh-CN" altLang="en-US" b="0" i="0" dirty="0">
                <a:solidFill>
                  <a:srgbClr val="2A2B2E"/>
                </a:solidFill>
                <a:effectLst/>
                <a:latin typeface="PingFang SC"/>
              </a:rPr>
              <a:t>这个例子主要介绍了两种训练自编码器的算法：</a:t>
            </a:r>
            <a:br>
              <a:rPr lang="zh-CN" altLang="en-US" dirty="0"/>
            </a:br>
            <a:endParaRPr lang="zh-CN" altLang="en-US" b="0" i="0" dirty="0">
              <a:solidFill>
                <a:srgbClr val="2A2B2E"/>
              </a:solidFill>
              <a:effectLst/>
              <a:latin typeface="PingFang SC"/>
            </a:endParaRPr>
          </a:p>
          <a:p>
            <a:pPr algn="l"/>
            <a:r>
              <a:rPr lang="en-US" altLang="zh-CN" b="0" i="0" dirty="0">
                <a:solidFill>
                  <a:srgbClr val="2A2B2E"/>
                </a:solidFill>
                <a:effectLst/>
                <a:latin typeface="PingFang SC"/>
              </a:rPr>
              <a:t>•</a:t>
            </a:r>
            <a:r>
              <a:rPr lang="zh-CN" altLang="en-US" b="0" i="0" dirty="0">
                <a:solidFill>
                  <a:srgbClr val="2A2B2E"/>
                </a:solidFill>
                <a:effectLst/>
                <a:latin typeface="PingFang SC"/>
              </a:rPr>
              <a:t>一种是传统随机梯度下降（</a:t>
            </a:r>
            <a:r>
              <a:rPr lang="en-US" altLang="zh-CN" b="0" i="0" dirty="0">
                <a:solidFill>
                  <a:srgbClr val="2A2B2E"/>
                </a:solidFill>
                <a:effectLst/>
                <a:latin typeface="PingFang SC"/>
              </a:rPr>
              <a:t>SGD</a:t>
            </a:r>
            <a:r>
              <a:rPr lang="zh-CN" altLang="en-US" b="0" i="0" dirty="0">
                <a:solidFill>
                  <a:srgbClr val="2A2B2E"/>
                </a:solidFill>
                <a:effectLst/>
                <a:latin typeface="PingFang SC"/>
              </a:rPr>
              <a:t>），它假设一个可微的信道模型，这样可以通过信道反向传播梯度来优化端到端系统。那这两块前面都有讲，现在需要做的就是把这两个联合起来训练就可以了。</a:t>
            </a:r>
            <a:br>
              <a:rPr lang="zh-CN" altLang="en-US" dirty="0"/>
            </a:br>
            <a:endParaRPr lang="zh-CN" altLang="en-US" b="0" i="0" dirty="0">
              <a:solidFill>
                <a:srgbClr val="2A2B2E"/>
              </a:solidFill>
              <a:effectLst/>
              <a:latin typeface="PingFang SC"/>
            </a:endParaRPr>
          </a:p>
          <a:p>
            <a:pPr algn="l"/>
            <a:r>
              <a:rPr lang="en-US" altLang="zh-CN" b="0" i="0" dirty="0">
                <a:solidFill>
                  <a:srgbClr val="2A2B2E"/>
                </a:solidFill>
                <a:effectLst/>
                <a:latin typeface="PingFang SC"/>
              </a:rPr>
              <a:t>•</a:t>
            </a:r>
            <a:r>
              <a:rPr lang="zh-CN" altLang="en-US" b="0" i="0" dirty="0">
                <a:solidFill>
                  <a:srgbClr val="2A2B2E"/>
                </a:solidFill>
                <a:effectLst/>
                <a:latin typeface="PingFang SC"/>
              </a:rPr>
              <a:t>第二种，如果这个信道是不可微分，那他的梯度到这就不能再往反向传播了，那这个时候就要采取分开训练，交替进行的策略。在收端还是可以采用传统的，算一个</a:t>
            </a:r>
            <a:r>
              <a:rPr lang="en-US" altLang="zh-CN" b="0" i="0" dirty="0" err="1">
                <a:solidFill>
                  <a:srgbClr val="2A2B2E"/>
                </a:solidFill>
                <a:effectLst/>
                <a:latin typeface="PingFang SC"/>
              </a:rPr>
              <a:t>BCEloss</a:t>
            </a:r>
            <a:r>
              <a:rPr lang="zh-CN" altLang="en-US" b="0" i="0" dirty="0">
                <a:solidFill>
                  <a:srgbClr val="2A2B2E"/>
                </a:solidFill>
                <a:effectLst/>
                <a:latin typeface="PingFang SC"/>
              </a:rPr>
              <a:t>然后用梯度下降更新，然后发射器发射器的基于强化学习（</a:t>
            </a:r>
            <a:r>
              <a:rPr lang="en-US" altLang="zh-CN" b="0" i="0" dirty="0">
                <a:solidFill>
                  <a:srgbClr val="2A2B2E"/>
                </a:solidFill>
                <a:effectLst/>
                <a:latin typeface="PingFang SC"/>
              </a:rPr>
              <a:t>RL</a:t>
            </a:r>
            <a:r>
              <a:rPr lang="zh-CN" altLang="en-US" b="0" i="0" dirty="0">
                <a:solidFill>
                  <a:srgbClr val="2A2B2E"/>
                </a:solidFill>
                <a:effectLst/>
                <a:latin typeface="PingFang SC"/>
              </a:rPr>
              <a:t>）的策略进行训练的，通过对发射机输出施加（已知的）扰动来训练发射机，从而能够根据损失函数的近似值估计发射机权重的梯度。</a:t>
            </a:r>
            <a:endParaRPr lang="zh-CN" altLang="en-US" b="1" dirty="0"/>
          </a:p>
        </p:txBody>
      </p:sp>
      <p:sp>
        <p:nvSpPr>
          <p:cNvPr id="4" name="灯片编号占位符 3"/>
          <p:cNvSpPr>
            <a:spLocks noGrp="1"/>
          </p:cNvSpPr>
          <p:nvPr>
            <p:ph type="sldNum" sz="quarter" idx="5"/>
          </p:nvPr>
        </p:nvSpPr>
        <p:spPr/>
        <p:txBody>
          <a:bodyPr/>
          <a:lstStyle/>
          <a:p>
            <a:fld id="{08F2B5E5-914F-4F59-A1DF-8A07A603FB59}" type="slidenum">
              <a:rPr lang="zh-CN" altLang="en-US" smtClean="0"/>
              <a:t>9</a:t>
            </a:fld>
            <a:endParaRPr lang="zh-CN" altLang="en-US"/>
          </a:p>
        </p:txBody>
      </p:sp>
    </p:spTree>
    <p:extLst>
      <p:ext uri="{BB962C8B-B14F-4D97-AF65-F5344CB8AC3E}">
        <p14:creationId xmlns:p14="http://schemas.microsoft.com/office/powerpoint/2010/main" val="1308069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61DE89-36A2-4723-9FF0-679C9395B4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B5D6EC7-4AAA-47DE-A9CB-67AA195596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EAE2098-5416-4DB6-BECB-DD9484215602}"/>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5" name="页脚占位符 4">
            <a:extLst>
              <a:ext uri="{FF2B5EF4-FFF2-40B4-BE49-F238E27FC236}">
                <a16:creationId xmlns:a16="http://schemas.microsoft.com/office/drawing/2014/main" id="{3F677373-3E99-48C3-B532-ECF7A60955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2E455E-E69D-48DA-A8AF-28B75F5FED4F}"/>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63076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796BAA-05FC-47A2-B502-90991A62D7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747340A-EC60-4CA7-880A-66F0F7E3BEA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4C7187-4EA5-4E71-81E3-3B390FBA2A69}"/>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5" name="页脚占位符 4">
            <a:extLst>
              <a:ext uri="{FF2B5EF4-FFF2-40B4-BE49-F238E27FC236}">
                <a16:creationId xmlns:a16="http://schemas.microsoft.com/office/drawing/2014/main" id="{162A8FA8-0779-4593-8AB9-277B2A877F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D0CA36-F6E2-47EA-975D-4FB412FC493F}"/>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3473835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854DD2F-43AE-406B-97C9-DB264EF954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419FB99-C34C-44D5-879C-AA525CF8764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B81B96-191B-4362-8357-CF3B067CECFA}"/>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5" name="页脚占位符 4">
            <a:extLst>
              <a:ext uri="{FF2B5EF4-FFF2-40B4-BE49-F238E27FC236}">
                <a16:creationId xmlns:a16="http://schemas.microsoft.com/office/drawing/2014/main" id="{6B5CF4E3-E3A4-4646-A3B4-8AECDF3718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FDF9871-4A52-497C-B428-8C88E4DBB7B4}"/>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5812666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8472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20EA5-724E-4A6B-89DE-312FD2B13B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26C78E3-D7A8-429B-95DE-E2AB90CE447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9A6840B-9F15-4F74-91EF-CF9343CF3D58}"/>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5" name="页脚占位符 4">
            <a:extLst>
              <a:ext uri="{FF2B5EF4-FFF2-40B4-BE49-F238E27FC236}">
                <a16:creationId xmlns:a16="http://schemas.microsoft.com/office/drawing/2014/main" id="{B7895BDB-FFD3-492E-B1E2-3F45396AEF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6DA1736-C24C-4CBB-B502-8E51B2D0045A}"/>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112050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658E4A-F047-48FF-809C-E4B2191E846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DCB8F55-97B7-47AB-B1AE-F3969B6DF0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6B9E959-7FF2-4ACD-9DA8-42EB25AB298D}"/>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5" name="页脚占位符 4">
            <a:extLst>
              <a:ext uri="{FF2B5EF4-FFF2-40B4-BE49-F238E27FC236}">
                <a16:creationId xmlns:a16="http://schemas.microsoft.com/office/drawing/2014/main" id="{E029165D-B6D7-4008-9054-DEA5A15E3B7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BD5174-9367-4132-8960-3E08CC3EEFC0}"/>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1941019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1E43E-7EE8-40E8-9D4F-9CC2E074167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A8D7F99-B49E-43B4-A72C-46BCFDF6DE1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B9747D6-C76E-4574-B60E-C1E37B00555D}"/>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613678-592D-465E-9C1E-DC7ED45C967D}"/>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6" name="页脚占位符 5">
            <a:extLst>
              <a:ext uri="{FF2B5EF4-FFF2-40B4-BE49-F238E27FC236}">
                <a16:creationId xmlns:a16="http://schemas.microsoft.com/office/drawing/2014/main" id="{8C548E9A-2CFC-414C-AAEA-6C8B2C7CEA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4CE429-73F5-4BB6-99F1-CA152B78467B}"/>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678775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A4829E-ECDD-4293-8A4F-56FB7103FF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4612913-48F7-4A7D-9ABD-8E6479778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327F410-BACB-4AF5-ABF6-0679D52B8BE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47CF089-CCD5-4B74-AE88-7F087EBDB3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DF4955E-D8FE-4EFE-B767-D2D3FDD0600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008D3CE-5EC5-4E06-A442-2496ABAAC3DE}"/>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8" name="页脚占位符 7">
            <a:extLst>
              <a:ext uri="{FF2B5EF4-FFF2-40B4-BE49-F238E27FC236}">
                <a16:creationId xmlns:a16="http://schemas.microsoft.com/office/drawing/2014/main" id="{5EAAD514-760F-41D6-A4B5-FBA74ACBC59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83345F1-89AB-4E6D-A4A4-8172E991C1B1}"/>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1119703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C122A-63BA-44D9-8F28-690DFA56325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1EDF0F-B0EF-46BA-86E0-3647134E1881}"/>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4" name="页脚占位符 3">
            <a:extLst>
              <a:ext uri="{FF2B5EF4-FFF2-40B4-BE49-F238E27FC236}">
                <a16:creationId xmlns:a16="http://schemas.microsoft.com/office/drawing/2014/main" id="{6D2C1523-38EC-41F4-BC90-7774EF0F85A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6DC0F2E-609F-4A27-8860-380B21D03D0E}"/>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605963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41FC8D6-A271-4FBF-AEA8-0BE6058455CA}"/>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3" name="页脚占位符 2">
            <a:extLst>
              <a:ext uri="{FF2B5EF4-FFF2-40B4-BE49-F238E27FC236}">
                <a16:creationId xmlns:a16="http://schemas.microsoft.com/office/drawing/2014/main" id="{BB990418-E315-49D0-8542-496D52A5773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352340-25C3-4B7F-8E87-C6EE26E6B993}"/>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2741752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FBAD8-B885-4FF2-B3F1-CA1AC521880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F0710B9-9AA3-45F6-B1B6-BAB01199EB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B907417-0E11-4460-946A-CD9E860D79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E4AFFC6-5D2D-4D3A-9E88-0AC2022B0091}"/>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6" name="页脚占位符 5">
            <a:extLst>
              <a:ext uri="{FF2B5EF4-FFF2-40B4-BE49-F238E27FC236}">
                <a16:creationId xmlns:a16="http://schemas.microsoft.com/office/drawing/2014/main" id="{3A5B9E89-1DA6-4E87-85D8-B0416C93F22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844C098-5925-44C8-8BD9-31A3ABA13F0F}"/>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109089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273F13-D4C5-4B00-A7A3-2A22D2131E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FB682C0-86DA-4132-A9CE-2F2DF71803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7CA81C8-3655-4328-A3BE-FEE51FB2E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709BB5-C731-4114-BA81-CFF7B0317FCD}"/>
              </a:ext>
            </a:extLst>
          </p:cNvPr>
          <p:cNvSpPr>
            <a:spLocks noGrp="1"/>
          </p:cNvSpPr>
          <p:nvPr>
            <p:ph type="dt" sz="half" idx="10"/>
          </p:nvPr>
        </p:nvSpPr>
        <p:spPr/>
        <p:txBody>
          <a:bodyPr/>
          <a:lstStyle/>
          <a:p>
            <a:fld id="{667E80CE-FAC7-4E54-B16B-605930E80F71}" type="datetimeFigureOut">
              <a:rPr lang="zh-CN" altLang="en-US" smtClean="0"/>
              <a:t>2025/4/14/Mon</a:t>
            </a:fld>
            <a:endParaRPr lang="zh-CN" altLang="en-US"/>
          </a:p>
        </p:txBody>
      </p:sp>
      <p:sp>
        <p:nvSpPr>
          <p:cNvPr id="6" name="页脚占位符 5">
            <a:extLst>
              <a:ext uri="{FF2B5EF4-FFF2-40B4-BE49-F238E27FC236}">
                <a16:creationId xmlns:a16="http://schemas.microsoft.com/office/drawing/2014/main" id="{92EB7D9B-D580-4869-B9B8-138B3FEC8E0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4F430E7-AB6C-482E-8B7A-168706A08351}"/>
              </a:ext>
            </a:extLst>
          </p:cNvPr>
          <p:cNvSpPr>
            <a:spLocks noGrp="1"/>
          </p:cNvSpPr>
          <p:nvPr>
            <p:ph type="sldNum" sz="quarter" idx="12"/>
          </p:nvPr>
        </p:nvSpPr>
        <p:spPr/>
        <p:txBody>
          <a:body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1609778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22949F8-F700-4129-B03A-EF685126DE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FA562F-B0B3-40F8-B62F-B1B1EFCB56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BFF6BC-447B-4121-B73B-FFF48FBF14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7E80CE-FAC7-4E54-B16B-605930E80F71}" type="datetimeFigureOut">
              <a:rPr lang="zh-CN" altLang="en-US" smtClean="0"/>
              <a:t>2025/4/14/Mon</a:t>
            </a:fld>
            <a:endParaRPr lang="zh-CN" altLang="en-US"/>
          </a:p>
        </p:txBody>
      </p:sp>
      <p:sp>
        <p:nvSpPr>
          <p:cNvPr id="5" name="页脚占位符 4">
            <a:extLst>
              <a:ext uri="{FF2B5EF4-FFF2-40B4-BE49-F238E27FC236}">
                <a16:creationId xmlns:a16="http://schemas.microsoft.com/office/drawing/2014/main" id="{830AE0DD-619F-416A-B828-9F76C1A4A8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9E67965-75AA-4124-AAE0-F802C8AC18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D86FB-371E-420A-B98D-B23C656F0DB1}" type="slidenum">
              <a:rPr lang="zh-CN" altLang="en-US" smtClean="0"/>
              <a:t>‹#›</a:t>
            </a:fld>
            <a:endParaRPr lang="zh-CN" altLang="en-US"/>
          </a:p>
        </p:txBody>
      </p:sp>
    </p:spTree>
    <p:extLst>
      <p:ext uri="{BB962C8B-B14F-4D97-AF65-F5344CB8AC3E}">
        <p14:creationId xmlns:p14="http://schemas.microsoft.com/office/powerpoint/2010/main" val="16825838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10.xml"/><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45.png"/><Relationship Id="rId5" Type="http://schemas.openxmlformats.org/officeDocument/2006/relationships/image" Target="../media/image44.png"/><Relationship Id="rId10" Type="http://schemas.openxmlformats.org/officeDocument/2006/relationships/image" Target="../media/image5.png"/><Relationship Id="rId4" Type="http://schemas.openxmlformats.org/officeDocument/2006/relationships/image" Target="../media/image43.png"/><Relationship Id="rId9" Type="http://schemas.openxmlformats.org/officeDocument/2006/relationships/image" Target="../media/image46.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7.png"/><Relationship Id="rId7"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pn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1.wmf"/></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7.png"/><Relationship Id="rId2" Type="http://schemas.openxmlformats.org/officeDocument/2006/relationships/notesSlide" Target="../notesSlides/notesSlide6.xml"/><Relationship Id="rId16"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7.xml"/><Relationship Id="rId7"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5.png"/><Relationship Id="rId5" Type="http://schemas.openxmlformats.org/officeDocument/2006/relationships/image" Target="../media/image28.wmf"/><Relationship Id="rId10" Type="http://schemas.openxmlformats.org/officeDocument/2006/relationships/image" Target="../media/image31.png"/><Relationship Id="rId4" Type="http://schemas.openxmlformats.org/officeDocument/2006/relationships/oleObject" Target="../embeddings/oleObject2.bin"/><Relationship Id="rId9" Type="http://schemas.openxmlformats.org/officeDocument/2006/relationships/image" Target="../media/image30.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39.png"/><Relationship Id="rId4" Type="http://schemas.openxmlformats.org/officeDocument/2006/relationships/image" Target="../media/image3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EA881D7-4CAE-4EB8-8A5D-92A7C65F7D90}"/>
              </a:ext>
            </a:extLst>
          </p:cNvPr>
          <p:cNvSpPr txBox="1"/>
          <p:nvPr/>
        </p:nvSpPr>
        <p:spPr>
          <a:xfrm>
            <a:off x="1520490" y="2458089"/>
            <a:ext cx="9151019" cy="954107"/>
          </a:xfrm>
          <a:prstGeom prst="rect">
            <a:avLst/>
          </a:prstGeom>
          <a:noFill/>
        </p:spPr>
        <p:txBody>
          <a:bodyPr wrap="square">
            <a:spAutoFit/>
          </a:bodyPr>
          <a:lstStyle/>
          <a:p>
            <a:pPr algn="ctr"/>
            <a:r>
              <a:rPr lang="en-US" altLang="zh-CN" sz="2800" dirty="0" err="1">
                <a:latin typeface="Times New Roman" panose="02020603050405020304" pitchFamily="18" charset="0"/>
                <a:cs typeface="Times New Roman" panose="02020603050405020304" pitchFamily="18" charset="0"/>
              </a:rPr>
              <a:t>Sionna</a:t>
            </a:r>
            <a:r>
              <a:rPr lang="en-US" altLang="zh-CN" sz="2800" dirty="0">
                <a:latin typeface="Times New Roman" panose="02020603050405020304" pitchFamily="18" charset="0"/>
                <a:cs typeface="Times New Roman" panose="02020603050405020304" pitchFamily="18" charset="0"/>
              </a:rPr>
              <a:t> </a:t>
            </a:r>
            <a:r>
              <a:rPr lang="en-US" altLang="zh-CN" sz="2800" dirty="0" err="1">
                <a:latin typeface="Times New Roman" panose="02020603050405020304" pitchFamily="18" charset="0"/>
                <a:cs typeface="Times New Roman" panose="02020603050405020304" pitchFamily="18" charset="0"/>
              </a:rPr>
              <a:t>PYH&amp;Sys</a:t>
            </a:r>
            <a:r>
              <a:rPr lang="en-US" altLang="zh-CN" sz="2800" dirty="0">
                <a:latin typeface="Times New Roman" panose="02020603050405020304" pitchFamily="18" charset="0"/>
                <a:cs typeface="Times New Roman" panose="02020603050405020304" pitchFamily="18" charset="0"/>
              </a:rPr>
              <a:t> :A link-level  and system-level simulator for wireless communication systems</a:t>
            </a:r>
            <a:endParaRPr lang="zh-CN" altLang="en-US" sz="2800" dirty="0">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E982E392-0398-4053-B547-84522D958FAA}"/>
              </a:ext>
            </a:extLst>
          </p:cNvPr>
          <p:cNvSpPr txBox="1"/>
          <p:nvPr/>
        </p:nvSpPr>
        <p:spPr>
          <a:xfrm>
            <a:off x="5195753" y="5300539"/>
            <a:ext cx="1800493" cy="369332"/>
          </a:xfrm>
          <a:prstGeom prst="rect">
            <a:avLst/>
          </a:prstGeom>
          <a:noFill/>
        </p:spPr>
        <p:txBody>
          <a:bodyPr wrap="none" rtlCol="0">
            <a:spAutoFit/>
          </a:bodyPr>
          <a:lstStyle/>
          <a:p>
            <a:r>
              <a:rPr lang="zh-CN" altLang="en-US" dirty="0"/>
              <a:t>报告人：万佳林</a:t>
            </a:r>
          </a:p>
        </p:txBody>
      </p:sp>
      <p:sp>
        <p:nvSpPr>
          <p:cNvPr id="5" name="矩形 4">
            <a:extLst>
              <a:ext uri="{FF2B5EF4-FFF2-40B4-BE49-F238E27FC236}">
                <a16:creationId xmlns:a16="http://schemas.microsoft.com/office/drawing/2014/main" id="{FF018A34-3F19-42CD-B671-5BF3A5E697A1}"/>
              </a:ext>
            </a:extLst>
          </p:cNvPr>
          <p:cNvSpPr/>
          <p:nvPr/>
        </p:nvSpPr>
        <p:spPr>
          <a:xfrm>
            <a:off x="0" y="6441439"/>
            <a:ext cx="12192000" cy="416561"/>
          </a:xfrm>
          <a:custGeom>
            <a:avLst/>
            <a:gdLst>
              <a:gd name="connsiteX0" fmla="*/ 0 w 12192000"/>
              <a:gd name="connsiteY0" fmla="*/ 0 h 660400"/>
              <a:gd name="connsiteX1" fmla="*/ 12192000 w 12192000"/>
              <a:gd name="connsiteY1" fmla="*/ 0 h 660400"/>
              <a:gd name="connsiteX2" fmla="*/ 12192000 w 12192000"/>
              <a:gd name="connsiteY2" fmla="*/ 660400 h 660400"/>
              <a:gd name="connsiteX3" fmla="*/ 0 w 12192000"/>
              <a:gd name="connsiteY3" fmla="*/ 660400 h 660400"/>
              <a:gd name="connsiteX4" fmla="*/ 0 w 12192000"/>
              <a:gd name="connsiteY4" fmla="*/ 0 h 660400"/>
              <a:gd name="connsiteX0-1" fmla="*/ 0 w 12192000"/>
              <a:gd name="connsiteY0-2" fmla="*/ 25400 h 685800"/>
              <a:gd name="connsiteX1-3" fmla="*/ 6096000 w 12192000"/>
              <a:gd name="connsiteY1-4" fmla="*/ 0 h 685800"/>
              <a:gd name="connsiteX2-5" fmla="*/ 12192000 w 12192000"/>
              <a:gd name="connsiteY2-6" fmla="*/ 25400 h 685800"/>
              <a:gd name="connsiteX3-7" fmla="*/ 12192000 w 12192000"/>
              <a:gd name="connsiteY3-8" fmla="*/ 685800 h 685800"/>
              <a:gd name="connsiteX4-9" fmla="*/ 0 w 12192000"/>
              <a:gd name="connsiteY4-10" fmla="*/ 685800 h 685800"/>
              <a:gd name="connsiteX5" fmla="*/ 0 w 12192000"/>
              <a:gd name="connsiteY5" fmla="*/ 25400 h 685800"/>
              <a:gd name="connsiteX0-11" fmla="*/ 0 w 12192000"/>
              <a:gd name="connsiteY0-12" fmla="*/ 0 h 660400"/>
              <a:gd name="connsiteX1-13" fmla="*/ 6184900 w 12192000"/>
              <a:gd name="connsiteY1-14" fmla="*/ 635000 h 660400"/>
              <a:gd name="connsiteX2-15" fmla="*/ 12192000 w 12192000"/>
              <a:gd name="connsiteY2-16" fmla="*/ 0 h 660400"/>
              <a:gd name="connsiteX3-17" fmla="*/ 12192000 w 12192000"/>
              <a:gd name="connsiteY3-18" fmla="*/ 660400 h 660400"/>
              <a:gd name="connsiteX4-19" fmla="*/ 0 w 12192000"/>
              <a:gd name="connsiteY4-20" fmla="*/ 660400 h 660400"/>
              <a:gd name="connsiteX5-21" fmla="*/ 0 w 12192000"/>
              <a:gd name="connsiteY5-22" fmla="*/ 0 h 660400"/>
              <a:gd name="connsiteX0-23" fmla="*/ 0 w 12192000"/>
              <a:gd name="connsiteY0-24" fmla="*/ 0 h 660400"/>
              <a:gd name="connsiteX1-25" fmla="*/ 6184900 w 12192000"/>
              <a:gd name="connsiteY1-26" fmla="*/ 635000 h 660400"/>
              <a:gd name="connsiteX2-27" fmla="*/ 12192000 w 12192000"/>
              <a:gd name="connsiteY2-28" fmla="*/ 0 h 660400"/>
              <a:gd name="connsiteX3-29" fmla="*/ 12192000 w 12192000"/>
              <a:gd name="connsiteY3-30" fmla="*/ 660400 h 660400"/>
              <a:gd name="connsiteX4-31" fmla="*/ 0 w 12192000"/>
              <a:gd name="connsiteY4-32" fmla="*/ 660400 h 660400"/>
              <a:gd name="connsiteX5-33" fmla="*/ 0 w 12192000"/>
              <a:gd name="connsiteY5-34" fmla="*/ 0 h 660400"/>
              <a:gd name="connsiteX0-35" fmla="*/ 0 w 12192000"/>
              <a:gd name="connsiteY0-36" fmla="*/ 0 h 660400"/>
              <a:gd name="connsiteX1-37" fmla="*/ 6184900 w 12192000"/>
              <a:gd name="connsiteY1-38" fmla="*/ 635000 h 660400"/>
              <a:gd name="connsiteX2-39" fmla="*/ 12192000 w 12192000"/>
              <a:gd name="connsiteY2-40" fmla="*/ 0 h 660400"/>
              <a:gd name="connsiteX3-41" fmla="*/ 12192000 w 12192000"/>
              <a:gd name="connsiteY3-42" fmla="*/ 660400 h 660400"/>
              <a:gd name="connsiteX4-43" fmla="*/ 0 w 12192000"/>
              <a:gd name="connsiteY4-44" fmla="*/ 660400 h 660400"/>
              <a:gd name="connsiteX5-45" fmla="*/ 0 w 12192000"/>
              <a:gd name="connsiteY5-46" fmla="*/ 0 h 660400"/>
              <a:gd name="connsiteX0-47" fmla="*/ 0 w 12192000"/>
              <a:gd name="connsiteY0-48" fmla="*/ 0 h 660400"/>
              <a:gd name="connsiteX1-49" fmla="*/ 6091767 w 12192000"/>
              <a:gd name="connsiteY1-50" fmla="*/ 648423 h 660400"/>
              <a:gd name="connsiteX2-51" fmla="*/ 12192000 w 12192000"/>
              <a:gd name="connsiteY2-52" fmla="*/ 0 h 660400"/>
              <a:gd name="connsiteX3-53" fmla="*/ 12192000 w 12192000"/>
              <a:gd name="connsiteY3-54" fmla="*/ 660400 h 660400"/>
              <a:gd name="connsiteX4-55" fmla="*/ 0 w 12192000"/>
              <a:gd name="connsiteY4-56" fmla="*/ 660400 h 660400"/>
              <a:gd name="connsiteX5-57" fmla="*/ 0 w 12192000"/>
              <a:gd name="connsiteY5-58" fmla="*/ 0 h 6604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2000" h="660400">
                <a:moveTo>
                  <a:pt x="0" y="0"/>
                </a:moveTo>
                <a:cubicBezTo>
                  <a:pt x="2061633" y="211667"/>
                  <a:pt x="5058834" y="-210944"/>
                  <a:pt x="6091767" y="648423"/>
                </a:cubicBezTo>
                <a:cubicBezTo>
                  <a:pt x="6849534" y="-122044"/>
                  <a:pt x="10189633" y="211667"/>
                  <a:pt x="12192000" y="0"/>
                </a:cubicBezTo>
                <a:lnTo>
                  <a:pt x="12192000" y="660400"/>
                </a:lnTo>
                <a:lnTo>
                  <a:pt x="0" y="6604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460351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9">
            <a:extLst>
              <a:ext uri="{FF2B5EF4-FFF2-40B4-BE49-F238E27FC236}">
                <a16:creationId xmlns:a16="http://schemas.microsoft.com/office/drawing/2014/main" id="{EA816BBC-2B4C-4AAC-A383-649DA4A3F8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100" y="557241"/>
            <a:ext cx="5062796" cy="5417514"/>
          </a:xfrm>
          <a:prstGeom prst="rect">
            <a:avLst/>
          </a:prstGeom>
          <a:noFill/>
          <a:extLst>
            <a:ext uri="{909E8E84-426E-40DD-AFC4-6F175D3DCCD1}">
              <a14:hiddenFill xmlns:a14="http://schemas.microsoft.com/office/drawing/2010/main">
                <a:solidFill>
                  <a:srgbClr val="FFFFFF"/>
                </a:solidFill>
              </a14:hiddenFill>
            </a:ext>
          </a:extLst>
        </p:spPr>
      </p:pic>
      <p:pic>
        <p:nvPicPr>
          <p:cNvPr id="11266" name="Picture 2">
            <a:extLst>
              <a:ext uri="{FF2B5EF4-FFF2-40B4-BE49-F238E27FC236}">
                <a16:creationId xmlns:a16="http://schemas.microsoft.com/office/drawing/2014/main" id="{41569A13-9B36-4FA1-A8D0-EB26AFFBD3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557241"/>
            <a:ext cx="4958981" cy="5289579"/>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D8DD5568-B518-4CDF-A049-7BC865769B06}"/>
              </a:ext>
            </a:extLst>
          </p:cNvPr>
          <p:cNvSpPr txBox="1"/>
          <p:nvPr/>
        </p:nvSpPr>
        <p:spPr>
          <a:xfrm>
            <a:off x="1206407" y="5974755"/>
            <a:ext cx="3338895" cy="369332"/>
          </a:xfrm>
          <a:prstGeom prst="rect">
            <a:avLst/>
          </a:prstGeom>
          <a:noFill/>
        </p:spPr>
        <p:txBody>
          <a:bodyPr wrap="square">
            <a:spAutoFit/>
          </a:bodyPr>
          <a:lstStyle/>
          <a:p>
            <a:r>
              <a:rPr lang="zh-CN" altLang="en-US" dirty="0"/>
              <a:t>星座图平均功率</a:t>
            </a:r>
            <a:r>
              <a:rPr lang="en-US" altLang="zh-CN" dirty="0"/>
              <a:t>: 1.0000001 </a:t>
            </a:r>
            <a:endParaRPr lang="zh-CN" altLang="en-US" dirty="0"/>
          </a:p>
        </p:txBody>
      </p:sp>
      <p:sp>
        <p:nvSpPr>
          <p:cNvPr id="9" name="文本框 8">
            <a:extLst>
              <a:ext uri="{FF2B5EF4-FFF2-40B4-BE49-F238E27FC236}">
                <a16:creationId xmlns:a16="http://schemas.microsoft.com/office/drawing/2014/main" id="{BAA16FA2-BAE5-45E5-A072-0D94063B6904}"/>
              </a:ext>
            </a:extLst>
          </p:cNvPr>
          <p:cNvSpPr txBox="1"/>
          <p:nvPr/>
        </p:nvSpPr>
        <p:spPr>
          <a:xfrm>
            <a:off x="7006506" y="5974755"/>
            <a:ext cx="6097112" cy="369332"/>
          </a:xfrm>
          <a:prstGeom prst="rect">
            <a:avLst/>
          </a:prstGeom>
          <a:noFill/>
        </p:spPr>
        <p:txBody>
          <a:bodyPr wrap="square">
            <a:spAutoFit/>
          </a:bodyPr>
          <a:lstStyle/>
          <a:p>
            <a:r>
              <a:rPr lang="zh-CN" altLang="en-US" dirty="0"/>
              <a:t>星座图平均功率</a:t>
            </a:r>
            <a:r>
              <a:rPr lang="en-US" altLang="zh-CN" dirty="0"/>
              <a:t>: 1.0000002</a:t>
            </a:r>
            <a:endParaRPr lang="zh-CN" altLang="en-US" dirty="0"/>
          </a:p>
        </p:txBody>
      </p:sp>
    </p:spTree>
    <p:extLst>
      <p:ext uri="{BB962C8B-B14F-4D97-AF65-F5344CB8AC3E}">
        <p14:creationId xmlns:p14="http://schemas.microsoft.com/office/powerpoint/2010/main" val="134813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FF0C539-458F-4138-BBCF-C17B469F67D3}"/>
              </a:ext>
            </a:extLst>
          </p:cNvPr>
          <p:cNvPicPr>
            <a:picLocks noChangeAspect="1"/>
          </p:cNvPicPr>
          <p:nvPr/>
        </p:nvPicPr>
        <p:blipFill>
          <a:blip r:embed="rId4"/>
          <a:stretch>
            <a:fillRect/>
          </a:stretch>
        </p:blipFill>
        <p:spPr>
          <a:xfrm>
            <a:off x="56371" y="848371"/>
            <a:ext cx="5700713" cy="1590397"/>
          </a:xfrm>
          <a:prstGeom prst="rect">
            <a:avLst/>
          </a:prstGeom>
        </p:spPr>
      </p:pic>
      <p:graphicFrame>
        <p:nvGraphicFramePr>
          <p:cNvPr id="6" name="表格 6">
            <a:extLst>
              <a:ext uri="{FF2B5EF4-FFF2-40B4-BE49-F238E27FC236}">
                <a16:creationId xmlns:a16="http://schemas.microsoft.com/office/drawing/2014/main" id="{DDAF2666-7794-4C2D-9578-BAC9A00DF854}"/>
              </a:ext>
            </a:extLst>
          </p:cNvPr>
          <p:cNvGraphicFramePr>
            <a:graphicFrameLocks noGrp="1"/>
          </p:cNvGraphicFramePr>
          <p:nvPr>
            <p:extLst>
              <p:ext uri="{D42A27DB-BD31-4B8C-83A1-F6EECF244321}">
                <p14:modId xmlns:p14="http://schemas.microsoft.com/office/powerpoint/2010/main" val="1245684456"/>
              </p:ext>
            </p:extLst>
          </p:nvPr>
        </p:nvGraphicFramePr>
        <p:xfrm>
          <a:off x="319825" y="2301566"/>
          <a:ext cx="5184000" cy="3200400"/>
        </p:xfrm>
        <a:graphic>
          <a:graphicData uri="http://schemas.openxmlformats.org/drawingml/2006/table">
            <a:tbl>
              <a:tblPr firstRow="1" bandRow="1">
                <a:tableStyleId>{2D5ABB26-0587-4C30-8999-92F81FD0307C}</a:tableStyleId>
              </a:tblPr>
              <a:tblGrid>
                <a:gridCol w="2592000">
                  <a:extLst>
                    <a:ext uri="{9D8B030D-6E8A-4147-A177-3AD203B41FA5}">
                      <a16:colId xmlns:a16="http://schemas.microsoft.com/office/drawing/2014/main" val="2574099903"/>
                    </a:ext>
                  </a:extLst>
                </a:gridCol>
                <a:gridCol w="2592000">
                  <a:extLst>
                    <a:ext uri="{9D8B030D-6E8A-4147-A177-3AD203B41FA5}">
                      <a16:colId xmlns:a16="http://schemas.microsoft.com/office/drawing/2014/main" val="3611385181"/>
                    </a:ext>
                  </a:extLst>
                </a:gridCol>
              </a:tblGrid>
              <a:tr h="640080">
                <a:tc>
                  <a:txBody>
                    <a:bodyPr/>
                    <a:lstStyle/>
                    <a:p>
                      <a:pPr algn="ctr"/>
                      <a:r>
                        <a:rPr lang="en-US" altLang="zh-CN" sz="1050" b="0" kern="1200" dirty="0">
                          <a:solidFill>
                            <a:schemeClr val="tx1"/>
                          </a:solidFill>
                          <a:effectLst/>
                        </a:rPr>
                        <a:t>Hexagonal Topology</a:t>
                      </a:r>
                      <a:r>
                        <a:rPr lang="zh-CN" altLang="en-US" sz="1050" b="0" kern="1200" dirty="0">
                          <a:solidFill>
                            <a:schemeClr val="tx1"/>
                          </a:solidFill>
                          <a:effectLst/>
                        </a:rPr>
                        <a:t>（六边形拓扑）</a:t>
                      </a:r>
                      <a:endParaRPr lang="zh-CN" altLang="en-US" sz="1050" b="0" dirty="0">
                        <a:solidFill>
                          <a:schemeClr val="tx1"/>
                        </a:solidFill>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zh-CN" altLang="en-US" sz="1050" b="0" kern="1200" dirty="0">
                          <a:solidFill>
                            <a:schemeClr val="tx1"/>
                          </a:solidFill>
                          <a:effectLst/>
                        </a:rPr>
                        <a:t>代表蜂窝网络布局（例如</a:t>
                      </a:r>
                      <a:r>
                        <a:rPr lang="en-US" altLang="zh-CN" sz="1050" b="0" kern="1200" dirty="0">
                          <a:solidFill>
                            <a:schemeClr val="tx1"/>
                          </a:solidFill>
                          <a:effectLst/>
                        </a:rPr>
                        <a:t>7</a:t>
                      </a:r>
                      <a:r>
                        <a:rPr lang="zh-CN" altLang="en-US" sz="1050" b="0" kern="1200" dirty="0">
                          <a:solidFill>
                            <a:schemeClr val="tx1"/>
                          </a:solidFill>
                          <a:effectLst/>
                        </a:rPr>
                        <a:t>个六边形小区，每个小区中心有一个基站，用户随机分布）</a:t>
                      </a:r>
                      <a:endParaRPr lang="zh-CN" altLang="en-US" sz="1050" b="0" dirty="0">
                        <a:solidFill>
                          <a:schemeClr val="tx1"/>
                        </a:solidFill>
                        <a:latin typeface="Times New Roman" panose="02020603050405020304" pitchFamily="18" charset="0"/>
                        <a:cs typeface="Times New Roman" panose="02020603050405020304" pitchFamily="18" charset="0"/>
                      </a:endParaRPr>
                    </a:p>
                  </a:txBody>
                  <a:tcPr marL="0" marR="0" marT="0" marB="0" anchor="ctr">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576732746"/>
                  </a:ext>
                </a:extLst>
              </a:tr>
              <a:tr h="640080">
                <a:tc>
                  <a:txBody>
                    <a:bodyPr/>
                    <a:lstStyle/>
                    <a:p>
                      <a:pPr algn="ctr"/>
                      <a:r>
                        <a:rPr lang="en-US" altLang="zh-CN" sz="1050" b="0" kern="1200" dirty="0">
                          <a:solidFill>
                            <a:schemeClr val="dk1"/>
                          </a:solidFill>
                          <a:effectLst/>
                        </a:rPr>
                        <a:t>SINR</a:t>
                      </a:r>
                      <a:r>
                        <a:rPr lang="zh-CN" altLang="en-US" sz="1050" b="0" kern="1200" dirty="0">
                          <a:solidFill>
                            <a:schemeClr val="dk1"/>
                          </a:solidFill>
                          <a:effectLst/>
                        </a:rPr>
                        <a:t>（信干噪比）</a:t>
                      </a:r>
                      <a:endParaRPr lang="zh-CN" altLang="en-US" sz="1050" b="0" dirty="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tcPr>
                </a:tc>
                <a:tc>
                  <a:txBody>
                    <a:bodyPr/>
                    <a:lstStyle/>
                    <a:p>
                      <a:pPr algn="ctr"/>
                      <a:r>
                        <a:rPr lang="zh-CN" altLang="en-US" sz="1050" b="0" kern="1200" dirty="0">
                          <a:solidFill>
                            <a:schemeClr val="dk1"/>
                          </a:solidFill>
                          <a:effectLst/>
                        </a:rPr>
                        <a:t>接收端的信号与干扰加噪声的比值，反映信道质量</a:t>
                      </a:r>
                      <a:endParaRPr lang="zh-CN" altLang="en-US" sz="1050" b="0" dirty="0">
                        <a:latin typeface="Times New Roman" panose="02020603050405020304" pitchFamily="18" charset="0"/>
                        <a:cs typeface="Times New Roman" panose="02020603050405020304" pitchFamily="18" charset="0"/>
                      </a:endParaRPr>
                    </a:p>
                  </a:txBody>
                  <a:tcPr marL="0" marR="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95170877"/>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0" dirty="0"/>
                        <a:t>MCS </a:t>
                      </a:r>
                      <a:r>
                        <a:rPr lang="en-US" altLang="zh-CN" sz="1050" b="0" kern="1200" dirty="0">
                          <a:solidFill>
                            <a:schemeClr val="dk1"/>
                          </a:solidFill>
                          <a:effectLst/>
                        </a:rPr>
                        <a:t>Tables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0" dirty="0"/>
                        <a:t>(</a:t>
                      </a:r>
                      <a:r>
                        <a:rPr lang="zh-CN" altLang="en-US" sz="1050" b="0" kern="1200" dirty="0">
                          <a:solidFill>
                            <a:schemeClr val="dk1"/>
                          </a:solidFill>
                          <a:effectLst/>
                        </a:rPr>
                        <a:t>调制编码方案表</a:t>
                      </a:r>
                      <a:r>
                        <a:rPr lang="en-US" altLang="zh-CN" sz="1050" b="0" dirty="0"/>
                        <a:t>)</a:t>
                      </a:r>
                      <a:endParaRPr lang="zh-CN" altLang="en-US" sz="1050" b="0" dirty="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tcPr>
                </a:tc>
                <a:tc>
                  <a:txBody>
                    <a:bodyPr/>
                    <a:lstStyle/>
                    <a:p>
                      <a:pPr algn="ctr"/>
                      <a:r>
                        <a:rPr lang="en-US" altLang="zh-CN" sz="1050" b="0" kern="1200" dirty="0">
                          <a:solidFill>
                            <a:schemeClr val="dk1"/>
                          </a:solidFill>
                          <a:effectLst/>
                        </a:rPr>
                        <a:t>3GPP</a:t>
                      </a:r>
                      <a:r>
                        <a:rPr lang="zh-CN" altLang="en-US" sz="1050" b="0" kern="1200" dirty="0">
                          <a:solidFill>
                            <a:schemeClr val="dk1"/>
                          </a:solidFill>
                          <a:effectLst/>
                        </a:rPr>
                        <a:t>定义了多个</a:t>
                      </a:r>
                      <a:r>
                        <a:rPr lang="en-US" altLang="zh-CN" sz="1050" b="0" kern="1200" dirty="0">
                          <a:solidFill>
                            <a:schemeClr val="dk1"/>
                          </a:solidFill>
                          <a:effectLst/>
                        </a:rPr>
                        <a:t>MCS</a:t>
                      </a:r>
                      <a:r>
                        <a:rPr lang="zh-CN" altLang="en-US" sz="1050" b="0" kern="1200" dirty="0">
                          <a:solidFill>
                            <a:schemeClr val="dk1"/>
                          </a:solidFill>
                          <a:effectLst/>
                        </a:rPr>
                        <a:t>表格每个索引对应唯一的调制和编码率组合。</a:t>
                      </a:r>
                    </a:p>
                    <a:p>
                      <a:pPr algn="ctr"/>
                      <a:r>
                        <a:rPr lang="zh-CN" altLang="en-US" sz="1050" b="0" kern="1200" dirty="0">
                          <a:solidFill>
                            <a:schemeClr val="dk1"/>
                          </a:solidFill>
                          <a:effectLst/>
                        </a:rPr>
                        <a:t>例如，</a:t>
                      </a:r>
                      <a:r>
                        <a:rPr lang="en-US" altLang="zh-CN" sz="1050" b="0" kern="1200" dirty="0">
                          <a:solidFill>
                            <a:schemeClr val="dk1"/>
                          </a:solidFill>
                          <a:effectLst/>
                        </a:rPr>
                        <a:t>MCS Index=13</a:t>
                      </a:r>
                      <a:r>
                        <a:rPr lang="zh-CN" altLang="en-US" sz="1050" b="0" kern="1200" dirty="0">
                          <a:solidFill>
                            <a:schemeClr val="dk1"/>
                          </a:solidFill>
                          <a:effectLst/>
                        </a:rPr>
                        <a:t>在</a:t>
                      </a:r>
                      <a:r>
                        <a:rPr lang="en-US" altLang="zh-CN" sz="1050" b="0" kern="1200" dirty="0">
                          <a:solidFill>
                            <a:schemeClr val="dk1"/>
                          </a:solidFill>
                          <a:effectLst/>
                        </a:rPr>
                        <a:t>Table 1</a:t>
                      </a:r>
                      <a:r>
                        <a:rPr lang="zh-CN" altLang="en-US" sz="1050" b="0" kern="1200" dirty="0">
                          <a:solidFill>
                            <a:schemeClr val="dk1"/>
                          </a:solidFill>
                          <a:effectLst/>
                        </a:rPr>
                        <a:t>中可能对应</a:t>
                      </a:r>
                      <a:r>
                        <a:rPr lang="en-US" altLang="zh-CN" sz="1050" b="0" kern="1200" dirty="0">
                          <a:solidFill>
                            <a:schemeClr val="dk1"/>
                          </a:solidFill>
                          <a:effectLst/>
                        </a:rPr>
                        <a:t>16QAM</a:t>
                      </a:r>
                      <a:r>
                        <a:rPr lang="zh-CN" altLang="en-US" sz="1050" b="0" kern="1200" dirty="0">
                          <a:solidFill>
                            <a:schemeClr val="dk1"/>
                          </a:solidFill>
                          <a:effectLst/>
                        </a:rPr>
                        <a:t>和编码率</a:t>
                      </a:r>
                      <a:r>
                        <a:rPr lang="en-US" altLang="zh-CN" sz="1050" b="0" kern="1200" dirty="0">
                          <a:solidFill>
                            <a:schemeClr val="dk1"/>
                          </a:solidFill>
                          <a:effectLst/>
                        </a:rPr>
                        <a:t>0.45</a:t>
                      </a:r>
                      <a:r>
                        <a:rPr lang="zh-CN" altLang="en-US" sz="1050" b="0" kern="1200" dirty="0">
                          <a:solidFill>
                            <a:schemeClr val="dk1"/>
                          </a:solidFill>
                          <a:effectLst/>
                        </a:rPr>
                        <a:t>。</a:t>
                      </a:r>
                      <a:endParaRPr lang="zh-CN" altLang="en-US" sz="105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marL="0" marR="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369232247"/>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050" b="0" kern="1200" dirty="0">
                          <a:solidFill>
                            <a:schemeClr val="dk1"/>
                          </a:solidFill>
                          <a:effectLst/>
                        </a:rPr>
                        <a:t>TBLER</a:t>
                      </a:r>
                      <a:r>
                        <a:rPr lang="zh-CN" altLang="en-US" sz="1050" b="0" kern="1200" dirty="0">
                          <a:solidFill>
                            <a:schemeClr val="dk1"/>
                          </a:solidFill>
                          <a:effectLst/>
                        </a:rPr>
                        <a:t>（传输块误码率）</a:t>
                      </a:r>
                      <a:endParaRPr lang="zh-CN" altLang="en-US" sz="1050" b="0" dirty="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tcPr>
                </a:tc>
                <a:tc>
                  <a:txBody>
                    <a:bodyPr/>
                    <a:lstStyle/>
                    <a:p>
                      <a:pPr algn="ctr"/>
                      <a:r>
                        <a:rPr lang="en-US" altLang="zh-CN" sz="1050" b="0" dirty="0">
                          <a:effectLst/>
                        </a:rPr>
                        <a:t>TB</a:t>
                      </a:r>
                      <a:r>
                        <a:rPr lang="zh-CN" altLang="en-US" sz="1050" b="0" dirty="0">
                          <a:effectLst/>
                        </a:rPr>
                        <a:t>是</a:t>
                      </a:r>
                      <a:r>
                        <a:rPr lang="en-US" altLang="zh-CN" sz="1050" b="0" dirty="0">
                          <a:effectLst/>
                        </a:rPr>
                        <a:t>MAC</a:t>
                      </a:r>
                      <a:r>
                        <a:rPr lang="zh-CN" altLang="en-US" sz="1050" b="0" dirty="0">
                          <a:effectLst/>
                        </a:rPr>
                        <a:t>层交给物理层（</a:t>
                      </a:r>
                      <a:r>
                        <a:rPr lang="en-US" altLang="zh-CN" sz="1050" b="0" dirty="0">
                          <a:effectLst/>
                        </a:rPr>
                        <a:t>PHY</a:t>
                      </a:r>
                      <a:r>
                        <a:rPr lang="zh-CN" altLang="en-US" sz="1050" b="0" dirty="0">
                          <a:effectLst/>
                        </a:rPr>
                        <a:t>）传输的最小数据单元，包含用户数据、控制信息和</a:t>
                      </a:r>
                      <a:r>
                        <a:rPr lang="en-US" altLang="zh-CN" sz="1050" b="0" dirty="0">
                          <a:effectLst/>
                        </a:rPr>
                        <a:t>CRC</a:t>
                      </a:r>
                      <a:r>
                        <a:rPr lang="zh-CN" altLang="en-US" sz="1050" b="0" dirty="0">
                          <a:effectLst/>
                        </a:rPr>
                        <a:t>校验</a:t>
                      </a:r>
                      <a:endParaRPr lang="zh-CN" altLang="en-US" sz="1050" b="0" dirty="0">
                        <a:latin typeface="Times New Roman" panose="02020603050405020304" pitchFamily="18" charset="0"/>
                        <a:cs typeface="Times New Roman" panose="02020603050405020304" pitchFamily="18" charset="0"/>
                      </a:endParaRPr>
                    </a:p>
                  </a:txBody>
                  <a:tcPr marL="0" marR="0" marT="0" marB="0" anchor="ctr">
                    <a:lnR w="12700" cap="flat" cmpd="sng" algn="ctr">
                      <a:noFill/>
                      <a:prstDash val="solid"/>
                      <a:round/>
                      <a:headEnd type="none" w="med" len="med"/>
                      <a:tailEnd type="none" w="med" len="med"/>
                    </a:lnR>
                  </a:tcPr>
                </a:tc>
                <a:extLst>
                  <a:ext uri="{0D108BD9-81ED-4DB2-BD59-A6C34878D82A}">
                    <a16:rowId xmlns:a16="http://schemas.microsoft.com/office/drawing/2014/main" val="2087829237"/>
                  </a:ext>
                </a:extLst>
              </a:tr>
              <a:tr h="640080">
                <a:tc>
                  <a:txBody>
                    <a:bodyPr/>
                    <a:lstStyle/>
                    <a:p>
                      <a:pPr algn="ctr"/>
                      <a:r>
                        <a:rPr lang="en-US" altLang="zh-CN" sz="1050" b="0" kern="1200" dirty="0">
                          <a:solidFill>
                            <a:schemeClr val="dk1"/>
                          </a:solidFill>
                          <a:effectLst/>
                        </a:rPr>
                        <a:t>HARQ</a:t>
                      </a:r>
                      <a:r>
                        <a:rPr lang="zh-CN" altLang="en-US" sz="1050" b="0" kern="1200" dirty="0">
                          <a:solidFill>
                            <a:schemeClr val="dk1"/>
                          </a:solidFill>
                          <a:effectLst/>
                        </a:rPr>
                        <a:t>（混合自动重传）</a:t>
                      </a:r>
                      <a:endParaRPr lang="zh-CN" altLang="en-US" sz="1050" b="0" dirty="0">
                        <a:latin typeface="Times New Roman" panose="02020603050405020304" pitchFamily="18" charset="0"/>
                        <a:cs typeface="Times New Roman" panose="02020603050405020304" pitchFamily="18" charset="0"/>
                      </a:endParaRPr>
                    </a:p>
                  </a:txBody>
                  <a:tcPr marL="0" marR="0" marT="0" marB="0"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050" b="0" kern="1200" dirty="0">
                          <a:solidFill>
                            <a:schemeClr val="dk1"/>
                          </a:solidFill>
                          <a:effectLst/>
                        </a:rPr>
                        <a:t>UE</a:t>
                      </a:r>
                      <a:r>
                        <a:rPr lang="zh-CN" altLang="en-US" sz="1050" b="0" kern="1200" dirty="0">
                          <a:solidFill>
                            <a:schemeClr val="dk1"/>
                          </a:solidFill>
                          <a:effectLst/>
                        </a:rPr>
                        <a:t>接收后解码，若</a:t>
                      </a:r>
                      <a:r>
                        <a:rPr lang="en-US" altLang="zh-CN" sz="1050" b="0" kern="1200" dirty="0">
                          <a:solidFill>
                            <a:schemeClr val="dk1"/>
                          </a:solidFill>
                          <a:effectLst/>
                        </a:rPr>
                        <a:t>CRC</a:t>
                      </a:r>
                      <a:r>
                        <a:rPr lang="zh-CN" altLang="en-US" sz="1050" b="0" kern="1200" dirty="0">
                          <a:solidFill>
                            <a:schemeClr val="dk1"/>
                          </a:solidFill>
                          <a:effectLst/>
                        </a:rPr>
                        <a:t>校验失败，缓存错误数据并发送</a:t>
                      </a:r>
                      <a:r>
                        <a:rPr lang="en-US" altLang="zh-CN" sz="1050" b="0" kern="1200" dirty="0">
                          <a:solidFill>
                            <a:schemeClr val="dk1"/>
                          </a:solidFill>
                          <a:effectLst/>
                        </a:rPr>
                        <a:t>NACK</a:t>
                      </a:r>
                      <a:r>
                        <a:rPr lang="zh-CN" altLang="en-US" sz="1050" b="0" kern="1200" dirty="0">
                          <a:solidFill>
                            <a:schemeClr val="dk1"/>
                          </a:solidFill>
                          <a:effectLst/>
                        </a:rPr>
                        <a:t>（否定确认）</a:t>
                      </a:r>
                      <a:endParaRPr lang="zh-CN" altLang="en-US" sz="1050" b="0" dirty="0">
                        <a:latin typeface="Times New Roman" panose="02020603050405020304" pitchFamily="18" charset="0"/>
                        <a:cs typeface="Times New Roman" panose="02020603050405020304" pitchFamily="18" charset="0"/>
                      </a:endParaRPr>
                    </a:p>
                  </a:txBody>
                  <a:tcPr marL="0" marR="0" marT="0" marB="0" anchor="ctr">
                    <a:lnR w="12700" cap="flat" cmpd="sng" algn="ctr">
                      <a:no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7297851"/>
                  </a:ext>
                </a:extLst>
              </a:tr>
            </a:tbl>
          </a:graphicData>
        </a:graphic>
      </p:graphicFrame>
      <p:sp>
        <p:nvSpPr>
          <p:cNvPr id="12" name="文本框 11">
            <a:extLst>
              <a:ext uri="{FF2B5EF4-FFF2-40B4-BE49-F238E27FC236}">
                <a16:creationId xmlns:a16="http://schemas.microsoft.com/office/drawing/2014/main" id="{17B6B565-0FF2-42F0-8D55-AE6C4F0C5B29}"/>
              </a:ext>
            </a:extLst>
          </p:cNvPr>
          <p:cNvSpPr txBox="1"/>
          <p:nvPr/>
        </p:nvSpPr>
        <p:spPr>
          <a:xfrm>
            <a:off x="203571" y="5739291"/>
            <a:ext cx="5892429" cy="923330"/>
          </a:xfrm>
          <a:prstGeom prst="rect">
            <a:avLst/>
          </a:prstGeom>
          <a:noFill/>
        </p:spPr>
        <p:txBody>
          <a:bodyPr wrap="square">
            <a:spAutoFit/>
          </a:bodyPr>
          <a:lstStyle/>
          <a:p>
            <a:pPr algn="l"/>
            <a:r>
              <a:rPr lang="zh-CN" altLang="en-US" sz="1200" b="0" i="0" dirty="0">
                <a:solidFill>
                  <a:srgbClr val="2A2B2E"/>
                </a:solidFill>
                <a:effectLst/>
                <a:latin typeface="PingFang SC"/>
              </a:rPr>
              <a:t>将每个流的</a:t>
            </a:r>
            <a:r>
              <a:rPr lang="en-US" altLang="zh-CN" sz="1200" b="0" i="0" dirty="0">
                <a:solidFill>
                  <a:srgbClr val="2A2B2E"/>
                </a:solidFill>
                <a:effectLst/>
                <a:latin typeface="PingFang SC"/>
              </a:rPr>
              <a:t>SINR</a:t>
            </a:r>
            <a:r>
              <a:rPr lang="zh-CN" altLang="en-US" sz="1200" b="0" i="0" dirty="0">
                <a:solidFill>
                  <a:srgbClr val="2A2B2E"/>
                </a:solidFill>
                <a:effectLst/>
                <a:latin typeface="PingFang SC"/>
              </a:rPr>
              <a:t>值聚合为一个与</a:t>
            </a:r>
            <a:r>
              <a:rPr lang="en-US" altLang="zh-CN" sz="1200" b="0" i="0" dirty="0" err="1">
                <a:solidFill>
                  <a:srgbClr val="2A2B2E"/>
                </a:solidFill>
                <a:effectLst/>
                <a:latin typeface="PingFang SC"/>
              </a:rPr>
              <a:t>awgn</a:t>
            </a:r>
            <a:r>
              <a:rPr lang="zh-CN" altLang="en-US" sz="1200" b="0" i="0" dirty="0">
                <a:solidFill>
                  <a:srgbClr val="2A2B2E"/>
                </a:solidFill>
                <a:effectLst/>
                <a:latin typeface="PingFang SC"/>
              </a:rPr>
              <a:t>等效的有效</a:t>
            </a:r>
            <a:r>
              <a:rPr lang="en-US" altLang="zh-CN" sz="1200" b="0" i="0" dirty="0">
                <a:solidFill>
                  <a:srgbClr val="2A2B2E"/>
                </a:solidFill>
                <a:effectLst/>
                <a:latin typeface="PingFang SC"/>
              </a:rPr>
              <a:t>SINR</a:t>
            </a:r>
            <a:r>
              <a:rPr lang="zh-CN" altLang="en-US" sz="1200" b="0" i="0" dirty="0">
                <a:solidFill>
                  <a:srgbClr val="2A2B2E"/>
                </a:solidFill>
                <a:effectLst/>
                <a:latin typeface="PingFang SC"/>
              </a:rPr>
              <a:t>值；</a:t>
            </a:r>
            <a:br>
              <a:rPr lang="zh-CN" altLang="en-US" sz="1200" dirty="0"/>
            </a:br>
            <a:endParaRPr lang="zh-CN" altLang="en-US" sz="1200" b="0" i="0" dirty="0">
              <a:solidFill>
                <a:srgbClr val="2A2B2E"/>
              </a:solidFill>
              <a:effectLst/>
              <a:latin typeface="PingFang SC"/>
            </a:endParaRPr>
          </a:p>
          <a:p>
            <a:r>
              <a:rPr lang="zh-CN" altLang="en-US" sz="1200" b="0" i="0" dirty="0">
                <a:solidFill>
                  <a:srgbClr val="2A2B2E"/>
                </a:solidFill>
                <a:effectLst/>
                <a:latin typeface="PingFang SC"/>
              </a:rPr>
              <a:t>使用从</a:t>
            </a:r>
            <a:r>
              <a:rPr lang="en-US" altLang="zh-CN" sz="1200" b="0" i="0" dirty="0" err="1">
                <a:solidFill>
                  <a:srgbClr val="2A2B2E"/>
                </a:solidFill>
                <a:effectLst/>
                <a:latin typeface="PingFang SC"/>
              </a:rPr>
              <a:t>sinna</a:t>
            </a:r>
            <a:r>
              <a:rPr lang="en-US" altLang="zh-CN" sz="1200" b="0" i="0" dirty="0">
                <a:solidFill>
                  <a:srgbClr val="2A2B2E"/>
                </a:solidFill>
                <a:effectLst/>
                <a:latin typeface="PingFang SC"/>
              </a:rPr>
              <a:t> PHY</a:t>
            </a:r>
            <a:r>
              <a:rPr lang="zh-CN" altLang="en-US" sz="1200" b="0" i="0" dirty="0">
                <a:solidFill>
                  <a:srgbClr val="2A2B2E"/>
                </a:solidFill>
                <a:effectLst/>
                <a:latin typeface="PingFang SC"/>
              </a:rPr>
              <a:t>的前向纠错（</a:t>
            </a:r>
            <a:r>
              <a:rPr lang="en-US" altLang="zh-CN" sz="1200" b="0" i="0" dirty="0">
                <a:solidFill>
                  <a:srgbClr val="2A2B2E"/>
                </a:solidFill>
                <a:effectLst/>
                <a:latin typeface="PingFang SC"/>
              </a:rPr>
              <a:t>FEC</a:t>
            </a:r>
            <a:r>
              <a:rPr lang="zh-CN" altLang="en-US" sz="1200" b="0" i="0" dirty="0">
                <a:solidFill>
                  <a:srgbClr val="2A2B2E"/>
                </a:solidFill>
                <a:effectLst/>
                <a:latin typeface="PingFang SC"/>
              </a:rPr>
              <a:t>）模块中预先计算的查找表，将有效</a:t>
            </a:r>
            <a:r>
              <a:rPr lang="en-US" altLang="zh-CN" sz="1200" b="0" i="0" dirty="0">
                <a:solidFill>
                  <a:srgbClr val="2A2B2E"/>
                </a:solidFill>
                <a:effectLst/>
                <a:latin typeface="PingFang SC"/>
              </a:rPr>
              <a:t>SINR</a:t>
            </a:r>
            <a:r>
              <a:rPr lang="zh-CN" altLang="en-US" sz="1200" b="0" i="0" dirty="0">
                <a:solidFill>
                  <a:srgbClr val="2A2B2E"/>
                </a:solidFill>
                <a:effectLst/>
                <a:latin typeface="PingFang SC"/>
              </a:rPr>
              <a:t>值映射到传输块错误率（</a:t>
            </a:r>
            <a:r>
              <a:rPr lang="en-US" altLang="zh-CN" sz="1200" b="0" i="0" dirty="0">
                <a:solidFill>
                  <a:srgbClr val="2A2B2E"/>
                </a:solidFill>
                <a:effectLst/>
                <a:latin typeface="PingFang SC"/>
              </a:rPr>
              <a:t>TBLER</a:t>
            </a:r>
            <a:r>
              <a:rPr lang="zh-CN" altLang="en-US" sz="1200" b="0" i="0" dirty="0">
                <a:solidFill>
                  <a:srgbClr val="2A2B2E"/>
                </a:solidFill>
                <a:effectLst/>
                <a:latin typeface="PingFang SC"/>
              </a:rPr>
              <a:t>）</a:t>
            </a:r>
            <a:r>
              <a:rPr lang="zh-CN" altLang="en-US" b="0" i="0" dirty="0">
                <a:solidFill>
                  <a:srgbClr val="2A2B2E"/>
                </a:solidFill>
                <a:effectLst/>
                <a:latin typeface="PingFang SC"/>
              </a:rPr>
              <a:t>。</a:t>
            </a:r>
            <a:endParaRPr lang="zh-CN" altLang="en-US" dirty="0"/>
          </a:p>
        </p:txBody>
      </p:sp>
      <p:pic>
        <p:nvPicPr>
          <p:cNvPr id="17" name="图片 16">
            <a:extLst>
              <a:ext uri="{FF2B5EF4-FFF2-40B4-BE49-F238E27FC236}">
                <a16:creationId xmlns:a16="http://schemas.microsoft.com/office/drawing/2014/main" id="{027F4223-AB90-450B-AC99-724481C18FCE}"/>
              </a:ext>
            </a:extLst>
          </p:cNvPr>
          <p:cNvPicPr>
            <a:picLocks noChangeAspect="1"/>
          </p:cNvPicPr>
          <p:nvPr/>
        </p:nvPicPr>
        <p:blipFill>
          <a:blip r:embed="rId5"/>
          <a:stretch>
            <a:fillRect/>
          </a:stretch>
        </p:blipFill>
        <p:spPr>
          <a:xfrm>
            <a:off x="6359454" y="4228463"/>
            <a:ext cx="2761547" cy="2173882"/>
          </a:xfrm>
          <a:prstGeom prst="rect">
            <a:avLst/>
          </a:prstGeom>
        </p:spPr>
      </p:pic>
      <p:pic>
        <p:nvPicPr>
          <p:cNvPr id="18" name="图片 17">
            <a:extLst>
              <a:ext uri="{FF2B5EF4-FFF2-40B4-BE49-F238E27FC236}">
                <a16:creationId xmlns:a16="http://schemas.microsoft.com/office/drawing/2014/main" id="{1BD1E0B4-57B3-4157-91BE-4A01375F3A9E}"/>
              </a:ext>
            </a:extLst>
          </p:cNvPr>
          <p:cNvPicPr>
            <a:picLocks noChangeAspect="1"/>
          </p:cNvPicPr>
          <p:nvPr/>
        </p:nvPicPr>
        <p:blipFill>
          <a:blip r:embed="rId6"/>
          <a:stretch>
            <a:fillRect/>
          </a:stretch>
        </p:blipFill>
        <p:spPr>
          <a:xfrm>
            <a:off x="9024245" y="628231"/>
            <a:ext cx="3067501" cy="3346670"/>
          </a:xfrm>
          <a:prstGeom prst="rect">
            <a:avLst/>
          </a:prstGeom>
        </p:spPr>
      </p:pic>
      <p:graphicFrame>
        <p:nvGraphicFramePr>
          <p:cNvPr id="19" name="对象 18">
            <a:extLst>
              <a:ext uri="{FF2B5EF4-FFF2-40B4-BE49-F238E27FC236}">
                <a16:creationId xmlns:a16="http://schemas.microsoft.com/office/drawing/2014/main" id="{A18AC4BA-A66D-499B-BEAA-00B9325EFF37}"/>
              </a:ext>
            </a:extLst>
          </p:cNvPr>
          <p:cNvGraphicFramePr>
            <a:graphicFrameLocks noChangeAspect="1"/>
          </p:cNvGraphicFramePr>
          <p:nvPr>
            <p:extLst>
              <p:ext uri="{D42A27DB-BD31-4B8C-83A1-F6EECF244321}">
                <p14:modId xmlns:p14="http://schemas.microsoft.com/office/powerpoint/2010/main" val="2562643156"/>
              </p:ext>
            </p:extLst>
          </p:nvPr>
        </p:nvGraphicFramePr>
        <p:xfrm>
          <a:off x="4127500" y="5655567"/>
          <a:ext cx="1968500" cy="457200"/>
        </p:xfrm>
        <a:graphic>
          <a:graphicData uri="http://schemas.openxmlformats.org/presentationml/2006/ole">
            <mc:AlternateContent xmlns:mc="http://schemas.openxmlformats.org/markup-compatibility/2006">
              <mc:Choice xmlns:v="urn:schemas-microsoft-com:vml" Requires="v">
                <p:oleObj spid="_x0000_s13409" name="Equation" r:id="rId7" imgW="1968480" imgH="457200" progId="Equation.DSMT4">
                  <p:embed/>
                </p:oleObj>
              </mc:Choice>
              <mc:Fallback>
                <p:oleObj name="Equation" r:id="rId7" imgW="1968480" imgH="457200" progId="Equation.DSMT4">
                  <p:embed/>
                  <p:pic>
                    <p:nvPicPr>
                      <p:cNvPr id="0" name=""/>
                      <p:cNvPicPr/>
                      <p:nvPr/>
                    </p:nvPicPr>
                    <p:blipFill>
                      <a:blip r:embed="rId8"/>
                      <a:stretch>
                        <a:fillRect/>
                      </a:stretch>
                    </p:blipFill>
                    <p:spPr>
                      <a:xfrm>
                        <a:off x="4127500" y="5655567"/>
                        <a:ext cx="1968500" cy="457200"/>
                      </a:xfrm>
                      <a:prstGeom prst="rect">
                        <a:avLst/>
                      </a:prstGeom>
                    </p:spPr>
                  </p:pic>
                </p:oleObj>
              </mc:Fallback>
            </mc:AlternateContent>
          </a:graphicData>
        </a:graphic>
      </p:graphicFrame>
      <p:sp>
        <p:nvSpPr>
          <p:cNvPr id="22" name="文本框 21">
            <a:extLst>
              <a:ext uri="{FF2B5EF4-FFF2-40B4-BE49-F238E27FC236}">
                <a16:creationId xmlns:a16="http://schemas.microsoft.com/office/drawing/2014/main" id="{4017A02E-532F-41C4-865F-70B118D33F39}"/>
              </a:ext>
            </a:extLst>
          </p:cNvPr>
          <p:cNvSpPr txBox="1"/>
          <p:nvPr/>
        </p:nvSpPr>
        <p:spPr>
          <a:xfrm>
            <a:off x="6168202" y="936010"/>
            <a:ext cx="2791271" cy="3031599"/>
          </a:xfrm>
          <a:prstGeom prst="rect">
            <a:avLst/>
          </a:prstGeom>
          <a:noFill/>
        </p:spPr>
        <p:txBody>
          <a:bodyPr wrap="square">
            <a:spAutoFit/>
          </a:bodyPr>
          <a:lstStyle/>
          <a:p>
            <a:pPr algn="l">
              <a:spcBef>
                <a:spcPts val="600"/>
              </a:spcBef>
            </a:pPr>
            <a:r>
              <a:rPr lang="en-US" altLang="zh-CN" sz="1200" b="1" i="0" dirty="0">
                <a:effectLst/>
                <a:latin typeface="-apple-system"/>
              </a:rPr>
              <a:t>(1) MCS Tables</a:t>
            </a:r>
          </a:p>
          <a:p>
            <a:pPr algn="l">
              <a:spcBef>
                <a:spcPts val="600"/>
              </a:spcBef>
            </a:pPr>
            <a:r>
              <a:rPr lang="en-US" altLang="zh-CN" sz="1200" b="0" i="0" dirty="0">
                <a:effectLst/>
                <a:latin typeface="Ubuntu"/>
              </a:rPr>
              <a:t>3GPP</a:t>
            </a:r>
            <a:r>
              <a:rPr lang="zh-CN" altLang="en-US" sz="1200" b="0" i="0" dirty="0">
                <a:effectLst/>
                <a:latin typeface="Ubuntu"/>
              </a:rPr>
              <a:t>定义了多个</a:t>
            </a:r>
            <a:r>
              <a:rPr lang="en-US" altLang="zh-CN" sz="1200" b="0" i="0" dirty="0">
                <a:effectLst/>
                <a:latin typeface="Ubuntu"/>
              </a:rPr>
              <a:t>MCS</a:t>
            </a:r>
            <a:r>
              <a:rPr lang="zh-CN" altLang="en-US" sz="1200" b="0" i="0" dirty="0">
                <a:effectLst/>
                <a:latin typeface="Ubuntu"/>
              </a:rPr>
              <a:t>表格，例如：</a:t>
            </a:r>
          </a:p>
          <a:p>
            <a:pPr algn="l">
              <a:spcBef>
                <a:spcPts val="600"/>
              </a:spcBef>
              <a:buFont typeface="Arial" panose="020B0604020202020204" pitchFamily="34" charset="0"/>
              <a:buChar char="•"/>
            </a:pPr>
            <a:r>
              <a:rPr lang="en-US" altLang="zh-CN" sz="1200" b="1" i="0" dirty="0">
                <a:effectLst/>
                <a:latin typeface="Ubuntu"/>
              </a:rPr>
              <a:t>Table 1</a:t>
            </a:r>
            <a:r>
              <a:rPr lang="zh-CN" altLang="en-US" sz="1200" b="0" i="0" dirty="0">
                <a:effectLst/>
                <a:latin typeface="Ubuntu"/>
              </a:rPr>
              <a:t>：默认表格，支持</a:t>
            </a:r>
            <a:r>
              <a:rPr lang="en-US" altLang="zh-CN" sz="1200" b="0" i="0" dirty="0">
                <a:effectLst/>
                <a:latin typeface="Ubuntu"/>
              </a:rPr>
              <a:t>QPSK</a:t>
            </a:r>
            <a:r>
              <a:rPr lang="zh-CN" altLang="en-US" sz="1200" b="0" i="0" dirty="0">
                <a:effectLst/>
                <a:latin typeface="Ubuntu"/>
              </a:rPr>
              <a:t>到</a:t>
            </a:r>
            <a:r>
              <a:rPr lang="en-US" altLang="zh-CN" sz="1200" b="0" i="0" dirty="0">
                <a:effectLst/>
                <a:latin typeface="Ubuntu"/>
              </a:rPr>
              <a:t>256QAM</a:t>
            </a:r>
            <a:r>
              <a:rPr lang="zh-CN" altLang="en-US" sz="1200" b="0" i="0" dirty="0">
                <a:effectLst/>
                <a:latin typeface="Ubuntu"/>
              </a:rPr>
              <a:t>。</a:t>
            </a:r>
          </a:p>
          <a:p>
            <a:pPr algn="l">
              <a:spcBef>
                <a:spcPts val="600"/>
              </a:spcBef>
              <a:buFont typeface="Arial" panose="020B0604020202020204" pitchFamily="34" charset="0"/>
              <a:buChar char="•"/>
            </a:pPr>
            <a:r>
              <a:rPr lang="en-US" altLang="zh-CN" sz="1200" b="1" i="0" dirty="0">
                <a:effectLst/>
                <a:latin typeface="Ubuntu"/>
              </a:rPr>
              <a:t>Table 2</a:t>
            </a:r>
            <a:r>
              <a:rPr lang="zh-CN" altLang="en-US" sz="1200" b="0" i="0" dirty="0">
                <a:effectLst/>
                <a:latin typeface="Ubuntu"/>
              </a:rPr>
              <a:t>：低频谱效率表格（适用于覆盖受限场景）。</a:t>
            </a:r>
          </a:p>
          <a:p>
            <a:pPr algn="l">
              <a:spcBef>
                <a:spcPts val="600"/>
              </a:spcBef>
              <a:buFont typeface="Arial" panose="020B0604020202020204" pitchFamily="34" charset="0"/>
              <a:buChar char="•"/>
            </a:pPr>
            <a:r>
              <a:rPr lang="en-US" altLang="zh-CN" sz="1200" b="1" i="0" dirty="0">
                <a:effectLst/>
                <a:latin typeface="Ubuntu"/>
              </a:rPr>
              <a:t>Table 3</a:t>
            </a:r>
            <a:r>
              <a:rPr lang="zh-CN" altLang="en-US" sz="1200" b="0" i="0" dirty="0">
                <a:effectLst/>
                <a:latin typeface="Ubuntu"/>
              </a:rPr>
              <a:t>：高效表格（支持更高阶调制，如</a:t>
            </a:r>
            <a:r>
              <a:rPr lang="en-US" altLang="zh-CN" sz="1200" b="0" i="0" dirty="0">
                <a:effectLst/>
                <a:latin typeface="Ubuntu"/>
              </a:rPr>
              <a:t>64QAM/256QAM</a:t>
            </a:r>
            <a:r>
              <a:rPr lang="zh-CN" altLang="en-US" sz="1200" b="0" i="0" dirty="0">
                <a:effectLst/>
                <a:latin typeface="Ubuntu"/>
              </a:rPr>
              <a:t>）。</a:t>
            </a:r>
          </a:p>
          <a:p>
            <a:pPr algn="l">
              <a:spcBef>
                <a:spcPts val="600"/>
              </a:spcBef>
            </a:pPr>
            <a:r>
              <a:rPr lang="en-US" altLang="zh-CN" sz="1200" b="1" i="0" dirty="0">
                <a:effectLst/>
                <a:latin typeface="-apple-system"/>
              </a:rPr>
              <a:t>(2) MCS Index</a:t>
            </a:r>
          </a:p>
          <a:p>
            <a:pPr algn="l">
              <a:spcBef>
                <a:spcPts val="600"/>
              </a:spcBef>
              <a:buFont typeface="Arial" panose="020B0604020202020204" pitchFamily="34" charset="0"/>
              <a:buChar char="•"/>
            </a:pPr>
            <a:r>
              <a:rPr lang="zh-CN" altLang="en-US" sz="1200" b="0" i="0" dirty="0">
                <a:effectLst/>
                <a:latin typeface="Ubuntu"/>
              </a:rPr>
              <a:t>每个索引对应唯一的调制和编码率组合。</a:t>
            </a:r>
          </a:p>
          <a:p>
            <a:pPr algn="l">
              <a:spcBef>
                <a:spcPts val="600"/>
              </a:spcBef>
              <a:buFont typeface="Arial" panose="020B0604020202020204" pitchFamily="34" charset="0"/>
              <a:buChar char="•"/>
            </a:pPr>
            <a:r>
              <a:rPr lang="zh-CN" altLang="en-US" sz="1200" b="0" i="0" dirty="0">
                <a:effectLst/>
                <a:latin typeface="Ubuntu"/>
              </a:rPr>
              <a:t>例如，</a:t>
            </a:r>
            <a:r>
              <a:rPr lang="en-US" altLang="zh-CN" sz="1200" b="0" i="0" dirty="0">
                <a:effectLst/>
                <a:latin typeface="Ubuntu"/>
              </a:rPr>
              <a:t>MCS Index=13</a:t>
            </a:r>
            <a:r>
              <a:rPr lang="zh-CN" altLang="en-US" sz="1200" b="0" i="0" dirty="0">
                <a:effectLst/>
                <a:latin typeface="Ubuntu"/>
              </a:rPr>
              <a:t>在</a:t>
            </a:r>
            <a:r>
              <a:rPr lang="en-US" altLang="zh-CN" sz="1200" b="0" i="0" dirty="0">
                <a:effectLst/>
                <a:latin typeface="Ubuntu"/>
              </a:rPr>
              <a:t>Table 1</a:t>
            </a:r>
            <a:r>
              <a:rPr lang="zh-CN" altLang="en-US" sz="1200" b="0" i="0" dirty="0">
                <a:effectLst/>
                <a:latin typeface="Ubuntu"/>
              </a:rPr>
              <a:t>中可能对应</a:t>
            </a:r>
            <a:r>
              <a:rPr lang="en-US" altLang="zh-CN" sz="1200" b="0" i="0" dirty="0">
                <a:effectLst/>
                <a:latin typeface="Ubuntu"/>
              </a:rPr>
              <a:t>16QAM</a:t>
            </a:r>
            <a:r>
              <a:rPr lang="zh-CN" altLang="en-US" sz="1200" b="0" i="0" dirty="0">
                <a:effectLst/>
                <a:latin typeface="Ubuntu"/>
              </a:rPr>
              <a:t>和编码率</a:t>
            </a:r>
            <a:r>
              <a:rPr lang="en-US" altLang="zh-CN" sz="1200" b="0" i="0" dirty="0">
                <a:effectLst/>
                <a:latin typeface="Ubuntu"/>
              </a:rPr>
              <a:t>0.45</a:t>
            </a:r>
            <a:r>
              <a:rPr lang="zh-CN" altLang="en-US" sz="1200" b="0" i="0" dirty="0">
                <a:effectLst/>
                <a:latin typeface="Ubuntu"/>
              </a:rPr>
              <a:t>。</a:t>
            </a:r>
          </a:p>
        </p:txBody>
      </p:sp>
      <p:pic>
        <p:nvPicPr>
          <p:cNvPr id="13323" name="Picture 11">
            <a:extLst>
              <a:ext uri="{FF2B5EF4-FFF2-40B4-BE49-F238E27FC236}">
                <a16:creationId xmlns:a16="http://schemas.microsoft.com/office/drawing/2014/main" id="{ACC50D8C-4B8A-4933-A7F1-14058F72A05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10628" y="4228463"/>
            <a:ext cx="2761547" cy="2173882"/>
          </a:xfrm>
          <a:prstGeom prst="rect">
            <a:avLst/>
          </a:prstGeom>
          <a:noFill/>
          <a:extLst>
            <a:ext uri="{909E8E84-426E-40DD-AFC4-6F175D3DCCD1}">
              <a14:hiddenFill xmlns:a14="http://schemas.microsoft.com/office/drawing/2010/main">
                <a:solidFill>
                  <a:srgbClr val="FFFFFF"/>
                </a:solidFill>
              </a14:hiddenFill>
            </a:ext>
          </a:extLst>
        </p:spPr>
      </p:pic>
      <p:sp>
        <p:nvSpPr>
          <p:cNvPr id="24" name="标题 1">
            <a:extLst>
              <a:ext uri="{FF2B5EF4-FFF2-40B4-BE49-F238E27FC236}">
                <a16:creationId xmlns:a16="http://schemas.microsoft.com/office/drawing/2014/main" id="{A10C5019-28F6-41CB-9754-3E4298E9BC07}"/>
              </a:ext>
            </a:extLst>
          </p:cNvPr>
          <p:cNvSpPr txBox="1">
            <a:spLocks/>
          </p:cNvSpPr>
          <p:nvPr/>
        </p:nvSpPr>
        <p:spPr>
          <a:xfrm>
            <a:off x="951213" y="33443"/>
            <a:ext cx="11693976" cy="790865"/>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zh-CN" altLang="en-US" sz="5100" b="1" dirty="0">
                <a:solidFill>
                  <a:srgbClr val="18388A"/>
                </a:solidFill>
                <a:latin typeface="Roboto Slab"/>
              </a:rPr>
              <a:t>From the physical layer to the system layer</a:t>
            </a:r>
            <a:r>
              <a:rPr lang="en-US" altLang="zh-CN" sz="5100" b="1" dirty="0">
                <a:solidFill>
                  <a:srgbClr val="18388A"/>
                </a:solidFill>
                <a:latin typeface="Roboto Slab"/>
              </a:rPr>
              <a:t>:Physical Layer Abstraction</a:t>
            </a:r>
          </a:p>
        </p:txBody>
      </p:sp>
      <p:pic>
        <p:nvPicPr>
          <p:cNvPr id="25" name="图片 24">
            <a:extLst>
              <a:ext uri="{FF2B5EF4-FFF2-40B4-BE49-F238E27FC236}">
                <a16:creationId xmlns:a16="http://schemas.microsoft.com/office/drawing/2014/main" id="{C80F567E-E3DF-4CAC-B3B8-5E5A9E9B140B}"/>
              </a:ext>
            </a:extLst>
          </p:cNvPr>
          <p:cNvPicPr>
            <a:picLocks noChangeAspect="1"/>
          </p:cNvPicPr>
          <p:nvPr/>
        </p:nvPicPr>
        <p:blipFill>
          <a:blip r:embed="rId10"/>
          <a:stretch>
            <a:fillRect/>
          </a:stretch>
        </p:blipFill>
        <p:spPr>
          <a:xfrm>
            <a:off x="390516" y="-15735"/>
            <a:ext cx="560697" cy="1044434"/>
          </a:xfrm>
          <a:prstGeom prst="rect">
            <a:avLst/>
          </a:prstGeom>
        </p:spPr>
      </p:pic>
    </p:spTree>
    <p:extLst>
      <p:ext uri="{BB962C8B-B14F-4D97-AF65-F5344CB8AC3E}">
        <p14:creationId xmlns:p14="http://schemas.microsoft.com/office/powerpoint/2010/main" val="881339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BC14A4D5-EB27-422E-B1FA-C2635CD937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444" y="904609"/>
            <a:ext cx="5383860" cy="2847557"/>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11705CD7-5FDF-4B9A-8B78-D1581E47AB79}"/>
              </a:ext>
            </a:extLst>
          </p:cNvPr>
          <p:cNvSpPr txBox="1"/>
          <p:nvPr/>
        </p:nvSpPr>
        <p:spPr>
          <a:xfrm>
            <a:off x="6096000" y="1238357"/>
            <a:ext cx="6096000" cy="1477328"/>
          </a:xfrm>
          <a:prstGeom prst="rect">
            <a:avLst/>
          </a:prstGeom>
          <a:noFill/>
        </p:spPr>
        <p:txBody>
          <a:bodyPr wrap="square">
            <a:spAutoFit/>
          </a:bodyPr>
          <a:lstStyle>
            <a:defPPr>
              <a:defRPr lang="zh-CN"/>
            </a:defPPr>
            <a:lvl1pPr marL="285750" indent="-285750">
              <a:buFont typeface="Wingdings" panose="05000000000000000000" pitchFamily="2" charset="2"/>
              <a:buChar char="p"/>
              <a:defRPr b="1" i="0">
                <a:solidFill>
                  <a:srgbClr val="2A2B2E"/>
                </a:solidFill>
                <a:effectLst/>
                <a:latin typeface="PingFang SC"/>
              </a:defRPr>
            </a:lvl1pPr>
          </a:lstStyle>
          <a:p>
            <a:r>
              <a:rPr lang="zh-CN" altLang="en-US" dirty="0"/>
              <a:t>调度器（</a:t>
            </a:r>
            <a:r>
              <a:rPr lang="en-US" altLang="zh-CN" dirty="0"/>
              <a:t> Scheduler</a:t>
            </a:r>
            <a:r>
              <a:rPr lang="zh-CN" altLang="en-US" dirty="0"/>
              <a:t>）：</a:t>
            </a:r>
            <a:r>
              <a:rPr lang="zh-CN" altLang="en-US" b="0" dirty="0"/>
              <a:t>的核心任务是 在多用户无线通信系统中动态分配时频资源（如</a:t>
            </a:r>
            <a:r>
              <a:rPr lang="en-US" altLang="zh-CN" b="0" dirty="0"/>
              <a:t>OFDM</a:t>
            </a:r>
            <a:r>
              <a:rPr lang="zh-CN" altLang="en-US" b="0" dirty="0"/>
              <a:t>资源网格），解决：资源竞争：多个用户共享有限的无线资源（如</a:t>
            </a:r>
            <a:r>
              <a:rPr lang="en-US" altLang="zh-CN" b="0" dirty="0"/>
              <a:t>RB/RE</a:t>
            </a:r>
            <a:r>
              <a:rPr lang="zh-CN" altLang="en-US" b="0" dirty="0"/>
              <a:t>）。公平性 </a:t>
            </a:r>
            <a:r>
              <a:rPr lang="en-US" altLang="zh-CN" b="0" dirty="0"/>
              <a:t>vs </a:t>
            </a:r>
            <a:r>
              <a:rPr lang="zh-CN" altLang="en-US" b="0" dirty="0"/>
              <a:t>效率：既要提升系统总吞吐量，又要避免某些用户长期被“饿死”（得不到资源）。</a:t>
            </a:r>
          </a:p>
        </p:txBody>
      </p:sp>
      <p:sp>
        <p:nvSpPr>
          <p:cNvPr id="9" name="文本框 8">
            <a:extLst>
              <a:ext uri="{FF2B5EF4-FFF2-40B4-BE49-F238E27FC236}">
                <a16:creationId xmlns:a16="http://schemas.microsoft.com/office/drawing/2014/main" id="{AA692ED1-128F-47EC-ACEE-32A5E9B6C8C6}"/>
              </a:ext>
            </a:extLst>
          </p:cNvPr>
          <p:cNvSpPr txBox="1"/>
          <p:nvPr/>
        </p:nvSpPr>
        <p:spPr>
          <a:xfrm>
            <a:off x="6096000" y="3936831"/>
            <a:ext cx="5968181" cy="923330"/>
          </a:xfrm>
          <a:prstGeom prst="rect">
            <a:avLst/>
          </a:prstGeom>
          <a:noFill/>
        </p:spPr>
        <p:txBody>
          <a:bodyPr wrap="square">
            <a:spAutoFit/>
          </a:bodyPr>
          <a:lstStyle/>
          <a:p>
            <a:pPr marL="285750" indent="-285750" algn="l">
              <a:buFont typeface="Wingdings" panose="05000000000000000000" pitchFamily="2" charset="2"/>
              <a:buChar char="p"/>
            </a:pPr>
            <a:r>
              <a:rPr lang="zh-CN" altLang="en-US" b="1" i="0" dirty="0">
                <a:effectLst/>
                <a:latin typeface="-apple-system"/>
              </a:rPr>
              <a:t>上行功率控制（</a:t>
            </a:r>
            <a:r>
              <a:rPr lang="en-US" altLang="zh-CN" b="1" i="0" dirty="0">
                <a:effectLst/>
                <a:latin typeface="-apple-system"/>
              </a:rPr>
              <a:t>Uplink Power Control</a:t>
            </a:r>
            <a:r>
              <a:rPr lang="zh-CN" altLang="en-US" b="1" i="0" dirty="0">
                <a:effectLst/>
                <a:latin typeface="-apple-system"/>
              </a:rPr>
              <a:t>）：</a:t>
            </a:r>
            <a:r>
              <a:rPr lang="zh-CN" altLang="en-US" i="0" dirty="0">
                <a:effectLst/>
                <a:latin typeface="Ubuntu"/>
              </a:rPr>
              <a:t>保证基站接收信号质量：确保每个用户的信号以足够的功率到达基站（避免因路径损耗导致信号太弱）</a:t>
            </a:r>
            <a:r>
              <a:rPr lang="zh-CN" altLang="en-US" b="0" i="0" dirty="0">
                <a:effectLst/>
                <a:latin typeface="Ubuntu"/>
              </a:rPr>
              <a:t>。</a:t>
            </a:r>
          </a:p>
        </p:txBody>
      </p:sp>
      <p:sp>
        <p:nvSpPr>
          <p:cNvPr id="11" name="文本框 10">
            <a:extLst>
              <a:ext uri="{FF2B5EF4-FFF2-40B4-BE49-F238E27FC236}">
                <a16:creationId xmlns:a16="http://schemas.microsoft.com/office/drawing/2014/main" id="{DD297BAE-ED13-4004-ADDC-E6F1DBF94153}"/>
              </a:ext>
            </a:extLst>
          </p:cNvPr>
          <p:cNvSpPr txBox="1"/>
          <p:nvPr/>
        </p:nvSpPr>
        <p:spPr>
          <a:xfrm>
            <a:off x="6095998" y="5392207"/>
            <a:ext cx="5855001" cy="646331"/>
          </a:xfrm>
          <a:prstGeom prst="rect">
            <a:avLst/>
          </a:prstGeom>
          <a:noFill/>
        </p:spPr>
        <p:txBody>
          <a:bodyPr wrap="square">
            <a:spAutoFit/>
          </a:bodyPr>
          <a:lstStyle/>
          <a:p>
            <a:pPr marL="285750" indent="-285750" algn="l">
              <a:buFont typeface="Wingdings" panose="05000000000000000000" pitchFamily="2" charset="2"/>
              <a:buChar char="p"/>
            </a:pPr>
            <a:r>
              <a:rPr lang="zh-CN" altLang="en-US" b="1" i="0" dirty="0">
                <a:effectLst/>
                <a:latin typeface="-apple-system"/>
              </a:rPr>
              <a:t>下行功率控制（</a:t>
            </a:r>
            <a:r>
              <a:rPr lang="en-US" altLang="zh-CN" b="1" i="0" dirty="0">
                <a:effectLst/>
                <a:latin typeface="-apple-system"/>
              </a:rPr>
              <a:t>Downlink Power Control</a:t>
            </a:r>
            <a:r>
              <a:rPr lang="zh-CN" altLang="en-US" b="1" i="0" dirty="0">
                <a:effectLst/>
                <a:latin typeface="-apple-system"/>
              </a:rPr>
              <a:t>）：</a:t>
            </a:r>
            <a:r>
              <a:rPr lang="zh-CN" altLang="en-US" b="0" i="0" dirty="0">
                <a:effectLst/>
                <a:latin typeface="Ubuntu"/>
              </a:rPr>
              <a:t>合理分配基站功率，避免某些用户因信号太弱无法通信。</a:t>
            </a:r>
          </a:p>
        </p:txBody>
      </p:sp>
      <p:sp>
        <p:nvSpPr>
          <p:cNvPr id="12" name="标题 1">
            <a:extLst>
              <a:ext uri="{FF2B5EF4-FFF2-40B4-BE49-F238E27FC236}">
                <a16:creationId xmlns:a16="http://schemas.microsoft.com/office/drawing/2014/main" id="{B139993C-E14C-436C-8363-77F654565DDE}"/>
              </a:ext>
            </a:extLst>
          </p:cNvPr>
          <p:cNvSpPr txBox="1">
            <a:spLocks/>
          </p:cNvSpPr>
          <p:nvPr/>
        </p:nvSpPr>
        <p:spPr>
          <a:xfrm>
            <a:off x="951213" y="33443"/>
            <a:ext cx="11693976" cy="7908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zh-CN" sz="5100" b="1" dirty="0">
                <a:solidFill>
                  <a:srgbClr val="18388A"/>
                </a:solidFill>
                <a:latin typeface="Roboto Slab"/>
              </a:rPr>
              <a:t>System-Level Simulations</a:t>
            </a:r>
          </a:p>
        </p:txBody>
      </p:sp>
      <p:pic>
        <p:nvPicPr>
          <p:cNvPr id="13" name="图片 12">
            <a:extLst>
              <a:ext uri="{FF2B5EF4-FFF2-40B4-BE49-F238E27FC236}">
                <a16:creationId xmlns:a16="http://schemas.microsoft.com/office/drawing/2014/main" id="{45224CA1-F19C-48A6-B612-09B88DB89168}"/>
              </a:ext>
            </a:extLst>
          </p:cNvPr>
          <p:cNvPicPr>
            <a:picLocks noChangeAspect="1"/>
          </p:cNvPicPr>
          <p:nvPr/>
        </p:nvPicPr>
        <p:blipFill>
          <a:blip r:embed="rId4"/>
          <a:stretch>
            <a:fillRect/>
          </a:stretch>
        </p:blipFill>
        <p:spPr>
          <a:xfrm>
            <a:off x="390516" y="-15735"/>
            <a:ext cx="560697" cy="1044434"/>
          </a:xfrm>
          <a:prstGeom prst="rect">
            <a:avLst/>
          </a:prstGeom>
        </p:spPr>
      </p:pic>
      <p:sp>
        <p:nvSpPr>
          <p:cNvPr id="14" name="文本框 13">
            <a:extLst>
              <a:ext uri="{FF2B5EF4-FFF2-40B4-BE49-F238E27FC236}">
                <a16:creationId xmlns:a16="http://schemas.microsoft.com/office/drawing/2014/main" id="{C5E03DCC-E040-4070-9CA3-CD98F2EA2191}"/>
              </a:ext>
            </a:extLst>
          </p:cNvPr>
          <p:cNvSpPr txBox="1"/>
          <p:nvPr/>
        </p:nvSpPr>
        <p:spPr>
          <a:xfrm>
            <a:off x="0" y="3752166"/>
            <a:ext cx="6096000" cy="1754326"/>
          </a:xfrm>
          <a:prstGeom prst="rect">
            <a:avLst/>
          </a:prstGeom>
          <a:noFill/>
        </p:spPr>
        <p:txBody>
          <a:bodyPr wrap="square">
            <a:spAutoFit/>
          </a:bodyPr>
          <a:lstStyle/>
          <a:p>
            <a:pPr marL="285750" indent="-285750">
              <a:buFont typeface="Wingdings" panose="05000000000000000000" pitchFamily="2" charset="2"/>
              <a:buChar char="p"/>
            </a:pPr>
            <a:r>
              <a:rPr lang="zh-CN" altLang="en-US" b="1" i="0" dirty="0">
                <a:solidFill>
                  <a:srgbClr val="2A2B2E"/>
                </a:solidFill>
                <a:effectLst/>
                <a:latin typeface="PingFang SC"/>
              </a:rPr>
              <a:t>链路自适应：</a:t>
            </a:r>
            <a:r>
              <a:rPr lang="en-US" altLang="zh-CN" dirty="0">
                <a:solidFill>
                  <a:srgbClr val="2A2B2E"/>
                </a:solidFill>
                <a:latin typeface="PingFang SC"/>
              </a:rPr>
              <a:t>LA</a:t>
            </a:r>
            <a:r>
              <a:rPr lang="zh-CN" altLang="en-US" dirty="0">
                <a:solidFill>
                  <a:srgbClr val="2A2B2E"/>
                </a:solidFill>
                <a:latin typeface="PingFang SC"/>
              </a:rPr>
              <a:t>的核心目标是 基于当前信道状态信（</a:t>
            </a:r>
            <a:r>
              <a:rPr lang="en-US" altLang="zh-CN" dirty="0">
                <a:solidFill>
                  <a:srgbClr val="2A2B2E"/>
                </a:solidFill>
                <a:latin typeface="PingFang SC"/>
              </a:rPr>
              <a:t>CSI</a:t>
            </a:r>
            <a:r>
              <a:rPr lang="zh-CN" altLang="en-US" dirty="0">
                <a:solidFill>
                  <a:srgbClr val="2A2B2E"/>
                </a:solidFill>
                <a:latin typeface="PingFang SC"/>
              </a:rPr>
              <a:t>）快速选择最优的调制编码方案（</a:t>
            </a:r>
            <a:r>
              <a:rPr lang="en-US" altLang="zh-CN" dirty="0">
                <a:solidFill>
                  <a:srgbClr val="2A2B2E"/>
                </a:solidFill>
                <a:latin typeface="PingFang SC"/>
              </a:rPr>
              <a:t>MCS</a:t>
            </a:r>
            <a:r>
              <a:rPr lang="zh-CN" altLang="en-US" dirty="0">
                <a:solidFill>
                  <a:srgbClr val="2A2B2E"/>
                </a:solidFill>
                <a:latin typeface="PingFang SC"/>
              </a:rPr>
              <a:t>），使得：吞吐量最大化：尽可能选择高阶 </a:t>
            </a:r>
            <a:r>
              <a:rPr lang="en-US" altLang="zh-CN" dirty="0">
                <a:solidFill>
                  <a:srgbClr val="2A2B2E"/>
                </a:solidFill>
                <a:latin typeface="PingFang SC"/>
              </a:rPr>
              <a:t>MCS</a:t>
            </a:r>
            <a:r>
              <a:rPr lang="zh-CN" altLang="en-US" dirty="0">
                <a:solidFill>
                  <a:srgbClr val="2A2B2E"/>
                </a:solidFill>
                <a:latin typeface="PingFang SC"/>
              </a:rPr>
              <a:t>。</a:t>
            </a:r>
            <a:r>
              <a:rPr lang="en-US" altLang="zh-CN" dirty="0">
                <a:solidFill>
                  <a:srgbClr val="2A2B2E"/>
                </a:solidFill>
                <a:latin typeface="PingFang SC"/>
              </a:rPr>
              <a:t>BLER </a:t>
            </a:r>
            <a:r>
              <a:rPr lang="zh-CN" altLang="en-US" dirty="0">
                <a:solidFill>
                  <a:srgbClr val="2A2B2E"/>
                </a:solidFill>
                <a:latin typeface="PingFang SC"/>
              </a:rPr>
              <a:t>不超过目标值（如 </a:t>
            </a:r>
            <a:r>
              <a:rPr lang="en-US" altLang="zh-CN" dirty="0">
                <a:solidFill>
                  <a:srgbClr val="2A2B2E"/>
                </a:solidFill>
                <a:latin typeface="PingFang SC"/>
              </a:rPr>
              <a:t>10%</a:t>
            </a:r>
            <a:r>
              <a:rPr lang="zh-CN" altLang="en-US" dirty="0">
                <a:solidFill>
                  <a:srgbClr val="2A2B2E"/>
                </a:solidFill>
                <a:latin typeface="PingFang SC"/>
              </a:rPr>
              <a:t>）：避免因信道恶化导致大量重传。</a:t>
            </a:r>
          </a:p>
          <a:p>
            <a:pPr marL="285750" indent="-285750">
              <a:buFont typeface="Wingdings" panose="05000000000000000000" pitchFamily="2" charset="2"/>
              <a:buChar char="p"/>
            </a:pPr>
            <a:endParaRPr lang="zh-CN" altLang="en-US" b="1" i="0" dirty="0">
              <a:solidFill>
                <a:srgbClr val="2A2B2E"/>
              </a:solidFill>
              <a:effectLst/>
              <a:latin typeface="PingFang SC"/>
            </a:endParaRPr>
          </a:p>
          <a:p>
            <a:pPr marL="285750" indent="-285750">
              <a:buFont typeface="Wingdings" panose="05000000000000000000" pitchFamily="2" charset="2"/>
              <a:buChar char="p"/>
            </a:pPr>
            <a:endParaRPr lang="en-US" altLang="zh-CN" b="0" i="0" dirty="0">
              <a:solidFill>
                <a:srgbClr val="2A2B2E"/>
              </a:solidFill>
              <a:effectLst/>
              <a:latin typeface="PingFang SC"/>
            </a:endParaRPr>
          </a:p>
        </p:txBody>
      </p:sp>
      <p:pic>
        <p:nvPicPr>
          <p:cNvPr id="12294" name="Picture 6">
            <a:extLst>
              <a:ext uri="{FF2B5EF4-FFF2-40B4-BE49-F238E27FC236}">
                <a16:creationId xmlns:a16="http://schemas.microsoft.com/office/drawing/2014/main" id="{00DEFE0A-E916-4FB7-82B1-DDF2C36D4F1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1213" y="4904607"/>
            <a:ext cx="3930140" cy="757371"/>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a:extLst>
              <a:ext uri="{FF2B5EF4-FFF2-40B4-BE49-F238E27FC236}">
                <a16:creationId xmlns:a16="http://schemas.microsoft.com/office/drawing/2014/main" id="{340364DA-2C11-4B3D-90C4-772DDCEA5E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82051" y="5715373"/>
            <a:ext cx="3410645" cy="1017864"/>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DF00D419-0299-4C5E-AEFB-BAEDEA9BF235}"/>
              </a:ext>
            </a:extLst>
          </p:cNvPr>
          <p:cNvPicPr>
            <a:picLocks noChangeAspect="1"/>
          </p:cNvPicPr>
          <p:nvPr/>
        </p:nvPicPr>
        <p:blipFill>
          <a:blip r:embed="rId7"/>
          <a:stretch>
            <a:fillRect/>
          </a:stretch>
        </p:blipFill>
        <p:spPr>
          <a:xfrm>
            <a:off x="8108069" y="2806228"/>
            <a:ext cx="1830861" cy="968544"/>
          </a:xfrm>
          <a:prstGeom prst="rect">
            <a:avLst/>
          </a:prstGeom>
        </p:spPr>
      </p:pic>
      <p:pic>
        <p:nvPicPr>
          <p:cNvPr id="10" name="图片 9">
            <a:extLst>
              <a:ext uri="{FF2B5EF4-FFF2-40B4-BE49-F238E27FC236}">
                <a16:creationId xmlns:a16="http://schemas.microsoft.com/office/drawing/2014/main" id="{B13E95F2-1B3A-4E85-A37D-6478224BEA01}"/>
              </a:ext>
            </a:extLst>
          </p:cNvPr>
          <p:cNvPicPr>
            <a:picLocks noChangeAspect="1"/>
          </p:cNvPicPr>
          <p:nvPr/>
        </p:nvPicPr>
        <p:blipFill>
          <a:blip r:embed="rId8"/>
          <a:stretch>
            <a:fillRect/>
          </a:stretch>
        </p:blipFill>
        <p:spPr>
          <a:xfrm>
            <a:off x="6760379" y="4819532"/>
            <a:ext cx="4647401" cy="580266"/>
          </a:xfrm>
          <a:prstGeom prst="rect">
            <a:avLst/>
          </a:prstGeom>
        </p:spPr>
      </p:pic>
    </p:spTree>
    <p:extLst>
      <p:ext uri="{BB962C8B-B14F-4D97-AF65-F5344CB8AC3E}">
        <p14:creationId xmlns:p14="http://schemas.microsoft.com/office/powerpoint/2010/main" val="3778570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BAA032CD-543E-1445-D177-7ADF4591D8AA}"/>
              </a:ext>
            </a:extLst>
          </p:cNvPr>
          <p:cNvSpPr>
            <a:spLocks noGrp="1"/>
          </p:cNvSpPr>
          <p:nvPr>
            <p:ph type="body" sz="quarter" idx="10"/>
          </p:nvPr>
        </p:nvSpPr>
        <p:spPr/>
        <p:txBody>
          <a:bodyPr/>
          <a:lstStyle/>
          <a:p>
            <a:r>
              <a:rPr lang="en-US" altLang="zh-CN" dirty="0">
                <a:latin typeface="Times New Roman" panose="02020603050405020304" pitchFamily="18" charset="0"/>
                <a:cs typeface="Times New Roman" panose="02020603050405020304" pitchFamily="18" charset="0"/>
              </a:rPr>
              <a:t>Thanks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82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5F6D10-9380-4279-BDED-AAF71CE4D1F9}"/>
              </a:ext>
            </a:extLst>
          </p:cNvPr>
          <p:cNvSpPr txBox="1">
            <a:spLocks/>
          </p:cNvSpPr>
          <p:nvPr/>
        </p:nvSpPr>
        <p:spPr>
          <a:xfrm>
            <a:off x="951213" y="33443"/>
            <a:ext cx="11693976" cy="790865"/>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zh-CN" sz="5100" b="1" dirty="0">
                <a:solidFill>
                  <a:srgbClr val="18388A"/>
                </a:solidFill>
                <a:latin typeface="Roboto Slab"/>
              </a:rPr>
              <a:t>Discussion</a:t>
            </a:r>
          </a:p>
        </p:txBody>
      </p:sp>
      <p:pic>
        <p:nvPicPr>
          <p:cNvPr id="3" name="图片 2">
            <a:extLst>
              <a:ext uri="{FF2B5EF4-FFF2-40B4-BE49-F238E27FC236}">
                <a16:creationId xmlns:a16="http://schemas.microsoft.com/office/drawing/2014/main" id="{D3A12FC6-5843-4A5B-BA8F-AE4351FE7559}"/>
              </a:ext>
            </a:extLst>
          </p:cNvPr>
          <p:cNvPicPr>
            <a:picLocks noChangeAspect="1"/>
          </p:cNvPicPr>
          <p:nvPr/>
        </p:nvPicPr>
        <p:blipFill>
          <a:blip r:embed="rId2"/>
          <a:stretch>
            <a:fillRect/>
          </a:stretch>
        </p:blipFill>
        <p:spPr>
          <a:xfrm>
            <a:off x="390516" y="-15735"/>
            <a:ext cx="560697" cy="1044434"/>
          </a:xfrm>
          <a:prstGeom prst="rect">
            <a:avLst/>
          </a:prstGeom>
        </p:spPr>
      </p:pic>
      <p:sp>
        <p:nvSpPr>
          <p:cNvPr id="4" name="文本框 3">
            <a:extLst>
              <a:ext uri="{FF2B5EF4-FFF2-40B4-BE49-F238E27FC236}">
                <a16:creationId xmlns:a16="http://schemas.microsoft.com/office/drawing/2014/main" id="{27DB7432-7B26-4E2E-9E43-466F25E99EA1}"/>
              </a:ext>
            </a:extLst>
          </p:cNvPr>
          <p:cNvSpPr txBox="1"/>
          <p:nvPr/>
        </p:nvSpPr>
        <p:spPr>
          <a:xfrm>
            <a:off x="373446" y="1148006"/>
            <a:ext cx="2699778" cy="369332"/>
          </a:xfrm>
          <a:prstGeom prst="rect">
            <a:avLst/>
          </a:prstGeom>
          <a:noFill/>
        </p:spPr>
        <p:txBody>
          <a:bodyPr wrap="none" rtlCol="0">
            <a:spAutoFit/>
          </a:bodyPr>
          <a:lstStyle/>
          <a:p>
            <a:pPr marL="285750" indent="-285750">
              <a:buFont typeface="Wingdings" panose="05000000000000000000" pitchFamily="2" charset="2"/>
              <a:buChar char="p"/>
            </a:pPr>
            <a:r>
              <a:rPr lang="zh-CN" altLang="en-US" dirty="0">
                <a:solidFill>
                  <a:srgbClr val="2A2B2E"/>
                </a:solidFill>
                <a:latin typeface="PingFang SC"/>
              </a:rPr>
              <a:t>物理层端到端 </a:t>
            </a:r>
            <a:r>
              <a:rPr lang="en-US" altLang="zh-CN" dirty="0">
                <a:solidFill>
                  <a:srgbClr val="2A2B2E"/>
                </a:solidFill>
                <a:latin typeface="Times New Roman" panose="02020603050405020304" pitchFamily="18" charset="0"/>
                <a:cs typeface="Times New Roman" panose="02020603050405020304" pitchFamily="18" charset="0"/>
              </a:rPr>
              <a:t>vs JSCC</a:t>
            </a:r>
            <a:endParaRPr lang="zh-CN" altLang="en-US" dirty="0">
              <a:solidFill>
                <a:srgbClr val="2A2B2E"/>
              </a:solidFill>
              <a:latin typeface="Times New Roman" panose="02020603050405020304" pitchFamily="18" charset="0"/>
              <a:cs typeface="Times New Roman" panose="02020603050405020304" pitchFamily="18" charset="0"/>
            </a:endParaRPr>
          </a:p>
        </p:txBody>
      </p:sp>
      <p:pic>
        <p:nvPicPr>
          <p:cNvPr id="5" name="Picture 2" descr="System Model">
            <a:extLst>
              <a:ext uri="{FF2B5EF4-FFF2-40B4-BE49-F238E27FC236}">
                <a16:creationId xmlns:a16="http://schemas.microsoft.com/office/drawing/2014/main" id="{48A692E5-0933-48AA-9E87-C930A2043C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05" r="11839" b="51359"/>
          <a:stretch/>
        </p:blipFill>
        <p:spPr bwMode="auto">
          <a:xfrm>
            <a:off x="108491" y="1517338"/>
            <a:ext cx="5429605" cy="1955179"/>
          </a:xfrm>
          <a:prstGeom prst="rect">
            <a:avLst/>
          </a:prstGeom>
          <a:noFill/>
          <a:extLst>
            <a:ext uri="{909E8E84-426E-40DD-AFC4-6F175D3DCCD1}">
              <a14:hiddenFill xmlns:a14="http://schemas.microsoft.com/office/drawing/2010/main">
                <a:solidFill>
                  <a:srgbClr val="FFFFFF"/>
                </a:solidFill>
              </a14:hiddenFill>
            </a:ext>
          </a:extLst>
        </p:spPr>
      </p:pic>
      <p:pic>
        <p:nvPicPr>
          <p:cNvPr id="29" name="图片 28">
            <a:extLst>
              <a:ext uri="{FF2B5EF4-FFF2-40B4-BE49-F238E27FC236}">
                <a16:creationId xmlns:a16="http://schemas.microsoft.com/office/drawing/2014/main" id="{441EF7C6-74A5-4C47-8179-168F35D2F59F}"/>
              </a:ext>
            </a:extLst>
          </p:cNvPr>
          <p:cNvPicPr>
            <a:picLocks noChangeAspect="1"/>
          </p:cNvPicPr>
          <p:nvPr/>
        </p:nvPicPr>
        <p:blipFill>
          <a:blip r:embed="rId4"/>
          <a:stretch>
            <a:fillRect/>
          </a:stretch>
        </p:blipFill>
        <p:spPr>
          <a:xfrm>
            <a:off x="247803" y="3614208"/>
            <a:ext cx="5150979" cy="1726454"/>
          </a:xfrm>
          <a:prstGeom prst="rect">
            <a:avLst/>
          </a:prstGeom>
        </p:spPr>
      </p:pic>
      <p:sp>
        <p:nvSpPr>
          <p:cNvPr id="31" name="文本框 30">
            <a:extLst>
              <a:ext uri="{FF2B5EF4-FFF2-40B4-BE49-F238E27FC236}">
                <a16:creationId xmlns:a16="http://schemas.microsoft.com/office/drawing/2014/main" id="{1DFDF233-5037-447B-9D62-E5DDDF0BDC32}"/>
              </a:ext>
            </a:extLst>
          </p:cNvPr>
          <p:cNvSpPr txBox="1"/>
          <p:nvPr/>
        </p:nvSpPr>
        <p:spPr>
          <a:xfrm>
            <a:off x="6338025" y="1386068"/>
            <a:ext cx="5745484" cy="646331"/>
          </a:xfrm>
          <a:prstGeom prst="rect">
            <a:avLst/>
          </a:prstGeom>
          <a:noFill/>
        </p:spPr>
        <p:txBody>
          <a:bodyPr wrap="none" rtlCol="0">
            <a:spAutoFit/>
          </a:bodyPr>
          <a:lstStyle/>
          <a:p>
            <a:r>
              <a:rPr lang="en-US" altLang="zh-CN" dirty="0"/>
              <a:t>JSCC</a:t>
            </a:r>
            <a:r>
              <a:rPr lang="zh-CN" altLang="en-US" dirty="0"/>
              <a:t>输出的特征经过组合归一化后也可以看出星座图，</a:t>
            </a:r>
            <a:endParaRPr lang="en-US" altLang="zh-CN" dirty="0"/>
          </a:p>
          <a:p>
            <a:r>
              <a:rPr lang="zh-CN" altLang="en-US" dirty="0"/>
              <a:t>但是这个星座有无限值，而传统星座只有离散个值</a:t>
            </a:r>
          </a:p>
        </p:txBody>
      </p:sp>
    </p:spTree>
    <p:extLst>
      <p:ext uri="{BB962C8B-B14F-4D97-AF65-F5344CB8AC3E}">
        <p14:creationId xmlns:p14="http://schemas.microsoft.com/office/powerpoint/2010/main" val="1445703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AM AWGN">
            <a:extLst>
              <a:ext uri="{FF2B5EF4-FFF2-40B4-BE49-F238E27FC236}">
                <a16:creationId xmlns:a16="http://schemas.microsoft.com/office/drawing/2014/main" id="{CC62EE7A-12DF-4953-80AF-F6D763E38A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0516" y="1028699"/>
            <a:ext cx="5020140" cy="2224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4F37E47-DF43-4BC4-AAB5-E7069FAA6F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93761" y="1190129"/>
            <a:ext cx="2093031" cy="206327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04FAD25C-3AB5-4BF1-90E1-51423D8BA8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69897" y="1190129"/>
            <a:ext cx="1927632" cy="206327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80974D5-90E5-47B5-AA54-0DC017343DE8}"/>
              </a:ext>
            </a:extLst>
          </p:cNvPr>
          <p:cNvSpPr>
            <a:spLocks noChangeArrowheads="1"/>
          </p:cNvSpPr>
          <p:nvPr/>
        </p:nvSpPr>
        <p:spPr bwMode="auto">
          <a:xfrm>
            <a:off x="0" y="5553475"/>
            <a:ext cx="8604920" cy="1231106"/>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First 8 transmitted bits: [1. 0. 0. 0. 0. 1. 0. 0.]</a:t>
            </a:r>
            <a:endPar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First 4 transmitted symbols: [-0.71+0.71j</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0.71+0.71j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0.71-0.71j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0.71+0.71j]</a:t>
            </a:r>
            <a:endPar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First 4 received symbols: [-0.89+0.69j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0.79+0.66j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0.98-0.68j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0.73+0.71j]</a:t>
            </a:r>
            <a:endPar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First 8 demapped llrs: [ 50.15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-39.18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-44.58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-37.22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-55.23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38.73 </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-41.16</a:t>
            </a:r>
            <a:r>
              <a:rPr kumimoji="0" lang="en-US"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a:t>
            </a:r>
            <a:r>
              <a:rPr kumimoji="0" lang="zh-CN" altLang="zh-CN" sz="2000" i="0" u="none" strike="noStrike" cap="none" normalizeH="0" baseline="0" dirty="0">
                <a:ln>
                  <a:noFill/>
                </a:ln>
                <a:solidFill>
                  <a:srgbClr val="404040"/>
                </a:solidFill>
                <a:effectLst/>
                <a:latin typeface="Times New Roman" panose="02020603050405020304" pitchFamily="18" charset="0"/>
                <a:ea typeface="SFMono-Regular"/>
                <a:cs typeface="Times New Roman" panose="02020603050405020304" pitchFamily="18" charset="0"/>
              </a:rPr>
              <a:t> -39.93]</a:t>
            </a:r>
            <a:r>
              <a:rPr kumimoji="0" lang="zh-CN" altLang="zh-CN"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zh-CN" altLang="zh-CN" sz="4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标题 1">
            <a:extLst>
              <a:ext uri="{FF2B5EF4-FFF2-40B4-BE49-F238E27FC236}">
                <a16:creationId xmlns:a16="http://schemas.microsoft.com/office/drawing/2014/main" id="{83882D79-84C9-4330-AA88-9855BC12F4E1}"/>
              </a:ext>
            </a:extLst>
          </p:cNvPr>
          <p:cNvSpPr txBox="1">
            <a:spLocks/>
          </p:cNvSpPr>
          <p:nvPr/>
        </p:nvSpPr>
        <p:spPr>
          <a:xfrm>
            <a:off x="951213" y="-90287"/>
            <a:ext cx="8168208" cy="7908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i="0" dirty="0">
                <a:solidFill>
                  <a:srgbClr val="18388A"/>
                </a:solidFill>
                <a:effectLst/>
                <a:latin typeface="Roboto Slab"/>
              </a:rPr>
              <a:t>“Hello, world!”</a:t>
            </a:r>
          </a:p>
        </p:txBody>
      </p:sp>
      <p:pic>
        <p:nvPicPr>
          <p:cNvPr id="15" name="图片 14">
            <a:extLst>
              <a:ext uri="{FF2B5EF4-FFF2-40B4-BE49-F238E27FC236}">
                <a16:creationId xmlns:a16="http://schemas.microsoft.com/office/drawing/2014/main" id="{95AE1CFA-705D-4066-94F5-F265DFDA2F26}"/>
              </a:ext>
            </a:extLst>
          </p:cNvPr>
          <p:cNvPicPr>
            <a:picLocks noChangeAspect="1"/>
          </p:cNvPicPr>
          <p:nvPr/>
        </p:nvPicPr>
        <p:blipFill>
          <a:blip r:embed="rId7"/>
          <a:stretch>
            <a:fillRect/>
          </a:stretch>
        </p:blipFill>
        <p:spPr>
          <a:xfrm>
            <a:off x="390516" y="-15735"/>
            <a:ext cx="560697" cy="1044434"/>
          </a:xfrm>
          <a:prstGeom prst="rect">
            <a:avLst/>
          </a:prstGeom>
        </p:spPr>
      </p:pic>
      <p:graphicFrame>
        <p:nvGraphicFramePr>
          <p:cNvPr id="11" name="对象 10">
            <a:extLst>
              <a:ext uri="{FF2B5EF4-FFF2-40B4-BE49-F238E27FC236}">
                <a16:creationId xmlns:a16="http://schemas.microsoft.com/office/drawing/2014/main" id="{01190455-4ADD-40AD-96A7-259DCDB90A5E}"/>
              </a:ext>
            </a:extLst>
          </p:cNvPr>
          <p:cNvGraphicFramePr>
            <a:graphicFrameLocks noChangeAspect="1"/>
          </p:cNvGraphicFramePr>
          <p:nvPr>
            <p:extLst>
              <p:ext uri="{D42A27DB-BD31-4B8C-83A1-F6EECF244321}">
                <p14:modId xmlns:p14="http://schemas.microsoft.com/office/powerpoint/2010/main" val="2876481035"/>
              </p:ext>
            </p:extLst>
          </p:nvPr>
        </p:nvGraphicFramePr>
        <p:xfrm>
          <a:off x="455462" y="3252222"/>
          <a:ext cx="2035214" cy="603027"/>
        </p:xfrm>
        <a:graphic>
          <a:graphicData uri="http://schemas.openxmlformats.org/presentationml/2006/ole">
            <mc:AlternateContent xmlns:mc="http://schemas.openxmlformats.org/markup-compatibility/2006">
              <mc:Choice xmlns:v="urn:schemas-microsoft-com:vml" Requires="v">
                <p:oleObj spid="_x0000_s1114" name="Equation" r:id="rId8" imgW="1714320" imgH="507960" progId="Equation.DSMT4">
                  <p:embed/>
                </p:oleObj>
              </mc:Choice>
              <mc:Fallback>
                <p:oleObj name="Equation" r:id="rId8" imgW="1714320" imgH="507960" progId="Equation.DSMT4">
                  <p:embed/>
                  <p:pic>
                    <p:nvPicPr>
                      <p:cNvPr id="0" name=""/>
                      <p:cNvPicPr/>
                      <p:nvPr/>
                    </p:nvPicPr>
                    <p:blipFill>
                      <a:blip r:embed="rId9"/>
                      <a:stretch>
                        <a:fillRect/>
                      </a:stretch>
                    </p:blipFill>
                    <p:spPr>
                      <a:xfrm>
                        <a:off x="455462" y="3252222"/>
                        <a:ext cx="2035214" cy="603027"/>
                      </a:xfrm>
                      <a:prstGeom prst="rect">
                        <a:avLst/>
                      </a:prstGeom>
                    </p:spPr>
                  </p:pic>
                </p:oleObj>
              </mc:Fallback>
            </mc:AlternateContent>
          </a:graphicData>
        </a:graphic>
      </p:graphicFrame>
      <p:pic>
        <p:nvPicPr>
          <p:cNvPr id="1078" name="Picture 54">
            <a:extLst>
              <a:ext uri="{FF2B5EF4-FFF2-40B4-BE49-F238E27FC236}">
                <a16:creationId xmlns:a16="http://schemas.microsoft.com/office/drawing/2014/main" id="{C6F2C2ED-E29F-496D-9B45-D4A3AB191B7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00671" y="3215464"/>
            <a:ext cx="4055348" cy="2669781"/>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3DF9989E-8786-4298-A813-8C2495287637}"/>
              </a:ext>
            </a:extLst>
          </p:cNvPr>
          <p:cNvSpPr txBox="1"/>
          <p:nvPr/>
        </p:nvSpPr>
        <p:spPr>
          <a:xfrm>
            <a:off x="294952" y="3797988"/>
            <a:ext cx="6143832" cy="369332"/>
          </a:xfrm>
          <a:prstGeom prst="rect">
            <a:avLst/>
          </a:prstGeom>
          <a:noFill/>
        </p:spPr>
        <p:txBody>
          <a:bodyPr wrap="square">
            <a:spAutoFit/>
          </a:bodyPr>
          <a:lstStyle/>
          <a:p>
            <a:r>
              <a:rPr lang="en-US" altLang="zh-CN" dirty="0"/>
              <a:t>SNR </a:t>
            </a:r>
            <a:r>
              <a:rPr lang="zh-CN" altLang="en-US" dirty="0"/>
              <a:t>为信噪比，是接收端模拟信号的重要测量指标</a:t>
            </a:r>
          </a:p>
        </p:txBody>
      </p:sp>
      <p:sp>
        <p:nvSpPr>
          <p:cNvPr id="26" name="文本框 25">
            <a:extLst>
              <a:ext uri="{FF2B5EF4-FFF2-40B4-BE49-F238E27FC236}">
                <a16:creationId xmlns:a16="http://schemas.microsoft.com/office/drawing/2014/main" id="{FD31A333-F685-4154-A335-4649FB027894}"/>
              </a:ext>
            </a:extLst>
          </p:cNvPr>
          <p:cNvSpPr txBox="1"/>
          <p:nvPr/>
        </p:nvSpPr>
        <p:spPr>
          <a:xfrm>
            <a:off x="294952" y="4162687"/>
            <a:ext cx="6142120" cy="646331"/>
          </a:xfrm>
          <a:prstGeom prst="rect">
            <a:avLst/>
          </a:prstGeom>
          <a:noFill/>
        </p:spPr>
        <p:txBody>
          <a:bodyPr wrap="square">
            <a:spAutoFit/>
          </a:bodyPr>
          <a:lstStyle/>
          <a:p>
            <a:r>
              <a:rPr lang="en-US" altLang="zh-CN" dirty="0"/>
              <a:t>Eb/N0 </a:t>
            </a:r>
            <a:r>
              <a:rPr lang="zh-CN" altLang="en-US" dirty="0"/>
              <a:t>是指通信系统传输一比特信息所需要的能量和噪声功率谱密度的比值</a:t>
            </a:r>
          </a:p>
        </p:txBody>
      </p:sp>
      <p:pic>
        <p:nvPicPr>
          <p:cNvPr id="19" name="图片 18">
            <a:extLst>
              <a:ext uri="{FF2B5EF4-FFF2-40B4-BE49-F238E27FC236}">
                <a16:creationId xmlns:a16="http://schemas.microsoft.com/office/drawing/2014/main" id="{0FF635E4-E6A5-4301-A1F8-BFD3857399B6}"/>
              </a:ext>
            </a:extLst>
          </p:cNvPr>
          <p:cNvPicPr>
            <a:picLocks noChangeAspect="1"/>
          </p:cNvPicPr>
          <p:nvPr/>
        </p:nvPicPr>
        <p:blipFill>
          <a:blip r:embed="rId11"/>
          <a:stretch>
            <a:fillRect/>
          </a:stretch>
        </p:blipFill>
        <p:spPr>
          <a:xfrm>
            <a:off x="455462" y="4802242"/>
            <a:ext cx="1371600" cy="742950"/>
          </a:xfrm>
          <a:prstGeom prst="rect">
            <a:avLst/>
          </a:prstGeom>
        </p:spPr>
      </p:pic>
    </p:spTree>
    <p:extLst>
      <p:ext uri="{BB962C8B-B14F-4D97-AF65-F5344CB8AC3E}">
        <p14:creationId xmlns:p14="http://schemas.microsoft.com/office/powerpoint/2010/main" val="3661871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QAM FEC AWGN">
            <a:extLst>
              <a:ext uri="{FF2B5EF4-FFF2-40B4-BE49-F238E27FC236}">
                <a16:creationId xmlns:a16="http://schemas.microsoft.com/office/drawing/2014/main" id="{A588D2A9-3078-4D80-A14D-AC849E2838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516" y="4844660"/>
            <a:ext cx="5925751" cy="166151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
            <a:extLst>
              <a:ext uri="{FF2B5EF4-FFF2-40B4-BE49-F238E27FC236}">
                <a16:creationId xmlns:a16="http://schemas.microsoft.com/office/drawing/2014/main" id="{85977042-ECD0-4B29-94D8-7A068D95DF8D}"/>
              </a:ext>
            </a:extLst>
          </p:cNvPr>
          <p:cNvSpPr>
            <a:spLocks noChangeArrowheads="1"/>
          </p:cNvSpPr>
          <p:nvPr/>
        </p:nvSpPr>
        <p:spPr bwMode="auto">
          <a:xfrm>
            <a:off x="1620774" y="1692190"/>
            <a:ext cx="22762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zh-CN" sz="1200" b="0" i="0" u="none" strike="noStrike" cap="none" normalizeH="0" baseline="0" dirty="0">
                <a:ln>
                  <a:noFill/>
                </a:ln>
                <a:solidFill>
                  <a:schemeClr val="tx1"/>
                </a:solidFill>
                <a:effectLst/>
                <a:latin typeface="Arial" panose="020B0604020202020204" pitchFamily="34" charset="0"/>
              </a:rPr>
              <a:t>   </a:t>
            </a:r>
            <a:r>
              <a:rPr kumimoji="0" lang="zh-CN" altLang="zh-CN" sz="6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FE13D689-B6B7-4C15-AC43-485282A7EBB4}"/>
              </a:ext>
            </a:extLst>
          </p:cNvPr>
          <p:cNvSpPr>
            <a:spLocks noChangeArrowheads="1"/>
          </p:cNvSpPr>
          <p:nvPr/>
        </p:nvSpPr>
        <p:spPr bwMode="auto">
          <a:xfrm>
            <a:off x="4171469" y="1692190"/>
            <a:ext cx="769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zh-CN"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表格 24">
            <a:extLst>
              <a:ext uri="{FF2B5EF4-FFF2-40B4-BE49-F238E27FC236}">
                <a16:creationId xmlns:a16="http://schemas.microsoft.com/office/drawing/2014/main" id="{FC402464-7573-44F7-B685-6C9274D43454}"/>
              </a:ext>
            </a:extLst>
          </p:cNvPr>
          <p:cNvGraphicFramePr>
            <a:graphicFrameLocks noGrp="1"/>
          </p:cNvGraphicFramePr>
          <p:nvPr>
            <p:extLst>
              <p:ext uri="{D42A27DB-BD31-4B8C-83A1-F6EECF244321}">
                <p14:modId xmlns:p14="http://schemas.microsoft.com/office/powerpoint/2010/main" val="2128648595"/>
              </p:ext>
            </p:extLst>
          </p:nvPr>
        </p:nvGraphicFramePr>
        <p:xfrm>
          <a:off x="194741" y="1081175"/>
          <a:ext cx="5690637" cy="3408680"/>
        </p:xfrm>
        <a:graphic>
          <a:graphicData uri="http://schemas.openxmlformats.org/drawingml/2006/table">
            <a:tbl>
              <a:tblPr firstRow="1" bandRow="1">
                <a:tableStyleId>{9D7B26C5-4107-4FEC-AEDC-1716B250A1EF}</a:tableStyleId>
              </a:tblPr>
              <a:tblGrid>
                <a:gridCol w="1896879">
                  <a:extLst>
                    <a:ext uri="{9D8B030D-6E8A-4147-A177-3AD203B41FA5}">
                      <a16:colId xmlns:a16="http://schemas.microsoft.com/office/drawing/2014/main" val="1172296998"/>
                    </a:ext>
                  </a:extLst>
                </a:gridCol>
                <a:gridCol w="1896879">
                  <a:extLst>
                    <a:ext uri="{9D8B030D-6E8A-4147-A177-3AD203B41FA5}">
                      <a16:colId xmlns:a16="http://schemas.microsoft.com/office/drawing/2014/main" val="335575940"/>
                    </a:ext>
                  </a:extLst>
                </a:gridCol>
                <a:gridCol w="1896879">
                  <a:extLst>
                    <a:ext uri="{9D8B030D-6E8A-4147-A177-3AD203B41FA5}">
                      <a16:colId xmlns:a16="http://schemas.microsoft.com/office/drawing/2014/main" val="270604928"/>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solidFill>
                            <a:schemeClr val="tx1"/>
                          </a:solidFill>
                        </a:rPr>
                        <a:t>信道编码</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Sionna</a:t>
                      </a:r>
                      <a:r>
                        <a:rPr lang="en-US" altLang="zh-CN" sz="1200" dirty="0">
                          <a:solidFill>
                            <a:schemeClr val="tx1"/>
                          </a:solidFill>
                        </a:rPr>
                        <a:t> Encoder</a:t>
                      </a:r>
                      <a:endParaRPr lang="zh-CN" altLang="en-US" sz="1200" dirty="0">
                        <a:solidFill>
                          <a:schemeClr val="tx1"/>
                        </a:solidFill>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err="1">
                          <a:solidFill>
                            <a:schemeClr val="tx1"/>
                          </a:solidFill>
                        </a:rPr>
                        <a:t>Sionna</a:t>
                      </a:r>
                      <a:r>
                        <a:rPr lang="en-US" altLang="zh-CN" sz="1200" dirty="0">
                          <a:solidFill>
                            <a:schemeClr val="tx1"/>
                          </a:solidFill>
                        </a:rPr>
                        <a:t> Decoder</a:t>
                      </a:r>
                      <a:endParaRPr lang="zh-CN" altLang="en-US" sz="1200" dirty="0">
                        <a:solidFill>
                          <a:schemeClr val="tx1"/>
                        </a:solidFill>
                      </a:endParaRPr>
                    </a:p>
                  </a:txBody>
                  <a:tcPr anchor="ctr">
                    <a:noFill/>
                  </a:tcPr>
                </a:tc>
                <a:extLst>
                  <a:ext uri="{0D108BD9-81ED-4DB2-BD59-A6C34878D82A}">
                    <a16:rowId xmlns:a16="http://schemas.microsoft.com/office/drawing/2014/main" val="164202452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线性分组码</a:t>
                      </a:r>
                    </a:p>
                  </a:txBody>
                  <a:tcPr anchor="ctr">
                    <a:noFill/>
                  </a:tcPr>
                </a:tc>
                <a:tc>
                  <a:txBody>
                    <a:bodyPr/>
                    <a:lstStyle/>
                    <a:p>
                      <a:pPr algn="ctr"/>
                      <a:r>
                        <a:rPr kumimoji="0" lang="zh-CN" altLang="zh-CN" sz="12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LinearEncoder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kumimoji="0" lang="en-US" altLang="zh-CN" sz="1200" b="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OSDecoder</a:t>
                      </a:r>
                      <a:r>
                        <a:rPr kumimoji="0" lang="en-US" altLang="zh-CN" sz="8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1615666099"/>
                  </a:ext>
                </a:extLst>
              </a:tr>
              <a:tr h="370840">
                <a:tc>
                  <a:txBody>
                    <a:bodyPr/>
                    <a:lstStyle/>
                    <a:p>
                      <a:pPr algn="ctr"/>
                      <a:r>
                        <a:rPr lang="zh-CN" altLang="en-US" sz="1200" dirty="0">
                          <a:latin typeface="微软雅黑" panose="020B0503020204020204" pitchFamily="34" charset="-122"/>
                          <a:ea typeface="微软雅黑" panose="020B0503020204020204" pitchFamily="34" charset="-122"/>
                        </a:rPr>
                        <a:t>卷积码</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err="1">
                          <a:solidFill>
                            <a:schemeClr val="tx1"/>
                          </a:solidFill>
                          <a:effectLst/>
                          <a:latin typeface="Times New Roman" panose="02020603050405020304" pitchFamily="18" charset="0"/>
                          <a:cs typeface="Times New Roman" panose="02020603050405020304" pitchFamily="18" charset="0"/>
                        </a:rPr>
                        <a:t>ConvEncoder</a:t>
                      </a:r>
                      <a:endParaRPr lang="en-US" altLang="zh-CN"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200" b="0" dirty="0" err="1">
                          <a:solidFill>
                            <a:schemeClr val="tx1"/>
                          </a:solidFill>
                          <a:effectLst/>
                          <a:latin typeface="Times New Roman" panose="02020603050405020304" pitchFamily="18" charset="0"/>
                          <a:cs typeface="Times New Roman" panose="02020603050405020304" pitchFamily="18" charset="0"/>
                        </a:rPr>
                        <a:t>ViterbiDecoder</a:t>
                      </a:r>
                      <a:r>
                        <a:rPr lang="zh-CN" altLang="en-US" sz="1200" b="0" dirty="0">
                          <a:solidFill>
                            <a:schemeClr val="tx1"/>
                          </a:solidFill>
                          <a:effectLst/>
                          <a:latin typeface="Times New Roman" panose="02020603050405020304" pitchFamily="18" charset="0"/>
                          <a:cs typeface="Times New Roman" panose="02020603050405020304" pitchFamily="18" charset="0"/>
                        </a:rPr>
                        <a:t>，</a:t>
                      </a:r>
                      <a:r>
                        <a:rPr lang="en-US" altLang="zh-CN" sz="1200" b="0" dirty="0" err="1">
                          <a:solidFill>
                            <a:schemeClr val="tx1"/>
                          </a:solidFill>
                          <a:effectLst/>
                          <a:latin typeface="Times New Roman" panose="02020603050405020304" pitchFamily="18" charset="0"/>
                          <a:cs typeface="Times New Roman" panose="02020603050405020304" pitchFamily="18" charset="0"/>
                        </a:rPr>
                        <a:t>BCJRDecoder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3774580787"/>
                  </a:ext>
                </a:extLst>
              </a:tr>
              <a:tr h="370840">
                <a:tc>
                  <a:txBody>
                    <a:bodyPr/>
                    <a:lstStyle/>
                    <a:p>
                      <a:pPr algn="ctr"/>
                      <a:r>
                        <a:rPr lang="zh-CN" altLang="en-US" sz="1200" dirty="0">
                          <a:latin typeface="微软雅黑" panose="020B0503020204020204" pitchFamily="34" charset="-122"/>
                          <a:ea typeface="微软雅黑" panose="020B0503020204020204" pitchFamily="34" charset="-122"/>
                        </a:rPr>
                        <a:t>交织</a:t>
                      </a:r>
                    </a:p>
                  </a:txBody>
                  <a:tcPr anchor="ctr">
                    <a:noFill/>
                  </a:tcPr>
                </a:tc>
                <a:tc>
                  <a:txBody>
                    <a:bodyPr/>
                    <a:lstStyle/>
                    <a:p>
                      <a:pPr algn="ctr"/>
                      <a:r>
                        <a:rPr lang="en-US" altLang="zh-CN" sz="1200" b="0" dirty="0" err="1">
                          <a:solidFill>
                            <a:schemeClr val="tx1"/>
                          </a:solidFill>
                          <a:latin typeface="Times New Roman" panose="02020603050405020304" pitchFamily="18" charset="0"/>
                          <a:cs typeface="Times New Roman" panose="02020603050405020304" pitchFamily="18" charset="0"/>
                        </a:rPr>
                        <a:t>RowColumnInterleaver</a:t>
                      </a:r>
                      <a:r>
                        <a:rPr lang="zh-CN" altLang="en-US" sz="1200" b="0" dirty="0">
                          <a:solidFill>
                            <a:schemeClr val="tx1"/>
                          </a:solidFill>
                          <a:latin typeface="Times New Roman" panose="02020603050405020304" pitchFamily="18" charset="0"/>
                          <a:cs typeface="Times New Roman" panose="02020603050405020304" pitchFamily="18" charset="0"/>
                        </a:rPr>
                        <a:t>，</a:t>
                      </a:r>
                      <a:r>
                        <a:rPr lang="en-US" altLang="zh-CN" sz="1200" b="0" dirty="0" err="1">
                          <a:solidFill>
                            <a:schemeClr val="tx1"/>
                          </a:solidFill>
                          <a:latin typeface="Times New Roman" panose="02020603050405020304" pitchFamily="18" charset="0"/>
                          <a:cs typeface="Times New Roman" panose="02020603050405020304" pitchFamily="18" charset="0"/>
                        </a:rPr>
                        <a:t>RandomInterleaver</a:t>
                      </a:r>
                      <a:r>
                        <a:rPr lang="zh-CN" altLang="en-US" sz="1200" b="0" dirty="0">
                          <a:solidFill>
                            <a:schemeClr val="tx1"/>
                          </a:solidFill>
                          <a:latin typeface="Times New Roman" panose="02020603050405020304" pitchFamily="18" charset="0"/>
                          <a:cs typeface="Times New Roman" panose="02020603050405020304" pitchFamily="18" charset="0"/>
                        </a:rPr>
                        <a:t>，</a:t>
                      </a:r>
                      <a:r>
                        <a:rPr lang="en-US" altLang="zh-CN" sz="1200" b="0" dirty="0">
                          <a:solidFill>
                            <a:schemeClr val="tx1"/>
                          </a:solidFill>
                          <a:latin typeface="Times New Roman" panose="02020603050405020304" pitchFamily="18" charset="0"/>
                          <a:cs typeface="Times New Roman" panose="02020603050405020304" pitchFamily="18" charset="0"/>
                        </a:rPr>
                        <a:t>Turbo3GPPInterleaver</a:t>
                      </a:r>
                      <a:r>
                        <a:rPr lang="zh-CN" altLang="en-US" sz="1200" b="0" dirty="0">
                          <a:solidFill>
                            <a:schemeClr val="tx1"/>
                          </a:solidFill>
                          <a:latin typeface="Times New Roman" panose="02020603050405020304" pitchFamily="18" charset="0"/>
                          <a:cs typeface="Times New Roman" panose="02020603050405020304" pitchFamily="18" charset="0"/>
                        </a:rPr>
                        <a:t>，</a:t>
                      </a:r>
                    </a:p>
                  </a:txBody>
                  <a:tcPr anchor="ctr">
                    <a:noFill/>
                  </a:tcPr>
                </a:tc>
                <a:tc>
                  <a:txBody>
                    <a:bodyPr/>
                    <a:lstStyle/>
                    <a:p>
                      <a:pPr algn="ctr"/>
                      <a:r>
                        <a:rPr lang="en-US" altLang="zh-CN" sz="1200" b="0" dirty="0" err="1">
                          <a:solidFill>
                            <a:schemeClr val="tx1"/>
                          </a:solidFill>
                          <a:latin typeface="Times New Roman" panose="02020603050405020304" pitchFamily="18" charset="0"/>
                          <a:cs typeface="Times New Roman" panose="02020603050405020304" pitchFamily="18" charset="0"/>
                        </a:rPr>
                        <a:t>Deinterleaver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3857961071"/>
                  </a:ext>
                </a:extLst>
              </a:tr>
              <a:tr h="370840">
                <a:tc>
                  <a:txBody>
                    <a:bodyPr/>
                    <a:lstStyle/>
                    <a:p>
                      <a:pPr algn="ctr"/>
                      <a:r>
                        <a:rPr lang="en-US" altLang="zh-CN" sz="1200" dirty="0">
                          <a:latin typeface="微软雅黑" panose="020B0503020204020204" pitchFamily="34" charset="-122"/>
                          <a:ea typeface="微软雅黑" panose="020B0503020204020204" pitchFamily="34" charset="-122"/>
                        </a:rPr>
                        <a:t>Turbo</a:t>
                      </a:r>
                      <a:r>
                        <a:rPr lang="zh-CN" altLang="en-US" sz="1200" dirty="0">
                          <a:latin typeface="微软雅黑" panose="020B0503020204020204" pitchFamily="34" charset="-122"/>
                          <a:ea typeface="微软雅黑" panose="020B0503020204020204" pitchFamily="34" charset="-122"/>
                        </a:rPr>
                        <a:t>码</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chemeClr val="tx1"/>
                          </a:solidFill>
                          <a:effectLst/>
                          <a:latin typeface="Times New Roman" panose="02020603050405020304" pitchFamily="18" charset="0"/>
                          <a:cs typeface="Times New Roman" panose="02020603050405020304" pitchFamily="18" charset="0"/>
                        </a:rPr>
                        <a:t>TurboEncoder</a:t>
                      </a:r>
                      <a:endParaRPr lang="en-US" altLang="zh-CN" sz="1200" b="0" i="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noFill/>
                  </a:tcPr>
                </a:tc>
                <a:tc>
                  <a:txBody>
                    <a:bodyPr/>
                    <a:lstStyle/>
                    <a:p>
                      <a:pPr algn="ctr"/>
                      <a:r>
                        <a:rPr lang="en-US" altLang="zh-CN" sz="1200" b="0" dirty="0">
                          <a:solidFill>
                            <a:schemeClr val="tx1"/>
                          </a:solidFill>
                          <a:latin typeface="Times New Roman" panose="02020603050405020304" pitchFamily="18" charset="0"/>
                          <a:cs typeface="Times New Roman" panose="02020603050405020304" pitchFamily="18" charset="0"/>
                        </a:rPr>
                        <a:t> </a:t>
                      </a:r>
                      <a:r>
                        <a:rPr lang="en-US" altLang="zh-CN" sz="1200" b="0" dirty="0" err="1">
                          <a:solidFill>
                            <a:schemeClr val="tx1"/>
                          </a:solidFill>
                          <a:latin typeface="Times New Roman" panose="02020603050405020304" pitchFamily="18" charset="0"/>
                          <a:cs typeface="Times New Roman" panose="02020603050405020304" pitchFamily="18" charset="0"/>
                        </a:rPr>
                        <a:t>TurboDecoder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912408952"/>
                  </a:ext>
                </a:extLst>
              </a:tr>
              <a:tr h="370840">
                <a:tc>
                  <a:txBody>
                    <a:bodyPr/>
                    <a:lstStyle/>
                    <a:p>
                      <a:pPr algn="ctr"/>
                      <a:r>
                        <a:rPr lang="zh-CN" altLang="en-US" sz="1200" dirty="0">
                          <a:latin typeface="微软雅黑" panose="020B0503020204020204" pitchFamily="34" charset="-122"/>
                          <a:ea typeface="微软雅黑" panose="020B0503020204020204" pitchFamily="34" charset="-122"/>
                        </a:rPr>
                        <a:t>循环冗余校验码</a:t>
                      </a:r>
                    </a:p>
                  </a:txBody>
                  <a:tcPr anchor="ctr">
                    <a:noFill/>
                  </a:tcPr>
                </a:tc>
                <a:tc>
                  <a:txBody>
                    <a:bodyPr/>
                    <a:lstStyle/>
                    <a:p>
                      <a:pPr algn="ctr"/>
                      <a:r>
                        <a:rPr lang="en-US" altLang="zh-CN" sz="1200" b="0" dirty="0" err="1">
                          <a:solidFill>
                            <a:schemeClr val="tx1"/>
                          </a:solidFill>
                          <a:effectLst/>
                          <a:latin typeface="Times New Roman" panose="02020603050405020304" pitchFamily="18" charset="0"/>
                          <a:cs typeface="Times New Roman" panose="02020603050405020304" pitchFamily="18" charset="0"/>
                        </a:rPr>
                        <a:t>CRCEncoder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algn="ctr"/>
                      <a:r>
                        <a:rPr lang="en-US" altLang="zh-CN" sz="1200" b="0" dirty="0" err="1">
                          <a:solidFill>
                            <a:schemeClr val="tx1"/>
                          </a:solidFill>
                          <a:effectLst/>
                          <a:latin typeface="Times New Roman" panose="02020603050405020304" pitchFamily="18" charset="0"/>
                          <a:cs typeface="Times New Roman" panose="02020603050405020304" pitchFamily="18" charset="0"/>
                        </a:rPr>
                        <a:t>CRCDecoder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23854038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latin typeface="微软雅黑" panose="020B0503020204020204" pitchFamily="34" charset="-122"/>
                          <a:ea typeface="微软雅黑" panose="020B0503020204020204" pitchFamily="34" charset="-122"/>
                        </a:rPr>
                        <a:t>LDPC</a:t>
                      </a:r>
                      <a:r>
                        <a:rPr lang="zh-CN" altLang="en-US" sz="1200" dirty="0">
                          <a:latin typeface="微软雅黑" panose="020B0503020204020204" pitchFamily="34" charset="-122"/>
                          <a:ea typeface="微软雅黑" panose="020B0503020204020204" pitchFamily="34" charset="-122"/>
                        </a:rPr>
                        <a:t>码</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Times New Roman" panose="02020603050405020304" pitchFamily="18" charset="0"/>
                          <a:cs typeface="Times New Roman" panose="02020603050405020304" pitchFamily="18" charset="0"/>
                        </a:rPr>
                        <a:t>LDPC5GEncoder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Times New Roman" panose="02020603050405020304" pitchFamily="18" charset="0"/>
                          <a:cs typeface="Times New Roman" panose="02020603050405020304" pitchFamily="18" charset="0"/>
                        </a:rPr>
                        <a:t>LDPC5GDecoder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extLst>
                  <a:ext uri="{0D108BD9-81ED-4DB2-BD59-A6C34878D82A}">
                    <a16:rowId xmlns:a16="http://schemas.microsoft.com/office/drawing/2014/main" val="207372416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极化码</a:t>
                      </a: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Times New Roman" panose="02020603050405020304" pitchFamily="18" charset="0"/>
                          <a:cs typeface="Times New Roman" panose="02020603050405020304" pitchFamily="18" charset="0"/>
                        </a:rPr>
                        <a:t>Polar5GEncoder</a:t>
                      </a:r>
                      <a:endParaRPr lang="zh-CN" altLang="en-US" sz="1200" b="0" dirty="0">
                        <a:solidFill>
                          <a:schemeClr val="tx1"/>
                        </a:solidFill>
                        <a:latin typeface="Times New Roman" panose="02020603050405020304" pitchFamily="18" charset="0"/>
                        <a:cs typeface="Times New Roman" panose="02020603050405020304" pitchFamily="18" charset="0"/>
                      </a:endParaRPr>
                    </a:p>
                  </a:txBody>
                  <a:tcPr anchor="c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b="0" dirty="0">
                          <a:solidFill>
                            <a:schemeClr val="tx1"/>
                          </a:solidFill>
                          <a:latin typeface="Times New Roman" panose="02020603050405020304" pitchFamily="18" charset="0"/>
                          <a:cs typeface="Times New Roman" panose="02020603050405020304" pitchFamily="18" charset="0"/>
                        </a:rPr>
                        <a:t>Polar5GDecoder</a:t>
                      </a:r>
                    </a:p>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b="0" dirty="0">
                          <a:solidFill>
                            <a:schemeClr val="tx1"/>
                          </a:solidFill>
                          <a:latin typeface="Times New Roman" panose="02020603050405020304" pitchFamily="18" charset="0"/>
                          <a:cs typeface="Times New Roman" panose="02020603050405020304" pitchFamily="18" charset="0"/>
                        </a:rPr>
                        <a:t>（</a:t>
                      </a:r>
                      <a:r>
                        <a:rPr lang="en-US" altLang="zh-CN" sz="1200" b="0" dirty="0">
                          <a:solidFill>
                            <a:schemeClr val="tx1"/>
                          </a:solidFill>
                          <a:latin typeface="Times New Roman" panose="02020603050405020304" pitchFamily="18" charset="0"/>
                          <a:cs typeface="Times New Roman" panose="02020603050405020304" pitchFamily="18" charset="0"/>
                        </a:rPr>
                        <a:t>SC,SCL,BP</a:t>
                      </a:r>
                      <a:r>
                        <a:rPr lang="zh-CN" altLang="en-US" sz="1200" b="0" dirty="0">
                          <a:solidFill>
                            <a:schemeClr val="tx1"/>
                          </a:solidFill>
                          <a:latin typeface="Times New Roman" panose="02020603050405020304" pitchFamily="18" charset="0"/>
                          <a:cs typeface="Times New Roman" panose="02020603050405020304" pitchFamily="18" charset="0"/>
                        </a:rPr>
                        <a:t>）</a:t>
                      </a:r>
                    </a:p>
                  </a:txBody>
                  <a:tcPr anchor="ctr">
                    <a:noFill/>
                  </a:tcPr>
                </a:tc>
                <a:extLst>
                  <a:ext uri="{0D108BD9-81ED-4DB2-BD59-A6C34878D82A}">
                    <a16:rowId xmlns:a16="http://schemas.microsoft.com/office/drawing/2014/main" val="4153738510"/>
                  </a:ext>
                </a:extLst>
              </a:tr>
            </a:tbl>
          </a:graphicData>
        </a:graphic>
      </p:graphicFrame>
      <p:pic>
        <p:nvPicPr>
          <p:cNvPr id="26" name="Picture 7">
            <a:extLst>
              <a:ext uri="{FF2B5EF4-FFF2-40B4-BE49-F238E27FC236}">
                <a16:creationId xmlns:a16="http://schemas.microsoft.com/office/drawing/2014/main" id="{334FA170-F6AA-40C3-BA82-BA226238F4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9592" y="4338794"/>
            <a:ext cx="3854083" cy="2537281"/>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5">
            <a:extLst>
              <a:ext uri="{FF2B5EF4-FFF2-40B4-BE49-F238E27FC236}">
                <a16:creationId xmlns:a16="http://schemas.microsoft.com/office/drawing/2014/main" id="{0E7DB381-1FD4-407C-A9E0-0D1EECAF9C1F}"/>
              </a:ext>
            </a:extLst>
          </p:cNvPr>
          <p:cNvSpPr>
            <a:spLocks noChangeArrowheads="1"/>
          </p:cNvSpPr>
          <p:nvPr/>
        </p:nvSpPr>
        <p:spPr bwMode="auto">
          <a:xfrm>
            <a:off x="7682791" y="4200295"/>
            <a:ext cx="146384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eaLnBrk="0" fontAlgn="base" hangingPunct="0">
              <a:spcBef>
                <a:spcPct val="30000"/>
              </a:spcBef>
              <a:spcAft>
                <a:spcPct val="0"/>
              </a:spcAft>
              <a:defRPr sz="1200">
                <a:solidFill>
                  <a:schemeClr val="tx1"/>
                </a:solidFill>
                <a:latin typeface="Arial" panose="020B0604020202020204" pitchFamily="34" charset="0"/>
              </a:defRPr>
            </a:lvl2pPr>
            <a:lvl3pPr eaLnBrk="0" fontAlgn="base" hangingPunct="0">
              <a:spcBef>
                <a:spcPct val="30000"/>
              </a:spcBef>
              <a:spcAft>
                <a:spcPct val="0"/>
              </a:spcAft>
              <a:defRPr sz="1200">
                <a:solidFill>
                  <a:schemeClr val="tx1"/>
                </a:solidFill>
                <a:latin typeface="Arial" panose="020B0604020202020204" pitchFamily="34" charset="0"/>
              </a:defRPr>
            </a:lvl3pPr>
            <a:lvl4pPr eaLnBrk="0" fontAlgn="base" hangingPunct="0">
              <a:spcBef>
                <a:spcPct val="30000"/>
              </a:spcBef>
              <a:spcAft>
                <a:spcPct val="0"/>
              </a:spcAft>
              <a:defRPr sz="1200">
                <a:solidFill>
                  <a:schemeClr val="tx1"/>
                </a:solidFill>
                <a:latin typeface="Arial" panose="020B0604020202020204" pitchFamily="34" charset="0"/>
              </a:defRPr>
            </a:lvl4pPr>
            <a:lvl5pPr eaLnBrk="0" fontAlgn="base" hangingPunct="0">
              <a:spcBef>
                <a:spcPct val="30000"/>
              </a:spcBef>
              <a:spcAft>
                <a:spcPct val="0"/>
              </a:spcAft>
              <a:defRPr sz="1200">
                <a:solidFill>
                  <a:schemeClr val="tx1"/>
                </a:solidFill>
                <a:latin typeface="Arial" panose="020B0604020202020204" pitchFamily="34" charset="0"/>
              </a:defRPr>
            </a:lvl5pPr>
            <a:lvl6pPr eaLnBrk="0" fontAlgn="base" hangingPunct="0">
              <a:spcBef>
                <a:spcPct val="30000"/>
              </a:spcBef>
              <a:spcAft>
                <a:spcPct val="0"/>
              </a:spcAft>
              <a:defRPr sz="1200">
                <a:solidFill>
                  <a:schemeClr val="tx1"/>
                </a:solidFill>
                <a:latin typeface="Arial" panose="020B0604020202020204" pitchFamily="34" charset="0"/>
              </a:defRPr>
            </a:lvl6pPr>
            <a:lvl7pPr eaLnBrk="0" fontAlgn="base" hangingPunct="0">
              <a:spcBef>
                <a:spcPct val="30000"/>
              </a:spcBef>
              <a:spcAft>
                <a:spcPct val="0"/>
              </a:spcAft>
              <a:defRPr sz="1200">
                <a:solidFill>
                  <a:schemeClr val="tx1"/>
                </a:solidFill>
                <a:latin typeface="Arial" panose="020B0604020202020204" pitchFamily="34" charset="0"/>
              </a:defRPr>
            </a:lvl7pPr>
            <a:lvl8pPr eaLnBrk="0" fontAlgn="base" hangingPunct="0">
              <a:spcBef>
                <a:spcPct val="30000"/>
              </a:spcBef>
              <a:spcAft>
                <a:spcPct val="0"/>
              </a:spcAft>
              <a:defRPr sz="1200">
                <a:solidFill>
                  <a:schemeClr val="tx1"/>
                </a:solidFill>
                <a:latin typeface="Arial" panose="020B0604020202020204" pitchFamily="34" charset="0"/>
              </a:defRPr>
            </a:lvl8pPr>
            <a:lvl9pPr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zh-CN" altLang="zh-CN" sz="1200" b="0" i="0" u="none" strike="noStrike" cap="none" normalizeH="0" baseline="0" dirty="0">
                <a:ln>
                  <a:noFill/>
                </a:ln>
                <a:solidFill>
                  <a:schemeClr val="tx1"/>
                </a:solidFill>
                <a:effectLst/>
                <a:latin typeface="Arial" panose="020B0604020202020204" pitchFamily="34" charset="0"/>
              </a:rPr>
              <a:t>ber_plots</a:t>
            </a:r>
            <a:r>
              <a:rPr kumimoji="0" lang="zh-CN" altLang="zh-CN" sz="1800" b="0" i="0" u="none" strike="noStrike" cap="none" normalizeH="0" baseline="0" dirty="0">
                <a:ln>
                  <a:noFill/>
                </a:ln>
                <a:solidFill>
                  <a:srgbClr val="666666"/>
                </a:solidFill>
                <a:effectLst/>
                <a:latin typeface="Arial" panose="020B0604020202020204" pitchFamily="34" charset="0"/>
              </a:rPr>
              <a:t>.</a:t>
            </a:r>
            <a:r>
              <a:rPr kumimoji="0" lang="zh-CN" altLang="zh-CN" sz="1200" b="0" i="0" u="none" strike="noStrike" cap="none" normalizeH="0" baseline="0" dirty="0">
                <a:ln>
                  <a:noFill/>
                </a:ln>
                <a:solidFill>
                  <a:schemeClr val="tx1"/>
                </a:solidFill>
                <a:effectLst/>
                <a:latin typeface="Arial" panose="020B0604020202020204" pitchFamily="34" charset="0"/>
              </a:rPr>
              <a:t>simulate</a:t>
            </a:r>
            <a:r>
              <a:rPr kumimoji="0" lang="zh-CN" altLang="zh-CN" sz="600" b="0" i="0" u="none" strike="noStrike" cap="none" normalizeH="0" baseline="0" dirty="0">
                <a:ln>
                  <a:noFill/>
                </a:ln>
                <a:solidFill>
                  <a:schemeClr val="tx1"/>
                </a:solidFill>
                <a:effectLst/>
              </a:rPr>
              <a:t> </a:t>
            </a:r>
            <a:endParaRPr kumimoji="0" lang="zh-CN" altLang="zh-CN" sz="1200" b="0" i="0" u="none" strike="noStrike" cap="none" normalizeH="0" baseline="0" dirty="0">
              <a:ln>
                <a:noFill/>
              </a:ln>
              <a:solidFill>
                <a:schemeClr val="tx1"/>
              </a:solidFill>
              <a:effectLst/>
              <a:latin typeface="Arial" panose="020B0604020202020204" pitchFamily="34" charset="0"/>
            </a:endParaRPr>
          </a:p>
        </p:txBody>
      </p:sp>
      <p:sp>
        <p:nvSpPr>
          <p:cNvPr id="28" name="标题 1">
            <a:extLst>
              <a:ext uri="{FF2B5EF4-FFF2-40B4-BE49-F238E27FC236}">
                <a16:creationId xmlns:a16="http://schemas.microsoft.com/office/drawing/2014/main" id="{0D38844A-4641-476C-9A2C-EDBD4880038F}"/>
              </a:ext>
            </a:extLst>
          </p:cNvPr>
          <p:cNvSpPr txBox="1">
            <a:spLocks/>
          </p:cNvSpPr>
          <p:nvPr/>
        </p:nvSpPr>
        <p:spPr>
          <a:xfrm>
            <a:off x="978425" y="-131360"/>
            <a:ext cx="8168208" cy="7908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i="0" dirty="0">
                <a:solidFill>
                  <a:srgbClr val="18388A"/>
                </a:solidFill>
                <a:effectLst/>
                <a:latin typeface="Roboto Slab"/>
              </a:rPr>
              <a:t>Forward Error Correction</a:t>
            </a:r>
          </a:p>
        </p:txBody>
      </p:sp>
      <p:pic>
        <p:nvPicPr>
          <p:cNvPr id="29" name="图片 28">
            <a:extLst>
              <a:ext uri="{FF2B5EF4-FFF2-40B4-BE49-F238E27FC236}">
                <a16:creationId xmlns:a16="http://schemas.microsoft.com/office/drawing/2014/main" id="{2881A173-DE75-4380-9D70-1F19781F20F5}"/>
              </a:ext>
            </a:extLst>
          </p:cNvPr>
          <p:cNvPicPr>
            <a:picLocks noChangeAspect="1"/>
          </p:cNvPicPr>
          <p:nvPr/>
        </p:nvPicPr>
        <p:blipFill>
          <a:blip r:embed="rId5"/>
          <a:stretch>
            <a:fillRect/>
          </a:stretch>
        </p:blipFill>
        <p:spPr>
          <a:xfrm>
            <a:off x="390516" y="-15735"/>
            <a:ext cx="560697" cy="1044434"/>
          </a:xfrm>
          <a:prstGeom prst="rect">
            <a:avLst/>
          </a:prstGeom>
        </p:spPr>
      </p:pic>
      <p:pic>
        <p:nvPicPr>
          <p:cNvPr id="3078" name="Picture 6">
            <a:extLst>
              <a:ext uri="{FF2B5EF4-FFF2-40B4-BE49-F238E27FC236}">
                <a16:creationId xmlns:a16="http://schemas.microsoft.com/office/drawing/2014/main" id="{326FE323-603A-47C5-AAEB-A707C02FCD4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7923" y="1081175"/>
            <a:ext cx="4631156" cy="298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5566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F88FBB1-40EC-4E19-A21B-B88CD2EAB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144" y="1793215"/>
            <a:ext cx="4366701" cy="246204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B1D001EC-7C1A-4E1F-AEDF-9165D09C9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0377" y="4255255"/>
            <a:ext cx="4580236" cy="249169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表格 6">
            <a:extLst>
              <a:ext uri="{FF2B5EF4-FFF2-40B4-BE49-F238E27FC236}">
                <a16:creationId xmlns:a16="http://schemas.microsoft.com/office/drawing/2014/main" id="{022A5257-6558-457B-95A8-F22F4C2F3790}"/>
              </a:ext>
            </a:extLst>
          </p:cNvPr>
          <p:cNvGraphicFramePr>
            <a:graphicFrameLocks noGrp="1"/>
          </p:cNvGraphicFramePr>
          <p:nvPr>
            <p:extLst>
              <p:ext uri="{D42A27DB-BD31-4B8C-83A1-F6EECF244321}">
                <p14:modId xmlns:p14="http://schemas.microsoft.com/office/powerpoint/2010/main" val="540095403"/>
              </p:ext>
            </p:extLst>
          </p:nvPr>
        </p:nvGraphicFramePr>
        <p:xfrm>
          <a:off x="146422" y="1064277"/>
          <a:ext cx="5911753" cy="5388812"/>
        </p:xfrm>
        <a:graphic>
          <a:graphicData uri="http://schemas.openxmlformats.org/drawingml/2006/table">
            <a:tbl>
              <a:tblPr>
                <a:tableStyleId>{9D7B26C5-4107-4FEC-AEDC-1716B250A1EF}</a:tableStyleId>
              </a:tblPr>
              <a:tblGrid>
                <a:gridCol w="1156238">
                  <a:extLst>
                    <a:ext uri="{9D8B030D-6E8A-4147-A177-3AD203B41FA5}">
                      <a16:colId xmlns:a16="http://schemas.microsoft.com/office/drawing/2014/main" val="4027849488"/>
                    </a:ext>
                  </a:extLst>
                </a:gridCol>
                <a:gridCol w="2127891">
                  <a:extLst>
                    <a:ext uri="{9D8B030D-6E8A-4147-A177-3AD203B41FA5}">
                      <a16:colId xmlns:a16="http://schemas.microsoft.com/office/drawing/2014/main" val="2363522643"/>
                    </a:ext>
                  </a:extLst>
                </a:gridCol>
                <a:gridCol w="2627624">
                  <a:extLst>
                    <a:ext uri="{9D8B030D-6E8A-4147-A177-3AD203B41FA5}">
                      <a16:colId xmlns:a16="http://schemas.microsoft.com/office/drawing/2014/main" val="3291922208"/>
                    </a:ext>
                  </a:extLst>
                </a:gridCol>
              </a:tblGrid>
              <a:tr h="3131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信道模型类型</a:t>
                      </a:r>
                    </a:p>
                  </a:txBody>
                  <a:tcPr marL="69995" marR="5833" marT="5833"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描述</a:t>
                      </a:r>
                    </a:p>
                  </a:txBody>
                  <a:tcPr marL="69995" marR="5833" marT="5833"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适用场景</a:t>
                      </a:r>
                    </a:p>
                  </a:txBody>
                  <a:tcPr marL="69995" marR="5833" marT="5833"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5751615"/>
                  </a:ext>
                </a:extLst>
              </a:tr>
              <a:tr h="401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微软雅黑" panose="020B0503020204020204" pitchFamily="34" charset="-122"/>
                          <a:ea typeface="微软雅黑" panose="020B0503020204020204" pitchFamily="34" charset="-122"/>
                          <a:cs typeface="+mn-cs"/>
                        </a:rPr>
                        <a:t>AWGN</a:t>
                      </a:r>
                    </a:p>
                  </a:txBody>
                  <a:tcPr marL="69995" marR="5833" marT="5833" marB="0"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微软雅黑" panose="020B0503020204020204" pitchFamily="34" charset="-122"/>
                          <a:ea typeface="微软雅黑" panose="020B0503020204020204" pitchFamily="34" charset="-122"/>
                          <a:cs typeface="+mn-cs"/>
                        </a:rPr>
                        <a:t>加性高斯白噪声信道，仅添加高斯噪声</a:t>
                      </a:r>
                    </a:p>
                  </a:txBody>
                  <a:tcPr marL="69995" marR="5833" marT="5833" marB="0" anchor="ct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a:solidFill>
                            <a:schemeClr val="tx1"/>
                          </a:solidFill>
                          <a:latin typeface="微软雅黑" panose="020B0503020204020204" pitchFamily="34" charset="-122"/>
                          <a:ea typeface="微软雅黑" panose="020B0503020204020204" pitchFamily="34" charset="-122"/>
                          <a:cs typeface="+mn-cs"/>
                        </a:rPr>
                        <a:t>基础通信系统性能测试，理论分析</a:t>
                      </a:r>
                    </a:p>
                  </a:txBody>
                  <a:tcPr marL="69995" marR="5833" marT="5833"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385087439"/>
                  </a:ext>
                </a:extLst>
              </a:tr>
              <a:tr h="401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微软雅黑" panose="020B0503020204020204" pitchFamily="34" charset="-122"/>
                          <a:ea typeface="微软雅黑" panose="020B0503020204020204" pitchFamily="34" charset="-122"/>
                          <a:cs typeface="+mn-cs"/>
                        </a:rPr>
                        <a:t>Flat-Fading</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平坦衰落信道，所有频率分量经历相同衰落</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窄带信号传输，如单载波系统</a:t>
                      </a:r>
                    </a:p>
                  </a:txBody>
                  <a:tcPr marL="69995" marR="5833" marT="5833" marB="0" anchor="ctr"/>
                </a:tc>
                <a:extLst>
                  <a:ext uri="{0D108BD9-81ED-4DB2-BD59-A6C34878D82A}">
                    <a16:rowId xmlns:a16="http://schemas.microsoft.com/office/drawing/2014/main" val="3029891049"/>
                  </a:ext>
                </a:extLst>
              </a:tr>
              <a:tr h="61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微软雅黑" panose="020B0503020204020204" pitchFamily="34" charset="-122"/>
                          <a:ea typeface="微软雅黑" panose="020B0503020204020204" pitchFamily="34" charset="-122"/>
                          <a:cs typeface="+mn-cs"/>
                        </a:rPr>
                        <a:t>RayleighBlockFading</a:t>
                      </a:r>
                      <a:endParaRPr lang="en-US" sz="1200" kern="1200" dirty="0">
                        <a:solidFill>
                          <a:schemeClr val="tx1"/>
                        </a:solidFill>
                        <a:latin typeface="微软雅黑" panose="020B0503020204020204" pitchFamily="34" charset="-122"/>
                        <a:ea typeface="微软雅黑" panose="020B0503020204020204" pitchFamily="34" charset="-122"/>
                        <a:cs typeface="+mn-cs"/>
                      </a:endParaRP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建模无直射径的多径衰落场景</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城市非视距（</a:t>
                      </a:r>
                      <a:r>
                        <a:rPr lang="en-US" altLang="zh-CN" sz="1200" kern="1200" dirty="0">
                          <a:solidFill>
                            <a:schemeClr val="tx1"/>
                          </a:solidFill>
                          <a:latin typeface="微软雅黑" panose="020B0503020204020204" pitchFamily="34" charset="-122"/>
                          <a:ea typeface="微软雅黑" panose="020B0503020204020204" pitchFamily="34" charset="-122"/>
                          <a:cs typeface="+mn-cs"/>
                        </a:rPr>
                        <a:t>NLOS</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）移动通信如低速移动通信</a:t>
                      </a:r>
                    </a:p>
                  </a:txBody>
                  <a:tcPr marL="69995" marR="5833" marT="5833" marB="0" anchor="ctr"/>
                </a:tc>
                <a:extLst>
                  <a:ext uri="{0D108BD9-81ED-4DB2-BD59-A6C34878D82A}">
                    <a16:rowId xmlns:a16="http://schemas.microsoft.com/office/drawing/2014/main" val="2421846359"/>
                  </a:ext>
                </a:extLst>
              </a:tr>
              <a:tr h="772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微软雅黑" panose="020B0503020204020204" pitchFamily="34" charset="-122"/>
                          <a:ea typeface="微软雅黑" panose="020B0503020204020204" pitchFamily="34" charset="-122"/>
                          <a:cs typeface="+mn-cs"/>
                        </a:rPr>
                        <a:t>TDL (Tapped Delay Line)</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3GPP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抽头延迟线模型，支持不同延迟分布（如</a:t>
                      </a:r>
                      <a:r>
                        <a:rPr lang="en-US" altLang="zh-CN" sz="1200" kern="1200" dirty="0">
                          <a:solidFill>
                            <a:schemeClr val="tx1"/>
                          </a:solidFill>
                          <a:latin typeface="微软雅黑" panose="020B0503020204020204" pitchFamily="34" charset="-122"/>
                          <a:ea typeface="微软雅黑" panose="020B0503020204020204" pitchFamily="34" charset="-122"/>
                          <a:cs typeface="+mn-cs"/>
                        </a:rPr>
                        <a:t>TDL-A/B/C</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Wi-Fi</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r>
                        <a:rPr lang="en-US" altLang="zh-CN" sz="1200" kern="1200" dirty="0">
                          <a:solidFill>
                            <a:schemeClr val="tx1"/>
                          </a:solidFill>
                          <a:latin typeface="微软雅黑" panose="020B0503020204020204" pitchFamily="34" charset="-122"/>
                          <a:ea typeface="微软雅黑" panose="020B0503020204020204" pitchFamily="34" charset="-122"/>
                          <a:cs typeface="+mn-cs"/>
                        </a:rPr>
                        <a:t>4G/5G</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标准化测试</a:t>
                      </a:r>
                    </a:p>
                  </a:txBody>
                  <a:tcPr marL="69995" marR="5833" marT="5833" marB="0" anchor="ctr"/>
                </a:tc>
                <a:extLst>
                  <a:ext uri="{0D108BD9-81ED-4DB2-BD59-A6C34878D82A}">
                    <a16:rowId xmlns:a16="http://schemas.microsoft.com/office/drawing/2014/main" val="3955655093"/>
                  </a:ext>
                </a:extLst>
              </a:tr>
              <a:tr h="7728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微软雅黑" panose="020B0503020204020204" pitchFamily="34" charset="-122"/>
                          <a:ea typeface="微软雅黑" panose="020B0503020204020204" pitchFamily="34" charset="-122"/>
                          <a:cs typeface="+mn-cs"/>
                        </a:rPr>
                        <a:t>CDL (Clustered Delay Line)</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微软雅黑" panose="020B0503020204020204" pitchFamily="34" charset="-122"/>
                          <a:ea typeface="微软雅黑" panose="020B0503020204020204" pitchFamily="34" charset="-122"/>
                          <a:cs typeface="+mn-cs"/>
                        </a:rPr>
                        <a:t>3GPP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簇延迟线模型，支持</a:t>
                      </a:r>
                      <a:r>
                        <a:rPr lang="en-US" sz="1200" kern="1200" dirty="0">
                          <a:solidFill>
                            <a:schemeClr val="tx1"/>
                          </a:solidFill>
                          <a:latin typeface="微软雅黑" panose="020B0503020204020204" pitchFamily="34" charset="-122"/>
                          <a:ea typeface="微软雅黑" panose="020B0503020204020204" pitchFamily="34" charset="-122"/>
                          <a:cs typeface="+mn-cs"/>
                        </a:rPr>
                        <a:t>CDL-A/B/C/D/E</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大规模</a:t>
                      </a:r>
                      <a:r>
                        <a:rPr lang="en-US" sz="1200" kern="1200" dirty="0">
                          <a:solidFill>
                            <a:schemeClr val="tx1"/>
                          </a:solidFill>
                          <a:latin typeface="微软雅黑" panose="020B0503020204020204" pitchFamily="34" charset="-122"/>
                          <a:ea typeface="微软雅黑" panose="020B0503020204020204" pitchFamily="34" charset="-122"/>
                          <a:cs typeface="+mn-cs"/>
                        </a:rPr>
                        <a:t>MIMO、</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毫米波信道建模</a:t>
                      </a:r>
                    </a:p>
                  </a:txBody>
                  <a:tcPr marL="69995" marR="5833" marT="5833" marB="0" anchor="ctr"/>
                </a:tc>
                <a:extLst>
                  <a:ext uri="{0D108BD9-81ED-4DB2-BD59-A6C34878D82A}">
                    <a16:rowId xmlns:a16="http://schemas.microsoft.com/office/drawing/2014/main" val="2458306146"/>
                  </a:ext>
                </a:extLst>
              </a:tr>
              <a:tr h="4663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微软雅黑" panose="020B0503020204020204" pitchFamily="34" charset="-122"/>
                          <a:ea typeface="微软雅黑" panose="020B0503020204020204" pitchFamily="34" charset="-122"/>
                          <a:cs typeface="+mn-cs"/>
                        </a:rPr>
                        <a:t>UMi</a:t>
                      </a:r>
                      <a:r>
                        <a:rPr lang="en-US" sz="1200" kern="1200" dirty="0">
                          <a:solidFill>
                            <a:schemeClr val="tx1"/>
                          </a:solidFill>
                          <a:latin typeface="微软雅黑" panose="020B0503020204020204" pitchFamily="34" charset="-122"/>
                          <a:ea typeface="微软雅黑" panose="020B0503020204020204" pitchFamily="34" charset="-122"/>
                          <a:cs typeface="+mn-cs"/>
                        </a:rPr>
                        <a:t> (Urban Micro)</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3GPP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城市微小区信道模型（</a:t>
                      </a:r>
                      <a:r>
                        <a:rPr lang="en-US" altLang="zh-CN" sz="1200" kern="1200" dirty="0">
                          <a:solidFill>
                            <a:schemeClr val="tx1"/>
                          </a:solidFill>
                          <a:latin typeface="微软雅黑" panose="020B0503020204020204" pitchFamily="34" charset="-122"/>
                          <a:ea typeface="微软雅黑" panose="020B0503020204020204" pitchFamily="34" charset="-122"/>
                          <a:cs typeface="+mn-cs"/>
                        </a:rPr>
                        <a:t>TR 38.901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高密度城市区域，基站高度较低（如路灯级部署）</a:t>
                      </a:r>
                    </a:p>
                  </a:txBody>
                  <a:tcPr marL="69995" marR="5833" marT="5833" marB="0" anchor="ctr"/>
                </a:tc>
                <a:extLst>
                  <a:ext uri="{0D108BD9-81ED-4DB2-BD59-A6C34878D82A}">
                    <a16:rowId xmlns:a16="http://schemas.microsoft.com/office/drawing/2014/main" val="2926009202"/>
                  </a:ext>
                </a:extLst>
              </a:tr>
              <a:tr h="61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微软雅黑" panose="020B0503020204020204" pitchFamily="34" charset="-122"/>
                          <a:ea typeface="微软雅黑" panose="020B0503020204020204" pitchFamily="34" charset="-122"/>
                          <a:cs typeface="+mn-cs"/>
                        </a:rPr>
                        <a:t>UMa</a:t>
                      </a:r>
                      <a:r>
                        <a:rPr lang="en-US" sz="1200" kern="1200" dirty="0">
                          <a:solidFill>
                            <a:schemeClr val="tx1"/>
                          </a:solidFill>
                          <a:latin typeface="微软雅黑" panose="020B0503020204020204" pitchFamily="34" charset="-122"/>
                          <a:ea typeface="微软雅黑" panose="020B0503020204020204" pitchFamily="34" charset="-122"/>
                          <a:cs typeface="+mn-cs"/>
                        </a:rPr>
                        <a:t> (Urban Macro)</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a:solidFill>
                            <a:schemeClr val="tx1"/>
                          </a:solidFill>
                          <a:latin typeface="微软雅黑" panose="020B0503020204020204" pitchFamily="34" charset="-122"/>
                          <a:ea typeface="微软雅黑" panose="020B0503020204020204" pitchFamily="34" charset="-122"/>
                          <a:cs typeface="+mn-cs"/>
                        </a:rPr>
                        <a:t>3GPP </a:t>
                      </a:r>
                      <a:r>
                        <a:rPr lang="zh-CN" altLang="en-US" sz="1200" kern="1200">
                          <a:solidFill>
                            <a:schemeClr val="tx1"/>
                          </a:solidFill>
                          <a:latin typeface="微软雅黑" panose="020B0503020204020204" pitchFamily="34" charset="-122"/>
                          <a:ea typeface="微软雅黑" panose="020B0503020204020204" pitchFamily="34" charset="-122"/>
                          <a:cs typeface="+mn-cs"/>
                        </a:rPr>
                        <a:t>城市宏小区信道模型（</a:t>
                      </a:r>
                      <a:r>
                        <a:rPr lang="en-US" altLang="zh-CN" sz="1200" kern="1200">
                          <a:solidFill>
                            <a:schemeClr val="tx1"/>
                          </a:solidFill>
                          <a:latin typeface="微软雅黑" panose="020B0503020204020204" pitchFamily="34" charset="-122"/>
                          <a:ea typeface="微软雅黑" panose="020B0503020204020204" pitchFamily="34" charset="-122"/>
                          <a:cs typeface="+mn-cs"/>
                        </a:rPr>
                        <a:t>TR 38.901</a:t>
                      </a:r>
                      <a:r>
                        <a:rPr lang="zh-CN" altLang="en-US" sz="1200" kern="1200">
                          <a:solidFill>
                            <a:schemeClr val="tx1"/>
                          </a:solidFill>
                          <a:latin typeface="微软雅黑" panose="020B0503020204020204" pitchFamily="34" charset="-122"/>
                          <a:ea typeface="微软雅黑" panose="020B0503020204020204" pitchFamily="34" charset="-122"/>
                          <a:cs typeface="+mn-cs"/>
                        </a:rPr>
                        <a:t>）</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城市广覆盖场景，基站高度较高（如屋顶级部署）</a:t>
                      </a:r>
                    </a:p>
                  </a:txBody>
                  <a:tcPr marL="69995" marR="5833" marT="5833" marB="0" anchor="ctr"/>
                </a:tc>
                <a:extLst>
                  <a:ext uri="{0D108BD9-81ED-4DB2-BD59-A6C34878D82A}">
                    <a16:rowId xmlns:a16="http://schemas.microsoft.com/office/drawing/2014/main" val="595221714"/>
                  </a:ext>
                </a:extLst>
              </a:tr>
              <a:tr h="619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err="1">
                          <a:solidFill>
                            <a:schemeClr val="tx1"/>
                          </a:solidFill>
                          <a:latin typeface="微软雅黑" panose="020B0503020204020204" pitchFamily="34" charset="-122"/>
                          <a:ea typeface="微软雅黑" panose="020B0503020204020204" pitchFamily="34" charset="-122"/>
                          <a:cs typeface="+mn-cs"/>
                        </a:rPr>
                        <a:t>RMa</a:t>
                      </a:r>
                      <a:r>
                        <a:rPr lang="en-US" sz="1200" kern="1200" dirty="0">
                          <a:solidFill>
                            <a:schemeClr val="tx1"/>
                          </a:solidFill>
                          <a:latin typeface="微软雅黑" panose="020B0503020204020204" pitchFamily="34" charset="-122"/>
                          <a:ea typeface="微软雅黑" panose="020B0503020204020204" pitchFamily="34" charset="-122"/>
                          <a:cs typeface="+mn-cs"/>
                        </a:rPr>
                        <a:t> (Rural Macro)</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微软雅黑" panose="020B0503020204020204" pitchFamily="34" charset="-122"/>
                          <a:ea typeface="微软雅黑" panose="020B0503020204020204" pitchFamily="34" charset="-122"/>
                          <a:cs typeface="+mn-cs"/>
                        </a:rPr>
                        <a:t>3GPP </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农村宏小区信道模型（</a:t>
                      </a:r>
                      <a:r>
                        <a:rPr lang="en-US" altLang="zh-CN" sz="1200" kern="1200" dirty="0">
                          <a:solidFill>
                            <a:schemeClr val="tx1"/>
                          </a:solidFill>
                          <a:latin typeface="微软雅黑" panose="020B0503020204020204" pitchFamily="34" charset="-122"/>
                          <a:ea typeface="微软雅黑" panose="020B0503020204020204" pitchFamily="34" charset="-122"/>
                          <a:cs typeface="+mn-cs"/>
                        </a:rPr>
                        <a:t>TR 38.901</a:t>
                      </a:r>
                      <a:r>
                        <a:rPr lang="zh-CN" altLang="en-US" sz="1200" kern="1200" dirty="0">
                          <a:solidFill>
                            <a:schemeClr val="tx1"/>
                          </a:solidFill>
                          <a:latin typeface="微软雅黑" panose="020B0503020204020204" pitchFamily="34" charset="-122"/>
                          <a:ea typeface="微软雅黑" panose="020B0503020204020204" pitchFamily="34" charset="-122"/>
                          <a:cs typeface="+mn-cs"/>
                        </a:rPr>
                        <a:t>）</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农村或开阔地区，低用户密度场景</a:t>
                      </a:r>
                    </a:p>
                  </a:txBody>
                  <a:tcPr marL="69995" marR="5833" marT="5833" marB="0" anchor="ctr"/>
                </a:tc>
                <a:extLst>
                  <a:ext uri="{0D108BD9-81ED-4DB2-BD59-A6C34878D82A}">
                    <a16:rowId xmlns:a16="http://schemas.microsoft.com/office/drawing/2014/main" val="396787566"/>
                  </a:ext>
                </a:extLst>
              </a:tr>
              <a:tr h="40156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latin typeface="微软雅黑" panose="020B0503020204020204" pitchFamily="34" charset="-122"/>
                          <a:ea typeface="微软雅黑" panose="020B0503020204020204" pitchFamily="34" charset="-122"/>
                          <a:cs typeface="+mn-cs"/>
                        </a:rPr>
                        <a:t>External </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支持外部导入</a:t>
                      </a:r>
                    </a:p>
                  </a:txBody>
                  <a:tcPr marL="69995" marR="5833" marT="5833"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自定义信道特性或实测数据导入</a:t>
                      </a:r>
                    </a:p>
                  </a:txBody>
                  <a:tcPr marL="69995" marR="5833" marT="5833" marB="0" anchor="ctr"/>
                </a:tc>
                <a:extLst>
                  <a:ext uri="{0D108BD9-81ED-4DB2-BD59-A6C34878D82A}">
                    <a16:rowId xmlns:a16="http://schemas.microsoft.com/office/drawing/2014/main" val="1254943991"/>
                  </a:ext>
                </a:extLst>
              </a:tr>
            </a:tbl>
          </a:graphicData>
        </a:graphic>
      </p:graphicFrame>
      <p:sp>
        <p:nvSpPr>
          <p:cNvPr id="8" name="文本框 7">
            <a:extLst>
              <a:ext uri="{FF2B5EF4-FFF2-40B4-BE49-F238E27FC236}">
                <a16:creationId xmlns:a16="http://schemas.microsoft.com/office/drawing/2014/main" id="{8FE414B6-1D1A-40A9-9984-4D3D7702DB33}"/>
              </a:ext>
            </a:extLst>
          </p:cNvPr>
          <p:cNvSpPr txBox="1"/>
          <p:nvPr/>
        </p:nvSpPr>
        <p:spPr>
          <a:xfrm>
            <a:off x="467604" y="6488668"/>
            <a:ext cx="5269391" cy="369332"/>
          </a:xfrm>
          <a:prstGeom prst="rect">
            <a:avLst/>
          </a:prstGeom>
          <a:noFill/>
        </p:spPr>
        <p:txBody>
          <a:bodyPr wrap="none" rtlCol="0">
            <a:spAutoFit/>
          </a:bodyPr>
          <a:lstStyle/>
          <a:p>
            <a:r>
              <a:rPr lang="en-US" altLang="zh-CN" dirty="0"/>
              <a:t>Tips: </a:t>
            </a:r>
            <a:r>
              <a:rPr lang="en-US" altLang="zh-CN" dirty="0" err="1"/>
              <a:t>sionna</a:t>
            </a:r>
            <a:r>
              <a:rPr lang="zh-CN" altLang="en-US" dirty="0"/>
              <a:t>中还包含了光通信信道和数字离散信道</a:t>
            </a:r>
          </a:p>
        </p:txBody>
      </p:sp>
      <p:sp>
        <p:nvSpPr>
          <p:cNvPr id="11" name="标题 1">
            <a:extLst>
              <a:ext uri="{FF2B5EF4-FFF2-40B4-BE49-F238E27FC236}">
                <a16:creationId xmlns:a16="http://schemas.microsoft.com/office/drawing/2014/main" id="{AFA529E1-B59D-48D4-87C2-CDB424A2B1DD}"/>
              </a:ext>
            </a:extLst>
          </p:cNvPr>
          <p:cNvSpPr txBox="1">
            <a:spLocks/>
          </p:cNvSpPr>
          <p:nvPr/>
        </p:nvSpPr>
        <p:spPr>
          <a:xfrm>
            <a:off x="951213" y="-73618"/>
            <a:ext cx="8168208" cy="7908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i="0" dirty="0">
                <a:solidFill>
                  <a:srgbClr val="18388A"/>
                </a:solidFill>
                <a:effectLst/>
                <a:latin typeface="Roboto Slab"/>
              </a:rPr>
              <a:t>Wireless Channel Models</a:t>
            </a:r>
          </a:p>
        </p:txBody>
      </p:sp>
      <p:pic>
        <p:nvPicPr>
          <p:cNvPr id="12" name="图片 11">
            <a:extLst>
              <a:ext uri="{FF2B5EF4-FFF2-40B4-BE49-F238E27FC236}">
                <a16:creationId xmlns:a16="http://schemas.microsoft.com/office/drawing/2014/main" id="{2D219DB7-DE89-478E-AE48-53DF3231D83B}"/>
              </a:ext>
            </a:extLst>
          </p:cNvPr>
          <p:cNvPicPr>
            <a:picLocks noChangeAspect="1"/>
          </p:cNvPicPr>
          <p:nvPr/>
        </p:nvPicPr>
        <p:blipFill>
          <a:blip r:embed="rId5"/>
          <a:stretch>
            <a:fillRect/>
          </a:stretch>
        </p:blipFill>
        <p:spPr>
          <a:xfrm>
            <a:off x="390516" y="-15735"/>
            <a:ext cx="560697" cy="1044434"/>
          </a:xfrm>
          <a:prstGeom prst="rect">
            <a:avLst/>
          </a:prstGeom>
        </p:spPr>
      </p:pic>
      <p:sp>
        <p:nvSpPr>
          <p:cNvPr id="9" name="Rectangle 5">
            <a:extLst>
              <a:ext uri="{FF2B5EF4-FFF2-40B4-BE49-F238E27FC236}">
                <a16:creationId xmlns:a16="http://schemas.microsoft.com/office/drawing/2014/main" id="{BF4BECB5-D7F7-4D75-95DF-9BB6BA88E52A}"/>
              </a:ext>
            </a:extLst>
          </p:cNvPr>
          <p:cNvSpPr>
            <a:spLocks noChangeArrowheads="1"/>
          </p:cNvSpPr>
          <p:nvPr/>
        </p:nvSpPr>
        <p:spPr bwMode="auto">
          <a:xfrm>
            <a:off x="6191069" y="1162898"/>
            <a:ext cx="6105315"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en-US" altLang="zh-CN" sz="1200" dirty="0" err="1">
                <a:latin typeface="Times New Roman" panose="02020603050405020304" pitchFamily="18" charset="0"/>
                <a:cs typeface="Times New Roman" panose="02020603050405020304" pitchFamily="18" charset="0"/>
              </a:rPr>
              <a:t>a.shape</a:t>
            </a:r>
            <a:r>
              <a:rPr lang="en-US" altLang="zh-CN" sz="1200" dirty="0">
                <a:latin typeface="Times New Roman" panose="02020603050405020304" pitchFamily="18" charset="0"/>
                <a:cs typeface="Times New Roman" panose="02020603050405020304" pitchFamily="18" charset="0"/>
              </a:rPr>
              <a:t> =</a:t>
            </a:r>
            <a:r>
              <a:rPr lang="zh-CN" altLang="zh-CN" sz="1200" dirty="0">
                <a:latin typeface="Times New Roman" panose="02020603050405020304" pitchFamily="18" charset="0"/>
                <a:cs typeface="Times New Roman" panose="02020603050405020304" pitchFamily="18" charset="0"/>
              </a:rPr>
              <a:t>[dataset_size, num_rx, num_rx_ant, num_tx, num_tx_ant, num_paths, num_time_steps] </a:t>
            </a:r>
          </a:p>
        </p:txBody>
      </p:sp>
      <p:sp>
        <p:nvSpPr>
          <p:cNvPr id="13" name="Rectangle 7">
            <a:extLst>
              <a:ext uri="{FF2B5EF4-FFF2-40B4-BE49-F238E27FC236}">
                <a16:creationId xmlns:a16="http://schemas.microsoft.com/office/drawing/2014/main" id="{B676DD61-A00A-4524-900F-BDB0E5427536}"/>
              </a:ext>
            </a:extLst>
          </p:cNvPr>
          <p:cNvSpPr>
            <a:spLocks noChangeArrowheads="1"/>
          </p:cNvSpPr>
          <p:nvPr/>
        </p:nvSpPr>
        <p:spPr bwMode="auto">
          <a:xfrm>
            <a:off x="6191069" y="1422946"/>
            <a:ext cx="370543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lang="en-US" altLang="zh-CN" sz="1200" dirty="0" err="1">
                <a:latin typeface="Times New Roman" panose="02020603050405020304" pitchFamily="18" charset="0"/>
                <a:cs typeface="Times New Roman" panose="02020603050405020304" pitchFamily="18" charset="0"/>
              </a:rPr>
              <a:t>tua.shape</a:t>
            </a:r>
            <a:r>
              <a:rPr lang="en-US" altLang="zh-CN" sz="1200" dirty="0">
                <a:latin typeface="Times New Roman" panose="02020603050405020304" pitchFamily="18" charset="0"/>
                <a:cs typeface="Times New Roman" panose="02020603050405020304" pitchFamily="18" charset="0"/>
              </a:rPr>
              <a:t>=</a:t>
            </a:r>
            <a:r>
              <a:rPr lang="zh-CN" altLang="zh-CN" sz="1200" dirty="0">
                <a:latin typeface="Times New Roman" panose="02020603050405020304" pitchFamily="18" charset="0"/>
                <a:cs typeface="Times New Roman" panose="02020603050405020304" pitchFamily="18" charset="0"/>
              </a:rPr>
              <a:t>[dataset_size, num_rx, num_tx, num_paths] </a:t>
            </a:r>
          </a:p>
        </p:txBody>
      </p:sp>
    </p:spTree>
    <p:extLst>
      <p:ext uri="{BB962C8B-B14F-4D97-AF65-F5344CB8AC3E}">
        <p14:creationId xmlns:p14="http://schemas.microsoft.com/office/powerpoint/2010/main" val="184917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9F740BFA-9E17-4C7E-AE8E-7B15881CE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7895" y="2539548"/>
            <a:ext cx="3854327" cy="289870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表格 2">
            <a:extLst>
              <a:ext uri="{FF2B5EF4-FFF2-40B4-BE49-F238E27FC236}">
                <a16:creationId xmlns:a16="http://schemas.microsoft.com/office/drawing/2014/main" id="{417F7D37-BFBE-426E-B25B-6FC3F9CB25B3}"/>
              </a:ext>
            </a:extLst>
          </p:cNvPr>
          <p:cNvGraphicFramePr>
            <a:graphicFrameLocks noGrp="1"/>
          </p:cNvGraphicFramePr>
          <p:nvPr>
            <p:extLst>
              <p:ext uri="{D42A27DB-BD31-4B8C-83A1-F6EECF244321}">
                <p14:modId xmlns:p14="http://schemas.microsoft.com/office/powerpoint/2010/main" val="3288065745"/>
              </p:ext>
            </p:extLst>
          </p:nvPr>
        </p:nvGraphicFramePr>
        <p:xfrm>
          <a:off x="39778" y="1102036"/>
          <a:ext cx="8016018" cy="5558980"/>
        </p:xfrm>
        <a:graphic>
          <a:graphicData uri="http://schemas.openxmlformats.org/drawingml/2006/table">
            <a:tbl>
              <a:tblPr>
                <a:tableStyleId>{9D7B26C5-4107-4FEC-AEDC-1716B250A1EF}</a:tableStyleId>
              </a:tblPr>
              <a:tblGrid>
                <a:gridCol w="1234713">
                  <a:extLst>
                    <a:ext uri="{9D8B030D-6E8A-4147-A177-3AD203B41FA5}">
                      <a16:colId xmlns:a16="http://schemas.microsoft.com/office/drawing/2014/main" val="2805858943"/>
                    </a:ext>
                  </a:extLst>
                </a:gridCol>
                <a:gridCol w="1309404">
                  <a:extLst>
                    <a:ext uri="{9D8B030D-6E8A-4147-A177-3AD203B41FA5}">
                      <a16:colId xmlns:a16="http://schemas.microsoft.com/office/drawing/2014/main" val="2949483457"/>
                    </a:ext>
                  </a:extLst>
                </a:gridCol>
                <a:gridCol w="3100556">
                  <a:extLst>
                    <a:ext uri="{9D8B030D-6E8A-4147-A177-3AD203B41FA5}">
                      <a16:colId xmlns:a16="http://schemas.microsoft.com/office/drawing/2014/main" val="577978920"/>
                    </a:ext>
                  </a:extLst>
                </a:gridCol>
                <a:gridCol w="2371345">
                  <a:extLst>
                    <a:ext uri="{9D8B030D-6E8A-4147-A177-3AD203B41FA5}">
                      <a16:colId xmlns:a16="http://schemas.microsoft.com/office/drawing/2014/main" val="3047113751"/>
                    </a:ext>
                  </a:extLst>
                </a:gridCol>
              </a:tblGrid>
              <a:tr h="20219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　</a:t>
                      </a:r>
                    </a:p>
                  </a:txBody>
                  <a:tcPr marL="6868"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类名</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功能描述</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关键应用场景</a:t>
                      </a:r>
                    </a:p>
                  </a:txBody>
                  <a:tcPr marL="82412" marR="6868" marT="6868" marB="0" anchor="ctr"/>
                </a:tc>
                <a:extLst>
                  <a:ext uri="{0D108BD9-81ED-4DB2-BD59-A6C34878D82A}">
                    <a16:rowId xmlns:a16="http://schemas.microsoft.com/office/drawing/2014/main" val="2532259112"/>
                  </a:ext>
                </a:extLst>
              </a:tr>
              <a:tr h="591946">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 资源网格配置与映射</a:t>
                      </a:r>
                    </a:p>
                  </a:txBody>
                  <a:tcPr marL="6868"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ResourceGrid</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定义</a:t>
                      </a:r>
                      <a:r>
                        <a:rPr lang="en-US" altLang="zh-CN" sz="1100" kern="1200" dirty="0">
                          <a:solidFill>
                            <a:schemeClr val="tx1"/>
                          </a:solidFill>
                          <a:latin typeface="微软雅黑" panose="020B0503020204020204" pitchFamily="34" charset="-122"/>
                          <a:ea typeface="微软雅黑" panose="020B0503020204020204" pitchFamily="34" charset="-122"/>
                          <a:cs typeface="+mn-cs"/>
                        </a:rPr>
                        <a:t>OFDM</a:t>
                      </a:r>
                      <a:r>
                        <a:rPr lang="zh-CN" altLang="en-US" sz="1100" kern="1200" dirty="0">
                          <a:solidFill>
                            <a:schemeClr val="tx1"/>
                          </a:solidFill>
                          <a:latin typeface="微软雅黑" panose="020B0503020204020204" pitchFamily="34" charset="-122"/>
                          <a:ea typeface="微软雅黑" panose="020B0503020204020204" pitchFamily="34" charset="-122"/>
                          <a:cs typeface="+mn-cs"/>
                        </a:rPr>
                        <a:t>资源网格（时频资源分配），包括数据</a:t>
                      </a:r>
                      <a:r>
                        <a:rPr lang="en-US" altLang="zh-CN" sz="1100" kern="1200" dirty="0">
                          <a:solidFill>
                            <a:schemeClr val="tx1"/>
                          </a:solidFill>
                          <a:latin typeface="微软雅黑" panose="020B0503020204020204" pitchFamily="34" charset="-122"/>
                          <a:ea typeface="微软雅黑" panose="020B0503020204020204" pitchFamily="34" charset="-122"/>
                          <a:cs typeface="+mn-cs"/>
                        </a:rPr>
                        <a:t>/</a:t>
                      </a:r>
                      <a:r>
                        <a:rPr lang="zh-CN" altLang="en-US" sz="1100" kern="1200" dirty="0">
                          <a:solidFill>
                            <a:schemeClr val="tx1"/>
                          </a:solidFill>
                          <a:latin typeface="微软雅黑" panose="020B0503020204020204" pitchFamily="34" charset="-122"/>
                          <a:ea typeface="微软雅黑" panose="020B0503020204020204" pitchFamily="34" charset="-122"/>
                          <a:cs typeface="+mn-cs"/>
                        </a:rPr>
                        <a:t>导频符号映射、保护间隔和</a:t>
                      </a:r>
                      <a:r>
                        <a:rPr lang="en-US" altLang="zh-CN" sz="1100" kern="1200" dirty="0">
                          <a:solidFill>
                            <a:schemeClr val="tx1"/>
                          </a:solidFill>
                          <a:latin typeface="微软雅黑" panose="020B0503020204020204" pitchFamily="34" charset="-122"/>
                          <a:ea typeface="微软雅黑" panose="020B0503020204020204" pitchFamily="34" charset="-122"/>
                          <a:cs typeface="+mn-cs"/>
                        </a:rPr>
                        <a:t>DC</a:t>
                      </a:r>
                      <a:r>
                        <a:rPr lang="zh-CN" altLang="en-US" sz="1100" kern="1200" dirty="0">
                          <a:solidFill>
                            <a:schemeClr val="tx1"/>
                          </a:solidFill>
                          <a:latin typeface="微软雅黑" panose="020B0503020204020204" pitchFamily="34" charset="-122"/>
                          <a:ea typeface="微软雅黑" panose="020B0503020204020204" pitchFamily="34" charset="-122"/>
                          <a:cs typeface="+mn-cs"/>
                        </a:rPr>
                        <a:t>载波配置。</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200">
                          <a:solidFill>
                            <a:schemeClr val="tx1"/>
                          </a:solidFill>
                          <a:latin typeface="微软雅黑" panose="020B0503020204020204" pitchFamily="34" charset="-122"/>
                          <a:ea typeface="微软雅黑" panose="020B0503020204020204" pitchFamily="34" charset="-122"/>
                          <a:cs typeface="+mn-cs"/>
                        </a:rPr>
                        <a:t>4G/5G</a:t>
                      </a:r>
                      <a:r>
                        <a:rPr lang="zh-CN" altLang="en-US" sz="1100" kern="1200">
                          <a:solidFill>
                            <a:schemeClr val="tx1"/>
                          </a:solidFill>
                          <a:latin typeface="微软雅黑" panose="020B0503020204020204" pitchFamily="34" charset="-122"/>
                          <a:ea typeface="微软雅黑" panose="020B0503020204020204" pitchFamily="34" charset="-122"/>
                          <a:cs typeface="+mn-cs"/>
                        </a:rPr>
                        <a:t>时隙结构建模，资源分配优化</a:t>
                      </a:r>
                    </a:p>
                  </a:txBody>
                  <a:tcPr marL="82412" marR="6868" marT="6868" marB="0" anchor="ctr"/>
                </a:tc>
                <a:extLst>
                  <a:ext uri="{0D108BD9-81ED-4DB2-BD59-A6C34878D82A}">
                    <a16:rowId xmlns:a16="http://schemas.microsoft.com/office/drawing/2014/main" val="2964077348"/>
                  </a:ext>
                </a:extLst>
              </a:tr>
              <a:tr h="39707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ResourceGridMapper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将复数数据符号张量映射到资源网格上，支持多天线</a:t>
                      </a:r>
                      <a:r>
                        <a:rPr lang="en-US" altLang="zh-CN" sz="1100" kern="1200" dirty="0">
                          <a:solidFill>
                            <a:schemeClr val="tx1"/>
                          </a:solidFill>
                          <a:latin typeface="微软雅黑" panose="020B0503020204020204" pitchFamily="34" charset="-122"/>
                          <a:ea typeface="微软雅黑" panose="020B0503020204020204" pitchFamily="34" charset="-122"/>
                          <a:cs typeface="+mn-cs"/>
                        </a:rPr>
                        <a:t>/</a:t>
                      </a:r>
                      <a:r>
                        <a:rPr lang="zh-CN" altLang="en-US" sz="1100" kern="1200" dirty="0">
                          <a:solidFill>
                            <a:schemeClr val="tx1"/>
                          </a:solidFill>
                          <a:latin typeface="微软雅黑" panose="020B0503020204020204" pitchFamily="34" charset="-122"/>
                          <a:ea typeface="微软雅黑" panose="020B0503020204020204" pitchFamily="34" charset="-122"/>
                          <a:cs typeface="+mn-cs"/>
                        </a:rPr>
                        <a:t>多流配置。</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kern="1200">
                          <a:solidFill>
                            <a:schemeClr val="tx1"/>
                          </a:solidFill>
                          <a:latin typeface="微软雅黑" panose="020B0503020204020204" pitchFamily="34" charset="-122"/>
                          <a:ea typeface="微软雅黑" panose="020B0503020204020204" pitchFamily="34" charset="-122"/>
                          <a:cs typeface="+mn-cs"/>
                        </a:rPr>
                        <a:t>MIMO-OFDM</a:t>
                      </a:r>
                      <a:r>
                        <a:rPr lang="zh-CN" altLang="en-US" sz="1100" kern="1200">
                          <a:solidFill>
                            <a:schemeClr val="tx1"/>
                          </a:solidFill>
                          <a:latin typeface="微软雅黑" panose="020B0503020204020204" pitchFamily="34" charset="-122"/>
                          <a:ea typeface="微软雅黑" panose="020B0503020204020204" pitchFamily="34" charset="-122"/>
                          <a:cs typeface="+mn-cs"/>
                        </a:rPr>
                        <a:t>信号生成，预编码前处理</a:t>
                      </a:r>
                    </a:p>
                  </a:txBody>
                  <a:tcPr marL="82412" marR="6868" marT="6868" marB="0" anchor="ctr"/>
                </a:tc>
                <a:extLst>
                  <a:ext uri="{0D108BD9-81ED-4DB2-BD59-A6C34878D82A}">
                    <a16:rowId xmlns:a16="http://schemas.microsoft.com/office/drawing/2014/main" val="435580275"/>
                  </a:ext>
                </a:extLst>
              </a:tr>
              <a:tr h="39707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导频模式管理</a:t>
                      </a:r>
                    </a:p>
                  </a:txBody>
                  <a:tcPr marL="6868"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PilotPattern</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配置导频符号的发送模式（位置、序列），支持多天线</a:t>
                      </a:r>
                      <a:r>
                        <a:rPr lang="en-US" altLang="zh-CN" sz="1100" kern="1200" dirty="0">
                          <a:solidFill>
                            <a:schemeClr val="tx1"/>
                          </a:solidFill>
                          <a:latin typeface="微软雅黑" panose="020B0503020204020204" pitchFamily="34" charset="-122"/>
                          <a:ea typeface="微软雅黑" panose="020B0503020204020204" pitchFamily="34" charset="-122"/>
                          <a:cs typeface="+mn-cs"/>
                        </a:rPr>
                        <a:t>/</a:t>
                      </a:r>
                      <a:r>
                        <a:rPr lang="zh-CN" altLang="en-US" sz="1100" kern="1200" dirty="0">
                          <a:solidFill>
                            <a:schemeClr val="tx1"/>
                          </a:solidFill>
                          <a:latin typeface="微软雅黑" panose="020B0503020204020204" pitchFamily="34" charset="-122"/>
                          <a:ea typeface="微软雅黑" panose="020B0503020204020204" pitchFamily="34" charset="-122"/>
                          <a:cs typeface="+mn-cs"/>
                        </a:rPr>
                        <a:t>多流独立配置。</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信道估计导频设计，多用户系统导频优化</a:t>
                      </a:r>
                    </a:p>
                  </a:txBody>
                  <a:tcPr marL="82412" marR="6868" marT="6868" marB="0" anchor="ctr"/>
                </a:tc>
                <a:extLst>
                  <a:ext uri="{0D108BD9-81ED-4DB2-BD59-A6C34878D82A}">
                    <a16:rowId xmlns:a16="http://schemas.microsoft.com/office/drawing/2014/main" val="638108252"/>
                  </a:ext>
                </a:extLst>
              </a:tr>
              <a:tr h="39707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KroneckerPilotPattern</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自动生成正交导频序列，确保多小区</a:t>
                      </a:r>
                      <a:r>
                        <a:rPr lang="en-US" altLang="zh-CN" sz="1100" kern="1200" dirty="0">
                          <a:solidFill>
                            <a:schemeClr val="tx1"/>
                          </a:solidFill>
                          <a:latin typeface="微软雅黑" panose="020B0503020204020204" pitchFamily="34" charset="-122"/>
                          <a:ea typeface="微软雅黑" panose="020B0503020204020204" pitchFamily="34" charset="-122"/>
                          <a:cs typeface="+mn-cs"/>
                        </a:rPr>
                        <a:t>MIMO</a:t>
                      </a:r>
                      <a:r>
                        <a:rPr lang="zh-CN" altLang="en-US" sz="1100" kern="1200" dirty="0">
                          <a:solidFill>
                            <a:schemeClr val="tx1"/>
                          </a:solidFill>
                          <a:latin typeface="微软雅黑" panose="020B0503020204020204" pitchFamily="34" charset="-122"/>
                          <a:ea typeface="微软雅黑" panose="020B0503020204020204" pitchFamily="34" charset="-122"/>
                          <a:cs typeface="+mn-cs"/>
                        </a:rPr>
                        <a:t>场景中导频无干扰。</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大规模</a:t>
                      </a:r>
                      <a:r>
                        <a:rPr lang="en-US" altLang="zh-CN" sz="1100" kern="1200">
                          <a:solidFill>
                            <a:schemeClr val="tx1"/>
                          </a:solidFill>
                          <a:latin typeface="微软雅黑" panose="020B0503020204020204" pitchFamily="34" charset="-122"/>
                          <a:ea typeface="微软雅黑" panose="020B0503020204020204" pitchFamily="34" charset="-122"/>
                          <a:cs typeface="+mn-cs"/>
                        </a:rPr>
                        <a:t>MIMO</a:t>
                      </a:r>
                      <a:r>
                        <a:rPr lang="zh-CN" altLang="en-US" sz="1100" kern="1200">
                          <a:solidFill>
                            <a:schemeClr val="tx1"/>
                          </a:solidFill>
                          <a:latin typeface="微软雅黑" panose="020B0503020204020204" pitchFamily="34" charset="-122"/>
                          <a:ea typeface="微软雅黑" panose="020B0503020204020204" pitchFamily="34" charset="-122"/>
                          <a:cs typeface="+mn-cs"/>
                        </a:rPr>
                        <a:t>、蜂窝网络导频复用</a:t>
                      </a:r>
                    </a:p>
                  </a:txBody>
                  <a:tcPr marL="82412" marR="6868" marT="6868" marB="0" anchor="ctr"/>
                </a:tc>
                <a:extLst>
                  <a:ext uri="{0D108BD9-81ED-4DB2-BD59-A6C34878D82A}">
                    <a16:rowId xmlns:a16="http://schemas.microsoft.com/office/drawing/2014/main" val="2632996212"/>
                  </a:ext>
                </a:extLst>
              </a:tr>
              <a:tr h="39707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kern="1200">
                          <a:solidFill>
                            <a:schemeClr val="tx1"/>
                          </a:solidFill>
                          <a:latin typeface="微软雅黑" panose="020B0503020204020204" pitchFamily="34" charset="-122"/>
                          <a:ea typeface="微软雅黑" panose="020B0503020204020204" pitchFamily="34" charset="-122"/>
                          <a:cs typeface="+mn-cs"/>
                        </a:rPr>
                        <a:t>OFDM</a:t>
                      </a:r>
                      <a:r>
                        <a:rPr lang="zh-CN" altLang="en-US" sz="1100" kern="1200">
                          <a:solidFill>
                            <a:schemeClr val="tx1"/>
                          </a:solidFill>
                          <a:latin typeface="微软雅黑" panose="020B0503020204020204" pitchFamily="34" charset="-122"/>
                          <a:ea typeface="微软雅黑" panose="020B0503020204020204" pitchFamily="34" charset="-122"/>
                          <a:cs typeface="+mn-cs"/>
                        </a:rPr>
                        <a:t>调制与解调</a:t>
                      </a:r>
                    </a:p>
                  </a:txBody>
                  <a:tcPr marL="6868"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OFDMModulator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将资源网格中的频域信号转换为时域</a:t>
                      </a:r>
                      <a:r>
                        <a:rPr lang="en-US" altLang="zh-CN" sz="1100" kern="1200" dirty="0">
                          <a:solidFill>
                            <a:schemeClr val="tx1"/>
                          </a:solidFill>
                          <a:latin typeface="微软雅黑" panose="020B0503020204020204" pitchFamily="34" charset="-122"/>
                          <a:ea typeface="微软雅黑" panose="020B0503020204020204" pitchFamily="34" charset="-122"/>
                          <a:cs typeface="+mn-cs"/>
                        </a:rPr>
                        <a:t>OFDM</a:t>
                      </a:r>
                      <a:r>
                        <a:rPr lang="zh-CN" altLang="en-US" sz="1100" kern="1200" dirty="0">
                          <a:solidFill>
                            <a:schemeClr val="tx1"/>
                          </a:solidFill>
                          <a:latin typeface="微软雅黑" panose="020B0503020204020204" pitchFamily="34" charset="-122"/>
                          <a:ea typeface="微软雅黑" panose="020B0503020204020204" pitchFamily="34" charset="-122"/>
                          <a:cs typeface="+mn-cs"/>
                        </a:rPr>
                        <a:t>信号（含</a:t>
                      </a:r>
                      <a:r>
                        <a:rPr lang="en-US" altLang="zh-CN" sz="1100" kern="1200" dirty="0">
                          <a:solidFill>
                            <a:schemeClr val="tx1"/>
                          </a:solidFill>
                          <a:latin typeface="微软雅黑" panose="020B0503020204020204" pitchFamily="34" charset="-122"/>
                          <a:ea typeface="微软雅黑" panose="020B0503020204020204" pitchFamily="34" charset="-122"/>
                          <a:cs typeface="+mn-cs"/>
                        </a:rPr>
                        <a:t>IFFT</a:t>
                      </a:r>
                      <a:r>
                        <a:rPr lang="zh-CN" altLang="en-US" sz="1100" kern="1200" dirty="0">
                          <a:solidFill>
                            <a:schemeClr val="tx1"/>
                          </a:solidFill>
                          <a:latin typeface="微软雅黑" panose="020B0503020204020204" pitchFamily="34" charset="-122"/>
                          <a:ea typeface="微软雅黑" panose="020B0503020204020204" pitchFamily="34" charset="-122"/>
                          <a:cs typeface="+mn-cs"/>
                        </a:rPr>
                        <a:t>、</a:t>
                      </a:r>
                      <a:r>
                        <a:rPr lang="en-US" altLang="zh-CN" sz="1100" kern="1200" dirty="0">
                          <a:solidFill>
                            <a:schemeClr val="tx1"/>
                          </a:solidFill>
                          <a:latin typeface="微软雅黑" panose="020B0503020204020204" pitchFamily="34" charset="-122"/>
                          <a:ea typeface="微软雅黑" panose="020B0503020204020204" pitchFamily="34" charset="-122"/>
                          <a:cs typeface="+mn-cs"/>
                        </a:rPr>
                        <a:t>CP</a:t>
                      </a:r>
                      <a:r>
                        <a:rPr lang="zh-CN" altLang="en-US" sz="1100" kern="1200" dirty="0">
                          <a:solidFill>
                            <a:schemeClr val="tx1"/>
                          </a:solidFill>
                          <a:latin typeface="微软雅黑" panose="020B0503020204020204" pitchFamily="34" charset="-122"/>
                          <a:ea typeface="微软雅黑" panose="020B0503020204020204" pitchFamily="34" charset="-122"/>
                          <a:cs typeface="+mn-cs"/>
                        </a:rPr>
                        <a:t>插入等）。</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发射端信号生成，硬件仿真</a:t>
                      </a:r>
                    </a:p>
                  </a:txBody>
                  <a:tcPr marL="82412" marR="6868" marT="6868" marB="0" anchor="ctr"/>
                </a:tc>
                <a:extLst>
                  <a:ext uri="{0D108BD9-81ED-4DB2-BD59-A6C34878D82A}">
                    <a16:rowId xmlns:a16="http://schemas.microsoft.com/office/drawing/2014/main" val="2661855787"/>
                  </a:ext>
                </a:extLst>
              </a:tr>
              <a:tr h="39707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OFDMDemodulator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将接收到的时域</a:t>
                      </a:r>
                      <a:r>
                        <a:rPr lang="en-US" altLang="zh-CN" sz="1100" kern="1200" dirty="0">
                          <a:solidFill>
                            <a:schemeClr val="tx1"/>
                          </a:solidFill>
                          <a:latin typeface="微软雅黑" panose="020B0503020204020204" pitchFamily="34" charset="-122"/>
                          <a:ea typeface="微软雅黑" panose="020B0503020204020204" pitchFamily="34" charset="-122"/>
                          <a:cs typeface="+mn-cs"/>
                        </a:rPr>
                        <a:t>OFDM</a:t>
                      </a:r>
                      <a:r>
                        <a:rPr lang="zh-CN" altLang="en-US" sz="1100" kern="1200" dirty="0">
                          <a:solidFill>
                            <a:schemeClr val="tx1"/>
                          </a:solidFill>
                          <a:latin typeface="微软雅黑" panose="020B0503020204020204" pitchFamily="34" charset="-122"/>
                          <a:ea typeface="微软雅黑" panose="020B0503020204020204" pitchFamily="34" charset="-122"/>
                          <a:cs typeface="+mn-cs"/>
                        </a:rPr>
                        <a:t>信号解调为频域资源网格（含</a:t>
                      </a:r>
                      <a:r>
                        <a:rPr lang="en-US" altLang="zh-CN" sz="1100" kern="1200" dirty="0">
                          <a:solidFill>
                            <a:schemeClr val="tx1"/>
                          </a:solidFill>
                          <a:latin typeface="微软雅黑" panose="020B0503020204020204" pitchFamily="34" charset="-122"/>
                          <a:ea typeface="微软雅黑" panose="020B0503020204020204" pitchFamily="34" charset="-122"/>
                          <a:cs typeface="+mn-cs"/>
                        </a:rPr>
                        <a:t>FFT</a:t>
                      </a:r>
                      <a:r>
                        <a:rPr lang="zh-CN" altLang="en-US" sz="1100" kern="1200" dirty="0">
                          <a:solidFill>
                            <a:schemeClr val="tx1"/>
                          </a:solidFill>
                          <a:latin typeface="微软雅黑" panose="020B0503020204020204" pitchFamily="34" charset="-122"/>
                          <a:ea typeface="微软雅黑" panose="020B0503020204020204" pitchFamily="34" charset="-122"/>
                          <a:cs typeface="+mn-cs"/>
                        </a:rPr>
                        <a:t>、</a:t>
                      </a:r>
                      <a:r>
                        <a:rPr lang="en-US" altLang="zh-CN" sz="1100" kern="1200" dirty="0">
                          <a:solidFill>
                            <a:schemeClr val="tx1"/>
                          </a:solidFill>
                          <a:latin typeface="微软雅黑" panose="020B0503020204020204" pitchFamily="34" charset="-122"/>
                          <a:ea typeface="微软雅黑" panose="020B0503020204020204" pitchFamily="34" charset="-122"/>
                          <a:cs typeface="+mn-cs"/>
                        </a:rPr>
                        <a:t>CP</a:t>
                      </a:r>
                      <a:r>
                        <a:rPr lang="zh-CN" altLang="en-US" sz="1100" kern="1200" dirty="0">
                          <a:solidFill>
                            <a:schemeClr val="tx1"/>
                          </a:solidFill>
                          <a:latin typeface="微软雅黑" panose="020B0503020204020204" pitchFamily="34" charset="-122"/>
                          <a:ea typeface="微软雅黑" panose="020B0503020204020204" pitchFamily="34" charset="-122"/>
                          <a:cs typeface="+mn-cs"/>
                        </a:rPr>
                        <a:t>移除等）。</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接收端信号处理，信道均衡前处理</a:t>
                      </a:r>
                    </a:p>
                  </a:txBody>
                  <a:tcPr marL="82412" marR="6868" marT="6868" marB="0" anchor="ctr"/>
                </a:tc>
                <a:extLst>
                  <a:ext uri="{0D108BD9-81ED-4DB2-BD59-A6C34878D82A}">
                    <a16:rowId xmlns:a16="http://schemas.microsoft.com/office/drawing/2014/main" val="2623742047"/>
                  </a:ext>
                </a:extLst>
              </a:tr>
              <a:tr h="39707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信道估计与均衡</a:t>
                      </a:r>
                    </a:p>
                  </a:txBody>
                  <a:tcPr marL="6868"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LSChannelEstimator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最小二乘（</a:t>
                      </a:r>
                      <a:r>
                        <a:rPr lang="en-US" altLang="zh-CN" sz="1100" kern="1200" dirty="0">
                          <a:solidFill>
                            <a:schemeClr val="tx1"/>
                          </a:solidFill>
                          <a:latin typeface="微软雅黑" panose="020B0503020204020204" pitchFamily="34" charset="-122"/>
                          <a:ea typeface="微软雅黑" panose="020B0503020204020204" pitchFamily="34" charset="-122"/>
                          <a:cs typeface="+mn-cs"/>
                        </a:rPr>
                        <a:t>LS</a:t>
                      </a:r>
                      <a:r>
                        <a:rPr lang="zh-CN" altLang="en-US" sz="1100" kern="1200" dirty="0">
                          <a:solidFill>
                            <a:schemeClr val="tx1"/>
                          </a:solidFill>
                          <a:latin typeface="微软雅黑" panose="020B0503020204020204" pitchFamily="34" charset="-122"/>
                          <a:ea typeface="微软雅黑" panose="020B0503020204020204" pitchFamily="34" charset="-122"/>
                          <a:cs typeface="+mn-cs"/>
                        </a:rPr>
                        <a:t>）信道估计，基于导频符号计算信道频率响应（</a:t>
                      </a:r>
                      <a:r>
                        <a:rPr lang="en-US" altLang="zh-CN" sz="1100" kern="1200" dirty="0">
                          <a:solidFill>
                            <a:schemeClr val="tx1"/>
                          </a:solidFill>
                          <a:latin typeface="微软雅黑" panose="020B0503020204020204" pitchFamily="34" charset="-122"/>
                          <a:ea typeface="微软雅黑" panose="020B0503020204020204" pitchFamily="34" charset="-122"/>
                          <a:cs typeface="+mn-cs"/>
                        </a:rPr>
                        <a:t>CFR</a:t>
                      </a:r>
                      <a:r>
                        <a:rPr lang="zh-CN" altLang="en-US" sz="1100" kern="1200" dirty="0">
                          <a:solidFill>
                            <a:schemeClr val="tx1"/>
                          </a:solidFill>
                          <a:latin typeface="微软雅黑" panose="020B0503020204020204" pitchFamily="34" charset="-122"/>
                          <a:ea typeface="微软雅黑" panose="020B0503020204020204" pitchFamily="34" charset="-122"/>
                          <a:cs typeface="+mn-cs"/>
                        </a:rPr>
                        <a:t>）。</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低复杂度实时信道估计</a:t>
                      </a:r>
                    </a:p>
                  </a:txBody>
                  <a:tcPr marL="82412" marR="6868" marT="6868" marB="0" anchor="ctr"/>
                </a:tc>
                <a:extLst>
                  <a:ext uri="{0D108BD9-81ED-4DB2-BD59-A6C34878D82A}">
                    <a16:rowId xmlns:a16="http://schemas.microsoft.com/office/drawing/2014/main" val="2059795063"/>
                  </a:ext>
                </a:extLst>
              </a:tr>
              <a:tr h="39707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LMMSEEqualizer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线性最小均方误差（</a:t>
                      </a:r>
                      <a:r>
                        <a:rPr lang="en-US" altLang="zh-CN" sz="1100" kern="1200" dirty="0">
                          <a:solidFill>
                            <a:schemeClr val="tx1"/>
                          </a:solidFill>
                          <a:latin typeface="微软雅黑" panose="020B0503020204020204" pitchFamily="34" charset="-122"/>
                          <a:ea typeface="微软雅黑" panose="020B0503020204020204" pitchFamily="34" charset="-122"/>
                          <a:cs typeface="+mn-cs"/>
                        </a:rPr>
                        <a:t>LMMSE</a:t>
                      </a:r>
                      <a:r>
                        <a:rPr lang="zh-CN" altLang="en-US" sz="1100" kern="1200" dirty="0">
                          <a:solidFill>
                            <a:schemeClr val="tx1"/>
                          </a:solidFill>
                          <a:latin typeface="微软雅黑" panose="020B0503020204020204" pitchFamily="34" charset="-122"/>
                          <a:ea typeface="微软雅黑" panose="020B0503020204020204" pitchFamily="34" charset="-122"/>
                          <a:cs typeface="+mn-cs"/>
                        </a:rPr>
                        <a:t>）均衡器，抑制多径干扰和噪声。</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高精度接收机设计，抗多径衰落</a:t>
                      </a:r>
                    </a:p>
                  </a:txBody>
                  <a:tcPr marL="82412" marR="6868" marT="6868" marB="0" anchor="ctr"/>
                </a:tc>
                <a:extLst>
                  <a:ext uri="{0D108BD9-81ED-4DB2-BD59-A6C34878D82A}">
                    <a16:rowId xmlns:a16="http://schemas.microsoft.com/office/drawing/2014/main" val="3399058631"/>
                  </a:ext>
                </a:extLst>
              </a:tr>
              <a:tr h="39707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LinearDetector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线性检测器（如</a:t>
                      </a:r>
                      <a:r>
                        <a:rPr lang="en-US" altLang="zh-CN" sz="1100" kern="1200" dirty="0">
                          <a:solidFill>
                            <a:schemeClr val="tx1"/>
                          </a:solidFill>
                          <a:latin typeface="微软雅黑" panose="020B0503020204020204" pitchFamily="34" charset="-122"/>
                          <a:ea typeface="微软雅黑" panose="020B0503020204020204" pitchFamily="34" charset="-122"/>
                          <a:cs typeface="+mn-cs"/>
                        </a:rPr>
                        <a:t>ZF/MMSE</a:t>
                      </a:r>
                      <a:r>
                        <a:rPr lang="zh-CN" altLang="en-US" sz="1100" kern="1200" dirty="0">
                          <a:solidFill>
                            <a:schemeClr val="tx1"/>
                          </a:solidFill>
                          <a:latin typeface="微软雅黑" panose="020B0503020204020204" pitchFamily="34" charset="-122"/>
                          <a:ea typeface="微软雅黑" panose="020B0503020204020204" pitchFamily="34" charset="-122"/>
                          <a:cs typeface="+mn-cs"/>
                        </a:rPr>
                        <a:t>），用于</a:t>
                      </a:r>
                      <a:r>
                        <a:rPr lang="en-US" altLang="zh-CN" sz="1100" kern="1200" dirty="0">
                          <a:solidFill>
                            <a:schemeClr val="tx1"/>
                          </a:solidFill>
                          <a:latin typeface="微软雅黑" panose="020B0503020204020204" pitchFamily="34" charset="-122"/>
                          <a:ea typeface="微软雅黑" panose="020B0503020204020204" pitchFamily="34" charset="-122"/>
                          <a:cs typeface="+mn-cs"/>
                        </a:rPr>
                        <a:t>MIMO</a:t>
                      </a:r>
                      <a:r>
                        <a:rPr lang="zh-CN" altLang="en-US" sz="1100" kern="1200" dirty="0">
                          <a:solidFill>
                            <a:schemeClr val="tx1"/>
                          </a:solidFill>
                          <a:latin typeface="微软雅黑" panose="020B0503020204020204" pitchFamily="34" charset="-122"/>
                          <a:ea typeface="微软雅黑" panose="020B0503020204020204" pitchFamily="34" charset="-122"/>
                          <a:cs typeface="+mn-cs"/>
                        </a:rPr>
                        <a:t>信号检测。</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多天线系统信号分离</a:t>
                      </a:r>
                    </a:p>
                  </a:txBody>
                  <a:tcPr marL="82412" marR="6868" marT="6868" marB="0" anchor="ctr"/>
                </a:tc>
                <a:extLst>
                  <a:ext uri="{0D108BD9-81ED-4DB2-BD59-A6C34878D82A}">
                    <a16:rowId xmlns:a16="http://schemas.microsoft.com/office/drawing/2014/main" val="960281033"/>
                  </a:ext>
                </a:extLst>
              </a:tr>
              <a:tr h="397070">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预编码与后处理</a:t>
                      </a:r>
                    </a:p>
                  </a:txBody>
                  <a:tcPr marL="6868"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RZFPrecoder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正则化零强迫（</a:t>
                      </a:r>
                      <a:r>
                        <a:rPr lang="en-US" altLang="zh-CN" sz="1100" kern="1200" dirty="0">
                          <a:solidFill>
                            <a:schemeClr val="tx1"/>
                          </a:solidFill>
                          <a:latin typeface="微软雅黑" panose="020B0503020204020204" pitchFamily="34" charset="-122"/>
                          <a:ea typeface="微软雅黑" panose="020B0503020204020204" pitchFamily="34" charset="-122"/>
                          <a:cs typeface="+mn-cs"/>
                        </a:rPr>
                        <a:t>RZF</a:t>
                      </a:r>
                      <a:r>
                        <a:rPr lang="zh-CN" altLang="en-US" sz="1100" kern="1200" dirty="0">
                          <a:solidFill>
                            <a:schemeClr val="tx1"/>
                          </a:solidFill>
                          <a:latin typeface="微软雅黑" panose="020B0503020204020204" pitchFamily="34" charset="-122"/>
                          <a:ea typeface="微软雅黑" panose="020B0503020204020204" pitchFamily="34" charset="-122"/>
                          <a:cs typeface="+mn-cs"/>
                        </a:rPr>
                        <a:t>）预编码，优化多用户</a:t>
                      </a:r>
                      <a:r>
                        <a:rPr lang="en-US" altLang="zh-CN" sz="1100" kern="1200" dirty="0">
                          <a:solidFill>
                            <a:schemeClr val="tx1"/>
                          </a:solidFill>
                          <a:latin typeface="微软雅黑" panose="020B0503020204020204" pitchFamily="34" charset="-122"/>
                          <a:ea typeface="微软雅黑" panose="020B0503020204020204" pitchFamily="34" charset="-122"/>
                          <a:cs typeface="+mn-cs"/>
                        </a:rPr>
                        <a:t>MIMO</a:t>
                      </a:r>
                      <a:r>
                        <a:rPr lang="zh-CN" altLang="en-US" sz="1100" kern="1200" dirty="0">
                          <a:solidFill>
                            <a:schemeClr val="tx1"/>
                          </a:solidFill>
                          <a:latin typeface="微软雅黑" panose="020B0503020204020204" pitchFamily="34" charset="-122"/>
                          <a:ea typeface="微软雅黑" panose="020B0503020204020204" pitchFamily="34" charset="-122"/>
                          <a:cs typeface="+mn-cs"/>
                        </a:rPr>
                        <a:t>传输的波束成形。</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大规模</a:t>
                      </a:r>
                      <a:r>
                        <a:rPr lang="en-US" altLang="zh-CN" sz="1100" kern="1200" dirty="0">
                          <a:solidFill>
                            <a:schemeClr val="tx1"/>
                          </a:solidFill>
                          <a:latin typeface="微软雅黑" panose="020B0503020204020204" pitchFamily="34" charset="-122"/>
                          <a:ea typeface="微软雅黑" panose="020B0503020204020204" pitchFamily="34" charset="-122"/>
                          <a:cs typeface="+mn-cs"/>
                        </a:rPr>
                        <a:t>MIMO</a:t>
                      </a:r>
                      <a:r>
                        <a:rPr lang="zh-CN" altLang="en-US" sz="1100" kern="1200" dirty="0">
                          <a:solidFill>
                            <a:schemeClr val="tx1"/>
                          </a:solidFill>
                          <a:latin typeface="微软雅黑" panose="020B0503020204020204" pitchFamily="34" charset="-122"/>
                          <a:ea typeface="微软雅黑" panose="020B0503020204020204" pitchFamily="34" charset="-122"/>
                          <a:cs typeface="+mn-cs"/>
                        </a:rPr>
                        <a:t>预编码，干扰管理</a:t>
                      </a:r>
                    </a:p>
                  </a:txBody>
                  <a:tcPr marL="82412" marR="6868" marT="6868" marB="0" anchor="ctr"/>
                </a:tc>
                <a:extLst>
                  <a:ext uri="{0D108BD9-81ED-4DB2-BD59-A6C34878D82A}">
                    <a16:rowId xmlns:a16="http://schemas.microsoft.com/office/drawing/2014/main" val="4167517514"/>
                  </a:ext>
                </a:extLst>
              </a:tr>
              <a:tr h="39707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PrecodedChannel</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对预编码后的信道进行建模，支持等效信道矩阵计算。</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预编码性能分析，系统级仿真</a:t>
                      </a:r>
                    </a:p>
                  </a:txBody>
                  <a:tcPr marL="82412" marR="6868" marT="6868" marB="0" anchor="ctr"/>
                </a:tc>
                <a:extLst>
                  <a:ext uri="{0D108BD9-81ED-4DB2-BD59-A6C34878D82A}">
                    <a16:rowId xmlns:a16="http://schemas.microsoft.com/office/drawing/2014/main" val="4239139740"/>
                  </a:ext>
                </a:extLst>
              </a:tr>
              <a:tr h="397070">
                <a:tc vMerge="1">
                  <a:txBody>
                    <a:bodyPr/>
                    <a:lstStyle/>
                    <a:p>
                      <a:endParaRPr lang="zh-CN" altLang="en-US"/>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PostEqualizationSINR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a:solidFill>
                            <a:schemeClr val="tx1"/>
                          </a:solidFill>
                          <a:latin typeface="微软雅黑" panose="020B0503020204020204" pitchFamily="34" charset="-122"/>
                          <a:ea typeface="微软雅黑" panose="020B0503020204020204" pitchFamily="34" charset="-122"/>
                          <a:cs typeface="+mn-cs"/>
                        </a:rPr>
                        <a:t>计算均衡后的信干噪比（</a:t>
                      </a:r>
                      <a:r>
                        <a:rPr lang="en-US" sz="1100" kern="1200">
                          <a:solidFill>
                            <a:schemeClr val="tx1"/>
                          </a:solidFill>
                          <a:latin typeface="微软雅黑" panose="020B0503020204020204" pitchFamily="34" charset="-122"/>
                          <a:ea typeface="微软雅黑" panose="020B0503020204020204" pitchFamily="34" charset="-122"/>
                          <a:cs typeface="+mn-cs"/>
                        </a:rPr>
                        <a:t>SINR），</a:t>
                      </a:r>
                      <a:r>
                        <a:rPr lang="zh-CN" altLang="en-US" sz="1100" kern="1200">
                          <a:solidFill>
                            <a:schemeClr val="tx1"/>
                          </a:solidFill>
                          <a:latin typeface="微软雅黑" panose="020B0503020204020204" pitchFamily="34" charset="-122"/>
                          <a:ea typeface="微软雅黑" panose="020B0503020204020204" pitchFamily="34" charset="-122"/>
                          <a:cs typeface="+mn-cs"/>
                        </a:rPr>
                        <a:t>用于物理层抽象（如</a:t>
                      </a:r>
                      <a:r>
                        <a:rPr lang="en-US" sz="1100" kern="1200">
                          <a:solidFill>
                            <a:schemeClr val="tx1"/>
                          </a:solidFill>
                          <a:latin typeface="微软雅黑" panose="020B0503020204020204" pitchFamily="34" charset="-122"/>
                          <a:ea typeface="微软雅黑" panose="020B0503020204020204" pitchFamily="34" charset="-122"/>
                          <a:cs typeface="+mn-cs"/>
                        </a:rPr>
                        <a:t>Effective SINR</a:t>
                      </a:r>
                      <a:r>
                        <a:rPr lang="zh-CN" altLang="en-US" sz="1100" kern="1200">
                          <a:solidFill>
                            <a:schemeClr val="tx1"/>
                          </a:solidFill>
                          <a:latin typeface="微软雅黑" panose="020B0503020204020204" pitchFamily="34" charset="-122"/>
                          <a:ea typeface="微软雅黑" panose="020B0503020204020204" pitchFamily="34" charset="-122"/>
                          <a:cs typeface="+mn-cs"/>
                        </a:rPr>
                        <a:t>映射）。</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链路自适应，吞吐量预测</a:t>
                      </a:r>
                    </a:p>
                  </a:txBody>
                  <a:tcPr marL="82412" marR="6868" marT="6868" marB="0" anchor="ctr"/>
                </a:tc>
                <a:extLst>
                  <a:ext uri="{0D108BD9-81ED-4DB2-BD59-A6C34878D82A}">
                    <a16:rowId xmlns:a16="http://schemas.microsoft.com/office/drawing/2014/main" val="3732847868"/>
                  </a:ext>
                </a:extLst>
              </a:tr>
              <a:tr h="3970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多天线与高级处理</a:t>
                      </a:r>
                    </a:p>
                  </a:txBody>
                  <a:tcPr marL="6868"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kern="1200" dirty="0" err="1">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EffectiveSINR</a:t>
                      </a:r>
                      <a:endParaRPr lang="en-US" sz="1050"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endParaRP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将子载波</a:t>
                      </a:r>
                      <a:r>
                        <a:rPr lang="en-US" altLang="zh-CN" sz="1100" kern="1200" dirty="0">
                          <a:solidFill>
                            <a:schemeClr val="tx1"/>
                          </a:solidFill>
                          <a:latin typeface="微软雅黑" panose="020B0503020204020204" pitchFamily="34" charset="-122"/>
                          <a:ea typeface="微软雅黑" panose="020B0503020204020204" pitchFamily="34" charset="-122"/>
                          <a:cs typeface="+mn-cs"/>
                        </a:rPr>
                        <a:t>SINR</a:t>
                      </a:r>
                      <a:r>
                        <a:rPr lang="zh-CN" altLang="en-US" sz="1100" kern="1200" dirty="0">
                          <a:solidFill>
                            <a:schemeClr val="tx1"/>
                          </a:solidFill>
                          <a:latin typeface="微软雅黑" panose="020B0503020204020204" pitchFamily="34" charset="-122"/>
                          <a:ea typeface="微软雅黑" panose="020B0503020204020204" pitchFamily="34" charset="-122"/>
                          <a:cs typeface="+mn-cs"/>
                        </a:rPr>
                        <a:t>映射为等效</a:t>
                      </a:r>
                      <a:r>
                        <a:rPr lang="en-US" altLang="zh-CN" sz="1100" kern="1200" dirty="0">
                          <a:solidFill>
                            <a:schemeClr val="tx1"/>
                          </a:solidFill>
                          <a:latin typeface="微软雅黑" panose="020B0503020204020204" pitchFamily="34" charset="-122"/>
                          <a:ea typeface="微软雅黑" panose="020B0503020204020204" pitchFamily="34" charset="-122"/>
                          <a:cs typeface="+mn-cs"/>
                        </a:rPr>
                        <a:t>AWGN</a:t>
                      </a:r>
                      <a:r>
                        <a:rPr lang="zh-CN" altLang="en-US" sz="1100" kern="1200" dirty="0">
                          <a:solidFill>
                            <a:schemeClr val="tx1"/>
                          </a:solidFill>
                          <a:latin typeface="微软雅黑" panose="020B0503020204020204" pitchFamily="34" charset="-122"/>
                          <a:ea typeface="微软雅黑" panose="020B0503020204020204" pitchFamily="34" charset="-122"/>
                          <a:cs typeface="+mn-cs"/>
                        </a:rPr>
                        <a:t>信道</a:t>
                      </a:r>
                      <a:r>
                        <a:rPr lang="en-US" altLang="zh-CN" sz="1100" kern="1200" dirty="0">
                          <a:solidFill>
                            <a:schemeClr val="tx1"/>
                          </a:solidFill>
                          <a:latin typeface="微软雅黑" panose="020B0503020204020204" pitchFamily="34" charset="-122"/>
                          <a:ea typeface="微软雅黑" panose="020B0503020204020204" pitchFamily="34" charset="-122"/>
                          <a:cs typeface="+mn-cs"/>
                        </a:rPr>
                        <a:t>SINR</a:t>
                      </a:r>
                      <a:r>
                        <a:rPr lang="zh-CN" altLang="en-US" sz="1100" kern="1200" dirty="0">
                          <a:solidFill>
                            <a:schemeClr val="tx1"/>
                          </a:solidFill>
                          <a:latin typeface="微软雅黑" panose="020B0503020204020204" pitchFamily="34" charset="-122"/>
                          <a:ea typeface="微软雅黑" panose="020B0503020204020204" pitchFamily="34" charset="-122"/>
                          <a:cs typeface="+mn-cs"/>
                        </a:rPr>
                        <a:t>，简化链路性能评估。</a:t>
                      </a:r>
                    </a:p>
                  </a:txBody>
                  <a:tcPr marL="82412" marR="6868" marT="6868"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kern="1200" dirty="0">
                          <a:solidFill>
                            <a:schemeClr val="tx1"/>
                          </a:solidFill>
                          <a:latin typeface="微软雅黑" panose="020B0503020204020204" pitchFamily="34" charset="-122"/>
                          <a:ea typeface="微软雅黑" panose="020B0503020204020204" pitchFamily="34" charset="-122"/>
                          <a:cs typeface="+mn-cs"/>
                        </a:rPr>
                        <a:t>快速系统仿真，</a:t>
                      </a:r>
                      <a:r>
                        <a:rPr lang="en-US" altLang="zh-CN" sz="1100" kern="1200" dirty="0">
                          <a:solidFill>
                            <a:schemeClr val="tx1"/>
                          </a:solidFill>
                          <a:latin typeface="微软雅黑" panose="020B0503020204020204" pitchFamily="34" charset="-122"/>
                          <a:ea typeface="微软雅黑" panose="020B0503020204020204" pitchFamily="34" charset="-122"/>
                          <a:cs typeface="+mn-cs"/>
                        </a:rPr>
                        <a:t>CQI</a:t>
                      </a:r>
                      <a:r>
                        <a:rPr lang="zh-CN" altLang="en-US" sz="1100" kern="1200" dirty="0">
                          <a:solidFill>
                            <a:schemeClr val="tx1"/>
                          </a:solidFill>
                          <a:latin typeface="微软雅黑" panose="020B0503020204020204" pitchFamily="34" charset="-122"/>
                          <a:ea typeface="微软雅黑" panose="020B0503020204020204" pitchFamily="34" charset="-122"/>
                          <a:cs typeface="+mn-cs"/>
                        </a:rPr>
                        <a:t>反馈生成</a:t>
                      </a:r>
                    </a:p>
                  </a:txBody>
                  <a:tcPr marL="82412" marR="6868" marT="6868" marB="0" anchor="ctr"/>
                </a:tc>
                <a:extLst>
                  <a:ext uri="{0D108BD9-81ED-4DB2-BD59-A6C34878D82A}">
                    <a16:rowId xmlns:a16="http://schemas.microsoft.com/office/drawing/2014/main" val="4106820630"/>
                  </a:ext>
                </a:extLst>
              </a:tr>
            </a:tbl>
          </a:graphicData>
        </a:graphic>
      </p:graphicFrame>
      <p:sp>
        <p:nvSpPr>
          <p:cNvPr id="5" name="标题 1">
            <a:extLst>
              <a:ext uri="{FF2B5EF4-FFF2-40B4-BE49-F238E27FC236}">
                <a16:creationId xmlns:a16="http://schemas.microsoft.com/office/drawing/2014/main" id="{5A132CAF-AE58-44B1-9D16-2C5124BA3DE7}"/>
              </a:ext>
            </a:extLst>
          </p:cNvPr>
          <p:cNvSpPr txBox="1">
            <a:spLocks/>
          </p:cNvSpPr>
          <p:nvPr/>
        </p:nvSpPr>
        <p:spPr>
          <a:xfrm>
            <a:off x="1008380" y="-64110"/>
            <a:ext cx="8168208" cy="79086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sz="3200" b="1" i="0" dirty="0">
                <a:solidFill>
                  <a:srgbClr val="18388A"/>
                </a:solidFill>
                <a:effectLst/>
                <a:latin typeface="Roboto Slab"/>
              </a:rPr>
              <a:t>MIMO-OFDM</a:t>
            </a:r>
          </a:p>
        </p:txBody>
      </p:sp>
      <p:pic>
        <p:nvPicPr>
          <p:cNvPr id="6" name="图片 5">
            <a:extLst>
              <a:ext uri="{FF2B5EF4-FFF2-40B4-BE49-F238E27FC236}">
                <a16:creationId xmlns:a16="http://schemas.microsoft.com/office/drawing/2014/main" id="{7FDE8252-3FE5-45D9-BBCC-B6AB91C3901A}"/>
              </a:ext>
            </a:extLst>
          </p:cNvPr>
          <p:cNvPicPr>
            <a:picLocks noChangeAspect="1"/>
          </p:cNvPicPr>
          <p:nvPr/>
        </p:nvPicPr>
        <p:blipFill>
          <a:blip r:embed="rId4"/>
          <a:stretch>
            <a:fillRect/>
          </a:stretch>
        </p:blipFill>
        <p:spPr>
          <a:xfrm>
            <a:off x="390516" y="-15735"/>
            <a:ext cx="560697" cy="1044434"/>
          </a:xfrm>
          <a:prstGeom prst="rect">
            <a:avLst/>
          </a:prstGeom>
        </p:spPr>
      </p:pic>
    </p:spTree>
    <p:extLst>
      <p:ext uri="{BB962C8B-B14F-4D97-AF65-F5344CB8AC3E}">
        <p14:creationId xmlns:p14="http://schemas.microsoft.com/office/powerpoint/2010/main" val="10615837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8AA3564D-CD6E-4E6A-A232-8B91862235E8}"/>
              </a:ext>
            </a:extLst>
          </p:cNvPr>
          <p:cNvPicPr>
            <a:picLocks noChangeAspect="1"/>
          </p:cNvPicPr>
          <p:nvPr/>
        </p:nvPicPr>
        <p:blipFill>
          <a:blip r:embed="rId3"/>
          <a:stretch>
            <a:fillRect/>
          </a:stretch>
        </p:blipFill>
        <p:spPr>
          <a:xfrm>
            <a:off x="0" y="622864"/>
            <a:ext cx="6096000" cy="1853821"/>
          </a:xfrm>
          <a:prstGeom prst="rect">
            <a:avLst/>
          </a:prstGeom>
        </p:spPr>
      </p:pic>
      <p:grpSp>
        <p:nvGrpSpPr>
          <p:cNvPr id="8" name="组合 7">
            <a:extLst>
              <a:ext uri="{FF2B5EF4-FFF2-40B4-BE49-F238E27FC236}">
                <a16:creationId xmlns:a16="http://schemas.microsoft.com/office/drawing/2014/main" id="{1E266BBF-C725-4089-842A-E026F74FA7AC}"/>
              </a:ext>
            </a:extLst>
          </p:cNvPr>
          <p:cNvGrpSpPr/>
          <p:nvPr/>
        </p:nvGrpSpPr>
        <p:grpSpPr>
          <a:xfrm>
            <a:off x="2739822" y="2468655"/>
            <a:ext cx="3278070" cy="2724798"/>
            <a:chOff x="0" y="2486583"/>
            <a:chExt cx="3278070" cy="2724798"/>
          </a:xfrm>
        </p:grpSpPr>
        <p:pic>
          <p:nvPicPr>
            <p:cNvPr id="7172" name="Picture 4">
              <a:extLst>
                <a:ext uri="{FF2B5EF4-FFF2-40B4-BE49-F238E27FC236}">
                  <a16:creationId xmlns:a16="http://schemas.microsoft.com/office/drawing/2014/main" id="{9E6EAE7D-099D-41CC-8478-C90FE243C0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486583"/>
              <a:ext cx="1644876" cy="1315322"/>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0206AA3F-D928-4553-A1E8-D6757A8135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 y="3871578"/>
              <a:ext cx="1644876" cy="131532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141E1D5A-C6B4-4636-94BD-A7BDC1D5EB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1509" y="2486583"/>
              <a:ext cx="1607016" cy="1285048"/>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1C94AA4D-76CF-43FE-B50C-9A0AB31D307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964" y="3847097"/>
              <a:ext cx="1706106" cy="136428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 name="组合 6">
            <a:extLst>
              <a:ext uri="{FF2B5EF4-FFF2-40B4-BE49-F238E27FC236}">
                <a16:creationId xmlns:a16="http://schemas.microsoft.com/office/drawing/2014/main" id="{48044435-57EB-447E-A64A-F43B43C73C21}"/>
              </a:ext>
            </a:extLst>
          </p:cNvPr>
          <p:cNvGrpSpPr/>
          <p:nvPr/>
        </p:nvGrpSpPr>
        <p:grpSpPr>
          <a:xfrm>
            <a:off x="649092" y="2512784"/>
            <a:ext cx="1706106" cy="2673166"/>
            <a:chOff x="3579739" y="2444059"/>
            <a:chExt cx="1706106" cy="2673166"/>
          </a:xfrm>
        </p:grpSpPr>
        <p:pic>
          <p:nvPicPr>
            <p:cNvPr id="7180" name="Picture 12">
              <a:extLst>
                <a:ext uri="{FF2B5EF4-FFF2-40B4-BE49-F238E27FC236}">
                  <a16:creationId xmlns:a16="http://schemas.microsoft.com/office/drawing/2014/main" id="{A4BF0CEA-62FC-4D04-8CEF-D1EBE8F7F3F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9739" y="2444059"/>
              <a:ext cx="1706106" cy="1317959"/>
            </a:xfrm>
            <a:prstGeom prst="rect">
              <a:avLst/>
            </a:prstGeom>
            <a:noFill/>
            <a:extLst>
              <a:ext uri="{909E8E84-426E-40DD-AFC4-6F175D3DCCD1}">
                <a14:hiddenFill xmlns:a14="http://schemas.microsoft.com/office/drawing/2010/main">
                  <a:solidFill>
                    <a:srgbClr val="FFFFFF"/>
                  </a:solidFill>
                </a14:hiddenFill>
              </a:ext>
            </a:extLst>
          </p:spPr>
        </p:pic>
        <p:pic>
          <p:nvPicPr>
            <p:cNvPr id="7182" name="Picture 14">
              <a:extLst>
                <a:ext uri="{FF2B5EF4-FFF2-40B4-BE49-F238E27FC236}">
                  <a16:creationId xmlns:a16="http://schemas.microsoft.com/office/drawing/2014/main" id="{5910DBA3-4A70-4BC8-B529-C86ADEA056D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79739" y="3801904"/>
              <a:ext cx="1696909" cy="1315321"/>
            </a:xfrm>
            <a:prstGeom prst="rect">
              <a:avLst/>
            </a:prstGeom>
            <a:noFill/>
            <a:extLst>
              <a:ext uri="{909E8E84-426E-40DD-AFC4-6F175D3DCCD1}">
                <a14:hiddenFill xmlns:a14="http://schemas.microsoft.com/office/drawing/2010/main">
                  <a:solidFill>
                    <a:srgbClr val="FFFFFF"/>
                  </a:solidFill>
                </a14:hiddenFill>
              </a:ext>
            </a:extLst>
          </p:spPr>
        </p:pic>
      </p:grpSp>
      <p:pic>
        <p:nvPicPr>
          <p:cNvPr id="7186" name="Picture 18">
            <a:extLst>
              <a:ext uri="{FF2B5EF4-FFF2-40B4-BE49-F238E27FC236}">
                <a16:creationId xmlns:a16="http://schemas.microsoft.com/office/drawing/2014/main" id="{EBEDB944-FBBE-41A4-AC53-773D3B2650A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72491" y="5403771"/>
            <a:ext cx="1736088" cy="1364284"/>
          </a:xfrm>
          <a:prstGeom prst="rect">
            <a:avLst/>
          </a:prstGeom>
          <a:noFill/>
          <a:extLst>
            <a:ext uri="{909E8E84-426E-40DD-AFC4-6F175D3DCCD1}">
              <a14:hiddenFill xmlns:a14="http://schemas.microsoft.com/office/drawing/2010/main">
                <a:solidFill>
                  <a:srgbClr val="FFFFFF"/>
                </a:solidFill>
              </a14:hiddenFill>
            </a:ext>
          </a:extLst>
        </p:spPr>
      </p:pic>
      <p:pic>
        <p:nvPicPr>
          <p:cNvPr id="7188" name="Picture 20">
            <a:extLst>
              <a:ext uri="{FF2B5EF4-FFF2-40B4-BE49-F238E27FC236}">
                <a16:creationId xmlns:a16="http://schemas.microsoft.com/office/drawing/2014/main" id="{E304D9FA-5F4C-47AD-B5B1-F82EA680182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1640" y="5394623"/>
            <a:ext cx="1706106" cy="136429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95024A8C-C5C9-405F-82B1-2FA4554C2D57}"/>
              </a:ext>
            </a:extLst>
          </p:cNvPr>
          <p:cNvSpPr txBox="1"/>
          <p:nvPr/>
        </p:nvSpPr>
        <p:spPr>
          <a:xfrm>
            <a:off x="202778" y="2917847"/>
            <a:ext cx="343364" cy="253916"/>
          </a:xfrm>
          <a:prstGeom prst="rect">
            <a:avLst/>
          </a:prstGeom>
          <a:noFill/>
        </p:spPr>
        <p:txBody>
          <a:bodyPr wrap="none" rtlCol="0">
            <a:spAutoFit/>
          </a:bodyPr>
          <a:lstStyle/>
          <a:p>
            <a:r>
              <a:rPr lang="en-US" altLang="zh-CN" sz="1050" dirty="0"/>
              <a:t>UT</a:t>
            </a:r>
            <a:endParaRPr lang="zh-CN" altLang="en-US" sz="1050" dirty="0"/>
          </a:p>
        </p:txBody>
      </p:sp>
      <p:sp>
        <p:nvSpPr>
          <p:cNvPr id="21" name="文本框 20">
            <a:extLst>
              <a:ext uri="{FF2B5EF4-FFF2-40B4-BE49-F238E27FC236}">
                <a16:creationId xmlns:a16="http://schemas.microsoft.com/office/drawing/2014/main" id="{C891DAA1-98C0-4055-AD3E-EA7880597834}"/>
              </a:ext>
            </a:extLst>
          </p:cNvPr>
          <p:cNvSpPr txBox="1"/>
          <p:nvPr/>
        </p:nvSpPr>
        <p:spPr>
          <a:xfrm>
            <a:off x="217206" y="4372062"/>
            <a:ext cx="328936" cy="253916"/>
          </a:xfrm>
          <a:prstGeom prst="rect">
            <a:avLst/>
          </a:prstGeom>
          <a:noFill/>
        </p:spPr>
        <p:txBody>
          <a:bodyPr wrap="none" rtlCol="0">
            <a:spAutoFit/>
          </a:bodyPr>
          <a:lstStyle/>
          <a:p>
            <a:r>
              <a:rPr lang="en-US" altLang="zh-CN" sz="1050" dirty="0"/>
              <a:t>BS</a:t>
            </a:r>
            <a:endParaRPr lang="zh-CN" altLang="en-US" sz="1050" dirty="0"/>
          </a:p>
        </p:txBody>
      </p:sp>
      <p:pic>
        <p:nvPicPr>
          <p:cNvPr id="7194" name="Picture 26">
            <a:extLst>
              <a:ext uri="{FF2B5EF4-FFF2-40B4-BE49-F238E27FC236}">
                <a16:creationId xmlns:a16="http://schemas.microsoft.com/office/drawing/2014/main" id="{3354E385-6A97-4308-AB76-59A1B25F4B19}"/>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4110" y="4250996"/>
            <a:ext cx="3019936" cy="2392960"/>
          </a:xfrm>
          <a:prstGeom prst="rect">
            <a:avLst/>
          </a:prstGeom>
          <a:noFill/>
          <a:extLst>
            <a:ext uri="{909E8E84-426E-40DD-AFC4-6F175D3DCCD1}">
              <a14:hiddenFill xmlns:a14="http://schemas.microsoft.com/office/drawing/2010/main">
                <a:solidFill>
                  <a:srgbClr val="FFFFFF"/>
                </a:solidFill>
              </a14:hiddenFill>
            </a:ext>
          </a:extLst>
        </p:spPr>
      </p:pic>
      <p:pic>
        <p:nvPicPr>
          <p:cNvPr id="7196" name="Picture 28">
            <a:extLst>
              <a:ext uri="{FF2B5EF4-FFF2-40B4-BE49-F238E27FC236}">
                <a16:creationId xmlns:a16="http://schemas.microsoft.com/office/drawing/2014/main" id="{69C6B4AA-641A-4318-9E19-D3F41E20F4E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166719" y="4250996"/>
            <a:ext cx="3019937" cy="239296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组合 10">
            <a:extLst>
              <a:ext uri="{FF2B5EF4-FFF2-40B4-BE49-F238E27FC236}">
                <a16:creationId xmlns:a16="http://schemas.microsoft.com/office/drawing/2014/main" id="{9AA71970-7094-4C28-B2A3-6BCFB4C3D73D}"/>
              </a:ext>
            </a:extLst>
          </p:cNvPr>
          <p:cNvGrpSpPr/>
          <p:nvPr/>
        </p:nvGrpSpPr>
        <p:grpSpPr>
          <a:xfrm>
            <a:off x="6096000" y="1003317"/>
            <a:ext cx="6185922" cy="2826181"/>
            <a:chOff x="6006078" y="1002988"/>
            <a:chExt cx="6185922" cy="2826181"/>
          </a:xfrm>
        </p:grpSpPr>
        <p:pic>
          <p:nvPicPr>
            <p:cNvPr id="7190" name="Picture 22">
              <a:extLst>
                <a:ext uri="{FF2B5EF4-FFF2-40B4-BE49-F238E27FC236}">
                  <a16:creationId xmlns:a16="http://schemas.microsoft.com/office/drawing/2014/main" id="{DD90C59E-0967-4F5F-8A84-12F271CB874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006078" y="1410195"/>
              <a:ext cx="3046061" cy="2392960"/>
            </a:xfrm>
            <a:prstGeom prst="rect">
              <a:avLst/>
            </a:prstGeom>
            <a:noFill/>
            <a:extLst>
              <a:ext uri="{909E8E84-426E-40DD-AFC4-6F175D3DCCD1}">
                <a14:hiddenFill xmlns:a14="http://schemas.microsoft.com/office/drawing/2010/main">
                  <a:solidFill>
                    <a:srgbClr val="FFFFFF"/>
                  </a:solidFill>
                </a14:hiddenFill>
              </a:ext>
            </a:extLst>
          </p:spPr>
        </p:pic>
        <p:pic>
          <p:nvPicPr>
            <p:cNvPr id="7192" name="Picture 24">
              <a:extLst>
                <a:ext uri="{FF2B5EF4-FFF2-40B4-BE49-F238E27FC236}">
                  <a16:creationId xmlns:a16="http://schemas.microsoft.com/office/drawing/2014/main" id="{EF4FB1C6-BCD4-4C46-8331-D3670AA9DB1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064613" y="1372320"/>
              <a:ext cx="3127387" cy="2456849"/>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4B64F210-A57E-4D11-BE17-7EBD8168FD97}"/>
                </a:ext>
              </a:extLst>
            </p:cNvPr>
            <p:cNvSpPr txBox="1"/>
            <p:nvPr/>
          </p:nvSpPr>
          <p:spPr>
            <a:xfrm>
              <a:off x="8102600" y="1002988"/>
              <a:ext cx="2262158" cy="369332"/>
            </a:xfrm>
            <a:prstGeom prst="rect">
              <a:avLst/>
            </a:prstGeom>
            <a:noFill/>
          </p:spPr>
          <p:txBody>
            <a:bodyPr wrap="none" rtlCol="0">
              <a:spAutoFit/>
            </a:bodyPr>
            <a:lstStyle/>
            <a:p>
              <a:r>
                <a:rPr lang="zh-CN" altLang="en-US" dirty="0"/>
                <a:t>不同时延对性能影响</a:t>
              </a:r>
            </a:p>
          </p:txBody>
        </p:sp>
      </p:grpSp>
      <p:sp>
        <p:nvSpPr>
          <p:cNvPr id="29" name="标题 1">
            <a:extLst>
              <a:ext uri="{FF2B5EF4-FFF2-40B4-BE49-F238E27FC236}">
                <a16:creationId xmlns:a16="http://schemas.microsoft.com/office/drawing/2014/main" id="{B97269D7-E125-4268-9AAA-1C5E2311F7A8}"/>
              </a:ext>
            </a:extLst>
          </p:cNvPr>
          <p:cNvSpPr txBox="1">
            <a:spLocks/>
          </p:cNvSpPr>
          <p:nvPr/>
        </p:nvSpPr>
        <p:spPr>
          <a:xfrm>
            <a:off x="1015055" y="99087"/>
            <a:ext cx="10786429" cy="790865"/>
          </a:xfrm>
          <a:prstGeom prst="rect">
            <a:avLst/>
          </a:prstGeom>
        </p:spPr>
        <p:txBody>
          <a:bodyPr vert="horz" lIns="91440" tIns="45720" rIns="91440" bIns="45720" rtlCol="0" anchor="b">
            <a:normAutofit fontScale="2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zh-CN" sz="11800" b="1" dirty="0">
                <a:solidFill>
                  <a:srgbClr val="18388A"/>
                </a:solidFill>
                <a:latin typeface="Roboto Slab"/>
              </a:rPr>
              <a:t>MIMO OFDM Transmissions over the CDL Channel Model</a:t>
            </a:r>
          </a:p>
          <a:p>
            <a:pPr algn="l"/>
            <a:endParaRPr lang="en-US" altLang="zh-CN" b="1" i="0" dirty="0">
              <a:solidFill>
                <a:srgbClr val="18388A"/>
              </a:solidFill>
              <a:effectLst/>
              <a:latin typeface="Roboto Slab"/>
            </a:endParaRPr>
          </a:p>
        </p:txBody>
      </p:sp>
      <p:pic>
        <p:nvPicPr>
          <p:cNvPr id="30" name="图片 29">
            <a:extLst>
              <a:ext uri="{FF2B5EF4-FFF2-40B4-BE49-F238E27FC236}">
                <a16:creationId xmlns:a16="http://schemas.microsoft.com/office/drawing/2014/main" id="{3453C11E-525C-4621-80F8-BBE935881118}"/>
              </a:ext>
            </a:extLst>
          </p:cNvPr>
          <p:cNvPicPr>
            <a:picLocks noChangeAspect="1"/>
          </p:cNvPicPr>
          <p:nvPr/>
        </p:nvPicPr>
        <p:blipFill>
          <a:blip r:embed="rId16"/>
          <a:stretch>
            <a:fillRect/>
          </a:stretch>
        </p:blipFill>
        <p:spPr>
          <a:xfrm>
            <a:off x="390516" y="-15735"/>
            <a:ext cx="560697" cy="1044434"/>
          </a:xfrm>
          <a:prstGeom prst="rect">
            <a:avLst/>
          </a:prstGeom>
        </p:spPr>
      </p:pic>
      <p:pic>
        <p:nvPicPr>
          <p:cNvPr id="7198" name="Picture 30">
            <a:extLst>
              <a:ext uri="{FF2B5EF4-FFF2-40B4-BE49-F238E27FC236}">
                <a16:creationId xmlns:a16="http://schemas.microsoft.com/office/drawing/2014/main" id="{A73FF9F5-EA60-488D-91C7-B55382E6F12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5840" y="5229767"/>
            <a:ext cx="2029029" cy="1628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1664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对象 3">
            <a:extLst>
              <a:ext uri="{FF2B5EF4-FFF2-40B4-BE49-F238E27FC236}">
                <a16:creationId xmlns:a16="http://schemas.microsoft.com/office/drawing/2014/main" id="{AAFD8410-886B-4457-8BB8-2A5254E3616A}"/>
              </a:ext>
            </a:extLst>
          </p:cNvPr>
          <p:cNvGraphicFramePr>
            <a:graphicFrameLocks noChangeAspect="1"/>
          </p:cNvGraphicFramePr>
          <p:nvPr>
            <p:extLst>
              <p:ext uri="{D42A27DB-BD31-4B8C-83A1-F6EECF244321}">
                <p14:modId xmlns:p14="http://schemas.microsoft.com/office/powerpoint/2010/main" val="2431697580"/>
              </p:ext>
            </p:extLst>
          </p:nvPr>
        </p:nvGraphicFramePr>
        <p:xfrm>
          <a:off x="6243638" y="2105365"/>
          <a:ext cx="2106102" cy="688533"/>
        </p:xfrm>
        <a:graphic>
          <a:graphicData uri="http://schemas.openxmlformats.org/presentationml/2006/ole">
            <mc:AlternateContent xmlns:mc="http://schemas.openxmlformats.org/markup-compatibility/2006">
              <mc:Choice xmlns:v="urn:schemas-microsoft-com:vml" Requires="v">
                <p:oleObj spid="_x0000_s8457" name="Equation" r:id="rId4" imgW="1320480" imgH="431640" progId="Equation.DSMT4">
                  <p:embed/>
                </p:oleObj>
              </mc:Choice>
              <mc:Fallback>
                <p:oleObj name="Equation" r:id="rId4" imgW="1320480" imgH="431640" progId="Equation.DSMT4">
                  <p:embed/>
                  <p:pic>
                    <p:nvPicPr>
                      <p:cNvPr id="0" name=""/>
                      <p:cNvPicPr/>
                      <p:nvPr/>
                    </p:nvPicPr>
                    <p:blipFill>
                      <a:blip r:embed="rId5"/>
                      <a:stretch>
                        <a:fillRect/>
                      </a:stretch>
                    </p:blipFill>
                    <p:spPr>
                      <a:xfrm>
                        <a:off x="6243638" y="2105365"/>
                        <a:ext cx="2106102" cy="688533"/>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E68AC4B0-B162-4D98-8D01-2E333FA527BE}"/>
              </a:ext>
            </a:extLst>
          </p:cNvPr>
          <p:cNvSpPr txBox="1"/>
          <p:nvPr/>
        </p:nvSpPr>
        <p:spPr>
          <a:xfrm>
            <a:off x="3970" y="1035939"/>
            <a:ext cx="6143624" cy="2816156"/>
          </a:xfrm>
          <a:prstGeom prst="rect">
            <a:avLst/>
          </a:prstGeom>
          <a:noFill/>
        </p:spPr>
        <p:txBody>
          <a:bodyPr wrap="square">
            <a:spAutoFit/>
          </a:bodyPr>
          <a:lstStyle/>
          <a:p>
            <a:pPr algn="l">
              <a:spcBef>
                <a:spcPts val="600"/>
              </a:spcBef>
            </a:pPr>
            <a:r>
              <a:rPr lang="en-US" altLang="zh-CN" b="0" i="0" dirty="0">
                <a:solidFill>
                  <a:srgbClr val="404040"/>
                </a:solidFill>
                <a:effectLst/>
                <a:latin typeface="Lato" panose="020F0502020204030203" pitchFamily="34" charset="0"/>
              </a:rPr>
              <a:t>One iteration of SGD consists in three steps:</a:t>
            </a:r>
          </a:p>
          <a:p>
            <a:pPr algn="l">
              <a:spcBef>
                <a:spcPts val="600"/>
              </a:spcBef>
              <a:buFont typeface="+mj-lt"/>
              <a:buAutoNum type="arabicPeriod"/>
            </a:pPr>
            <a:r>
              <a:rPr lang="en-US" altLang="zh-CN" b="0" i="0" dirty="0">
                <a:solidFill>
                  <a:srgbClr val="404040"/>
                </a:solidFill>
                <a:effectLst/>
                <a:latin typeface="Lato" panose="020F0502020204030203" pitchFamily="34" charset="0"/>
              </a:rPr>
              <a:t>Perform a forward pass through the end-to-end system and compute the loss function</a:t>
            </a:r>
            <a:r>
              <a:rPr lang="en-US" altLang="zh-CN" b="0" i="0" dirty="0">
                <a:effectLst/>
                <a:latin typeface="Ubuntu"/>
              </a:rPr>
              <a:t>  (Binary Source → Mapper → AWGN → </a:t>
            </a:r>
            <a:r>
              <a:rPr lang="en-US" altLang="zh-CN" b="0" i="0" dirty="0" err="1">
                <a:effectLst/>
                <a:latin typeface="Ubuntu"/>
              </a:rPr>
              <a:t>Demapper</a:t>
            </a:r>
            <a:r>
              <a:rPr lang="en-US" altLang="zh-CN" b="0" i="0" dirty="0">
                <a:effectLst/>
                <a:latin typeface="Ubuntu"/>
              </a:rPr>
              <a:t> → BCE Loss)</a:t>
            </a:r>
            <a:endParaRPr lang="en-US" altLang="zh-CN" b="0" i="0" dirty="0">
              <a:solidFill>
                <a:srgbClr val="404040"/>
              </a:solidFill>
              <a:effectLst/>
              <a:latin typeface="Lato" panose="020F0502020204030203" pitchFamily="34" charset="0"/>
            </a:endParaRPr>
          </a:p>
          <a:p>
            <a:pPr algn="l">
              <a:spcBef>
                <a:spcPts val="600"/>
              </a:spcBef>
              <a:buFont typeface="+mj-lt"/>
              <a:buAutoNum type="arabicPeriod"/>
            </a:pPr>
            <a:r>
              <a:rPr lang="en-US" altLang="zh-CN" b="0" i="0" dirty="0">
                <a:solidFill>
                  <a:srgbClr val="404040"/>
                </a:solidFill>
                <a:effectLst/>
                <a:latin typeface="Lato" panose="020F0502020204030203" pitchFamily="34" charset="0"/>
              </a:rPr>
              <a:t>Compute the gradient of the loss function with respect to the trainable weights</a:t>
            </a:r>
            <a:r>
              <a:rPr lang="zh-CN" altLang="en-US" b="0" i="0" dirty="0">
                <a:solidFill>
                  <a:srgbClr val="404040"/>
                </a:solidFill>
                <a:effectLst/>
                <a:latin typeface="Lato" panose="020F0502020204030203" pitchFamily="34" charset="0"/>
              </a:rPr>
              <a:t>：</a:t>
            </a:r>
            <a:r>
              <a:rPr lang="en-US" altLang="zh-CN" b="0" i="1" dirty="0" err="1">
                <a:solidFill>
                  <a:srgbClr val="404040"/>
                </a:solidFill>
                <a:effectLst/>
                <a:latin typeface="Lato" panose="020F0502020204030203" pitchFamily="34" charset="0"/>
              </a:rPr>
              <a:t>GradientTape</a:t>
            </a:r>
            <a:r>
              <a:rPr lang="en-US" altLang="zh-CN" b="0" i="0" dirty="0">
                <a:solidFill>
                  <a:srgbClr val="404040"/>
                </a:solidFill>
                <a:effectLst/>
                <a:latin typeface="Lato" panose="020F0502020204030203" pitchFamily="34" charset="0"/>
              </a:rPr>
              <a:t> tracks operations for automatic differentiation</a:t>
            </a:r>
          </a:p>
          <a:p>
            <a:pPr algn="l">
              <a:spcBef>
                <a:spcPts val="600"/>
              </a:spcBef>
              <a:buFont typeface="+mj-lt"/>
              <a:buAutoNum type="arabicPeriod"/>
            </a:pPr>
            <a:r>
              <a:rPr lang="en-US" altLang="zh-CN" b="0" i="0" dirty="0">
                <a:solidFill>
                  <a:srgbClr val="404040"/>
                </a:solidFill>
                <a:effectLst/>
                <a:latin typeface="Lato" panose="020F0502020204030203" pitchFamily="34" charset="0"/>
              </a:rPr>
              <a:t>Apply the gradient to the weights</a:t>
            </a:r>
            <a:r>
              <a:rPr lang="en-US" altLang="zh-CN" b="0" i="0" dirty="0">
                <a:effectLst/>
                <a:latin typeface="Ubuntu"/>
              </a:rPr>
              <a:t> : Optimizer (e.g., Adam) applies gradients to trainable weights (e.g., constellation points)</a:t>
            </a:r>
            <a:endParaRPr lang="en-US" altLang="zh-CN" b="0" i="0" dirty="0">
              <a:solidFill>
                <a:srgbClr val="404040"/>
              </a:solidFill>
              <a:effectLst/>
              <a:latin typeface="Lato" panose="020F0502020204030203" pitchFamily="34" charset="0"/>
            </a:endParaRPr>
          </a:p>
        </p:txBody>
      </p:sp>
      <p:sp>
        <p:nvSpPr>
          <p:cNvPr id="26" name="文本框 25">
            <a:extLst>
              <a:ext uri="{FF2B5EF4-FFF2-40B4-BE49-F238E27FC236}">
                <a16:creationId xmlns:a16="http://schemas.microsoft.com/office/drawing/2014/main" id="{D72C3FFB-862F-46DE-9559-7C7F711FB65F}"/>
              </a:ext>
            </a:extLst>
          </p:cNvPr>
          <p:cNvSpPr txBox="1"/>
          <p:nvPr/>
        </p:nvSpPr>
        <p:spPr>
          <a:xfrm>
            <a:off x="100014" y="4518702"/>
            <a:ext cx="5951536" cy="2123658"/>
          </a:xfrm>
          <a:prstGeom prst="rect">
            <a:avLst/>
          </a:prstGeom>
          <a:solidFill>
            <a:schemeClr val="tx1">
              <a:lumMod val="65000"/>
              <a:lumOff val="35000"/>
            </a:schemeClr>
          </a:solidFill>
        </p:spPr>
        <p:txBody>
          <a:bodyPr wrap="square">
            <a:spAutoFit/>
          </a:bodyPr>
          <a:lstStyle/>
          <a:p>
            <a:r>
              <a:rPr lang="en-US" altLang="zh-CN" sz="1200" b="0" dirty="0" err="1">
                <a:solidFill>
                  <a:srgbClr val="9CDCFE"/>
                </a:solidFill>
                <a:effectLst/>
                <a:latin typeface="Consolas" panose="020B0609020204030204" pitchFamily="49" charset="0"/>
              </a:rPr>
              <a:t>bce</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tf</a:t>
            </a:r>
            <a:r>
              <a:rPr lang="en-US" altLang="zh-CN" sz="1200" b="0" dirty="0" err="1">
                <a:solidFill>
                  <a:srgbClr val="CCCCCC"/>
                </a:solidFill>
                <a:effectLst/>
                <a:latin typeface="Consolas" panose="020B0609020204030204" pitchFamily="49" charset="0"/>
              </a:rPr>
              <a:t>.keras.losses.BinaryCrossentropy</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from_logits</a:t>
            </a:r>
            <a:r>
              <a:rPr lang="en-US" altLang="zh-CN" sz="1200" b="0" dirty="0">
                <a:solidFill>
                  <a:srgbClr val="D4D4D4"/>
                </a:solidFill>
                <a:effectLst/>
                <a:latin typeface="Consolas" panose="020B0609020204030204" pitchFamily="49" charset="0"/>
              </a:rPr>
              <a:t>=</a:t>
            </a:r>
            <a:r>
              <a:rPr lang="en-US" altLang="zh-CN" sz="1200" b="0" dirty="0">
                <a:solidFill>
                  <a:srgbClr val="569CD6"/>
                </a:solidFill>
                <a:effectLst/>
                <a:latin typeface="Consolas" panose="020B0609020204030204" pitchFamily="49" charset="0"/>
              </a:rPr>
              <a:t>True</a:t>
            </a:r>
            <a:r>
              <a:rPr lang="en-US" altLang="zh-CN" sz="1200" b="0" dirty="0">
                <a:solidFill>
                  <a:srgbClr val="CCCCCC"/>
                </a:solidFill>
                <a:effectLst/>
                <a:latin typeface="Consolas" panose="020B0609020204030204" pitchFamily="49" charset="0"/>
              </a:rPr>
              <a:t> )</a:t>
            </a:r>
          </a:p>
          <a:p>
            <a:r>
              <a:rPr lang="en-US" altLang="zh-CN" sz="1200" b="0" dirty="0">
                <a:solidFill>
                  <a:srgbClr val="C586C0"/>
                </a:solidFill>
                <a:effectLst/>
                <a:latin typeface="Consolas" panose="020B0609020204030204" pitchFamily="49" charset="0"/>
              </a:rPr>
              <a:t>with</a:t>
            </a:r>
            <a:r>
              <a:rPr lang="en-US" altLang="zh-CN" sz="1200" b="0" dirty="0">
                <a:solidFill>
                  <a:srgbClr val="CCCCCC"/>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tf</a:t>
            </a:r>
            <a:r>
              <a:rPr lang="en-US" altLang="zh-CN" sz="1200" b="0" dirty="0" err="1">
                <a:solidFill>
                  <a:srgbClr val="CCCCCC"/>
                </a:solidFill>
                <a:effectLst/>
                <a:latin typeface="Consolas" panose="020B0609020204030204" pitchFamily="49" charset="0"/>
              </a:rPr>
              <a:t>.GradientTape</a:t>
            </a:r>
            <a:r>
              <a:rPr lang="en-US" altLang="zh-CN" sz="1200" b="0" dirty="0">
                <a:solidFill>
                  <a:srgbClr val="CCCCCC"/>
                </a:solidFill>
                <a:effectLst/>
                <a:latin typeface="Consolas" panose="020B0609020204030204" pitchFamily="49" charset="0"/>
              </a:rPr>
              <a:t>() </a:t>
            </a:r>
            <a:r>
              <a:rPr lang="en-US" altLang="zh-CN" sz="1200" b="0" dirty="0">
                <a:solidFill>
                  <a:srgbClr val="C586C0"/>
                </a:solidFill>
                <a:effectLst/>
                <a:latin typeface="Consolas" panose="020B0609020204030204" pitchFamily="49" charset="0"/>
              </a:rPr>
              <a:t>as</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tape</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bits</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binary_source</a:t>
            </a:r>
            <a:r>
              <a:rPr lang="en-US" altLang="zh-CN" sz="1200" b="0" dirty="0">
                <a:solidFill>
                  <a:srgbClr val="CCCCCC"/>
                </a:solidFill>
                <a:effectLst/>
                <a:latin typeface="Consolas" panose="020B0609020204030204" pitchFamily="49" charset="0"/>
              </a:rPr>
              <a:t>([</a:t>
            </a:r>
            <a:r>
              <a:rPr lang="en-US" altLang="zh-CN" sz="1200" b="0" dirty="0">
                <a:solidFill>
                  <a:srgbClr val="4FC1FF"/>
                </a:solidFill>
                <a:effectLst/>
                <a:latin typeface="Consolas" panose="020B0609020204030204" pitchFamily="49" charset="0"/>
              </a:rPr>
              <a:t>BATCH_SIZE</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B5CEA8"/>
                </a:solidFill>
                <a:effectLst/>
                <a:latin typeface="Consolas" panose="020B0609020204030204" pitchFamily="49" charset="0"/>
              </a:rPr>
              <a:t>1200</a:t>
            </a:r>
            <a:r>
              <a:rPr lang="en-US" altLang="zh-CN" sz="1200" b="0" dirty="0">
                <a:solidFill>
                  <a:srgbClr val="CCCCCC"/>
                </a:solidFill>
                <a:effectLst/>
                <a:latin typeface="Consolas" panose="020B0609020204030204" pitchFamily="49" charset="0"/>
              </a:rPr>
              <a:t>]) </a:t>
            </a:r>
            <a:r>
              <a:rPr lang="en-US" altLang="zh-CN" sz="1200" b="0" dirty="0">
                <a:solidFill>
                  <a:srgbClr val="6A9955"/>
                </a:solidFill>
                <a:effectLst/>
                <a:latin typeface="Consolas" panose="020B0609020204030204" pitchFamily="49" charset="0"/>
              </a:rPr>
              <a:t># </a:t>
            </a:r>
            <a:r>
              <a:rPr lang="en-US" altLang="zh-CN" sz="1200" b="0" dirty="0" err="1">
                <a:solidFill>
                  <a:srgbClr val="6A9955"/>
                </a:solidFill>
                <a:effectLst/>
                <a:latin typeface="Consolas" panose="020B0609020204030204" pitchFamily="49" charset="0"/>
              </a:rPr>
              <a:t>Blocklength</a:t>
            </a:r>
            <a:endParaRPr lang="en-US" altLang="zh-CN" sz="1200" b="0" dirty="0">
              <a:solidFill>
                <a:srgbClr val="CCCCCC"/>
              </a:solidFill>
              <a:effectLst/>
              <a:latin typeface="Consolas" panose="020B0609020204030204" pitchFamily="49" charset="0"/>
            </a:endParaRPr>
          </a:p>
          <a:p>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mapper</a:t>
            </a:r>
            <a:r>
              <a:rPr lang="en-US" altLang="zh-CN" sz="1200" b="0" dirty="0" err="1">
                <a:solidFill>
                  <a:srgbClr val="CCCCCC"/>
                </a:solidFill>
                <a:effectLst/>
                <a:latin typeface="Consolas" panose="020B0609020204030204" pitchFamily="49" charset="0"/>
              </a:rPr>
              <a:t>.constellation.points</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4EC9B0"/>
                </a:solidFill>
                <a:effectLst/>
                <a:latin typeface="Consolas" panose="020B0609020204030204" pitchFamily="49" charset="0"/>
              </a:rPr>
              <a:t>tf</a:t>
            </a:r>
            <a:r>
              <a:rPr lang="en-US" altLang="zh-CN" sz="1200" b="0" dirty="0" err="1">
                <a:solidFill>
                  <a:srgbClr val="CCCCCC"/>
                </a:solidFill>
                <a:effectLst/>
                <a:latin typeface="Consolas" panose="020B0609020204030204" pitchFamily="49" charset="0"/>
              </a:rPr>
              <a:t>.complex</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trainable_points</a:t>
            </a:r>
            <a:r>
              <a:rPr lang="en-US" altLang="zh-CN" sz="1200" b="0" dirty="0">
                <a:solidFill>
                  <a:srgbClr val="CCCCCC"/>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0</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trainable_points</a:t>
            </a:r>
            <a:r>
              <a:rPr lang="en-US" altLang="zh-CN" sz="1200" b="0" dirty="0">
                <a:solidFill>
                  <a:srgbClr val="CCCCCC"/>
                </a:solidFill>
                <a:effectLst/>
                <a:latin typeface="Consolas" panose="020B0609020204030204" pitchFamily="49" charset="0"/>
              </a:rPr>
              <a:t>[</a:t>
            </a:r>
            <a:r>
              <a:rPr lang="en-US" altLang="zh-CN" sz="1200" b="0" dirty="0">
                <a:solidFill>
                  <a:srgbClr val="B5CEA8"/>
                </a:solidFill>
                <a:effectLst/>
                <a:latin typeface="Consolas" panose="020B0609020204030204" pitchFamily="49" charset="0"/>
              </a:rPr>
              <a:t>1</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x</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mapper</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bits</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y</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awgn_channel</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x</a:t>
            </a:r>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no</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llr</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demapper</a:t>
            </a:r>
            <a:r>
              <a:rPr lang="en-US" altLang="zh-CN" sz="1200" b="0" dirty="0">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y</a:t>
            </a:r>
            <a:r>
              <a:rPr lang="en-US" altLang="zh-CN" sz="1200" b="0" dirty="0" err="1">
                <a:solidFill>
                  <a:srgbClr val="CCCCCC"/>
                </a:solidFill>
                <a:effectLst/>
                <a:latin typeface="Consolas" panose="020B0609020204030204" pitchFamily="49" charset="0"/>
              </a:rPr>
              <a:t>,</a:t>
            </a:r>
            <a:r>
              <a:rPr lang="en-US" altLang="zh-CN" sz="1200" b="0" dirty="0" err="1">
                <a:solidFill>
                  <a:srgbClr val="9CDCFE"/>
                </a:solidFill>
                <a:effectLst/>
                <a:latin typeface="Consolas" panose="020B0609020204030204" pitchFamily="49" charset="0"/>
              </a:rPr>
              <a:t>no</a:t>
            </a:r>
            <a:r>
              <a:rPr lang="en-US" altLang="zh-CN" sz="1200" b="0" dirty="0">
                <a:solidFill>
                  <a:srgbClr val="CCCCCC"/>
                </a:solidFill>
                <a:effectLst/>
                <a:latin typeface="Consolas" panose="020B0609020204030204" pitchFamily="49" charset="0"/>
              </a:rPr>
              <a:t>)</a:t>
            </a:r>
          </a:p>
          <a:p>
            <a:r>
              <a:rPr lang="en-US" altLang="zh-CN" sz="1200" b="0" dirty="0">
                <a:solidFill>
                  <a:srgbClr val="CCCCCC"/>
                </a:solidFill>
                <a:effectLst/>
                <a:latin typeface="Consolas" panose="020B0609020204030204" pitchFamily="49" charset="0"/>
              </a:rPr>
              <a:t>    </a:t>
            </a:r>
            <a:r>
              <a:rPr lang="en-US" altLang="zh-CN" sz="1200" b="0" dirty="0">
                <a:solidFill>
                  <a:srgbClr val="9CDCFE"/>
                </a:solidFill>
                <a:effectLst/>
                <a:latin typeface="Consolas" panose="020B0609020204030204" pitchFamily="49" charset="0"/>
              </a:rPr>
              <a:t>loss</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bce</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bits</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llr</a:t>
            </a:r>
            <a:r>
              <a:rPr lang="en-US" altLang="zh-CN" sz="1200" b="0" dirty="0">
                <a:solidFill>
                  <a:srgbClr val="CCCCCC"/>
                </a:solidFill>
                <a:effectLst/>
                <a:latin typeface="Consolas" panose="020B0609020204030204" pitchFamily="49" charset="0"/>
              </a:rPr>
              <a:t>)</a:t>
            </a:r>
          </a:p>
          <a:p>
            <a:r>
              <a:rPr lang="en-US" altLang="zh-CN" sz="1200" b="0" dirty="0">
                <a:solidFill>
                  <a:srgbClr val="9CDCFE"/>
                </a:solidFill>
                <a:effectLst/>
                <a:latin typeface="Consolas" panose="020B0609020204030204" pitchFamily="49" charset="0"/>
              </a:rPr>
              <a:t>gradient</a:t>
            </a:r>
            <a:r>
              <a:rPr lang="en-US" altLang="zh-CN" sz="1200" b="0" dirty="0">
                <a:solidFill>
                  <a:srgbClr val="CCCCCC"/>
                </a:solidFill>
                <a:effectLst/>
                <a:latin typeface="Consolas" panose="020B0609020204030204" pitchFamily="49" charset="0"/>
              </a:rPr>
              <a:t> </a:t>
            </a:r>
            <a:r>
              <a:rPr lang="en-US" altLang="zh-CN" sz="1200" b="0" dirty="0">
                <a:solidFill>
                  <a:srgbClr val="D4D4D4"/>
                </a:solidFill>
                <a:effectLst/>
                <a:latin typeface="Consolas" panose="020B0609020204030204" pitchFamily="49" charset="0"/>
              </a:rPr>
              <a:t>=</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tape</a:t>
            </a:r>
            <a:r>
              <a:rPr lang="en-US" altLang="zh-CN" sz="1200" b="0" dirty="0" err="1">
                <a:solidFill>
                  <a:srgbClr val="CCCCCC"/>
                </a:solidFill>
                <a:effectLst/>
                <a:latin typeface="Consolas" panose="020B0609020204030204" pitchFamily="49" charset="0"/>
              </a:rPr>
              <a:t>.gradient</a:t>
            </a:r>
            <a:r>
              <a:rPr lang="en-US" altLang="zh-CN" sz="1200" b="0" dirty="0">
                <a:solidFill>
                  <a:srgbClr val="CCCCCC"/>
                </a:solidFill>
                <a:effectLst/>
                <a:latin typeface="Consolas" panose="020B0609020204030204" pitchFamily="49" charset="0"/>
              </a:rPr>
              <a:t>(</a:t>
            </a:r>
            <a:r>
              <a:rPr lang="en-US" altLang="zh-CN" sz="1200" b="0" dirty="0">
                <a:solidFill>
                  <a:srgbClr val="9CDCFE"/>
                </a:solidFill>
                <a:effectLst/>
                <a:latin typeface="Consolas" panose="020B0609020204030204" pitchFamily="49" charset="0"/>
              </a:rPr>
              <a:t>loss</a:t>
            </a:r>
            <a:r>
              <a:rPr lang="en-US" altLang="zh-CN" sz="1200" b="0" dirty="0">
                <a:solidFill>
                  <a:srgbClr val="CCCCCC"/>
                </a:solidFill>
                <a:effectLst/>
                <a:latin typeface="Consolas" panose="020B0609020204030204" pitchFamily="49" charset="0"/>
              </a:rPr>
              <a:t>, [</a:t>
            </a:r>
            <a:r>
              <a:rPr lang="en-US" altLang="zh-CN" sz="1200" b="0" dirty="0" err="1">
                <a:solidFill>
                  <a:srgbClr val="9CDCFE"/>
                </a:solidFill>
                <a:effectLst/>
                <a:latin typeface="Consolas" panose="020B0609020204030204" pitchFamily="49" charset="0"/>
              </a:rPr>
              <a:t>trainable_points</a:t>
            </a:r>
            <a:r>
              <a:rPr lang="en-US" altLang="zh-CN" sz="1200" b="0" dirty="0">
                <a:solidFill>
                  <a:srgbClr val="CCCCCC"/>
                </a:solidFill>
                <a:effectLst/>
                <a:latin typeface="Consolas" panose="020B0609020204030204" pitchFamily="49" charset="0"/>
              </a:rPr>
              <a:t>])</a:t>
            </a:r>
            <a:endParaRPr lang="en-US" altLang="zh-CN" sz="1400" b="0" dirty="0">
              <a:solidFill>
                <a:srgbClr val="CCCCCC"/>
              </a:solidFill>
              <a:effectLst/>
              <a:latin typeface="Consolas" panose="020B0609020204030204" pitchFamily="49" charset="0"/>
            </a:endParaRPr>
          </a:p>
        </p:txBody>
      </p:sp>
      <p:sp>
        <p:nvSpPr>
          <p:cNvPr id="28" name="文本框 27">
            <a:extLst>
              <a:ext uri="{FF2B5EF4-FFF2-40B4-BE49-F238E27FC236}">
                <a16:creationId xmlns:a16="http://schemas.microsoft.com/office/drawing/2014/main" id="{24ABEF09-118E-475B-BC59-AAA73E87F6C7}"/>
              </a:ext>
            </a:extLst>
          </p:cNvPr>
          <p:cNvSpPr txBox="1"/>
          <p:nvPr/>
        </p:nvSpPr>
        <p:spPr>
          <a:xfrm>
            <a:off x="100014" y="4119265"/>
            <a:ext cx="6143624" cy="369332"/>
          </a:xfrm>
          <a:prstGeom prst="rect">
            <a:avLst/>
          </a:prstGeom>
          <a:noFill/>
        </p:spPr>
        <p:txBody>
          <a:bodyPr wrap="square">
            <a:spAutoFit/>
          </a:bodyPr>
          <a:lstStyle/>
          <a:p>
            <a:r>
              <a:rPr lang="en-US" altLang="zh-CN" b="1" i="0" dirty="0">
                <a:effectLst/>
                <a:latin typeface="Ubuntu"/>
              </a:rPr>
              <a:t>Key Code Snippet</a:t>
            </a:r>
            <a:r>
              <a:rPr lang="en-US" altLang="zh-CN" b="0" i="0" dirty="0">
                <a:effectLst/>
                <a:latin typeface="Ubuntu"/>
              </a:rPr>
              <a:t>:</a:t>
            </a:r>
            <a:endParaRPr lang="zh-CN" altLang="en-US" dirty="0"/>
          </a:p>
        </p:txBody>
      </p:sp>
      <p:sp>
        <p:nvSpPr>
          <p:cNvPr id="33" name="文本框 32">
            <a:extLst>
              <a:ext uri="{FF2B5EF4-FFF2-40B4-BE49-F238E27FC236}">
                <a16:creationId xmlns:a16="http://schemas.microsoft.com/office/drawing/2014/main" id="{E5E89E79-8EE7-4464-8300-13000A2F736E}"/>
              </a:ext>
            </a:extLst>
          </p:cNvPr>
          <p:cNvSpPr txBox="1"/>
          <p:nvPr/>
        </p:nvSpPr>
        <p:spPr>
          <a:xfrm>
            <a:off x="6096000" y="1365386"/>
            <a:ext cx="6143832" cy="600164"/>
          </a:xfrm>
          <a:prstGeom prst="rect">
            <a:avLst/>
          </a:prstGeom>
          <a:solidFill>
            <a:schemeClr val="tx1">
              <a:lumMod val="65000"/>
              <a:lumOff val="35000"/>
            </a:schemeClr>
          </a:solidFill>
        </p:spPr>
        <p:txBody>
          <a:bodyPr wrap="square">
            <a:spAutoFit/>
          </a:bodyPr>
          <a:lstStyle>
            <a:defPPr>
              <a:defRPr lang="zh-CN"/>
            </a:defPPr>
            <a:lvl1pPr>
              <a:defRPr sz="1200" b="0">
                <a:solidFill>
                  <a:srgbClr val="9CDCFE"/>
                </a:solidFill>
                <a:effectLst/>
                <a:latin typeface="Consolas" panose="020B0609020204030204" pitchFamily="49" charset="0"/>
              </a:defRPr>
            </a:lvl1pPr>
          </a:lstStyle>
          <a:p>
            <a:r>
              <a:rPr lang="en-US" altLang="zh-CN" sz="1100" dirty="0" err="1"/>
              <a:t>trainable_points</a:t>
            </a:r>
            <a:r>
              <a:rPr lang="en-US" altLang="zh-CN" sz="1100" dirty="0"/>
              <a:t> = </a:t>
            </a:r>
            <a:r>
              <a:rPr lang="en-US" altLang="zh-CN" sz="1100" dirty="0" err="1"/>
              <a:t>tf.Variable</a:t>
            </a:r>
            <a:r>
              <a:rPr lang="en-US" altLang="zh-CN" sz="1100" dirty="0"/>
              <a:t>(</a:t>
            </a:r>
            <a:r>
              <a:rPr lang="en-US" altLang="zh-CN" sz="1100" dirty="0" err="1"/>
              <a:t>tf.stack</a:t>
            </a:r>
            <a:r>
              <a:rPr lang="en-US" altLang="zh-CN" sz="1100" dirty="0"/>
              <a:t>([</a:t>
            </a:r>
            <a:r>
              <a:rPr lang="en-US" altLang="zh-CN" sz="1100" dirty="0" err="1"/>
              <a:t>tf.math.real</a:t>
            </a:r>
            <a:r>
              <a:rPr lang="en-US" altLang="zh-CN" sz="1100" dirty="0"/>
              <a:t>(</a:t>
            </a:r>
            <a:r>
              <a:rPr lang="en-US" altLang="zh-CN" sz="1100" dirty="0" err="1"/>
              <a:t>qam_constellation.points</a:t>
            </a:r>
            <a:r>
              <a:rPr lang="en-US" altLang="zh-CN" sz="1100" dirty="0"/>
              <a:t>),</a:t>
            </a:r>
          </a:p>
          <a:p>
            <a:r>
              <a:rPr lang="en-US" altLang="zh-CN" sz="1100" dirty="0"/>
              <a:t>                             </a:t>
            </a:r>
            <a:r>
              <a:rPr lang="en-US" altLang="zh-CN" sz="1100" dirty="0" err="1"/>
              <a:t>tf.math.imag</a:t>
            </a:r>
            <a:r>
              <a:rPr lang="en-US" altLang="zh-CN" sz="1100" dirty="0"/>
              <a:t>(</a:t>
            </a:r>
            <a:r>
              <a:rPr lang="en-US" altLang="zh-CN" sz="1100" dirty="0" err="1"/>
              <a:t>qam_constellation.points</a:t>
            </a:r>
            <a:r>
              <a:rPr lang="en-US" altLang="zh-CN" sz="1100" dirty="0"/>
              <a:t>)], axis=0))</a:t>
            </a:r>
          </a:p>
        </p:txBody>
      </p:sp>
      <p:sp>
        <p:nvSpPr>
          <p:cNvPr id="40" name="标题 1">
            <a:extLst>
              <a:ext uri="{FF2B5EF4-FFF2-40B4-BE49-F238E27FC236}">
                <a16:creationId xmlns:a16="http://schemas.microsoft.com/office/drawing/2014/main" id="{B078A9F9-B9B6-44E6-8555-DB1AAC43BBF9}"/>
              </a:ext>
            </a:extLst>
          </p:cNvPr>
          <p:cNvSpPr txBox="1">
            <a:spLocks/>
          </p:cNvSpPr>
          <p:nvPr/>
        </p:nvSpPr>
        <p:spPr>
          <a:xfrm>
            <a:off x="951213" y="25860"/>
            <a:ext cx="9705082" cy="79086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b="1" i="0" dirty="0">
                <a:solidFill>
                  <a:srgbClr val="18388A"/>
                </a:solidFill>
                <a:effectLst/>
                <a:latin typeface="Roboto Slab"/>
              </a:rPr>
              <a:t>Differentiable Communication Systems</a:t>
            </a:r>
          </a:p>
        </p:txBody>
      </p:sp>
      <p:pic>
        <p:nvPicPr>
          <p:cNvPr id="41" name="图片 40">
            <a:extLst>
              <a:ext uri="{FF2B5EF4-FFF2-40B4-BE49-F238E27FC236}">
                <a16:creationId xmlns:a16="http://schemas.microsoft.com/office/drawing/2014/main" id="{E1579083-786B-4068-AF2C-34F8141A7A2D}"/>
              </a:ext>
            </a:extLst>
          </p:cNvPr>
          <p:cNvPicPr>
            <a:picLocks noChangeAspect="1"/>
          </p:cNvPicPr>
          <p:nvPr/>
        </p:nvPicPr>
        <p:blipFill>
          <a:blip r:embed="rId6"/>
          <a:stretch>
            <a:fillRect/>
          </a:stretch>
        </p:blipFill>
        <p:spPr>
          <a:xfrm>
            <a:off x="390516" y="-15735"/>
            <a:ext cx="560697" cy="1044434"/>
          </a:xfrm>
          <a:prstGeom prst="rect">
            <a:avLst/>
          </a:prstGeom>
        </p:spPr>
      </p:pic>
      <p:graphicFrame>
        <p:nvGraphicFramePr>
          <p:cNvPr id="42" name="对象 41">
            <a:extLst>
              <a:ext uri="{FF2B5EF4-FFF2-40B4-BE49-F238E27FC236}">
                <a16:creationId xmlns:a16="http://schemas.microsoft.com/office/drawing/2014/main" id="{22DEACAC-9C33-45AD-B1D3-910EC3EA9943}"/>
              </a:ext>
            </a:extLst>
          </p:cNvPr>
          <p:cNvGraphicFramePr>
            <a:graphicFrameLocks noChangeAspect="1"/>
          </p:cNvGraphicFramePr>
          <p:nvPr>
            <p:extLst>
              <p:ext uri="{D42A27DB-BD31-4B8C-83A1-F6EECF244321}">
                <p14:modId xmlns:p14="http://schemas.microsoft.com/office/powerpoint/2010/main" val="2667086168"/>
              </p:ext>
            </p:extLst>
          </p:nvPr>
        </p:nvGraphicFramePr>
        <p:xfrm>
          <a:off x="6218453" y="2816225"/>
          <a:ext cx="4991100" cy="612775"/>
        </p:xfrm>
        <a:graphic>
          <a:graphicData uri="http://schemas.openxmlformats.org/presentationml/2006/ole">
            <mc:AlternateContent xmlns:mc="http://schemas.openxmlformats.org/markup-compatibility/2006">
              <mc:Choice xmlns:v="urn:schemas-microsoft-com:vml" Requires="v">
                <p:oleObj spid="_x0000_s8458" name="Equation" r:id="rId7" imgW="3517560" imgH="431640" progId="Equation.DSMT4">
                  <p:embed/>
                </p:oleObj>
              </mc:Choice>
              <mc:Fallback>
                <p:oleObj name="Equation" r:id="rId7" imgW="3517560" imgH="431640" progId="Equation.DSMT4">
                  <p:embed/>
                  <p:pic>
                    <p:nvPicPr>
                      <p:cNvPr id="0" name=""/>
                      <p:cNvPicPr/>
                      <p:nvPr/>
                    </p:nvPicPr>
                    <p:blipFill>
                      <a:blip r:embed="rId8"/>
                      <a:stretch>
                        <a:fillRect/>
                      </a:stretch>
                    </p:blipFill>
                    <p:spPr>
                      <a:xfrm>
                        <a:off x="6218453" y="2816225"/>
                        <a:ext cx="4991100" cy="612775"/>
                      </a:xfrm>
                      <a:prstGeom prst="rect">
                        <a:avLst/>
                      </a:prstGeom>
                    </p:spPr>
                  </p:pic>
                </p:oleObj>
              </mc:Fallback>
            </mc:AlternateContent>
          </a:graphicData>
        </a:graphic>
      </p:graphicFrame>
      <p:pic>
        <p:nvPicPr>
          <p:cNvPr id="8354" name="Picture 162">
            <a:extLst>
              <a:ext uri="{FF2B5EF4-FFF2-40B4-BE49-F238E27FC236}">
                <a16:creationId xmlns:a16="http://schemas.microsoft.com/office/drawing/2014/main" id="{868CA1AB-729A-4BA7-AE43-3F3FC48C118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47926" y="3791927"/>
            <a:ext cx="2929553" cy="2943705"/>
          </a:xfrm>
          <a:prstGeom prst="rect">
            <a:avLst/>
          </a:prstGeom>
          <a:noFill/>
          <a:extLst>
            <a:ext uri="{909E8E84-426E-40DD-AFC4-6F175D3DCCD1}">
              <a14:hiddenFill xmlns:a14="http://schemas.microsoft.com/office/drawing/2010/main">
                <a:solidFill>
                  <a:srgbClr val="FFFFFF"/>
                </a:solidFill>
              </a14:hiddenFill>
            </a:ext>
          </a:extLst>
        </p:spPr>
      </p:pic>
      <p:pic>
        <p:nvPicPr>
          <p:cNvPr id="43" name="图片 42">
            <a:extLst>
              <a:ext uri="{FF2B5EF4-FFF2-40B4-BE49-F238E27FC236}">
                <a16:creationId xmlns:a16="http://schemas.microsoft.com/office/drawing/2014/main" id="{3377CC9A-7A53-4263-9B3A-B869A438AA9E}"/>
              </a:ext>
            </a:extLst>
          </p:cNvPr>
          <p:cNvPicPr>
            <a:picLocks noChangeAspect="1"/>
          </p:cNvPicPr>
          <p:nvPr/>
        </p:nvPicPr>
        <p:blipFill>
          <a:blip r:embed="rId10"/>
          <a:stretch>
            <a:fillRect/>
          </a:stretch>
        </p:blipFill>
        <p:spPr>
          <a:xfrm>
            <a:off x="9073523" y="3791927"/>
            <a:ext cx="2929553" cy="2943705"/>
          </a:xfrm>
          <a:prstGeom prst="rect">
            <a:avLst/>
          </a:prstGeom>
        </p:spPr>
      </p:pic>
    </p:spTree>
    <p:extLst>
      <p:ext uri="{BB962C8B-B14F-4D97-AF65-F5344CB8AC3E}">
        <p14:creationId xmlns:p14="http://schemas.microsoft.com/office/powerpoint/2010/main" val="2040969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ystem Model">
            <a:extLst>
              <a:ext uri="{FF2B5EF4-FFF2-40B4-BE49-F238E27FC236}">
                <a16:creationId xmlns:a16="http://schemas.microsoft.com/office/drawing/2014/main" id="{F08A6F5F-D54C-4377-8429-67C9656D1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018" y="1359451"/>
            <a:ext cx="5873076" cy="5168403"/>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Neural RX">
            <a:extLst>
              <a:ext uri="{FF2B5EF4-FFF2-40B4-BE49-F238E27FC236}">
                <a16:creationId xmlns:a16="http://schemas.microsoft.com/office/drawing/2014/main" id="{8939BB71-1611-484F-9AA0-5CA9BB50F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959138"/>
            <a:ext cx="5873076" cy="1720628"/>
          </a:xfrm>
          <a:prstGeom prst="rect">
            <a:avLst/>
          </a:prstGeom>
          <a:noFill/>
          <a:extLst>
            <a:ext uri="{909E8E84-426E-40DD-AFC4-6F175D3DCCD1}">
              <a14:hiddenFill xmlns:a14="http://schemas.microsoft.com/office/drawing/2010/main">
                <a:solidFill>
                  <a:srgbClr val="FFFFFF"/>
                </a:solidFill>
              </a14:hiddenFill>
            </a:ext>
          </a:extLst>
        </p:spPr>
      </p:pic>
      <p:grpSp>
        <p:nvGrpSpPr>
          <p:cNvPr id="9" name="组合 8">
            <a:extLst>
              <a:ext uri="{FF2B5EF4-FFF2-40B4-BE49-F238E27FC236}">
                <a16:creationId xmlns:a16="http://schemas.microsoft.com/office/drawing/2014/main" id="{8B7CCB47-0958-4AFC-8EED-99E149BE4659}"/>
              </a:ext>
            </a:extLst>
          </p:cNvPr>
          <p:cNvGrpSpPr/>
          <p:nvPr/>
        </p:nvGrpSpPr>
        <p:grpSpPr>
          <a:xfrm>
            <a:off x="6205164" y="2723091"/>
            <a:ext cx="5794529" cy="3166712"/>
            <a:chOff x="6242050" y="2579157"/>
            <a:chExt cx="5794529" cy="3166712"/>
          </a:xfrm>
        </p:grpSpPr>
        <p:pic>
          <p:nvPicPr>
            <p:cNvPr id="9220" name="Picture 4" descr="Neural RX">
              <a:extLst>
                <a:ext uri="{FF2B5EF4-FFF2-40B4-BE49-F238E27FC236}">
                  <a16:creationId xmlns:a16="http://schemas.microsoft.com/office/drawing/2014/main" id="{6F5EB333-5D27-4C8B-B2A0-2A71A8EB064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7518"/>
            <a:stretch/>
          </p:blipFill>
          <p:spPr bwMode="auto">
            <a:xfrm>
              <a:off x="6242050" y="2579157"/>
              <a:ext cx="5188706" cy="1631161"/>
            </a:xfrm>
            <a:prstGeom prst="rect">
              <a:avLst/>
            </a:prstGeom>
            <a:noFill/>
            <a:ln>
              <a:noFill/>
            </a:ln>
            <a:effectLst/>
            <a:extLst>
              <a:ext uri="{909E8E84-426E-40DD-AFC4-6F175D3DCCD1}">
                <a14:hiddenFill xmlns:a14="http://schemas.microsoft.com/office/drawing/2010/main">
                  <a:solidFill>
                    <a:srgbClr val="FFFFFF"/>
                  </a:solidFill>
                </a14:hiddenFill>
              </a:ext>
            </a:extLst>
          </p:spPr>
        </p:pic>
        <p:pic>
          <p:nvPicPr>
            <p:cNvPr id="9227" name="Picture 11" descr="Neural RX">
              <a:extLst>
                <a:ext uri="{FF2B5EF4-FFF2-40B4-BE49-F238E27FC236}">
                  <a16:creationId xmlns:a16="http://schemas.microsoft.com/office/drawing/2014/main" id="{7472869B-4E7F-4CA9-B09C-BEBD36D0B83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3005"/>
            <a:stretch/>
          </p:blipFill>
          <p:spPr bwMode="auto">
            <a:xfrm>
              <a:off x="6242050" y="4114709"/>
              <a:ext cx="5794529" cy="1631160"/>
            </a:xfrm>
            <a:prstGeom prst="rect">
              <a:avLst/>
            </a:prstGeom>
            <a:noFill/>
            <a:extLst>
              <a:ext uri="{909E8E84-426E-40DD-AFC4-6F175D3DCCD1}">
                <a14:hiddenFill xmlns:a14="http://schemas.microsoft.com/office/drawing/2010/main">
                  <a:solidFill>
                    <a:srgbClr val="FFFFFF"/>
                  </a:solidFill>
                </a14:hiddenFill>
              </a:ext>
            </a:extLst>
          </p:spPr>
        </p:pic>
        <p:grpSp>
          <p:nvGrpSpPr>
            <p:cNvPr id="8" name="组合 7">
              <a:extLst>
                <a:ext uri="{FF2B5EF4-FFF2-40B4-BE49-F238E27FC236}">
                  <a16:creationId xmlns:a16="http://schemas.microsoft.com/office/drawing/2014/main" id="{0CB7E41A-732E-4A8A-B696-9D974B82C859}"/>
                </a:ext>
              </a:extLst>
            </p:cNvPr>
            <p:cNvGrpSpPr/>
            <p:nvPr/>
          </p:nvGrpSpPr>
          <p:grpSpPr>
            <a:xfrm>
              <a:off x="6590921" y="3914372"/>
              <a:ext cx="4699758" cy="391555"/>
              <a:chOff x="6457571" y="4526346"/>
              <a:chExt cx="4699758" cy="391555"/>
            </a:xfrm>
          </p:grpSpPr>
          <p:sp>
            <p:nvSpPr>
              <p:cNvPr id="6" name="Rectangle 9">
                <a:extLst>
                  <a:ext uri="{FF2B5EF4-FFF2-40B4-BE49-F238E27FC236}">
                    <a16:creationId xmlns:a16="http://schemas.microsoft.com/office/drawing/2014/main" id="{1F205347-FEED-485E-A475-7EB0DEBECE37}"/>
                  </a:ext>
                </a:extLst>
              </p:cNvPr>
              <p:cNvSpPr>
                <a:spLocks noChangeArrowheads="1"/>
              </p:cNvSpPr>
              <p:nvPr/>
            </p:nvSpPr>
            <p:spPr bwMode="auto">
              <a:xfrm>
                <a:off x="6521450" y="4526346"/>
                <a:ext cx="4572000"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900" b="0" i="1" u="none" strike="noStrike" cap="none" normalizeH="0" baseline="0" dirty="0">
                    <a:ln>
                      <a:noFill/>
                    </a:ln>
                    <a:solidFill>
                      <a:srgbClr val="3D7B7B"/>
                    </a:solidFill>
                    <a:effectLst/>
                    <a:latin typeface="Arial Unicode MS"/>
                    <a:ea typeface="SFMono-Regular"/>
                  </a:rPr>
                  <a:t>Conv2D</a:t>
                </a:r>
                <a:r>
                  <a:rPr kumimoji="0" lang="zh-CN" altLang="en-US" sz="900" b="0" i="1" u="none" strike="noStrike" cap="none" normalizeH="0" baseline="0" dirty="0">
                    <a:ln>
                      <a:noFill/>
                    </a:ln>
                    <a:solidFill>
                      <a:srgbClr val="3D7B7B"/>
                    </a:solidFill>
                    <a:effectLst/>
                    <a:latin typeface="Arial Unicode MS"/>
                    <a:ea typeface="SFMono-Regular"/>
                  </a:rPr>
                  <a:t>输入：</a:t>
                </a:r>
                <a:r>
                  <a:rPr kumimoji="0" lang="zh-CN" altLang="zh-CN" sz="900" b="0" i="1" u="none" strike="noStrike" cap="none" normalizeH="0" baseline="0" dirty="0">
                    <a:ln>
                      <a:noFill/>
                    </a:ln>
                    <a:solidFill>
                      <a:srgbClr val="3D7B7B"/>
                    </a:solidFill>
                    <a:effectLst/>
                    <a:latin typeface="Arial Unicode MS"/>
                    <a:ea typeface="SFMono-Regular"/>
                  </a:rPr>
                  <a:t>[batch size, num ofdm symbols, num subcarriers, 2*num rx antenna + 1]</a:t>
                </a:r>
                <a:r>
                  <a:rPr kumimoji="0" lang="zh-CN" altLang="zh-CN" sz="600" b="0" i="0" u="none" strike="noStrike" cap="none" normalizeH="0" baseline="0" dirty="0">
                    <a:ln>
                      <a:noFill/>
                    </a:ln>
                    <a:solidFill>
                      <a:schemeClr val="tx1"/>
                    </a:solidFill>
                    <a:effectLst/>
                  </a:rPr>
                  <a:t> </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2" name="文本框 11">
                <a:extLst>
                  <a:ext uri="{FF2B5EF4-FFF2-40B4-BE49-F238E27FC236}">
                    <a16:creationId xmlns:a16="http://schemas.microsoft.com/office/drawing/2014/main" id="{DFAD6014-3955-4DB8-A9C0-0B5D05FF56EE}"/>
                  </a:ext>
                </a:extLst>
              </p:cNvPr>
              <p:cNvSpPr txBox="1"/>
              <p:nvPr/>
            </p:nvSpPr>
            <p:spPr>
              <a:xfrm>
                <a:off x="6457571" y="4779402"/>
                <a:ext cx="4699758" cy="1384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zh-CN"/>
                </a:defPPr>
                <a:lvl1pPr marR="0" lvl="0" indent="0" eaLnBrk="0" fontAlgn="base" hangingPunct="0">
                  <a:lnSpc>
                    <a:spcPct val="100000"/>
                  </a:lnSpc>
                  <a:spcBef>
                    <a:spcPct val="0"/>
                  </a:spcBef>
                  <a:spcAft>
                    <a:spcPct val="0"/>
                  </a:spcAft>
                  <a:buClrTx/>
                  <a:buSzTx/>
                  <a:buFontTx/>
                  <a:buNone/>
                  <a:tabLst/>
                  <a:defRPr kumimoji="0" sz="900" b="0" i="1" u="none" strike="noStrike" cap="none" normalizeH="0" baseline="0">
                    <a:ln>
                      <a:noFill/>
                    </a:ln>
                    <a:solidFill>
                      <a:srgbClr val="3D7B7B"/>
                    </a:solidFill>
                    <a:effectLst/>
                    <a:latin typeface="Arial Unicode MS"/>
                    <a:ea typeface="SFMono-Regular"/>
                  </a:defRPr>
                </a:lvl1pPr>
              </a:lstStyle>
              <a:p>
                <a:r>
                  <a:rPr lang="zh-CN" altLang="en-US" dirty="0"/>
                  <a:t>经过一层</a:t>
                </a:r>
                <a:r>
                  <a:rPr lang="en-US" altLang="zh-CN" dirty="0"/>
                  <a:t>Conv</a:t>
                </a:r>
                <a:r>
                  <a:rPr lang="zh-CN" altLang="en-US" dirty="0"/>
                  <a:t>：[batch_size, num_ofdm_symbols, num_subcarriers, num_conv_channels]</a:t>
                </a:r>
              </a:p>
            </p:txBody>
          </p:sp>
        </p:grpSp>
      </p:grpSp>
      <p:pic>
        <p:nvPicPr>
          <p:cNvPr id="17" name="Picture 15">
            <a:extLst>
              <a:ext uri="{FF2B5EF4-FFF2-40B4-BE49-F238E27FC236}">
                <a16:creationId xmlns:a16="http://schemas.microsoft.com/office/drawing/2014/main" id="{1E93AFBD-5920-46C6-B2FB-3BC12C3D571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8968" y="2512579"/>
            <a:ext cx="6621098" cy="3939217"/>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C2D8EF1D-2958-43EF-BE6B-5574EA39A0EC}"/>
              </a:ext>
            </a:extLst>
          </p:cNvPr>
          <p:cNvPicPr>
            <a:picLocks noChangeAspect="1"/>
          </p:cNvPicPr>
          <p:nvPr/>
        </p:nvPicPr>
        <p:blipFill rotWithShape="1">
          <a:blip r:embed="rId7"/>
          <a:srcRect t="8272"/>
          <a:stretch/>
        </p:blipFill>
        <p:spPr>
          <a:xfrm>
            <a:off x="6453193" y="6156673"/>
            <a:ext cx="4800600" cy="685855"/>
          </a:xfrm>
          <a:prstGeom prst="rect">
            <a:avLst/>
          </a:prstGeom>
        </p:spPr>
      </p:pic>
      <p:sp>
        <p:nvSpPr>
          <p:cNvPr id="19" name="标题 1">
            <a:extLst>
              <a:ext uri="{FF2B5EF4-FFF2-40B4-BE49-F238E27FC236}">
                <a16:creationId xmlns:a16="http://schemas.microsoft.com/office/drawing/2014/main" id="{47BC13CC-657F-4105-ACAE-7B67CAF0C652}"/>
              </a:ext>
            </a:extLst>
          </p:cNvPr>
          <p:cNvSpPr txBox="1">
            <a:spLocks/>
          </p:cNvSpPr>
          <p:nvPr/>
        </p:nvSpPr>
        <p:spPr>
          <a:xfrm>
            <a:off x="951213" y="25860"/>
            <a:ext cx="9705082" cy="79086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b="1" i="0" dirty="0">
                <a:solidFill>
                  <a:srgbClr val="18388A"/>
                </a:solidFill>
                <a:effectLst/>
                <a:latin typeface="Roboto Slab"/>
              </a:rPr>
              <a:t>Neural Receiver for OFDM SIMO Systems</a:t>
            </a:r>
          </a:p>
        </p:txBody>
      </p:sp>
      <p:pic>
        <p:nvPicPr>
          <p:cNvPr id="20" name="图片 19">
            <a:extLst>
              <a:ext uri="{FF2B5EF4-FFF2-40B4-BE49-F238E27FC236}">
                <a16:creationId xmlns:a16="http://schemas.microsoft.com/office/drawing/2014/main" id="{6B33BCC7-7D7A-42ED-9BAE-689D953B3344}"/>
              </a:ext>
            </a:extLst>
          </p:cNvPr>
          <p:cNvPicPr>
            <a:picLocks noChangeAspect="1"/>
          </p:cNvPicPr>
          <p:nvPr/>
        </p:nvPicPr>
        <p:blipFill>
          <a:blip r:embed="rId8"/>
          <a:stretch>
            <a:fillRect/>
          </a:stretch>
        </p:blipFill>
        <p:spPr>
          <a:xfrm>
            <a:off x="390516" y="-15735"/>
            <a:ext cx="560697" cy="1044434"/>
          </a:xfrm>
          <a:prstGeom prst="rect">
            <a:avLst/>
          </a:prstGeom>
        </p:spPr>
      </p:pic>
    </p:spTree>
    <p:extLst>
      <p:ext uri="{BB962C8B-B14F-4D97-AF65-F5344CB8AC3E}">
        <p14:creationId xmlns:p14="http://schemas.microsoft.com/office/powerpoint/2010/main" val="1825357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ystem Model">
            <a:extLst>
              <a:ext uri="{FF2B5EF4-FFF2-40B4-BE49-F238E27FC236}">
                <a16:creationId xmlns:a16="http://schemas.microsoft.com/office/drawing/2014/main" id="{17A93F27-0880-4FFF-8511-0A4D8BD23C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98" y="913924"/>
            <a:ext cx="6251104" cy="3746500"/>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2A2B05EF-CF2F-43EF-9D6F-C579478D858A}"/>
              </a:ext>
            </a:extLst>
          </p:cNvPr>
          <p:cNvSpPr txBox="1"/>
          <p:nvPr/>
        </p:nvSpPr>
        <p:spPr>
          <a:xfrm>
            <a:off x="-911" y="4620636"/>
            <a:ext cx="6184900" cy="400110"/>
          </a:xfrm>
          <a:prstGeom prst="rect">
            <a:avLst/>
          </a:prstGeom>
          <a:noFill/>
        </p:spPr>
        <p:txBody>
          <a:bodyPr wrap="square">
            <a:spAutoFit/>
          </a:bodyPr>
          <a:lstStyle/>
          <a:p>
            <a:r>
              <a:rPr lang="en-US" altLang="zh-CN" sz="2000" b="0" i="0" dirty="0">
                <a:solidFill>
                  <a:srgbClr val="404040"/>
                </a:solidFill>
                <a:effectLst/>
                <a:latin typeface="Lato" panose="020F0502020204030203" pitchFamily="34" charset="0"/>
              </a:rPr>
              <a:t>Two algorithms for training the autoencoder</a:t>
            </a:r>
            <a:r>
              <a:rPr lang="zh-CN" altLang="en-US" b="0" i="0" dirty="0">
                <a:solidFill>
                  <a:srgbClr val="404040"/>
                </a:solidFill>
                <a:effectLst/>
                <a:latin typeface="Lato" panose="020F0502020204030203" pitchFamily="34" charset="0"/>
              </a:rPr>
              <a:t>：</a:t>
            </a:r>
            <a:endParaRPr lang="zh-CN" altLang="en-US" dirty="0"/>
          </a:p>
        </p:txBody>
      </p:sp>
      <p:sp>
        <p:nvSpPr>
          <p:cNvPr id="14" name="文本框 13">
            <a:extLst>
              <a:ext uri="{FF2B5EF4-FFF2-40B4-BE49-F238E27FC236}">
                <a16:creationId xmlns:a16="http://schemas.microsoft.com/office/drawing/2014/main" id="{314513F5-0EFD-4013-9B98-3D08D1E5EF50}"/>
              </a:ext>
            </a:extLst>
          </p:cNvPr>
          <p:cNvSpPr txBox="1"/>
          <p:nvPr/>
        </p:nvSpPr>
        <p:spPr>
          <a:xfrm>
            <a:off x="-911" y="5020746"/>
            <a:ext cx="6143624" cy="923330"/>
          </a:xfrm>
          <a:prstGeom prst="rect">
            <a:avLst/>
          </a:prstGeom>
          <a:noFill/>
        </p:spPr>
        <p:txBody>
          <a:bodyPr wrap="square">
            <a:spAutoFit/>
          </a:bodyPr>
          <a:lstStyle/>
          <a:p>
            <a:pPr marL="285750" indent="-285750" algn="l">
              <a:buFont typeface="Arial" panose="020B0604020202020204" pitchFamily="34" charset="0"/>
              <a:buChar char="•"/>
            </a:pPr>
            <a:r>
              <a:rPr lang="en-US" altLang="zh-CN" i="0" dirty="0">
                <a:solidFill>
                  <a:srgbClr val="404040"/>
                </a:solidFill>
                <a:effectLst/>
                <a:latin typeface="Roboto Slab"/>
              </a:rPr>
              <a:t>Trainable End-to-end System: Conventional Training</a:t>
            </a:r>
          </a:p>
          <a:p>
            <a:pPr marL="285750" indent="-285750">
              <a:buFont typeface="Arial" panose="020B0604020202020204" pitchFamily="34" charset="0"/>
              <a:buChar char="•"/>
            </a:pPr>
            <a:r>
              <a:rPr lang="en-US" altLang="zh-CN" i="0" dirty="0">
                <a:solidFill>
                  <a:srgbClr val="404040"/>
                </a:solidFill>
                <a:effectLst/>
                <a:latin typeface="Roboto Slab"/>
              </a:rPr>
              <a:t>Trainable End-to-end System: RL-based Training</a:t>
            </a:r>
          </a:p>
          <a:p>
            <a:pPr algn="l"/>
            <a:endParaRPr lang="en-US" altLang="zh-CN" b="1" i="0" dirty="0">
              <a:solidFill>
                <a:srgbClr val="404040"/>
              </a:solidFill>
              <a:effectLst/>
              <a:latin typeface="Roboto Slab"/>
            </a:endParaRPr>
          </a:p>
        </p:txBody>
      </p:sp>
      <p:pic>
        <p:nvPicPr>
          <p:cNvPr id="24" name="图片 23">
            <a:extLst>
              <a:ext uri="{FF2B5EF4-FFF2-40B4-BE49-F238E27FC236}">
                <a16:creationId xmlns:a16="http://schemas.microsoft.com/office/drawing/2014/main" id="{AAA39621-3D4F-417F-BE2B-B5F02311BE21}"/>
              </a:ext>
            </a:extLst>
          </p:cNvPr>
          <p:cNvPicPr>
            <a:picLocks noChangeAspect="1"/>
          </p:cNvPicPr>
          <p:nvPr/>
        </p:nvPicPr>
        <p:blipFill>
          <a:blip r:embed="rId4"/>
          <a:stretch>
            <a:fillRect/>
          </a:stretch>
        </p:blipFill>
        <p:spPr>
          <a:xfrm>
            <a:off x="5867095" y="1217729"/>
            <a:ext cx="5572183" cy="4726347"/>
          </a:xfrm>
          <a:prstGeom prst="rect">
            <a:avLst/>
          </a:prstGeom>
        </p:spPr>
      </p:pic>
      <p:pic>
        <p:nvPicPr>
          <p:cNvPr id="28" name="Picture 15">
            <a:extLst>
              <a:ext uri="{FF2B5EF4-FFF2-40B4-BE49-F238E27FC236}">
                <a16:creationId xmlns:a16="http://schemas.microsoft.com/office/drawing/2014/main" id="{41220C8D-16DB-4B79-AFEE-BEC215FBEC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96285" y="1028699"/>
            <a:ext cx="6380017" cy="5347514"/>
          </a:xfrm>
          <a:prstGeom prst="rect">
            <a:avLst/>
          </a:prstGeom>
          <a:noFill/>
          <a:extLst>
            <a:ext uri="{909E8E84-426E-40DD-AFC4-6F175D3DCCD1}">
              <a14:hiddenFill xmlns:a14="http://schemas.microsoft.com/office/drawing/2010/main">
                <a:solidFill>
                  <a:srgbClr val="FFFFFF"/>
                </a:solidFill>
              </a14:hiddenFill>
            </a:ext>
          </a:extLst>
        </p:spPr>
      </p:pic>
      <p:sp>
        <p:nvSpPr>
          <p:cNvPr id="30" name="标题 1">
            <a:extLst>
              <a:ext uri="{FF2B5EF4-FFF2-40B4-BE49-F238E27FC236}">
                <a16:creationId xmlns:a16="http://schemas.microsoft.com/office/drawing/2014/main" id="{05F61AD3-7CD5-445C-8EDE-935F846996B1}"/>
              </a:ext>
            </a:extLst>
          </p:cNvPr>
          <p:cNvSpPr txBox="1">
            <a:spLocks/>
          </p:cNvSpPr>
          <p:nvPr/>
        </p:nvSpPr>
        <p:spPr>
          <a:xfrm>
            <a:off x="951213" y="25860"/>
            <a:ext cx="9705082" cy="790865"/>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CN" b="1" i="0" dirty="0">
                <a:solidFill>
                  <a:srgbClr val="18388A"/>
                </a:solidFill>
                <a:effectLst/>
                <a:latin typeface="Roboto Slab"/>
              </a:rPr>
              <a:t>End-to-end Learning with Autoencoders</a:t>
            </a:r>
          </a:p>
        </p:txBody>
      </p:sp>
      <p:pic>
        <p:nvPicPr>
          <p:cNvPr id="31" name="图片 30">
            <a:extLst>
              <a:ext uri="{FF2B5EF4-FFF2-40B4-BE49-F238E27FC236}">
                <a16:creationId xmlns:a16="http://schemas.microsoft.com/office/drawing/2014/main" id="{877A6411-13D1-4C9E-8A0B-4B6417BBE3AF}"/>
              </a:ext>
            </a:extLst>
          </p:cNvPr>
          <p:cNvPicPr>
            <a:picLocks noChangeAspect="1"/>
          </p:cNvPicPr>
          <p:nvPr/>
        </p:nvPicPr>
        <p:blipFill>
          <a:blip r:embed="rId6"/>
          <a:stretch>
            <a:fillRect/>
          </a:stretch>
        </p:blipFill>
        <p:spPr>
          <a:xfrm>
            <a:off x="390516" y="-15735"/>
            <a:ext cx="560697" cy="1044434"/>
          </a:xfrm>
          <a:prstGeom prst="rect">
            <a:avLst/>
          </a:prstGeom>
        </p:spPr>
      </p:pic>
    </p:spTree>
    <p:extLst>
      <p:ext uri="{BB962C8B-B14F-4D97-AF65-F5344CB8AC3E}">
        <p14:creationId xmlns:p14="http://schemas.microsoft.com/office/powerpoint/2010/main" val="225955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40505</TotalTime>
  <Words>5199</Words>
  <Application>Microsoft Office PowerPoint</Application>
  <PresentationFormat>宽屏</PresentationFormat>
  <Paragraphs>225</Paragraphs>
  <Slides>14</Slides>
  <Notes>11</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14</vt:i4>
      </vt:variant>
    </vt:vector>
  </HeadingPairs>
  <TitlesOfParts>
    <vt:vector size="29" baseType="lpstr">
      <vt:lpstr>-apple-system</vt:lpstr>
      <vt:lpstr>Arial Unicode MS</vt:lpstr>
      <vt:lpstr>PingFang SC</vt:lpstr>
      <vt:lpstr>Roboto Slab</vt:lpstr>
      <vt:lpstr>Ubuntu</vt:lpstr>
      <vt:lpstr>等线</vt:lpstr>
      <vt:lpstr>等线 Light</vt:lpstr>
      <vt:lpstr>微软雅黑</vt:lpstr>
      <vt:lpstr>Arial</vt:lpstr>
      <vt:lpstr>Consolas</vt:lpstr>
      <vt:lpstr>Lato</vt:lpstr>
      <vt:lpstr>Times New Roman</vt:lpstr>
      <vt:lpstr>Wingdings</vt:lpstr>
      <vt:lpstr>Office 主题​​</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佳林 万</dc:creator>
  <cp:lastModifiedBy>佳林 万</cp:lastModifiedBy>
  <cp:revision>157</cp:revision>
  <dcterms:created xsi:type="dcterms:W3CDTF">2025-04-14T06:44:00Z</dcterms:created>
  <dcterms:modified xsi:type="dcterms:W3CDTF">2025-05-12T09:49:33Z</dcterms:modified>
</cp:coreProperties>
</file>