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notesMasterIdLst>
    <p:notesMasterId r:id="rId26"/>
  </p:notesMasterIdLst>
  <p:handoutMasterIdLst>
    <p:handoutMasterId r:id="rId27"/>
  </p:handoutMasterIdLst>
  <p:sldIdLst>
    <p:sldId id="1298" r:id="rId2"/>
    <p:sldId id="1204" r:id="rId3"/>
    <p:sldId id="3263" r:id="rId4"/>
    <p:sldId id="3264" r:id="rId5"/>
    <p:sldId id="3266" r:id="rId6"/>
    <p:sldId id="3268" r:id="rId7"/>
    <p:sldId id="3269" r:id="rId8"/>
    <p:sldId id="3273" r:id="rId9"/>
    <p:sldId id="3285" r:id="rId10"/>
    <p:sldId id="3265" r:id="rId11"/>
    <p:sldId id="3270" r:id="rId12"/>
    <p:sldId id="3283" r:id="rId13"/>
    <p:sldId id="3271" r:id="rId14"/>
    <p:sldId id="3272" r:id="rId15"/>
    <p:sldId id="3284" r:id="rId16"/>
    <p:sldId id="3267" r:id="rId17"/>
    <p:sldId id="3275" r:id="rId18"/>
    <p:sldId id="3276" r:id="rId19"/>
    <p:sldId id="3278" r:id="rId20"/>
    <p:sldId id="3279" r:id="rId21"/>
    <p:sldId id="3280" r:id="rId22"/>
    <p:sldId id="3281" r:id="rId23"/>
    <p:sldId id="3286" r:id="rId24"/>
    <p:sldId id="3287" r:id="rId25"/>
  </p:sldIdLst>
  <p:sldSz cx="12192000" cy="6858000"/>
  <p:notesSz cx="6858000" cy="9144000"/>
  <p:custDataLst>
    <p:tags r:id="rId28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齐 阁" initials="齐" lastIdx="2" clrIdx="0">
    <p:extLst>
      <p:ext uri="{19B8F6BF-5375-455C-9EA6-DF929625EA0E}">
        <p15:presenceInfo xmlns:p15="http://schemas.microsoft.com/office/powerpoint/2012/main" userId="c36d22dc24b53d05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03864"/>
    <a:srgbClr val="E1E8F5"/>
    <a:srgbClr val="B0CFEB"/>
    <a:srgbClr val="DAE3F3"/>
    <a:srgbClr val="E8F3E0"/>
    <a:srgbClr val="C55A11"/>
    <a:srgbClr val="548235"/>
    <a:srgbClr val="E2F0D9"/>
    <a:srgbClr val="C00000"/>
    <a:srgbClr val="EE32A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无样式，无网格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09" autoAdjust="0"/>
    <p:restoredTop sz="84198" autoAdjust="0"/>
  </p:normalViewPr>
  <p:slideViewPr>
    <p:cSldViewPr snapToGrid="0">
      <p:cViewPr varScale="1">
        <p:scale>
          <a:sx n="137" d="100"/>
          <a:sy n="137" d="100"/>
        </p:scale>
        <p:origin x="1144" y="8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87" d="100"/>
          <a:sy n="87" d="100"/>
        </p:scale>
        <p:origin x="2106" y="90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commentAuthors" Target="commentAuthor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gs" Target="tags/tag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handoutMaster" Target="handoutMasters/handoutMaster1.xml"/><Relationship Id="rId30" Type="http://schemas.openxmlformats.org/officeDocument/2006/relationships/presProps" Target="presProps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>
            <a:extLst>
              <a:ext uri="{FF2B5EF4-FFF2-40B4-BE49-F238E27FC236}">
                <a16:creationId xmlns:a16="http://schemas.microsoft.com/office/drawing/2014/main" id="{A3F61DD9-1D17-41E0-A4EA-9C3EA9355DD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BEBDF958-1796-492C-A231-3D035F8B95BF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D19B35F-D7F8-4507-84F8-22D1C146C2C9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F2C635B-D3AC-4034-AF65-819B29F890EE}" type="slidenum">
              <a:rPr lang="zh-CN" altLang="en-US" smtClean="0"/>
              <a:t>‹#›</a:t>
            </a:fld>
            <a:endParaRPr lang="zh-CN" altLang="en-US"/>
          </a:p>
        </p:txBody>
      </p:sp>
      <p:sp>
        <p:nvSpPr>
          <p:cNvPr id="6" name="日期占位符 5">
            <a:extLst>
              <a:ext uri="{FF2B5EF4-FFF2-40B4-BE49-F238E27FC236}">
                <a16:creationId xmlns:a16="http://schemas.microsoft.com/office/drawing/2014/main" id="{0D00A5C9-3989-486E-A372-0FDFA1CB6589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94C9565-D55A-4147-A2DC-48560DEEF5F0}" type="datetimeFigureOut">
              <a:rPr lang="zh-CN" altLang="en-US" smtClean="0"/>
              <a:t>2024/12/29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5769220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7083DDE-A710-4474-8A97-5DCB441CB5BF}" type="datetimeFigureOut">
              <a:rPr lang="zh-CN" altLang="en-US" smtClean="0"/>
              <a:t>2024/12/29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32CD936-F134-4DC6-9406-18F65D7C4A01}" type="slidenum">
              <a:rPr lang="zh-CN" altLang="en-US" smtClean="0"/>
              <a:t>‹#›</a:t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26211314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10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8294397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11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64598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12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091222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13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3874446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14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4471935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15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349691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16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5390412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17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86600157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18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1868737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19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79924352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2</a:t>
            </a:fld>
            <a:endParaRPr lang="zh-CN" altLang="en-US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20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9816889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21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01401188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22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545427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23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0632386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24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9066860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059625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591376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5816520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2709472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7393897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这里有两个优化变量，中继路径的</a:t>
            </a:r>
            <a:r>
              <a:rPr lang="en-US" altLang="zh-CN" dirty="0"/>
              <a:t>binary</a:t>
            </a:r>
            <a:r>
              <a:rPr lang="zh-CN" altLang="en-US" dirty="0"/>
              <a:t>变量，</a:t>
            </a:r>
            <a:r>
              <a:rPr lang="en-US" altLang="zh-CN" dirty="0"/>
              <a:t>UAV</a:t>
            </a:r>
            <a:r>
              <a:rPr lang="zh-CN" altLang="en-US" dirty="0"/>
              <a:t>位置的连续变量，这两个变量是耦合的，所以采用交替迭代的方法一般可以求解。但是求解中继路径本身是一个</a:t>
            </a:r>
            <a:r>
              <a:rPr lang="en-US" altLang="zh-CN" dirty="0"/>
              <a:t>NP-Hard</a:t>
            </a:r>
            <a:r>
              <a:rPr lang="zh-CN" altLang="en-US" dirty="0"/>
              <a:t>，求解难度很大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8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662276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732CD936-F134-4DC6-9406-18F65D7C4A01}" type="slidenum">
              <a:rPr lang="zh-CN" altLang="en-US" smtClean="0"/>
              <a:t>9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88411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标题 3"/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4B3F8C3-4D34-464E-BB5A-60724E4C6E9F}" type="slidenum">
              <a:rPr lang="zh-CN" altLang="en-US" smtClean="0"/>
              <a:t>‹#›</a:t>
            </a:fld>
            <a:endParaRPr lang="zh-CN" alt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直接连接符 2"/>
          <p:cNvCxnSpPr/>
          <p:nvPr userDrawn="1"/>
        </p:nvCxnSpPr>
        <p:spPr>
          <a:xfrm>
            <a:off x="614680" y="875030"/>
            <a:ext cx="11304270" cy="0"/>
          </a:xfrm>
          <a:prstGeom prst="line">
            <a:avLst/>
          </a:prstGeom>
          <a:ln w="12700" cap="rnd">
            <a:solidFill>
              <a:schemeClr val="accent1">
                <a:lumMod val="50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矩形 4"/>
          <p:cNvSpPr/>
          <p:nvPr userDrawn="1"/>
        </p:nvSpPr>
        <p:spPr>
          <a:xfrm>
            <a:off x="0" y="247650"/>
            <a:ext cx="88900" cy="6273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6" name="矩形 5"/>
          <p:cNvSpPr/>
          <p:nvPr userDrawn="1"/>
        </p:nvSpPr>
        <p:spPr>
          <a:xfrm>
            <a:off x="121920" y="247650"/>
            <a:ext cx="386080" cy="627380"/>
          </a:xfrm>
          <a:prstGeom prst="rect">
            <a:avLst/>
          </a:prstGeom>
          <a:solidFill>
            <a:schemeClr val="accent1">
              <a:lumMod val="5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8" name="标题占位符 7"/>
          <p:cNvSpPr>
            <a:spLocks noGrp="1"/>
          </p:cNvSpPr>
          <p:nvPr>
            <p:ph type="title"/>
          </p:nvPr>
        </p:nvSpPr>
        <p:spPr>
          <a:xfrm>
            <a:off x="614680" y="241300"/>
            <a:ext cx="6642100" cy="73024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4"/>
          </p:nvPr>
        </p:nvSpPr>
        <p:spPr>
          <a:xfrm>
            <a:off x="9271000" y="63817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defRPr>
            </a:lvl1pPr>
          </a:lstStyle>
          <a:p>
            <a:fld id="{54B3F8C3-4D34-464E-BB5A-60724E4C6E9F}" type="slidenum">
              <a:rPr lang="zh-CN" altLang="en-US" smtClean="0"/>
              <a:pPr/>
              <a:t>‹#›</a:t>
            </a:fld>
            <a:endParaRPr lang="zh-CN" alt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kern="1200">
          <a:solidFill>
            <a:schemeClr val="accent1">
              <a:lumMod val="50000"/>
            </a:schemeClr>
          </a:solidFill>
          <a:latin typeface="微软雅黑" panose="020B0503020204020204" pitchFamily="34" charset="-122"/>
          <a:ea typeface="微软雅黑" panose="020B0503020204020204" pitchFamily="34" charset="-122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7" Type="http://schemas.openxmlformats.org/officeDocument/2006/relationships/image" Target="../media/image1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14.png"/><Relationship Id="rId4" Type="http://schemas.openxmlformats.org/officeDocument/2006/relationships/image" Target="../media/image1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.png"/><Relationship Id="rId13" Type="http://schemas.openxmlformats.org/officeDocument/2006/relationships/image" Target="../media/image27.png"/><Relationship Id="rId3" Type="http://schemas.openxmlformats.org/officeDocument/2006/relationships/image" Target="../media/image17.png"/><Relationship Id="rId7" Type="http://schemas.openxmlformats.org/officeDocument/2006/relationships/image" Target="../media/image21.png"/><Relationship Id="rId12" Type="http://schemas.openxmlformats.org/officeDocument/2006/relationships/image" Target="../media/image2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11" Type="http://schemas.openxmlformats.org/officeDocument/2006/relationships/image" Target="../media/image25.png"/><Relationship Id="rId5" Type="http://schemas.openxmlformats.org/officeDocument/2006/relationships/image" Target="../media/image19.png"/><Relationship Id="rId10" Type="http://schemas.openxmlformats.org/officeDocument/2006/relationships/image" Target="../media/image24.png"/><Relationship Id="rId4" Type="http://schemas.openxmlformats.org/officeDocument/2006/relationships/image" Target="../media/image18.png"/><Relationship Id="rId9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9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3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e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6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/>
          <p:cNvSpPr txBox="1"/>
          <p:nvPr/>
        </p:nvSpPr>
        <p:spPr>
          <a:xfrm>
            <a:off x="4857267" y="4085153"/>
            <a:ext cx="2399513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汇报人：傅连浩</a:t>
            </a:r>
            <a:endParaRPr lang="en-US" altLang="zh-CN" sz="2400" b="1" dirty="0">
              <a:solidFill>
                <a:schemeClr val="accent1">
                  <a:lumMod val="50000"/>
                </a:schemeClr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6" name="文本框 5"/>
          <p:cNvSpPr txBox="1"/>
          <p:nvPr/>
        </p:nvSpPr>
        <p:spPr>
          <a:xfrm>
            <a:off x="4751387" y="5576459"/>
            <a:ext cx="2689225" cy="5810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2024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年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12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月</a:t>
            </a:r>
            <a:r>
              <a:rPr lang="en-US" altLang="zh-CN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30</a:t>
            </a:r>
            <a:r>
              <a:rPr lang="zh-CN" altLang="en-US" sz="2400" b="1" dirty="0">
                <a:solidFill>
                  <a:schemeClr val="accent1">
                    <a:lumMod val="50000"/>
                  </a:schemeClr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日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AA2F77B9-A672-46D4-AADE-F3D7EBE93B1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271184" y="219726"/>
            <a:ext cx="581202" cy="583820"/>
          </a:xfrm>
          <a:prstGeom prst="rect">
            <a:avLst/>
          </a:prstGeom>
        </p:spPr>
      </p:pic>
      <p:sp>
        <p:nvSpPr>
          <p:cNvPr id="8" name="标题 7">
            <a:extLst>
              <a:ext uri="{FF2B5EF4-FFF2-40B4-BE49-F238E27FC236}">
                <a16:creationId xmlns:a16="http://schemas.microsoft.com/office/drawing/2014/main" id="{3AF995A1-B3E3-43AB-9537-D4C7FE4478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136698"/>
            <a:ext cx="6642100" cy="730249"/>
          </a:xfrm>
        </p:spPr>
        <p:txBody>
          <a:bodyPr/>
          <a:lstStyle/>
          <a:p>
            <a:r>
              <a:rPr lang="en-US" altLang="zh-CN" dirty="0"/>
              <a:t>Remote Sensing</a:t>
            </a:r>
            <a:endParaRPr lang="zh-CN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F6D5A1B2-12D3-46CF-B702-82EF4D8C6238}"/>
              </a:ext>
            </a:extLst>
          </p:cNvPr>
          <p:cNvSpPr txBox="1"/>
          <p:nvPr/>
        </p:nvSpPr>
        <p:spPr>
          <a:xfrm>
            <a:off x="374650" y="1945016"/>
            <a:ext cx="1162050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zh-CN" sz="32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Joint Flying Relay Location and Routing Optimization for 6G UAV–IoT Networks: </a:t>
            </a:r>
          </a:p>
          <a:p>
            <a:pPr algn="ctr"/>
            <a:r>
              <a:rPr lang="en-US" altLang="zh-CN" sz="32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  <a:cs typeface="Times New Roman" panose="02020603050405020304" pitchFamily="18" charset="0"/>
              </a:rPr>
              <a:t>A Graph Neural Network-Based Approach</a:t>
            </a:r>
            <a:endParaRPr lang="zh-CN" altLang="en-US" sz="3200" b="1" dirty="0">
              <a:solidFill>
                <a:srgbClr val="203864"/>
              </a:solidFill>
              <a:latin typeface="微软雅黑" panose="020B0503020204020204" pitchFamily="34" charset="-122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42389" y="196273"/>
            <a:ext cx="2461029" cy="730249"/>
          </a:xfrm>
        </p:spPr>
        <p:txBody>
          <a:bodyPr>
            <a:normAutofit/>
          </a:bodyPr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A0251B6F-B755-4C4E-A695-08D27EA78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10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A4D40D-F7AD-440F-AADC-85013C7E5C58}"/>
              </a:ext>
            </a:extLst>
          </p:cNvPr>
          <p:cNvGrpSpPr/>
          <p:nvPr/>
        </p:nvGrpSpPr>
        <p:grpSpPr>
          <a:xfrm>
            <a:off x="3236110" y="1516040"/>
            <a:ext cx="6873443" cy="4230435"/>
            <a:chOff x="3454550" y="1744640"/>
            <a:chExt cx="6873443" cy="423043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A6D1CC1-6776-4C28-B435-CBDE8FC94CE3}"/>
                </a:ext>
              </a:extLst>
            </p:cNvPr>
            <p:cNvGrpSpPr/>
            <p:nvPr/>
          </p:nvGrpSpPr>
          <p:grpSpPr>
            <a:xfrm>
              <a:off x="3454550" y="1744640"/>
              <a:ext cx="6873443" cy="3332468"/>
              <a:chOff x="-2765213" y="2423583"/>
              <a:chExt cx="5639202" cy="2686438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0E165B5D-C5AB-4DE8-9E9A-694365BEBBC5}"/>
                  </a:ext>
                </a:extLst>
              </p:cNvPr>
              <p:cNvGrpSpPr/>
              <p:nvPr/>
            </p:nvGrpSpPr>
            <p:grpSpPr>
              <a:xfrm>
                <a:off x="-2765213" y="2423583"/>
                <a:ext cx="5467870" cy="514774"/>
                <a:chOff x="-2765213" y="2423583"/>
                <a:chExt cx="5467870" cy="514774"/>
              </a:xfrm>
            </p:grpSpPr>
            <p:sp>
              <p:nvSpPr>
                <p:cNvPr id="35" name="菱形 34">
                  <a:extLst>
                    <a:ext uri="{FF2B5EF4-FFF2-40B4-BE49-F238E27FC236}">
                      <a16:creationId xmlns:a16="http://schemas.microsoft.com/office/drawing/2014/main" id="{B8B7B72A-5DE9-44A4-B6F2-76C3663F0FC3}"/>
                    </a:ext>
                  </a:extLst>
                </p:cNvPr>
                <p:cNvSpPr/>
                <p:nvPr/>
              </p:nvSpPr>
              <p:spPr>
                <a:xfrm>
                  <a:off x="-2765213" y="2423583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A9DA0F3-2055-4FBE-813E-84118C958604}"/>
                    </a:ext>
                  </a:extLst>
                </p:cNvPr>
                <p:cNvSpPr txBox="1"/>
                <p:nvPr/>
              </p:nvSpPr>
              <p:spPr>
                <a:xfrm>
                  <a:off x="-2057404" y="2441453"/>
                  <a:ext cx="4760061" cy="446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研究背景与研究意义</a:t>
                  </a: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45E3F55-0C57-41B3-BEF8-0B40965996F7}"/>
                  </a:ext>
                </a:extLst>
              </p:cNvPr>
              <p:cNvGrpSpPr/>
              <p:nvPr/>
            </p:nvGrpSpPr>
            <p:grpSpPr>
              <a:xfrm>
                <a:off x="-2765213" y="3147471"/>
                <a:ext cx="5459994" cy="514774"/>
                <a:chOff x="-2765213" y="3067037"/>
                <a:chExt cx="5459994" cy="514774"/>
              </a:xfrm>
            </p:grpSpPr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id="{3712EDB1-1D4B-4ABE-B347-18EB02D7810D}"/>
                    </a:ext>
                  </a:extLst>
                </p:cNvPr>
                <p:cNvSpPr/>
                <p:nvPr/>
              </p:nvSpPr>
              <p:spPr>
                <a:xfrm>
                  <a:off x="-2765213" y="3067037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5584A5B-1507-435F-BE63-D9019D6E6705}"/>
                    </a:ext>
                  </a:extLst>
                </p:cNvPr>
                <p:cNvSpPr txBox="1"/>
                <p:nvPr/>
              </p:nvSpPr>
              <p:spPr>
                <a:xfrm>
                  <a:off x="-2065279" y="3095735"/>
                  <a:ext cx="4760060" cy="446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系统模型与问题建模</a:t>
                  </a:r>
                  <a:endParaRPr lang="en-US" altLang="zh-CN" sz="30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0130E69-3240-4EA2-BE59-C1E5DA1E2509}"/>
                  </a:ext>
                </a:extLst>
              </p:cNvPr>
              <p:cNvGrpSpPr/>
              <p:nvPr/>
            </p:nvGrpSpPr>
            <p:grpSpPr>
              <a:xfrm>
                <a:off x="-2765213" y="3871359"/>
                <a:ext cx="5639202" cy="514774"/>
                <a:chOff x="-2765213" y="3710491"/>
                <a:chExt cx="5639202" cy="514774"/>
              </a:xfrm>
            </p:grpSpPr>
            <p:sp>
              <p:nvSpPr>
                <p:cNvPr id="31" name="菱形 30">
                  <a:extLst>
                    <a:ext uri="{FF2B5EF4-FFF2-40B4-BE49-F238E27FC236}">
                      <a16:creationId xmlns:a16="http://schemas.microsoft.com/office/drawing/2014/main" id="{F23DE959-79CB-461C-B259-C378BF82838F}"/>
                    </a:ext>
                  </a:extLst>
                </p:cNvPr>
                <p:cNvSpPr/>
                <p:nvPr/>
              </p:nvSpPr>
              <p:spPr>
                <a:xfrm>
                  <a:off x="-2765213" y="3710491"/>
                  <a:ext cx="514774" cy="514774"/>
                </a:xfrm>
                <a:prstGeom prst="diamond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3394391-12AD-4D53-91AB-0CA105628FC8}"/>
                    </a:ext>
                  </a:extLst>
                </p:cNvPr>
                <p:cNvSpPr txBox="1"/>
                <p:nvPr/>
              </p:nvSpPr>
              <p:spPr>
                <a:xfrm>
                  <a:off x="-2065279" y="3756405"/>
                  <a:ext cx="4939268" cy="446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b="1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LGNN-RGNN</a:t>
                  </a:r>
                  <a:r>
                    <a:rPr lang="zh-CN" altLang="en-US" sz="3000" b="1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方案</a:t>
                  </a: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10FA2B56-D14F-450D-AAD4-072D1BD9DD57}"/>
                  </a:ext>
                </a:extLst>
              </p:cNvPr>
              <p:cNvGrpSpPr/>
              <p:nvPr/>
            </p:nvGrpSpPr>
            <p:grpSpPr>
              <a:xfrm>
                <a:off x="-2765213" y="4595247"/>
                <a:ext cx="4399867" cy="514774"/>
                <a:chOff x="-2765213" y="4353945"/>
                <a:chExt cx="4399867" cy="514774"/>
              </a:xfrm>
            </p:grpSpPr>
            <p:sp>
              <p:nvSpPr>
                <p:cNvPr id="29" name="菱形 28">
                  <a:extLst>
                    <a:ext uri="{FF2B5EF4-FFF2-40B4-BE49-F238E27FC236}">
                      <a16:creationId xmlns:a16="http://schemas.microsoft.com/office/drawing/2014/main" id="{6B2EF1E5-8B42-4C2A-A75B-59385371FEDE}"/>
                    </a:ext>
                  </a:extLst>
                </p:cNvPr>
                <p:cNvSpPr/>
                <p:nvPr/>
              </p:nvSpPr>
              <p:spPr>
                <a:xfrm>
                  <a:off x="-2765213" y="4353945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4B09DD-DC75-4AA9-B74C-809B627984C3}"/>
                    </a:ext>
                  </a:extLst>
                </p:cNvPr>
                <p:cNvSpPr txBox="1"/>
                <p:nvPr/>
              </p:nvSpPr>
              <p:spPr>
                <a:xfrm>
                  <a:off x="-2065279" y="4404754"/>
                  <a:ext cx="3699933" cy="446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3000" b="1" dirty="0">
                      <a:solidFill>
                        <a:srgbClr val="20386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仿真实验</a:t>
                  </a:r>
                  <a:endParaRPr lang="en-US" altLang="zh-CN" sz="3000" b="1" dirty="0">
                    <a:solidFill>
                      <a:srgbClr val="20386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6" name="菱形 25">
              <a:extLst>
                <a:ext uri="{FF2B5EF4-FFF2-40B4-BE49-F238E27FC236}">
                  <a16:creationId xmlns:a16="http://schemas.microsoft.com/office/drawing/2014/main" id="{BB3D888F-5A08-499D-A72C-2CB7F5D93197}"/>
                </a:ext>
              </a:extLst>
            </p:cNvPr>
            <p:cNvSpPr/>
            <p:nvPr/>
          </p:nvSpPr>
          <p:spPr>
            <a:xfrm>
              <a:off x="3454550" y="5336509"/>
              <a:ext cx="627442" cy="638566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50E089-798A-4E60-8DB4-6C9D68BC1A06}"/>
                </a:ext>
              </a:extLst>
            </p:cNvPr>
            <p:cNvSpPr txBox="1"/>
            <p:nvPr/>
          </p:nvSpPr>
          <p:spPr>
            <a:xfrm>
              <a:off x="4307677" y="5399536"/>
              <a:ext cx="45097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b="1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30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332161530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en-US" altLang="zh-CN" dirty="0"/>
              <a:t>LGNN-RGNN</a:t>
            </a:r>
            <a:r>
              <a:rPr lang="zh-CN" altLang="en-US" dirty="0"/>
              <a:t>方案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11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125" name="图片 124">
            <a:extLst>
              <a:ext uri="{FF2B5EF4-FFF2-40B4-BE49-F238E27FC236}">
                <a16:creationId xmlns:a16="http://schemas.microsoft.com/office/drawing/2014/main" id="{9F7410B8-6BEC-417C-AED5-65946E4C049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8040" y="1861567"/>
            <a:ext cx="5956911" cy="2245676"/>
          </a:xfrm>
          <a:prstGeom prst="rect">
            <a:avLst/>
          </a:prstGeom>
        </p:spPr>
      </p:pic>
      <p:pic>
        <p:nvPicPr>
          <p:cNvPr id="126" name="图片 125">
            <a:extLst>
              <a:ext uri="{FF2B5EF4-FFF2-40B4-BE49-F238E27FC236}">
                <a16:creationId xmlns:a16="http://schemas.microsoft.com/office/drawing/2014/main" id="{BDA4B79C-DF37-43D8-B9D9-C839A9275C0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72926" y="2422701"/>
            <a:ext cx="5968272" cy="3423425"/>
          </a:xfrm>
          <a:prstGeom prst="rect">
            <a:avLst/>
          </a:prstGeom>
        </p:spPr>
      </p:pic>
      <p:pic>
        <p:nvPicPr>
          <p:cNvPr id="127" name="图片 126">
            <a:extLst>
              <a:ext uri="{FF2B5EF4-FFF2-40B4-BE49-F238E27FC236}">
                <a16:creationId xmlns:a16="http://schemas.microsoft.com/office/drawing/2014/main" id="{3BBBD598-D9BE-460E-A8D3-DC1999D937D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11923" y="2661583"/>
            <a:ext cx="5286617" cy="3181059"/>
          </a:xfrm>
          <a:prstGeom prst="rect">
            <a:avLst/>
          </a:prstGeom>
        </p:spPr>
      </p:pic>
      <p:pic>
        <p:nvPicPr>
          <p:cNvPr id="128" name="图片 127">
            <a:extLst>
              <a:ext uri="{FF2B5EF4-FFF2-40B4-BE49-F238E27FC236}">
                <a16:creationId xmlns:a16="http://schemas.microsoft.com/office/drawing/2014/main" id="{0411982D-E759-4FB0-BE5E-55F91C8D3E8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842495" y="1990559"/>
            <a:ext cx="3616561" cy="3313603"/>
          </a:xfrm>
          <a:prstGeom prst="rect">
            <a:avLst/>
          </a:prstGeom>
        </p:spPr>
      </p:pic>
      <p:pic>
        <p:nvPicPr>
          <p:cNvPr id="129" name="图片 128">
            <a:extLst>
              <a:ext uri="{FF2B5EF4-FFF2-40B4-BE49-F238E27FC236}">
                <a16:creationId xmlns:a16="http://schemas.microsoft.com/office/drawing/2014/main" id="{2092C19E-FB69-46A5-8073-72B24AA064F9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94957" y="1951688"/>
            <a:ext cx="2370646" cy="1863191"/>
          </a:xfrm>
          <a:prstGeom prst="rect">
            <a:avLst/>
          </a:prstGeom>
        </p:spPr>
      </p:pic>
      <p:sp>
        <p:nvSpPr>
          <p:cNvPr id="130" name="文本框 129">
            <a:extLst>
              <a:ext uri="{FF2B5EF4-FFF2-40B4-BE49-F238E27FC236}">
                <a16:creationId xmlns:a16="http://schemas.microsoft.com/office/drawing/2014/main" id="{57CE8A91-A6FB-412D-A88A-736B3ECFFBD7}"/>
              </a:ext>
            </a:extLst>
          </p:cNvPr>
          <p:cNvSpPr txBox="1"/>
          <p:nvPr/>
        </p:nvSpPr>
        <p:spPr>
          <a:xfrm>
            <a:off x="159765" y="1189646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整体推理和训练框架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A796BDA4-D41B-46A7-B2A9-4AD715E5A2AB}"/>
              </a:ext>
            </a:extLst>
          </p:cNvPr>
          <p:cNvSpPr txBox="1"/>
          <p:nvPr/>
        </p:nvSpPr>
        <p:spPr>
          <a:xfrm>
            <a:off x="7273565" y="1514317"/>
            <a:ext cx="3885039" cy="120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LGNN:</a:t>
            </a:r>
            <a:b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无人机部署位置优化，输入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UAV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Users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初始位置信息，输出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UAV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部署位置</a:t>
            </a:r>
          </a:p>
        </p:txBody>
      </p:sp>
      <p:sp>
        <p:nvSpPr>
          <p:cNvPr id="131" name="文本框 130">
            <a:extLst>
              <a:ext uri="{FF2B5EF4-FFF2-40B4-BE49-F238E27FC236}">
                <a16:creationId xmlns:a16="http://schemas.microsoft.com/office/drawing/2014/main" id="{DBE81E50-E341-40BA-956D-38441E942EA0}"/>
              </a:ext>
            </a:extLst>
          </p:cNvPr>
          <p:cNvSpPr txBox="1"/>
          <p:nvPr/>
        </p:nvSpPr>
        <p:spPr>
          <a:xfrm>
            <a:off x="7273565" y="2774918"/>
            <a:ext cx="3885039" cy="12082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RGNN</a:t>
            </a:r>
            <a:r>
              <a:rPr lang="zh-CN" altLang="en-US" b="1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b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输入无人机和用户位置，输出每对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D2D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设备中继路径</a:t>
            </a:r>
          </a:p>
        </p:txBody>
      </p:sp>
      <p:sp>
        <p:nvSpPr>
          <p:cNvPr id="132" name="文本框 131">
            <a:extLst>
              <a:ext uri="{FF2B5EF4-FFF2-40B4-BE49-F238E27FC236}">
                <a16:creationId xmlns:a16="http://schemas.microsoft.com/office/drawing/2014/main" id="{41C99AE8-3F82-40E8-8ABA-592935856371}"/>
              </a:ext>
            </a:extLst>
          </p:cNvPr>
          <p:cNvSpPr txBox="1"/>
          <p:nvPr/>
        </p:nvSpPr>
        <p:spPr>
          <a:xfrm>
            <a:off x="7300540" y="4586444"/>
            <a:ext cx="3885039" cy="7232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RGNN</a:t>
            </a:r>
            <a:r>
              <a:rPr lang="zh-CN" altLang="en-US" b="1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训练：</a:t>
            </a:r>
            <a:endParaRPr lang="en-US" altLang="zh-CN" b="1" dirty="0">
              <a:solidFill>
                <a:srgbClr val="203864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       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随机生成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UAV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User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位置数据进行训练</a:t>
            </a:r>
          </a:p>
        </p:txBody>
      </p:sp>
      <p:sp>
        <p:nvSpPr>
          <p:cNvPr id="134" name="矩形 133">
            <a:extLst>
              <a:ext uri="{FF2B5EF4-FFF2-40B4-BE49-F238E27FC236}">
                <a16:creationId xmlns:a16="http://schemas.microsoft.com/office/drawing/2014/main" id="{FB964A6F-9EE3-4766-97CE-48504FC5869E}"/>
              </a:ext>
            </a:extLst>
          </p:cNvPr>
          <p:cNvSpPr/>
          <p:nvPr/>
        </p:nvSpPr>
        <p:spPr>
          <a:xfrm>
            <a:off x="7147560" y="1498600"/>
            <a:ext cx="4191000" cy="2468880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5" name="文本框 134">
            <a:extLst>
              <a:ext uri="{FF2B5EF4-FFF2-40B4-BE49-F238E27FC236}">
                <a16:creationId xmlns:a16="http://schemas.microsoft.com/office/drawing/2014/main" id="{689E6482-9800-4CAA-879C-E3B530154231}"/>
              </a:ext>
            </a:extLst>
          </p:cNvPr>
          <p:cNvSpPr txBox="1"/>
          <p:nvPr/>
        </p:nvSpPr>
        <p:spPr>
          <a:xfrm>
            <a:off x="7559507" y="1169042"/>
            <a:ext cx="18004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两阶段过程推理</a:t>
            </a:r>
          </a:p>
        </p:txBody>
      </p:sp>
      <p:sp>
        <p:nvSpPr>
          <p:cNvPr id="136" name="矩形 135">
            <a:extLst>
              <a:ext uri="{FF2B5EF4-FFF2-40B4-BE49-F238E27FC236}">
                <a16:creationId xmlns:a16="http://schemas.microsoft.com/office/drawing/2014/main" id="{F28B5923-8A1D-491F-A615-408D757AA2D7}"/>
              </a:ext>
            </a:extLst>
          </p:cNvPr>
          <p:cNvSpPr/>
          <p:nvPr/>
        </p:nvSpPr>
        <p:spPr>
          <a:xfrm>
            <a:off x="7147560" y="4532631"/>
            <a:ext cx="4191000" cy="1825577"/>
          </a:xfrm>
          <a:prstGeom prst="rect">
            <a:avLst/>
          </a:prstGeom>
          <a:noFill/>
          <a:ln w="19050"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37" name="文本框 136">
            <a:extLst>
              <a:ext uri="{FF2B5EF4-FFF2-40B4-BE49-F238E27FC236}">
                <a16:creationId xmlns:a16="http://schemas.microsoft.com/office/drawing/2014/main" id="{AD0177B9-14AD-456B-A0EB-9CF8E308CC8A}"/>
              </a:ext>
            </a:extLst>
          </p:cNvPr>
          <p:cNvSpPr txBox="1"/>
          <p:nvPr/>
        </p:nvSpPr>
        <p:spPr>
          <a:xfrm>
            <a:off x="7701746" y="4138109"/>
            <a:ext cx="13388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两阶段训练</a:t>
            </a:r>
          </a:p>
        </p:txBody>
      </p:sp>
      <p:sp>
        <p:nvSpPr>
          <p:cNvPr id="139" name="文本框 138">
            <a:extLst>
              <a:ext uri="{FF2B5EF4-FFF2-40B4-BE49-F238E27FC236}">
                <a16:creationId xmlns:a16="http://schemas.microsoft.com/office/drawing/2014/main" id="{4717B332-32EF-47C4-A5A1-60CD5C08E713}"/>
              </a:ext>
            </a:extLst>
          </p:cNvPr>
          <p:cNvSpPr txBox="1"/>
          <p:nvPr/>
        </p:nvSpPr>
        <p:spPr>
          <a:xfrm>
            <a:off x="7304560" y="5257978"/>
            <a:ext cx="4034000" cy="111594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b="1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</a:t>
            </a:r>
            <a:r>
              <a:rPr lang="zh-CN" altLang="en-US" b="1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训练：</a:t>
            </a:r>
            <a:b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</a:b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根据预训练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RGNN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输出的中继路径计算系统流量进行训练</a:t>
            </a:r>
          </a:p>
        </p:txBody>
      </p:sp>
    </p:spTree>
    <p:extLst>
      <p:ext uri="{BB962C8B-B14F-4D97-AF65-F5344CB8AC3E}">
        <p14:creationId xmlns:p14="http://schemas.microsoft.com/office/powerpoint/2010/main" val="369251362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131" grpId="0"/>
      <p:bldP spid="132" grpId="0"/>
      <p:bldP spid="136" grpId="0" animBg="1"/>
      <p:bldP spid="137" grpId="0"/>
      <p:bldP spid="13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>
            <a:normAutofit/>
          </a:bodyPr>
          <a:lstStyle/>
          <a:p>
            <a:r>
              <a:rPr lang="en-US" altLang="zh-CN" dirty="0"/>
              <a:t>LGNN-RGNN</a:t>
            </a:r>
            <a:r>
              <a:rPr lang="zh-CN" altLang="en-US" dirty="0"/>
              <a:t>方案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12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54915-8F48-4C6B-96BB-E0AE614E7A05}"/>
              </a:ext>
            </a:extLst>
          </p:cNvPr>
          <p:cNvSpPr txBox="1"/>
          <p:nvPr/>
        </p:nvSpPr>
        <p:spPr>
          <a:xfrm>
            <a:off x="159765" y="1189646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基于图神经网络强化学习的中继路由方案</a:t>
            </a:r>
          </a:p>
        </p:txBody>
      </p:sp>
      <p:pic>
        <p:nvPicPr>
          <p:cNvPr id="14" name="图片 13">
            <a:extLst>
              <a:ext uri="{FF2B5EF4-FFF2-40B4-BE49-F238E27FC236}">
                <a16:creationId xmlns:a16="http://schemas.microsoft.com/office/drawing/2014/main" id="{D483B0CA-EE2B-4586-9740-9B6768F1A4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5669" y="1883050"/>
            <a:ext cx="3156751" cy="1641152"/>
          </a:xfrm>
          <a:prstGeom prst="rect">
            <a:avLst/>
          </a:prstGeom>
        </p:spPr>
      </p:pic>
      <p:pic>
        <p:nvPicPr>
          <p:cNvPr id="16" name="图片 15">
            <a:extLst>
              <a:ext uri="{FF2B5EF4-FFF2-40B4-BE49-F238E27FC236}">
                <a16:creationId xmlns:a16="http://schemas.microsoft.com/office/drawing/2014/main" id="{87F68A10-A533-4257-BABF-B9ABED57A42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59194" y="2194036"/>
            <a:ext cx="995453" cy="1349691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B8908645-E412-4F5C-8D5D-C23D0CC78BF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982668" y="2745802"/>
            <a:ext cx="2659025" cy="739864"/>
          </a:xfrm>
          <a:prstGeom prst="rect">
            <a:avLst/>
          </a:prstGeom>
        </p:spPr>
      </p:pic>
      <p:pic>
        <p:nvPicPr>
          <p:cNvPr id="18" name="图片 17">
            <a:extLst>
              <a:ext uri="{FF2B5EF4-FFF2-40B4-BE49-F238E27FC236}">
                <a16:creationId xmlns:a16="http://schemas.microsoft.com/office/drawing/2014/main" id="{D557B3C8-94C7-4A33-B768-D8940EF28C6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291610" y="2295971"/>
            <a:ext cx="659151" cy="2188201"/>
          </a:xfrm>
          <a:prstGeom prst="rect">
            <a:avLst/>
          </a:prstGeom>
        </p:spPr>
      </p:pic>
      <p:pic>
        <p:nvPicPr>
          <p:cNvPr id="28" name="图片 27">
            <a:extLst>
              <a:ext uri="{FF2B5EF4-FFF2-40B4-BE49-F238E27FC236}">
                <a16:creationId xmlns:a16="http://schemas.microsoft.com/office/drawing/2014/main" id="{6AFC377B-97B5-445E-86B6-7C1D6EC17A0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73262" y="3477292"/>
            <a:ext cx="1820513" cy="977517"/>
          </a:xfrm>
          <a:prstGeom prst="rect">
            <a:avLst/>
          </a:prstGeom>
        </p:spPr>
      </p:pic>
      <p:pic>
        <p:nvPicPr>
          <p:cNvPr id="29" name="图片 28">
            <a:extLst>
              <a:ext uri="{FF2B5EF4-FFF2-40B4-BE49-F238E27FC236}">
                <a16:creationId xmlns:a16="http://schemas.microsoft.com/office/drawing/2014/main" id="{0AB32F3B-CD55-426F-BECB-286E28FC9CC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3513913" y="4391159"/>
            <a:ext cx="2282367" cy="1053745"/>
          </a:xfrm>
          <a:prstGeom prst="rect">
            <a:avLst/>
          </a:prstGeom>
        </p:spPr>
      </p:pic>
      <p:pic>
        <p:nvPicPr>
          <p:cNvPr id="30" name="图片 29">
            <a:extLst>
              <a:ext uri="{FF2B5EF4-FFF2-40B4-BE49-F238E27FC236}">
                <a16:creationId xmlns:a16="http://schemas.microsoft.com/office/drawing/2014/main" id="{23AD637C-92F2-4740-9DDA-3D9CBF8CF6E1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328878" y="3947503"/>
            <a:ext cx="3241948" cy="1632184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64808084-A65A-42DC-B27E-4D4429827A6D}"/>
              </a:ext>
            </a:extLst>
          </p:cNvPr>
          <p:cNvSpPr txBox="1"/>
          <p:nvPr/>
        </p:nvSpPr>
        <p:spPr>
          <a:xfrm>
            <a:off x="6822834" y="1199853"/>
            <a:ext cx="5380595" cy="746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编码器：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编码器由两部分组成，即提取所有节点特征的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和提取所选中继路径特征的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endParaRPr lang="zh-CN" altLang="en-US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B48A54-F9D9-40F4-BBEC-427D22AD1CE3}"/>
                  </a:ext>
                </a:extLst>
              </p:cNvPr>
              <p:cNvSpPr txBox="1"/>
              <p:nvPr/>
            </p:nvSpPr>
            <p:spPr>
              <a:xfrm>
                <a:off x="7600704" y="2334074"/>
                <a:ext cx="3223638" cy="938462"/>
              </a:xfrm>
              <a:prstGeom prst="rect">
                <a:avLst/>
              </a:prstGeom>
              <a:noFill/>
              <a:ln w="19050">
                <a:solidFill>
                  <a:srgbClr val="C00000"/>
                </a:solidFill>
                <a:prstDash val="dash"/>
              </a:ln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𝜙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𝜃</m:t>
                          </m:r>
                        </m:sub>
                      </m:sSub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f>
                            <m:f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num>
                            <m:den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  <m:t>𝒩</m:t>
                                  </m:r>
                                  <m:d>
                                    <m:d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</m:d>
                                </m:e>
                              </m:d>
                            </m:den>
                          </m:f>
                          <m:sSub>
                            <m:sSubPr>
                              <m:ctrlPr>
                                <a:rPr lang="en-US" altLang="zh-CN" sz="1600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6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Sup>
                                    <m:sSubSupPr>
                                      <m:ctrlP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SupPr>
                                    <m:e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h</m:t>
                                      </m:r>
                                    </m:e>
                                    <m:sub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𝑗</m:t>
                                      </m:r>
                                    </m:sub>
                                    <m:sup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𝑡</m:t>
                                      </m:r>
                                      <m:r>
                                        <a:rPr lang="en-US" altLang="zh-CN" sz="1600" b="0" i="1" smtClean="0">
                                          <a:latin typeface="Cambria Math" panose="02040503050406030204" pitchFamily="18" charset="0"/>
                                        </a:rPr>
                                        <m:t>−1</m:t>
                                      </m:r>
                                    </m:sup>
                                  </m:sSubSup>
                                </m:e>
                              </m:d>
                            </m:e>
                            <m:sub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∈</m:t>
                              </m:r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𝒩</m:t>
                              </m:r>
                              <m:d>
                                <m:dPr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en-US" altLang="zh-CN" sz="1600" i="1">
                                  <a:latin typeface="Cambria Math" panose="02040503050406030204" pitchFamily="18" charset="0"/>
                                </a:rPr>
                                <m:t>∪</m:t>
                              </m:r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altLang="zh-CN" sz="1600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</m:sub>
                          </m:sSub>
                        </m:e>
                      </m:d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𝛾</m:t>
                      </m:r>
                      <m:sSub>
                        <m:sSub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h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sup>
                      </m:sSubSup>
                      <m:r>
                        <a:rPr lang="en-US" altLang="zh-CN" sz="1600" b="0" i="1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1−</m:t>
                          </m:r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𝛾</m:t>
                          </m:r>
                        </m:e>
                      </m:d>
                      <m:sSubSup>
                        <m:sSubSupPr>
                          <m:ctrlP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e>
                        <m:sub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  <m:sup>
                          <m:r>
                            <a:rPr lang="en-US" altLang="zh-CN" sz="1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bSup>
                    </m:oMath>
                  </m:oMathPara>
                </a14:m>
                <a:endParaRPr lang="zh-CN" altLang="en-US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文本框 2">
                <a:extLst>
                  <a:ext uri="{FF2B5EF4-FFF2-40B4-BE49-F238E27FC236}">
                    <a16:creationId xmlns:a16="http://schemas.microsoft.com/office/drawing/2014/main" id="{16B48A54-F9D9-40F4-BBEC-427D22AD1CE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00704" y="2334074"/>
                <a:ext cx="3223638" cy="938462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19050">
                <a:solidFill>
                  <a:srgbClr val="C00000"/>
                </a:solidFill>
                <a:prstDash val="dash"/>
              </a:ln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图片 3">
            <a:extLst>
              <a:ext uri="{FF2B5EF4-FFF2-40B4-BE49-F238E27FC236}">
                <a16:creationId xmlns:a16="http://schemas.microsoft.com/office/drawing/2014/main" id="{110AE93D-A5B6-4DB6-8F03-6C40D16B62E8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7764497" y="3855994"/>
            <a:ext cx="2746023" cy="305114"/>
          </a:xfrm>
          <a:prstGeom prst="rect">
            <a:avLst/>
          </a:prstGeom>
          <a:ln w="19050">
            <a:solidFill>
              <a:srgbClr val="C00000"/>
            </a:solidFill>
            <a:prstDash val="dash"/>
          </a:ln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A4101C65-B431-46F3-AE5F-238C8076C20F}"/>
              </a:ext>
            </a:extLst>
          </p:cNvPr>
          <p:cNvSpPr txBox="1"/>
          <p:nvPr/>
        </p:nvSpPr>
        <p:spPr>
          <a:xfrm>
            <a:off x="7600704" y="2005876"/>
            <a:ext cx="105028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03D9C32D-855B-420C-A0CB-9D64CB8211CA}"/>
              </a:ext>
            </a:extLst>
          </p:cNvPr>
          <p:cNvSpPr txBox="1"/>
          <p:nvPr/>
        </p:nvSpPr>
        <p:spPr>
          <a:xfrm>
            <a:off x="6958481" y="4387135"/>
            <a:ext cx="5057041" cy="7466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解码器：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解码器计算候选节点中每个节点的注意值，注意值越高，选为下一节点的概率越大</a:t>
            </a:r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9B4DB618-D70A-42AA-8EDF-B1BFE53C76DE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7669653" y="5318900"/>
            <a:ext cx="3813306" cy="687254"/>
          </a:xfrm>
          <a:prstGeom prst="rect">
            <a:avLst/>
          </a:prstGeom>
        </p:spPr>
      </p:pic>
      <p:pic>
        <p:nvPicPr>
          <p:cNvPr id="8" name="图片 7">
            <a:extLst>
              <a:ext uri="{FF2B5EF4-FFF2-40B4-BE49-F238E27FC236}">
                <a16:creationId xmlns:a16="http://schemas.microsoft.com/office/drawing/2014/main" id="{5D6FF921-F6C9-4C9E-8E3B-6181F386C23F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328467" y="6168834"/>
            <a:ext cx="2495678" cy="311166"/>
          </a:xfrm>
          <a:prstGeom prst="rect">
            <a:avLst/>
          </a:prstGeom>
        </p:spPr>
      </p:pic>
      <p:sp>
        <p:nvSpPr>
          <p:cNvPr id="33" name="文本框 32">
            <a:extLst>
              <a:ext uri="{FF2B5EF4-FFF2-40B4-BE49-F238E27FC236}">
                <a16:creationId xmlns:a16="http://schemas.microsoft.com/office/drawing/2014/main" id="{F3B8746C-E52B-49DA-A17E-DEA818B9031C}"/>
              </a:ext>
            </a:extLst>
          </p:cNvPr>
          <p:cNvSpPr txBox="1"/>
          <p:nvPr/>
        </p:nvSpPr>
        <p:spPr>
          <a:xfrm>
            <a:off x="7638804" y="3436701"/>
            <a:ext cx="11753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LSTM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</a:t>
            </a: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98EFC051-92C0-48AC-9DEA-F1030C40AACA}"/>
              </a:ext>
            </a:extLst>
          </p:cNvPr>
          <p:cNvSpPr/>
          <p:nvPr/>
        </p:nvSpPr>
        <p:spPr>
          <a:xfrm>
            <a:off x="198120" y="1833880"/>
            <a:ext cx="6595655" cy="3906520"/>
          </a:xfrm>
          <a:prstGeom prst="rect">
            <a:avLst/>
          </a:prstGeom>
          <a:noFill/>
          <a:ln w="1905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994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3" grpId="0" animBg="1"/>
      <p:bldP spid="5" grpId="0"/>
      <p:bldP spid="31" grpId="0"/>
      <p:bldP spid="33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矩形 128">
            <a:extLst>
              <a:ext uri="{FF2B5EF4-FFF2-40B4-BE49-F238E27FC236}">
                <a16:creationId xmlns:a16="http://schemas.microsoft.com/office/drawing/2014/main" id="{9D6528CD-B118-43E6-B5E7-EA69436BF880}"/>
              </a:ext>
            </a:extLst>
          </p:cNvPr>
          <p:cNvSpPr/>
          <p:nvPr/>
        </p:nvSpPr>
        <p:spPr>
          <a:xfrm>
            <a:off x="614680" y="2563799"/>
            <a:ext cx="4907280" cy="349917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en-US" altLang="zh-CN" dirty="0"/>
              <a:t>LGNN-RGNN</a:t>
            </a:r>
            <a:r>
              <a:rPr lang="zh-CN" altLang="en-US" dirty="0"/>
              <a:t>方案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13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20" name="文本框 19">
            <a:extLst>
              <a:ext uri="{FF2B5EF4-FFF2-40B4-BE49-F238E27FC236}">
                <a16:creationId xmlns:a16="http://schemas.microsoft.com/office/drawing/2014/main" id="{08754915-8F48-4C6B-96BB-E0AE614E7A05}"/>
              </a:ext>
            </a:extLst>
          </p:cNvPr>
          <p:cNvSpPr txBox="1"/>
          <p:nvPr/>
        </p:nvSpPr>
        <p:spPr>
          <a:xfrm>
            <a:off x="159765" y="1189646"/>
            <a:ext cx="607089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基于图神经网络强化学习的中继路由方案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F5942104-CEC6-49DA-A7AE-54BD05243EED}"/>
              </a:ext>
            </a:extLst>
          </p:cNvPr>
          <p:cNvSpPr txBox="1"/>
          <p:nvPr/>
        </p:nvSpPr>
        <p:spPr>
          <a:xfrm>
            <a:off x="675640" y="2592540"/>
            <a:ext cx="4168129" cy="189474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State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：当前节点特征，候补节点嵌入特征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Action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：可选候补节点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Reward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：路由路径中最长边距离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pic>
        <p:nvPicPr>
          <p:cNvPr id="27" name="图片 26">
            <a:extLst>
              <a:ext uri="{FF2B5EF4-FFF2-40B4-BE49-F238E27FC236}">
                <a16:creationId xmlns:a16="http://schemas.microsoft.com/office/drawing/2014/main" id="{BD99A8BF-7E99-4BCB-9506-3F0A52B64AF9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318738" y="3822648"/>
            <a:ext cx="2881932" cy="505110"/>
          </a:xfrm>
          <a:prstGeom prst="rect">
            <a:avLst/>
          </a:prstGeom>
        </p:spPr>
      </p:pic>
      <p:sp>
        <p:nvSpPr>
          <p:cNvPr id="125" name="文本框 124">
            <a:extLst>
              <a:ext uri="{FF2B5EF4-FFF2-40B4-BE49-F238E27FC236}">
                <a16:creationId xmlns:a16="http://schemas.microsoft.com/office/drawing/2014/main" id="{3BE785F8-2E01-4C37-8300-638115CF7CB6}"/>
              </a:ext>
            </a:extLst>
          </p:cNvPr>
          <p:cNvSpPr txBox="1"/>
          <p:nvPr/>
        </p:nvSpPr>
        <p:spPr>
          <a:xfrm>
            <a:off x="490945" y="2104010"/>
            <a:ext cx="31877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Markov Decision Process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</p:txBody>
      </p:sp>
      <p:sp>
        <p:nvSpPr>
          <p:cNvPr id="126" name="文本框 125">
            <a:extLst>
              <a:ext uri="{FF2B5EF4-FFF2-40B4-BE49-F238E27FC236}">
                <a16:creationId xmlns:a16="http://schemas.microsoft.com/office/drawing/2014/main" id="{9745E9B1-8A2C-4F78-BC20-B556AE272C54}"/>
              </a:ext>
            </a:extLst>
          </p:cNvPr>
          <p:cNvSpPr txBox="1"/>
          <p:nvPr/>
        </p:nvSpPr>
        <p:spPr>
          <a:xfrm>
            <a:off x="6263640" y="2063370"/>
            <a:ext cx="258500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Reinforce</a:t>
            </a: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训练算法：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26263342-A87F-49F3-84BA-3929696E9A0F}"/>
                  </a:ext>
                </a:extLst>
              </p:cNvPr>
              <p:cNvSpPr txBox="1"/>
              <p:nvPr/>
            </p:nvSpPr>
            <p:spPr>
              <a:xfrm>
                <a:off x="6502600" y="2592540"/>
                <a:ext cx="5361840" cy="347043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1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策略表示</a:t>
                </a:r>
                <a:r>
                  <a:rPr lang="zh-CN" altLang="en-US" sz="16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sz="1600" b="0" i="0" dirty="0">
                  <a:solidFill>
                    <a:srgbClr val="24292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使用参数化策略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𝜋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e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e>
                    </m:d>
                  </m:oMath>
                </a14:m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，表示在状态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24292F"/>
                        </a:solidFill>
                        <a:effectLst/>
                        <a:latin typeface="Cambria Math" panose="02040503050406030204" pitchFamily="18" charset="0"/>
                      </a:rPr>
                      <m:t>𝑠</m:t>
                    </m:r>
                  </m:oMath>
                </a14:m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下采取动作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24292F"/>
                        </a:solidFill>
                        <a:effectLst/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的概率。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1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采样</a:t>
                </a:r>
                <a:r>
                  <a:rPr lang="zh-CN" altLang="en-US" sz="16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采样多个轨迹 </a:t>
                </a:r>
                <a:endParaRPr lang="en-US" altLang="zh-CN" sz="1400" b="0" i="0" dirty="0">
                  <a:solidFill>
                    <a:srgbClr val="24292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{"/>
                          <m:endChr m:val="}"/>
                          <m:ctrlPr>
                            <a:rPr lang="en-US" altLang="zh-CN" sz="1400" b="0" i="0" smtClean="0">
                              <a:solidFill>
                                <a:srgbClr val="24292F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US" altLang="zh-CN" sz="1400" b="0" i="1" smtClean="0">
                                  <a:solidFill>
                                    <a:srgbClr val="24292F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rgbClr val="24292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400" b="0" i="1" smtClean="0">
                                      <a:solidFill>
                                        <a:srgbClr val="24292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a:rPr lang="en-US" altLang="zh-CN" sz="1400" b="0" i="1" smtClean="0">
                                      <a:solidFill>
                                        <a:srgbClr val="24292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i="1">
                                  <a:solidFill>
                                    <a:srgbClr val="24292F"/>
                                  </a:solidFill>
                                  <a:latin typeface="Cambria Math" panose="02040503050406030204" pitchFamily="18" charset="0"/>
                                </a:rPr>
                                <m:t>,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rgbClr val="24292F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rgbClr val="24292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rgbClr val="24292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2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altLang="zh-CN" sz="1400" b="0" i="1" smtClean="0">
                                  <a:solidFill>
                                    <a:srgbClr val="24292F"/>
                                  </a:solidFill>
                                  <a:latin typeface="Cambria Math" panose="02040503050406030204" pitchFamily="18" charset="0"/>
                                </a:rPr>
                                <m:t>,⋯,</m:t>
                              </m:r>
                              <m:d>
                                <m:dPr>
                                  <m:ctrlPr>
                                    <a:rPr lang="en-US" altLang="zh-CN" sz="1400" b="0" i="1" smtClean="0">
                                      <a:solidFill>
                                        <a:srgbClr val="24292F"/>
                                      </a:solidFill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rgbClr val="24292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𝑎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  <m:r>
                                    <a:rPr lang="en-US" altLang="zh-CN" sz="1400" i="1">
                                      <a:solidFill>
                                        <a:srgbClr val="24292F"/>
                                      </a:solidFill>
                                      <a:latin typeface="Cambria Math" panose="02040503050406030204" pitchFamily="18" charset="0"/>
                                    </a:rPr>
                                    <m:t>,</m:t>
                                  </m:r>
                                  <m:sSub>
                                    <m:sSubPr>
                                      <m:ctrlP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altLang="zh-CN" sz="1400" i="1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𝑟</m:t>
                                      </m:r>
                                    </m:e>
                                    <m:sub>
                                      <m:r>
                                        <a:rPr lang="en-US" altLang="zh-CN" sz="1400" b="0" i="1" smtClean="0">
                                          <a:solidFill>
                                            <a:srgbClr val="24292F"/>
                                          </a:solidFill>
                                          <a:latin typeface="Cambria Math" panose="02040503050406030204" pitchFamily="18" charset="0"/>
                                        </a:rPr>
                                        <m:t>𝑛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d>
                    </m:oMath>
                  </m:oMathPara>
                </a14:m>
                <a:endParaRPr lang="zh-CN" altLang="en-US" sz="1400" b="0" i="0" dirty="0">
                  <a:solidFill>
                    <a:srgbClr val="24292F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1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计算回报</a:t>
                </a:r>
                <a:r>
                  <a:rPr lang="en-US" altLang="zh-CN" sz="1600" dirty="0">
                    <a:solidFill>
                      <a:srgbClr val="24292F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:</a:t>
                </a:r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对于每个时间步</a:t>
                </a:r>
                <a:r>
                  <a:rPr lang="en-US" altLang="zh-CN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t</a:t>
                </a:r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，计算从该时间步开始的折扣累积回报</a:t>
                </a:r>
                <a:endParaRPr lang="en-US" altLang="zh-CN" sz="1400" dirty="0">
                  <a:solidFill>
                    <a:srgbClr val="24292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  <m:r>
                      <a:rPr lang="en-US" altLang="zh-CN" sz="1400" b="0" i="1" smtClean="0">
                        <a:solidFill>
                          <a:srgbClr val="24292F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ctrlP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  <m:sup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𝑛</m:t>
                        </m:r>
                      </m:sup>
                      <m:e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𝛾</m:t>
                        </m:r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2429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2429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2429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nary>
                  </m:oMath>
                </a14:m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​。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600" b="1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策略更新</a:t>
                </a:r>
                <a:r>
                  <a:rPr lang="zh-CN" altLang="en-US" sz="16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使用梯度上升更新策略参数：</a:t>
                </a:r>
                <a:endParaRPr lang="en-US" altLang="zh-CN" sz="1400" dirty="0">
                  <a:solidFill>
                    <a:srgbClr val="24292F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algn="ctr">
                  <a:lnSpc>
                    <a:spcPct val="150000"/>
                  </a:lnSpc>
                </a:pPr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​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solidFill>
                          <a:srgbClr val="24292F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400" b="0" i="1" smtClean="0">
                        <a:solidFill>
                          <a:srgbClr val="24292F"/>
                        </a:solidFill>
                        <a:effectLst/>
                        <a:latin typeface="Cambria Math" panose="02040503050406030204" pitchFamily="18" charset="0"/>
                      </a:rPr>
                      <m:t>←</m:t>
                    </m:r>
                    <m:r>
                      <a:rPr lang="en-US" altLang="zh-CN" sz="1400" b="0" i="1" smtClean="0">
                        <a:solidFill>
                          <a:srgbClr val="24292F"/>
                        </a:solidFill>
                        <a:effectLst/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altLang="zh-CN" sz="1400" b="0" i="1" smtClean="0">
                        <a:solidFill>
                          <a:srgbClr val="24292F"/>
                        </a:solidFill>
                        <a:effectLst/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altLang="zh-CN" sz="1400" b="0" i="1" smtClean="0">
                        <a:solidFill>
                          <a:srgbClr val="24292F"/>
                        </a:solidFill>
                        <a:effectLst/>
                        <a:latin typeface="Cambria Math" panose="02040503050406030204" pitchFamily="18" charset="0"/>
                      </a:rPr>
                      <m:t>𝛼</m:t>
                    </m:r>
                    <m:r>
                      <m:rPr>
                        <m:nor/>
                      </m:rPr>
                      <a:rPr lang="en-US" altLang="zh-CN" sz="1400" b="0" i="0" smtClean="0">
                        <a:solidFill>
                          <a:srgbClr val="24292F"/>
                        </a:solidFill>
                        <a:effectLst/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rPr>
                      <m:t>log</m:t>
                    </m:r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m:rPr>
                            <m:sty m:val="p"/>
                          </m:rP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π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𝜃</m:t>
                        </m:r>
                      </m:sub>
                    </m:sSub>
                    <m:d>
                      <m:dPr>
                        <m:ctrlP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2429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2429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2429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  <m:e>
                        <m:sSub>
                          <m:sSubPr>
                            <m:ctrlPr>
                              <a:rPr lang="en-US" altLang="zh-CN" sz="1400" b="0" i="1" smtClean="0">
                                <a:solidFill>
                                  <a:srgbClr val="2429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altLang="zh-CN" sz="1400" b="0" i="1" smtClean="0">
                                <a:solidFill>
                                  <a:srgbClr val="2429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e>
                          <m:sub>
                            <m:r>
                              <a:rPr lang="en-US" altLang="zh-CN" sz="1400" b="0" i="1" smtClean="0">
                                <a:solidFill>
                                  <a:srgbClr val="24292F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𝑡</m:t>
                            </m:r>
                          </m:sub>
                        </m:sSub>
                      </m:e>
                    </m:d>
                    <m:sSub>
                      <m:sSubPr>
                        <m:ctrlP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𝐺</m:t>
                        </m:r>
                      </m:e>
                      <m:sub>
                        <m:r>
                          <a:rPr lang="en-US" altLang="zh-CN" sz="1400" b="0" i="1" smtClean="0">
                            <a:solidFill>
                              <a:srgbClr val="24292F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𝑡</m:t>
                        </m:r>
                      </m:sub>
                    </m:sSub>
                  </m:oMath>
                </a14:m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。</a:t>
                </a:r>
              </a:p>
              <a:p>
                <a:pPr marL="285750" indent="-285750" algn="l">
                  <a:lnSpc>
                    <a:spcPct val="150000"/>
                  </a:lnSpc>
                  <a:buFont typeface="Wingdings" panose="05000000000000000000" pitchFamily="2" charset="2"/>
                  <a:buChar char="u"/>
                </a:pPr>
                <a:r>
                  <a:rPr lang="zh-CN" altLang="en-US" sz="1400" b="0" i="0" dirty="0">
                    <a:solidFill>
                      <a:srgbClr val="24292F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重复采样和更新步骤，直到策略收敛。</a:t>
                </a:r>
              </a:p>
            </p:txBody>
          </p:sp>
        </mc:Choice>
        <mc:Fallback>
          <p:sp>
            <p:nvSpPr>
              <p:cNvPr id="128" name="文本框 127">
                <a:extLst>
                  <a:ext uri="{FF2B5EF4-FFF2-40B4-BE49-F238E27FC236}">
                    <a16:creationId xmlns:a16="http://schemas.microsoft.com/office/drawing/2014/main" id="{26263342-A87F-49F3-84BA-3929696E9A0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2600" y="2592540"/>
                <a:ext cx="5361840" cy="3470437"/>
              </a:xfrm>
              <a:prstGeom prst="rect">
                <a:avLst/>
              </a:prstGeom>
              <a:blipFill>
                <a:blip r:embed="rId4"/>
                <a:stretch>
                  <a:fillRect l="-455" b="-877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0" name="矩形 129">
            <a:extLst>
              <a:ext uri="{FF2B5EF4-FFF2-40B4-BE49-F238E27FC236}">
                <a16:creationId xmlns:a16="http://schemas.microsoft.com/office/drawing/2014/main" id="{62781912-8267-4CFE-A228-F566CE4560DF}"/>
              </a:ext>
            </a:extLst>
          </p:cNvPr>
          <p:cNvSpPr/>
          <p:nvPr/>
        </p:nvSpPr>
        <p:spPr>
          <a:xfrm>
            <a:off x="6368748" y="2563799"/>
            <a:ext cx="5481320" cy="3499177"/>
          </a:xfrm>
          <a:prstGeom prst="rect">
            <a:avLst/>
          </a:prstGeom>
          <a:noFill/>
          <a:ln w="19050">
            <a:solidFill>
              <a:schemeClr val="tx1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09282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>
            <a:normAutofit/>
          </a:bodyPr>
          <a:lstStyle/>
          <a:p>
            <a:r>
              <a:rPr lang="en-US" altLang="zh-CN" dirty="0"/>
              <a:t>LGNN-RGNN</a:t>
            </a:r>
            <a:r>
              <a:rPr lang="zh-CN" altLang="en-US" dirty="0"/>
              <a:t>方案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14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EDE6285C-F63D-4E85-BBB4-7AE695D59B43}"/>
              </a:ext>
            </a:extLst>
          </p:cNvPr>
          <p:cNvSpPr txBox="1"/>
          <p:nvPr/>
        </p:nvSpPr>
        <p:spPr>
          <a:xfrm>
            <a:off x="7138399" y="1192242"/>
            <a:ext cx="3009157" cy="106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特征嵌入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D2D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用户设备</a:t>
            </a:r>
            <a:r>
              <a:rPr lang="en-US" altLang="zh-CN" sz="1400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BiLSTM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编码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UAV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线性编码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DEF6DD51-1F92-4212-9FAC-3E9AD2F64526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t="76749"/>
          <a:stretch/>
        </p:blipFill>
        <p:spPr>
          <a:xfrm>
            <a:off x="7651738" y="5598444"/>
            <a:ext cx="4330923" cy="572889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DFD96991-8C07-4B74-9149-BA3100FC814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61292" y="1922977"/>
            <a:ext cx="6066373" cy="1509154"/>
          </a:xfrm>
          <a:prstGeom prst="rect">
            <a:avLst/>
          </a:prstGeom>
        </p:spPr>
      </p:pic>
      <p:pic>
        <p:nvPicPr>
          <p:cNvPr id="12" name="图片 11">
            <a:extLst>
              <a:ext uri="{FF2B5EF4-FFF2-40B4-BE49-F238E27FC236}">
                <a16:creationId xmlns:a16="http://schemas.microsoft.com/office/drawing/2014/main" id="{A8C0E344-A109-4DD7-82DB-7B22FF24221A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8442" y="3675789"/>
            <a:ext cx="3983316" cy="2414646"/>
          </a:xfrm>
          <a:prstGeom prst="rect">
            <a:avLst/>
          </a:prstGeom>
        </p:spPr>
      </p:pic>
      <p:pic>
        <p:nvPicPr>
          <p:cNvPr id="14" name="图片 13">
            <a:extLst>
              <a:ext uri="{FF2B5EF4-FFF2-40B4-BE49-F238E27FC236}">
                <a16:creationId xmlns:a16="http://schemas.microsoft.com/office/drawing/2014/main" id="{B8A1CB51-B8BA-46A7-802D-0BE1AF1441A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84878" y="3350885"/>
            <a:ext cx="6117387" cy="1921515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F0F92666-2E6E-43F9-A41F-CAE26E23C2A0}"/>
              </a:ext>
            </a:extLst>
          </p:cNvPr>
          <p:cNvSpPr txBox="1"/>
          <p:nvPr/>
        </p:nvSpPr>
        <p:spPr>
          <a:xfrm>
            <a:off x="159765" y="1189646"/>
            <a:ext cx="48397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基于图神经网络的部署优化方案</a:t>
            </a:r>
          </a:p>
        </p:txBody>
      </p:sp>
      <p:sp>
        <p:nvSpPr>
          <p:cNvPr id="17" name="文本框 16">
            <a:extLst>
              <a:ext uri="{FF2B5EF4-FFF2-40B4-BE49-F238E27FC236}">
                <a16:creationId xmlns:a16="http://schemas.microsoft.com/office/drawing/2014/main" id="{18722467-ED1B-4EAA-9B8F-4DD2A25F372D}"/>
              </a:ext>
            </a:extLst>
          </p:cNvPr>
          <p:cNvSpPr txBox="1"/>
          <p:nvPr/>
        </p:nvSpPr>
        <p:spPr>
          <a:xfrm>
            <a:off x="7138399" y="2394906"/>
            <a:ext cx="3098220" cy="106978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提取特征</a:t>
            </a:r>
            <a:endParaRPr lang="en-US" altLang="zh-CN" sz="16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构建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Users-UAVs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有向二部图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图神经网络特征提取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877C48A5-ECA3-4239-BCFA-3601AF2329C4}"/>
              </a:ext>
            </a:extLst>
          </p:cNvPr>
          <p:cNvSpPr txBox="1"/>
          <p:nvPr/>
        </p:nvSpPr>
        <p:spPr>
          <a:xfrm>
            <a:off x="7138399" y="5122079"/>
            <a:ext cx="206819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BiLSTM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信息交互</a:t>
            </a:r>
          </a:p>
        </p:txBody>
      </p:sp>
      <p:sp>
        <p:nvSpPr>
          <p:cNvPr id="20" name="矩形 19">
            <a:extLst>
              <a:ext uri="{FF2B5EF4-FFF2-40B4-BE49-F238E27FC236}">
                <a16:creationId xmlns:a16="http://schemas.microsoft.com/office/drawing/2014/main" id="{205DCCFB-2B5C-4E84-A207-7E96E4670DB6}"/>
              </a:ext>
            </a:extLst>
          </p:cNvPr>
          <p:cNvSpPr/>
          <p:nvPr/>
        </p:nvSpPr>
        <p:spPr>
          <a:xfrm>
            <a:off x="88442" y="1833880"/>
            <a:ext cx="6705333" cy="4419600"/>
          </a:xfrm>
          <a:prstGeom prst="rect">
            <a:avLst/>
          </a:prstGeom>
          <a:noFill/>
          <a:ln w="19050">
            <a:prstDash val="lg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pic>
        <p:nvPicPr>
          <p:cNvPr id="21" name="图片 20">
            <a:extLst>
              <a:ext uri="{FF2B5EF4-FFF2-40B4-BE49-F238E27FC236}">
                <a16:creationId xmlns:a16="http://schemas.microsoft.com/office/drawing/2014/main" id="{E4C3BABC-F3DB-4CB8-A421-761FCB4A6D1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2392"/>
          <a:stretch/>
        </p:blipFill>
        <p:spPr>
          <a:xfrm>
            <a:off x="7925962" y="3464686"/>
            <a:ext cx="3443722" cy="1520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1387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  <p:bldP spid="17" grpId="0"/>
      <p:bldP spid="18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>
            <a:normAutofit/>
          </a:bodyPr>
          <a:lstStyle/>
          <a:p>
            <a:r>
              <a:rPr lang="en-US" altLang="zh-CN" dirty="0"/>
              <a:t>LGNN-RGNN</a:t>
            </a:r>
            <a:r>
              <a:rPr lang="zh-CN" altLang="en-US" dirty="0"/>
              <a:t>方案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15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  <a:ea typeface="微软雅黑" panose="020B0503020204020204" pitchFamily="34" charset="-122"/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  <a:ea typeface="微软雅黑" panose="020B0503020204020204" pitchFamily="34" charset="-122"/>
            </a:endParaRPr>
          </a:p>
        </p:txBody>
      </p:sp>
      <p:pic>
        <p:nvPicPr>
          <p:cNvPr id="15" name="图片 14">
            <a:extLst>
              <a:ext uri="{FF2B5EF4-FFF2-40B4-BE49-F238E27FC236}">
                <a16:creationId xmlns:a16="http://schemas.microsoft.com/office/drawing/2014/main" id="{B4A84BA1-FE21-499A-AAA3-A987D0E59F1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450" y="1521991"/>
            <a:ext cx="6047367" cy="4622806"/>
          </a:xfrm>
          <a:prstGeom prst="rect">
            <a:avLst/>
          </a:prstGeom>
        </p:spPr>
      </p:pic>
      <p:pic>
        <p:nvPicPr>
          <p:cNvPr id="17" name="图片 16">
            <a:extLst>
              <a:ext uri="{FF2B5EF4-FFF2-40B4-BE49-F238E27FC236}">
                <a16:creationId xmlns:a16="http://schemas.microsoft.com/office/drawing/2014/main" id="{A38C2603-4939-4448-8C23-597D34CE62E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66895" y="933449"/>
            <a:ext cx="4126749" cy="2419975"/>
          </a:xfrm>
          <a:prstGeom prst="rect">
            <a:avLst/>
          </a:prstGeom>
        </p:spPr>
      </p:pic>
      <p:cxnSp>
        <p:nvCxnSpPr>
          <p:cNvPr id="18" name="直接连接符 17">
            <a:extLst>
              <a:ext uri="{FF2B5EF4-FFF2-40B4-BE49-F238E27FC236}">
                <a16:creationId xmlns:a16="http://schemas.microsoft.com/office/drawing/2014/main" id="{99FB1B09-9038-4A8B-ADF2-979CE661F096}"/>
              </a:ext>
            </a:extLst>
          </p:cNvPr>
          <p:cNvCxnSpPr>
            <a:cxnSpLocks/>
          </p:cNvCxnSpPr>
          <p:nvPr/>
        </p:nvCxnSpPr>
        <p:spPr>
          <a:xfrm flipV="1">
            <a:off x="4865606" y="1034472"/>
            <a:ext cx="2201289" cy="132650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直接连接符 19">
            <a:extLst>
              <a:ext uri="{FF2B5EF4-FFF2-40B4-BE49-F238E27FC236}">
                <a16:creationId xmlns:a16="http://schemas.microsoft.com/office/drawing/2014/main" id="{7E3B54E0-AACC-41B1-B6A6-543600122DF0}"/>
              </a:ext>
            </a:extLst>
          </p:cNvPr>
          <p:cNvCxnSpPr>
            <a:cxnSpLocks/>
          </p:cNvCxnSpPr>
          <p:nvPr/>
        </p:nvCxnSpPr>
        <p:spPr>
          <a:xfrm>
            <a:off x="4865606" y="2558939"/>
            <a:ext cx="2460396" cy="794484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" name="图片 20">
            <a:extLst>
              <a:ext uri="{FF2B5EF4-FFF2-40B4-BE49-F238E27FC236}">
                <a16:creationId xmlns:a16="http://schemas.microsoft.com/office/drawing/2014/main" id="{77BE5438-D021-4D16-AEED-F648F60A885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67783" y="3729089"/>
            <a:ext cx="4125600" cy="2619659"/>
          </a:xfrm>
          <a:prstGeom prst="rect">
            <a:avLst/>
          </a:prstGeom>
        </p:spPr>
      </p:pic>
      <p:cxnSp>
        <p:nvCxnSpPr>
          <p:cNvPr id="22" name="直接连接符 21">
            <a:extLst>
              <a:ext uri="{FF2B5EF4-FFF2-40B4-BE49-F238E27FC236}">
                <a16:creationId xmlns:a16="http://schemas.microsoft.com/office/drawing/2014/main" id="{BD6454D5-9DCB-4977-ACA8-58DD712146DA}"/>
              </a:ext>
            </a:extLst>
          </p:cNvPr>
          <p:cNvCxnSpPr>
            <a:cxnSpLocks/>
          </p:cNvCxnSpPr>
          <p:nvPr/>
        </p:nvCxnSpPr>
        <p:spPr>
          <a:xfrm>
            <a:off x="4865606" y="3027680"/>
            <a:ext cx="2460396" cy="594813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直接连接符 22">
            <a:extLst>
              <a:ext uri="{FF2B5EF4-FFF2-40B4-BE49-F238E27FC236}">
                <a16:creationId xmlns:a16="http://schemas.microsoft.com/office/drawing/2014/main" id="{C613FFDE-065E-4369-A26D-7BBB99614659}"/>
              </a:ext>
            </a:extLst>
          </p:cNvPr>
          <p:cNvCxnSpPr>
            <a:cxnSpLocks/>
          </p:cNvCxnSpPr>
          <p:nvPr/>
        </p:nvCxnSpPr>
        <p:spPr>
          <a:xfrm>
            <a:off x="5288280" y="5924551"/>
            <a:ext cx="1905746" cy="238375"/>
          </a:xfrm>
          <a:prstGeom prst="line">
            <a:avLst/>
          </a:prstGeom>
          <a:ln w="19050">
            <a:solidFill>
              <a:schemeClr val="bg2">
                <a:lumMod val="25000"/>
              </a:schemeClr>
            </a:solidFill>
            <a:prstDash val="dash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矩形: 圆角 23">
            <a:extLst>
              <a:ext uri="{FF2B5EF4-FFF2-40B4-BE49-F238E27FC236}">
                <a16:creationId xmlns:a16="http://schemas.microsoft.com/office/drawing/2014/main" id="{27BBAA9E-8FC8-49D3-8AB7-63B0231A1219}"/>
              </a:ext>
            </a:extLst>
          </p:cNvPr>
          <p:cNvSpPr/>
          <p:nvPr/>
        </p:nvSpPr>
        <p:spPr>
          <a:xfrm>
            <a:off x="7017069" y="3587185"/>
            <a:ext cx="4226400" cy="2678670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7EFE9E4D-505B-4D6B-B905-4E3DE69A9856}"/>
              </a:ext>
            </a:extLst>
          </p:cNvPr>
          <p:cNvSpPr/>
          <p:nvPr/>
        </p:nvSpPr>
        <p:spPr>
          <a:xfrm>
            <a:off x="6967783" y="949522"/>
            <a:ext cx="4225861" cy="2403901"/>
          </a:xfrm>
          <a:prstGeom prst="roundRect">
            <a:avLst/>
          </a:prstGeom>
          <a:noFill/>
          <a:ln w="19050">
            <a:solidFill>
              <a:schemeClr val="tx1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3228943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42389" y="196273"/>
            <a:ext cx="2461029" cy="730249"/>
          </a:xfrm>
        </p:spPr>
        <p:txBody>
          <a:bodyPr>
            <a:normAutofit/>
          </a:bodyPr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A0251B6F-B755-4C4E-A695-08D27EA78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16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A4D40D-F7AD-440F-AADC-85013C7E5C58}"/>
              </a:ext>
            </a:extLst>
          </p:cNvPr>
          <p:cNvGrpSpPr/>
          <p:nvPr/>
        </p:nvGrpSpPr>
        <p:grpSpPr>
          <a:xfrm>
            <a:off x="3236110" y="1516040"/>
            <a:ext cx="6873443" cy="4230435"/>
            <a:chOff x="3454550" y="1744640"/>
            <a:chExt cx="6873443" cy="423043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A6D1CC1-6776-4C28-B435-CBDE8FC94CE3}"/>
                </a:ext>
              </a:extLst>
            </p:cNvPr>
            <p:cNvGrpSpPr/>
            <p:nvPr/>
          </p:nvGrpSpPr>
          <p:grpSpPr>
            <a:xfrm>
              <a:off x="3454550" y="1744640"/>
              <a:ext cx="6873443" cy="3332468"/>
              <a:chOff x="-2765213" y="2423583"/>
              <a:chExt cx="5639202" cy="2686438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0E165B5D-C5AB-4DE8-9E9A-694365BEBBC5}"/>
                  </a:ext>
                </a:extLst>
              </p:cNvPr>
              <p:cNvGrpSpPr/>
              <p:nvPr/>
            </p:nvGrpSpPr>
            <p:grpSpPr>
              <a:xfrm>
                <a:off x="-2765213" y="2423583"/>
                <a:ext cx="5467870" cy="514774"/>
                <a:chOff x="-2765213" y="2423583"/>
                <a:chExt cx="5467870" cy="514774"/>
              </a:xfrm>
            </p:grpSpPr>
            <p:sp>
              <p:nvSpPr>
                <p:cNvPr id="35" name="菱形 34">
                  <a:extLst>
                    <a:ext uri="{FF2B5EF4-FFF2-40B4-BE49-F238E27FC236}">
                      <a16:creationId xmlns:a16="http://schemas.microsoft.com/office/drawing/2014/main" id="{B8B7B72A-5DE9-44A4-B6F2-76C3663F0FC3}"/>
                    </a:ext>
                  </a:extLst>
                </p:cNvPr>
                <p:cNvSpPr/>
                <p:nvPr/>
              </p:nvSpPr>
              <p:spPr>
                <a:xfrm>
                  <a:off x="-2765213" y="2423583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A9DA0F3-2055-4FBE-813E-84118C958604}"/>
                    </a:ext>
                  </a:extLst>
                </p:cNvPr>
                <p:cNvSpPr txBox="1"/>
                <p:nvPr/>
              </p:nvSpPr>
              <p:spPr>
                <a:xfrm>
                  <a:off x="-2057404" y="2441453"/>
                  <a:ext cx="4760061" cy="446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研究背景与研究意义</a:t>
                  </a: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45E3F55-0C57-41B3-BEF8-0B40965996F7}"/>
                  </a:ext>
                </a:extLst>
              </p:cNvPr>
              <p:cNvGrpSpPr/>
              <p:nvPr/>
            </p:nvGrpSpPr>
            <p:grpSpPr>
              <a:xfrm>
                <a:off x="-2765213" y="3147471"/>
                <a:ext cx="5459994" cy="514774"/>
                <a:chOff x="-2765213" y="3067037"/>
                <a:chExt cx="5459994" cy="514774"/>
              </a:xfrm>
            </p:grpSpPr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id="{3712EDB1-1D4B-4ABE-B347-18EB02D7810D}"/>
                    </a:ext>
                  </a:extLst>
                </p:cNvPr>
                <p:cNvSpPr/>
                <p:nvPr/>
              </p:nvSpPr>
              <p:spPr>
                <a:xfrm>
                  <a:off x="-2765213" y="3067037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5584A5B-1507-435F-BE63-D9019D6E6705}"/>
                    </a:ext>
                  </a:extLst>
                </p:cNvPr>
                <p:cNvSpPr txBox="1"/>
                <p:nvPr/>
              </p:nvSpPr>
              <p:spPr>
                <a:xfrm>
                  <a:off x="-2065279" y="3095735"/>
                  <a:ext cx="4760060" cy="446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系统模型与问题建模</a:t>
                  </a:r>
                  <a:endParaRPr lang="en-US" altLang="zh-CN" sz="30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0130E69-3240-4EA2-BE59-C1E5DA1E2509}"/>
                  </a:ext>
                </a:extLst>
              </p:cNvPr>
              <p:cNvGrpSpPr/>
              <p:nvPr/>
            </p:nvGrpSpPr>
            <p:grpSpPr>
              <a:xfrm>
                <a:off x="-2765213" y="3871359"/>
                <a:ext cx="5639202" cy="514774"/>
                <a:chOff x="-2765213" y="3710491"/>
                <a:chExt cx="5639202" cy="514774"/>
              </a:xfrm>
            </p:grpSpPr>
            <p:sp>
              <p:nvSpPr>
                <p:cNvPr id="31" name="菱形 30">
                  <a:extLst>
                    <a:ext uri="{FF2B5EF4-FFF2-40B4-BE49-F238E27FC236}">
                      <a16:creationId xmlns:a16="http://schemas.microsoft.com/office/drawing/2014/main" id="{F23DE959-79CB-461C-B259-C378BF82838F}"/>
                    </a:ext>
                  </a:extLst>
                </p:cNvPr>
                <p:cNvSpPr/>
                <p:nvPr/>
              </p:nvSpPr>
              <p:spPr>
                <a:xfrm>
                  <a:off x="-2765213" y="3710491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3394391-12AD-4D53-91AB-0CA105628FC8}"/>
                    </a:ext>
                  </a:extLst>
                </p:cNvPr>
                <p:cNvSpPr txBox="1"/>
                <p:nvPr/>
              </p:nvSpPr>
              <p:spPr>
                <a:xfrm>
                  <a:off x="-2065279" y="3756405"/>
                  <a:ext cx="4939268" cy="446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LGNN-RGNN</a:t>
                  </a: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方案</a:t>
                  </a: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10FA2B56-D14F-450D-AAD4-072D1BD9DD57}"/>
                  </a:ext>
                </a:extLst>
              </p:cNvPr>
              <p:cNvGrpSpPr/>
              <p:nvPr/>
            </p:nvGrpSpPr>
            <p:grpSpPr>
              <a:xfrm>
                <a:off x="-2765213" y="4595247"/>
                <a:ext cx="4399867" cy="514774"/>
                <a:chOff x="-2765213" y="4353945"/>
                <a:chExt cx="4399867" cy="514774"/>
              </a:xfrm>
            </p:grpSpPr>
            <p:sp>
              <p:nvSpPr>
                <p:cNvPr id="29" name="菱形 28">
                  <a:extLst>
                    <a:ext uri="{FF2B5EF4-FFF2-40B4-BE49-F238E27FC236}">
                      <a16:creationId xmlns:a16="http://schemas.microsoft.com/office/drawing/2014/main" id="{6B2EF1E5-8B42-4C2A-A75B-59385371FEDE}"/>
                    </a:ext>
                  </a:extLst>
                </p:cNvPr>
                <p:cNvSpPr/>
                <p:nvPr/>
              </p:nvSpPr>
              <p:spPr>
                <a:xfrm>
                  <a:off x="-2765213" y="4353945"/>
                  <a:ext cx="514774" cy="514774"/>
                </a:xfrm>
                <a:prstGeom prst="diamond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4B09DD-DC75-4AA9-B74C-809B627984C3}"/>
                    </a:ext>
                  </a:extLst>
                </p:cNvPr>
                <p:cNvSpPr txBox="1"/>
                <p:nvPr/>
              </p:nvSpPr>
              <p:spPr>
                <a:xfrm>
                  <a:off x="-2065279" y="4404754"/>
                  <a:ext cx="3699933" cy="446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3000" b="1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仿真实验</a:t>
                  </a:r>
                  <a:endParaRPr lang="en-US" altLang="zh-CN" sz="3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6" name="菱形 25">
              <a:extLst>
                <a:ext uri="{FF2B5EF4-FFF2-40B4-BE49-F238E27FC236}">
                  <a16:creationId xmlns:a16="http://schemas.microsoft.com/office/drawing/2014/main" id="{BB3D888F-5A08-499D-A72C-2CB7F5D93197}"/>
                </a:ext>
              </a:extLst>
            </p:cNvPr>
            <p:cNvSpPr/>
            <p:nvPr/>
          </p:nvSpPr>
          <p:spPr>
            <a:xfrm>
              <a:off x="3454550" y="5336509"/>
              <a:ext cx="627442" cy="638566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50E089-798A-4E60-8DB4-6C9D68BC1A06}"/>
                </a:ext>
              </a:extLst>
            </p:cNvPr>
            <p:cNvSpPr txBox="1"/>
            <p:nvPr/>
          </p:nvSpPr>
          <p:spPr>
            <a:xfrm>
              <a:off x="4307677" y="5399536"/>
              <a:ext cx="45097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b="1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30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226093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仿真实验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17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B34EE644-E25B-4C1E-B094-FFA22B118DA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50280" y="2339098"/>
            <a:ext cx="5990692" cy="3703461"/>
          </a:xfrm>
          <a:prstGeom prst="rect">
            <a:avLst/>
          </a:prstGeom>
        </p:spPr>
      </p:pic>
      <p:sp>
        <p:nvSpPr>
          <p:cNvPr id="14" name="文本框 13">
            <a:extLst>
              <a:ext uri="{FF2B5EF4-FFF2-40B4-BE49-F238E27FC236}">
                <a16:creationId xmlns:a16="http://schemas.microsoft.com/office/drawing/2014/main" id="{6779F87F-6EF0-45EF-94F2-DBC9F9D7D9BB}"/>
              </a:ext>
            </a:extLst>
          </p:cNvPr>
          <p:cNvSpPr txBox="1"/>
          <p:nvPr/>
        </p:nvSpPr>
        <p:spPr>
          <a:xfrm>
            <a:off x="368200" y="1050051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实验设置</a:t>
            </a:r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C0C38CC7-1F2C-4D10-88C1-42665C9D5694}"/>
              </a:ext>
            </a:extLst>
          </p:cNvPr>
          <p:cNvSpPr txBox="1"/>
          <p:nvPr/>
        </p:nvSpPr>
        <p:spPr>
          <a:xfrm>
            <a:off x="6228268" y="1828950"/>
            <a:ext cx="13965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参数设置</a:t>
            </a:r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E00AEAF8-991D-402D-8186-B4FDCDF9FA2D}"/>
              </a:ext>
            </a:extLst>
          </p:cNvPr>
          <p:cNvSpPr txBox="1"/>
          <p:nvPr/>
        </p:nvSpPr>
        <p:spPr>
          <a:xfrm>
            <a:off x="368200" y="1830522"/>
            <a:ext cx="155683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zh-CN" altLang="en-US" sz="1800" b="1" dirty="0">
                <a:solidFill>
                  <a:srgbClr val="203864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对比方案</a:t>
            </a:r>
          </a:p>
        </p:txBody>
      </p:sp>
      <p:graphicFrame>
        <p:nvGraphicFramePr>
          <p:cNvPr id="17" name="表格 19">
            <a:extLst>
              <a:ext uri="{FF2B5EF4-FFF2-40B4-BE49-F238E27FC236}">
                <a16:creationId xmlns:a16="http://schemas.microsoft.com/office/drawing/2014/main" id="{7784A6B1-DB6F-4C2F-BC40-2E859C4A6EA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75370489"/>
              </p:ext>
            </p:extLst>
          </p:nvPr>
        </p:nvGraphicFramePr>
        <p:xfrm>
          <a:off x="298348" y="2580216"/>
          <a:ext cx="5283303" cy="300778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761101">
                  <a:extLst>
                    <a:ext uri="{9D8B030D-6E8A-4147-A177-3AD203B41FA5}">
                      <a16:colId xmlns:a16="http://schemas.microsoft.com/office/drawing/2014/main" val="987593353"/>
                    </a:ext>
                  </a:extLst>
                </a:gridCol>
                <a:gridCol w="1761101">
                  <a:extLst>
                    <a:ext uri="{9D8B030D-6E8A-4147-A177-3AD203B41FA5}">
                      <a16:colId xmlns:a16="http://schemas.microsoft.com/office/drawing/2014/main" val="3403539388"/>
                    </a:ext>
                  </a:extLst>
                </a:gridCol>
                <a:gridCol w="1761101">
                  <a:extLst>
                    <a:ext uri="{9D8B030D-6E8A-4147-A177-3AD203B41FA5}">
                      <a16:colId xmlns:a16="http://schemas.microsoft.com/office/drawing/2014/main" val="3474835921"/>
                    </a:ext>
                  </a:extLst>
                </a:gridCol>
              </a:tblGrid>
              <a:tr h="429683"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203864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方案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203864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部署优化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solidFill>
                            <a:srgbClr val="203864"/>
                          </a:solidFill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路由优化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4678765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LGNN-RGNN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LGNN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RGNN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69508403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LGNN-BF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LGNN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Bellman-Ford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571835329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GA-RGNN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遗传算法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RGNN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40898331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GA-BF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zh-CN" altLang="en-US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遗传算法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Bellman-Ford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3841207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MLP-RGNN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MLP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RGNN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534014610"/>
                  </a:ext>
                </a:extLst>
              </a:tr>
              <a:tr h="429683"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MLP-BF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MLP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r>
                        <a:rPr lang="en-US" altLang="zh-CN" sz="1600" dirty="0">
                          <a:latin typeface="Times New Roman" panose="02020603050405020304" pitchFamily="18" charset="0"/>
                          <a:ea typeface="微软雅黑" panose="020B0503020204020204" pitchFamily="34" charset="-122"/>
                          <a:cs typeface="Times New Roman" panose="02020603050405020304" pitchFamily="18" charset="0"/>
                        </a:rPr>
                        <a:t>Bellman-Ford</a:t>
                      </a:r>
                      <a:endParaRPr lang="zh-CN" altLang="en-US" sz="1600" dirty="0">
                        <a:latin typeface="Times New Roman" panose="02020603050405020304" pitchFamily="18" charset="0"/>
                        <a:ea typeface="微软雅黑" panose="020B0503020204020204" pitchFamily="34" charset="-122"/>
                        <a:cs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30403531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20995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仿真实验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18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8" name="图片 7">
            <a:extLst>
              <a:ext uri="{FF2B5EF4-FFF2-40B4-BE49-F238E27FC236}">
                <a16:creationId xmlns:a16="http://schemas.microsoft.com/office/drawing/2014/main" id="{70887DB0-4326-4E88-AE9A-AB9D77F08241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183" t="2633" r="4909" b="18146"/>
          <a:stretch/>
        </p:blipFill>
        <p:spPr>
          <a:xfrm>
            <a:off x="1886797" y="1566763"/>
            <a:ext cx="8250431" cy="3189737"/>
          </a:xfrm>
          <a:prstGeom prst="rect">
            <a:avLst/>
          </a:prstGeom>
        </p:spPr>
      </p:pic>
      <p:sp>
        <p:nvSpPr>
          <p:cNvPr id="2" name="文本框 1">
            <a:extLst>
              <a:ext uri="{FF2B5EF4-FFF2-40B4-BE49-F238E27FC236}">
                <a16:creationId xmlns:a16="http://schemas.microsoft.com/office/drawing/2014/main" id="{B1A0DF70-AD79-4BE5-A0D2-649146009BC6}"/>
              </a:ext>
            </a:extLst>
          </p:cNvPr>
          <p:cNvSpPr txBox="1"/>
          <p:nvPr/>
        </p:nvSpPr>
        <p:spPr>
          <a:xfrm>
            <a:off x="2607357" y="4767613"/>
            <a:ext cx="763234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UAV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数量下，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RGNN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BF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通信速率对比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 (b)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不同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UAV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数量下，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RGNN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与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BF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计算时间对比</a:t>
            </a: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D2D94369-47AD-4971-A548-4255A8FB8141}"/>
              </a:ext>
            </a:extLst>
          </p:cNvPr>
          <p:cNvSpPr txBox="1"/>
          <p:nvPr/>
        </p:nvSpPr>
        <p:spPr>
          <a:xfrm>
            <a:off x="368200" y="105005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预训练泛化性</a:t>
            </a:r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9F506BB5-950C-45FF-897A-C7247449E649}"/>
              </a:ext>
            </a:extLst>
          </p:cNvPr>
          <p:cNvSpPr txBox="1"/>
          <p:nvPr/>
        </p:nvSpPr>
        <p:spPr>
          <a:xfrm>
            <a:off x="901452" y="5291237"/>
            <a:ext cx="8928347" cy="12919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小规模网络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的情况下，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RGNN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可以找到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最佳中继路径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较大规模下路径优化性能相对于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BF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存在一定劣势；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随着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UAV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数量的增加，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RGNN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体现出明显的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计算复杂度优势</a:t>
            </a:r>
            <a:endParaRPr lang="zh-CN" altLang="en-US" b="1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513721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仿真实验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19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577238E8-3B9C-46F2-9E10-B391F0B607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38763" y="1450161"/>
            <a:ext cx="6398520" cy="5233294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6A7FECA3-D713-4D76-8440-554197EC97AD}"/>
              </a:ext>
            </a:extLst>
          </p:cNvPr>
          <p:cNvSpPr txBox="1"/>
          <p:nvPr/>
        </p:nvSpPr>
        <p:spPr>
          <a:xfrm>
            <a:off x="368200" y="105005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优化性能对比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75FCA0C7-6E6E-406B-96DC-43283FD0A9CB}"/>
              </a:ext>
            </a:extLst>
          </p:cNvPr>
          <p:cNvSpPr txBox="1"/>
          <p:nvPr/>
        </p:nvSpPr>
        <p:spPr>
          <a:xfrm>
            <a:off x="6417526" y="2116740"/>
            <a:ext cx="5718166" cy="3655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对比算法说明：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Brute-Force Solutions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*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网格搜索最优结果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Greedy Solutions</a:t>
            </a:r>
            <a:r>
              <a:rPr lang="zh-CN" altLang="en-US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对用户位置进行聚类</a:t>
            </a:r>
            <a:endParaRPr lang="en-US" altLang="zh-CN" sz="14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结论</a:t>
            </a:r>
            <a:endParaRPr lang="en-US" altLang="zh-CN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LGNN-RGNN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 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solutions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接近于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Brute-Force solutions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由于两个节点之间的通信速率与两个节点之间的距离不成正比，因此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聚类并非最优方案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当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LGNN-RGNN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和暴力破解方法的输出位置都接近实际最优位置时，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LGNN-RGNN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可能会获得更好的性能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输出连续值，而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Brute-Force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方法只能在离散空间中搜索。</a:t>
            </a:r>
          </a:p>
        </p:txBody>
      </p:sp>
    </p:spTree>
    <p:extLst>
      <p:ext uri="{BB962C8B-B14F-4D97-AF65-F5344CB8AC3E}">
        <p14:creationId xmlns:p14="http://schemas.microsoft.com/office/powerpoint/2010/main" val="132213903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42389" y="196273"/>
            <a:ext cx="2461029" cy="730249"/>
          </a:xfrm>
        </p:spPr>
        <p:txBody>
          <a:bodyPr>
            <a:normAutofit/>
          </a:bodyPr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A0251B6F-B755-4C4E-A695-08D27EA78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2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A4D40D-F7AD-440F-AADC-85013C7E5C58}"/>
              </a:ext>
            </a:extLst>
          </p:cNvPr>
          <p:cNvGrpSpPr/>
          <p:nvPr/>
        </p:nvGrpSpPr>
        <p:grpSpPr>
          <a:xfrm>
            <a:off x="3236110" y="1516040"/>
            <a:ext cx="6873443" cy="4230435"/>
            <a:chOff x="3454550" y="1744640"/>
            <a:chExt cx="6873443" cy="423043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A6D1CC1-6776-4C28-B435-CBDE8FC94CE3}"/>
                </a:ext>
              </a:extLst>
            </p:cNvPr>
            <p:cNvGrpSpPr/>
            <p:nvPr/>
          </p:nvGrpSpPr>
          <p:grpSpPr>
            <a:xfrm>
              <a:off x="3454550" y="1744640"/>
              <a:ext cx="6873443" cy="3332468"/>
              <a:chOff x="-2765213" y="2423583"/>
              <a:chExt cx="5639202" cy="2686438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0E165B5D-C5AB-4DE8-9E9A-694365BEBBC5}"/>
                  </a:ext>
                </a:extLst>
              </p:cNvPr>
              <p:cNvGrpSpPr/>
              <p:nvPr/>
            </p:nvGrpSpPr>
            <p:grpSpPr>
              <a:xfrm>
                <a:off x="-2765213" y="2423583"/>
                <a:ext cx="5467870" cy="514774"/>
                <a:chOff x="-2765213" y="2423583"/>
                <a:chExt cx="5467870" cy="514774"/>
              </a:xfrm>
            </p:grpSpPr>
            <p:sp>
              <p:nvSpPr>
                <p:cNvPr id="35" name="菱形 34">
                  <a:extLst>
                    <a:ext uri="{FF2B5EF4-FFF2-40B4-BE49-F238E27FC236}">
                      <a16:creationId xmlns:a16="http://schemas.microsoft.com/office/drawing/2014/main" id="{B8B7B72A-5DE9-44A4-B6F2-76C3663F0FC3}"/>
                    </a:ext>
                  </a:extLst>
                </p:cNvPr>
                <p:cNvSpPr/>
                <p:nvPr/>
              </p:nvSpPr>
              <p:spPr>
                <a:xfrm>
                  <a:off x="-2765213" y="2423583"/>
                  <a:ext cx="514774" cy="514774"/>
                </a:xfrm>
                <a:prstGeom prst="diamond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A9DA0F3-2055-4FBE-813E-84118C958604}"/>
                    </a:ext>
                  </a:extLst>
                </p:cNvPr>
                <p:cNvSpPr txBox="1"/>
                <p:nvPr/>
              </p:nvSpPr>
              <p:spPr>
                <a:xfrm>
                  <a:off x="-2057404" y="2441453"/>
                  <a:ext cx="4760061" cy="446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zh-CN" altLang="en-US" sz="3000" b="1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研究背景与研究意义</a:t>
                  </a: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45E3F55-0C57-41B3-BEF8-0B40965996F7}"/>
                  </a:ext>
                </a:extLst>
              </p:cNvPr>
              <p:cNvGrpSpPr/>
              <p:nvPr/>
            </p:nvGrpSpPr>
            <p:grpSpPr>
              <a:xfrm>
                <a:off x="-2765213" y="3147471"/>
                <a:ext cx="5459994" cy="514774"/>
                <a:chOff x="-2765213" y="3067037"/>
                <a:chExt cx="5459994" cy="514774"/>
              </a:xfrm>
            </p:grpSpPr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id="{3712EDB1-1D4B-4ABE-B347-18EB02D7810D}"/>
                    </a:ext>
                  </a:extLst>
                </p:cNvPr>
                <p:cNvSpPr/>
                <p:nvPr/>
              </p:nvSpPr>
              <p:spPr>
                <a:xfrm>
                  <a:off x="-2765213" y="3067037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5584A5B-1507-435F-BE63-D9019D6E6705}"/>
                    </a:ext>
                  </a:extLst>
                </p:cNvPr>
                <p:cNvSpPr txBox="1"/>
                <p:nvPr/>
              </p:nvSpPr>
              <p:spPr>
                <a:xfrm>
                  <a:off x="-2065279" y="3095735"/>
                  <a:ext cx="4760060" cy="446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系统模型与问题建模</a:t>
                  </a:r>
                  <a:endParaRPr lang="en-US" altLang="zh-CN" sz="30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0130E69-3240-4EA2-BE59-C1E5DA1E2509}"/>
                  </a:ext>
                </a:extLst>
              </p:cNvPr>
              <p:cNvGrpSpPr/>
              <p:nvPr/>
            </p:nvGrpSpPr>
            <p:grpSpPr>
              <a:xfrm>
                <a:off x="-2765213" y="3871359"/>
                <a:ext cx="5639202" cy="514774"/>
                <a:chOff x="-2765213" y="3710491"/>
                <a:chExt cx="5639202" cy="514774"/>
              </a:xfrm>
            </p:grpSpPr>
            <p:sp>
              <p:nvSpPr>
                <p:cNvPr id="31" name="菱形 30">
                  <a:extLst>
                    <a:ext uri="{FF2B5EF4-FFF2-40B4-BE49-F238E27FC236}">
                      <a16:creationId xmlns:a16="http://schemas.microsoft.com/office/drawing/2014/main" id="{F23DE959-79CB-461C-B259-C378BF82838F}"/>
                    </a:ext>
                  </a:extLst>
                </p:cNvPr>
                <p:cNvSpPr/>
                <p:nvPr/>
              </p:nvSpPr>
              <p:spPr>
                <a:xfrm>
                  <a:off x="-2765213" y="3710491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3394391-12AD-4D53-91AB-0CA105628FC8}"/>
                    </a:ext>
                  </a:extLst>
                </p:cNvPr>
                <p:cNvSpPr txBox="1"/>
                <p:nvPr/>
              </p:nvSpPr>
              <p:spPr>
                <a:xfrm>
                  <a:off x="-2065279" y="3756405"/>
                  <a:ext cx="4939268" cy="446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LGNN-RGNN</a:t>
                  </a: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方案</a:t>
                  </a: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10FA2B56-D14F-450D-AAD4-072D1BD9DD57}"/>
                  </a:ext>
                </a:extLst>
              </p:cNvPr>
              <p:cNvGrpSpPr/>
              <p:nvPr/>
            </p:nvGrpSpPr>
            <p:grpSpPr>
              <a:xfrm>
                <a:off x="-2765213" y="4595247"/>
                <a:ext cx="4399867" cy="514774"/>
                <a:chOff x="-2765213" y="4353945"/>
                <a:chExt cx="4399867" cy="514774"/>
              </a:xfrm>
            </p:grpSpPr>
            <p:sp>
              <p:nvSpPr>
                <p:cNvPr id="29" name="菱形 28">
                  <a:extLst>
                    <a:ext uri="{FF2B5EF4-FFF2-40B4-BE49-F238E27FC236}">
                      <a16:creationId xmlns:a16="http://schemas.microsoft.com/office/drawing/2014/main" id="{6B2EF1E5-8B42-4C2A-A75B-59385371FEDE}"/>
                    </a:ext>
                  </a:extLst>
                </p:cNvPr>
                <p:cNvSpPr/>
                <p:nvPr/>
              </p:nvSpPr>
              <p:spPr>
                <a:xfrm>
                  <a:off x="-2765213" y="4353945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4B09DD-DC75-4AA9-B74C-809B627984C3}"/>
                    </a:ext>
                  </a:extLst>
                </p:cNvPr>
                <p:cNvSpPr txBox="1"/>
                <p:nvPr/>
              </p:nvSpPr>
              <p:spPr>
                <a:xfrm>
                  <a:off x="-2065279" y="4404754"/>
                  <a:ext cx="3699933" cy="446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3000" b="1" dirty="0">
                      <a:solidFill>
                        <a:srgbClr val="20386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实验结果</a:t>
                  </a:r>
                  <a:endParaRPr lang="en-US" altLang="zh-CN" sz="3000" b="1" dirty="0">
                    <a:solidFill>
                      <a:srgbClr val="20386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6" name="菱形 25">
              <a:extLst>
                <a:ext uri="{FF2B5EF4-FFF2-40B4-BE49-F238E27FC236}">
                  <a16:creationId xmlns:a16="http://schemas.microsoft.com/office/drawing/2014/main" id="{BB3D888F-5A08-499D-A72C-2CB7F5D93197}"/>
                </a:ext>
              </a:extLst>
            </p:cNvPr>
            <p:cNvSpPr/>
            <p:nvPr/>
          </p:nvSpPr>
          <p:spPr>
            <a:xfrm>
              <a:off x="3454550" y="5336509"/>
              <a:ext cx="627442" cy="638566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50E089-798A-4E60-8DB4-6C9D68BC1A06}"/>
                </a:ext>
              </a:extLst>
            </p:cNvPr>
            <p:cNvSpPr txBox="1"/>
            <p:nvPr/>
          </p:nvSpPr>
          <p:spPr>
            <a:xfrm>
              <a:off x="4307677" y="5399536"/>
              <a:ext cx="45097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b="1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30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仿真实验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20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29B5F761-CA33-455D-B3D4-167EE4C870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9100" y="1621135"/>
            <a:ext cx="10655300" cy="3337585"/>
          </a:xfrm>
          <a:prstGeom prst="rect">
            <a:avLst/>
          </a:prstGeom>
        </p:spPr>
      </p:pic>
      <p:sp>
        <p:nvSpPr>
          <p:cNvPr id="7" name="文本框 6">
            <a:extLst>
              <a:ext uri="{FF2B5EF4-FFF2-40B4-BE49-F238E27FC236}">
                <a16:creationId xmlns:a16="http://schemas.microsoft.com/office/drawing/2014/main" id="{F56BF4F2-2315-45B8-AAE2-39F90C4E90D9}"/>
              </a:ext>
            </a:extLst>
          </p:cNvPr>
          <p:cNvSpPr txBox="1"/>
          <p:nvPr/>
        </p:nvSpPr>
        <p:spPr>
          <a:xfrm>
            <a:off x="368200" y="1050051"/>
            <a:ext cx="237757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收敛性能对比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DDFC74AD-403F-416C-B1D3-F3D940E203FD}"/>
              </a:ext>
            </a:extLst>
          </p:cNvPr>
          <p:cNvSpPr txBox="1"/>
          <p:nvPr/>
        </p:nvSpPr>
        <p:spPr>
          <a:xfrm>
            <a:off x="2232381" y="4931801"/>
            <a:ext cx="682699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(a)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用户对数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10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UAV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(b)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用户对数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15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UAV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3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(c)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用户对数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20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UAV</a:t>
            </a:r>
            <a:r>
              <a:rPr lang="zh-CN" altLang="en-US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数量</a:t>
            </a:r>
            <a:r>
              <a:rPr lang="en-US" altLang="zh-CN" sz="1400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5</a:t>
            </a:r>
            <a:endParaRPr lang="zh-CN" altLang="en-US" sz="1400" dirty="0">
              <a:solidFill>
                <a:srgbClr val="C00000"/>
              </a:solidFill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51612DA9-EF41-46A2-9DCD-226CA53C3732}"/>
              </a:ext>
            </a:extLst>
          </p:cNvPr>
          <p:cNvSpPr txBox="1"/>
          <p:nvPr/>
        </p:nvSpPr>
        <p:spPr>
          <a:xfrm>
            <a:off x="614680" y="5368550"/>
            <a:ext cx="10765030" cy="12862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所提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LGNN-RGNN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小规模下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接近最优性能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，且基于预训练后的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F</a:t>
            </a:r>
            <a:r>
              <a:rPr lang="en-US" altLang="zh-CN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ine-tune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相对于其他方法</a:t>
            </a:r>
            <a:r>
              <a:rPr lang="zh-CN" altLang="en-US" sz="18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收敛最快</a:t>
            </a:r>
            <a:r>
              <a:rPr lang="zh-CN" altLang="en-US" sz="18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lang="en-US" altLang="zh-CN" sz="18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LGNN-BF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在小规模网络中收敛速度比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LGNN-RGNN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快，在大规模网络中收敛速度比</a:t>
            </a: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LGNN-RGNN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慢；</a:t>
            </a:r>
            <a:endParaRPr lang="en-US" altLang="zh-CN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en-US" altLang="zh-CN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MLP</a:t>
            </a:r>
            <a:r>
              <a:rPr lang="zh-CN" altLang="en-US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的收敛速度较慢，收敛性能较差。</a:t>
            </a:r>
          </a:p>
        </p:txBody>
      </p:sp>
    </p:spTree>
    <p:extLst>
      <p:ext uri="{BB962C8B-B14F-4D97-AF65-F5344CB8AC3E}">
        <p14:creationId xmlns:p14="http://schemas.microsoft.com/office/powerpoint/2010/main" val="10768796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仿真实验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21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2" name="图片 1">
            <a:extLst>
              <a:ext uri="{FF2B5EF4-FFF2-40B4-BE49-F238E27FC236}">
                <a16:creationId xmlns:a16="http://schemas.microsoft.com/office/drawing/2014/main" id="{E114AF0F-0D2D-4EE6-8349-77F1E07DA6B4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2676" t="3325" r="1336" b="761"/>
          <a:stretch/>
        </p:blipFill>
        <p:spPr>
          <a:xfrm>
            <a:off x="1749971" y="1565969"/>
            <a:ext cx="8040629" cy="3562772"/>
          </a:xfrm>
          <a:prstGeom prst="rect">
            <a:avLst/>
          </a:prstGeom>
        </p:spPr>
      </p:pic>
      <p:sp>
        <p:nvSpPr>
          <p:cNvPr id="8" name="文本框 7">
            <a:extLst>
              <a:ext uri="{FF2B5EF4-FFF2-40B4-BE49-F238E27FC236}">
                <a16:creationId xmlns:a16="http://schemas.microsoft.com/office/drawing/2014/main" id="{AB53062C-08B2-4BCF-8A4D-06CE46108206}"/>
              </a:ext>
            </a:extLst>
          </p:cNvPr>
          <p:cNvSpPr txBox="1"/>
          <p:nvPr/>
        </p:nvSpPr>
        <p:spPr>
          <a:xfrm>
            <a:off x="368200" y="1050051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节点数量泛化性对比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DB92840C-F776-4BED-B6E1-1706B1626DDC}"/>
              </a:ext>
            </a:extLst>
          </p:cNvPr>
          <p:cNvSpPr txBox="1"/>
          <p:nvPr/>
        </p:nvSpPr>
        <p:spPr>
          <a:xfrm>
            <a:off x="614680" y="5170516"/>
            <a:ext cx="9445516" cy="152605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随着用户数量的增加，基于</a:t>
            </a:r>
            <a:r>
              <a:rPr lang="en-US" altLang="zh-CN" sz="1600" b="1" dirty="0" err="1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的方法的性能逐渐降低。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很难提取用户之间的关系，用户数量的增加对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没有显著影响，整体性能是振荡的。</a:t>
            </a:r>
            <a:endParaRPr lang="en-US" altLang="zh-CN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基于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BF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的算法比基于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RGNN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的方法增长更快，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RGNN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可以使用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GPU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并行计算且复杂度更低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;</a:t>
            </a:r>
            <a:endParaRPr lang="zh-CN" altLang="en-US" sz="16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由于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的参数比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MLP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少得多，因此基于</a:t>
            </a:r>
            <a:r>
              <a:rPr lang="en-US" altLang="zh-CN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的方法具有更快的计算速度</a:t>
            </a:r>
          </a:p>
        </p:txBody>
      </p:sp>
    </p:spTree>
    <p:extLst>
      <p:ext uri="{BB962C8B-B14F-4D97-AF65-F5344CB8AC3E}">
        <p14:creationId xmlns:p14="http://schemas.microsoft.com/office/powerpoint/2010/main" val="172444958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仿真实验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22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5" name="图片 4">
            <a:extLst>
              <a:ext uri="{FF2B5EF4-FFF2-40B4-BE49-F238E27FC236}">
                <a16:creationId xmlns:a16="http://schemas.microsoft.com/office/drawing/2014/main" id="{6505A017-72AC-4C54-865A-0F9BF61D768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4173" y="1764391"/>
            <a:ext cx="9128234" cy="2846720"/>
          </a:xfrm>
          <a:prstGeom prst="rect">
            <a:avLst/>
          </a:prstGeom>
        </p:spPr>
      </p:pic>
      <p:sp>
        <p:nvSpPr>
          <p:cNvPr id="10" name="矩形 9">
            <a:extLst>
              <a:ext uri="{FF2B5EF4-FFF2-40B4-BE49-F238E27FC236}">
                <a16:creationId xmlns:a16="http://schemas.microsoft.com/office/drawing/2014/main" id="{651A38B4-E94B-46B4-9694-F3A9DB3A720E}"/>
              </a:ext>
            </a:extLst>
          </p:cNvPr>
          <p:cNvSpPr/>
          <p:nvPr/>
        </p:nvSpPr>
        <p:spPr>
          <a:xfrm>
            <a:off x="614680" y="4867022"/>
            <a:ext cx="11049000" cy="152291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对于用户数量和</a:t>
            </a: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UAV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数量非常多的情况，传统的优化算法无法在短时间内得到有效解，而基于</a:t>
            </a: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Greedy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的算法虽然运行时间很快，但无法得到满意解；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对于有快速求解需求的大场景，直接使用预训练的</a:t>
            </a: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LGNN-RGNN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可以在非常短的时间内得到相对较好的优化结果；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对于求解结果有一定要求的大场景，通过</a:t>
            </a: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Fine-Tuning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迭代优化可以得到比直接推理预训练</a:t>
            </a:r>
            <a:r>
              <a:rPr lang="en-US" altLang="zh-CN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LGNN-RGNN</a:t>
            </a:r>
            <a:r>
              <a:rPr lang="zh-CN" altLang="en-US" sz="1600" b="1" dirty="0">
                <a:latin typeface="Times New Roman" panose="02020603050405020304" pitchFamily="18" charset="0"/>
                <a:ea typeface="黑体" panose="02010609060101010101" pitchFamily="49" charset="-122"/>
                <a:cs typeface="Times New Roman" panose="02020603050405020304" pitchFamily="18" charset="0"/>
              </a:rPr>
              <a:t>更理想的效果</a:t>
            </a:r>
            <a:endParaRPr lang="en-US" altLang="zh-CN" sz="1600" b="1" dirty="0">
              <a:latin typeface="Times New Roman" panose="02020603050405020304" pitchFamily="18" charset="0"/>
              <a:ea typeface="黑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CCBD30-52AC-4E6F-907C-8AAC3B4303DF}"/>
              </a:ext>
            </a:extLst>
          </p:cNvPr>
          <p:cNvSpPr txBox="1"/>
          <p:nvPr/>
        </p:nvSpPr>
        <p:spPr>
          <a:xfrm>
            <a:off x="368200" y="1050051"/>
            <a:ext cx="3300904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大规模场景性能对比</a:t>
            </a:r>
          </a:p>
        </p:txBody>
      </p:sp>
    </p:spTree>
    <p:extLst>
      <p:ext uri="{BB962C8B-B14F-4D97-AF65-F5344CB8AC3E}">
        <p14:creationId xmlns:p14="http://schemas.microsoft.com/office/powerpoint/2010/main" val="370389807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42389" y="196273"/>
            <a:ext cx="2461029" cy="730249"/>
          </a:xfrm>
        </p:spPr>
        <p:txBody>
          <a:bodyPr>
            <a:normAutofit/>
          </a:bodyPr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A0251B6F-B755-4C4E-A695-08D27EA78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23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A4D40D-F7AD-440F-AADC-85013C7E5C58}"/>
              </a:ext>
            </a:extLst>
          </p:cNvPr>
          <p:cNvGrpSpPr/>
          <p:nvPr/>
        </p:nvGrpSpPr>
        <p:grpSpPr>
          <a:xfrm>
            <a:off x="3236110" y="1516040"/>
            <a:ext cx="6873443" cy="4230435"/>
            <a:chOff x="3454550" y="1744640"/>
            <a:chExt cx="6873443" cy="423043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A6D1CC1-6776-4C28-B435-CBDE8FC94CE3}"/>
                </a:ext>
              </a:extLst>
            </p:cNvPr>
            <p:cNvGrpSpPr/>
            <p:nvPr/>
          </p:nvGrpSpPr>
          <p:grpSpPr>
            <a:xfrm>
              <a:off x="3454550" y="1744640"/>
              <a:ext cx="6873443" cy="3332468"/>
              <a:chOff x="-2765213" y="2423583"/>
              <a:chExt cx="5639202" cy="2686438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0E165B5D-C5AB-4DE8-9E9A-694365BEBBC5}"/>
                  </a:ext>
                </a:extLst>
              </p:cNvPr>
              <p:cNvGrpSpPr/>
              <p:nvPr/>
            </p:nvGrpSpPr>
            <p:grpSpPr>
              <a:xfrm>
                <a:off x="-2765213" y="2423583"/>
                <a:ext cx="5467870" cy="514774"/>
                <a:chOff x="-2765213" y="2423583"/>
                <a:chExt cx="5467870" cy="514774"/>
              </a:xfrm>
            </p:grpSpPr>
            <p:sp>
              <p:nvSpPr>
                <p:cNvPr id="35" name="菱形 34">
                  <a:extLst>
                    <a:ext uri="{FF2B5EF4-FFF2-40B4-BE49-F238E27FC236}">
                      <a16:creationId xmlns:a16="http://schemas.microsoft.com/office/drawing/2014/main" id="{B8B7B72A-5DE9-44A4-B6F2-76C3663F0FC3}"/>
                    </a:ext>
                  </a:extLst>
                </p:cNvPr>
                <p:cNvSpPr/>
                <p:nvPr/>
              </p:nvSpPr>
              <p:spPr>
                <a:xfrm>
                  <a:off x="-2765213" y="2423583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A9DA0F3-2055-4FBE-813E-84118C958604}"/>
                    </a:ext>
                  </a:extLst>
                </p:cNvPr>
                <p:cNvSpPr txBox="1"/>
                <p:nvPr/>
              </p:nvSpPr>
              <p:spPr>
                <a:xfrm>
                  <a:off x="-2057404" y="2441453"/>
                  <a:ext cx="4760061" cy="446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研究背景与研究意义</a:t>
                  </a: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45E3F55-0C57-41B3-BEF8-0B40965996F7}"/>
                  </a:ext>
                </a:extLst>
              </p:cNvPr>
              <p:cNvGrpSpPr/>
              <p:nvPr/>
            </p:nvGrpSpPr>
            <p:grpSpPr>
              <a:xfrm>
                <a:off x="-2765213" y="3147471"/>
                <a:ext cx="5459994" cy="514774"/>
                <a:chOff x="-2765213" y="3067037"/>
                <a:chExt cx="5459994" cy="514774"/>
              </a:xfrm>
            </p:grpSpPr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id="{3712EDB1-1D4B-4ABE-B347-18EB02D7810D}"/>
                    </a:ext>
                  </a:extLst>
                </p:cNvPr>
                <p:cNvSpPr/>
                <p:nvPr/>
              </p:nvSpPr>
              <p:spPr>
                <a:xfrm>
                  <a:off x="-2765213" y="3067037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5584A5B-1507-435F-BE63-D9019D6E6705}"/>
                    </a:ext>
                  </a:extLst>
                </p:cNvPr>
                <p:cNvSpPr txBox="1"/>
                <p:nvPr/>
              </p:nvSpPr>
              <p:spPr>
                <a:xfrm>
                  <a:off x="-2065279" y="3095735"/>
                  <a:ext cx="4760060" cy="446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系统模型与问题建模</a:t>
                  </a:r>
                  <a:endParaRPr lang="en-US" altLang="zh-CN" sz="30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0130E69-3240-4EA2-BE59-C1E5DA1E2509}"/>
                  </a:ext>
                </a:extLst>
              </p:cNvPr>
              <p:cNvGrpSpPr/>
              <p:nvPr/>
            </p:nvGrpSpPr>
            <p:grpSpPr>
              <a:xfrm>
                <a:off x="-2765213" y="3871359"/>
                <a:ext cx="5639202" cy="514774"/>
                <a:chOff x="-2765213" y="3710491"/>
                <a:chExt cx="5639202" cy="514774"/>
              </a:xfrm>
            </p:grpSpPr>
            <p:sp>
              <p:nvSpPr>
                <p:cNvPr id="31" name="菱形 30">
                  <a:extLst>
                    <a:ext uri="{FF2B5EF4-FFF2-40B4-BE49-F238E27FC236}">
                      <a16:creationId xmlns:a16="http://schemas.microsoft.com/office/drawing/2014/main" id="{F23DE959-79CB-461C-B259-C378BF82838F}"/>
                    </a:ext>
                  </a:extLst>
                </p:cNvPr>
                <p:cNvSpPr/>
                <p:nvPr/>
              </p:nvSpPr>
              <p:spPr>
                <a:xfrm>
                  <a:off x="-2765213" y="3710491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3394391-12AD-4D53-91AB-0CA105628FC8}"/>
                    </a:ext>
                  </a:extLst>
                </p:cNvPr>
                <p:cNvSpPr txBox="1"/>
                <p:nvPr/>
              </p:nvSpPr>
              <p:spPr>
                <a:xfrm>
                  <a:off x="-2065279" y="3756405"/>
                  <a:ext cx="4939268" cy="446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LGNN-RGNN</a:t>
                  </a: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方案</a:t>
                  </a: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10FA2B56-D14F-450D-AAD4-072D1BD9DD57}"/>
                  </a:ext>
                </a:extLst>
              </p:cNvPr>
              <p:cNvGrpSpPr/>
              <p:nvPr/>
            </p:nvGrpSpPr>
            <p:grpSpPr>
              <a:xfrm>
                <a:off x="-2765213" y="4595247"/>
                <a:ext cx="4399867" cy="514774"/>
                <a:chOff x="-2765213" y="4353945"/>
                <a:chExt cx="4399867" cy="514774"/>
              </a:xfrm>
            </p:grpSpPr>
            <p:sp>
              <p:nvSpPr>
                <p:cNvPr id="29" name="菱形 28">
                  <a:extLst>
                    <a:ext uri="{FF2B5EF4-FFF2-40B4-BE49-F238E27FC236}">
                      <a16:creationId xmlns:a16="http://schemas.microsoft.com/office/drawing/2014/main" id="{6B2EF1E5-8B42-4C2A-A75B-59385371FEDE}"/>
                    </a:ext>
                  </a:extLst>
                </p:cNvPr>
                <p:cNvSpPr/>
                <p:nvPr/>
              </p:nvSpPr>
              <p:spPr>
                <a:xfrm>
                  <a:off x="-2765213" y="4353945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4B09DD-DC75-4AA9-B74C-809B627984C3}"/>
                    </a:ext>
                  </a:extLst>
                </p:cNvPr>
                <p:cNvSpPr txBox="1"/>
                <p:nvPr/>
              </p:nvSpPr>
              <p:spPr>
                <a:xfrm>
                  <a:off x="-2065279" y="4404754"/>
                  <a:ext cx="3699933" cy="446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仿真实验</a:t>
                  </a:r>
                  <a:endParaRPr lang="en-US" altLang="zh-CN" sz="3000" b="1" dirty="0">
                    <a:solidFill>
                      <a:schemeClr val="accent1">
                        <a:lumMod val="50000"/>
                      </a:schemeClr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6" name="菱形 25">
              <a:extLst>
                <a:ext uri="{FF2B5EF4-FFF2-40B4-BE49-F238E27FC236}">
                  <a16:creationId xmlns:a16="http://schemas.microsoft.com/office/drawing/2014/main" id="{BB3D888F-5A08-499D-A72C-2CB7F5D93197}"/>
                </a:ext>
              </a:extLst>
            </p:cNvPr>
            <p:cNvSpPr/>
            <p:nvPr/>
          </p:nvSpPr>
          <p:spPr>
            <a:xfrm>
              <a:off x="3454550" y="5336509"/>
              <a:ext cx="627442" cy="638566"/>
            </a:xfrm>
            <a:prstGeom prst="diamond">
              <a:avLst/>
            </a:prstGeom>
            <a:solidFill>
              <a:srgbClr val="C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50E089-798A-4E60-8DB4-6C9D68BC1A06}"/>
                </a:ext>
              </a:extLst>
            </p:cNvPr>
            <p:cNvSpPr txBox="1"/>
            <p:nvPr/>
          </p:nvSpPr>
          <p:spPr>
            <a:xfrm>
              <a:off x="4307677" y="5399536"/>
              <a:ext cx="45097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>
                <a:defRPr/>
              </a:pPr>
              <a:r>
                <a:rPr lang="zh-CN" altLang="en-US" sz="3000" b="1" dirty="0">
                  <a:solidFill>
                    <a:srgbClr val="C00000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30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63707769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总结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24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6ACCBD30-52AC-4E6F-907C-8AAC3B4303DF}"/>
              </a:ext>
            </a:extLst>
          </p:cNvPr>
          <p:cNvSpPr txBox="1"/>
          <p:nvPr/>
        </p:nvSpPr>
        <p:spPr>
          <a:xfrm>
            <a:off x="614680" y="1390930"/>
            <a:ext cx="11140628" cy="46544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研究内容：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本项工作研究了物联网网络中无人机部署位置和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D2D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中继路径联合优化问题；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所提方案：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提出了基于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GNN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的两阶段方案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LGNN-RGNN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，其中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LGNN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优化部署位置，</a:t>
            </a:r>
            <a:r>
              <a:rPr lang="en-US" altLang="zh-CN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RGNN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优化中继路径；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优势总结：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所提方法具有低复杂度、高泛化性、高优化性能、高鲁棒性等优势；仿真结果验证了所提方法在优化性能、计算复杂度、鲁棒性等方面的优势；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>
              <a:lnSpc>
                <a:spcPct val="150000"/>
              </a:lnSpc>
            </a:pPr>
            <a:r>
              <a:rPr lang="zh-CN" altLang="en-US" sz="20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评价与展望：</a:t>
            </a:r>
            <a:r>
              <a:rPr lang="zh-CN" altLang="en-US" sz="20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方案设计上存在不足，图构建方式存在不合理，干扰假设过强；强化学习与图神经网络结合的应用；挖掘图神经网络的分布式运行优势；</a:t>
            </a:r>
            <a:endParaRPr lang="en-US" altLang="zh-CN" sz="2000" b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00991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研究背景与研究意义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3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4" name="图片 33">
            <a:extLst>
              <a:ext uri="{FF2B5EF4-FFF2-40B4-BE49-F238E27FC236}">
                <a16:creationId xmlns:a16="http://schemas.microsoft.com/office/drawing/2014/main" id="{7CE2D3D8-586C-4328-BACA-C43D7C8B695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79613" y="4363919"/>
            <a:ext cx="3777343" cy="2160168"/>
          </a:xfrm>
          <a:prstGeom prst="rect">
            <a:avLst/>
          </a:prstGeom>
        </p:spPr>
      </p:pic>
      <p:pic>
        <p:nvPicPr>
          <p:cNvPr id="35" name="图片 34">
            <a:extLst>
              <a:ext uri="{FF2B5EF4-FFF2-40B4-BE49-F238E27FC236}">
                <a16:creationId xmlns:a16="http://schemas.microsoft.com/office/drawing/2014/main" id="{94AC7765-EF5D-47D1-B93C-69250C2D7BC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94822" y="4363919"/>
            <a:ext cx="2743071" cy="2160168"/>
          </a:xfrm>
          <a:prstGeom prst="rect">
            <a:avLst/>
          </a:prstGeom>
        </p:spPr>
      </p:pic>
      <p:sp>
        <p:nvSpPr>
          <p:cNvPr id="6" name="文本框 5">
            <a:extLst>
              <a:ext uri="{FF2B5EF4-FFF2-40B4-BE49-F238E27FC236}">
                <a16:creationId xmlns:a16="http://schemas.microsoft.com/office/drawing/2014/main" id="{591B8FB5-016B-421A-9DA9-29CD53D679BD}"/>
              </a:ext>
            </a:extLst>
          </p:cNvPr>
          <p:cNvSpPr txBox="1"/>
          <p:nvPr/>
        </p:nvSpPr>
        <p:spPr>
          <a:xfrm>
            <a:off x="371355" y="1247009"/>
            <a:ext cx="7018883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物联网背景：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物联网</a:t>
            </a:r>
            <a:r>
              <a:rPr lang="en-US" altLang="zh-CN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IoT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设备在应急救援、军事对抗、复杂环境作业等场景下应用广泛，同时通信需求瞬息万变。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文本框 35">
            <a:extLst>
              <a:ext uri="{FF2B5EF4-FFF2-40B4-BE49-F238E27FC236}">
                <a16:creationId xmlns:a16="http://schemas.microsoft.com/office/drawing/2014/main" id="{A320C7BE-77EC-430A-AEC8-1A87026E743A}"/>
              </a:ext>
            </a:extLst>
          </p:cNvPr>
          <p:cNvSpPr txBox="1"/>
          <p:nvPr/>
        </p:nvSpPr>
        <p:spPr>
          <a:xfrm>
            <a:off x="371355" y="2568651"/>
            <a:ext cx="71096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地面基站局限：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地面固定通信设施受限于地理和成本局限，难以满足灵活通信需求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AE97D9C4-7AF5-4E0A-B99B-50BC6F1C3904}"/>
              </a:ext>
            </a:extLst>
          </p:cNvPr>
          <p:cNvSpPr txBox="1"/>
          <p:nvPr/>
        </p:nvSpPr>
        <p:spPr>
          <a:xfrm>
            <a:off x="333450" y="3509068"/>
            <a:ext cx="6762822" cy="7929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无人机辅助通信：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无人机集群得益于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部署灵活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4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低成本</a:t>
            </a:r>
            <a:r>
              <a:rPr lang="zh-CN" altLang="en-US" sz="14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的特性，作为临时或补充通信辅助在物联网网络中应用广泛</a:t>
            </a:r>
            <a:endParaRPr lang="zh-CN" altLang="en-US" sz="16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8" name="文本框 37">
            <a:extLst>
              <a:ext uri="{FF2B5EF4-FFF2-40B4-BE49-F238E27FC236}">
                <a16:creationId xmlns:a16="http://schemas.microsoft.com/office/drawing/2014/main" id="{D3C2E85B-54B0-4DF3-A477-BDF9FEBC7B11}"/>
              </a:ext>
            </a:extLst>
          </p:cNvPr>
          <p:cNvSpPr txBox="1"/>
          <p:nvPr/>
        </p:nvSpPr>
        <p:spPr>
          <a:xfrm>
            <a:off x="8860962" y="1902813"/>
            <a:ext cx="2959683" cy="15261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而无人机集群网络的服务质量存在诸多需要优化的问题，如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最优部署问题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最佳覆盖问题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能耗问题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、</a:t>
            </a:r>
            <a:r>
              <a:rPr lang="zh-CN" altLang="en-US" sz="1600" b="1" dirty="0">
                <a:solidFill>
                  <a:srgbClr val="C0000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组网路由问题</a:t>
            </a:r>
            <a:r>
              <a:rPr lang="zh-CN" altLang="en-US" sz="16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等。</a:t>
            </a:r>
          </a:p>
        </p:txBody>
      </p:sp>
      <p:sp>
        <p:nvSpPr>
          <p:cNvPr id="7" name="箭头: 右 6">
            <a:extLst>
              <a:ext uri="{FF2B5EF4-FFF2-40B4-BE49-F238E27FC236}">
                <a16:creationId xmlns:a16="http://schemas.microsoft.com/office/drawing/2014/main" id="{4307AFBF-9B8C-4B0C-8D78-A36E75097EDE}"/>
              </a:ext>
            </a:extLst>
          </p:cNvPr>
          <p:cNvSpPr/>
          <p:nvPr/>
        </p:nvSpPr>
        <p:spPr>
          <a:xfrm>
            <a:off x="7349780" y="2423262"/>
            <a:ext cx="1116544" cy="435978"/>
          </a:xfrm>
          <a:prstGeom prst="rightArrow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9F2D665A-5B80-42F8-A661-F250EF0789FE}"/>
              </a:ext>
            </a:extLst>
          </p:cNvPr>
          <p:cNvSpPr txBox="1"/>
          <p:nvPr/>
        </p:nvSpPr>
        <p:spPr>
          <a:xfrm>
            <a:off x="7465298" y="2102224"/>
            <a:ext cx="6463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挑战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5027559B-9CD5-46B5-A48C-67816EDB9E99}"/>
              </a:ext>
            </a:extLst>
          </p:cNvPr>
          <p:cNvSpPr/>
          <p:nvPr/>
        </p:nvSpPr>
        <p:spPr>
          <a:xfrm>
            <a:off x="8819086" y="1890442"/>
            <a:ext cx="2905657" cy="1618626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1" name="文本框 40">
            <a:extLst>
              <a:ext uri="{FF2B5EF4-FFF2-40B4-BE49-F238E27FC236}">
                <a16:creationId xmlns:a16="http://schemas.microsoft.com/office/drawing/2014/main" id="{D3A68343-3C2A-4965-9202-74CD823B4BAA}"/>
              </a:ext>
            </a:extLst>
          </p:cNvPr>
          <p:cNvSpPr txBox="1"/>
          <p:nvPr/>
        </p:nvSpPr>
        <p:spPr>
          <a:xfrm>
            <a:off x="8931278" y="1527296"/>
            <a:ext cx="1107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优化问题</a:t>
            </a:r>
          </a:p>
        </p:txBody>
      </p:sp>
      <p:sp>
        <p:nvSpPr>
          <p:cNvPr id="15" name="箭头: 下 14">
            <a:extLst>
              <a:ext uri="{FF2B5EF4-FFF2-40B4-BE49-F238E27FC236}">
                <a16:creationId xmlns:a16="http://schemas.microsoft.com/office/drawing/2014/main" id="{95C41C13-B28E-4679-9398-104DAA0A5B46}"/>
              </a:ext>
            </a:extLst>
          </p:cNvPr>
          <p:cNvSpPr/>
          <p:nvPr/>
        </p:nvSpPr>
        <p:spPr>
          <a:xfrm>
            <a:off x="3312958" y="2241777"/>
            <a:ext cx="425111" cy="347422"/>
          </a:xfrm>
          <a:prstGeom prst="downArrow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2" name="箭头: 下 41">
            <a:extLst>
              <a:ext uri="{FF2B5EF4-FFF2-40B4-BE49-F238E27FC236}">
                <a16:creationId xmlns:a16="http://schemas.microsoft.com/office/drawing/2014/main" id="{627F2591-994E-4AA4-82F2-2894A04A6297}"/>
              </a:ext>
            </a:extLst>
          </p:cNvPr>
          <p:cNvSpPr/>
          <p:nvPr/>
        </p:nvSpPr>
        <p:spPr>
          <a:xfrm>
            <a:off x="3312957" y="3201464"/>
            <a:ext cx="425111" cy="294936"/>
          </a:xfrm>
          <a:prstGeom prst="downArrow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44" name="矩形 43">
            <a:extLst>
              <a:ext uri="{FF2B5EF4-FFF2-40B4-BE49-F238E27FC236}">
                <a16:creationId xmlns:a16="http://schemas.microsoft.com/office/drawing/2014/main" id="{36DA7FBF-3004-45D7-8CEF-54870A7D7762}"/>
              </a:ext>
            </a:extLst>
          </p:cNvPr>
          <p:cNvSpPr/>
          <p:nvPr/>
        </p:nvSpPr>
        <p:spPr>
          <a:xfrm>
            <a:off x="363543" y="1319357"/>
            <a:ext cx="6890335" cy="2982620"/>
          </a:xfrm>
          <a:prstGeom prst="rect">
            <a:avLst/>
          </a:prstGeom>
          <a:noFill/>
          <a:ln w="28575"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601251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矩形 19">
            <a:extLst>
              <a:ext uri="{FF2B5EF4-FFF2-40B4-BE49-F238E27FC236}">
                <a16:creationId xmlns:a16="http://schemas.microsoft.com/office/drawing/2014/main" id="{0C9E1D58-AA36-4E21-A997-833D4059F878}"/>
              </a:ext>
            </a:extLst>
          </p:cNvPr>
          <p:cNvSpPr/>
          <p:nvPr/>
        </p:nvSpPr>
        <p:spPr>
          <a:xfrm>
            <a:off x="2295928" y="2643540"/>
            <a:ext cx="8021552" cy="1705403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15FB69F9-8DCB-41F1-99A3-0E0F9F9BEBA6}"/>
              </a:ext>
            </a:extLst>
          </p:cNvPr>
          <p:cNvSpPr/>
          <p:nvPr/>
        </p:nvSpPr>
        <p:spPr>
          <a:xfrm>
            <a:off x="1802907" y="1048046"/>
            <a:ext cx="8880333" cy="668362"/>
          </a:xfrm>
          <a:prstGeom prst="rect">
            <a:avLst/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研究背景与研究意义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4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8B047790-7A5C-4298-A077-C827F353DD9D}"/>
              </a:ext>
            </a:extLst>
          </p:cNvPr>
          <p:cNvSpPr txBox="1"/>
          <p:nvPr/>
        </p:nvSpPr>
        <p:spPr>
          <a:xfrm>
            <a:off x="2547644" y="2676638"/>
            <a:ext cx="7704644" cy="16361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优化性能</a:t>
            </a:r>
            <a:r>
              <a:rPr lang="zh-CN" altLang="en-US" sz="17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优化后的网络满足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6G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网络中大量</a:t>
            </a:r>
            <a:r>
              <a:rPr lang="en-US" altLang="zh-CN" sz="1400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IoT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设备对高通信速率的需求。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计算复杂度</a:t>
            </a:r>
            <a:r>
              <a:rPr lang="zh-CN" altLang="en-US" sz="17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算法设计</a:t>
            </a:r>
            <a:r>
              <a:rPr lang="zh-CN" altLang="en-US" sz="1400" dirty="0">
                <a:solidFill>
                  <a:srgbClr val="060607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具有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低时间复杂度，以应对大规模优化问题，提升系统服务质量。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泛化性</a:t>
            </a:r>
            <a:r>
              <a:rPr lang="zh-CN" altLang="en-US" sz="17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在网络变化时能够直接推断优化结果，而无需重新执行或重新训练。</a:t>
            </a:r>
          </a:p>
          <a:p>
            <a:pPr marL="285750" indent="-285750" algn="l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700" b="1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可扩展性</a:t>
            </a:r>
            <a:r>
              <a:rPr lang="zh-CN" altLang="en-US" sz="1700" b="0" i="0" dirty="0">
                <a:solidFill>
                  <a:srgbClr val="00206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400" b="0" i="0" dirty="0">
                <a:solidFill>
                  <a:srgbClr val="060607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随着网络中用户数量的增加或减少，算法需要能够适应网络规模的变化。</a:t>
            </a:r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F9034AEE-51A5-4A31-AE40-16B020705F2A}"/>
              </a:ext>
            </a:extLst>
          </p:cNvPr>
          <p:cNvSpPr txBox="1"/>
          <p:nvPr/>
        </p:nvSpPr>
        <p:spPr>
          <a:xfrm>
            <a:off x="1802907" y="1199857"/>
            <a:ext cx="9007594" cy="338554"/>
          </a:xfrm>
          <a:prstGeom prst="rect">
            <a:avLst/>
          </a:prstGeom>
        </p:spPr>
        <p:txBody>
          <a:bodyPr wrap="none" rtlCol="0">
            <a:spAutoFit/>
          </a:bodyPr>
          <a:lstStyle/>
          <a:p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针对这些优化问题，一些已有的方法如基于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凸优化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进化算法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、</a:t>
            </a:r>
            <a:r>
              <a:rPr lang="zh-CN" altLang="en-US" sz="16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深度学习</a:t>
            </a:r>
            <a:r>
              <a:rPr lang="zh-CN" altLang="en-US" sz="1600" b="1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的方案已经取得一些成果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975E2714-2027-4CAA-951F-F97280073544}"/>
              </a:ext>
            </a:extLst>
          </p:cNvPr>
          <p:cNvSpPr txBox="1"/>
          <p:nvPr/>
        </p:nvSpPr>
        <p:spPr>
          <a:xfrm>
            <a:off x="6101591" y="1930137"/>
            <a:ext cx="170010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下一代通信网络愿景提出新的要求</a:t>
            </a:r>
          </a:p>
        </p:txBody>
      </p:sp>
      <p:sp>
        <p:nvSpPr>
          <p:cNvPr id="5" name="箭头: 下 4">
            <a:extLst>
              <a:ext uri="{FF2B5EF4-FFF2-40B4-BE49-F238E27FC236}">
                <a16:creationId xmlns:a16="http://schemas.microsoft.com/office/drawing/2014/main" id="{C679691E-D5AC-45E7-AF04-D4BBEC720C69}"/>
              </a:ext>
            </a:extLst>
          </p:cNvPr>
          <p:cNvSpPr/>
          <p:nvPr/>
        </p:nvSpPr>
        <p:spPr>
          <a:xfrm>
            <a:off x="5492642" y="1790049"/>
            <a:ext cx="458057" cy="805831"/>
          </a:xfrm>
          <a:prstGeom prst="downArrow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1" name="矩形: 圆角 20">
            <a:extLst>
              <a:ext uri="{FF2B5EF4-FFF2-40B4-BE49-F238E27FC236}">
                <a16:creationId xmlns:a16="http://schemas.microsoft.com/office/drawing/2014/main" id="{C9A6E27D-77BA-4DE1-98E4-BDFDF72B73F1}"/>
              </a:ext>
            </a:extLst>
          </p:cNvPr>
          <p:cNvSpPr/>
          <p:nvPr/>
        </p:nvSpPr>
        <p:spPr>
          <a:xfrm>
            <a:off x="2295928" y="5166360"/>
            <a:ext cx="8021552" cy="1599831"/>
          </a:xfrm>
          <a:prstGeom prst="roundRect">
            <a:avLst>
              <a:gd name="adj" fmla="val 0"/>
            </a:avLst>
          </a:prstGeom>
          <a:solidFill>
            <a:schemeClr val="bg1">
              <a:lumMod val="95000"/>
            </a:schemeClr>
          </a:solidFill>
          <a:ln w="28575">
            <a:solidFill>
              <a:srgbClr val="C00000"/>
            </a:solidFill>
            <a:prstDash val="lg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1D8A79FE-CDDD-46DE-92EC-BC00C41BEBA7}"/>
              </a:ext>
            </a:extLst>
          </p:cNvPr>
          <p:cNvSpPr txBox="1"/>
          <p:nvPr/>
        </p:nvSpPr>
        <p:spPr>
          <a:xfrm>
            <a:off x="8825764" y="5309672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深度神经网络</a:t>
            </a:r>
          </a:p>
        </p:txBody>
      </p:sp>
      <p:sp>
        <p:nvSpPr>
          <p:cNvPr id="22" name="文本框 21">
            <a:extLst>
              <a:ext uri="{FF2B5EF4-FFF2-40B4-BE49-F238E27FC236}">
                <a16:creationId xmlns:a16="http://schemas.microsoft.com/office/drawing/2014/main" id="{C2FB0CEC-82F0-44E9-9993-8B47926DD2E6}"/>
              </a:ext>
            </a:extLst>
          </p:cNvPr>
          <p:cNvSpPr txBox="1"/>
          <p:nvPr/>
        </p:nvSpPr>
        <p:spPr>
          <a:xfrm>
            <a:off x="9140690" y="5660358"/>
            <a:ext cx="1125260" cy="3895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可预训练</a:t>
            </a:r>
          </a:p>
        </p:txBody>
      </p:sp>
      <p:sp>
        <p:nvSpPr>
          <p:cNvPr id="23" name="文本框 22">
            <a:extLst>
              <a:ext uri="{FF2B5EF4-FFF2-40B4-BE49-F238E27FC236}">
                <a16:creationId xmlns:a16="http://schemas.microsoft.com/office/drawing/2014/main" id="{B8B65D65-B164-4654-8AD9-E86400F5DBCE}"/>
              </a:ext>
            </a:extLst>
          </p:cNvPr>
          <p:cNvSpPr txBox="1"/>
          <p:nvPr/>
        </p:nvSpPr>
        <p:spPr>
          <a:xfrm>
            <a:off x="8259150" y="5977869"/>
            <a:ext cx="908864" cy="3895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泛化性</a:t>
            </a:r>
          </a:p>
        </p:txBody>
      </p:sp>
      <p:sp>
        <p:nvSpPr>
          <p:cNvPr id="24" name="文本框 23">
            <a:extLst>
              <a:ext uri="{FF2B5EF4-FFF2-40B4-BE49-F238E27FC236}">
                <a16:creationId xmlns:a16="http://schemas.microsoft.com/office/drawing/2014/main" id="{832D8C86-2740-493A-B084-4E9A4368368A}"/>
              </a:ext>
            </a:extLst>
          </p:cNvPr>
          <p:cNvSpPr txBox="1"/>
          <p:nvPr/>
        </p:nvSpPr>
        <p:spPr>
          <a:xfrm>
            <a:off x="9127028" y="6273049"/>
            <a:ext cx="1125260" cy="3895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可轻量化</a:t>
            </a:r>
          </a:p>
        </p:txBody>
      </p:sp>
      <p:sp>
        <p:nvSpPr>
          <p:cNvPr id="25" name="矩形: 圆角 24">
            <a:extLst>
              <a:ext uri="{FF2B5EF4-FFF2-40B4-BE49-F238E27FC236}">
                <a16:creationId xmlns:a16="http://schemas.microsoft.com/office/drawing/2014/main" id="{D16C6520-F945-4717-8430-A4718B87D362}"/>
              </a:ext>
            </a:extLst>
          </p:cNvPr>
          <p:cNvSpPr/>
          <p:nvPr/>
        </p:nvSpPr>
        <p:spPr>
          <a:xfrm>
            <a:off x="2448328" y="5349241"/>
            <a:ext cx="2726588" cy="127175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6" name="矩形: 圆角 25">
            <a:extLst>
              <a:ext uri="{FF2B5EF4-FFF2-40B4-BE49-F238E27FC236}">
                <a16:creationId xmlns:a16="http://schemas.microsoft.com/office/drawing/2014/main" id="{BDEACB95-1825-4CB4-AFD7-67A9650C39B6}"/>
              </a:ext>
            </a:extLst>
          </p:cNvPr>
          <p:cNvSpPr/>
          <p:nvPr/>
        </p:nvSpPr>
        <p:spPr>
          <a:xfrm>
            <a:off x="5341867" y="5349241"/>
            <a:ext cx="2803947" cy="1271752"/>
          </a:xfrm>
          <a:prstGeom prst="roundRect">
            <a:avLst/>
          </a:prstGeom>
          <a:solidFill>
            <a:schemeClr val="accent1">
              <a:lumMod val="20000"/>
              <a:lumOff val="80000"/>
            </a:schemeClr>
          </a:solidFill>
          <a:ln w="1270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40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27" name="文本框 26">
            <a:extLst>
              <a:ext uri="{FF2B5EF4-FFF2-40B4-BE49-F238E27FC236}">
                <a16:creationId xmlns:a16="http://schemas.microsoft.com/office/drawing/2014/main" id="{8A8DBA9C-5E3E-4C65-B62C-38A27C0A2285}"/>
              </a:ext>
            </a:extLst>
          </p:cNvPr>
          <p:cNvSpPr txBox="1"/>
          <p:nvPr/>
        </p:nvSpPr>
        <p:spPr>
          <a:xfrm>
            <a:off x="3108946" y="5389881"/>
            <a:ext cx="1082348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图神经网络</a:t>
            </a:r>
          </a:p>
        </p:txBody>
      </p:sp>
      <p:sp>
        <p:nvSpPr>
          <p:cNvPr id="28" name="文本框 27">
            <a:extLst>
              <a:ext uri="{FF2B5EF4-FFF2-40B4-BE49-F238E27FC236}">
                <a16:creationId xmlns:a16="http://schemas.microsoft.com/office/drawing/2014/main" id="{193E47CB-7360-4518-8534-95A9C5912B83}"/>
              </a:ext>
            </a:extLst>
          </p:cNvPr>
          <p:cNvSpPr txBox="1"/>
          <p:nvPr/>
        </p:nvSpPr>
        <p:spPr>
          <a:xfrm>
            <a:off x="6243073" y="5389881"/>
            <a:ext cx="12618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1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深度强化学习</a:t>
            </a: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447B60EF-4FD4-40C7-83BA-CADD4303EB86}"/>
              </a:ext>
            </a:extLst>
          </p:cNvPr>
          <p:cNvSpPr txBox="1"/>
          <p:nvPr/>
        </p:nvSpPr>
        <p:spPr>
          <a:xfrm>
            <a:off x="3951791" y="5705675"/>
            <a:ext cx="1125260" cy="3895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可扩展性</a:t>
            </a:r>
          </a:p>
        </p:txBody>
      </p:sp>
      <p:sp>
        <p:nvSpPr>
          <p:cNvPr id="30" name="文本框 29">
            <a:extLst>
              <a:ext uri="{FF2B5EF4-FFF2-40B4-BE49-F238E27FC236}">
                <a16:creationId xmlns:a16="http://schemas.microsoft.com/office/drawing/2014/main" id="{CC24EEEC-E844-45FC-A1D8-E5677C543605}"/>
              </a:ext>
            </a:extLst>
          </p:cNvPr>
          <p:cNvSpPr txBox="1"/>
          <p:nvPr/>
        </p:nvSpPr>
        <p:spPr>
          <a:xfrm>
            <a:off x="2495311" y="5917437"/>
            <a:ext cx="891178" cy="649188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低复杂度</a:t>
            </a:r>
          </a:p>
        </p:txBody>
      </p:sp>
      <p:sp>
        <p:nvSpPr>
          <p:cNvPr id="31" name="文本框 30">
            <a:extLst>
              <a:ext uri="{FF2B5EF4-FFF2-40B4-BE49-F238E27FC236}">
                <a16:creationId xmlns:a16="http://schemas.microsoft.com/office/drawing/2014/main" id="{261F258E-A449-42E7-A669-19B6288A4E3A}"/>
              </a:ext>
            </a:extLst>
          </p:cNvPr>
          <p:cNvSpPr txBox="1"/>
          <p:nvPr/>
        </p:nvSpPr>
        <p:spPr>
          <a:xfrm>
            <a:off x="3499864" y="6186629"/>
            <a:ext cx="1125260" cy="3895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>
            <a:defPPr>
              <a:defRPr lang="zh-CN"/>
            </a:defPPr>
            <a:lvl1pPr>
              <a:defRPr sz="1200">
                <a:latin typeface="微软雅黑" panose="020B0503020204020204" pitchFamily="34" charset="-122"/>
                <a:ea typeface="微软雅黑" panose="020B0503020204020204" pitchFamily="34" charset="-122"/>
              </a:defRPr>
            </a:lvl1pPr>
          </a:lstStyle>
          <a:p>
            <a:r>
              <a:rPr lang="zh-CN" altLang="en-US" dirty="0"/>
              <a:t>拓扑信息</a:t>
            </a:r>
          </a:p>
        </p:txBody>
      </p:sp>
      <p:sp>
        <p:nvSpPr>
          <p:cNvPr id="32" name="文本框 31">
            <a:extLst>
              <a:ext uri="{FF2B5EF4-FFF2-40B4-BE49-F238E27FC236}">
                <a16:creationId xmlns:a16="http://schemas.microsoft.com/office/drawing/2014/main" id="{3D1CE1A7-95CB-48C7-B5A9-48E96464A44B}"/>
              </a:ext>
            </a:extLst>
          </p:cNvPr>
          <p:cNvSpPr txBox="1"/>
          <p:nvPr/>
        </p:nvSpPr>
        <p:spPr>
          <a:xfrm>
            <a:off x="5483018" y="5747158"/>
            <a:ext cx="1189937" cy="3895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无需标签</a:t>
            </a:r>
          </a:p>
        </p:txBody>
      </p:sp>
      <p:sp>
        <p:nvSpPr>
          <p:cNvPr id="34" name="文本框 33">
            <a:extLst>
              <a:ext uri="{FF2B5EF4-FFF2-40B4-BE49-F238E27FC236}">
                <a16:creationId xmlns:a16="http://schemas.microsoft.com/office/drawing/2014/main" id="{CC85F7F8-BCC3-49C7-AFA4-5BCEF4D7ECF9}"/>
              </a:ext>
            </a:extLst>
          </p:cNvPr>
          <p:cNvSpPr txBox="1"/>
          <p:nvPr/>
        </p:nvSpPr>
        <p:spPr>
          <a:xfrm>
            <a:off x="5866197" y="6172626"/>
            <a:ext cx="1644168" cy="3895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CN" altLang="en-US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高维决策空间</a:t>
            </a:r>
          </a:p>
        </p:txBody>
      </p:sp>
      <p:sp>
        <p:nvSpPr>
          <p:cNvPr id="35" name="文本框 34">
            <a:extLst>
              <a:ext uri="{FF2B5EF4-FFF2-40B4-BE49-F238E27FC236}">
                <a16:creationId xmlns:a16="http://schemas.microsoft.com/office/drawing/2014/main" id="{65C06E7F-4B54-4B61-8600-D258D3460ABE}"/>
              </a:ext>
            </a:extLst>
          </p:cNvPr>
          <p:cNvSpPr txBox="1"/>
          <p:nvPr/>
        </p:nvSpPr>
        <p:spPr>
          <a:xfrm>
            <a:off x="7327900" y="5852518"/>
            <a:ext cx="769108" cy="389513"/>
          </a:xfrm>
          <a:prstGeom prst="ellipse">
            <a:avLst/>
          </a:prstGeom>
          <a:noFill/>
          <a:ln w="127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zh-CN" sz="1200" dirty="0">
                <a:latin typeface="微软雅黑" panose="020B0503020204020204" pitchFamily="34" charset="-122"/>
                <a:ea typeface="微软雅黑" panose="020B0503020204020204" pitchFamily="34" charset="-122"/>
              </a:rPr>
              <a:t>MDP</a:t>
            </a:r>
            <a:endParaRPr lang="zh-CN" altLang="en-US" sz="1200" dirty="0"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sp>
        <p:nvSpPr>
          <p:cNvPr id="36" name="箭头: 下 35">
            <a:extLst>
              <a:ext uri="{FF2B5EF4-FFF2-40B4-BE49-F238E27FC236}">
                <a16:creationId xmlns:a16="http://schemas.microsoft.com/office/drawing/2014/main" id="{2B3E028D-2C87-4115-9FFC-82595648FF89}"/>
              </a:ext>
            </a:extLst>
          </p:cNvPr>
          <p:cNvSpPr/>
          <p:nvPr/>
        </p:nvSpPr>
        <p:spPr>
          <a:xfrm rot="10800000">
            <a:off x="5492641" y="4369093"/>
            <a:ext cx="458057" cy="761311"/>
          </a:xfrm>
          <a:prstGeom prst="downArrow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7" name="文本框 36">
            <a:extLst>
              <a:ext uri="{FF2B5EF4-FFF2-40B4-BE49-F238E27FC236}">
                <a16:creationId xmlns:a16="http://schemas.microsoft.com/office/drawing/2014/main" id="{E1047B12-B0A3-439C-8DF7-AB0AB90361D7}"/>
              </a:ext>
            </a:extLst>
          </p:cNvPr>
          <p:cNvSpPr txBox="1"/>
          <p:nvPr/>
        </p:nvSpPr>
        <p:spPr>
          <a:xfrm>
            <a:off x="6096000" y="4596220"/>
            <a:ext cx="90880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解决方案</a:t>
            </a:r>
          </a:p>
        </p:txBody>
      </p:sp>
    </p:spTree>
    <p:extLst>
      <p:ext uri="{BB962C8B-B14F-4D97-AF65-F5344CB8AC3E}">
        <p14:creationId xmlns:p14="http://schemas.microsoft.com/office/powerpoint/2010/main" val="31205168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标题 15"/>
          <p:cNvSpPr>
            <a:spLocks noGrp="1"/>
          </p:cNvSpPr>
          <p:nvPr>
            <p:ph type="title"/>
          </p:nvPr>
        </p:nvSpPr>
        <p:spPr>
          <a:xfrm>
            <a:off x="642389" y="196273"/>
            <a:ext cx="2461029" cy="730249"/>
          </a:xfrm>
        </p:spPr>
        <p:txBody>
          <a:bodyPr>
            <a:normAutofit/>
          </a:bodyPr>
          <a:lstStyle/>
          <a:p>
            <a:r>
              <a:rPr lang="zh-CN" altLang="en-US" dirty="0"/>
              <a:t>汇报提纲</a:t>
            </a:r>
          </a:p>
        </p:txBody>
      </p:sp>
      <p:sp>
        <p:nvSpPr>
          <p:cNvPr id="5" name="灯片编号占位符 2">
            <a:extLst>
              <a:ext uri="{FF2B5EF4-FFF2-40B4-BE49-F238E27FC236}">
                <a16:creationId xmlns:a16="http://schemas.microsoft.com/office/drawing/2014/main" id="{A0251B6F-B755-4C4E-A695-08D27EA7833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5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grpSp>
        <p:nvGrpSpPr>
          <p:cNvPr id="2" name="组合 1">
            <a:extLst>
              <a:ext uri="{FF2B5EF4-FFF2-40B4-BE49-F238E27FC236}">
                <a16:creationId xmlns:a16="http://schemas.microsoft.com/office/drawing/2014/main" id="{D1A4D40D-F7AD-440F-AADC-85013C7E5C58}"/>
              </a:ext>
            </a:extLst>
          </p:cNvPr>
          <p:cNvGrpSpPr/>
          <p:nvPr/>
        </p:nvGrpSpPr>
        <p:grpSpPr>
          <a:xfrm>
            <a:off x="3236110" y="1516040"/>
            <a:ext cx="6873443" cy="4230435"/>
            <a:chOff x="3454550" y="1744640"/>
            <a:chExt cx="6873443" cy="4230435"/>
          </a:xfrm>
        </p:grpSpPr>
        <p:grpSp>
          <p:nvGrpSpPr>
            <p:cNvPr id="21" name="组合 20">
              <a:extLst>
                <a:ext uri="{FF2B5EF4-FFF2-40B4-BE49-F238E27FC236}">
                  <a16:creationId xmlns:a16="http://schemas.microsoft.com/office/drawing/2014/main" id="{2A6D1CC1-6776-4C28-B435-CBDE8FC94CE3}"/>
                </a:ext>
              </a:extLst>
            </p:cNvPr>
            <p:cNvGrpSpPr/>
            <p:nvPr/>
          </p:nvGrpSpPr>
          <p:grpSpPr>
            <a:xfrm>
              <a:off x="3454550" y="1744640"/>
              <a:ext cx="6873443" cy="3332468"/>
              <a:chOff x="-2765213" y="2423583"/>
              <a:chExt cx="5639202" cy="2686438"/>
            </a:xfrm>
          </p:grpSpPr>
          <p:grpSp>
            <p:nvGrpSpPr>
              <p:cNvPr id="22" name="组合 21">
                <a:extLst>
                  <a:ext uri="{FF2B5EF4-FFF2-40B4-BE49-F238E27FC236}">
                    <a16:creationId xmlns:a16="http://schemas.microsoft.com/office/drawing/2014/main" id="{0E165B5D-C5AB-4DE8-9E9A-694365BEBBC5}"/>
                  </a:ext>
                </a:extLst>
              </p:cNvPr>
              <p:cNvGrpSpPr/>
              <p:nvPr/>
            </p:nvGrpSpPr>
            <p:grpSpPr>
              <a:xfrm>
                <a:off x="-2765213" y="2423583"/>
                <a:ext cx="5467870" cy="514774"/>
                <a:chOff x="-2765213" y="2423583"/>
                <a:chExt cx="5467870" cy="514774"/>
              </a:xfrm>
            </p:grpSpPr>
            <p:sp>
              <p:nvSpPr>
                <p:cNvPr id="35" name="菱形 34">
                  <a:extLst>
                    <a:ext uri="{FF2B5EF4-FFF2-40B4-BE49-F238E27FC236}">
                      <a16:creationId xmlns:a16="http://schemas.microsoft.com/office/drawing/2014/main" id="{B8B7B72A-5DE9-44A4-B6F2-76C3663F0FC3}"/>
                    </a:ext>
                  </a:extLst>
                </p:cNvPr>
                <p:cNvSpPr/>
                <p:nvPr/>
              </p:nvSpPr>
              <p:spPr>
                <a:xfrm>
                  <a:off x="-2765213" y="2423583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1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6" name="文本框 35">
                  <a:extLst>
                    <a:ext uri="{FF2B5EF4-FFF2-40B4-BE49-F238E27FC236}">
                      <a16:creationId xmlns:a16="http://schemas.microsoft.com/office/drawing/2014/main" id="{3A9DA0F3-2055-4FBE-813E-84118C958604}"/>
                    </a:ext>
                  </a:extLst>
                </p:cNvPr>
                <p:cNvSpPr txBox="1"/>
                <p:nvPr/>
              </p:nvSpPr>
              <p:spPr>
                <a:xfrm>
                  <a:off x="-2057404" y="2441453"/>
                  <a:ext cx="4760061" cy="446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>
                    <a:defRPr/>
                  </a:pP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研究背景与研究意义</a:t>
                  </a:r>
                </a:p>
              </p:txBody>
            </p:sp>
          </p:grpSp>
          <p:grpSp>
            <p:nvGrpSpPr>
              <p:cNvPr id="23" name="组合 22">
                <a:extLst>
                  <a:ext uri="{FF2B5EF4-FFF2-40B4-BE49-F238E27FC236}">
                    <a16:creationId xmlns:a16="http://schemas.microsoft.com/office/drawing/2014/main" id="{E45E3F55-0C57-41B3-BEF8-0B40965996F7}"/>
                  </a:ext>
                </a:extLst>
              </p:cNvPr>
              <p:cNvGrpSpPr/>
              <p:nvPr/>
            </p:nvGrpSpPr>
            <p:grpSpPr>
              <a:xfrm>
                <a:off x="-2765213" y="3147471"/>
                <a:ext cx="5459994" cy="514774"/>
                <a:chOff x="-2765213" y="3067037"/>
                <a:chExt cx="5459994" cy="514774"/>
              </a:xfrm>
            </p:grpSpPr>
            <p:sp>
              <p:nvSpPr>
                <p:cNvPr id="33" name="菱形 32">
                  <a:extLst>
                    <a:ext uri="{FF2B5EF4-FFF2-40B4-BE49-F238E27FC236}">
                      <a16:creationId xmlns:a16="http://schemas.microsoft.com/office/drawing/2014/main" id="{3712EDB1-1D4B-4ABE-B347-18EB02D7810D}"/>
                    </a:ext>
                  </a:extLst>
                </p:cNvPr>
                <p:cNvSpPr/>
                <p:nvPr/>
              </p:nvSpPr>
              <p:spPr>
                <a:xfrm>
                  <a:off x="-2765213" y="3067037"/>
                  <a:ext cx="514774" cy="514774"/>
                </a:xfrm>
                <a:prstGeom prst="diamond">
                  <a:avLst/>
                </a:prstGeom>
                <a:solidFill>
                  <a:srgbClr val="C0000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2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4" name="文本框 33">
                  <a:extLst>
                    <a:ext uri="{FF2B5EF4-FFF2-40B4-BE49-F238E27FC236}">
                      <a16:creationId xmlns:a16="http://schemas.microsoft.com/office/drawing/2014/main" id="{25584A5B-1507-435F-BE63-D9019D6E6705}"/>
                    </a:ext>
                  </a:extLst>
                </p:cNvPr>
                <p:cNvSpPr txBox="1"/>
                <p:nvPr/>
              </p:nvSpPr>
              <p:spPr>
                <a:xfrm>
                  <a:off x="-2065279" y="3095735"/>
                  <a:ext cx="4760060" cy="446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3000" b="1" dirty="0">
                      <a:solidFill>
                        <a:srgbClr val="C00000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系统模型与问题建模</a:t>
                  </a:r>
                  <a:endParaRPr lang="en-US" altLang="zh-CN" sz="3000" b="1" dirty="0">
                    <a:solidFill>
                      <a:srgbClr val="C00000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  <p:grpSp>
            <p:nvGrpSpPr>
              <p:cNvPr id="24" name="组合 23">
                <a:extLst>
                  <a:ext uri="{FF2B5EF4-FFF2-40B4-BE49-F238E27FC236}">
                    <a16:creationId xmlns:a16="http://schemas.microsoft.com/office/drawing/2014/main" id="{00130E69-3240-4EA2-BE59-C1E5DA1E2509}"/>
                  </a:ext>
                </a:extLst>
              </p:cNvPr>
              <p:cNvGrpSpPr/>
              <p:nvPr/>
            </p:nvGrpSpPr>
            <p:grpSpPr>
              <a:xfrm>
                <a:off x="-2765213" y="3871359"/>
                <a:ext cx="5639202" cy="514774"/>
                <a:chOff x="-2765213" y="3710491"/>
                <a:chExt cx="5639202" cy="514774"/>
              </a:xfrm>
            </p:grpSpPr>
            <p:sp>
              <p:nvSpPr>
                <p:cNvPr id="31" name="菱形 30">
                  <a:extLst>
                    <a:ext uri="{FF2B5EF4-FFF2-40B4-BE49-F238E27FC236}">
                      <a16:creationId xmlns:a16="http://schemas.microsoft.com/office/drawing/2014/main" id="{F23DE959-79CB-461C-B259-C378BF82838F}"/>
                    </a:ext>
                  </a:extLst>
                </p:cNvPr>
                <p:cNvSpPr/>
                <p:nvPr/>
              </p:nvSpPr>
              <p:spPr>
                <a:xfrm>
                  <a:off x="-2765213" y="3710491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3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2" name="文本框 31">
                  <a:extLst>
                    <a:ext uri="{FF2B5EF4-FFF2-40B4-BE49-F238E27FC236}">
                      <a16:creationId xmlns:a16="http://schemas.microsoft.com/office/drawing/2014/main" id="{C3394391-12AD-4D53-91AB-0CA105628FC8}"/>
                    </a:ext>
                  </a:extLst>
                </p:cNvPr>
                <p:cNvSpPr txBox="1"/>
                <p:nvPr/>
              </p:nvSpPr>
              <p:spPr>
                <a:xfrm>
                  <a:off x="-2065279" y="3756405"/>
                  <a:ext cx="4939268" cy="44660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altLang="zh-CN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LGNN-RGNN</a:t>
                  </a:r>
                  <a:r>
                    <a:rPr lang="zh-CN" altLang="en-US" sz="3000" b="1" dirty="0">
                      <a:solidFill>
                        <a:schemeClr val="accent1">
                          <a:lumMod val="50000"/>
                        </a:schemeClr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方案</a:t>
                  </a:r>
                </a:p>
              </p:txBody>
            </p:sp>
          </p:grpSp>
          <p:grpSp>
            <p:nvGrpSpPr>
              <p:cNvPr id="25" name="组合 24">
                <a:extLst>
                  <a:ext uri="{FF2B5EF4-FFF2-40B4-BE49-F238E27FC236}">
                    <a16:creationId xmlns:a16="http://schemas.microsoft.com/office/drawing/2014/main" id="{10FA2B56-D14F-450D-AAD4-072D1BD9DD57}"/>
                  </a:ext>
                </a:extLst>
              </p:cNvPr>
              <p:cNvGrpSpPr/>
              <p:nvPr/>
            </p:nvGrpSpPr>
            <p:grpSpPr>
              <a:xfrm>
                <a:off x="-2765213" y="4595247"/>
                <a:ext cx="4399867" cy="514774"/>
                <a:chOff x="-2765213" y="4353945"/>
                <a:chExt cx="4399867" cy="514774"/>
              </a:xfrm>
            </p:grpSpPr>
            <p:sp>
              <p:nvSpPr>
                <p:cNvPr id="29" name="菱形 28">
                  <a:extLst>
                    <a:ext uri="{FF2B5EF4-FFF2-40B4-BE49-F238E27FC236}">
                      <a16:creationId xmlns:a16="http://schemas.microsoft.com/office/drawing/2014/main" id="{6B2EF1E5-8B42-4C2A-A75B-59385371FEDE}"/>
                    </a:ext>
                  </a:extLst>
                </p:cNvPr>
                <p:cNvSpPr/>
                <p:nvPr/>
              </p:nvSpPr>
              <p:spPr>
                <a:xfrm>
                  <a:off x="-2765213" y="4353945"/>
                  <a:ext cx="514774" cy="514774"/>
                </a:xfrm>
                <a:prstGeom prst="diamond">
                  <a:avLst/>
                </a:prstGeom>
                <a:solidFill>
                  <a:schemeClr val="accent1">
                    <a:lumMod val="50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altLang="zh-CN" sz="2400" b="1" dirty="0"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4</a:t>
                  </a:r>
                  <a:endParaRPr lang="zh-CN" altLang="en-US" sz="2400" b="1" dirty="0"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  <p:sp>
              <p:nvSpPr>
                <p:cNvPr id="30" name="文本框 29">
                  <a:extLst>
                    <a:ext uri="{FF2B5EF4-FFF2-40B4-BE49-F238E27FC236}">
                      <a16:creationId xmlns:a16="http://schemas.microsoft.com/office/drawing/2014/main" id="{B74B09DD-DC75-4AA9-B74C-809B627984C3}"/>
                    </a:ext>
                  </a:extLst>
                </p:cNvPr>
                <p:cNvSpPr txBox="1"/>
                <p:nvPr/>
              </p:nvSpPr>
              <p:spPr>
                <a:xfrm>
                  <a:off x="-2065279" y="4404754"/>
                  <a:ext cx="3699933" cy="44660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defRPr/>
                  </a:pPr>
                  <a:r>
                    <a:rPr lang="zh-CN" altLang="en-US" sz="3000" b="1" dirty="0">
                      <a:solidFill>
                        <a:srgbClr val="203864"/>
                      </a:solidFill>
                      <a:latin typeface="微软雅黑" panose="020B0503020204020204" pitchFamily="34" charset="-122"/>
                      <a:ea typeface="微软雅黑" panose="020B0503020204020204" pitchFamily="34" charset="-122"/>
                    </a:rPr>
                    <a:t>仿真实验</a:t>
                  </a:r>
                  <a:endParaRPr lang="en-US" altLang="zh-CN" sz="3000" b="1" dirty="0">
                    <a:solidFill>
                      <a:srgbClr val="203864"/>
                    </a:solidFill>
                    <a:latin typeface="微软雅黑" panose="020B0503020204020204" pitchFamily="34" charset="-122"/>
                    <a:ea typeface="微软雅黑" panose="020B0503020204020204" pitchFamily="34" charset="-122"/>
                  </a:endParaRPr>
                </a:p>
              </p:txBody>
            </p:sp>
          </p:grpSp>
        </p:grpSp>
        <p:sp>
          <p:nvSpPr>
            <p:cNvPr id="26" name="菱形 25">
              <a:extLst>
                <a:ext uri="{FF2B5EF4-FFF2-40B4-BE49-F238E27FC236}">
                  <a16:creationId xmlns:a16="http://schemas.microsoft.com/office/drawing/2014/main" id="{BB3D888F-5A08-499D-A72C-2CB7F5D93197}"/>
                </a:ext>
              </a:extLst>
            </p:cNvPr>
            <p:cNvSpPr/>
            <p:nvPr/>
          </p:nvSpPr>
          <p:spPr>
            <a:xfrm>
              <a:off x="3454550" y="5336509"/>
              <a:ext cx="627442" cy="638566"/>
            </a:xfrm>
            <a:prstGeom prst="diamond">
              <a:avLst/>
            </a:prstGeom>
            <a:solidFill>
              <a:schemeClr val="accent1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zh-CN" sz="2400" b="1" dirty="0">
                  <a:latin typeface="微软雅黑" panose="020B0503020204020204" pitchFamily="34" charset="-122"/>
                  <a:ea typeface="微软雅黑" panose="020B0503020204020204" pitchFamily="34" charset="-122"/>
                </a:rPr>
                <a:t>5</a:t>
              </a:r>
              <a:endPara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  <p:sp>
          <p:nvSpPr>
            <p:cNvPr id="27" name="文本框 26">
              <a:extLst>
                <a:ext uri="{FF2B5EF4-FFF2-40B4-BE49-F238E27FC236}">
                  <a16:creationId xmlns:a16="http://schemas.microsoft.com/office/drawing/2014/main" id="{1650E089-798A-4E60-8DB4-6C9D68BC1A06}"/>
                </a:ext>
              </a:extLst>
            </p:cNvPr>
            <p:cNvSpPr txBox="1"/>
            <p:nvPr/>
          </p:nvSpPr>
          <p:spPr>
            <a:xfrm>
              <a:off x="4307677" y="5399536"/>
              <a:ext cx="4509730" cy="55399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0" marR="0" lvl="0" indent="0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lang="zh-CN" altLang="en-US" sz="3000" b="1" dirty="0">
                  <a:solidFill>
                    <a:srgbClr val="203864"/>
                  </a:solidFill>
                  <a:latin typeface="微软雅黑" panose="020B0503020204020204" pitchFamily="34" charset="-122"/>
                  <a:ea typeface="微软雅黑" panose="020B0503020204020204" pitchFamily="34" charset="-122"/>
                </a:rPr>
                <a:t>总结</a:t>
              </a:r>
              <a:endParaRPr lang="en-US" altLang="zh-CN" sz="3000" b="1" dirty="0">
                <a:solidFill>
                  <a:srgbClr val="203864"/>
                </a:solidFill>
                <a:latin typeface="微软雅黑" panose="020B0503020204020204" pitchFamily="34" charset="-122"/>
                <a:ea typeface="微软雅黑" panose="020B0503020204020204" pitchFamily="34" charset="-122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41868248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系统模型与问题建模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6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B3B4AE2-9A72-480F-8618-DD167563B00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78" t="2779" r="1180"/>
          <a:stretch/>
        </p:blipFill>
        <p:spPr>
          <a:xfrm>
            <a:off x="35251" y="1781551"/>
            <a:ext cx="7440970" cy="4131878"/>
          </a:xfrm>
          <a:prstGeom prst="rect">
            <a:avLst/>
          </a:prstGeom>
          <a:ln w="19050">
            <a:noFill/>
            <a:prstDash val="dashDot"/>
          </a:ln>
        </p:spPr>
      </p:pic>
      <p:sp>
        <p:nvSpPr>
          <p:cNvPr id="4" name="Rectangle 1">
            <a:extLst>
              <a:ext uri="{FF2B5EF4-FFF2-40B4-BE49-F238E27FC236}">
                <a16:creationId xmlns:a16="http://schemas.microsoft.com/office/drawing/2014/main" id="{E4A5FBB2-8EBB-4A5B-936F-C58D70E73F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7799060" y="1491882"/>
            <a:ext cx="4157764" cy="453226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系统场景：</a:t>
            </a:r>
            <a:endParaRPr kumimoji="0" lang="zh-CN" altLang="zh-CN" b="0" i="0" u="none" strike="noStrike" cap="none" normalizeH="0" baseline="0" dirty="0">
              <a:ln>
                <a:noFill/>
              </a:ln>
              <a:solidFill>
                <a:srgbClr val="002060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多物联网设备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D2D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通信；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无人机作为移动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中继节点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辅助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数据传输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。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indent="-1714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Ø"/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无人机中继网络</a:t>
            </a: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K对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D2D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物联网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设备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Sender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Receiver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，以及M架无人机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；</a:t>
            </a: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无人机作为中继节点，数据通过</a:t>
            </a:r>
            <a:r>
              <a:rPr kumimoji="0" lang="en-US" altLang="zh-CN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1</a:t>
            </a:r>
            <a:r>
              <a:rPr kumimoji="0" lang="zh-CN" altLang="en-US" sz="1400" b="1" i="0" u="none" strike="noStrike" cap="none" normalizeH="0" baseline="0" dirty="0">
                <a:ln>
                  <a:noFill/>
                </a:ln>
                <a:solidFill>
                  <a:srgbClr val="C00000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跳或多跳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路由</a:t>
            </a:r>
            <a:r>
              <a:rPr kumimoji="0" lang="zh-CN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，直到</a:t>
            </a:r>
            <a:r>
              <a:rPr kumimoji="0" lang="en-US" altLang="zh-CN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Receiver</a:t>
            </a:r>
            <a:r>
              <a:rPr kumimoji="0" lang="zh-CN" altLang="en-US" sz="1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节点</a:t>
            </a:r>
            <a:endParaRPr kumimoji="0" lang="en-US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endParaRPr kumimoji="0" lang="zh-CN" altLang="zh-CN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171450" marR="0" lvl="0" indent="-17145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Wingdings" panose="05000000000000000000" pitchFamily="2" charset="2"/>
              <a:buChar char="Ø"/>
              <a:tabLst/>
            </a:pPr>
            <a:r>
              <a:rPr lang="zh-CN" altLang="en-US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优化任务</a:t>
            </a:r>
            <a:r>
              <a:rPr lang="zh-CN" altLang="zh-CN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：</a:t>
            </a:r>
            <a:r>
              <a:rPr lang="zh-CN" altLang="en-US" sz="16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最大化数据传输吞吐量</a:t>
            </a:r>
            <a:endParaRPr kumimoji="0" lang="en-US" altLang="zh-CN" sz="1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优化无人机部署位置；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742950" lvl="1" indent="-28575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Wingdings" panose="05000000000000000000" pitchFamily="2" charset="2"/>
              <a:buChar char="u"/>
            </a:pP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D2D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设备的中继路由。</a:t>
            </a:r>
            <a:endParaRPr lang="zh-CN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1C9BF600-DB4C-4B87-A690-525758854F09}"/>
              </a:ext>
            </a:extLst>
          </p:cNvPr>
          <p:cNvSpPr txBox="1"/>
          <p:nvPr/>
        </p:nvSpPr>
        <p:spPr>
          <a:xfrm>
            <a:off x="784435" y="115744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系统模型</a:t>
            </a:r>
          </a:p>
        </p:txBody>
      </p:sp>
    </p:spTree>
    <p:extLst>
      <p:ext uri="{BB962C8B-B14F-4D97-AF65-F5344CB8AC3E}">
        <p14:creationId xmlns:p14="http://schemas.microsoft.com/office/powerpoint/2010/main" val="6518955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系统模型与问题建模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7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C0678B0-84B6-42A0-ABE7-087F5A44A4E1}"/>
                  </a:ext>
                </a:extLst>
              </p:cNvPr>
              <p:cNvSpPr>
                <a:spLocks noChangeArrowheads="1"/>
              </p:cNvSpPr>
              <p:nvPr/>
            </p:nvSpPr>
            <p:spPr bwMode="auto">
              <a:xfrm>
                <a:off x="88800" y="1677790"/>
                <a:ext cx="11799009" cy="4751237"/>
              </a:xfrm>
              <a:prstGeom prst="rect">
                <a:avLst/>
              </a:prstGeom>
              <a:noFill/>
              <a:ln>
                <a:noFill/>
              </a:ln>
              <a:effectLst/>
              <a:extLst>
                <a:ext uri="{909E8E84-426E-40DD-AFC4-6F175D3DCCD1}">
                  <a14:hiddenFill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 vert="horz" wrap="square" lIns="91440" tIns="45720" rIns="91440" bIns="45720" numCol="1" anchor="ctr" anchorCtr="0" compatLnSpc="1">
                <a:prstTxWarp prst="textNoShape">
                  <a:avLst/>
                </a:prstTxWarp>
                <a:spAutoFit/>
              </a:bodyPr>
              <a:lstStyle/>
              <a:p>
                <a:pPr marL="171450" indent="-17145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通信模型：</a:t>
                </a:r>
                <a:endParaRPr lang="en-US" altLang="zh-CN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:endParaRPr kumimoji="0" lang="en-US" altLang="zh-CN" b="0" i="1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ambria Math" panose="020405030504060302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𝑟</m:t>
                          </m:r>
                        </m:e>
                        <m:sub>
                          <m:sSub>
                            <m:sSubPr>
                              <m:ctrlPr>
                                <a:rPr kumimoji="0" lang="en-US" altLang="zh-CN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kumimoji="0" lang="en-US" altLang="zh-CN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e>
                            <m:sub>
                              <m:r>
                                <a:rPr kumimoji="0" lang="en-US" altLang="zh-CN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𝑠</m:t>
                              </m:r>
                            </m:sub>
                          </m:sSub>
                        </m:sub>
                      </m:sSub>
                      <m:r>
                        <a:rPr kumimoji="0" lang="en-US" altLang="zh-CN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kumimoji="0" lang="en-US" altLang="zh-CN" b="0" i="1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Cambria Math" panose="02040503050406030204" pitchFamily="18" charset="0"/>
                        </a:rPr>
                        <m:t>𝐵𝑙𝑜</m:t>
                      </m:r>
                      <m:sSub>
                        <m:sSubPr>
                          <m:ctrlP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𝑔</m:t>
                          </m:r>
                        </m:e>
                        <m:sub>
                          <m: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d>
                        <m:dPr>
                          <m:ctrlP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kumimoji="0" lang="en-US" altLang="zh-CN" b="0" i="1" u="none" strike="noStrike" cap="none" normalizeH="0" baseline="0" smtClean="0">
                              <a:ln>
                                <a:noFill/>
                              </a:ln>
                              <a:solidFill>
                                <a:schemeClr val="tx1"/>
                              </a:solidFill>
                              <a:effectLst/>
                              <a:latin typeface="Cambria Math" panose="02040503050406030204" pitchFamily="18" charset="0"/>
                            </a:rPr>
                            <m:t>1+</m:t>
                          </m:r>
                          <m:f>
                            <m:fPr>
                              <m:ctrlPr>
                                <a:rPr kumimoji="0" lang="en-US" altLang="zh-CN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fPr>
                            <m:num>
                              <m:sSub>
                                <m:sSubPr>
                                  <m:ctrlPr>
                                    <a:rPr kumimoji="0" lang="en-US" altLang="zh-CN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𝑔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r>
                                <a:rPr kumimoji="0" lang="en-US" altLang="zh-CN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𝑃</m:t>
                              </m:r>
                            </m:num>
                            <m:den>
                              <m:r>
                                <a:rPr kumimoji="0" lang="en-US" altLang="zh-CN" b="0" i="1" u="none" strike="noStrike" cap="none" normalizeH="0" baseline="0" smtClean="0">
                                  <a:ln>
                                    <a:noFill/>
                                  </a:ln>
                                  <a:solidFill>
                                    <a:schemeClr val="tx1"/>
                                  </a:solidFill>
                                  <a:effectLst/>
                                  <a:latin typeface="Cambria Math" panose="02040503050406030204" pitchFamily="18" charset="0"/>
                                </a:rPr>
                                <m:t>𝐵</m:t>
                              </m:r>
                              <m:sSub>
                                <m:sSubPr>
                                  <m:ctrlPr>
                                    <a:rPr kumimoji="0" lang="en-US" altLang="zh-CN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kumimoji="0" lang="en-US" altLang="zh-CN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𝑁</m:t>
                                  </m:r>
                                </m:e>
                                <m:sub>
                                  <m:r>
                                    <a:rPr kumimoji="0" lang="en-US" altLang="zh-CN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sub>
                              </m:sSub>
                              <m:sSubSup>
                                <m:sSubSupPr>
                                  <m:ctrlPr>
                                    <a:rPr kumimoji="0" lang="en-US" altLang="zh-CN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kumimoji="0" lang="en-US" altLang="zh-CN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𝑑</m:t>
                                  </m:r>
                                </m:e>
                                <m:sub>
                                  <m:sSub>
                                    <m:sSubPr>
                                      <m:ctrlPr>
                                        <a:rPr kumimoji="0" lang="en-US" altLang="zh-CN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kumimoji="0" lang="en-US" altLang="zh-CN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e>
                                    <m:sub>
                                      <m:r>
                                        <a:rPr kumimoji="0" lang="en-US" altLang="zh-CN" b="0" i="1" u="none" strike="noStrike" cap="none" normalizeH="0" baseline="0" smtClean="0">
                                          <a:ln>
                                            <a:noFill/>
                                          </a:ln>
                                          <a:solidFill>
                                            <a:schemeClr val="tx1"/>
                                          </a:solidFill>
                                          <a:effectLst/>
                                          <a:latin typeface="Cambria Math" panose="02040503050406030204" pitchFamily="18" charset="0"/>
                                        </a:rPr>
                                        <m:t>𝑠</m:t>
                                      </m:r>
                                    </m:sub>
                                  </m:sSub>
                                </m:sub>
                                <m:sup>
                                  <m:r>
                                    <a:rPr kumimoji="0" lang="en-US" altLang="zh-CN" b="0" i="1" u="none" strike="noStrike" cap="none" normalizeH="0" baseline="0" smtClean="0">
                                      <a:ln>
                                        <a:noFill/>
                                      </a:ln>
                                      <a:solidFill>
                                        <a:schemeClr val="tx1"/>
                                      </a:solidFill>
                                      <a:effectLst/>
                                      <a:latin typeface="Cambria Math" panose="02040503050406030204" pitchFamily="18" charset="0"/>
                                    </a:rPr>
                                    <m:t>𝛾</m:t>
                                  </m:r>
                                </m:sup>
                              </m:sSubSup>
                            </m:den>
                          </m:f>
                        </m:e>
                      </m:d>
                    </m:oMath>
                  </m:oMathPara>
                </a14:m>
                <a:endParaRPr lang="en-US" altLang="zh-CN" sz="16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1450" indent="-17145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中继路径容量</a:t>
                </a:r>
                <a:r>
                  <a:rPr lang="zh-CN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：</a:t>
                </a:r>
                <a:endParaRPr lang="en-US" altLang="zh-CN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R="0" lvl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   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每条</a:t>
                </a:r>
                <a:r>
                  <a: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中继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路径的</a:t>
                </a:r>
                <a:r>
                  <a: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容量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由路径中最小速率的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一跳传输过程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决定</a:t>
                </a:r>
                <a:r>
                  <a: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考虑</a:t>
                </a:r>
                <a:r>
                  <a:rPr kumimoji="0" lang="zh-CN" altLang="zh-CN" sz="1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大尺度路径损耗</a:t>
                </a:r>
                <a:r>
                  <a: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，中继路径流量定义如下：</a:t>
                </a:r>
                <a:endPara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	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𝑓</m:t>
                        </m:r>
                      </m:e>
                      <m:sub>
                        <m: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𝑠</m:t>
                        </m:r>
                      </m:sub>
                    </m:sSub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CN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sSub>
                          <m:sSubPr>
                            <m:ctrlP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𝑟</m:t>
                            </m:r>
                          </m:e>
                          <m:sub>
                            <m:sSub>
                              <m:sSubPr>
                                <m:ctrlP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sub>
                        </m:sSub>
                      </m:e>
                    </m:func>
                    <m:r>
                      <a:rPr kumimoji="0" lang="en-US" altLang="zh-CN" b="0" i="1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Cambria Math" panose="02040503050406030204" pitchFamily="18" charset="0"/>
                      </a:rPr>
                      <m:t>=</m:t>
                    </m:r>
                    <m:func>
                      <m:funcPr>
                        <m:ctrlP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kumimoji="0" lang="en-US" altLang="zh-CN" b="0" i="0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min</m:t>
                            </m:r>
                          </m:e>
                          <m:lim>
                            <m:sSub>
                              <m:sSubPr>
                                <m:ctrlP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  <m:sub>
                                <m: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𝑠</m:t>
                                </m:r>
                              </m:sub>
                            </m:sSub>
                          </m:lim>
                        </m:limLow>
                      </m:fName>
                      <m:e>
                        <m:r>
                          <a:rPr kumimoji="0" lang="en-US" altLang="zh-CN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𝐵𝑙𝑜</m:t>
                        </m:r>
                        <m:sSub>
                          <m:sSubPr>
                            <m:ctrlP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𝑔</m:t>
                            </m:r>
                          </m:e>
                          <m:sub>
                            <m: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d>
                          <m:dPr>
                            <m:ctrlP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kumimoji="0" lang="en-US" altLang="zh-CN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1+</m:t>
                            </m:r>
                            <m:f>
                              <m:fPr>
                                <m:ctrlP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kumimoji="0" lang="en-US" altLang="zh-CN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𝑔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𝑃</m:t>
                                </m:r>
                              </m:num>
                              <m:den>
                                <m:r>
                                  <a:rPr kumimoji="0" lang="en-US" altLang="zh-CN" b="0" i="1" u="none" strike="noStrike" cap="none" normalizeH="0" baseline="0" smtClean="0">
                                    <a:ln>
                                      <a:noFill/>
                                    </a:ln>
                                    <a:solidFill>
                                      <a:schemeClr val="tx1"/>
                                    </a:solidFill>
                                    <a:effectLst/>
                                    <a:latin typeface="Cambria Math" panose="02040503050406030204" pitchFamily="18" charset="0"/>
                                  </a:rPr>
                                  <m:t>𝐵</m:t>
                                </m:r>
                                <m:sSub>
                                  <m:sSubPr>
                                    <m:ctrlPr>
                                      <a:rPr kumimoji="0" lang="en-US" altLang="zh-CN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kumimoji="0" lang="en-US" altLang="zh-CN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𝑁</m:t>
                                    </m:r>
                                  </m:e>
                                  <m:sub>
                                    <m:r>
                                      <a:rPr kumimoji="0" lang="en-US" altLang="zh-CN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0</m:t>
                                    </m:r>
                                  </m:sub>
                                </m:sSub>
                                <m:sSubSup>
                                  <m:sSubSupPr>
                                    <m:ctrlPr>
                                      <a:rPr kumimoji="0" lang="en-US" altLang="zh-CN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</m:ctrlPr>
                                  </m:sSubSupPr>
                                  <m:e>
                                    <m:r>
                                      <a:rPr kumimoji="0" lang="en-US" altLang="zh-CN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𝑑</m:t>
                                    </m:r>
                                  </m:e>
                                  <m:sub>
                                    <m:sSub>
                                      <m:sSubPr>
                                        <m:ctrlPr>
                                          <a:rPr kumimoji="0" lang="en-US" altLang="zh-CN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bPr>
                                      <m:e>
                                        <m:r>
                                          <a:rPr kumimoji="0" lang="en-US" altLang="zh-CN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𝑖</m:t>
                                        </m:r>
                                      </m:e>
                                      <m:sub>
                                        <m:r>
                                          <a:rPr kumimoji="0" lang="en-US" altLang="zh-CN" b="0" i="1" u="none" strike="noStrike" cap="none" normalizeH="0" baseline="0" smtClean="0">
                                            <a:ln>
                                              <a:noFill/>
                                            </a:ln>
                                            <a:solidFill>
                                              <a:schemeClr val="tx1"/>
                                            </a:solidFill>
                                            <a:effectLst/>
                                            <a:latin typeface="Cambria Math" panose="02040503050406030204" pitchFamily="18" charset="0"/>
                                          </a:rPr>
                                          <m:t>𝑠</m:t>
                                        </m:r>
                                      </m:sub>
                                    </m:sSub>
                                  </m:sub>
                                  <m:sup>
                                    <m:r>
                                      <a:rPr kumimoji="0" lang="en-US" altLang="zh-CN" b="0" i="1" u="none" strike="noStrike" cap="none" normalizeH="0" baseline="0" smtClean="0">
                                        <a:ln>
                                          <a:noFill/>
                                        </a:ln>
                                        <a:solidFill>
                                          <a:schemeClr val="tx1"/>
                                        </a:solidFill>
                                        <a:effectLst/>
                                        <a:latin typeface="Cambria Math" panose="02040503050406030204" pitchFamily="18" charset="0"/>
                                      </a:rPr>
                                      <m:t>𝛾</m:t>
                                    </m:r>
                                  </m:sup>
                                </m:sSubSup>
                              </m:den>
                            </m:f>
                          </m:e>
                        </m:d>
                      </m:e>
                    </m:func>
                  </m:oMath>
                </a14:m>
                <a:endParaRPr kumimoji="0" lang="zh-CN" altLang="zh-CN" sz="16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171450" indent="-171450" eaLnBrk="0" fontAlgn="base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Font typeface="Wingdings" panose="05000000000000000000" pitchFamily="2" charset="2"/>
                  <a:buChar char="Ø"/>
                </a:pPr>
                <a:r>
                  <a:rPr lang="zh-CN" altLang="zh-CN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优化目标：</a:t>
                </a:r>
                <a:endParaRPr lang="en-US" altLang="zh-CN" b="1" dirty="0">
                  <a:solidFill>
                    <a:srgbClr val="002060"/>
                  </a:solidFill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en-US" altLang="zh-CN" sz="16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           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考虑到有 K</a:t>
                </a:r>
                <a:r>
                  <a:rPr kumimoji="0" lang="en-US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对发送器和接收器，目标是联合优化无人机位置和每对用户的传输路径，</a:t>
                </a:r>
                <a:r>
                  <a:rPr kumimoji="0" lang="zh-CN" altLang="zh-CN" sz="1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最大化系统总流量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，即</a:t>
                </a:r>
                <a:endPara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0" marR="0" lvl="0" indent="0" algn="ctr" defTabSz="914400" rtl="0" eaLnBrk="0" fontAlgn="base" latinLnBrk="0" hangingPunct="0"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altLang="zh-CN" b="0" i="1" smtClean="0">
                          <a:latin typeface="Cambria Math" panose="02040503050406030204" pitchFamily="18" charset="0"/>
                        </a:rPr>
                        <m:t>𝑚𝑎𝑥</m:t>
                      </m:r>
                      <m:nary>
                        <m:naryPr>
                          <m:chr m:val="∑"/>
                          <m:ctrlP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𝑗</m:t>
                          </m:r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sub>
                        <m:sup>
                          <m:r>
                            <a:rPr lang="en-US" altLang="zh-CN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</m:e>
                            <m:sub>
                              <m:r>
                                <a:rPr lang="en-US" altLang="zh-CN" b="0" i="1" smtClean="0">
                                  <a:latin typeface="Cambria Math" panose="02040503050406030204" pitchFamily="18" charset="0"/>
                                </a:rPr>
                                <m:t>𝑗</m:t>
                              </m:r>
                            </m:sub>
                          </m:sSub>
                        </m:e>
                      </m:nary>
                    </m:oMath>
                  </m:oMathPara>
                </a14:m>
                <a:endParaRPr kumimoji="0" lang="en-US" altLang="zh-CN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2" name="Rectangle 1">
                <a:extLst>
                  <a:ext uri="{FF2B5EF4-FFF2-40B4-BE49-F238E27FC236}">
                    <a16:creationId xmlns:a16="http://schemas.microsoft.com/office/drawing/2014/main" id="{EC0678B0-84B6-42A0-ABE7-087F5A44A4E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 bwMode="auto">
              <a:xfrm>
                <a:off x="88800" y="1677790"/>
                <a:ext cx="11799009" cy="4751237"/>
              </a:xfrm>
              <a:prstGeom prst="rect">
                <a:avLst/>
              </a:prstGeom>
              <a:blipFill>
                <a:blip r:embed="rId3"/>
                <a:stretch>
                  <a:fillRect l="-362"/>
                </a:stretch>
              </a:blipFill>
              <a:ln>
                <a:noFill/>
              </a:ln>
              <a:effectLst/>
              <a:extLst>
                <a:ext uri="{909E8E84-426E-40DD-AFC4-6F175D3DCCD1}">
                  <a14:hiddenFill xmlns:a14="http://schemas.microsoft.com/office/drawing/2010/main">
                    <a:solidFill>
                      <a:schemeClr val="accent1"/>
                    </a:solidFill>
                  </a14:hiddenFill>
                </a:ext>
                <a:ext uri="{91240B29-F687-4F45-9708-019B960494DF}">
                  <a14:hiddenLine xmlns:a14="http://schemas.microsoft.com/office/drawing/2010/main" w="9525">
                    <a:solidFill>
                      <a:schemeClr val="tx1"/>
                    </a:solidFill>
                    <a:miter lim="800000"/>
                    <a:headEnd/>
                    <a:tailEnd/>
                  </a14:hiddenLine>
                </a:ex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8DF50D-7AE7-4924-ADDE-AA397B4466E4}"/>
                  </a:ext>
                </a:extLst>
              </p:cNvPr>
              <p:cNvSpPr txBox="1"/>
              <p:nvPr/>
            </p:nvSpPr>
            <p:spPr>
              <a:xfrm>
                <a:off x="729702" y="2156325"/>
                <a:ext cx="10584064" cy="73866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0" fontAlgn="base" latinLnBrk="0" hangingPunct="0">
                  <a:lnSpc>
                    <a:spcPct val="150000"/>
                  </a:lnSpc>
                  <a:spcBef>
                    <a:spcPct val="0"/>
                  </a:spcBef>
                  <a:spcAft>
                    <a:spcPct val="0"/>
                  </a:spcAft>
                  <a:buClrTx/>
                  <a:buSzTx/>
                  <a:tabLst/>
                </a:pP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本文采用正交频分复用（</a:t>
                </a:r>
                <a:r>
                  <a:rPr kumimoji="0" lang="zh-CN" altLang="zh-CN" sz="1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OFDM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）模型，所有数据链路（包括无人机-物联网设备链路和无人机-无人机链路）使用</a:t>
                </a:r>
                <a:r>
                  <a:rPr kumimoji="0" lang="zh-CN" altLang="zh-CN" sz="1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相同带宽</a:t>
                </a:r>
                <a:r>
                  <a:rPr kumimoji="0" lang="en-US" altLang="zh-CN" sz="1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1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B</a:t>
                </a:r>
                <a:r>
                  <a:rPr kumimoji="0" lang="en-US" altLang="zh-CN" sz="1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 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和相同的</a:t>
                </a:r>
                <a:r>
                  <a:rPr kumimoji="0" lang="zh-CN" altLang="zh-CN" sz="1400" b="1" i="0" u="none" strike="noStrike" cap="none" normalizeH="0" baseline="0" dirty="0">
                    <a:ln>
                      <a:noFill/>
                    </a:ln>
                    <a:solidFill>
                      <a:srgbClr val="C00000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传输功率 P 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进行数据传输。每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一跳</a:t>
                </a:r>
                <a:r>
                  <a:rPr kumimoji="0" lang="zh-CN" altLang="zh-CN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的速率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kumimoji="0" lang="en-US" altLang="zh-CN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kumimoji="0" lang="en-US" altLang="zh-CN" sz="1400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b>
                        <m:sSub>
                          <m:sSubPr>
                            <m:ctrlPr>
                              <a:rPr kumimoji="0" lang="en-US" altLang="zh-CN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kumimoji="0" lang="en-US" altLang="zh-CN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  <m:sub>
                            <m:r>
                              <a:rPr kumimoji="0" lang="en-US" altLang="zh-CN" sz="1400" b="0" i="1" u="none" strike="noStrike" cap="none" normalizeH="0" baseline="0" smtClean="0">
                                <a:ln>
                                  <a:noFill/>
                                </a:ln>
                                <a:solidFill>
                                  <a:schemeClr val="tx1"/>
                                </a:solidFill>
                                <a:effectLst/>
                                <a:latin typeface="Cambria Math" panose="02040503050406030204" pitchFamily="18" charset="0"/>
                              </a:rPr>
                              <m:t>𝑠</m:t>
                            </m:r>
                          </m:sub>
                        </m:sSub>
                      </m:sub>
                    </m:sSub>
                    <m:r>
                      <a:rPr lang="zh-CN" altLang="en-US" sz="1400" i="1">
                        <a:latin typeface="Cambria Math" panose="02040503050406030204" pitchFamily="18" charset="0"/>
                      </a:rPr>
                      <m:t>计算</m:t>
                    </m:r>
                  </m:oMath>
                </a14:m>
                <a:r>
                  <a:rPr kumimoji="0" lang="zh-CN" altLang="en-US" sz="1400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方式如下：</a:t>
                </a:r>
                <a:endParaRPr kumimoji="0" lang="en-US" altLang="zh-CN" sz="1400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9" name="文本框 8">
                <a:extLst>
                  <a:ext uri="{FF2B5EF4-FFF2-40B4-BE49-F238E27FC236}">
                    <a16:creationId xmlns:a16="http://schemas.microsoft.com/office/drawing/2014/main" id="{CB8DF50D-7AE7-4924-ADDE-AA397B4466E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29702" y="2156325"/>
                <a:ext cx="10584064" cy="738664"/>
              </a:xfrm>
              <a:prstGeom prst="rect">
                <a:avLst/>
              </a:prstGeom>
              <a:blipFill>
                <a:blip r:embed="rId4"/>
                <a:stretch>
                  <a:fillRect l="-173" b="-4959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>
            <a:extLst>
              <a:ext uri="{FF2B5EF4-FFF2-40B4-BE49-F238E27FC236}">
                <a16:creationId xmlns:a16="http://schemas.microsoft.com/office/drawing/2014/main" id="{F9673EBD-9DCB-4F1E-B12D-48170EB3667A}"/>
              </a:ext>
            </a:extLst>
          </p:cNvPr>
          <p:cNvSpPr txBox="1"/>
          <p:nvPr/>
        </p:nvSpPr>
        <p:spPr>
          <a:xfrm>
            <a:off x="784435" y="115744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系统模型</a:t>
            </a:r>
          </a:p>
        </p:txBody>
      </p:sp>
    </p:spTree>
    <p:extLst>
      <p:ext uri="{BB962C8B-B14F-4D97-AF65-F5344CB8AC3E}">
        <p14:creationId xmlns:p14="http://schemas.microsoft.com/office/powerpoint/2010/main" val="262913942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系统模型与问题建模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8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2F24E29-6C38-4610-93D3-99D1D9F787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6878" y="2784215"/>
            <a:ext cx="8675338" cy="405277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042F50-5176-45AF-B609-2C34508C7E1C}"/>
                  </a:ext>
                </a:extLst>
              </p:cNvPr>
              <p:cNvSpPr txBox="1"/>
              <p:nvPr/>
            </p:nvSpPr>
            <p:spPr>
              <a:xfrm>
                <a:off x="2517641" y="1722975"/>
                <a:ext cx="7480416" cy="8744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优化目标：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整体流量最大化</a:t>
                </a:r>
                <a:endParaRPr lang="en-US" altLang="zh-CN" sz="1400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  <a:p>
                <a:pPr marL="285750" indent="-285750">
                  <a:lnSpc>
                    <a:spcPct val="150000"/>
                  </a:lnSpc>
                  <a:buFont typeface="Wingdings" panose="05000000000000000000" pitchFamily="2" charset="2"/>
                  <a:buChar char="Ø"/>
                </a:pPr>
                <a:r>
                  <a:rPr lang="zh-CN" altLang="en-US" b="1" dirty="0">
                    <a:solidFill>
                      <a:srgbClr val="00206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优化变量：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UAV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的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部署位置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𝒟</m:t>
                    </m:r>
                  </m:oMath>
                </a14:m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，所有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Sender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和</a:t>
                </a:r>
                <a:r>
                  <a:rPr lang="en-US" altLang="zh-CN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Receiver</a:t>
                </a:r>
                <a:r>
                  <a:rPr lang="zh-CN" altLang="en-US" sz="1400" dirty="0"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对的</a:t>
                </a:r>
                <a:r>
                  <a:rPr lang="zh-CN" altLang="en-US" sz="1400" b="1" dirty="0">
                    <a:solidFill>
                      <a:srgbClr val="C00000"/>
                    </a:solidFill>
                    <a:latin typeface="Times New Roman" panose="02020603050405020304" pitchFamily="18" charset="0"/>
                    <a:ea typeface="微软雅黑" panose="020B0503020204020204" pitchFamily="34" charset="-122"/>
                    <a:cs typeface="Times New Roman" panose="02020603050405020304" pitchFamily="18" charset="0"/>
                  </a:rPr>
                  <a:t>中继路径</a:t>
                </a:r>
                <a14:m>
                  <m:oMath xmlns:m="http://schemas.openxmlformats.org/officeDocument/2006/math">
                    <m:r>
                      <a:rPr lang="en-US" altLang="zh-CN" sz="1400" b="0" i="1" smtClean="0">
                        <a:latin typeface="Cambria Math" panose="02040503050406030204" pitchFamily="18" charset="0"/>
                        <a:ea typeface="微软雅黑" panose="020B0503020204020204" pitchFamily="34" charset="-122"/>
                      </a:rPr>
                      <m:t>𝒳</m:t>
                    </m:r>
                  </m:oMath>
                </a14:m>
                <a:endParaRPr lang="zh-CN" altLang="en-US" sz="1400" i="1" dirty="0">
                  <a:latin typeface="Times New Roman" panose="02020603050405020304" pitchFamily="18" charset="0"/>
                  <a:ea typeface="微软雅黑" panose="020B0503020204020204" pitchFamily="34" charset="-122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12" name="文本框 11">
                <a:extLst>
                  <a:ext uri="{FF2B5EF4-FFF2-40B4-BE49-F238E27FC236}">
                    <a16:creationId xmlns:a16="http://schemas.microsoft.com/office/drawing/2014/main" id="{F1042F50-5176-45AF-B609-2C34508C7E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7641" y="1722975"/>
                <a:ext cx="7480416" cy="874407"/>
              </a:xfrm>
              <a:prstGeom prst="rect">
                <a:avLst/>
              </a:prstGeom>
              <a:blipFill>
                <a:blip r:embed="rId4"/>
                <a:stretch>
                  <a:fillRect l="-570" b="-10490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矩形 8">
            <a:extLst>
              <a:ext uri="{FF2B5EF4-FFF2-40B4-BE49-F238E27FC236}">
                <a16:creationId xmlns:a16="http://schemas.microsoft.com/office/drawing/2014/main" id="{6C1B71E5-711F-4AC1-8A20-A0926A9A2534}"/>
              </a:ext>
            </a:extLst>
          </p:cNvPr>
          <p:cNvSpPr/>
          <p:nvPr/>
        </p:nvSpPr>
        <p:spPr>
          <a:xfrm>
            <a:off x="2517641" y="1773103"/>
            <a:ext cx="7480416" cy="92292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BB0435F-12B9-443E-AA7D-EBE45EC3A3EE}"/>
                  </a:ext>
                </a:extLst>
              </p:cNvPr>
              <p:cNvSpPr txBox="1"/>
              <p:nvPr/>
            </p:nvSpPr>
            <p:spPr>
              <a:xfrm>
                <a:off x="1842500" y="1868836"/>
                <a:ext cx="702885" cy="523220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8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𝟎</m:t>
                          </m:r>
                        </m:sub>
                      </m:sSub>
                    </m:oMath>
                  </m:oMathPara>
                </a14:m>
                <a:endParaRPr lang="zh-CN" altLang="en-US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BB0435F-12B9-443E-AA7D-EBE45EC3A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500" y="1868836"/>
                <a:ext cx="702885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文本框 15">
            <a:extLst>
              <a:ext uri="{FF2B5EF4-FFF2-40B4-BE49-F238E27FC236}">
                <a16:creationId xmlns:a16="http://schemas.microsoft.com/office/drawing/2014/main" id="{5F53AD8C-F2C3-449D-AD78-8F77E4846C14}"/>
              </a:ext>
            </a:extLst>
          </p:cNvPr>
          <p:cNvSpPr txBox="1"/>
          <p:nvPr/>
        </p:nvSpPr>
        <p:spPr>
          <a:xfrm>
            <a:off x="784435" y="115744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问题建模</a:t>
            </a:r>
          </a:p>
        </p:txBody>
      </p:sp>
    </p:spTree>
    <p:extLst>
      <p:ext uri="{BB962C8B-B14F-4D97-AF65-F5344CB8AC3E}">
        <p14:creationId xmlns:p14="http://schemas.microsoft.com/office/powerpoint/2010/main" val="28828603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标题 1">
            <a:extLst>
              <a:ext uri="{FF2B5EF4-FFF2-40B4-BE49-F238E27FC236}">
                <a16:creationId xmlns:a16="http://schemas.microsoft.com/office/drawing/2014/main" id="{5452E96D-8B43-4246-B6E7-A432EFC8C9B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14680" y="203200"/>
            <a:ext cx="6642100" cy="730249"/>
          </a:xfrm>
        </p:spPr>
        <p:txBody>
          <a:bodyPr/>
          <a:lstStyle/>
          <a:p>
            <a:r>
              <a:rPr lang="zh-CN" altLang="en-US" dirty="0"/>
              <a:t>系统模型与问题建模</a:t>
            </a:r>
          </a:p>
        </p:txBody>
      </p:sp>
      <p:sp>
        <p:nvSpPr>
          <p:cNvPr id="19" name="灯片编号占位符 2">
            <a:extLst>
              <a:ext uri="{FF2B5EF4-FFF2-40B4-BE49-F238E27FC236}">
                <a16:creationId xmlns:a16="http://schemas.microsoft.com/office/drawing/2014/main" id="{4BA9A0DE-9119-4C17-AC16-522967875A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>
          <a:xfrm>
            <a:off x="9360000" y="6480000"/>
            <a:ext cx="2743200" cy="365125"/>
          </a:xfrm>
        </p:spPr>
        <p:txBody>
          <a:bodyPr/>
          <a:lstStyle/>
          <a:p>
            <a:fld id="{54B3F8C3-4D34-464E-BB5A-60724E4C6E9F}" type="slidenum">
              <a:rPr lang="zh-CN" altLang="en-US" smtClean="0">
                <a:solidFill>
                  <a:schemeClr val="accent1">
                    <a:lumMod val="50000"/>
                  </a:schemeClr>
                </a:solidFill>
              </a:rPr>
              <a:t>9</a:t>
            </a:fld>
            <a:r>
              <a:rPr lang="en-US" altLang="zh-CN" dirty="0">
                <a:solidFill>
                  <a:schemeClr val="accent1">
                    <a:lumMod val="50000"/>
                  </a:schemeClr>
                </a:solidFill>
              </a:rPr>
              <a:t>/24</a:t>
            </a:r>
            <a:endParaRPr lang="zh-CN" altLang="en-US" dirty="0">
              <a:solidFill>
                <a:schemeClr val="accent1">
                  <a:lumMod val="50000"/>
                </a:schemeClr>
              </a:solidFill>
            </a:endParaRPr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F1042F50-5176-45AF-B609-2C34508C7E1C}"/>
              </a:ext>
            </a:extLst>
          </p:cNvPr>
          <p:cNvSpPr txBox="1"/>
          <p:nvPr/>
        </p:nvSpPr>
        <p:spPr>
          <a:xfrm>
            <a:off x="1918201" y="1859012"/>
            <a:ext cx="5696719" cy="7875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优化目标：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整体流量最大化</a:t>
            </a:r>
            <a:endParaRPr lang="en-US" altLang="zh-CN" sz="1400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Ø"/>
            </a:pPr>
            <a:r>
              <a:rPr lang="zh-CN" altLang="en-US" sz="1600" b="1" dirty="0">
                <a:solidFill>
                  <a:srgbClr val="00206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优化变量：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已知</a:t>
            </a:r>
            <a:r>
              <a:rPr lang="en-US" altLang="zh-CN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UAV</a:t>
            </a:r>
            <a:r>
              <a:rPr lang="zh-CN" altLang="en-US" sz="1400" b="1" dirty="0">
                <a:solidFill>
                  <a:srgbClr val="C00000"/>
                </a:solidFill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部署位置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，优化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Sender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和</a:t>
            </a:r>
            <a:r>
              <a:rPr lang="en-US" altLang="zh-CN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Receiver</a:t>
            </a:r>
            <a:r>
              <a:rPr lang="zh-CN" altLang="en-US" sz="1400" dirty="0">
                <a:latin typeface="Times New Roman" panose="02020603050405020304" pitchFamily="18" charset="0"/>
                <a:ea typeface="微软雅黑" panose="020B0503020204020204" pitchFamily="34" charset="-122"/>
                <a:cs typeface="Times New Roman" panose="02020603050405020304" pitchFamily="18" charset="0"/>
              </a:rPr>
              <a:t>的中继路径</a:t>
            </a:r>
            <a:endParaRPr lang="zh-CN" altLang="en-US" sz="1400" i="1" dirty="0">
              <a:latin typeface="Times New Roman" panose="02020603050405020304" pitchFamily="18" charset="0"/>
              <a:ea typeface="微软雅黑" panose="020B0503020204020204" pitchFamily="34" charset="-122"/>
              <a:cs typeface="Times New Roman" panose="02020603050405020304" pitchFamily="18" charset="0"/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6C1B71E5-711F-4AC1-8A20-A0926A9A2534}"/>
              </a:ext>
            </a:extLst>
          </p:cNvPr>
          <p:cNvSpPr/>
          <p:nvPr/>
        </p:nvSpPr>
        <p:spPr>
          <a:xfrm>
            <a:off x="1918201" y="1833446"/>
            <a:ext cx="5696719" cy="92292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BB0435F-12B9-443E-AA7D-EBE45EC3A3EE}"/>
                  </a:ext>
                </a:extLst>
              </p:cNvPr>
              <p:cNvSpPr txBox="1"/>
              <p:nvPr/>
            </p:nvSpPr>
            <p:spPr>
              <a:xfrm>
                <a:off x="1243060" y="1929179"/>
                <a:ext cx="628634" cy="461665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𝑷</m:t>
                          </m:r>
                        </m:e>
                        <m:sub>
                          <m:r>
                            <a:rPr lang="en-US" altLang="zh-CN" sz="2400" b="1" i="1" smtClean="0">
                              <a:solidFill>
                                <a:srgbClr val="C00000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zh-CN" altLang="en-US" sz="1600" b="1" dirty="0">
                  <a:solidFill>
                    <a:srgbClr val="C00000"/>
                  </a:solidFill>
                </a:endParaRPr>
              </a:p>
            </p:txBody>
          </p:sp>
        </mc:Choice>
        <mc:Fallback>
          <p:sp>
            <p:nvSpPr>
              <p:cNvPr id="11" name="文本框 10">
                <a:extLst>
                  <a:ext uri="{FF2B5EF4-FFF2-40B4-BE49-F238E27FC236}">
                    <a16:creationId xmlns:a16="http://schemas.microsoft.com/office/drawing/2014/main" id="{8BB0435F-12B9-443E-AA7D-EBE45EC3A3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43060" y="1929179"/>
                <a:ext cx="628634" cy="461665"/>
              </a:xfrm>
              <a:prstGeom prst="rect">
                <a:avLst/>
              </a:prstGeom>
              <a:blipFill>
                <a:blip r:embed="rId3"/>
                <a:stretch>
                  <a:fillRect b="-2632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图片 9">
            <a:extLst>
              <a:ext uri="{FF2B5EF4-FFF2-40B4-BE49-F238E27FC236}">
                <a16:creationId xmlns:a16="http://schemas.microsoft.com/office/drawing/2014/main" id="{062A085A-19C9-4A25-AF54-E3AEDA44F33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918201" y="2888323"/>
            <a:ext cx="8541979" cy="3901703"/>
          </a:xfrm>
          <a:prstGeom prst="rect">
            <a:avLst/>
          </a:prstGeom>
        </p:spPr>
      </p:pic>
      <p:sp>
        <p:nvSpPr>
          <p:cNvPr id="2" name="箭头: 右 1">
            <a:extLst>
              <a:ext uri="{FF2B5EF4-FFF2-40B4-BE49-F238E27FC236}">
                <a16:creationId xmlns:a16="http://schemas.microsoft.com/office/drawing/2014/main" id="{91063EBB-1434-429C-B250-34431342862C}"/>
              </a:ext>
            </a:extLst>
          </p:cNvPr>
          <p:cNvSpPr/>
          <p:nvPr/>
        </p:nvSpPr>
        <p:spPr>
          <a:xfrm>
            <a:off x="7716520" y="2098025"/>
            <a:ext cx="990600" cy="393762"/>
          </a:xfrm>
          <a:prstGeom prst="rightArrow">
            <a:avLst/>
          </a:prstGeom>
          <a:solidFill>
            <a:srgbClr val="20386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0854924A-E7A2-4814-8E9D-A5DBBFC5F845}"/>
              </a:ext>
            </a:extLst>
          </p:cNvPr>
          <p:cNvSpPr txBox="1"/>
          <p:nvPr/>
        </p:nvSpPr>
        <p:spPr>
          <a:xfrm>
            <a:off x="8927193" y="1965406"/>
            <a:ext cx="26932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zh-CN" altLang="en-US" dirty="0">
                <a:latin typeface="微软雅黑" panose="020B0503020204020204" pitchFamily="34" charset="-122"/>
                <a:ea typeface="微软雅黑" panose="020B0503020204020204" pitchFamily="34" charset="-122"/>
              </a:rPr>
              <a:t>最小最大边长路径问题：</a:t>
            </a:r>
            <a:r>
              <a:rPr lang="en-US" altLang="zh-CN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NP-Hard</a:t>
            </a: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3CDD7D6B-0F98-4DF5-BB91-07F864C915AC}"/>
              </a:ext>
            </a:extLst>
          </p:cNvPr>
          <p:cNvSpPr/>
          <p:nvPr/>
        </p:nvSpPr>
        <p:spPr>
          <a:xfrm>
            <a:off x="8927193" y="1827112"/>
            <a:ext cx="2693210" cy="922920"/>
          </a:xfrm>
          <a:prstGeom prst="rect">
            <a:avLst/>
          </a:prstGeom>
          <a:noFill/>
          <a:ln w="28575">
            <a:solidFill>
              <a:srgbClr val="C00000"/>
            </a:solidFill>
            <a:prstDash val="dash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600"/>
          </a:p>
        </p:txBody>
      </p:sp>
      <p:sp>
        <p:nvSpPr>
          <p:cNvPr id="15" name="文本框 14">
            <a:extLst>
              <a:ext uri="{FF2B5EF4-FFF2-40B4-BE49-F238E27FC236}">
                <a16:creationId xmlns:a16="http://schemas.microsoft.com/office/drawing/2014/main" id="{DF2008AA-D70F-4173-9513-41304500A4A1}"/>
              </a:ext>
            </a:extLst>
          </p:cNvPr>
          <p:cNvSpPr txBox="1"/>
          <p:nvPr/>
        </p:nvSpPr>
        <p:spPr>
          <a:xfrm>
            <a:off x="784435" y="1157445"/>
            <a:ext cx="17620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indent="-342900">
              <a:buFont typeface="Wingdings" panose="05000000000000000000" pitchFamily="2" charset="2"/>
              <a:buChar char="p"/>
            </a:pPr>
            <a:r>
              <a:rPr lang="zh-CN" altLang="en-US" sz="2400" b="1" dirty="0">
                <a:latin typeface="微软雅黑" panose="020B0503020204020204" pitchFamily="34" charset="-122"/>
                <a:ea typeface="微软雅黑" panose="020B0503020204020204" pitchFamily="34" charset="-122"/>
              </a:rPr>
              <a:t>问题建模</a:t>
            </a:r>
          </a:p>
        </p:txBody>
      </p:sp>
    </p:spTree>
    <p:extLst>
      <p:ext uri="{BB962C8B-B14F-4D97-AF65-F5344CB8AC3E}">
        <p14:creationId xmlns:p14="http://schemas.microsoft.com/office/powerpoint/2010/main" val="3381264061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b15e7671-6fab-4e62-a4d8-3c256f7420fc"/>
  <p:tag name="COMMONDATA" val="eyJoZGlkIjoiZGVhZTFjMGI0OGFhMjA3ZDBhYTZhNTc4MWNlNzkyMmI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15486</TotalTime>
  <Words>1717</Words>
  <Application>Microsoft Office PowerPoint</Application>
  <PresentationFormat>宽屏</PresentationFormat>
  <Paragraphs>279</Paragraphs>
  <Slides>24</Slides>
  <Notes>24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24</vt:i4>
      </vt:variant>
    </vt:vector>
  </HeadingPairs>
  <TitlesOfParts>
    <vt:vector size="31" baseType="lpstr">
      <vt:lpstr>等线</vt:lpstr>
      <vt:lpstr>微软雅黑</vt:lpstr>
      <vt:lpstr>Arial</vt:lpstr>
      <vt:lpstr>Cambria Math</vt:lpstr>
      <vt:lpstr>Times New Roman</vt:lpstr>
      <vt:lpstr>Wingdings</vt:lpstr>
      <vt:lpstr>Office 主题​​</vt:lpstr>
      <vt:lpstr>Remote Sensing</vt:lpstr>
      <vt:lpstr>汇报提纲</vt:lpstr>
      <vt:lpstr>研究背景与研究意义</vt:lpstr>
      <vt:lpstr>研究背景与研究意义</vt:lpstr>
      <vt:lpstr>汇报提纲</vt:lpstr>
      <vt:lpstr>系统模型与问题建模</vt:lpstr>
      <vt:lpstr>系统模型与问题建模</vt:lpstr>
      <vt:lpstr>系统模型与问题建模</vt:lpstr>
      <vt:lpstr>系统模型与问题建模</vt:lpstr>
      <vt:lpstr>汇报提纲</vt:lpstr>
      <vt:lpstr>LGNN-RGNN方案</vt:lpstr>
      <vt:lpstr>LGNN-RGNN方案</vt:lpstr>
      <vt:lpstr>LGNN-RGNN方案</vt:lpstr>
      <vt:lpstr>LGNN-RGNN方案</vt:lpstr>
      <vt:lpstr>LGNN-RGNN方案</vt:lpstr>
      <vt:lpstr>汇报提纲</vt:lpstr>
      <vt:lpstr>仿真实验</vt:lpstr>
      <vt:lpstr>仿真实验</vt:lpstr>
      <vt:lpstr>仿真实验</vt:lpstr>
      <vt:lpstr>仿真实验</vt:lpstr>
      <vt:lpstr>仿真实验</vt:lpstr>
      <vt:lpstr>仿真实验</vt:lpstr>
      <vt:lpstr>汇报提纲</vt:lpstr>
      <vt:lpstr>总结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Jinglong Shen</dc:creator>
  <cp:lastModifiedBy>Fu Lianhao</cp:lastModifiedBy>
  <cp:revision>1076</cp:revision>
  <dcterms:created xsi:type="dcterms:W3CDTF">2024-09-24T06:50:00Z</dcterms:created>
  <dcterms:modified xsi:type="dcterms:W3CDTF">2024-12-30T10:06:35Z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B99BA89FF0EB468DB823EF0B07AC8E04</vt:lpwstr>
  </property>
  <property fmtid="{D5CDD505-2E9C-101B-9397-08002B2CF9AE}" pid="3" name="KSOProductBuildVer">
    <vt:lpwstr>2052-11.1.0.12165</vt:lpwstr>
  </property>
</Properties>
</file>