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7" autoAdjust="0"/>
    <p:restoredTop sz="94660"/>
  </p:normalViewPr>
  <p:slideViewPr>
    <p:cSldViewPr>
      <p:cViewPr varScale="1">
        <p:scale>
          <a:sx n="74" d="100"/>
          <a:sy n="74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Lokale Varialen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Lokale Variablen sind die, die in einer Methode eingeführt werden</a:t>
            </a:r>
          </a:p>
          <a:p>
            <a:r>
              <a:rPr lang="de-DE" smtClean="0"/>
              <a:t>Lokale Variablen werden immer auf dem Stack erzeugt</a:t>
            </a:r>
          </a:p>
          <a:p>
            <a:r>
              <a:rPr lang="de-DE" smtClean="0"/>
              <a:t>Lokale Variablen werden automatisch entfernt, wenn der Block, in dem sie definiert wurden, beendet wird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3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b="1" smtClean="0"/>
              <a:t>     int x = 5;</a:t>
            </a:r>
          </a:p>
          <a:p>
            <a:r>
              <a:rPr lang="de-DE" smtClean="0"/>
              <a:t>     modify(x);</a:t>
            </a:r>
          </a:p>
          <a:p>
            <a:endParaRPr lang="de-DE"/>
          </a:p>
          <a:p>
            <a:r>
              <a:rPr lang="de-DE" smtClean="0"/>
              <a:t>     System.out.println(x);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modify(int x) {</a:t>
            </a:r>
          </a:p>
          <a:p>
            <a:r>
              <a:rPr lang="de-DE" smtClean="0"/>
              <a:t>    x = 12;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1520" y="609329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main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150852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smtClean="0"/>
              <a:t>     int x = 5;</a:t>
            </a:r>
          </a:p>
          <a:p>
            <a:r>
              <a:rPr lang="de-DE" b="1" smtClean="0"/>
              <a:t>     modify(x);</a:t>
            </a:r>
          </a:p>
          <a:p>
            <a:endParaRPr lang="de-DE"/>
          </a:p>
          <a:p>
            <a:r>
              <a:rPr lang="de-DE" smtClean="0"/>
              <a:t>     System.out.println(x);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</a:t>
            </a:r>
            <a:r>
              <a:rPr lang="de-DE" b="1" smtClean="0"/>
              <a:t>int x</a:t>
            </a:r>
            <a:r>
              <a:rPr lang="de-DE" smtClean="0"/>
              <a:t>) {</a:t>
            </a:r>
          </a:p>
          <a:p>
            <a:r>
              <a:rPr lang="de-DE" smtClean="0"/>
              <a:t>    x = 12;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1520" y="609329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main</a:t>
            </a:r>
            <a:endParaRPr lang="de-DE" sz="1050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6732240" y="1268760"/>
            <a:ext cx="86409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539552" y="534185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5866" y="54858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92076" y="5692606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modify</a:t>
            </a:r>
            <a:endParaRPr lang="de-DE" sz="1050"/>
          </a:p>
        </p:txBody>
      </p:sp>
      <p:sp>
        <p:nvSpPr>
          <p:cNvPr id="16" name="Textfeld 15"/>
          <p:cNvSpPr txBox="1"/>
          <p:nvPr/>
        </p:nvSpPr>
        <p:spPr>
          <a:xfrm>
            <a:off x="2627784" y="35010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723994" y="3707740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modify</a:t>
            </a:r>
            <a:endParaRPr lang="de-DE" sz="1050"/>
          </a:p>
        </p:txBody>
      </p:sp>
      <p:sp>
        <p:nvSpPr>
          <p:cNvPr id="20" name="Textfeld 19"/>
          <p:cNvSpPr txBox="1"/>
          <p:nvPr/>
        </p:nvSpPr>
        <p:spPr>
          <a:xfrm>
            <a:off x="3563888" y="35010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660098" y="370774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main</a:t>
            </a:r>
            <a:endParaRPr lang="de-DE" sz="1050"/>
          </a:p>
        </p:txBody>
      </p:sp>
      <p:sp>
        <p:nvSpPr>
          <p:cNvPr id="10" name="Textfeld 9"/>
          <p:cNvSpPr txBox="1"/>
          <p:nvPr/>
        </p:nvSpPr>
        <p:spPr>
          <a:xfrm>
            <a:off x="3197823" y="3501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=</a:t>
            </a:r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3497905" y="1988840"/>
            <a:ext cx="3666383" cy="1339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8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smtClean="0"/>
              <a:t>     int x = 5;</a:t>
            </a:r>
          </a:p>
          <a:p>
            <a:r>
              <a:rPr lang="de-DE" b="1" smtClean="0"/>
              <a:t>     modify(x);</a:t>
            </a:r>
          </a:p>
          <a:p>
            <a:endParaRPr lang="de-DE"/>
          </a:p>
          <a:p>
            <a:r>
              <a:rPr lang="de-DE" smtClean="0"/>
              <a:t>     System.out.println(x);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modify(int x) {</a:t>
            </a:r>
          </a:p>
          <a:p>
            <a:r>
              <a:rPr lang="de-DE" b="1" smtClean="0"/>
              <a:t>    x = 12;</a:t>
            </a:r>
            <a:endParaRPr lang="de-DE" b="1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1520" y="609329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main</a:t>
            </a:r>
            <a:endParaRPr lang="de-DE" sz="1050"/>
          </a:p>
        </p:txBody>
      </p:sp>
      <p:sp>
        <p:nvSpPr>
          <p:cNvPr id="13" name="Rechteck 12"/>
          <p:cNvSpPr/>
          <p:nvPr/>
        </p:nvSpPr>
        <p:spPr>
          <a:xfrm>
            <a:off x="539552" y="534185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95866" y="54858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92076" y="5692606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modify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351854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smtClean="0"/>
              <a:t>     int x = 5;</a:t>
            </a:r>
          </a:p>
          <a:p>
            <a:r>
              <a:rPr lang="de-DE" smtClean="0"/>
              <a:t>     modify(x);</a:t>
            </a:r>
          </a:p>
          <a:p>
            <a:endParaRPr lang="de-DE"/>
          </a:p>
          <a:p>
            <a:r>
              <a:rPr lang="de-DE" b="1" smtClean="0"/>
              <a:t>     System.out.println(x);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modify(int x) {</a:t>
            </a:r>
          </a:p>
          <a:p>
            <a:r>
              <a:rPr lang="de-DE" smtClean="0"/>
              <a:t>    x = 12;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1520" y="609329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main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264380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Statische Variablen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Statische Variablen entstehen beim Laden der Klasse</a:t>
            </a:r>
          </a:p>
          <a:p>
            <a:r>
              <a:rPr lang="de-DE" smtClean="0"/>
              <a:t>Die Klasse wird beim ersten Benutzen geladen</a:t>
            </a:r>
          </a:p>
          <a:p>
            <a:r>
              <a:rPr lang="de-DE" smtClean="0"/>
              <a:t>Statische Variablin bleiben einmalig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04048" y="188640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  static int MIN_BJ = 1880;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r>
              <a:rPr lang="de-DE" smtClean="0"/>
              <a:t>class Foo {</a:t>
            </a:r>
            <a:endParaRPr lang="de-DE"/>
          </a:p>
          <a:p>
            <a:r>
              <a:rPr lang="de-DE" smtClean="0"/>
              <a:t>   … main … {</a:t>
            </a:r>
          </a:p>
          <a:p>
            <a:r>
              <a:rPr lang="de-DE" smtClean="0"/>
              <a:t>          System.out.println(</a:t>
            </a:r>
            <a:r>
              <a:rPr lang="de-DE" b="1" smtClean="0"/>
              <a:t>Auto.MIN_BJ</a:t>
            </a:r>
            <a:r>
              <a:rPr lang="de-DE" smtClean="0"/>
              <a:t>);</a:t>
            </a:r>
          </a:p>
          <a:p>
            <a:r>
              <a:rPr lang="de-DE"/>
              <a:t> </a:t>
            </a:r>
            <a:r>
              <a:rPr lang="de-DE" smtClean="0"/>
              <a:t>         </a:t>
            </a:r>
          </a:p>
          <a:p>
            <a:r>
              <a:rPr lang="de-DE" smtClean="0"/>
              <a:t>   }</a:t>
            </a:r>
          </a:p>
          <a:p>
            <a:r>
              <a:rPr lang="de-DE"/>
              <a:t>}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6264" y="5497777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755576" y="1268760"/>
            <a:ext cx="257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Consolenbefehl: java Foo</a:t>
            </a:r>
            <a:endParaRPr lang="de-DE" b="1"/>
          </a:p>
        </p:txBody>
      </p:sp>
      <p:sp>
        <p:nvSpPr>
          <p:cNvPr id="3" name="Rechteck 2"/>
          <p:cNvSpPr/>
          <p:nvPr/>
        </p:nvSpPr>
        <p:spPr>
          <a:xfrm>
            <a:off x="3383868" y="5655730"/>
            <a:ext cx="1800200" cy="101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899136" y="528639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49514" y="3501008"/>
            <a:ext cx="3308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Achtung! Die modernen VMs</a:t>
            </a:r>
          </a:p>
          <a:p>
            <a:r>
              <a:rPr lang="de-DE" i="1" smtClean="0"/>
              <a:t>werden auch die Klassen-Objekte</a:t>
            </a:r>
          </a:p>
          <a:p>
            <a:r>
              <a:rPr lang="de-DE" i="1" smtClean="0"/>
              <a:t>auf dem Heap ablegen</a:t>
            </a:r>
            <a:endParaRPr lang="de-DE" i="1"/>
          </a:p>
        </p:txBody>
      </p:sp>
      <p:sp>
        <p:nvSpPr>
          <p:cNvPr id="20" name="Textfeld 19"/>
          <p:cNvSpPr txBox="1"/>
          <p:nvPr/>
        </p:nvSpPr>
        <p:spPr>
          <a:xfrm>
            <a:off x="3548798" y="5682443"/>
            <a:ext cx="147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name = "Foo"</a:t>
            </a:r>
          </a:p>
          <a:p>
            <a:r>
              <a:rPr lang="de-DE" smtClean="0"/>
              <a:t>…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739202" y="5624272"/>
            <a:ext cx="1800200" cy="104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254470" y="52549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904132" y="5650984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name = "Auto"</a:t>
            </a:r>
          </a:p>
          <a:p>
            <a:r>
              <a:rPr lang="de-DE" smtClean="0"/>
              <a:t>…</a:t>
            </a:r>
          </a:p>
        </p:txBody>
      </p:sp>
      <p:sp>
        <p:nvSpPr>
          <p:cNvPr id="24" name="Rechteck 23"/>
          <p:cNvSpPr/>
          <p:nvPr/>
        </p:nvSpPr>
        <p:spPr>
          <a:xfrm>
            <a:off x="5904132" y="6237312"/>
            <a:ext cx="1419246" cy="3720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1880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469911" y="6236858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341597" y="62182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MIN_BJ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01986" y="6079704"/>
            <a:ext cx="2789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Achtung! Weitere geladene </a:t>
            </a:r>
          </a:p>
          <a:p>
            <a:r>
              <a:rPr lang="de-DE" i="1" smtClean="0"/>
              <a:t>Klassenobjekte ausgelassen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209535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Objekte und Referenzen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61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 int baujahr;</a:t>
            </a:r>
          </a:p>
          <a:p>
            <a:endParaRPr lang="de-DE"/>
          </a:p>
          <a:p>
            <a:r>
              <a:rPr lang="de-DE" smtClean="0"/>
              <a:t>   … main … {</a:t>
            </a:r>
          </a:p>
          <a:p>
            <a:r>
              <a:rPr lang="de-DE" smtClean="0"/>
              <a:t>        new Auto();</a:t>
            </a:r>
          </a:p>
          <a:p>
            <a:r>
              <a:rPr lang="de-DE" smtClean="0"/>
              <a:t>        Auto a1;</a:t>
            </a:r>
          </a:p>
          <a:p>
            <a:r>
              <a:rPr lang="de-DE"/>
              <a:t> </a:t>
            </a:r>
            <a:r>
              <a:rPr lang="de-DE" smtClean="0"/>
              <a:t>       Auto a2 = new Auto();</a:t>
            </a:r>
          </a:p>
          <a:p>
            <a:r>
              <a:rPr lang="de-DE"/>
              <a:t> </a:t>
            </a:r>
            <a:r>
              <a:rPr lang="de-DE" smtClean="0"/>
              <a:t>       a2 = new Auto();</a:t>
            </a:r>
          </a:p>
          <a:p>
            <a:r>
              <a:rPr lang="de-DE" smtClean="0"/>
              <a:t>   }</a:t>
            </a:r>
          </a:p>
          <a:p>
            <a:r>
              <a:rPr lang="de-DE"/>
              <a:t>}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827584" y="1268760"/>
            <a:ext cx="263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Consolenbefehl: java Auto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115616" y="3460358"/>
            <a:ext cx="364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Zuerst wird die Klasse Auto geladen.</a:t>
            </a:r>
          </a:p>
          <a:p>
            <a:r>
              <a:rPr lang="de-DE" b="1" smtClean="0"/>
              <a:t>Die main wird erst danach starten</a:t>
            </a:r>
            <a:endParaRPr lang="de-DE" b="1"/>
          </a:p>
        </p:txBody>
      </p:sp>
      <p:sp>
        <p:nvSpPr>
          <p:cNvPr id="16" name="Rechteck 15"/>
          <p:cNvSpPr/>
          <p:nvPr/>
        </p:nvSpPr>
        <p:spPr>
          <a:xfrm>
            <a:off x="5739202" y="5624272"/>
            <a:ext cx="1800200" cy="104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254470" y="52549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04132" y="5650984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name = "Auto"</a:t>
            </a:r>
          </a:p>
          <a:p>
            <a:r>
              <a:rPr lang="de-DE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60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 int baujahr;</a:t>
            </a:r>
          </a:p>
          <a:p>
            <a:endParaRPr lang="de-DE"/>
          </a:p>
          <a:p>
            <a:r>
              <a:rPr lang="de-DE" smtClean="0"/>
              <a:t>   … main … {</a:t>
            </a:r>
          </a:p>
          <a:p>
            <a:r>
              <a:rPr lang="de-DE" b="1" smtClean="0"/>
              <a:t>        new Auto();</a:t>
            </a:r>
          </a:p>
          <a:p>
            <a:r>
              <a:rPr lang="de-DE" smtClean="0"/>
              <a:t>        Auto a1;</a:t>
            </a:r>
          </a:p>
          <a:p>
            <a:r>
              <a:rPr lang="de-DE"/>
              <a:t> </a:t>
            </a:r>
            <a:r>
              <a:rPr lang="de-DE" smtClean="0"/>
              <a:t>       Auto a2 = new Auto();</a:t>
            </a:r>
          </a:p>
          <a:p>
            <a:r>
              <a:rPr lang="de-DE"/>
              <a:t> </a:t>
            </a:r>
            <a:r>
              <a:rPr lang="de-DE" smtClean="0"/>
              <a:t>       a2 = new Auto();</a:t>
            </a:r>
          </a:p>
          <a:p>
            <a:r>
              <a:rPr lang="de-DE" smtClean="0"/>
              <a:t>   }</a:t>
            </a:r>
          </a:p>
          <a:p>
            <a:r>
              <a:rPr lang="de-DE"/>
              <a:t>}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39202" y="5624272"/>
            <a:ext cx="1800200" cy="104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254470" y="52549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04132" y="5650984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name = "Auto"</a:t>
            </a:r>
          </a:p>
          <a:p>
            <a:r>
              <a:rPr lang="de-DE" smtClean="0"/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6173302" y="37890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688570" y="34197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6372200" y="393305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937979" y="396441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756391" y="393305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17353" y="3687415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121314</a:t>
            </a:r>
            <a:endParaRPr lang="de-DE" sz="1200"/>
          </a:p>
        </p:txBody>
      </p:sp>
      <p:sp>
        <p:nvSpPr>
          <p:cNvPr id="22" name="Textfeld 21"/>
          <p:cNvSpPr txBox="1"/>
          <p:nvPr/>
        </p:nvSpPr>
        <p:spPr>
          <a:xfrm>
            <a:off x="278101" y="1619801"/>
            <a:ext cx="4702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Der new: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reserviert das neue Auto-Objekt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initialisiert die Attribute mit dem Konstruktor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liefert die Anfangsadresse zurück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21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 int baujahr;</a:t>
            </a:r>
          </a:p>
          <a:p>
            <a:endParaRPr lang="de-DE"/>
          </a:p>
          <a:p>
            <a:r>
              <a:rPr lang="de-DE" smtClean="0"/>
              <a:t>   … main … {</a:t>
            </a:r>
          </a:p>
          <a:p>
            <a:r>
              <a:rPr lang="de-DE" smtClean="0"/>
              <a:t>        new Auto();</a:t>
            </a:r>
          </a:p>
          <a:p>
            <a:r>
              <a:rPr lang="de-DE" b="1" smtClean="0"/>
              <a:t>        Auto a1;</a:t>
            </a:r>
          </a:p>
          <a:p>
            <a:r>
              <a:rPr lang="de-DE"/>
              <a:t> </a:t>
            </a:r>
            <a:r>
              <a:rPr lang="de-DE" smtClean="0"/>
              <a:t>       Auto a2 = new Auto();</a:t>
            </a:r>
          </a:p>
          <a:p>
            <a:r>
              <a:rPr lang="de-DE"/>
              <a:t> </a:t>
            </a:r>
            <a:r>
              <a:rPr lang="de-DE" smtClean="0"/>
              <a:t>       a2 = new Auto();</a:t>
            </a:r>
          </a:p>
          <a:p>
            <a:r>
              <a:rPr lang="de-DE" smtClean="0"/>
              <a:t>   }</a:t>
            </a:r>
          </a:p>
          <a:p>
            <a:r>
              <a:rPr lang="de-DE"/>
              <a:t>}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39202" y="5624272"/>
            <a:ext cx="1800200" cy="104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254470" y="52549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04132" y="5650984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name = "Auto"</a:t>
            </a:r>
          </a:p>
          <a:p>
            <a:r>
              <a:rPr lang="de-DE" smtClean="0"/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6173302" y="37890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688570" y="34197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6372200" y="393305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937979" y="396441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756391" y="393305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17353" y="3687415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121314</a:t>
            </a:r>
            <a:endParaRPr lang="de-DE" sz="1200"/>
          </a:p>
        </p:txBody>
      </p:sp>
      <p:sp>
        <p:nvSpPr>
          <p:cNvPr id="20" name="Rechteck 19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5310" y="588656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24" name="Textfeld 23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10801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b="1" smtClean="0"/>
              <a:t>     int x;</a:t>
            </a:r>
          </a:p>
          <a:p>
            <a:r>
              <a:rPr lang="de-DE" smtClean="0"/>
              <a:t>     int y = 3;</a:t>
            </a:r>
          </a:p>
          <a:p>
            <a:r>
              <a:rPr lang="de-DE"/>
              <a:t> </a:t>
            </a:r>
            <a:r>
              <a:rPr lang="de-DE" smtClean="0"/>
              <a:t>    x = 5;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{</a:t>
            </a:r>
          </a:p>
          <a:p>
            <a:r>
              <a:rPr lang="de-DE"/>
              <a:t> </a:t>
            </a:r>
            <a:r>
              <a:rPr lang="de-DE" smtClean="0"/>
              <a:t>       int z = 7;</a:t>
            </a:r>
          </a:p>
          <a:p>
            <a:r>
              <a:rPr lang="de-DE" smtClean="0"/>
              <a:t>        //</a:t>
            </a:r>
          </a:p>
          <a:p>
            <a:r>
              <a:rPr lang="de-DE"/>
              <a:t> </a:t>
            </a:r>
            <a:r>
              <a:rPr lang="de-DE" smtClean="0"/>
              <a:t>    }     </a:t>
            </a:r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15" name="Textfeld 14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48159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 int baujahr;</a:t>
            </a:r>
          </a:p>
          <a:p>
            <a:endParaRPr lang="de-DE"/>
          </a:p>
          <a:p>
            <a:r>
              <a:rPr lang="de-DE" smtClean="0"/>
              <a:t>   … main … {</a:t>
            </a:r>
          </a:p>
          <a:p>
            <a:r>
              <a:rPr lang="de-DE" smtClean="0"/>
              <a:t>        new Auto();</a:t>
            </a:r>
          </a:p>
          <a:p>
            <a:r>
              <a:rPr lang="de-DE" smtClean="0"/>
              <a:t>        Auto a1;</a:t>
            </a:r>
          </a:p>
          <a:p>
            <a:r>
              <a:rPr lang="de-DE" b="1"/>
              <a:t> </a:t>
            </a:r>
            <a:r>
              <a:rPr lang="de-DE" b="1" smtClean="0"/>
              <a:t>       Auto a2</a:t>
            </a:r>
            <a:r>
              <a:rPr lang="de-DE" smtClean="0"/>
              <a:t> = new Auto();</a:t>
            </a:r>
          </a:p>
          <a:p>
            <a:r>
              <a:rPr lang="de-DE"/>
              <a:t> </a:t>
            </a:r>
            <a:r>
              <a:rPr lang="de-DE" smtClean="0"/>
              <a:t>       a2 = new Auto();</a:t>
            </a:r>
          </a:p>
          <a:p>
            <a:r>
              <a:rPr lang="de-DE" smtClean="0"/>
              <a:t>   }</a:t>
            </a:r>
          </a:p>
          <a:p>
            <a:r>
              <a:rPr lang="de-DE"/>
              <a:t>}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39202" y="5624272"/>
            <a:ext cx="1800200" cy="104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254470" y="52549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04132" y="5650984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name = "Auto"</a:t>
            </a:r>
          </a:p>
          <a:p>
            <a:r>
              <a:rPr lang="de-DE" smtClean="0"/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6173302" y="37890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688570" y="34197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6372200" y="393305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937979" y="396441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756391" y="393305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17353" y="3687415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121314</a:t>
            </a:r>
            <a:endParaRPr lang="de-DE" sz="1200"/>
          </a:p>
        </p:txBody>
      </p:sp>
      <p:sp>
        <p:nvSpPr>
          <p:cNvPr id="20" name="Rechteck 19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5310" y="588656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24" name="Textfeld 23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  <p:sp>
        <p:nvSpPr>
          <p:cNvPr id="25" name="Rechteck 24"/>
          <p:cNvSpPr/>
          <p:nvPr/>
        </p:nvSpPr>
        <p:spPr>
          <a:xfrm>
            <a:off x="539552" y="529301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55310" y="547768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0240" y="529301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12032</a:t>
            </a:r>
            <a:endParaRPr lang="de-DE" sz="1050"/>
          </a:p>
        </p:txBody>
      </p:sp>
      <p:sp>
        <p:nvSpPr>
          <p:cNvPr id="28" name="Textfeld 27"/>
          <p:cNvSpPr txBox="1"/>
          <p:nvPr/>
        </p:nvSpPr>
        <p:spPr>
          <a:xfrm>
            <a:off x="2032708" y="535072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12063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97220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 int baujahr;</a:t>
            </a:r>
          </a:p>
          <a:p>
            <a:endParaRPr lang="de-DE"/>
          </a:p>
          <a:p>
            <a:r>
              <a:rPr lang="de-DE" smtClean="0"/>
              <a:t>   … main … {</a:t>
            </a:r>
          </a:p>
          <a:p>
            <a:r>
              <a:rPr lang="de-DE" smtClean="0"/>
              <a:t>        new Auto();</a:t>
            </a:r>
          </a:p>
          <a:p>
            <a:r>
              <a:rPr lang="de-DE" smtClean="0"/>
              <a:t>        Auto a1;</a:t>
            </a:r>
          </a:p>
          <a:p>
            <a:r>
              <a:rPr lang="de-DE" b="1"/>
              <a:t> </a:t>
            </a:r>
            <a:r>
              <a:rPr lang="de-DE" b="1" smtClean="0"/>
              <a:t>       </a:t>
            </a:r>
            <a:r>
              <a:rPr lang="de-DE" smtClean="0"/>
              <a:t>Auto a2 = </a:t>
            </a:r>
            <a:r>
              <a:rPr lang="de-DE" b="1" smtClean="0"/>
              <a:t>new Auto()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  a2 = new Auto();</a:t>
            </a:r>
          </a:p>
          <a:p>
            <a:r>
              <a:rPr lang="de-DE" smtClean="0"/>
              <a:t>   }</a:t>
            </a:r>
          </a:p>
          <a:p>
            <a:r>
              <a:rPr lang="de-DE"/>
              <a:t>}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39202" y="5624272"/>
            <a:ext cx="1800200" cy="104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254470" y="52549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04132" y="5650984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name = "Auto"</a:t>
            </a:r>
          </a:p>
          <a:p>
            <a:r>
              <a:rPr lang="de-DE" smtClean="0"/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6173302" y="37890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688570" y="34197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6372200" y="393305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937979" y="396441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756391" y="393305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17353" y="3687415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121314</a:t>
            </a:r>
            <a:endParaRPr lang="de-DE" sz="1200"/>
          </a:p>
        </p:txBody>
      </p:sp>
      <p:sp>
        <p:nvSpPr>
          <p:cNvPr id="20" name="Rechteck 19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5310" y="588656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24" name="Textfeld 23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  <p:sp>
        <p:nvSpPr>
          <p:cNvPr id="25" name="Rechteck 24"/>
          <p:cNvSpPr/>
          <p:nvPr/>
        </p:nvSpPr>
        <p:spPr>
          <a:xfrm>
            <a:off x="539552" y="529301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55310" y="547768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0240" y="529301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12032</a:t>
            </a:r>
            <a:endParaRPr lang="de-DE" sz="1050"/>
          </a:p>
        </p:txBody>
      </p:sp>
      <p:sp>
        <p:nvSpPr>
          <p:cNvPr id="28" name="Textfeld 27"/>
          <p:cNvSpPr txBox="1"/>
          <p:nvPr/>
        </p:nvSpPr>
        <p:spPr>
          <a:xfrm>
            <a:off x="2032708" y="535072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12063</a:t>
            </a:r>
            <a:endParaRPr lang="de-DE" sz="1050"/>
          </a:p>
        </p:txBody>
      </p:sp>
      <p:sp>
        <p:nvSpPr>
          <p:cNvPr id="29" name="Rechteck 28"/>
          <p:cNvSpPr/>
          <p:nvPr/>
        </p:nvSpPr>
        <p:spPr>
          <a:xfrm>
            <a:off x="3180535" y="4231559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695803" y="3862227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379433" y="4375575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945212" y="4406933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763624" y="43755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24586" y="412993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445577</a:t>
            </a:r>
            <a:endParaRPr lang="de-DE" sz="1200"/>
          </a:p>
        </p:txBody>
      </p:sp>
      <p:sp>
        <p:nvSpPr>
          <p:cNvPr id="11" name="Textfeld 10"/>
          <p:cNvSpPr txBox="1"/>
          <p:nvPr/>
        </p:nvSpPr>
        <p:spPr>
          <a:xfrm>
            <a:off x="278101" y="1619801"/>
            <a:ext cx="4702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Der new: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reserviert das neue Auto-Objekt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initialisiert die Attribute mit dem Konstruktor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liefert die Anfangsadresse zurück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 int baujahr;</a:t>
            </a:r>
          </a:p>
          <a:p>
            <a:endParaRPr lang="de-DE"/>
          </a:p>
          <a:p>
            <a:r>
              <a:rPr lang="de-DE" smtClean="0"/>
              <a:t>   … main … {</a:t>
            </a:r>
          </a:p>
          <a:p>
            <a:r>
              <a:rPr lang="de-DE" smtClean="0"/>
              <a:t>        new Auto();</a:t>
            </a:r>
          </a:p>
          <a:p>
            <a:r>
              <a:rPr lang="de-DE" smtClean="0"/>
              <a:t>        Auto a1;</a:t>
            </a:r>
          </a:p>
          <a:p>
            <a:r>
              <a:rPr lang="de-DE" b="1"/>
              <a:t> </a:t>
            </a:r>
            <a:r>
              <a:rPr lang="de-DE" b="1" smtClean="0"/>
              <a:t>       </a:t>
            </a:r>
            <a:r>
              <a:rPr lang="de-DE" smtClean="0"/>
              <a:t>Auto a2</a:t>
            </a:r>
            <a:r>
              <a:rPr lang="de-DE" b="1" smtClean="0">
                <a:solidFill>
                  <a:srgbClr val="FF0000"/>
                </a:solidFill>
              </a:rPr>
              <a:t> = </a:t>
            </a:r>
            <a:r>
              <a:rPr lang="de-DE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a2 = new Auto();</a:t>
            </a:r>
          </a:p>
          <a:p>
            <a:r>
              <a:rPr lang="de-DE" smtClean="0"/>
              <a:t>   }</a:t>
            </a:r>
          </a:p>
          <a:p>
            <a:r>
              <a:rPr lang="de-DE"/>
              <a:t>}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39202" y="5624272"/>
            <a:ext cx="1800200" cy="104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254470" y="52549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04132" y="5650984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name = "Auto"</a:t>
            </a:r>
          </a:p>
          <a:p>
            <a:r>
              <a:rPr lang="de-DE" smtClean="0"/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6173302" y="37890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688570" y="34197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6372200" y="393305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937979" y="396441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756391" y="393305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17353" y="3687415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121314</a:t>
            </a:r>
            <a:endParaRPr lang="de-DE" sz="1200"/>
          </a:p>
        </p:txBody>
      </p:sp>
      <p:sp>
        <p:nvSpPr>
          <p:cNvPr id="20" name="Rechteck 19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5310" y="588656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24" name="Textfeld 23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  <p:sp>
        <p:nvSpPr>
          <p:cNvPr id="25" name="Rechteck 24"/>
          <p:cNvSpPr/>
          <p:nvPr/>
        </p:nvSpPr>
        <p:spPr>
          <a:xfrm>
            <a:off x="539552" y="529301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445577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55310" y="547768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0240" y="529301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12032</a:t>
            </a:r>
            <a:endParaRPr lang="de-DE" sz="1050"/>
          </a:p>
        </p:txBody>
      </p:sp>
      <p:sp>
        <p:nvSpPr>
          <p:cNvPr id="28" name="Textfeld 27"/>
          <p:cNvSpPr txBox="1"/>
          <p:nvPr/>
        </p:nvSpPr>
        <p:spPr>
          <a:xfrm>
            <a:off x="2032708" y="535072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12063</a:t>
            </a:r>
            <a:endParaRPr lang="de-DE" sz="1050"/>
          </a:p>
        </p:txBody>
      </p:sp>
      <p:sp>
        <p:nvSpPr>
          <p:cNvPr id="29" name="Rechteck 28"/>
          <p:cNvSpPr/>
          <p:nvPr/>
        </p:nvSpPr>
        <p:spPr>
          <a:xfrm>
            <a:off x="3180535" y="4231559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695803" y="3862227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379433" y="4375575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945212" y="4406933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763624" y="43755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24586" y="412993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445577</a:t>
            </a:r>
            <a:endParaRPr lang="de-DE" sz="120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361456" y="4406934"/>
            <a:ext cx="2800866" cy="1217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2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 int baujahr;</a:t>
            </a:r>
          </a:p>
          <a:p>
            <a:endParaRPr lang="de-DE"/>
          </a:p>
          <a:p>
            <a:r>
              <a:rPr lang="de-DE" smtClean="0"/>
              <a:t>   … main … {</a:t>
            </a:r>
          </a:p>
          <a:p>
            <a:r>
              <a:rPr lang="de-DE" smtClean="0"/>
              <a:t>        new Auto();</a:t>
            </a:r>
          </a:p>
          <a:p>
            <a:r>
              <a:rPr lang="de-DE" smtClean="0"/>
              <a:t>        Auto a1;</a:t>
            </a:r>
          </a:p>
          <a:p>
            <a:r>
              <a:rPr lang="de-DE" b="1"/>
              <a:t> </a:t>
            </a:r>
            <a:r>
              <a:rPr lang="de-DE" b="1" smtClean="0"/>
              <a:t>       </a:t>
            </a:r>
            <a:r>
              <a:rPr lang="de-DE" smtClean="0"/>
              <a:t>Auto a2</a:t>
            </a:r>
            <a:r>
              <a:rPr lang="de-DE" b="1" smtClean="0">
                <a:solidFill>
                  <a:srgbClr val="FF0000"/>
                </a:solidFill>
              </a:rPr>
              <a:t> </a:t>
            </a:r>
            <a:r>
              <a:rPr lang="de-DE" smtClean="0"/>
              <a:t>= new Auto();</a:t>
            </a:r>
          </a:p>
          <a:p>
            <a:r>
              <a:rPr lang="de-DE"/>
              <a:t> </a:t>
            </a:r>
            <a:r>
              <a:rPr lang="de-DE" smtClean="0"/>
              <a:t>       </a:t>
            </a:r>
            <a:r>
              <a:rPr lang="de-DE" b="1" smtClean="0"/>
              <a:t>a2 = new Auto();</a:t>
            </a:r>
          </a:p>
          <a:p>
            <a:r>
              <a:rPr lang="de-DE" smtClean="0"/>
              <a:t>   }</a:t>
            </a:r>
          </a:p>
          <a:p>
            <a:r>
              <a:rPr lang="de-DE"/>
              <a:t>}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39202" y="5624272"/>
            <a:ext cx="1800200" cy="104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254470" y="52549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04132" y="5650984"/>
            <a:ext cx="157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name = "Auto"</a:t>
            </a:r>
          </a:p>
          <a:p>
            <a:r>
              <a:rPr lang="de-DE" smtClean="0"/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6173302" y="37890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688570" y="34197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6372200" y="393305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937979" y="396441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756391" y="393305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17353" y="3687415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121314</a:t>
            </a:r>
            <a:endParaRPr lang="de-DE" sz="1200"/>
          </a:p>
        </p:txBody>
      </p:sp>
      <p:sp>
        <p:nvSpPr>
          <p:cNvPr id="20" name="Rechteck 19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5310" y="588656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24" name="Textfeld 23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  <p:sp>
        <p:nvSpPr>
          <p:cNvPr id="25" name="Rechteck 24"/>
          <p:cNvSpPr/>
          <p:nvPr/>
        </p:nvSpPr>
        <p:spPr>
          <a:xfrm>
            <a:off x="539552" y="529301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303030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55310" y="547768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a2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0240" y="529301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12032</a:t>
            </a:r>
            <a:endParaRPr lang="de-DE" sz="1050"/>
          </a:p>
        </p:txBody>
      </p:sp>
      <p:sp>
        <p:nvSpPr>
          <p:cNvPr id="28" name="Textfeld 27"/>
          <p:cNvSpPr txBox="1"/>
          <p:nvPr/>
        </p:nvSpPr>
        <p:spPr>
          <a:xfrm>
            <a:off x="2032708" y="535072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12063</a:t>
            </a:r>
            <a:endParaRPr lang="de-DE" sz="1050"/>
          </a:p>
        </p:txBody>
      </p:sp>
      <p:sp>
        <p:nvSpPr>
          <p:cNvPr id="29" name="Rechteck 28"/>
          <p:cNvSpPr/>
          <p:nvPr/>
        </p:nvSpPr>
        <p:spPr>
          <a:xfrm>
            <a:off x="3180535" y="4231559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695803" y="3862227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379433" y="4375575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945212" y="4406933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763624" y="43755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524586" y="412993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445577</a:t>
            </a:r>
            <a:endParaRPr lang="de-DE" sz="1200"/>
          </a:p>
        </p:txBody>
      </p:sp>
      <p:cxnSp>
        <p:nvCxnSpPr>
          <p:cNvPr id="14" name="Gerade Verbindung mit Pfeil 13"/>
          <p:cNvCxnSpPr>
            <a:endCxn id="38" idx="0"/>
          </p:cNvCxnSpPr>
          <p:nvPr/>
        </p:nvCxnSpPr>
        <p:spPr>
          <a:xfrm flipV="1">
            <a:off x="361456" y="1876182"/>
            <a:ext cx="2661850" cy="3748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041518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556786" y="1331476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240416" y="184482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806195" y="187618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624607" y="184482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baujahr</a:t>
            </a:r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385569" y="1599183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303030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16617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smtClean="0"/>
              <a:t>     int x;</a:t>
            </a:r>
          </a:p>
          <a:p>
            <a:r>
              <a:rPr lang="de-DE" b="1" smtClean="0"/>
              <a:t>     int y</a:t>
            </a:r>
            <a:r>
              <a:rPr lang="de-DE" smtClean="0"/>
              <a:t> = 3;</a:t>
            </a:r>
          </a:p>
          <a:p>
            <a:r>
              <a:rPr lang="de-DE"/>
              <a:t> </a:t>
            </a:r>
            <a:r>
              <a:rPr lang="de-DE" smtClean="0"/>
              <a:t>    x = 5;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{</a:t>
            </a:r>
          </a:p>
          <a:p>
            <a:r>
              <a:rPr lang="de-DE"/>
              <a:t> </a:t>
            </a:r>
            <a:r>
              <a:rPr lang="de-DE" smtClean="0"/>
              <a:t>       int z = 7;</a:t>
            </a:r>
          </a:p>
          <a:p>
            <a:r>
              <a:rPr lang="de-DE" smtClean="0"/>
              <a:t>        //</a:t>
            </a:r>
          </a:p>
          <a:p>
            <a:r>
              <a:rPr lang="de-DE"/>
              <a:t> </a:t>
            </a:r>
            <a:r>
              <a:rPr lang="de-DE" smtClean="0"/>
              <a:t>    }     </a:t>
            </a:r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15" name="Textfeld 14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  <p:sp>
        <p:nvSpPr>
          <p:cNvPr id="16" name="Rechteck 15"/>
          <p:cNvSpPr/>
          <p:nvPr/>
        </p:nvSpPr>
        <p:spPr>
          <a:xfrm>
            <a:off x="539552" y="5310500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125" y="54359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-15945" y="531050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12032</a:t>
            </a:r>
            <a:endParaRPr lang="de-DE" sz="1050"/>
          </a:p>
        </p:txBody>
      </p:sp>
      <p:sp>
        <p:nvSpPr>
          <p:cNvPr id="19" name="Textfeld 18"/>
          <p:cNvSpPr txBox="1"/>
          <p:nvPr/>
        </p:nvSpPr>
        <p:spPr>
          <a:xfrm>
            <a:off x="2006523" y="536820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12063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176170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smtClean="0"/>
              <a:t>     int x;</a:t>
            </a:r>
          </a:p>
          <a:p>
            <a:r>
              <a:rPr lang="de-DE" b="1" smtClean="0"/>
              <a:t>     </a:t>
            </a:r>
            <a:r>
              <a:rPr lang="de-DE" smtClean="0"/>
              <a:t>int y </a:t>
            </a:r>
            <a:r>
              <a:rPr lang="de-DE" b="1" smtClean="0"/>
              <a:t>= 3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x = 5;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{</a:t>
            </a:r>
          </a:p>
          <a:p>
            <a:r>
              <a:rPr lang="de-DE"/>
              <a:t> </a:t>
            </a:r>
            <a:r>
              <a:rPr lang="de-DE" smtClean="0"/>
              <a:t>       int z = 7;</a:t>
            </a:r>
          </a:p>
          <a:p>
            <a:r>
              <a:rPr lang="de-DE" smtClean="0"/>
              <a:t>        //</a:t>
            </a:r>
          </a:p>
          <a:p>
            <a:r>
              <a:rPr lang="de-DE"/>
              <a:t> </a:t>
            </a:r>
            <a:r>
              <a:rPr lang="de-DE" smtClean="0"/>
              <a:t>    }     </a:t>
            </a:r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15" name="Textfeld 14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  <p:sp>
        <p:nvSpPr>
          <p:cNvPr id="16" name="Rechteck 15"/>
          <p:cNvSpPr/>
          <p:nvPr/>
        </p:nvSpPr>
        <p:spPr>
          <a:xfrm>
            <a:off x="539552" y="5310500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125" y="54359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-15945" y="531050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12032</a:t>
            </a:r>
            <a:endParaRPr lang="de-DE" sz="1050"/>
          </a:p>
        </p:txBody>
      </p:sp>
      <p:sp>
        <p:nvSpPr>
          <p:cNvPr id="19" name="Textfeld 18"/>
          <p:cNvSpPr txBox="1"/>
          <p:nvPr/>
        </p:nvSpPr>
        <p:spPr>
          <a:xfrm>
            <a:off x="2006523" y="536820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12063</a:t>
            </a:r>
            <a:endParaRPr lang="de-DE" sz="1050"/>
          </a:p>
        </p:txBody>
      </p:sp>
      <p:sp>
        <p:nvSpPr>
          <p:cNvPr id="2" name="Textfeld 1"/>
          <p:cNvSpPr txBox="1"/>
          <p:nvPr/>
        </p:nvSpPr>
        <p:spPr>
          <a:xfrm>
            <a:off x="1009613" y="3501008"/>
            <a:ext cx="3418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Achtung! In Wirklichkeit wird die 3</a:t>
            </a:r>
          </a:p>
          <a:p>
            <a:r>
              <a:rPr lang="de-DE" i="1" smtClean="0"/>
              <a:t>natürlich binär in diesen</a:t>
            </a:r>
          </a:p>
          <a:p>
            <a:r>
              <a:rPr lang="de-DE" i="1" smtClean="0"/>
              <a:t>32 Bit kopiert</a:t>
            </a:r>
            <a:endParaRPr lang="de-DE" i="1"/>
          </a:p>
        </p:txBody>
      </p:sp>
      <p:cxnSp>
        <p:nvCxnSpPr>
          <p:cNvPr id="5" name="Gerade Verbindung mit Pfeil 4"/>
          <p:cNvCxnSpPr>
            <a:stCxn id="2" idx="2"/>
          </p:cNvCxnSpPr>
          <p:nvPr/>
        </p:nvCxnSpPr>
        <p:spPr>
          <a:xfrm flipH="1">
            <a:off x="1403648" y="4424338"/>
            <a:ext cx="1314991" cy="87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3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smtClean="0"/>
              <a:t>     int x;</a:t>
            </a:r>
          </a:p>
          <a:p>
            <a:r>
              <a:rPr lang="de-DE" b="1" smtClean="0"/>
              <a:t>     </a:t>
            </a:r>
            <a:r>
              <a:rPr lang="de-DE" smtClean="0"/>
              <a:t>int y = 3;</a:t>
            </a:r>
          </a:p>
          <a:p>
            <a:r>
              <a:rPr lang="de-DE" b="1"/>
              <a:t> </a:t>
            </a:r>
            <a:r>
              <a:rPr lang="de-DE" b="1" smtClean="0"/>
              <a:t>    x = 5;</a:t>
            </a:r>
            <a:endParaRPr lang="de-DE" b="1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{</a:t>
            </a:r>
          </a:p>
          <a:p>
            <a:r>
              <a:rPr lang="de-DE"/>
              <a:t> </a:t>
            </a:r>
            <a:r>
              <a:rPr lang="de-DE" smtClean="0"/>
              <a:t>       int z = 7;</a:t>
            </a:r>
          </a:p>
          <a:p>
            <a:r>
              <a:rPr lang="de-DE" smtClean="0"/>
              <a:t>        //</a:t>
            </a:r>
          </a:p>
          <a:p>
            <a:r>
              <a:rPr lang="de-DE"/>
              <a:t> </a:t>
            </a:r>
            <a:r>
              <a:rPr lang="de-DE" smtClean="0"/>
              <a:t>    }     </a:t>
            </a:r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15" name="Textfeld 14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  <p:sp>
        <p:nvSpPr>
          <p:cNvPr id="16" name="Rechteck 15"/>
          <p:cNvSpPr/>
          <p:nvPr/>
        </p:nvSpPr>
        <p:spPr>
          <a:xfrm>
            <a:off x="539552" y="5310500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125" y="54359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-15945" y="531050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12032</a:t>
            </a:r>
            <a:endParaRPr lang="de-DE" sz="1050"/>
          </a:p>
        </p:txBody>
      </p:sp>
      <p:sp>
        <p:nvSpPr>
          <p:cNvPr id="19" name="Textfeld 18"/>
          <p:cNvSpPr txBox="1"/>
          <p:nvPr/>
        </p:nvSpPr>
        <p:spPr>
          <a:xfrm>
            <a:off x="2006523" y="536820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12063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254818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smtClean="0"/>
              <a:t>     int x;</a:t>
            </a:r>
          </a:p>
          <a:p>
            <a:r>
              <a:rPr lang="de-DE" b="1" smtClean="0"/>
              <a:t>     </a:t>
            </a:r>
            <a:r>
              <a:rPr lang="de-DE" smtClean="0"/>
              <a:t>int y = 3;</a:t>
            </a:r>
          </a:p>
          <a:p>
            <a:r>
              <a:rPr lang="de-DE" b="1"/>
              <a:t> </a:t>
            </a:r>
            <a:r>
              <a:rPr lang="de-DE" b="1" smtClean="0"/>
              <a:t>    x = 5;</a:t>
            </a:r>
            <a:endParaRPr lang="de-DE" b="1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{</a:t>
            </a:r>
          </a:p>
          <a:p>
            <a:r>
              <a:rPr lang="de-DE" b="1"/>
              <a:t> </a:t>
            </a:r>
            <a:r>
              <a:rPr lang="de-DE" b="1" smtClean="0"/>
              <a:t>       int z = 7;</a:t>
            </a:r>
          </a:p>
          <a:p>
            <a:r>
              <a:rPr lang="de-DE" smtClean="0"/>
              <a:t>        //</a:t>
            </a:r>
          </a:p>
          <a:p>
            <a:r>
              <a:rPr lang="de-DE"/>
              <a:t> </a:t>
            </a:r>
            <a:r>
              <a:rPr lang="de-DE" smtClean="0"/>
              <a:t>    }     </a:t>
            </a:r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15" name="Textfeld 14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  <p:sp>
        <p:nvSpPr>
          <p:cNvPr id="16" name="Rechteck 15"/>
          <p:cNvSpPr/>
          <p:nvPr/>
        </p:nvSpPr>
        <p:spPr>
          <a:xfrm>
            <a:off x="539552" y="5310500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125" y="54359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-15945" y="531050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12032</a:t>
            </a:r>
            <a:endParaRPr lang="de-DE" sz="1050"/>
          </a:p>
        </p:txBody>
      </p:sp>
      <p:sp>
        <p:nvSpPr>
          <p:cNvPr id="19" name="Textfeld 18"/>
          <p:cNvSpPr txBox="1"/>
          <p:nvPr/>
        </p:nvSpPr>
        <p:spPr>
          <a:xfrm>
            <a:off x="2006523" y="536820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12063</a:t>
            </a:r>
            <a:endParaRPr lang="de-DE" sz="1050"/>
          </a:p>
        </p:txBody>
      </p:sp>
      <p:sp>
        <p:nvSpPr>
          <p:cNvPr id="20" name="Rechteck 19"/>
          <p:cNvSpPr/>
          <p:nvPr/>
        </p:nvSpPr>
        <p:spPr>
          <a:xfrm>
            <a:off x="528872" y="4909810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7</a:t>
            </a:r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118445" y="503524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-26625" y="490981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12064</a:t>
            </a:r>
            <a:endParaRPr lang="de-DE" sz="1050"/>
          </a:p>
        </p:txBody>
      </p:sp>
      <p:sp>
        <p:nvSpPr>
          <p:cNvPr id="23" name="Textfeld 22"/>
          <p:cNvSpPr txBox="1"/>
          <p:nvPr/>
        </p:nvSpPr>
        <p:spPr>
          <a:xfrm>
            <a:off x="1995843" y="496751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12095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40186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smtClean="0"/>
              <a:t>     int x;</a:t>
            </a:r>
          </a:p>
          <a:p>
            <a:r>
              <a:rPr lang="de-DE" b="1" smtClean="0"/>
              <a:t>     </a:t>
            </a:r>
            <a:r>
              <a:rPr lang="de-DE" smtClean="0"/>
              <a:t>int y = 3;</a:t>
            </a:r>
          </a:p>
          <a:p>
            <a:r>
              <a:rPr lang="de-DE" b="1"/>
              <a:t> </a:t>
            </a:r>
            <a:r>
              <a:rPr lang="de-DE" b="1" smtClean="0"/>
              <a:t>    x = 5;</a:t>
            </a:r>
            <a:endParaRPr lang="de-DE" b="1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{</a:t>
            </a:r>
          </a:p>
          <a:p>
            <a:r>
              <a:rPr lang="de-DE"/>
              <a:t> </a:t>
            </a:r>
            <a:r>
              <a:rPr lang="de-DE" smtClean="0"/>
              <a:t>       int z = 7;</a:t>
            </a:r>
          </a:p>
          <a:p>
            <a:r>
              <a:rPr lang="de-DE" smtClean="0"/>
              <a:t>        //</a:t>
            </a:r>
          </a:p>
          <a:p>
            <a:r>
              <a:rPr lang="de-DE"/>
              <a:t> </a:t>
            </a:r>
            <a:r>
              <a:rPr lang="de-DE" smtClean="0"/>
              <a:t>    }  </a:t>
            </a:r>
            <a:r>
              <a:rPr lang="de-DE" b="1" smtClean="0"/>
              <a:t>// nach dem Block</a:t>
            </a:r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39552" y="5701898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55310" y="58865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0240" y="570189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12000</a:t>
            </a:r>
            <a:endParaRPr lang="de-DE" sz="1050"/>
          </a:p>
        </p:txBody>
      </p:sp>
      <p:sp>
        <p:nvSpPr>
          <p:cNvPr id="15" name="Textfeld 14"/>
          <p:cNvSpPr txBox="1"/>
          <p:nvPr/>
        </p:nvSpPr>
        <p:spPr>
          <a:xfrm>
            <a:off x="2032708" y="575960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12031</a:t>
            </a:r>
            <a:endParaRPr lang="de-DE" sz="1050"/>
          </a:p>
        </p:txBody>
      </p:sp>
      <p:sp>
        <p:nvSpPr>
          <p:cNvPr id="16" name="Rechteck 15"/>
          <p:cNvSpPr/>
          <p:nvPr/>
        </p:nvSpPr>
        <p:spPr>
          <a:xfrm>
            <a:off x="539552" y="5310500"/>
            <a:ext cx="1440160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3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125" y="54359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-15945" y="531050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12032</a:t>
            </a:r>
            <a:endParaRPr lang="de-DE" sz="1050"/>
          </a:p>
        </p:txBody>
      </p:sp>
      <p:sp>
        <p:nvSpPr>
          <p:cNvPr id="19" name="Textfeld 18"/>
          <p:cNvSpPr txBox="1"/>
          <p:nvPr/>
        </p:nvSpPr>
        <p:spPr>
          <a:xfrm>
            <a:off x="2006523" y="536820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/>
              <a:t>12063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122735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49335" y="188640"/>
            <a:ext cx="3137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… main … {</a:t>
            </a:r>
          </a:p>
          <a:p>
            <a:endParaRPr lang="de-DE"/>
          </a:p>
          <a:p>
            <a:r>
              <a:rPr lang="de-DE" smtClean="0"/>
              <a:t>     int x;</a:t>
            </a:r>
          </a:p>
          <a:p>
            <a:r>
              <a:rPr lang="de-DE" b="1" smtClean="0"/>
              <a:t>     </a:t>
            </a:r>
            <a:r>
              <a:rPr lang="de-DE" smtClean="0"/>
              <a:t>int y = 3;</a:t>
            </a:r>
          </a:p>
          <a:p>
            <a:r>
              <a:rPr lang="de-DE" b="1"/>
              <a:t> </a:t>
            </a:r>
            <a:r>
              <a:rPr lang="de-DE" b="1" smtClean="0"/>
              <a:t>    x = 5;</a:t>
            </a:r>
            <a:endParaRPr lang="de-DE" b="1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{</a:t>
            </a:r>
          </a:p>
          <a:p>
            <a:r>
              <a:rPr lang="de-DE"/>
              <a:t> </a:t>
            </a:r>
            <a:r>
              <a:rPr lang="de-DE" smtClean="0"/>
              <a:t>       int z = 7;</a:t>
            </a:r>
          </a:p>
          <a:p>
            <a:r>
              <a:rPr lang="de-DE" smtClean="0"/>
              <a:t>        //</a:t>
            </a:r>
          </a:p>
          <a:p>
            <a:r>
              <a:rPr lang="de-DE"/>
              <a:t> </a:t>
            </a:r>
            <a:r>
              <a:rPr lang="de-DE" smtClean="0"/>
              <a:t>    }</a:t>
            </a:r>
            <a:endParaRPr lang="de-DE" b="1" smtClean="0"/>
          </a:p>
          <a:p>
            <a:endParaRPr lang="de-DE" smtClean="0"/>
          </a:p>
          <a:p>
            <a:r>
              <a:rPr lang="de-DE" smtClean="0"/>
              <a:t>} </a:t>
            </a:r>
            <a:r>
              <a:rPr lang="de-DE" b="1" smtClean="0"/>
              <a:t>// nach der main</a:t>
            </a:r>
            <a:endParaRPr lang="de-DE" b="1"/>
          </a:p>
        </p:txBody>
      </p:sp>
      <p:cxnSp>
        <p:nvCxnSpPr>
          <p:cNvPr id="6" name="Gerade Verbindung 5"/>
          <p:cNvCxnSpPr/>
          <p:nvPr/>
        </p:nvCxnSpPr>
        <p:spPr>
          <a:xfrm>
            <a:off x="2339752" y="332656"/>
            <a:ext cx="0" cy="633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11760" y="5301208"/>
            <a:ext cx="627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51520" y="332656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47864" y="356219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131840" y="5517232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1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Parameter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Parameter sind auch die lokalen Variablen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7156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Microsoft Office PowerPoint</Application>
  <PresentationFormat>Bildschirmpräsentation (4:3)</PresentationFormat>
  <Paragraphs>483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Lokale Varialen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Parameter</vt:lpstr>
      <vt:lpstr>PowerPoint-Präsentation</vt:lpstr>
      <vt:lpstr>PowerPoint-Präsentation</vt:lpstr>
      <vt:lpstr>PowerPoint-Präsentation</vt:lpstr>
      <vt:lpstr>PowerPoint-Präsentation</vt:lpstr>
      <vt:lpstr>Statische Variablen</vt:lpstr>
      <vt:lpstr>PowerPoint-Präsentation</vt:lpstr>
      <vt:lpstr>Objekte und Referenzen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Lokale Varialen</dc:title>
  <dc:creator>Alexander Patrin</dc:creator>
  <cp:lastModifiedBy>Windows-Benutzer</cp:lastModifiedBy>
  <cp:revision>17</cp:revision>
  <dcterms:created xsi:type="dcterms:W3CDTF">2018-05-28T09:02:24Z</dcterms:created>
  <dcterms:modified xsi:type="dcterms:W3CDTF">2018-05-28T10:31:29Z</dcterms:modified>
</cp:coreProperties>
</file>