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61" r:id="rId5"/>
    <p:sldId id="258" r:id="rId6"/>
    <p:sldId id="262" r:id="rId7"/>
    <p:sldId id="257" r:id="rId8"/>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4660"/>
  </p:normalViewPr>
  <p:slideViewPr>
    <p:cSldViewPr snapToGrid="0" snapToObjects="1">
      <p:cViewPr>
        <p:scale>
          <a:sx n="300" d="100"/>
          <a:sy n="300" d="100"/>
        </p:scale>
        <p:origin x="1816" y="28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360EF5-78B5-7E4F-A5ED-E3BB62BD6E07}" type="datetimeFigureOut">
              <a:rPr lang="en-US" smtClean="0"/>
              <a:pPr/>
              <a:t>1/26/12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4802B5-2D54-4B48-803A-69C2313FE67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360EF5-78B5-7E4F-A5ED-E3BB62BD6E07}" type="datetimeFigureOut">
              <a:rPr lang="en-US" smtClean="0"/>
              <a:pPr/>
              <a:t>1/26/12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4802B5-2D54-4B48-803A-69C2313FE6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360EF5-78B5-7E4F-A5ED-E3BB62BD6E07}" type="datetimeFigureOut">
              <a:rPr lang="en-US" smtClean="0"/>
              <a:pPr/>
              <a:t>1/26/12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4802B5-2D54-4B48-803A-69C2313FE67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360EF5-78B5-7E4F-A5ED-E3BB62BD6E07}" type="datetimeFigureOut">
              <a:rPr lang="en-US" smtClean="0"/>
              <a:pPr/>
              <a:t>1/26/12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4802B5-2D54-4B48-803A-69C2313FE6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360EF5-78B5-7E4F-A5ED-E3BB62BD6E07}" type="datetimeFigureOut">
              <a:rPr lang="en-US" smtClean="0"/>
              <a:pPr/>
              <a:t>1/26/12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4802B5-2D54-4B48-803A-69C2313FE67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360EF5-78B5-7E4F-A5ED-E3BB62BD6E07}" type="datetimeFigureOut">
              <a:rPr lang="en-US" smtClean="0"/>
              <a:pPr/>
              <a:t>1/26/12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4802B5-2D54-4B48-803A-69C2313FE6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360EF5-78B5-7E4F-A5ED-E3BB62BD6E07}" type="datetimeFigureOut">
              <a:rPr lang="en-US" smtClean="0"/>
              <a:pPr/>
              <a:t>1/26/12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4802B5-2D54-4B48-803A-69C2313FE6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360EF5-78B5-7E4F-A5ED-E3BB62BD6E07}" type="datetimeFigureOut">
              <a:rPr lang="en-US" smtClean="0"/>
              <a:pPr/>
              <a:t>1/26/12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4802B5-2D54-4B48-803A-69C2313FE6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360EF5-78B5-7E4F-A5ED-E3BB62BD6E07}" type="datetimeFigureOut">
              <a:rPr lang="en-US" smtClean="0"/>
              <a:pPr/>
              <a:t>1/26/12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4802B5-2D54-4B48-803A-69C2313FE6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360EF5-78B5-7E4F-A5ED-E3BB62BD6E07}" type="datetimeFigureOut">
              <a:rPr lang="en-US" smtClean="0"/>
              <a:pPr/>
              <a:t>1/26/12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4802B5-2D54-4B48-803A-69C2313FE67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360EF5-78B5-7E4F-A5ED-E3BB62BD6E07}" type="datetimeFigureOut">
              <a:rPr lang="en-US" smtClean="0"/>
              <a:pPr/>
              <a:t>1/26/12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4802B5-2D54-4B48-803A-69C2313FE67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2E360EF5-78B5-7E4F-A5ED-E3BB62BD6E07}" type="datetimeFigureOut">
              <a:rPr lang="en-US" smtClean="0"/>
              <a:pPr/>
              <a:t>1/26/12</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F04802B5-2D54-4B48-803A-69C2313FE6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ccdunn@stanford.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35884" y="812376"/>
            <a:ext cx="5883341" cy="1015663"/>
          </a:xfrm>
          <a:prstGeom prst="rect">
            <a:avLst/>
          </a:prstGeom>
          <a:noFill/>
        </p:spPr>
        <p:txBody>
          <a:bodyPr wrap="none" rtlCol="0">
            <a:spAutoFit/>
          </a:bodyPr>
          <a:lstStyle/>
          <a:p>
            <a:r>
              <a:rPr lang="en-US" sz="6000" dirty="0" smtClean="0">
                <a:latin typeface="Garamond"/>
                <a:cs typeface="Garamond"/>
              </a:rPr>
              <a:t>1 2 3 4 5 6 7 8 9 10</a:t>
            </a:r>
            <a:endParaRPr lang="en-US" sz="6000" dirty="0">
              <a:latin typeface="Garamond"/>
              <a:cs typeface="Garamond"/>
            </a:endParaRPr>
          </a:p>
        </p:txBody>
      </p:sp>
      <p:sp>
        <p:nvSpPr>
          <p:cNvPr id="11" name="TextBox 10"/>
          <p:cNvSpPr txBox="1"/>
          <p:nvPr/>
        </p:nvSpPr>
        <p:spPr>
          <a:xfrm>
            <a:off x="3077555" y="613476"/>
            <a:ext cx="3569269" cy="369332"/>
          </a:xfrm>
          <a:prstGeom prst="rect">
            <a:avLst/>
          </a:prstGeom>
          <a:noFill/>
        </p:spPr>
        <p:txBody>
          <a:bodyPr wrap="none" rtlCol="0">
            <a:spAutoFit/>
          </a:bodyPr>
          <a:lstStyle/>
          <a:p>
            <a:r>
              <a:rPr lang="en-US" dirty="0" err="1" smtClean="0">
                <a:latin typeface="Garamond"/>
                <a:cs typeface="Garamond"/>
              </a:rPr>
              <a:t>versity</a:t>
            </a:r>
            <a:r>
              <a:rPr lang="en-US" dirty="0" smtClean="0">
                <a:latin typeface="Garamond"/>
                <a:cs typeface="Garamond"/>
              </a:rPr>
              <a:t> Bing Overseas Studies </a:t>
            </a:r>
            <a:r>
              <a:rPr lang="en-US" dirty="0" err="1" smtClean="0">
                <a:latin typeface="Garamond"/>
                <a:cs typeface="Garamond"/>
              </a:rPr>
              <a:t>Progra</a:t>
            </a:r>
            <a:endParaRPr lang="en-US" dirty="0">
              <a:latin typeface="Garamond"/>
              <a:cs typeface="Garamond"/>
            </a:endParaRPr>
          </a:p>
        </p:txBody>
      </p:sp>
      <p:pic>
        <p:nvPicPr>
          <p:cNvPr id="12" name="Picture 11"/>
          <p:cNvPicPr>
            <a:picLocks noChangeAspect="1"/>
          </p:cNvPicPr>
          <p:nvPr/>
        </p:nvPicPr>
        <p:blipFill>
          <a:blip r:embed="rId2"/>
          <a:srcRect t="40805" b="33085"/>
          <a:stretch>
            <a:fillRect/>
          </a:stretch>
        </p:blipFill>
        <p:spPr>
          <a:xfrm>
            <a:off x="0" y="3739190"/>
            <a:ext cx="6874588" cy="1192258"/>
          </a:xfrm>
          <a:prstGeom prst="rect">
            <a:avLst/>
          </a:prstGeom>
          <a:effectLst>
            <a:softEdge rad="228600"/>
          </a:effectLst>
        </p:spPr>
      </p:pic>
      <p:sp>
        <p:nvSpPr>
          <p:cNvPr id="13" name="TextBox 12"/>
          <p:cNvSpPr txBox="1"/>
          <p:nvPr/>
        </p:nvSpPr>
        <p:spPr>
          <a:xfrm>
            <a:off x="1957543" y="4098636"/>
            <a:ext cx="288861" cy="400110"/>
          </a:xfrm>
          <a:prstGeom prst="rect">
            <a:avLst/>
          </a:prstGeom>
          <a:noFill/>
        </p:spPr>
        <p:txBody>
          <a:bodyPr wrap="none" rtlCol="0">
            <a:spAutoFit/>
          </a:bodyPr>
          <a:lstStyle/>
          <a:p>
            <a:r>
              <a:rPr lang="en-US" sz="2000" dirty="0" smtClean="0">
                <a:solidFill>
                  <a:srgbClr val="FF0000"/>
                </a:solidFill>
                <a:latin typeface="Garamond"/>
                <a:cs typeface="Garamond"/>
              </a:rPr>
              <a:t>a</a:t>
            </a:r>
            <a:endParaRPr lang="en-US" sz="2000" dirty="0">
              <a:solidFill>
                <a:srgbClr val="FF0000"/>
              </a:solidFill>
              <a:latin typeface="Garamond"/>
              <a:cs typeface="Garamond"/>
            </a:endParaRPr>
          </a:p>
        </p:txBody>
      </p:sp>
      <p:sp>
        <p:nvSpPr>
          <p:cNvPr id="14" name="Oval 13"/>
          <p:cNvSpPr/>
          <p:nvPr/>
        </p:nvSpPr>
        <p:spPr>
          <a:xfrm flipH="1" flipV="1">
            <a:off x="1944439" y="4268876"/>
            <a:ext cx="45719" cy="45719"/>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aramond"/>
              <a:cs typeface="Garamond"/>
            </a:endParaRPr>
          </a:p>
        </p:txBody>
      </p:sp>
      <p:sp>
        <p:nvSpPr>
          <p:cNvPr id="15" name="Oval 14"/>
          <p:cNvSpPr/>
          <p:nvPr/>
        </p:nvSpPr>
        <p:spPr>
          <a:xfrm flipH="1" flipV="1">
            <a:off x="6101081" y="4327295"/>
            <a:ext cx="45719" cy="45719"/>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aramond"/>
              <a:cs typeface="Garamond"/>
            </a:endParaRPr>
          </a:p>
        </p:txBody>
      </p:sp>
      <p:sp>
        <p:nvSpPr>
          <p:cNvPr id="16" name="Oval 15"/>
          <p:cNvSpPr/>
          <p:nvPr/>
        </p:nvSpPr>
        <p:spPr>
          <a:xfrm flipH="1" flipV="1">
            <a:off x="1098146" y="4320945"/>
            <a:ext cx="45719" cy="45719"/>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aramond"/>
              <a:cs typeface="Garamond"/>
            </a:endParaRPr>
          </a:p>
        </p:txBody>
      </p:sp>
      <p:sp>
        <p:nvSpPr>
          <p:cNvPr id="17" name="Oval 16"/>
          <p:cNvSpPr/>
          <p:nvPr/>
        </p:nvSpPr>
        <p:spPr>
          <a:xfrm flipH="1" flipV="1">
            <a:off x="1739900" y="4185057"/>
            <a:ext cx="45719" cy="45719"/>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aramond"/>
              <a:cs typeface="Garamond"/>
            </a:endParaRPr>
          </a:p>
        </p:txBody>
      </p:sp>
      <p:sp>
        <p:nvSpPr>
          <p:cNvPr id="18" name="TextBox 17"/>
          <p:cNvSpPr txBox="1"/>
          <p:nvPr/>
        </p:nvSpPr>
        <p:spPr>
          <a:xfrm>
            <a:off x="880404" y="4127240"/>
            <a:ext cx="288861" cy="400110"/>
          </a:xfrm>
          <a:prstGeom prst="rect">
            <a:avLst/>
          </a:prstGeom>
          <a:noFill/>
        </p:spPr>
        <p:txBody>
          <a:bodyPr wrap="none" rtlCol="0">
            <a:spAutoFit/>
          </a:bodyPr>
          <a:lstStyle/>
          <a:p>
            <a:r>
              <a:rPr lang="en-US" sz="2000" dirty="0" smtClean="0">
                <a:solidFill>
                  <a:srgbClr val="FF0000"/>
                </a:solidFill>
                <a:latin typeface="Garamond"/>
                <a:cs typeface="Garamond"/>
              </a:rPr>
              <a:t>c</a:t>
            </a:r>
            <a:endParaRPr lang="en-US" sz="2000" dirty="0">
              <a:solidFill>
                <a:srgbClr val="FF0000"/>
              </a:solidFill>
              <a:latin typeface="Garamond"/>
              <a:cs typeface="Garamond"/>
            </a:endParaRPr>
          </a:p>
        </p:txBody>
      </p:sp>
      <p:sp>
        <p:nvSpPr>
          <p:cNvPr id="19" name="TextBox 18"/>
          <p:cNvSpPr txBox="1"/>
          <p:nvPr/>
        </p:nvSpPr>
        <p:spPr>
          <a:xfrm>
            <a:off x="1509458" y="3986271"/>
            <a:ext cx="312906" cy="400110"/>
          </a:xfrm>
          <a:prstGeom prst="rect">
            <a:avLst/>
          </a:prstGeom>
          <a:noFill/>
        </p:spPr>
        <p:txBody>
          <a:bodyPr wrap="none" rtlCol="0">
            <a:spAutoFit/>
          </a:bodyPr>
          <a:lstStyle/>
          <a:p>
            <a:r>
              <a:rPr lang="en-US" sz="2000" dirty="0">
                <a:solidFill>
                  <a:srgbClr val="FF0000"/>
                </a:solidFill>
                <a:latin typeface="Garamond"/>
                <a:cs typeface="Garamond"/>
              </a:rPr>
              <a:t>d</a:t>
            </a:r>
          </a:p>
        </p:txBody>
      </p:sp>
      <p:sp>
        <p:nvSpPr>
          <p:cNvPr id="20" name="TextBox 19"/>
          <p:cNvSpPr txBox="1"/>
          <p:nvPr/>
        </p:nvSpPr>
        <p:spPr>
          <a:xfrm>
            <a:off x="6088381" y="4153909"/>
            <a:ext cx="315536" cy="400110"/>
          </a:xfrm>
          <a:prstGeom prst="rect">
            <a:avLst/>
          </a:prstGeom>
          <a:noFill/>
        </p:spPr>
        <p:txBody>
          <a:bodyPr wrap="none" rtlCol="0">
            <a:spAutoFit/>
          </a:bodyPr>
          <a:lstStyle/>
          <a:p>
            <a:r>
              <a:rPr lang="en-US" sz="2000" dirty="0">
                <a:solidFill>
                  <a:srgbClr val="FF0000"/>
                </a:solidFill>
                <a:latin typeface="Garamond"/>
                <a:cs typeface="Garamond"/>
              </a:rPr>
              <a:t>b</a:t>
            </a:r>
          </a:p>
        </p:txBody>
      </p:sp>
      <p:grpSp>
        <p:nvGrpSpPr>
          <p:cNvPr id="30" name="Group 29"/>
          <p:cNvGrpSpPr/>
          <p:nvPr/>
        </p:nvGrpSpPr>
        <p:grpSpPr>
          <a:xfrm>
            <a:off x="-8294" y="5935133"/>
            <a:ext cx="6874588" cy="965200"/>
            <a:chOff x="-8294" y="5935133"/>
            <a:chExt cx="6874588" cy="965200"/>
          </a:xfrm>
        </p:grpSpPr>
        <p:pic>
          <p:nvPicPr>
            <p:cNvPr id="21" name="Picture 20"/>
            <p:cNvPicPr>
              <a:picLocks noChangeAspect="1"/>
            </p:cNvPicPr>
            <p:nvPr/>
          </p:nvPicPr>
          <p:blipFill>
            <a:blip r:embed="rId2"/>
            <a:srcRect t="43289" b="35574"/>
            <a:stretch>
              <a:fillRect/>
            </a:stretch>
          </p:blipFill>
          <p:spPr>
            <a:xfrm>
              <a:off x="-8294" y="5935133"/>
              <a:ext cx="6874588" cy="965200"/>
            </a:xfrm>
            <a:prstGeom prst="rect">
              <a:avLst/>
            </a:prstGeom>
            <a:effectLst>
              <a:softEdge rad="228600"/>
            </a:effectLst>
          </p:spPr>
        </p:pic>
        <p:sp>
          <p:nvSpPr>
            <p:cNvPr id="23" name="Oval 22"/>
            <p:cNvSpPr/>
            <p:nvPr/>
          </p:nvSpPr>
          <p:spPr>
            <a:xfrm flipH="1" flipV="1">
              <a:off x="1944439" y="6359429"/>
              <a:ext cx="45719" cy="45719"/>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aramond"/>
                <a:cs typeface="Garamond"/>
              </a:endParaRPr>
            </a:p>
          </p:txBody>
        </p:sp>
        <p:sp>
          <p:nvSpPr>
            <p:cNvPr id="24" name="Oval 23"/>
            <p:cNvSpPr/>
            <p:nvPr/>
          </p:nvSpPr>
          <p:spPr>
            <a:xfrm flipH="1" flipV="1">
              <a:off x="6101081" y="6417848"/>
              <a:ext cx="45719" cy="45719"/>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aramond"/>
                <a:cs typeface="Garamond"/>
              </a:endParaRPr>
            </a:p>
          </p:txBody>
        </p:sp>
        <p:sp>
          <p:nvSpPr>
            <p:cNvPr id="25" name="Oval 24"/>
            <p:cNvSpPr/>
            <p:nvPr/>
          </p:nvSpPr>
          <p:spPr>
            <a:xfrm flipH="1" flipV="1">
              <a:off x="1098146" y="6411498"/>
              <a:ext cx="45719" cy="45719"/>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aramond"/>
                <a:cs typeface="Garamond"/>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78014" y="1936750"/>
            <a:ext cx="859536" cy="553998"/>
          </a:xfrm>
          <a:prstGeom prst="rect">
            <a:avLst/>
          </a:prstGeom>
          <a:noFill/>
        </p:spPr>
        <p:txBody>
          <a:bodyPr wrap="square" rtlCol="0">
            <a:spAutoFit/>
          </a:bodyPr>
          <a:lstStyle/>
          <a:p>
            <a:r>
              <a:rPr lang="en-US" sz="1000" dirty="0">
                <a:latin typeface="Garamond"/>
                <a:cs typeface="Garamond"/>
              </a:rPr>
              <a:t>I</a:t>
            </a:r>
            <a:r>
              <a:rPr lang="en-US" sz="1000" dirty="0" smtClean="0">
                <a:latin typeface="Garamond"/>
                <a:cs typeface="Garamond"/>
              </a:rPr>
              <a:t>nternet published 50 word stories</a:t>
            </a:r>
            <a:endParaRPr lang="en-US" sz="1000" dirty="0">
              <a:latin typeface="Garamond"/>
              <a:cs typeface="Garamond"/>
            </a:endParaRPr>
          </a:p>
        </p:txBody>
      </p:sp>
      <p:sp>
        <p:nvSpPr>
          <p:cNvPr id="5" name="TextBox 4"/>
          <p:cNvSpPr txBox="1"/>
          <p:nvPr/>
        </p:nvSpPr>
        <p:spPr>
          <a:xfrm>
            <a:off x="4517796" y="3575050"/>
            <a:ext cx="638404" cy="553998"/>
          </a:xfrm>
          <a:prstGeom prst="rect">
            <a:avLst/>
          </a:prstGeom>
          <a:noFill/>
        </p:spPr>
        <p:txBody>
          <a:bodyPr wrap="square" rtlCol="0">
            <a:spAutoFit/>
          </a:bodyPr>
          <a:lstStyle/>
          <a:p>
            <a:r>
              <a:rPr lang="en-US" sz="1000" dirty="0">
                <a:latin typeface="Garamond"/>
                <a:cs typeface="Garamond"/>
              </a:rPr>
              <a:t>Y</a:t>
            </a:r>
            <a:r>
              <a:rPr lang="en-US" sz="1000" dirty="0" smtClean="0">
                <a:latin typeface="Garamond"/>
                <a:cs typeface="Garamond"/>
              </a:rPr>
              <a:t>ears lived in Rome</a:t>
            </a:r>
            <a:endParaRPr lang="en-US" sz="1000" dirty="0">
              <a:latin typeface="Garamond"/>
              <a:cs typeface="Garamond"/>
            </a:endParaRPr>
          </a:p>
        </p:txBody>
      </p:sp>
      <p:sp>
        <p:nvSpPr>
          <p:cNvPr id="6" name="TextBox 5"/>
          <p:cNvSpPr txBox="1"/>
          <p:nvPr/>
        </p:nvSpPr>
        <p:spPr>
          <a:xfrm>
            <a:off x="2491650" y="2990850"/>
            <a:ext cx="859536" cy="553998"/>
          </a:xfrm>
          <a:prstGeom prst="rect">
            <a:avLst/>
          </a:prstGeom>
          <a:noFill/>
        </p:spPr>
        <p:txBody>
          <a:bodyPr wrap="square" rtlCol="0">
            <a:spAutoFit/>
          </a:bodyPr>
          <a:lstStyle/>
          <a:p>
            <a:r>
              <a:rPr lang="en-US" sz="1000" dirty="0" smtClean="0">
                <a:latin typeface="Garamond"/>
                <a:cs typeface="Garamond"/>
              </a:rPr>
              <a:t>Minute </a:t>
            </a:r>
            <a:br>
              <a:rPr lang="en-US" sz="1000" dirty="0" smtClean="0">
                <a:latin typeface="Garamond"/>
                <a:cs typeface="Garamond"/>
              </a:rPr>
            </a:br>
            <a:r>
              <a:rPr lang="en-US" sz="1000" dirty="0" smtClean="0">
                <a:latin typeface="Garamond"/>
                <a:cs typeface="Garamond"/>
              </a:rPr>
              <a:t>52 second </a:t>
            </a:r>
            <a:br>
              <a:rPr lang="en-US" sz="1000" dirty="0" smtClean="0">
                <a:latin typeface="Garamond"/>
                <a:cs typeface="Garamond"/>
              </a:rPr>
            </a:br>
            <a:r>
              <a:rPr lang="en-US" sz="1000" dirty="0" smtClean="0">
                <a:latin typeface="Garamond"/>
                <a:cs typeface="Garamond"/>
              </a:rPr>
              <a:t>PR mile</a:t>
            </a:r>
            <a:endParaRPr lang="en-US" sz="1000" dirty="0">
              <a:latin typeface="Garamond"/>
              <a:cs typeface="Garamond"/>
            </a:endParaRPr>
          </a:p>
        </p:txBody>
      </p:sp>
      <p:sp>
        <p:nvSpPr>
          <p:cNvPr id="7" name="TextBox 6"/>
          <p:cNvSpPr txBox="1"/>
          <p:nvPr/>
        </p:nvSpPr>
        <p:spPr>
          <a:xfrm>
            <a:off x="5792211" y="2306082"/>
            <a:ext cx="567525" cy="553998"/>
          </a:xfrm>
          <a:prstGeom prst="rect">
            <a:avLst/>
          </a:prstGeom>
          <a:noFill/>
        </p:spPr>
        <p:txBody>
          <a:bodyPr wrap="square" rtlCol="0">
            <a:spAutoFit/>
          </a:bodyPr>
          <a:lstStyle/>
          <a:p>
            <a:r>
              <a:rPr lang="en-US" sz="1000" dirty="0">
                <a:latin typeface="Garamond"/>
                <a:cs typeface="Garamond"/>
              </a:rPr>
              <a:t>M</a:t>
            </a:r>
            <a:r>
              <a:rPr lang="en-US" sz="1000" dirty="0" smtClean="0">
                <a:latin typeface="Garamond"/>
                <a:cs typeface="Garamond"/>
              </a:rPr>
              <a:t>onths lived in Japan</a:t>
            </a:r>
            <a:endParaRPr lang="en-US" sz="1000" dirty="0">
              <a:latin typeface="Garamond"/>
              <a:cs typeface="Garamond"/>
            </a:endParaRPr>
          </a:p>
        </p:txBody>
      </p:sp>
      <p:sp>
        <p:nvSpPr>
          <p:cNvPr id="8" name="TextBox 7"/>
          <p:cNvSpPr txBox="1"/>
          <p:nvPr/>
        </p:nvSpPr>
        <p:spPr>
          <a:xfrm>
            <a:off x="5377332" y="2806184"/>
            <a:ext cx="859536" cy="859536"/>
          </a:xfrm>
          <a:prstGeom prst="rect">
            <a:avLst/>
          </a:prstGeom>
          <a:noFill/>
        </p:spPr>
        <p:txBody>
          <a:bodyPr wrap="square" rtlCol="0">
            <a:spAutoFit/>
          </a:bodyPr>
          <a:lstStyle/>
          <a:p>
            <a:r>
              <a:rPr lang="en-US" sz="1000" dirty="0" smtClean="0">
                <a:latin typeface="Garamond"/>
                <a:cs typeface="Garamond"/>
              </a:rPr>
              <a:t>6 Raymond Chandler novels read</a:t>
            </a:r>
            <a:endParaRPr lang="en-US" sz="1000" dirty="0">
              <a:latin typeface="Garamond"/>
              <a:cs typeface="Garamond"/>
            </a:endParaRPr>
          </a:p>
        </p:txBody>
      </p:sp>
      <p:sp>
        <p:nvSpPr>
          <p:cNvPr id="9" name="TextBox 8"/>
          <p:cNvSpPr txBox="1"/>
          <p:nvPr/>
        </p:nvSpPr>
        <p:spPr>
          <a:xfrm>
            <a:off x="6659914" y="1828039"/>
            <a:ext cx="859536" cy="859536"/>
          </a:xfrm>
          <a:prstGeom prst="rect">
            <a:avLst/>
          </a:prstGeom>
          <a:noFill/>
        </p:spPr>
        <p:txBody>
          <a:bodyPr wrap="square" rtlCol="0">
            <a:spAutoFit/>
          </a:bodyPr>
          <a:lstStyle/>
          <a:p>
            <a:r>
              <a:rPr lang="en-US" sz="1000" dirty="0" smtClean="0">
                <a:latin typeface="Garamond"/>
                <a:cs typeface="Garamond"/>
              </a:rPr>
              <a:t>7 ball cascade juggling qualification</a:t>
            </a:r>
            <a:endParaRPr lang="en-US" sz="1000" dirty="0">
              <a:latin typeface="Garamond"/>
              <a:cs typeface="Garamond"/>
            </a:endParaRPr>
          </a:p>
        </p:txBody>
      </p:sp>
      <p:sp>
        <p:nvSpPr>
          <p:cNvPr id="10" name="TextBox 9"/>
          <p:cNvSpPr txBox="1"/>
          <p:nvPr/>
        </p:nvSpPr>
        <p:spPr>
          <a:xfrm>
            <a:off x="2420439" y="5308600"/>
            <a:ext cx="859536" cy="553998"/>
          </a:xfrm>
          <a:prstGeom prst="rect">
            <a:avLst/>
          </a:prstGeom>
          <a:noFill/>
        </p:spPr>
        <p:txBody>
          <a:bodyPr wrap="square" rtlCol="0">
            <a:spAutoFit/>
          </a:bodyPr>
          <a:lstStyle/>
          <a:p>
            <a:r>
              <a:rPr lang="en-US" sz="1000" dirty="0" smtClean="0">
                <a:latin typeface="Garamond"/>
                <a:cs typeface="Garamond"/>
              </a:rPr>
              <a:t>KZSU indie music radio shows </a:t>
            </a:r>
            <a:r>
              <a:rPr lang="en-US" sz="1000" dirty="0" err="1" smtClean="0">
                <a:latin typeface="Garamond"/>
                <a:cs typeface="Garamond"/>
              </a:rPr>
              <a:t>DJed</a:t>
            </a:r>
            <a:endParaRPr lang="en-US" sz="1000" dirty="0">
              <a:latin typeface="Garamond"/>
              <a:cs typeface="Garamond"/>
            </a:endParaRPr>
          </a:p>
        </p:txBody>
      </p:sp>
      <p:sp>
        <p:nvSpPr>
          <p:cNvPr id="11" name="TextBox 10"/>
          <p:cNvSpPr txBox="1"/>
          <p:nvPr/>
        </p:nvSpPr>
        <p:spPr>
          <a:xfrm>
            <a:off x="855065" y="3575050"/>
            <a:ext cx="859536" cy="553998"/>
          </a:xfrm>
          <a:prstGeom prst="rect">
            <a:avLst/>
          </a:prstGeom>
          <a:noFill/>
        </p:spPr>
        <p:txBody>
          <a:bodyPr wrap="square" rtlCol="0">
            <a:spAutoFit/>
          </a:bodyPr>
          <a:lstStyle/>
          <a:p>
            <a:r>
              <a:rPr lang="en-US" sz="1000" dirty="0" smtClean="0">
                <a:latin typeface="Garamond"/>
                <a:cs typeface="Garamond"/>
              </a:rPr>
              <a:t>club passing juggling qualification</a:t>
            </a:r>
            <a:endParaRPr lang="en-US" sz="1000" dirty="0">
              <a:latin typeface="Garamond"/>
              <a:cs typeface="Garamond"/>
            </a:endParaRPr>
          </a:p>
        </p:txBody>
      </p:sp>
      <p:sp>
        <p:nvSpPr>
          <p:cNvPr id="12" name="TextBox 11"/>
          <p:cNvSpPr txBox="1"/>
          <p:nvPr/>
        </p:nvSpPr>
        <p:spPr>
          <a:xfrm>
            <a:off x="5500200" y="5123934"/>
            <a:ext cx="859536" cy="859536"/>
          </a:xfrm>
          <a:prstGeom prst="rect">
            <a:avLst/>
          </a:prstGeom>
          <a:noFill/>
        </p:spPr>
        <p:txBody>
          <a:bodyPr wrap="square" rtlCol="0">
            <a:spAutoFit/>
          </a:bodyPr>
          <a:lstStyle/>
          <a:p>
            <a:r>
              <a:rPr lang="en-US" sz="1000" dirty="0" smtClean="0">
                <a:latin typeface="Garamond"/>
                <a:cs typeface="Garamond"/>
              </a:rPr>
              <a:t>10 My graduation year in base 2012</a:t>
            </a:r>
            <a:endParaRPr lang="en-US" sz="1000" dirty="0">
              <a:latin typeface="Garamond"/>
              <a:cs typeface="Garamond"/>
            </a:endParaRPr>
          </a:p>
        </p:txBody>
      </p:sp>
      <p:sp>
        <p:nvSpPr>
          <p:cNvPr id="13" name="TextBox 12"/>
          <p:cNvSpPr txBox="1"/>
          <p:nvPr/>
        </p:nvSpPr>
        <p:spPr>
          <a:xfrm>
            <a:off x="984504" y="2262003"/>
            <a:ext cx="859536" cy="859536"/>
          </a:xfrm>
          <a:prstGeom prst="rect">
            <a:avLst/>
          </a:prstGeom>
          <a:noFill/>
        </p:spPr>
        <p:txBody>
          <a:bodyPr wrap="square" rtlCol="0">
            <a:spAutoFit/>
          </a:bodyPr>
          <a:lstStyle/>
          <a:p>
            <a:r>
              <a:rPr lang="en-US" sz="1000" dirty="0" smtClean="0">
                <a:latin typeface="Garamond"/>
                <a:cs typeface="Garamond"/>
              </a:rPr>
              <a:t>First place IM indoor soccer</a:t>
            </a:r>
            <a:endParaRPr lang="en-US" sz="1000" dirty="0">
              <a:latin typeface="Garamond"/>
              <a:cs typeface="Garamond"/>
            </a:endParaRPr>
          </a:p>
        </p:txBody>
      </p:sp>
      <p:sp>
        <p:nvSpPr>
          <p:cNvPr id="14" name="TextBox 13"/>
          <p:cNvSpPr txBox="1"/>
          <p:nvPr/>
        </p:nvSpPr>
        <p:spPr>
          <a:xfrm>
            <a:off x="499618" y="2084203"/>
            <a:ext cx="859536" cy="830997"/>
          </a:xfrm>
          <a:prstGeom prst="rect">
            <a:avLst/>
          </a:prstGeom>
          <a:noFill/>
        </p:spPr>
        <p:txBody>
          <a:bodyPr wrap="square" rtlCol="0" anchor="t">
            <a:spAutoFit/>
          </a:bodyPr>
          <a:lstStyle/>
          <a:p>
            <a:pPr algn="ctr"/>
            <a:r>
              <a:rPr lang="en-US" sz="4800" dirty="0" smtClean="0">
                <a:latin typeface="Garamond"/>
                <a:cs typeface="Garamond"/>
              </a:rPr>
              <a:t>1</a:t>
            </a:r>
          </a:p>
        </p:txBody>
      </p:sp>
      <p:sp>
        <p:nvSpPr>
          <p:cNvPr id="15" name="TextBox 14"/>
          <p:cNvSpPr txBox="1"/>
          <p:nvPr/>
        </p:nvSpPr>
        <p:spPr>
          <a:xfrm>
            <a:off x="410565" y="3574675"/>
            <a:ext cx="859536" cy="707886"/>
          </a:xfrm>
          <a:prstGeom prst="rect">
            <a:avLst/>
          </a:prstGeom>
          <a:noFill/>
        </p:spPr>
        <p:txBody>
          <a:bodyPr wrap="square" rtlCol="0" anchor="t">
            <a:spAutoFit/>
          </a:bodyPr>
          <a:lstStyle/>
          <a:p>
            <a:pPr algn="ctr"/>
            <a:r>
              <a:rPr lang="en-US" sz="4000" dirty="0" smtClean="0">
                <a:latin typeface="Garamond"/>
                <a:cs typeface="Garamond"/>
              </a:rPr>
              <a:t>1</a:t>
            </a:r>
          </a:p>
        </p:txBody>
      </p:sp>
      <p:sp>
        <p:nvSpPr>
          <p:cNvPr id="16" name="TextBox 15"/>
          <p:cNvSpPr txBox="1"/>
          <p:nvPr/>
        </p:nvSpPr>
        <p:spPr>
          <a:xfrm>
            <a:off x="2483939" y="1767129"/>
            <a:ext cx="859536" cy="830997"/>
          </a:xfrm>
          <a:prstGeom prst="rect">
            <a:avLst/>
          </a:prstGeom>
          <a:noFill/>
        </p:spPr>
        <p:txBody>
          <a:bodyPr wrap="square" rtlCol="0" anchor="t">
            <a:spAutoFit/>
          </a:bodyPr>
          <a:lstStyle/>
          <a:p>
            <a:pPr algn="ctr"/>
            <a:r>
              <a:rPr lang="en-US" sz="4800" dirty="0">
                <a:latin typeface="Garamond"/>
                <a:cs typeface="Garamond"/>
              </a:rPr>
              <a:t>2</a:t>
            </a:r>
            <a:endParaRPr lang="en-US" sz="4800" dirty="0" smtClean="0">
              <a:latin typeface="Garamond"/>
              <a:cs typeface="Garamond"/>
            </a:endParaRPr>
          </a:p>
        </p:txBody>
      </p:sp>
      <p:sp>
        <p:nvSpPr>
          <p:cNvPr id="17" name="TextBox 16"/>
          <p:cNvSpPr txBox="1"/>
          <p:nvPr/>
        </p:nvSpPr>
        <p:spPr>
          <a:xfrm>
            <a:off x="4002650" y="3394414"/>
            <a:ext cx="859536" cy="830997"/>
          </a:xfrm>
          <a:prstGeom prst="rect">
            <a:avLst/>
          </a:prstGeom>
          <a:noFill/>
        </p:spPr>
        <p:txBody>
          <a:bodyPr wrap="square" rtlCol="0" anchor="t">
            <a:spAutoFit/>
          </a:bodyPr>
          <a:lstStyle/>
          <a:p>
            <a:pPr algn="ctr"/>
            <a:r>
              <a:rPr lang="en-US" sz="4800" dirty="0" smtClean="0">
                <a:latin typeface="Garamond"/>
                <a:cs typeface="Garamond"/>
              </a:rPr>
              <a:t>3</a:t>
            </a:r>
          </a:p>
        </p:txBody>
      </p:sp>
      <p:sp>
        <p:nvSpPr>
          <p:cNvPr id="18" name="TextBox 17"/>
          <p:cNvSpPr txBox="1"/>
          <p:nvPr/>
        </p:nvSpPr>
        <p:spPr>
          <a:xfrm>
            <a:off x="4726432" y="4225411"/>
            <a:ext cx="859536" cy="830997"/>
          </a:xfrm>
          <a:prstGeom prst="rect">
            <a:avLst/>
          </a:prstGeom>
          <a:noFill/>
        </p:spPr>
        <p:txBody>
          <a:bodyPr wrap="square" rtlCol="0" anchor="t">
            <a:spAutoFit/>
          </a:bodyPr>
          <a:lstStyle/>
          <a:p>
            <a:pPr algn="ctr"/>
            <a:r>
              <a:rPr lang="en-US" sz="4800" dirty="0" smtClean="0">
                <a:latin typeface="Garamond"/>
                <a:cs typeface="Garamond"/>
              </a:rPr>
              <a:t>3</a:t>
            </a:r>
          </a:p>
        </p:txBody>
      </p:sp>
      <p:sp>
        <p:nvSpPr>
          <p:cNvPr id="19" name="TextBox 18"/>
          <p:cNvSpPr txBox="1"/>
          <p:nvPr/>
        </p:nvSpPr>
        <p:spPr>
          <a:xfrm>
            <a:off x="4088028" y="2490748"/>
            <a:ext cx="859536" cy="830997"/>
          </a:xfrm>
          <a:prstGeom prst="rect">
            <a:avLst/>
          </a:prstGeom>
          <a:noFill/>
        </p:spPr>
        <p:txBody>
          <a:bodyPr wrap="square" rtlCol="0" anchor="t">
            <a:spAutoFit/>
          </a:bodyPr>
          <a:lstStyle/>
          <a:p>
            <a:pPr algn="ctr"/>
            <a:r>
              <a:rPr lang="en-US" sz="4800" dirty="0" smtClean="0">
                <a:latin typeface="Garamond"/>
                <a:cs typeface="Garamond"/>
              </a:rPr>
              <a:t>3</a:t>
            </a:r>
          </a:p>
        </p:txBody>
      </p:sp>
      <p:sp>
        <p:nvSpPr>
          <p:cNvPr id="20" name="TextBox 19"/>
          <p:cNvSpPr txBox="1"/>
          <p:nvPr/>
        </p:nvSpPr>
        <p:spPr>
          <a:xfrm>
            <a:off x="4088028" y="4682611"/>
            <a:ext cx="859536" cy="830997"/>
          </a:xfrm>
          <a:prstGeom prst="rect">
            <a:avLst/>
          </a:prstGeom>
          <a:noFill/>
        </p:spPr>
        <p:txBody>
          <a:bodyPr wrap="square" rtlCol="0" anchor="t">
            <a:spAutoFit/>
          </a:bodyPr>
          <a:lstStyle/>
          <a:p>
            <a:pPr algn="ctr"/>
            <a:r>
              <a:rPr lang="en-US" sz="4800" dirty="0" smtClean="0">
                <a:latin typeface="Garamond"/>
                <a:cs typeface="Garamond"/>
              </a:rPr>
              <a:t>3</a:t>
            </a:r>
          </a:p>
        </p:txBody>
      </p:sp>
      <p:sp>
        <p:nvSpPr>
          <p:cNvPr id="21" name="TextBox 20"/>
          <p:cNvSpPr txBox="1"/>
          <p:nvPr/>
        </p:nvSpPr>
        <p:spPr>
          <a:xfrm>
            <a:off x="2645664" y="3962312"/>
            <a:ext cx="859536" cy="830997"/>
          </a:xfrm>
          <a:prstGeom prst="rect">
            <a:avLst/>
          </a:prstGeom>
          <a:noFill/>
        </p:spPr>
        <p:txBody>
          <a:bodyPr wrap="square" rtlCol="0" anchor="t">
            <a:spAutoFit/>
          </a:bodyPr>
          <a:lstStyle/>
          <a:p>
            <a:pPr algn="ctr"/>
            <a:r>
              <a:rPr lang="en-US" sz="4800" dirty="0" smtClean="0">
                <a:latin typeface="Garamond"/>
                <a:cs typeface="Garamond"/>
              </a:rPr>
              <a:t>3</a:t>
            </a:r>
          </a:p>
        </p:txBody>
      </p:sp>
      <p:sp>
        <p:nvSpPr>
          <p:cNvPr id="22" name="TextBox 21"/>
          <p:cNvSpPr txBox="1"/>
          <p:nvPr/>
        </p:nvSpPr>
        <p:spPr>
          <a:xfrm>
            <a:off x="1952571" y="2813600"/>
            <a:ext cx="859536" cy="830997"/>
          </a:xfrm>
          <a:prstGeom prst="rect">
            <a:avLst/>
          </a:prstGeom>
          <a:noFill/>
        </p:spPr>
        <p:txBody>
          <a:bodyPr wrap="square" rtlCol="0" anchor="t">
            <a:spAutoFit/>
          </a:bodyPr>
          <a:lstStyle/>
          <a:p>
            <a:pPr algn="ctr"/>
            <a:r>
              <a:rPr lang="en-US" sz="4800" dirty="0">
                <a:latin typeface="Garamond"/>
                <a:cs typeface="Garamond"/>
              </a:rPr>
              <a:t>4</a:t>
            </a:r>
            <a:endParaRPr lang="en-US" sz="4800" dirty="0" smtClean="0">
              <a:latin typeface="Garamond"/>
              <a:cs typeface="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14991" y="3585846"/>
            <a:ext cx="6828019" cy="1401653"/>
            <a:chOff x="14991" y="3585846"/>
            <a:chExt cx="6828019" cy="1401653"/>
          </a:xfrm>
        </p:grpSpPr>
        <p:grpSp>
          <p:nvGrpSpPr>
            <p:cNvPr id="6" name="Group 5"/>
            <p:cNvGrpSpPr/>
            <p:nvPr/>
          </p:nvGrpSpPr>
          <p:grpSpPr>
            <a:xfrm>
              <a:off x="2752195" y="3585846"/>
              <a:ext cx="1353611" cy="830997"/>
              <a:chOff x="759914" y="1874507"/>
              <a:chExt cx="1353611" cy="830997"/>
            </a:xfrm>
          </p:grpSpPr>
          <p:sp>
            <p:nvSpPr>
              <p:cNvPr id="4" name="TextBox 3"/>
              <p:cNvSpPr txBox="1"/>
              <p:nvPr/>
            </p:nvSpPr>
            <p:spPr>
              <a:xfrm>
                <a:off x="1253989" y="2044128"/>
                <a:ext cx="859536" cy="553998"/>
              </a:xfrm>
              <a:prstGeom prst="rect">
                <a:avLst/>
              </a:prstGeom>
              <a:noFill/>
            </p:spPr>
            <p:txBody>
              <a:bodyPr wrap="square" rtlCol="0">
                <a:spAutoFit/>
              </a:bodyPr>
              <a:lstStyle/>
              <a:p>
                <a:r>
                  <a:rPr lang="en-US" sz="1000" dirty="0">
                    <a:latin typeface="Garamond"/>
                    <a:cs typeface="Garamond"/>
                  </a:rPr>
                  <a:t>I</a:t>
                </a:r>
                <a:r>
                  <a:rPr lang="en-US" sz="1000" dirty="0" smtClean="0">
                    <a:latin typeface="Garamond"/>
                    <a:cs typeface="Garamond"/>
                  </a:rPr>
                  <a:t>nternet published 50 word stories</a:t>
                </a:r>
                <a:endParaRPr lang="en-US" sz="1000" dirty="0">
                  <a:latin typeface="Garamond"/>
                  <a:cs typeface="Garamond"/>
                </a:endParaRPr>
              </a:p>
            </p:txBody>
          </p:sp>
          <p:sp>
            <p:nvSpPr>
              <p:cNvPr id="5" name="TextBox 4"/>
              <p:cNvSpPr txBox="1"/>
              <p:nvPr/>
            </p:nvSpPr>
            <p:spPr>
              <a:xfrm>
                <a:off x="759914" y="1874507"/>
                <a:ext cx="859536" cy="830997"/>
              </a:xfrm>
              <a:prstGeom prst="rect">
                <a:avLst/>
              </a:prstGeom>
              <a:noFill/>
            </p:spPr>
            <p:txBody>
              <a:bodyPr wrap="square" rtlCol="0" anchor="t">
                <a:spAutoFit/>
              </a:bodyPr>
              <a:lstStyle/>
              <a:p>
                <a:pPr algn="ctr"/>
                <a:r>
                  <a:rPr lang="en-US" sz="4800" dirty="0">
                    <a:ln>
                      <a:solidFill>
                        <a:schemeClr val="bg1">
                          <a:lumMod val="65000"/>
                        </a:schemeClr>
                      </a:solidFill>
                    </a:ln>
                    <a:solidFill>
                      <a:schemeClr val="bg1"/>
                    </a:solidFill>
                    <a:latin typeface="Garamond"/>
                    <a:cs typeface="Garamond"/>
                  </a:rPr>
                  <a:t>2</a:t>
                </a:r>
                <a:endParaRPr lang="en-US" sz="4800" dirty="0" smtClean="0">
                  <a:ln>
                    <a:solidFill>
                      <a:schemeClr val="bg1">
                        <a:lumMod val="65000"/>
                      </a:schemeClr>
                    </a:solidFill>
                  </a:ln>
                  <a:solidFill>
                    <a:schemeClr val="bg1"/>
                  </a:solidFill>
                  <a:latin typeface="Garamond"/>
                  <a:cs typeface="Garamond"/>
                </a:endParaRPr>
              </a:p>
            </p:txBody>
          </p:sp>
        </p:grpSp>
        <p:grpSp>
          <p:nvGrpSpPr>
            <p:cNvPr id="7" name="Group 6"/>
            <p:cNvGrpSpPr/>
            <p:nvPr/>
          </p:nvGrpSpPr>
          <p:grpSpPr>
            <a:xfrm>
              <a:off x="1383593" y="3585846"/>
              <a:ext cx="1436174" cy="830997"/>
              <a:chOff x="759914" y="1874507"/>
              <a:chExt cx="1436174" cy="830997"/>
            </a:xfrm>
          </p:grpSpPr>
          <p:sp>
            <p:nvSpPr>
              <p:cNvPr id="8" name="TextBox 7"/>
              <p:cNvSpPr txBox="1"/>
              <p:nvPr/>
            </p:nvSpPr>
            <p:spPr>
              <a:xfrm>
                <a:off x="1253988" y="2044128"/>
                <a:ext cx="942100" cy="553998"/>
              </a:xfrm>
              <a:prstGeom prst="rect">
                <a:avLst/>
              </a:prstGeom>
              <a:noFill/>
            </p:spPr>
            <p:txBody>
              <a:bodyPr wrap="square" rtlCol="0">
                <a:spAutoFit/>
              </a:bodyPr>
              <a:lstStyle/>
              <a:p>
                <a:r>
                  <a:rPr lang="en-US" sz="1000" dirty="0" smtClean="0">
                    <a:latin typeface="Garamond"/>
                    <a:cs typeface="Garamond"/>
                  </a:rPr>
                  <a:t>IM indoor</a:t>
                </a:r>
                <a:br>
                  <a:rPr lang="en-US" sz="1000" dirty="0" smtClean="0">
                    <a:latin typeface="Garamond"/>
                    <a:cs typeface="Garamond"/>
                  </a:rPr>
                </a:br>
                <a:r>
                  <a:rPr lang="en-US" sz="1000" dirty="0" smtClean="0">
                    <a:latin typeface="Garamond"/>
                    <a:cs typeface="Garamond"/>
                  </a:rPr>
                  <a:t>soccer </a:t>
                </a:r>
                <a:br>
                  <a:rPr lang="en-US" sz="1000" dirty="0" smtClean="0">
                    <a:latin typeface="Garamond"/>
                    <a:cs typeface="Garamond"/>
                  </a:rPr>
                </a:br>
                <a:r>
                  <a:rPr lang="en-US" sz="1000" dirty="0" smtClean="0">
                    <a:latin typeface="Garamond"/>
                    <a:cs typeface="Garamond"/>
                  </a:rPr>
                  <a:t>title</a:t>
                </a:r>
              </a:p>
            </p:txBody>
          </p:sp>
          <p:sp>
            <p:nvSpPr>
              <p:cNvPr id="9" name="TextBox 8"/>
              <p:cNvSpPr txBox="1"/>
              <p:nvPr/>
            </p:nvSpPr>
            <p:spPr>
              <a:xfrm>
                <a:off x="759914" y="1874507"/>
                <a:ext cx="859536" cy="830997"/>
              </a:xfrm>
              <a:prstGeom prst="rect">
                <a:avLst/>
              </a:prstGeom>
              <a:noFill/>
            </p:spPr>
            <p:txBody>
              <a:bodyPr wrap="square" rtlCol="0" anchor="t">
                <a:spAutoFit/>
              </a:bodyPr>
              <a:lstStyle/>
              <a:p>
                <a:pPr algn="ctr"/>
                <a:r>
                  <a:rPr lang="en-US" sz="4800" dirty="0">
                    <a:ln>
                      <a:solidFill>
                        <a:schemeClr val="bg1">
                          <a:lumMod val="65000"/>
                        </a:schemeClr>
                      </a:solidFill>
                    </a:ln>
                    <a:solidFill>
                      <a:schemeClr val="bg1"/>
                    </a:solidFill>
                    <a:latin typeface="Garamond"/>
                    <a:cs typeface="Garamond"/>
                  </a:rPr>
                  <a:t>1</a:t>
                </a:r>
                <a:endParaRPr lang="en-US" sz="4800" dirty="0" smtClean="0">
                  <a:ln>
                    <a:solidFill>
                      <a:schemeClr val="bg1">
                        <a:lumMod val="65000"/>
                      </a:schemeClr>
                    </a:solidFill>
                  </a:ln>
                  <a:solidFill>
                    <a:schemeClr val="bg1"/>
                  </a:solidFill>
                  <a:latin typeface="Garamond"/>
                  <a:cs typeface="Garamond"/>
                </a:endParaRPr>
              </a:p>
            </p:txBody>
          </p:sp>
        </p:grpSp>
        <p:grpSp>
          <p:nvGrpSpPr>
            <p:cNvPr id="10" name="Group 9"/>
            <p:cNvGrpSpPr/>
            <p:nvPr/>
          </p:nvGrpSpPr>
          <p:grpSpPr>
            <a:xfrm>
              <a:off x="14991" y="3585846"/>
              <a:ext cx="1353611" cy="830997"/>
              <a:chOff x="759914" y="1874507"/>
              <a:chExt cx="1353611" cy="830997"/>
            </a:xfrm>
          </p:grpSpPr>
          <p:sp>
            <p:nvSpPr>
              <p:cNvPr id="11" name="TextBox 10"/>
              <p:cNvSpPr txBox="1"/>
              <p:nvPr/>
            </p:nvSpPr>
            <p:spPr>
              <a:xfrm>
                <a:off x="1253989" y="2044128"/>
                <a:ext cx="859536" cy="553998"/>
              </a:xfrm>
              <a:prstGeom prst="rect">
                <a:avLst/>
              </a:prstGeom>
              <a:noFill/>
            </p:spPr>
            <p:txBody>
              <a:bodyPr wrap="square" rtlCol="0">
                <a:spAutoFit/>
              </a:bodyPr>
              <a:lstStyle/>
              <a:p>
                <a:r>
                  <a:rPr lang="en-US" sz="1000" dirty="0" smtClean="0">
                    <a:latin typeface="Garamond"/>
                    <a:cs typeface="Garamond"/>
                  </a:rPr>
                  <a:t>Coffees consumed per day</a:t>
                </a:r>
                <a:endParaRPr lang="en-US" sz="1000" dirty="0">
                  <a:latin typeface="Garamond"/>
                  <a:cs typeface="Garamond"/>
                </a:endParaRPr>
              </a:p>
            </p:txBody>
          </p:sp>
          <p:sp>
            <p:nvSpPr>
              <p:cNvPr id="12" name="TextBox 11"/>
              <p:cNvSpPr txBox="1"/>
              <p:nvPr/>
            </p:nvSpPr>
            <p:spPr>
              <a:xfrm>
                <a:off x="759914" y="1874507"/>
                <a:ext cx="859536" cy="830997"/>
              </a:xfrm>
              <a:prstGeom prst="rect">
                <a:avLst/>
              </a:prstGeom>
              <a:noFill/>
            </p:spPr>
            <p:txBody>
              <a:bodyPr wrap="square" rtlCol="0" anchor="t">
                <a:spAutoFit/>
              </a:bodyPr>
              <a:lstStyle/>
              <a:p>
                <a:pPr algn="ctr"/>
                <a:r>
                  <a:rPr lang="en-US" sz="4800" dirty="0" smtClean="0">
                    <a:ln>
                      <a:solidFill>
                        <a:schemeClr val="bg1">
                          <a:lumMod val="65000"/>
                        </a:schemeClr>
                      </a:solidFill>
                    </a:ln>
                    <a:solidFill>
                      <a:schemeClr val="bg1"/>
                    </a:solidFill>
                    <a:latin typeface="Garamond"/>
                    <a:cs typeface="Garamond"/>
                  </a:rPr>
                  <a:t>0</a:t>
                </a:r>
              </a:p>
            </p:txBody>
          </p:sp>
        </p:grpSp>
        <p:grpSp>
          <p:nvGrpSpPr>
            <p:cNvPr id="13" name="Group 12"/>
            <p:cNvGrpSpPr/>
            <p:nvPr/>
          </p:nvGrpSpPr>
          <p:grpSpPr>
            <a:xfrm>
              <a:off x="5489399" y="3585846"/>
              <a:ext cx="1353611" cy="830997"/>
              <a:chOff x="759914" y="1874507"/>
              <a:chExt cx="1353611" cy="830997"/>
            </a:xfrm>
          </p:grpSpPr>
          <p:sp>
            <p:nvSpPr>
              <p:cNvPr id="14" name="TextBox 13"/>
              <p:cNvSpPr txBox="1"/>
              <p:nvPr/>
            </p:nvSpPr>
            <p:spPr>
              <a:xfrm>
                <a:off x="1253989" y="2044128"/>
                <a:ext cx="859536" cy="553998"/>
              </a:xfrm>
              <a:prstGeom prst="rect">
                <a:avLst/>
              </a:prstGeom>
              <a:noFill/>
            </p:spPr>
            <p:txBody>
              <a:bodyPr wrap="square" rtlCol="0">
                <a:spAutoFit/>
              </a:bodyPr>
              <a:lstStyle/>
              <a:p>
                <a:r>
                  <a:rPr lang="en-US" sz="1000" dirty="0" smtClean="0">
                    <a:latin typeface="Garamond"/>
                    <a:cs typeface="Garamond"/>
                  </a:rPr>
                  <a:t>Minute</a:t>
                </a:r>
                <a:br>
                  <a:rPr lang="en-US" sz="1000" dirty="0" smtClean="0">
                    <a:latin typeface="Garamond"/>
                    <a:cs typeface="Garamond"/>
                  </a:rPr>
                </a:br>
                <a:r>
                  <a:rPr lang="en-US" sz="1000" dirty="0" smtClean="0">
                    <a:latin typeface="Garamond"/>
                    <a:cs typeface="Garamond"/>
                  </a:rPr>
                  <a:t>52 second</a:t>
                </a:r>
                <a:br>
                  <a:rPr lang="en-US" sz="1000" dirty="0" smtClean="0">
                    <a:latin typeface="Garamond"/>
                    <a:cs typeface="Garamond"/>
                  </a:rPr>
                </a:br>
                <a:r>
                  <a:rPr lang="en-US" sz="1000" dirty="0" smtClean="0">
                    <a:latin typeface="Garamond"/>
                    <a:cs typeface="Garamond"/>
                  </a:rPr>
                  <a:t>PR mile</a:t>
                </a:r>
                <a:endParaRPr lang="en-US" sz="1000" dirty="0">
                  <a:latin typeface="Garamond"/>
                  <a:cs typeface="Garamond"/>
                </a:endParaRPr>
              </a:p>
            </p:txBody>
          </p:sp>
          <p:sp>
            <p:nvSpPr>
              <p:cNvPr id="15" name="TextBox 14"/>
              <p:cNvSpPr txBox="1"/>
              <p:nvPr/>
            </p:nvSpPr>
            <p:spPr>
              <a:xfrm>
                <a:off x="759914" y="1874507"/>
                <a:ext cx="859536" cy="830997"/>
              </a:xfrm>
              <a:prstGeom prst="rect">
                <a:avLst/>
              </a:prstGeom>
              <a:noFill/>
            </p:spPr>
            <p:txBody>
              <a:bodyPr wrap="square" rtlCol="0" anchor="t">
                <a:spAutoFit/>
              </a:bodyPr>
              <a:lstStyle/>
              <a:p>
                <a:pPr algn="ctr"/>
                <a:r>
                  <a:rPr lang="en-US" sz="4800" dirty="0">
                    <a:ln>
                      <a:solidFill>
                        <a:schemeClr val="bg1">
                          <a:lumMod val="65000"/>
                        </a:schemeClr>
                      </a:solidFill>
                    </a:ln>
                    <a:solidFill>
                      <a:schemeClr val="bg1"/>
                    </a:solidFill>
                    <a:latin typeface="Garamond"/>
                    <a:cs typeface="Garamond"/>
                  </a:rPr>
                  <a:t>4</a:t>
                </a:r>
                <a:endParaRPr lang="en-US" sz="4800" dirty="0" smtClean="0">
                  <a:ln>
                    <a:solidFill>
                      <a:schemeClr val="bg1">
                        <a:lumMod val="65000"/>
                      </a:schemeClr>
                    </a:solidFill>
                  </a:ln>
                  <a:solidFill>
                    <a:schemeClr val="bg1"/>
                  </a:solidFill>
                  <a:latin typeface="Garamond"/>
                  <a:cs typeface="Garamond"/>
                </a:endParaRPr>
              </a:p>
            </p:txBody>
          </p:sp>
        </p:grpSp>
        <p:grpSp>
          <p:nvGrpSpPr>
            <p:cNvPr id="16" name="Group 15"/>
            <p:cNvGrpSpPr/>
            <p:nvPr/>
          </p:nvGrpSpPr>
          <p:grpSpPr>
            <a:xfrm>
              <a:off x="4120797" y="3585846"/>
              <a:ext cx="1353611" cy="830997"/>
              <a:chOff x="759914" y="1874507"/>
              <a:chExt cx="1353611" cy="830997"/>
            </a:xfrm>
          </p:grpSpPr>
          <p:sp>
            <p:nvSpPr>
              <p:cNvPr id="17" name="TextBox 16"/>
              <p:cNvSpPr txBox="1"/>
              <p:nvPr/>
            </p:nvSpPr>
            <p:spPr>
              <a:xfrm>
                <a:off x="1253989" y="2044128"/>
                <a:ext cx="859536" cy="553998"/>
              </a:xfrm>
              <a:prstGeom prst="rect">
                <a:avLst/>
              </a:prstGeom>
              <a:noFill/>
            </p:spPr>
            <p:txBody>
              <a:bodyPr wrap="square" rtlCol="0">
                <a:spAutoFit/>
              </a:bodyPr>
              <a:lstStyle/>
              <a:p>
                <a:r>
                  <a:rPr lang="en-US" sz="1000" dirty="0" smtClean="0">
                    <a:latin typeface="Garamond"/>
                    <a:cs typeface="Garamond"/>
                  </a:rPr>
                  <a:t>Years</a:t>
                </a:r>
                <a:br>
                  <a:rPr lang="en-US" sz="1000" dirty="0" smtClean="0">
                    <a:latin typeface="Garamond"/>
                    <a:cs typeface="Garamond"/>
                  </a:rPr>
                </a:br>
                <a:r>
                  <a:rPr lang="en-US" sz="1000" dirty="0" smtClean="0">
                    <a:latin typeface="Garamond"/>
                    <a:cs typeface="Garamond"/>
                  </a:rPr>
                  <a:t>lived in</a:t>
                </a:r>
                <a:br>
                  <a:rPr lang="en-US" sz="1000" dirty="0" smtClean="0">
                    <a:latin typeface="Garamond"/>
                    <a:cs typeface="Garamond"/>
                  </a:rPr>
                </a:br>
                <a:r>
                  <a:rPr lang="en-US" sz="1000" dirty="0" smtClean="0">
                    <a:latin typeface="Garamond"/>
                    <a:cs typeface="Garamond"/>
                  </a:rPr>
                  <a:t>Rome</a:t>
                </a:r>
                <a:endParaRPr lang="en-US" sz="1000" dirty="0">
                  <a:latin typeface="Garamond"/>
                  <a:cs typeface="Garamond"/>
                </a:endParaRPr>
              </a:p>
            </p:txBody>
          </p:sp>
          <p:sp>
            <p:nvSpPr>
              <p:cNvPr id="18" name="TextBox 17"/>
              <p:cNvSpPr txBox="1"/>
              <p:nvPr/>
            </p:nvSpPr>
            <p:spPr>
              <a:xfrm>
                <a:off x="759914" y="1874507"/>
                <a:ext cx="859536" cy="830997"/>
              </a:xfrm>
              <a:prstGeom prst="rect">
                <a:avLst/>
              </a:prstGeom>
              <a:noFill/>
            </p:spPr>
            <p:txBody>
              <a:bodyPr wrap="square" rtlCol="0" anchor="t">
                <a:spAutoFit/>
              </a:bodyPr>
              <a:lstStyle/>
              <a:p>
                <a:pPr algn="ctr"/>
                <a:r>
                  <a:rPr lang="en-US" sz="4800" dirty="0">
                    <a:ln>
                      <a:solidFill>
                        <a:schemeClr val="bg1">
                          <a:lumMod val="65000"/>
                        </a:schemeClr>
                      </a:solidFill>
                    </a:ln>
                    <a:solidFill>
                      <a:schemeClr val="bg1"/>
                    </a:solidFill>
                    <a:latin typeface="Garamond"/>
                    <a:cs typeface="Garamond"/>
                  </a:rPr>
                  <a:t>3</a:t>
                </a:r>
                <a:endParaRPr lang="en-US" sz="4800" dirty="0" smtClean="0">
                  <a:ln>
                    <a:solidFill>
                      <a:schemeClr val="bg1">
                        <a:lumMod val="65000"/>
                      </a:schemeClr>
                    </a:solidFill>
                  </a:ln>
                  <a:solidFill>
                    <a:schemeClr val="bg1"/>
                  </a:solidFill>
                  <a:latin typeface="Garamond"/>
                  <a:cs typeface="Garamond"/>
                </a:endParaRPr>
              </a:p>
            </p:txBody>
          </p:sp>
        </p:grpSp>
        <p:grpSp>
          <p:nvGrpSpPr>
            <p:cNvPr id="19" name="Group 18"/>
            <p:cNvGrpSpPr/>
            <p:nvPr/>
          </p:nvGrpSpPr>
          <p:grpSpPr>
            <a:xfrm>
              <a:off x="14991" y="4156502"/>
              <a:ext cx="1353611" cy="830997"/>
              <a:chOff x="759914" y="1874507"/>
              <a:chExt cx="1353611" cy="830997"/>
            </a:xfrm>
          </p:grpSpPr>
          <p:sp>
            <p:nvSpPr>
              <p:cNvPr id="20" name="TextBox 19"/>
              <p:cNvSpPr txBox="1"/>
              <p:nvPr/>
            </p:nvSpPr>
            <p:spPr>
              <a:xfrm>
                <a:off x="1253989" y="2044128"/>
                <a:ext cx="859536" cy="553998"/>
              </a:xfrm>
              <a:prstGeom prst="rect">
                <a:avLst/>
              </a:prstGeom>
              <a:noFill/>
            </p:spPr>
            <p:txBody>
              <a:bodyPr wrap="square" rtlCol="0">
                <a:spAutoFit/>
              </a:bodyPr>
              <a:lstStyle/>
              <a:p>
                <a:r>
                  <a:rPr lang="en-US" sz="1000" dirty="0" smtClean="0">
                    <a:latin typeface="Garamond"/>
                    <a:cs typeface="Garamond"/>
                  </a:rPr>
                  <a:t>Months </a:t>
                </a:r>
                <a:br>
                  <a:rPr lang="en-US" sz="1000" dirty="0" smtClean="0">
                    <a:latin typeface="Garamond"/>
                    <a:cs typeface="Garamond"/>
                  </a:rPr>
                </a:br>
                <a:r>
                  <a:rPr lang="en-US" sz="1000" dirty="0" smtClean="0">
                    <a:latin typeface="Garamond"/>
                    <a:cs typeface="Garamond"/>
                  </a:rPr>
                  <a:t>lived in </a:t>
                </a:r>
                <a:br>
                  <a:rPr lang="en-US" sz="1000" dirty="0" smtClean="0">
                    <a:latin typeface="Garamond"/>
                    <a:cs typeface="Garamond"/>
                  </a:rPr>
                </a:br>
                <a:r>
                  <a:rPr lang="en-US" sz="1000" dirty="0" smtClean="0">
                    <a:latin typeface="Garamond"/>
                    <a:cs typeface="Garamond"/>
                  </a:rPr>
                  <a:t>Japan</a:t>
                </a:r>
                <a:endParaRPr lang="en-US" sz="1000" dirty="0">
                  <a:latin typeface="Garamond"/>
                  <a:cs typeface="Garamond"/>
                </a:endParaRPr>
              </a:p>
            </p:txBody>
          </p:sp>
          <p:sp>
            <p:nvSpPr>
              <p:cNvPr id="21" name="TextBox 20"/>
              <p:cNvSpPr txBox="1"/>
              <p:nvPr/>
            </p:nvSpPr>
            <p:spPr>
              <a:xfrm>
                <a:off x="759914" y="1874507"/>
                <a:ext cx="859536" cy="830997"/>
              </a:xfrm>
              <a:prstGeom prst="rect">
                <a:avLst/>
              </a:prstGeom>
              <a:noFill/>
            </p:spPr>
            <p:txBody>
              <a:bodyPr wrap="square" rtlCol="0" anchor="t">
                <a:spAutoFit/>
              </a:bodyPr>
              <a:lstStyle/>
              <a:p>
                <a:pPr algn="ctr"/>
                <a:r>
                  <a:rPr lang="en-US" sz="4800" dirty="0">
                    <a:ln>
                      <a:solidFill>
                        <a:schemeClr val="bg1">
                          <a:lumMod val="65000"/>
                        </a:schemeClr>
                      </a:solidFill>
                    </a:ln>
                    <a:solidFill>
                      <a:schemeClr val="bg1"/>
                    </a:solidFill>
                    <a:latin typeface="Garamond"/>
                    <a:cs typeface="Garamond"/>
                  </a:rPr>
                  <a:t>5</a:t>
                </a:r>
                <a:endParaRPr lang="en-US" sz="4800" dirty="0" smtClean="0">
                  <a:ln>
                    <a:solidFill>
                      <a:schemeClr val="bg1">
                        <a:lumMod val="65000"/>
                      </a:schemeClr>
                    </a:solidFill>
                  </a:ln>
                  <a:solidFill>
                    <a:schemeClr val="bg1"/>
                  </a:solidFill>
                  <a:latin typeface="Garamond"/>
                  <a:cs typeface="Garamond"/>
                </a:endParaRPr>
              </a:p>
            </p:txBody>
          </p:sp>
        </p:grpSp>
        <p:grpSp>
          <p:nvGrpSpPr>
            <p:cNvPr id="22" name="Group 21"/>
            <p:cNvGrpSpPr/>
            <p:nvPr/>
          </p:nvGrpSpPr>
          <p:grpSpPr>
            <a:xfrm>
              <a:off x="1383593" y="4156502"/>
              <a:ext cx="1353611" cy="830997"/>
              <a:chOff x="759914" y="1874507"/>
              <a:chExt cx="1353611" cy="830997"/>
            </a:xfrm>
          </p:grpSpPr>
          <p:sp>
            <p:nvSpPr>
              <p:cNvPr id="23" name="TextBox 22"/>
              <p:cNvSpPr txBox="1"/>
              <p:nvPr/>
            </p:nvSpPr>
            <p:spPr>
              <a:xfrm>
                <a:off x="1253989" y="2044128"/>
                <a:ext cx="859536" cy="553998"/>
              </a:xfrm>
              <a:prstGeom prst="rect">
                <a:avLst/>
              </a:prstGeom>
              <a:noFill/>
            </p:spPr>
            <p:txBody>
              <a:bodyPr wrap="square" rtlCol="0">
                <a:spAutoFit/>
              </a:bodyPr>
              <a:lstStyle/>
              <a:p>
                <a:r>
                  <a:rPr lang="en-US" sz="1000" dirty="0" smtClean="0">
                    <a:latin typeface="Garamond"/>
                    <a:cs typeface="Garamond"/>
                  </a:rPr>
                  <a:t>Raymond Chandler novels read</a:t>
                </a:r>
                <a:endParaRPr lang="en-US" sz="1000" dirty="0">
                  <a:latin typeface="Garamond"/>
                  <a:cs typeface="Garamond"/>
                </a:endParaRPr>
              </a:p>
            </p:txBody>
          </p:sp>
          <p:sp>
            <p:nvSpPr>
              <p:cNvPr id="24" name="TextBox 23"/>
              <p:cNvSpPr txBox="1"/>
              <p:nvPr/>
            </p:nvSpPr>
            <p:spPr>
              <a:xfrm>
                <a:off x="759914" y="1874507"/>
                <a:ext cx="859536" cy="830997"/>
              </a:xfrm>
              <a:prstGeom prst="rect">
                <a:avLst/>
              </a:prstGeom>
              <a:noFill/>
            </p:spPr>
            <p:txBody>
              <a:bodyPr wrap="square" rtlCol="0" anchor="t">
                <a:spAutoFit/>
              </a:bodyPr>
              <a:lstStyle/>
              <a:p>
                <a:pPr algn="ctr"/>
                <a:r>
                  <a:rPr lang="en-US" sz="4800" dirty="0">
                    <a:ln>
                      <a:solidFill>
                        <a:schemeClr val="bg1">
                          <a:lumMod val="65000"/>
                        </a:schemeClr>
                      </a:solidFill>
                    </a:ln>
                    <a:solidFill>
                      <a:schemeClr val="bg1"/>
                    </a:solidFill>
                    <a:latin typeface="Garamond"/>
                    <a:cs typeface="Garamond"/>
                  </a:rPr>
                  <a:t>6</a:t>
                </a:r>
                <a:endParaRPr lang="en-US" sz="4800" dirty="0" smtClean="0">
                  <a:ln>
                    <a:solidFill>
                      <a:schemeClr val="bg1">
                        <a:lumMod val="65000"/>
                      </a:schemeClr>
                    </a:solidFill>
                  </a:ln>
                  <a:solidFill>
                    <a:schemeClr val="bg1"/>
                  </a:solidFill>
                  <a:latin typeface="Garamond"/>
                  <a:cs typeface="Garamond"/>
                </a:endParaRPr>
              </a:p>
            </p:txBody>
          </p:sp>
        </p:grpSp>
        <p:grpSp>
          <p:nvGrpSpPr>
            <p:cNvPr id="25" name="Group 24"/>
            <p:cNvGrpSpPr/>
            <p:nvPr/>
          </p:nvGrpSpPr>
          <p:grpSpPr>
            <a:xfrm>
              <a:off x="2752195" y="4156502"/>
              <a:ext cx="1353611" cy="830997"/>
              <a:chOff x="759914" y="1874507"/>
              <a:chExt cx="1353611" cy="830997"/>
            </a:xfrm>
          </p:grpSpPr>
          <p:sp>
            <p:nvSpPr>
              <p:cNvPr id="26" name="TextBox 25"/>
              <p:cNvSpPr txBox="1"/>
              <p:nvPr/>
            </p:nvSpPr>
            <p:spPr>
              <a:xfrm>
                <a:off x="1253989" y="2044128"/>
                <a:ext cx="859536" cy="553998"/>
              </a:xfrm>
              <a:prstGeom prst="rect">
                <a:avLst/>
              </a:prstGeom>
              <a:noFill/>
            </p:spPr>
            <p:txBody>
              <a:bodyPr wrap="square" rtlCol="0">
                <a:spAutoFit/>
              </a:bodyPr>
              <a:lstStyle/>
              <a:p>
                <a:r>
                  <a:rPr lang="en-US" sz="1000" dirty="0" smtClean="0">
                    <a:latin typeface="Garamond"/>
                    <a:cs typeface="Garamond"/>
                  </a:rPr>
                  <a:t>Ball cascade</a:t>
                </a:r>
              </a:p>
              <a:p>
                <a:r>
                  <a:rPr lang="en-US" sz="1000" dirty="0">
                    <a:latin typeface="Garamond"/>
                    <a:cs typeface="Garamond"/>
                  </a:rPr>
                  <a:t>j</a:t>
                </a:r>
                <a:r>
                  <a:rPr lang="en-US" sz="1000" dirty="0" smtClean="0">
                    <a:latin typeface="Garamond"/>
                    <a:cs typeface="Garamond"/>
                  </a:rPr>
                  <a:t>uggling pattern</a:t>
                </a:r>
                <a:endParaRPr lang="en-US" sz="1000" dirty="0">
                  <a:latin typeface="Garamond"/>
                  <a:cs typeface="Garamond"/>
                </a:endParaRPr>
              </a:p>
            </p:txBody>
          </p:sp>
          <p:sp>
            <p:nvSpPr>
              <p:cNvPr id="27" name="TextBox 26"/>
              <p:cNvSpPr txBox="1"/>
              <p:nvPr/>
            </p:nvSpPr>
            <p:spPr>
              <a:xfrm>
                <a:off x="759914" y="1874507"/>
                <a:ext cx="859536" cy="830997"/>
              </a:xfrm>
              <a:prstGeom prst="rect">
                <a:avLst/>
              </a:prstGeom>
              <a:noFill/>
            </p:spPr>
            <p:txBody>
              <a:bodyPr wrap="square" rtlCol="0" anchor="t">
                <a:spAutoFit/>
              </a:bodyPr>
              <a:lstStyle/>
              <a:p>
                <a:pPr algn="ctr"/>
                <a:r>
                  <a:rPr lang="en-US" sz="4800" dirty="0">
                    <a:ln>
                      <a:solidFill>
                        <a:schemeClr val="bg1">
                          <a:lumMod val="65000"/>
                        </a:schemeClr>
                      </a:solidFill>
                    </a:ln>
                    <a:solidFill>
                      <a:schemeClr val="bg1"/>
                    </a:solidFill>
                    <a:latin typeface="Garamond"/>
                    <a:cs typeface="Garamond"/>
                  </a:rPr>
                  <a:t>7</a:t>
                </a:r>
                <a:endParaRPr lang="en-US" sz="4800" dirty="0" smtClean="0">
                  <a:ln>
                    <a:solidFill>
                      <a:schemeClr val="bg1">
                        <a:lumMod val="65000"/>
                      </a:schemeClr>
                    </a:solidFill>
                  </a:ln>
                  <a:solidFill>
                    <a:schemeClr val="bg1"/>
                  </a:solidFill>
                  <a:latin typeface="Garamond"/>
                  <a:cs typeface="Garamond"/>
                </a:endParaRPr>
              </a:p>
            </p:txBody>
          </p:sp>
        </p:grpSp>
        <p:grpSp>
          <p:nvGrpSpPr>
            <p:cNvPr id="28" name="Group 27"/>
            <p:cNvGrpSpPr/>
            <p:nvPr/>
          </p:nvGrpSpPr>
          <p:grpSpPr>
            <a:xfrm>
              <a:off x="5489399" y="4156502"/>
              <a:ext cx="1353611" cy="830997"/>
              <a:chOff x="759914" y="1874507"/>
              <a:chExt cx="1353611" cy="830997"/>
            </a:xfrm>
          </p:grpSpPr>
          <p:sp>
            <p:nvSpPr>
              <p:cNvPr id="29" name="TextBox 28"/>
              <p:cNvSpPr txBox="1"/>
              <p:nvPr/>
            </p:nvSpPr>
            <p:spPr>
              <a:xfrm>
                <a:off x="1253989" y="2044128"/>
                <a:ext cx="859536" cy="553998"/>
              </a:xfrm>
              <a:prstGeom prst="rect">
                <a:avLst/>
              </a:prstGeom>
              <a:noFill/>
            </p:spPr>
            <p:txBody>
              <a:bodyPr wrap="square" rtlCol="0">
                <a:spAutoFit/>
              </a:bodyPr>
              <a:lstStyle/>
              <a:p>
                <a:r>
                  <a:rPr lang="en-US" sz="1000" dirty="0" smtClean="0">
                    <a:latin typeface="Garamond"/>
                    <a:cs typeface="Garamond"/>
                  </a:rPr>
                  <a:t>KZSU indie</a:t>
                </a:r>
                <a:br>
                  <a:rPr lang="en-US" sz="1000" dirty="0" smtClean="0">
                    <a:latin typeface="Garamond"/>
                    <a:cs typeface="Garamond"/>
                  </a:rPr>
                </a:br>
                <a:r>
                  <a:rPr lang="en-US" sz="1000" dirty="0" smtClean="0">
                    <a:latin typeface="Garamond"/>
                    <a:cs typeface="Garamond"/>
                  </a:rPr>
                  <a:t>music radio</a:t>
                </a:r>
                <a:br>
                  <a:rPr lang="en-US" sz="1000" dirty="0" smtClean="0">
                    <a:latin typeface="Garamond"/>
                    <a:cs typeface="Garamond"/>
                  </a:rPr>
                </a:br>
                <a:r>
                  <a:rPr lang="en-US" sz="1000" dirty="0" smtClean="0">
                    <a:latin typeface="Garamond"/>
                    <a:cs typeface="Garamond"/>
                  </a:rPr>
                  <a:t>shows </a:t>
                </a:r>
                <a:r>
                  <a:rPr lang="en-US" sz="1000" dirty="0" err="1" smtClean="0">
                    <a:latin typeface="Garamond"/>
                    <a:cs typeface="Garamond"/>
                  </a:rPr>
                  <a:t>DJed</a:t>
                </a:r>
                <a:endParaRPr lang="en-US" sz="1000" dirty="0">
                  <a:latin typeface="Garamond"/>
                  <a:cs typeface="Garamond"/>
                </a:endParaRPr>
              </a:p>
            </p:txBody>
          </p:sp>
          <p:sp>
            <p:nvSpPr>
              <p:cNvPr id="30" name="TextBox 29"/>
              <p:cNvSpPr txBox="1"/>
              <p:nvPr/>
            </p:nvSpPr>
            <p:spPr>
              <a:xfrm>
                <a:off x="759914" y="1874507"/>
                <a:ext cx="859536" cy="830997"/>
              </a:xfrm>
              <a:prstGeom prst="rect">
                <a:avLst/>
              </a:prstGeom>
              <a:noFill/>
            </p:spPr>
            <p:txBody>
              <a:bodyPr wrap="square" rtlCol="0" anchor="t">
                <a:spAutoFit/>
              </a:bodyPr>
              <a:lstStyle/>
              <a:p>
                <a:pPr algn="ctr"/>
                <a:r>
                  <a:rPr lang="en-US" sz="4800" dirty="0">
                    <a:ln>
                      <a:solidFill>
                        <a:schemeClr val="bg1">
                          <a:lumMod val="65000"/>
                        </a:schemeClr>
                      </a:solidFill>
                    </a:ln>
                    <a:solidFill>
                      <a:schemeClr val="bg1"/>
                    </a:solidFill>
                    <a:latin typeface="Garamond"/>
                    <a:cs typeface="Garamond"/>
                  </a:rPr>
                  <a:t>9</a:t>
                </a:r>
                <a:endParaRPr lang="en-US" sz="4800" dirty="0" smtClean="0">
                  <a:ln>
                    <a:solidFill>
                      <a:schemeClr val="bg1">
                        <a:lumMod val="65000"/>
                      </a:schemeClr>
                    </a:solidFill>
                  </a:ln>
                  <a:solidFill>
                    <a:schemeClr val="bg1"/>
                  </a:solidFill>
                  <a:latin typeface="Garamond"/>
                  <a:cs typeface="Garamond"/>
                </a:endParaRPr>
              </a:p>
            </p:txBody>
          </p:sp>
        </p:grpSp>
        <p:grpSp>
          <p:nvGrpSpPr>
            <p:cNvPr id="31" name="Group 30"/>
            <p:cNvGrpSpPr/>
            <p:nvPr/>
          </p:nvGrpSpPr>
          <p:grpSpPr>
            <a:xfrm>
              <a:off x="4120797" y="4156502"/>
              <a:ext cx="1353611" cy="830997"/>
              <a:chOff x="759914" y="1874507"/>
              <a:chExt cx="1353611" cy="830997"/>
            </a:xfrm>
          </p:grpSpPr>
          <p:sp>
            <p:nvSpPr>
              <p:cNvPr id="32" name="TextBox 31"/>
              <p:cNvSpPr txBox="1"/>
              <p:nvPr/>
            </p:nvSpPr>
            <p:spPr>
              <a:xfrm>
                <a:off x="1253989" y="2044128"/>
                <a:ext cx="859536" cy="553998"/>
              </a:xfrm>
              <a:prstGeom prst="rect">
                <a:avLst/>
              </a:prstGeom>
              <a:noFill/>
            </p:spPr>
            <p:txBody>
              <a:bodyPr wrap="square" rtlCol="0">
                <a:spAutoFit/>
              </a:bodyPr>
              <a:lstStyle/>
              <a:p>
                <a:r>
                  <a:rPr lang="en-US" sz="1000" dirty="0" smtClean="0">
                    <a:latin typeface="Garamond"/>
                    <a:cs typeface="Garamond"/>
                  </a:rPr>
                  <a:t>States</a:t>
                </a:r>
              </a:p>
              <a:p>
                <a:r>
                  <a:rPr lang="en-US" sz="1000" dirty="0">
                    <a:latin typeface="Garamond"/>
                    <a:cs typeface="Garamond"/>
                  </a:rPr>
                  <a:t>c</a:t>
                </a:r>
                <a:r>
                  <a:rPr lang="en-US" sz="1000" dirty="0" smtClean="0">
                    <a:latin typeface="Garamond"/>
                    <a:cs typeface="Garamond"/>
                  </a:rPr>
                  <a:t>amped or</a:t>
                </a:r>
              </a:p>
              <a:p>
                <a:r>
                  <a:rPr lang="en-US" sz="1000" dirty="0">
                    <a:latin typeface="Garamond"/>
                    <a:cs typeface="Garamond"/>
                  </a:rPr>
                  <a:t>c</a:t>
                </a:r>
                <a:r>
                  <a:rPr lang="en-US" sz="1000" dirty="0" smtClean="0">
                    <a:latin typeface="Garamond"/>
                    <a:cs typeface="Garamond"/>
                  </a:rPr>
                  <a:t>anoed in</a:t>
                </a:r>
                <a:endParaRPr lang="en-US" sz="1000" dirty="0">
                  <a:latin typeface="Garamond"/>
                  <a:cs typeface="Garamond"/>
                </a:endParaRPr>
              </a:p>
            </p:txBody>
          </p:sp>
          <p:sp>
            <p:nvSpPr>
              <p:cNvPr id="33" name="TextBox 32"/>
              <p:cNvSpPr txBox="1"/>
              <p:nvPr/>
            </p:nvSpPr>
            <p:spPr>
              <a:xfrm>
                <a:off x="759914" y="1874507"/>
                <a:ext cx="859536" cy="830997"/>
              </a:xfrm>
              <a:prstGeom prst="rect">
                <a:avLst/>
              </a:prstGeom>
              <a:noFill/>
            </p:spPr>
            <p:txBody>
              <a:bodyPr wrap="square" rtlCol="0" anchor="t">
                <a:spAutoFit/>
              </a:bodyPr>
              <a:lstStyle/>
              <a:p>
                <a:pPr algn="ctr"/>
                <a:r>
                  <a:rPr lang="en-US" sz="4800" dirty="0">
                    <a:ln>
                      <a:solidFill>
                        <a:schemeClr val="bg1">
                          <a:lumMod val="65000"/>
                        </a:schemeClr>
                      </a:solidFill>
                    </a:ln>
                    <a:solidFill>
                      <a:schemeClr val="bg1"/>
                    </a:solidFill>
                    <a:latin typeface="Garamond"/>
                    <a:cs typeface="Garamond"/>
                  </a:rPr>
                  <a:t>8</a:t>
                </a:r>
                <a:endParaRPr lang="en-US" sz="4800" dirty="0" smtClean="0">
                  <a:ln>
                    <a:solidFill>
                      <a:schemeClr val="bg1">
                        <a:lumMod val="65000"/>
                      </a:schemeClr>
                    </a:solidFill>
                  </a:ln>
                  <a:solidFill>
                    <a:schemeClr val="bg1"/>
                  </a:solidFill>
                  <a:latin typeface="Garamond"/>
                  <a:cs typeface="Garamond"/>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0" y="3056467"/>
            <a:ext cx="6858000" cy="861425"/>
            <a:chOff x="0" y="3056467"/>
            <a:chExt cx="6858000" cy="861425"/>
          </a:xfrm>
        </p:grpSpPr>
        <p:sp>
          <p:nvSpPr>
            <p:cNvPr id="33" name="TextBox 3"/>
            <p:cNvSpPr txBox="1"/>
            <p:nvPr/>
          </p:nvSpPr>
          <p:spPr>
            <a:xfrm>
              <a:off x="1313835" y="3363894"/>
              <a:ext cx="945745" cy="553998"/>
            </a:xfrm>
            <a:prstGeom prst="rect">
              <a:avLst/>
            </a:prstGeom>
            <a:noFill/>
          </p:spPr>
          <p:txBody>
            <a:bodyPr wrap="square" rtlCol="0">
              <a:spAutoFit/>
            </a:bodyPr>
            <a:lstStyle/>
            <a:p>
              <a:pPr algn="ctr"/>
              <a:r>
                <a:rPr lang="en-US" sz="1000" dirty="0">
                  <a:latin typeface="Garamond"/>
                  <a:cs typeface="Garamond"/>
                </a:rPr>
                <a:t>I</a:t>
              </a:r>
              <a:r>
                <a:rPr lang="en-US" sz="1000" dirty="0" smtClean="0">
                  <a:latin typeface="Garamond"/>
                  <a:cs typeface="Garamond"/>
                </a:rPr>
                <a:t>nternet published 50 word stories</a:t>
              </a:r>
              <a:endParaRPr lang="en-US" sz="1000" dirty="0">
                <a:latin typeface="Garamond"/>
                <a:cs typeface="Garamond"/>
              </a:endParaRPr>
            </a:p>
          </p:txBody>
        </p:sp>
        <p:sp>
          <p:nvSpPr>
            <p:cNvPr id="34" name="TextBox 4"/>
            <p:cNvSpPr txBox="1"/>
            <p:nvPr/>
          </p:nvSpPr>
          <p:spPr>
            <a:xfrm>
              <a:off x="1357440" y="3056467"/>
              <a:ext cx="859536" cy="338554"/>
            </a:xfrm>
            <a:prstGeom prst="rect">
              <a:avLst/>
            </a:prstGeom>
            <a:noFill/>
          </p:spPr>
          <p:txBody>
            <a:bodyPr wrap="square" rtlCol="0" anchor="t">
              <a:spAutoFit/>
            </a:bodyPr>
            <a:lstStyle/>
            <a:p>
              <a:pPr algn="ctr"/>
              <a:r>
                <a:rPr lang="en-US" sz="1600" dirty="0">
                  <a:latin typeface="Garamond"/>
                  <a:cs typeface="Garamond"/>
                </a:rPr>
                <a:t>2</a:t>
              </a:r>
              <a:endParaRPr lang="en-US" sz="1600" dirty="0" smtClean="0">
                <a:latin typeface="Garamond"/>
                <a:cs typeface="Garamond"/>
              </a:endParaRPr>
            </a:p>
          </p:txBody>
        </p:sp>
        <p:sp>
          <p:nvSpPr>
            <p:cNvPr id="31" name="TextBox 7"/>
            <p:cNvSpPr txBox="1"/>
            <p:nvPr/>
          </p:nvSpPr>
          <p:spPr>
            <a:xfrm>
              <a:off x="656917" y="3363894"/>
              <a:ext cx="945746" cy="553998"/>
            </a:xfrm>
            <a:prstGeom prst="rect">
              <a:avLst/>
            </a:prstGeom>
            <a:noFill/>
          </p:spPr>
          <p:txBody>
            <a:bodyPr wrap="square" rtlCol="0">
              <a:spAutoFit/>
            </a:bodyPr>
            <a:lstStyle/>
            <a:p>
              <a:pPr algn="ctr"/>
              <a:r>
                <a:rPr lang="en-US" sz="1000" dirty="0" smtClean="0">
                  <a:latin typeface="Garamond"/>
                  <a:cs typeface="Garamond"/>
                </a:rPr>
                <a:t>IM indoor</a:t>
              </a:r>
              <a:br>
                <a:rPr lang="en-US" sz="1000" dirty="0" smtClean="0">
                  <a:latin typeface="Garamond"/>
                  <a:cs typeface="Garamond"/>
                </a:rPr>
              </a:br>
              <a:r>
                <a:rPr lang="en-US" sz="1000" dirty="0" smtClean="0">
                  <a:latin typeface="Garamond"/>
                  <a:cs typeface="Garamond"/>
                </a:rPr>
                <a:t>soccer </a:t>
              </a:r>
              <a:br>
                <a:rPr lang="en-US" sz="1000" dirty="0" smtClean="0">
                  <a:latin typeface="Garamond"/>
                  <a:cs typeface="Garamond"/>
                </a:rPr>
              </a:br>
              <a:r>
                <a:rPr lang="en-US" sz="1000" dirty="0" smtClean="0">
                  <a:latin typeface="Garamond"/>
                  <a:cs typeface="Garamond"/>
                </a:rPr>
                <a:t>title</a:t>
              </a:r>
            </a:p>
          </p:txBody>
        </p:sp>
        <p:sp>
          <p:nvSpPr>
            <p:cNvPr id="32" name="TextBox 8"/>
            <p:cNvSpPr txBox="1"/>
            <p:nvPr/>
          </p:nvSpPr>
          <p:spPr>
            <a:xfrm>
              <a:off x="700272" y="3056467"/>
              <a:ext cx="859536" cy="338554"/>
            </a:xfrm>
            <a:prstGeom prst="rect">
              <a:avLst/>
            </a:prstGeom>
            <a:noFill/>
          </p:spPr>
          <p:txBody>
            <a:bodyPr wrap="square" rtlCol="0" anchor="t">
              <a:spAutoFit/>
            </a:bodyPr>
            <a:lstStyle/>
            <a:p>
              <a:pPr algn="ctr"/>
              <a:r>
                <a:rPr lang="en-US" sz="1600" dirty="0">
                  <a:latin typeface="Garamond"/>
                  <a:cs typeface="Garamond"/>
                </a:rPr>
                <a:t>1</a:t>
              </a:r>
              <a:endParaRPr lang="en-US" sz="1600" dirty="0" smtClean="0">
                <a:latin typeface="Garamond"/>
                <a:cs typeface="Garamond"/>
              </a:endParaRPr>
            </a:p>
          </p:txBody>
        </p:sp>
        <p:sp>
          <p:nvSpPr>
            <p:cNvPr id="29" name="TextBox 10"/>
            <p:cNvSpPr txBox="1"/>
            <p:nvPr/>
          </p:nvSpPr>
          <p:spPr>
            <a:xfrm>
              <a:off x="0" y="3363894"/>
              <a:ext cx="945745" cy="553998"/>
            </a:xfrm>
            <a:prstGeom prst="rect">
              <a:avLst/>
            </a:prstGeom>
            <a:noFill/>
          </p:spPr>
          <p:txBody>
            <a:bodyPr wrap="square" rtlCol="0">
              <a:spAutoFit/>
            </a:bodyPr>
            <a:lstStyle/>
            <a:p>
              <a:pPr algn="ctr"/>
              <a:r>
                <a:rPr lang="en-US" sz="1000" dirty="0" smtClean="0">
                  <a:latin typeface="Garamond"/>
                  <a:cs typeface="Garamond"/>
                </a:rPr>
                <a:t>Coffees consumed </a:t>
              </a:r>
              <a:br>
                <a:rPr lang="en-US" sz="1000" dirty="0" smtClean="0">
                  <a:latin typeface="Garamond"/>
                  <a:cs typeface="Garamond"/>
                </a:rPr>
              </a:br>
              <a:r>
                <a:rPr lang="en-US" sz="1000" dirty="0" smtClean="0">
                  <a:latin typeface="Garamond"/>
                  <a:cs typeface="Garamond"/>
                </a:rPr>
                <a:t>per day</a:t>
              </a:r>
              <a:endParaRPr lang="en-US" sz="1000" dirty="0">
                <a:latin typeface="Garamond"/>
                <a:cs typeface="Garamond"/>
              </a:endParaRPr>
            </a:p>
          </p:txBody>
        </p:sp>
        <p:sp>
          <p:nvSpPr>
            <p:cNvPr id="30" name="TextBox 11"/>
            <p:cNvSpPr txBox="1"/>
            <p:nvPr/>
          </p:nvSpPr>
          <p:spPr>
            <a:xfrm>
              <a:off x="43104" y="3056467"/>
              <a:ext cx="859536" cy="338554"/>
            </a:xfrm>
            <a:prstGeom prst="rect">
              <a:avLst/>
            </a:prstGeom>
            <a:noFill/>
          </p:spPr>
          <p:txBody>
            <a:bodyPr wrap="square" rtlCol="0" anchor="t">
              <a:spAutoFit/>
            </a:bodyPr>
            <a:lstStyle/>
            <a:p>
              <a:pPr algn="ctr"/>
              <a:r>
                <a:rPr lang="en-US" sz="1600" dirty="0" smtClean="0">
                  <a:latin typeface="Garamond"/>
                  <a:cs typeface="Garamond"/>
                </a:rPr>
                <a:t>0</a:t>
              </a:r>
            </a:p>
          </p:txBody>
        </p:sp>
        <p:sp>
          <p:nvSpPr>
            <p:cNvPr id="27" name="TextBox 26"/>
            <p:cNvSpPr txBox="1"/>
            <p:nvPr/>
          </p:nvSpPr>
          <p:spPr>
            <a:xfrm>
              <a:off x="2627669" y="3363894"/>
              <a:ext cx="945745" cy="553998"/>
            </a:xfrm>
            <a:prstGeom prst="rect">
              <a:avLst/>
            </a:prstGeom>
            <a:noFill/>
          </p:spPr>
          <p:txBody>
            <a:bodyPr wrap="square" rtlCol="0">
              <a:spAutoFit/>
            </a:bodyPr>
            <a:lstStyle/>
            <a:p>
              <a:pPr algn="ctr"/>
              <a:r>
                <a:rPr lang="en-US" sz="1000" dirty="0" smtClean="0">
                  <a:latin typeface="Garamond"/>
                  <a:cs typeface="Garamond"/>
                </a:rPr>
                <a:t>Minute</a:t>
              </a:r>
              <a:br>
                <a:rPr lang="en-US" sz="1000" dirty="0" smtClean="0">
                  <a:latin typeface="Garamond"/>
                  <a:cs typeface="Garamond"/>
                </a:rPr>
              </a:br>
              <a:r>
                <a:rPr lang="en-US" sz="1000" dirty="0" smtClean="0">
                  <a:latin typeface="Garamond"/>
                  <a:cs typeface="Garamond"/>
                </a:rPr>
                <a:t>52 second</a:t>
              </a:r>
              <a:br>
                <a:rPr lang="en-US" sz="1000" dirty="0" smtClean="0">
                  <a:latin typeface="Garamond"/>
                  <a:cs typeface="Garamond"/>
                </a:rPr>
              </a:br>
              <a:r>
                <a:rPr lang="en-US" sz="1000" dirty="0" smtClean="0">
                  <a:latin typeface="Garamond"/>
                  <a:cs typeface="Garamond"/>
                </a:rPr>
                <a:t>PR mile</a:t>
              </a:r>
              <a:endParaRPr lang="en-US" sz="1000" dirty="0">
                <a:latin typeface="Garamond"/>
                <a:cs typeface="Garamond"/>
              </a:endParaRPr>
            </a:p>
          </p:txBody>
        </p:sp>
        <p:sp>
          <p:nvSpPr>
            <p:cNvPr id="28" name="TextBox 27"/>
            <p:cNvSpPr txBox="1"/>
            <p:nvPr/>
          </p:nvSpPr>
          <p:spPr>
            <a:xfrm>
              <a:off x="2671776" y="3056467"/>
              <a:ext cx="859536" cy="338554"/>
            </a:xfrm>
            <a:prstGeom prst="rect">
              <a:avLst/>
            </a:prstGeom>
            <a:noFill/>
          </p:spPr>
          <p:txBody>
            <a:bodyPr wrap="square" rtlCol="0" anchor="t">
              <a:spAutoFit/>
            </a:bodyPr>
            <a:lstStyle/>
            <a:p>
              <a:pPr algn="ctr"/>
              <a:r>
                <a:rPr lang="en-US" sz="1600" dirty="0">
                  <a:latin typeface="Garamond"/>
                  <a:cs typeface="Garamond"/>
                </a:rPr>
                <a:t>4</a:t>
              </a:r>
              <a:endParaRPr lang="en-US" sz="1600" dirty="0" smtClean="0">
                <a:latin typeface="Garamond"/>
                <a:cs typeface="Garamond"/>
              </a:endParaRPr>
            </a:p>
          </p:txBody>
        </p:sp>
        <p:sp>
          <p:nvSpPr>
            <p:cNvPr id="25" name="TextBox 24"/>
            <p:cNvSpPr txBox="1"/>
            <p:nvPr/>
          </p:nvSpPr>
          <p:spPr>
            <a:xfrm>
              <a:off x="1970752" y="3363894"/>
              <a:ext cx="945745" cy="553998"/>
            </a:xfrm>
            <a:prstGeom prst="rect">
              <a:avLst/>
            </a:prstGeom>
            <a:noFill/>
          </p:spPr>
          <p:txBody>
            <a:bodyPr wrap="square" rtlCol="0">
              <a:spAutoFit/>
            </a:bodyPr>
            <a:lstStyle/>
            <a:p>
              <a:pPr algn="ctr"/>
              <a:r>
                <a:rPr lang="en-US" sz="1000" dirty="0" smtClean="0">
                  <a:latin typeface="Garamond"/>
                  <a:cs typeface="Garamond"/>
                </a:rPr>
                <a:t>Years</a:t>
              </a:r>
              <a:br>
                <a:rPr lang="en-US" sz="1000" dirty="0" smtClean="0">
                  <a:latin typeface="Garamond"/>
                  <a:cs typeface="Garamond"/>
                </a:rPr>
              </a:br>
              <a:r>
                <a:rPr lang="en-US" sz="1000" dirty="0" smtClean="0">
                  <a:latin typeface="Garamond"/>
                  <a:cs typeface="Garamond"/>
                </a:rPr>
                <a:t>lived in</a:t>
              </a:r>
              <a:br>
                <a:rPr lang="en-US" sz="1000" dirty="0" smtClean="0">
                  <a:latin typeface="Garamond"/>
                  <a:cs typeface="Garamond"/>
                </a:rPr>
              </a:br>
              <a:r>
                <a:rPr lang="en-US" sz="1000" dirty="0" smtClean="0">
                  <a:latin typeface="Garamond"/>
                  <a:cs typeface="Garamond"/>
                </a:rPr>
                <a:t>Rome</a:t>
              </a:r>
              <a:endParaRPr lang="en-US" sz="1000" dirty="0">
                <a:latin typeface="Garamond"/>
                <a:cs typeface="Garamond"/>
              </a:endParaRPr>
            </a:p>
          </p:txBody>
        </p:sp>
        <p:sp>
          <p:nvSpPr>
            <p:cNvPr id="26" name="TextBox 25"/>
            <p:cNvSpPr txBox="1"/>
            <p:nvPr/>
          </p:nvSpPr>
          <p:spPr>
            <a:xfrm>
              <a:off x="2014608" y="3056467"/>
              <a:ext cx="859536" cy="338554"/>
            </a:xfrm>
            <a:prstGeom prst="rect">
              <a:avLst/>
            </a:prstGeom>
            <a:noFill/>
          </p:spPr>
          <p:txBody>
            <a:bodyPr wrap="square" rtlCol="0" anchor="t">
              <a:spAutoFit/>
            </a:bodyPr>
            <a:lstStyle/>
            <a:p>
              <a:pPr algn="ctr"/>
              <a:r>
                <a:rPr lang="en-US" sz="1600" dirty="0">
                  <a:latin typeface="Garamond"/>
                  <a:cs typeface="Garamond"/>
                </a:rPr>
                <a:t>3</a:t>
              </a:r>
              <a:endParaRPr lang="en-US" sz="1600" dirty="0" smtClean="0">
                <a:latin typeface="Garamond"/>
                <a:cs typeface="Garamond"/>
              </a:endParaRPr>
            </a:p>
          </p:txBody>
        </p:sp>
        <p:sp>
          <p:nvSpPr>
            <p:cNvPr id="23" name="TextBox 22"/>
            <p:cNvSpPr txBox="1"/>
            <p:nvPr/>
          </p:nvSpPr>
          <p:spPr>
            <a:xfrm>
              <a:off x="3284586" y="3363894"/>
              <a:ext cx="945745" cy="553998"/>
            </a:xfrm>
            <a:prstGeom prst="rect">
              <a:avLst/>
            </a:prstGeom>
            <a:noFill/>
          </p:spPr>
          <p:txBody>
            <a:bodyPr wrap="square" rtlCol="0">
              <a:spAutoFit/>
            </a:bodyPr>
            <a:lstStyle/>
            <a:p>
              <a:pPr algn="ctr"/>
              <a:r>
                <a:rPr lang="en-US" sz="1000" dirty="0" smtClean="0">
                  <a:latin typeface="Garamond"/>
                  <a:cs typeface="Garamond"/>
                </a:rPr>
                <a:t>Months </a:t>
              </a:r>
              <a:br>
                <a:rPr lang="en-US" sz="1000" dirty="0" smtClean="0">
                  <a:latin typeface="Garamond"/>
                  <a:cs typeface="Garamond"/>
                </a:rPr>
              </a:br>
              <a:r>
                <a:rPr lang="en-US" sz="1000" dirty="0" smtClean="0">
                  <a:latin typeface="Garamond"/>
                  <a:cs typeface="Garamond"/>
                </a:rPr>
                <a:t>lived in </a:t>
              </a:r>
              <a:br>
                <a:rPr lang="en-US" sz="1000" dirty="0" smtClean="0">
                  <a:latin typeface="Garamond"/>
                  <a:cs typeface="Garamond"/>
                </a:rPr>
              </a:br>
              <a:r>
                <a:rPr lang="en-US" sz="1000" dirty="0" smtClean="0">
                  <a:latin typeface="Garamond"/>
                  <a:cs typeface="Garamond"/>
                </a:rPr>
                <a:t>Japan</a:t>
              </a:r>
              <a:endParaRPr lang="en-US" sz="1000" dirty="0">
                <a:latin typeface="Garamond"/>
                <a:cs typeface="Garamond"/>
              </a:endParaRPr>
            </a:p>
          </p:txBody>
        </p:sp>
        <p:sp>
          <p:nvSpPr>
            <p:cNvPr id="24" name="TextBox 23"/>
            <p:cNvSpPr txBox="1"/>
            <p:nvPr/>
          </p:nvSpPr>
          <p:spPr>
            <a:xfrm>
              <a:off x="3328944" y="3056467"/>
              <a:ext cx="859536" cy="338554"/>
            </a:xfrm>
            <a:prstGeom prst="rect">
              <a:avLst/>
            </a:prstGeom>
            <a:noFill/>
          </p:spPr>
          <p:txBody>
            <a:bodyPr wrap="square" rtlCol="0" anchor="t">
              <a:spAutoFit/>
            </a:bodyPr>
            <a:lstStyle/>
            <a:p>
              <a:pPr algn="ctr"/>
              <a:r>
                <a:rPr lang="en-US" sz="1600" dirty="0">
                  <a:latin typeface="Garamond"/>
                  <a:cs typeface="Garamond"/>
                </a:rPr>
                <a:t>5</a:t>
              </a:r>
              <a:endParaRPr lang="en-US" sz="1600" dirty="0" smtClean="0">
                <a:latin typeface="Garamond"/>
                <a:cs typeface="Garamond"/>
              </a:endParaRPr>
            </a:p>
          </p:txBody>
        </p:sp>
        <p:sp>
          <p:nvSpPr>
            <p:cNvPr id="21" name="TextBox 20"/>
            <p:cNvSpPr txBox="1"/>
            <p:nvPr/>
          </p:nvSpPr>
          <p:spPr>
            <a:xfrm>
              <a:off x="3941503" y="3363894"/>
              <a:ext cx="945745" cy="553998"/>
            </a:xfrm>
            <a:prstGeom prst="rect">
              <a:avLst/>
            </a:prstGeom>
            <a:noFill/>
          </p:spPr>
          <p:txBody>
            <a:bodyPr wrap="square" rtlCol="0">
              <a:spAutoFit/>
            </a:bodyPr>
            <a:lstStyle/>
            <a:p>
              <a:pPr algn="ctr"/>
              <a:r>
                <a:rPr lang="en-US" sz="1000" dirty="0" smtClean="0">
                  <a:latin typeface="Garamond"/>
                  <a:cs typeface="Garamond"/>
                </a:rPr>
                <a:t>Raymond Chandler novels read</a:t>
              </a:r>
              <a:endParaRPr lang="en-US" sz="1000" dirty="0">
                <a:latin typeface="Garamond"/>
                <a:cs typeface="Garamond"/>
              </a:endParaRPr>
            </a:p>
          </p:txBody>
        </p:sp>
        <p:sp>
          <p:nvSpPr>
            <p:cNvPr id="22" name="TextBox 21"/>
            <p:cNvSpPr txBox="1"/>
            <p:nvPr/>
          </p:nvSpPr>
          <p:spPr>
            <a:xfrm>
              <a:off x="3986112" y="3056467"/>
              <a:ext cx="859536" cy="338554"/>
            </a:xfrm>
            <a:prstGeom prst="rect">
              <a:avLst/>
            </a:prstGeom>
            <a:noFill/>
          </p:spPr>
          <p:txBody>
            <a:bodyPr wrap="square" rtlCol="0" anchor="t">
              <a:spAutoFit/>
            </a:bodyPr>
            <a:lstStyle/>
            <a:p>
              <a:pPr algn="ctr"/>
              <a:r>
                <a:rPr lang="en-US" sz="1600" dirty="0">
                  <a:latin typeface="Garamond"/>
                  <a:cs typeface="Garamond"/>
                </a:rPr>
                <a:t>6</a:t>
              </a:r>
              <a:endParaRPr lang="en-US" sz="1600" dirty="0" smtClean="0">
                <a:latin typeface="Garamond"/>
                <a:cs typeface="Garamond"/>
              </a:endParaRPr>
            </a:p>
          </p:txBody>
        </p:sp>
        <p:sp>
          <p:nvSpPr>
            <p:cNvPr id="19" name="TextBox 18"/>
            <p:cNvSpPr txBox="1"/>
            <p:nvPr/>
          </p:nvSpPr>
          <p:spPr>
            <a:xfrm>
              <a:off x="4598420" y="3363894"/>
              <a:ext cx="945745" cy="553998"/>
            </a:xfrm>
            <a:prstGeom prst="rect">
              <a:avLst/>
            </a:prstGeom>
            <a:noFill/>
          </p:spPr>
          <p:txBody>
            <a:bodyPr wrap="square" rtlCol="0">
              <a:spAutoFit/>
            </a:bodyPr>
            <a:lstStyle/>
            <a:p>
              <a:pPr algn="ctr"/>
              <a:r>
                <a:rPr lang="en-US" sz="1000" dirty="0" smtClean="0">
                  <a:latin typeface="Garamond"/>
                  <a:cs typeface="Garamond"/>
                </a:rPr>
                <a:t>Ball cascade</a:t>
              </a:r>
            </a:p>
            <a:p>
              <a:pPr algn="ctr"/>
              <a:r>
                <a:rPr lang="en-US" sz="1000" dirty="0" smtClean="0">
                  <a:latin typeface="Garamond"/>
                  <a:cs typeface="Garamond"/>
                </a:rPr>
                <a:t>juggling</a:t>
              </a:r>
              <a:br>
                <a:rPr lang="en-US" sz="1000" dirty="0" smtClean="0">
                  <a:latin typeface="Garamond"/>
                  <a:cs typeface="Garamond"/>
                </a:rPr>
              </a:br>
              <a:r>
                <a:rPr lang="en-US" sz="1000" dirty="0" smtClean="0">
                  <a:latin typeface="Garamond"/>
                  <a:cs typeface="Garamond"/>
                </a:rPr>
                <a:t>pattern</a:t>
              </a:r>
              <a:endParaRPr lang="en-US" sz="1000" dirty="0">
                <a:latin typeface="Garamond"/>
                <a:cs typeface="Garamond"/>
              </a:endParaRPr>
            </a:p>
          </p:txBody>
        </p:sp>
        <p:sp>
          <p:nvSpPr>
            <p:cNvPr id="20" name="TextBox 19"/>
            <p:cNvSpPr txBox="1"/>
            <p:nvPr/>
          </p:nvSpPr>
          <p:spPr>
            <a:xfrm>
              <a:off x="4643280" y="3056467"/>
              <a:ext cx="859536" cy="338554"/>
            </a:xfrm>
            <a:prstGeom prst="rect">
              <a:avLst/>
            </a:prstGeom>
            <a:noFill/>
          </p:spPr>
          <p:txBody>
            <a:bodyPr wrap="square" rtlCol="0" anchor="t">
              <a:spAutoFit/>
            </a:bodyPr>
            <a:lstStyle/>
            <a:p>
              <a:pPr algn="ctr"/>
              <a:r>
                <a:rPr lang="en-US" sz="1600" dirty="0">
                  <a:latin typeface="Garamond"/>
                  <a:cs typeface="Garamond"/>
                </a:rPr>
                <a:t>7</a:t>
              </a:r>
              <a:endParaRPr lang="en-US" sz="1600" dirty="0" smtClean="0">
                <a:latin typeface="Garamond"/>
                <a:cs typeface="Garamond"/>
              </a:endParaRPr>
            </a:p>
          </p:txBody>
        </p:sp>
        <p:sp>
          <p:nvSpPr>
            <p:cNvPr id="17" name="TextBox 16"/>
            <p:cNvSpPr txBox="1"/>
            <p:nvPr/>
          </p:nvSpPr>
          <p:spPr>
            <a:xfrm>
              <a:off x="5912255" y="3363894"/>
              <a:ext cx="945745" cy="553998"/>
            </a:xfrm>
            <a:prstGeom prst="rect">
              <a:avLst/>
            </a:prstGeom>
            <a:noFill/>
          </p:spPr>
          <p:txBody>
            <a:bodyPr wrap="square" rtlCol="0">
              <a:spAutoFit/>
            </a:bodyPr>
            <a:lstStyle/>
            <a:p>
              <a:pPr algn="ctr"/>
              <a:r>
                <a:rPr lang="en-US" sz="1000" dirty="0" smtClean="0">
                  <a:latin typeface="Garamond"/>
                  <a:cs typeface="Garamond"/>
                </a:rPr>
                <a:t>KZSU indie</a:t>
              </a:r>
              <a:br>
                <a:rPr lang="en-US" sz="1000" dirty="0" smtClean="0">
                  <a:latin typeface="Garamond"/>
                  <a:cs typeface="Garamond"/>
                </a:rPr>
              </a:br>
              <a:r>
                <a:rPr lang="en-US" sz="1000" dirty="0" smtClean="0">
                  <a:latin typeface="Garamond"/>
                  <a:cs typeface="Garamond"/>
                </a:rPr>
                <a:t>music radio</a:t>
              </a:r>
              <a:br>
                <a:rPr lang="en-US" sz="1000" dirty="0" smtClean="0">
                  <a:latin typeface="Garamond"/>
                  <a:cs typeface="Garamond"/>
                </a:rPr>
              </a:br>
              <a:r>
                <a:rPr lang="en-US" sz="1000" dirty="0" smtClean="0">
                  <a:latin typeface="Garamond"/>
                  <a:cs typeface="Garamond"/>
                </a:rPr>
                <a:t>shows </a:t>
              </a:r>
              <a:r>
                <a:rPr lang="en-US" sz="1000" dirty="0" err="1" smtClean="0">
                  <a:latin typeface="Garamond"/>
                  <a:cs typeface="Garamond"/>
                </a:rPr>
                <a:t>DJed</a:t>
              </a:r>
              <a:endParaRPr lang="en-US" sz="1000" dirty="0">
                <a:latin typeface="Garamond"/>
                <a:cs typeface="Garamond"/>
              </a:endParaRPr>
            </a:p>
          </p:txBody>
        </p:sp>
        <p:sp>
          <p:nvSpPr>
            <p:cNvPr id="18" name="TextBox 17"/>
            <p:cNvSpPr txBox="1"/>
            <p:nvPr/>
          </p:nvSpPr>
          <p:spPr>
            <a:xfrm>
              <a:off x="5957618" y="3056467"/>
              <a:ext cx="859536" cy="338554"/>
            </a:xfrm>
            <a:prstGeom prst="rect">
              <a:avLst/>
            </a:prstGeom>
            <a:noFill/>
          </p:spPr>
          <p:txBody>
            <a:bodyPr wrap="square" rtlCol="0" anchor="t">
              <a:spAutoFit/>
            </a:bodyPr>
            <a:lstStyle/>
            <a:p>
              <a:pPr algn="ctr"/>
              <a:r>
                <a:rPr lang="en-US" sz="1600" dirty="0">
                  <a:latin typeface="Garamond"/>
                  <a:cs typeface="Garamond"/>
                </a:rPr>
                <a:t>9</a:t>
              </a:r>
              <a:endParaRPr lang="en-US" sz="1600" dirty="0" smtClean="0">
                <a:latin typeface="Garamond"/>
                <a:cs typeface="Garamond"/>
              </a:endParaRPr>
            </a:p>
          </p:txBody>
        </p:sp>
        <p:sp>
          <p:nvSpPr>
            <p:cNvPr id="15" name="TextBox 14"/>
            <p:cNvSpPr txBox="1"/>
            <p:nvPr/>
          </p:nvSpPr>
          <p:spPr>
            <a:xfrm>
              <a:off x="5255337" y="3363894"/>
              <a:ext cx="945745" cy="553998"/>
            </a:xfrm>
            <a:prstGeom prst="rect">
              <a:avLst/>
            </a:prstGeom>
            <a:noFill/>
          </p:spPr>
          <p:txBody>
            <a:bodyPr wrap="square" rtlCol="0">
              <a:spAutoFit/>
            </a:bodyPr>
            <a:lstStyle/>
            <a:p>
              <a:pPr algn="ctr"/>
              <a:r>
                <a:rPr lang="en-US" sz="1000" dirty="0" smtClean="0">
                  <a:latin typeface="Garamond"/>
                  <a:cs typeface="Garamond"/>
                </a:rPr>
                <a:t>States</a:t>
              </a:r>
            </a:p>
            <a:p>
              <a:pPr algn="ctr"/>
              <a:r>
                <a:rPr lang="en-US" sz="1000" dirty="0">
                  <a:latin typeface="Garamond"/>
                  <a:cs typeface="Garamond"/>
                </a:rPr>
                <a:t>c</a:t>
              </a:r>
              <a:r>
                <a:rPr lang="en-US" sz="1000" dirty="0" smtClean="0">
                  <a:latin typeface="Garamond"/>
                  <a:cs typeface="Garamond"/>
                </a:rPr>
                <a:t>amped or</a:t>
              </a:r>
            </a:p>
            <a:p>
              <a:pPr algn="ctr"/>
              <a:r>
                <a:rPr lang="en-US" sz="1000" dirty="0">
                  <a:latin typeface="Garamond"/>
                  <a:cs typeface="Garamond"/>
                </a:rPr>
                <a:t>c</a:t>
              </a:r>
              <a:r>
                <a:rPr lang="en-US" sz="1000" dirty="0" smtClean="0">
                  <a:latin typeface="Garamond"/>
                  <a:cs typeface="Garamond"/>
                </a:rPr>
                <a:t>anoed in</a:t>
              </a:r>
              <a:endParaRPr lang="en-US" sz="1000" dirty="0">
                <a:latin typeface="Garamond"/>
                <a:cs typeface="Garamond"/>
              </a:endParaRPr>
            </a:p>
          </p:txBody>
        </p:sp>
        <p:sp>
          <p:nvSpPr>
            <p:cNvPr id="16" name="TextBox 15"/>
            <p:cNvSpPr txBox="1"/>
            <p:nvPr/>
          </p:nvSpPr>
          <p:spPr>
            <a:xfrm>
              <a:off x="5300448" y="3056467"/>
              <a:ext cx="859536" cy="338554"/>
            </a:xfrm>
            <a:prstGeom prst="rect">
              <a:avLst/>
            </a:prstGeom>
            <a:noFill/>
          </p:spPr>
          <p:txBody>
            <a:bodyPr wrap="square" rtlCol="0" anchor="t">
              <a:spAutoFit/>
            </a:bodyPr>
            <a:lstStyle/>
            <a:p>
              <a:pPr algn="ctr"/>
              <a:r>
                <a:rPr lang="en-US" sz="1600" dirty="0">
                  <a:latin typeface="Garamond"/>
                  <a:cs typeface="Garamond"/>
                </a:rPr>
                <a:t>8</a:t>
              </a:r>
              <a:endParaRPr lang="en-US" sz="1600" dirty="0" smtClean="0">
                <a:latin typeface="Garamond"/>
                <a:cs typeface="Garamond"/>
              </a:endParaRPr>
            </a:p>
          </p:txBody>
        </p:sp>
        <p:sp>
          <p:nvSpPr>
            <p:cNvPr id="55" name="TextBox 11"/>
            <p:cNvSpPr txBox="1"/>
            <p:nvPr/>
          </p:nvSpPr>
          <p:spPr>
            <a:xfrm>
              <a:off x="550963" y="3086895"/>
              <a:ext cx="500986" cy="276999"/>
            </a:xfrm>
            <a:prstGeom prst="rect">
              <a:avLst/>
            </a:prstGeom>
            <a:noFill/>
          </p:spPr>
          <p:txBody>
            <a:bodyPr wrap="square" rtlCol="0" anchor="t">
              <a:spAutoFit/>
            </a:bodyPr>
            <a:lstStyle/>
            <a:p>
              <a:pPr algn="ctr"/>
              <a:r>
                <a:rPr lang="en-US" sz="1200" dirty="0" smtClean="0">
                  <a:latin typeface="Garamond"/>
                  <a:ea typeface="Wingdings"/>
                  <a:cs typeface="Garamond"/>
                </a:rPr>
                <a:t>|</a:t>
              </a:r>
              <a:endParaRPr lang="en-US" sz="1200" dirty="0" smtClean="0">
                <a:latin typeface="Garamond"/>
                <a:cs typeface="Garamond"/>
              </a:endParaRPr>
            </a:p>
          </p:txBody>
        </p:sp>
        <p:sp>
          <p:nvSpPr>
            <p:cNvPr id="56" name="TextBox 11"/>
            <p:cNvSpPr txBox="1"/>
            <p:nvPr/>
          </p:nvSpPr>
          <p:spPr>
            <a:xfrm>
              <a:off x="1208131" y="3086895"/>
              <a:ext cx="500986" cy="276999"/>
            </a:xfrm>
            <a:prstGeom prst="rect">
              <a:avLst/>
            </a:prstGeom>
            <a:noFill/>
          </p:spPr>
          <p:txBody>
            <a:bodyPr wrap="square" rtlCol="0" anchor="t">
              <a:spAutoFit/>
            </a:bodyPr>
            <a:lstStyle/>
            <a:p>
              <a:pPr algn="ctr"/>
              <a:r>
                <a:rPr lang="en-US" sz="1200" dirty="0" smtClean="0">
                  <a:latin typeface="Garamond"/>
                  <a:ea typeface="Wingdings"/>
                  <a:cs typeface="Garamond"/>
                </a:rPr>
                <a:t>|</a:t>
              </a:r>
              <a:endParaRPr lang="en-US" sz="1200" dirty="0" smtClean="0">
                <a:latin typeface="Garamond"/>
                <a:cs typeface="Garamond"/>
              </a:endParaRPr>
            </a:p>
          </p:txBody>
        </p:sp>
        <p:sp>
          <p:nvSpPr>
            <p:cNvPr id="57" name="TextBox 11"/>
            <p:cNvSpPr txBox="1"/>
            <p:nvPr/>
          </p:nvSpPr>
          <p:spPr>
            <a:xfrm>
              <a:off x="1865299" y="3086895"/>
              <a:ext cx="500986" cy="276999"/>
            </a:xfrm>
            <a:prstGeom prst="rect">
              <a:avLst/>
            </a:prstGeom>
            <a:noFill/>
          </p:spPr>
          <p:txBody>
            <a:bodyPr wrap="square" rtlCol="0" anchor="t">
              <a:spAutoFit/>
            </a:bodyPr>
            <a:lstStyle/>
            <a:p>
              <a:pPr algn="ctr"/>
              <a:r>
                <a:rPr lang="en-US" sz="1200" dirty="0" smtClean="0">
                  <a:latin typeface="Garamond"/>
                  <a:ea typeface="Wingdings"/>
                  <a:cs typeface="Garamond"/>
                </a:rPr>
                <a:t>|</a:t>
              </a:r>
              <a:endParaRPr lang="en-US" sz="1200" dirty="0" smtClean="0">
                <a:latin typeface="Garamond"/>
                <a:cs typeface="Garamond"/>
              </a:endParaRPr>
            </a:p>
          </p:txBody>
        </p:sp>
        <p:sp>
          <p:nvSpPr>
            <p:cNvPr id="58" name="TextBox 11"/>
            <p:cNvSpPr txBox="1"/>
            <p:nvPr/>
          </p:nvSpPr>
          <p:spPr>
            <a:xfrm>
              <a:off x="2522467" y="3086895"/>
              <a:ext cx="500986" cy="276999"/>
            </a:xfrm>
            <a:prstGeom prst="rect">
              <a:avLst/>
            </a:prstGeom>
            <a:noFill/>
          </p:spPr>
          <p:txBody>
            <a:bodyPr wrap="square" rtlCol="0" anchor="t">
              <a:spAutoFit/>
            </a:bodyPr>
            <a:lstStyle/>
            <a:p>
              <a:pPr algn="ctr"/>
              <a:r>
                <a:rPr lang="en-US" sz="1200" dirty="0" smtClean="0">
                  <a:latin typeface="Garamond"/>
                  <a:ea typeface="Wingdings"/>
                  <a:cs typeface="Garamond"/>
                </a:rPr>
                <a:t>|</a:t>
              </a:r>
              <a:endParaRPr lang="en-US" sz="1200" dirty="0" smtClean="0">
                <a:latin typeface="Garamond"/>
                <a:cs typeface="Garamond"/>
              </a:endParaRPr>
            </a:p>
          </p:txBody>
        </p:sp>
        <p:sp>
          <p:nvSpPr>
            <p:cNvPr id="59" name="TextBox 11"/>
            <p:cNvSpPr txBox="1"/>
            <p:nvPr/>
          </p:nvSpPr>
          <p:spPr>
            <a:xfrm>
              <a:off x="3179635" y="3086895"/>
              <a:ext cx="500986" cy="276999"/>
            </a:xfrm>
            <a:prstGeom prst="rect">
              <a:avLst/>
            </a:prstGeom>
            <a:noFill/>
          </p:spPr>
          <p:txBody>
            <a:bodyPr wrap="square" rtlCol="0" anchor="t">
              <a:spAutoFit/>
            </a:bodyPr>
            <a:lstStyle/>
            <a:p>
              <a:pPr algn="ctr"/>
              <a:r>
                <a:rPr lang="en-US" sz="1200" dirty="0" smtClean="0">
                  <a:latin typeface="Garamond"/>
                  <a:ea typeface="Wingdings"/>
                  <a:cs typeface="Garamond"/>
                </a:rPr>
                <a:t>|</a:t>
              </a:r>
              <a:endParaRPr lang="en-US" sz="1200" dirty="0" smtClean="0">
                <a:latin typeface="Garamond"/>
                <a:cs typeface="Garamond"/>
              </a:endParaRPr>
            </a:p>
          </p:txBody>
        </p:sp>
        <p:sp>
          <p:nvSpPr>
            <p:cNvPr id="60" name="TextBox 11"/>
            <p:cNvSpPr txBox="1"/>
            <p:nvPr/>
          </p:nvSpPr>
          <p:spPr>
            <a:xfrm>
              <a:off x="3836803" y="3086895"/>
              <a:ext cx="500986" cy="276999"/>
            </a:xfrm>
            <a:prstGeom prst="rect">
              <a:avLst/>
            </a:prstGeom>
            <a:noFill/>
          </p:spPr>
          <p:txBody>
            <a:bodyPr wrap="square" rtlCol="0" anchor="t">
              <a:spAutoFit/>
            </a:bodyPr>
            <a:lstStyle/>
            <a:p>
              <a:pPr algn="ctr"/>
              <a:r>
                <a:rPr lang="en-US" sz="1200" dirty="0" smtClean="0">
                  <a:latin typeface="Garamond"/>
                  <a:ea typeface="Wingdings"/>
                  <a:cs typeface="Garamond"/>
                </a:rPr>
                <a:t>|</a:t>
              </a:r>
              <a:endParaRPr lang="en-US" sz="1200" dirty="0" smtClean="0">
                <a:latin typeface="Garamond"/>
                <a:cs typeface="Garamond"/>
              </a:endParaRPr>
            </a:p>
          </p:txBody>
        </p:sp>
        <p:sp>
          <p:nvSpPr>
            <p:cNvPr id="61" name="TextBox 11"/>
            <p:cNvSpPr txBox="1"/>
            <p:nvPr/>
          </p:nvSpPr>
          <p:spPr>
            <a:xfrm>
              <a:off x="4493971" y="3086895"/>
              <a:ext cx="500986" cy="276999"/>
            </a:xfrm>
            <a:prstGeom prst="rect">
              <a:avLst/>
            </a:prstGeom>
            <a:noFill/>
          </p:spPr>
          <p:txBody>
            <a:bodyPr wrap="square" rtlCol="0" anchor="t">
              <a:spAutoFit/>
            </a:bodyPr>
            <a:lstStyle/>
            <a:p>
              <a:pPr algn="ctr"/>
              <a:r>
                <a:rPr lang="en-US" sz="1200" dirty="0" smtClean="0">
                  <a:latin typeface="Garamond"/>
                  <a:ea typeface="Wingdings"/>
                  <a:cs typeface="Garamond"/>
                </a:rPr>
                <a:t>|</a:t>
              </a:r>
              <a:endParaRPr lang="en-US" sz="1200" dirty="0" smtClean="0">
                <a:latin typeface="Garamond"/>
                <a:cs typeface="Garamond"/>
              </a:endParaRPr>
            </a:p>
          </p:txBody>
        </p:sp>
        <p:sp>
          <p:nvSpPr>
            <p:cNvPr id="62" name="TextBox 11"/>
            <p:cNvSpPr txBox="1"/>
            <p:nvPr/>
          </p:nvSpPr>
          <p:spPr>
            <a:xfrm>
              <a:off x="5151139" y="3086895"/>
              <a:ext cx="500986" cy="276999"/>
            </a:xfrm>
            <a:prstGeom prst="rect">
              <a:avLst/>
            </a:prstGeom>
            <a:noFill/>
          </p:spPr>
          <p:txBody>
            <a:bodyPr wrap="square" rtlCol="0" anchor="t">
              <a:spAutoFit/>
            </a:bodyPr>
            <a:lstStyle/>
            <a:p>
              <a:pPr algn="ctr"/>
              <a:r>
                <a:rPr lang="en-US" sz="1200" dirty="0" smtClean="0">
                  <a:latin typeface="Garamond"/>
                  <a:ea typeface="Wingdings"/>
                  <a:cs typeface="Garamond"/>
                </a:rPr>
                <a:t>|</a:t>
              </a:r>
              <a:endParaRPr lang="en-US" sz="1200" dirty="0" smtClean="0">
                <a:latin typeface="Garamond"/>
                <a:cs typeface="Garamond"/>
              </a:endParaRPr>
            </a:p>
          </p:txBody>
        </p:sp>
        <p:sp>
          <p:nvSpPr>
            <p:cNvPr id="63" name="TextBox 11"/>
            <p:cNvSpPr txBox="1"/>
            <p:nvPr/>
          </p:nvSpPr>
          <p:spPr>
            <a:xfrm>
              <a:off x="5808308" y="3086895"/>
              <a:ext cx="500986" cy="276999"/>
            </a:xfrm>
            <a:prstGeom prst="rect">
              <a:avLst/>
            </a:prstGeom>
            <a:noFill/>
          </p:spPr>
          <p:txBody>
            <a:bodyPr wrap="square" rtlCol="0" anchor="t">
              <a:spAutoFit/>
            </a:bodyPr>
            <a:lstStyle/>
            <a:p>
              <a:pPr algn="ctr"/>
              <a:r>
                <a:rPr lang="en-US" sz="1200" dirty="0" smtClean="0">
                  <a:latin typeface="Garamond"/>
                  <a:ea typeface="Wingdings"/>
                  <a:cs typeface="Garamond"/>
                </a:rPr>
                <a:t>|</a:t>
              </a:r>
              <a:endParaRPr lang="en-US" sz="1200" dirty="0" smtClean="0">
                <a:latin typeface="Garamond"/>
                <a:cs typeface="Garamond"/>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90550" y="2362200"/>
            <a:ext cx="2501900" cy="1149350"/>
            <a:chOff x="590550" y="2362200"/>
            <a:chExt cx="2501900" cy="1149350"/>
          </a:xfrm>
        </p:grpSpPr>
        <p:sp>
          <p:nvSpPr>
            <p:cNvPr id="15362" name="Text Box 2"/>
            <p:cNvSpPr txBox="1">
              <a:spLocks noChangeArrowheads="1"/>
            </p:cNvSpPr>
            <p:nvPr/>
          </p:nvSpPr>
          <p:spPr bwMode="auto">
            <a:xfrm>
              <a:off x="1841500" y="2362200"/>
              <a:ext cx="1250950" cy="546100"/>
            </a:xfrm>
            <a:prstGeom prst="rect">
              <a:avLst/>
            </a:prstGeom>
            <a:noFill/>
            <a:ln w="9525">
              <a:noFill/>
              <a:miter lim="800000"/>
              <a:headEnd/>
              <a:tailEnd/>
            </a:ln>
          </p:spPr>
          <p:txBody>
            <a:bodyPr vert="horz" wrap="square" lIns="91440" tIns="91440" rIns="91440" bIns="9144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Garamond"/>
                  <a:ea typeface="Times New Roman" charset="0"/>
                  <a:cs typeface="Garamond"/>
                </a:rPr>
                <a:t>800</a:t>
              </a:r>
              <a:r>
                <a:rPr kumimoji="0" lang="en-US" sz="1000" b="0" i="0" u="none" strike="noStrike" cap="none" normalizeH="0" baseline="0" dirty="0" smtClean="0">
                  <a:ln>
                    <a:noFill/>
                  </a:ln>
                  <a:solidFill>
                    <a:schemeClr val="tx1"/>
                  </a:solidFill>
                  <a:effectLst/>
                  <a:latin typeface="Garamond"/>
                  <a:ea typeface="Times New Roman" charset="0"/>
                  <a:cs typeface="Garamond"/>
                </a:rPr>
                <a:t>/800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Garamond"/>
                  <a:ea typeface="Times New Roman" charset="0"/>
                  <a:cs typeface="Garamond"/>
                </a:rPr>
                <a:t>GRE Quantitative</a:t>
              </a:r>
              <a:endParaRPr kumimoji="0" lang="en-US" sz="1000" b="0" i="0" u="none" strike="noStrike" cap="none" normalizeH="0" baseline="0" dirty="0">
                <a:ln>
                  <a:noFill/>
                </a:ln>
                <a:solidFill>
                  <a:schemeClr val="tx1"/>
                </a:solidFill>
                <a:effectLst/>
                <a:latin typeface="Garamond"/>
                <a:ea typeface="Times New Roman" charset="0"/>
                <a:cs typeface="Garamond"/>
              </a:endParaRPr>
            </a:p>
          </p:txBody>
        </p:sp>
        <p:sp>
          <p:nvSpPr>
            <p:cNvPr id="8" name="Text Box 2"/>
            <p:cNvSpPr txBox="1">
              <a:spLocks noChangeArrowheads="1"/>
            </p:cNvSpPr>
            <p:nvPr/>
          </p:nvSpPr>
          <p:spPr bwMode="auto">
            <a:xfrm>
              <a:off x="590550" y="2362200"/>
              <a:ext cx="1250950" cy="546100"/>
            </a:xfrm>
            <a:prstGeom prst="rect">
              <a:avLst/>
            </a:prstGeom>
            <a:noFill/>
            <a:ln w="9525">
              <a:noFill/>
              <a:miter lim="800000"/>
              <a:headEnd/>
              <a:tailEnd/>
            </a:ln>
          </p:spPr>
          <p:txBody>
            <a:bodyPr vert="horz" wrap="square" lIns="91440" tIns="91440" rIns="91440" bIns="9144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Garamond"/>
                  <a:ea typeface="Times New Roman" charset="0"/>
                  <a:cs typeface="Garamond"/>
                </a:rPr>
                <a:t>4.23</a:t>
              </a:r>
              <a:r>
                <a:rPr kumimoji="0" lang="en-US" sz="1000" b="0" i="0" u="none" strike="noStrike" cap="none" normalizeH="0" baseline="0" dirty="0" smtClean="0">
                  <a:ln>
                    <a:noFill/>
                  </a:ln>
                  <a:solidFill>
                    <a:schemeClr val="tx1"/>
                  </a:solidFill>
                  <a:effectLst/>
                  <a:latin typeface="Garamond"/>
                  <a:ea typeface="Times New Roman" charset="0"/>
                  <a:cs typeface="Garamond"/>
                </a:rPr>
                <a:t>/</a:t>
              </a:r>
              <a:r>
                <a:rPr kumimoji="0" lang="en-US" sz="1000" b="0" i="0" u="none" strike="noStrike" cap="none" normalizeH="0" baseline="0" dirty="0">
                  <a:ln>
                    <a:noFill/>
                  </a:ln>
                  <a:solidFill>
                    <a:schemeClr val="tx1"/>
                  </a:solidFill>
                  <a:effectLst/>
                  <a:latin typeface="Garamond"/>
                  <a:ea typeface="Times New Roman" charset="0"/>
                  <a:cs typeface="Garamond"/>
                </a:rPr>
                <a:t>4.00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Garamond"/>
                  <a:ea typeface="Times New Roman" charset="0"/>
                  <a:cs typeface="Garamond"/>
                </a:rPr>
                <a:t>Graduate GPA</a:t>
              </a:r>
            </a:p>
          </p:txBody>
        </p:sp>
        <p:sp>
          <p:nvSpPr>
            <p:cNvPr id="9" name="Text Box 2"/>
            <p:cNvSpPr txBox="1">
              <a:spLocks noChangeArrowheads="1"/>
            </p:cNvSpPr>
            <p:nvPr/>
          </p:nvSpPr>
          <p:spPr bwMode="auto">
            <a:xfrm>
              <a:off x="590550" y="2965450"/>
              <a:ext cx="1250950" cy="546100"/>
            </a:xfrm>
            <a:prstGeom prst="rect">
              <a:avLst/>
            </a:prstGeom>
            <a:noFill/>
            <a:ln w="9525">
              <a:noFill/>
              <a:miter lim="800000"/>
              <a:headEnd/>
              <a:tailEnd/>
            </a:ln>
          </p:spPr>
          <p:txBody>
            <a:bodyPr vert="horz" wrap="square" lIns="91440" tIns="91440" rIns="91440" bIns="9144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600" dirty="0" smtClean="0">
                  <a:latin typeface="Garamond"/>
                  <a:ea typeface="Times New Roman" charset="0"/>
                  <a:cs typeface="Garamond"/>
                </a:rPr>
                <a:t>3.80</a:t>
              </a:r>
              <a:r>
                <a:rPr kumimoji="0" lang="en-US" sz="1000" b="0" i="0" u="none" strike="noStrike" cap="none" normalizeH="0" baseline="0" dirty="0" smtClean="0">
                  <a:ln>
                    <a:noFill/>
                  </a:ln>
                  <a:solidFill>
                    <a:schemeClr val="tx1"/>
                  </a:solidFill>
                  <a:effectLst/>
                  <a:latin typeface="Garamond"/>
                  <a:ea typeface="Times New Roman" charset="0"/>
                  <a:cs typeface="Garamond"/>
                </a:rPr>
                <a:t>/</a:t>
              </a:r>
              <a:r>
                <a:rPr kumimoji="0" lang="en-US" sz="1000" b="0" i="0" u="none" strike="noStrike" cap="none" normalizeH="0" baseline="0" dirty="0">
                  <a:ln>
                    <a:noFill/>
                  </a:ln>
                  <a:solidFill>
                    <a:schemeClr val="tx1"/>
                  </a:solidFill>
                  <a:effectLst/>
                  <a:latin typeface="Garamond"/>
                  <a:ea typeface="Times New Roman" charset="0"/>
                  <a:cs typeface="Garamond"/>
                </a:rPr>
                <a:t>4.00</a:t>
              </a:r>
              <a:endParaRPr kumimoji="0" lang="en-US" sz="1000" b="0" i="0" u="none" strike="noStrike" cap="none" normalizeH="0" baseline="0" dirty="0" smtClean="0">
                <a:ln>
                  <a:noFill/>
                </a:ln>
                <a:solidFill>
                  <a:schemeClr val="tx1"/>
                </a:solidFill>
                <a:effectLst/>
                <a:latin typeface="Garamond"/>
                <a:ea typeface="Times New Roman" charset="0"/>
                <a:cs typeface="Garamond"/>
              </a:endParaRPr>
            </a:p>
            <a:p>
              <a:pPr marL="0" marR="0" lvl="0" indent="0" algn="ctr" defTabSz="914400" rtl="0" eaLnBrk="1" fontAlgn="base" latinLnBrk="0" hangingPunct="1">
                <a:lnSpc>
                  <a:spcPct val="100000"/>
                </a:lnSpc>
                <a:spcBef>
                  <a:spcPct val="0"/>
                </a:spcBef>
                <a:spcAft>
                  <a:spcPct val="0"/>
                </a:spcAft>
                <a:buClrTx/>
                <a:buSzTx/>
                <a:buFontTx/>
                <a:buNone/>
                <a:tabLst/>
              </a:pPr>
              <a:r>
                <a:rPr lang="en-US" sz="1000" dirty="0" smtClean="0">
                  <a:latin typeface="Garamond"/>
                  <a:ea typeface="Times New Roman" charset="0"/>
                  <a:cs typeface="Garamond"/>
                </a:rPr>
                <a:t>Underg</a:t>
              </a:r>
              <a:r>
                <a:rPr kumimoji="0" lang="en-US" sz="1000" b="0" i="0" u="none" strike="noStrike" cap="none" normalizeH="0" baseline="0" dirty="0" smtClean="0">
                  <a:ln>
                    <a:noFill/>
                  </a:ln>
                  <a:solidFill>
                    <a:schemeClr val="tx1"/>
                  </a:solidFill>
                  <a:effectLst/>
                  <a:latin typeface="Garamond"/>
                  <a:ea typeface="Times New Roman" charset="0"/>
                  <a:cs typeface="Garamond"/>
                </a:rPr>
                <a:t>raduate </a:t>
              </a:r>
              <a:r>
                <a:rPr kumimoji="0" lang="en-US" sz="1000" b="0" i="0" u="none" strike="noStrike" cap="none" normalizeH="0" baseline="0" dirty="0">
                  <a:ln>
                    <a:noFill/>
                  </a:ln>
                  <a:solidFill>
                    <a:schemeClr val="tx1"/>
                  </a:solidFill>
                  <a:effectLst/>
                  <a:latin typeface="Garamond"/>
                  <a:ea typeface="Times New Roman" charset="0"/>
                  <a:cs typeface="Garamond"/>
                </a:rPr>
                <a:t>GPA</a:t>
              </a:r>
            </a:p>
          </p:txBody>
        </p:sp>
        <p:sp>
          <p:nvSpPr>
            <p:cNvPr id="10" name="Text Box 2"/>
            <p:cNvSpPr txBox="1">
              <a:spLocks noChangeArrowheads="1"/>
            </p:cNvSpPr>
            <p:nvPr/>
          </p:nvSpPr>
          <p:spPr bwMode="auto">
            <a:xfrm>
              <a:off x="1841500" y="2965450"/>
              <a:ext cx="1250950" cy="546100"/>
            </a:xfrm>
            <a:prstGeom prst="rect">
              <a:avLst/>
            </a:prstGeom>
            <a:noFill/>
            <a:ln w="9525">
              <a:noFill/>
              <a:miter lim="800000"/>
              <a:headEnd/>
              <a:tailEnd/>
            </a:ln>
          </p:spPr>
          <p:txBody>
            <a:bodyPr vert="horz" wrap="square" lIns="91440" tIns="91440" rIns="91440" bIns="9144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Garamond"/>
                  <a:ea typeface="Times New Roman" charset="0"/>
                  <a:cs typeface="Garamond"/>
                </a:rPr>
                <a:t>35</a:t>
              </a:r>
              <a:r>
                <a:rPr kumimoji="0" lang="en-US" sz="1000" b="0" i="0" u="none" strike="noStrike" cap="none" normalizeH="0" baseline="0" dirty="0" smtClean="0">
                  <a:ln>
                    <a:noFill/>
                  </a:ln>
                  <a:solidFill>
                    <a:schemeClr val="tx1"/>
                  </a:solidFill>
                  <a:effectLst/>
                  <a:latin typeface="Garamond"/>
                  <a:ea typeface="Times New Roman" charset="0"/>
                  <a:cs typeface="Garamond"/>
                </a:rPr>
                <a:t>/36</a:t>
              </a:r>
            </a:p>
            <a:p>
              <a:pPr marL="0" marR="0" lvl="0" indent="0" algn="ctr" defTabSz="914400" rtl="0" eaLnBrk="1" fontAlgn="base" latinLnBrk="0" hangingPunct="1">
                <a:lnSpc>
                  <a:spcPct val="100000"/>
                </a:lnSpc>
                <a:spcBef>
                  <a:spcPct val="0"/>
                </a:spcBef>
                <a:spcAft>
                  <a:spcPct val="0"/>
                </a:spcAft>
                <a:buClrTx/>
                <a:buSzTx/>
                <a:buFontTx/>
                <a:buNone/>
                <a:tabLst/>
              </a:pPr>
              <a:r>
                <a:rPr lang="en-US" sz="1000" dirty="0" smtClean="0">
                  <a:latin typeface="Garamond"/>
                  <a:ea typeface="Times New Roman" charset="0"/>
                  <a:cs typeface="Garamond"/>
                </a:rPr>
                <a:t>ACT Composite</a:t>
              </a:r>
              <a:endParaRPr kumimoji="0" lang="en-US" sz="1000" b="0" i="0" u="none" strike="noStrike" cap="none" normalizeH="0" baseline="0" dirty="0">
                <a:ln>
                  <a:noFill/>
                </a:ln>
                <a:solidFill>
                  <a:schemeClr val="tx1"/>
                </a:solidFill>
                <a:effectLst/>
                <a:latin typeface="Garamond"/>
                <a:ea typeface="Times New Roman" charset="0"/>
                <a:cs typeface="Garamond"/>
              </a:endParaRPr>
            </a:p>
          </p:txBody>
        </p:sp>
      </p:grpSp>
      <p:sp>
        <p:nvSpPr>
          <p:cNvPr id="11" name="Text Box 2"/>
          <p:cNvSpPr txBox="1">
            <a:spLocks noChangeArrowheads="1"/>
          </p:cNvSpPr>
          <p:nvPr/>
        </p:nvSpPr>
        <p:spPr bwMode="auto">
          <a:xfrm>
            <a:off x="3962400" y="3238500"/>
            <a:ext cx="1250950" cy="546100"/>
          </a:xfrm>
          <a:prstGeom prst="rect">
            <a:avLst/>
          </a:prstGeom>
          <a:noFill/>
          <a:ln w="9525">
            <a:noFill/>
            <a:miter lim="800000"/>
            <a:headEnd/>
            <a:tailEnd/>
          </a:ln>
        </p:spPr>
        <p:txBody>
          <a:bodyPr vert="horz" wrap="square" lIns="91440" tIns="91440" rIns="91440" bIns="9144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Garamond"/>
                <a:ea typeface="Times New Roman" charset="0"/>
                <a:cs typeface="Garamond"/>
              </a:rPr>
              <a:t>5</a:t>
            </a:r>
            <a:r>
              <a:rPr kumimoji="0" lang="en-US" sz="1000" b="0" i="0" u="none" strike="noStrike" cap="none" normalizeH="0" baseline="0" dirty="0" smtClean="0">
                <a:ln>
                  <a:noFill/>
                </a:ln>
                <a:solidFill>
                  <a:schemeClr val="tx1"/>
                </a:solidFill>
                <a:effectLst/>
                <a:latin typeface="Garamond"/>
                <a:ea typeface="Times New Roman" charset="0"/>
                <a:cs typeface="Garamond"/>
              </a:rPr>
              <a:t>/5</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Garamond"/>
                <a:ea typeface="Times New Roman" charset="0"/>
                <a:cs typeface="Garamond"/>
              </a:rPr>
              <a:t>Seven</a:t>
            </a:r>
            <a:r>
              <a:rPr kumimoji="0" lang="en-US" sz="1000" b="0" i="0" u="none" strike="noStrike" cap="none" normalizeH="0" dirty="0" smtClean="0">
                <a:ln>
                  <a:noFill/>
                </a:ln>
                <a:solidFill>
                  <a:schemeClr val="tx1"/>
                </a:solidFill>
                <a:effectLst/>
                <a:latin typeface="Garamond"/>
                <a:ea typeface="Times New Roman" charset="0"/>
                <a:cs typeface="Garamond"/>
              </a:rPr>
              <a:t> AP Tests</a:t>
            </a:r>
            <a:endParaRPr kumimoji="0" lang="en-US" sz="1000" b="0" i="0" u="none" strike="noStrike" cap="none" normalizeH="0" baseline="0" dirty="0">
              <a:ln>
                <a:noFill/>
              </a:ln>
              <a:solidFill>
                <a:schemeClr val="tx1"/>
              </a:solidFill>
              <a:effectLst/>
              <a:latin typeface="Garamond"/>
              <a:ea typeface="Times New Roman" charset="0"/>
              <a:cs typeface="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3533235" y="2227104"/>
            <a:ext cx="801697" cy="246221"/>
          </a:xfrm>
          <a:prstGeom prst="rect">
            <a:avLst/>
          </a:prstGeom>
          <a:noFill/>
        </p:spPr>
        <p:txBody>
          <a:bodyPr wrap="none" rtlCol="0">
            <a:spAutoFit/>
          </a:bodyPr>
          <a:lstStyle/>
          <a:p>
            <a:pPr algn="ctr"/>
            <a:r>
              <a:rPr lang="en-US" sz="1000" dirty="0" smtClean="0">
                <a:latin typeface="Garamond"/>
                <a:cs typeface="Garamond"/>
              </a:rPr>
              <a:t>MS (to date)</a:t>
            </a:r>
          </a:p>
        </p:txBody>
      </p:sp>
      <p:sp>
        <p:nvSpPr>
          <p:cNvPr id="35" name="TextBox 34"/>
          <p:cNvSpPr txBox="1"/>
          <p:nvPr/>
        </p:nvSpPr>
        <p:spPr>
          <a:xfrm>
            <a:off x="3155407" y="2436654"/>
            <a:ext cx="377828" cy="246221"/>
          </a:xfrm>
          <a:prstGeom prst="rect">
            <a:avLst/>
          </a:prstGeom>
          <a:noFill/>
        </p:spPr>
        <p:txBody>
          <a:bodyPr wrap="none" rtlCol="0">
            <a:spAutoFit/>
          </a:bodyPr>
          <a:lstStyle/>
          <a:p>
            <a:pPr algn="ctr"/>
            <a:r>
              <a:rPr lang="en-US" sz="1000" dirty="0" smtClean="0">
                <a:solidFill>
                  <a:srgbClr val="000000"/>
                </a:solidFill>
                <a:latin typeface="Garamond"/>
                <a:cs typeface="Garamond"/>
              </a:rPr>
              <a:t>201</a:t>
            </a:r>
          </a:p>
        </p:txBody>
      </p:sp>
      <p:sp>
        <p:nvSpPr>
          <p:cNvPr id="4" name="Rectangle 3"/>
          <p:cNvSpPr/>
          <p:nvPr/>
        </p:nvSpPr>
        <p:spPr>
          <a:xfrm>
            <a:off x="2218267" y="2433659"/>
            <a:ext cx="110067" cy="63093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41600" y="2771987"/>
            <a:ext cx="110067" cy="29260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064933" y="2799419"/>
            <a:ext cx="110067" cy="26517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488266" y="2918291"/>
            <a:ext cx="110067" cy="14630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911599" y="2771987"/>
            <a:ext cx="110067" cy="29260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334932" y="2817707"/>
            <a:ext cx="110067" cy="24688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218267" y="2217033"/>
            <a:ext cx="110067" cy="219456"/>
          </a:xfrm>
          <a:prstGeom prst="rect">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2641600" y="2744555"/>
            <a:ext cx="110067" cy="27432"/>
          </a:xfrm>
          <a:prstGeom prst="rect">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3488266" y="2879516"/>
            <a:ext cx="110067" cy="36576"/>
          </a:xfrm>
          <a:prstGeom prst="rect">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4334932" y="2790275"/>
            <a:ext cx="110067" cy="27432"/>
          </a:xfrm>
          <a:prstGeom prst="rect">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2092325" y="3020393"/>
            <a:ext cx="364202" cy="246221"/>
          </a:xfrm>
          <a:prstGeom prst="rect">
            <a:avLst/>
          </a:prstGeom>
          <a:noFill/>
        </p:spPr>
        <p:txBody>
          <a:bodyPr wrap="none" rtlCol="0">
            <a:spAutoFit/>
          </a:bodyPr>
          <a:lstStyle/>
          <a:p>
            <a:pPr algn="ctr"/>
            <a:r>
              <a:rPr lang="en-US" sz="1000" dirty="0" smtClean="0">
                <a:latin typeface="Garamond"/>
                <a:cs typeface="Garamond"/>
              </a:rPr>
              <a:t>EE</a:t>
            </a:r>
            <a:endParaRPr lang="en-US" sz="1000" dirty="0">
              <a:latin typeface="Garamond"/>
              <a:cs typeface="Garamond"/>
            </a:endParaRPr>
          </a:p>
        </p:txBody>
      </p:sp>
      <p:sp>
        <p:nvSpPr>
          <p:cNvPr id="15" name="TextBox 14"/>
          <p:cNvSpPr txBox="1"/>
          <p:nvPr/>
        </p:nvSpPr>
        <p:spPr>
          <a:xfrm>
            <a:off x="2328334" y="3020393"/>
            <a:ext cx="736599" cy="246221"/>
          </a:xfrm>
          <a:prstGeom prst="rect">
            <a:avLst/>
          </a:prstGeom>
          <a:noFill/>
        </p:spPr>
        <p:txBody>
          <a:bodyPr wrap="square" rtlCol="0">
            <a:spAutoFit/>
          </a:bodyPr>
          <a:lstStyle/>
          <a:p>
            <a:pPr algn="ctr"/>
            <a:r>
              <a:rPr lang="en-US" sz="1000" dirty="0" smtClean="0">
                <a:latin typeface="Garamond"/>
                <a:cs typeface="Garamond"/>
              </a:rPr>
              <a:t>Science</a:t>
            </a:r>
            <a:endParaRPr lang="en-US" sz="1000" dirty="0">
              <a:latin typeface="Garamond"/>
              <a:cs typeface="Garamond"/>
            </a:endParaRPr>
          </a:p>
        </p:txBody>
      </p:sp>
      <p:sp>
        <p:nvSpPr>
          <p:cNvPr id="16" name="TextBox 15"/>
          <p:cNvSpPr txBox="1"/>
          <p:nvPr/>
        </p:nvSpPr>
        <p:spPr>
          <a:xfrm>
            <a:off x="2876550" y="3020393"/>
            <a:ext cx="482599" cy="246221"/>
          </a:xfrm>
          <a:prstGeom prst="rect">
            <a:avLst/>
          </a:prstGeom>
          <a:noFill/>
        </p:spPr>
        <p:txBody>
          <a:bodyPr wrap="square" rtlCol="0">
            <a:spAutoFit/>
          </a:bodyPr>
          <a:lstStyle/>
          <a:p>
            <a:pPr algn="ctr"/>
            <a:r>
              <a:rPr lang="en-US" sz="1000" dirty="0" smtClean="0">
                <a:latin typeface="Garamond"/>
                <a:cs typeface="Garamond"/>
              </a:rPr>
              <a:t>Math</a:t>
            </a:r>
            <a:endParaRPr lang="en-US" sz="1000" dirty="0">
              <a:latin typeface="Garamond"/>
              <a:cs typeface="Garamond"/>
            </a:endParaRPr>
          </a:p>
        </p:txBody>
      </p:sp>
      <p:sp>
        <p:nvSpPr>
          <p:cNvPr id="17" name="TextBox 16"/>
          <p:cNvSpPr txBox="1"/>
          <p:nvPr/>
        </p:nvSpPr>
        <p:spPr>
          <a:xfrm>
            <a:off x="3359150" y="3020393"/>
            <a:ext cx="368300" cy="246221"/>
          </a:xfrm>
          <a:prstGeom prst="rect">
            <a:avLst/>
          </a:prstGeom>
          <a:noFill/>
        </p:spPr>
        <p:txBody>
          <a:bodyPr wrap="square" rtlCol="0">
            <a:spAutoFit/>
          </a:bodyPr>
          <a:lstStyle/>
          <a:p>
            <a:pPr algn="ctr"/>
            <a:r>
              <a:rPr lang="en-US" sz="1000" dirty="0" smtClean="0">
                <a:latin typeface="Garamond"/>
                <a:cs typeface="Garamond"/>
              </a:rPr>
              <a:t>CS</a:t>
            </a:r>
            <a:endParaRPr lang="en-US" sz="1000" dirty="0">
              <a:latin typeface="Garamond"/>
              <a:cs typeface="Garamond"/>
            </a:endParaRPr>
          </a:p>
        </p:txBody>
      </p:sp>
      <p:sp>
        <p:nvSpPr>
          <p:cNvPr id="18" name="TextBox 17"/>
          <p:cNvSpPr txBox="1"/>
          <p:nvPr/>
        </p:nvSpPr>
        <p:spPr>
          <a:xfrm>
            <a:off x="3654425" y="3020393"/>
            <a:ext cx="624978" cy="246221"/>
          </a:xfrm>
          <a:prstGeom prst="rect">
            <a:avLst/>
          </a:prstGeom>
          <a:noFill/>
        </p:spPr>
        <p:txBody>
          <a:bodyPr wrap="none" rtlCol="0">
            <a:spAutoFit/>
          </a:bodyPr>
          <a:lstStyle/>
          <a:p>
            <a:pPr algn="ctr"/>
            <a:r>
              <a:rPr lang="en-US" sz="1000" dirty="0" smtClean="0">
                <a:latin typeface="Garamond"/>
                <a:cs typeface="Garamond"/>
              </a:rPr>
              <a:t>Japanese</a:t>
            </a:r>
            <a:endParaRPr lang="en-US" sz="1000" dirty="0">
              <a:latin typeface="Garamond"/>
              <a:cs typeface="Garamond"/>
            </a:endParaRPr>
          </a:p>
        </p:txBody>
      </p:sp>
      <p:sp>
        <p:nvSpPr>
          <p:cNvPr id="19" name="TextBox 18"/>
          <p:cNvSpPr txBox="1"/>
          <p:nvPr/>
        </p:nvSpPr>
        <p:spPr>
          <a:xfrm>
            <a:off x="4095750" y="3020393"/>
            <a:ext cx="584200" cy="246221"/>
          </a:xfrm>
          <a:prstGeom prst="rect">
            <a:avLst/>
          </a:prstGeom>
          <a:noFill/>
        </p:spPr>
        <p:txBody>
          <a:bodyPr wrap="square" rtlCol="0">
            <a:spAutoFit/>
          </a:bodyPr>
          <a:lstStyle/>
          <a:p>
            <a:pPr algn="ctr"/>
            <a:r>
              <a:rPr lang="en-US" sz="1000" dirty="0" smtClean="0">
                <a:latin typeface="Garamond"/>
                <a:cs typeface="Garamond"/>
              </a:rPr>
              <a:t>Other</a:t>
            </a:r>
            <a:endParaRPr lang="en-US" sz="1000" dirty="0">
              <a:latin typeface="Garamond"/>
              <a:cs typeface="Garamond"/>
            </a:endParaRPr>
          </a:p>
        </p:txBody>
      </p:sp>
      <p:sp>
        <p:nvSpPr>
          <p:cNvPr id="20" name="TextBox 19"/>
          <p:cNvSpPr txBox="1"/>
          <p:nvPr/>
        </p:nvSpPr>
        <p:spPr>
          <a:xfrm rot="16200000">
            <a:off x="1776898" y="2502867"/>
            <a:ext cx="454484" cy="246221"/>
          </a:xfrm>
          <a:prstGeom prst="rect">
            <a:avLst/>
          </a:prstGeom>
          <a:noFill/>
        </p:spPr>
        <p:txBody>
          <a:bodyPr wrap="none" rtlCol="0">
            <a:spAutoFit/>
          </a:bodyPr>
          <a:lstStyle/>
          <a:p>
            <a:pPr algn="ctr"/>
            <a:r>
              <a:rPr lang="en-US" sz="1000" dirty="0" smtClean="0">
                <a:latin typeface="Garamond"/>
                <a:cs typeface="Garamond"/>
              </a:rPr>
              <a:t>Units</a:t>
            </a:r>
            <a:endParaRPr lang="en-US" sz="1000" dirty="0">
              <a:latin typeface="Garamond"/>
              <a:cs typeface="Garamond"/>
            </a:endParaRPr>
          </a:p>
        </p:txBody>
      </p:sp>
      <p:sp>
        <p:nvSpPr>
          <p:cNvPr id="21" name="Rectangle 20"/>
          <p:cNvSpPr/>
          <p:nvPr/>
        </p:nvSpPr>
        <p:spPr>
          <a:xfrm>
            <a:off x="3467618" y="2512991"/>
            <a:ext cx="110067" cy="11273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3467618" y="2309790"/>
            <a:ext cx="110067" cy="112734"/>
          </a:xfrm>
          <a:prstGeom prst="rect">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3533235" y="2436654"/>
            <a:ext cx="324929" cy="246221"/>
          </a:xfrm>
          <a:prstGeom prst="rect">
            <a:avLst/>
          </a:prstGeom>
          <a:noFill/>
        </p:spPr>
        <p:txBody>
          <a:bodyPr wrap="none" rtlCol="0">
            <a:spAutoFit/>
          </a:bodyPr>
          <a:lstStyle/>
          <a:p>
            <a:pPr algn="ctr"/>
            <a:r>
              <a:rPr lang="en-US" sz="1000" dirty="0" smtClean="0">
                <a:solidFill>
                  <a:srgbClr val="000000"/>
                </a:solidFill>
                <a:latin typeface="Garamond"/>
                <a:cs typeface="Garamond"/>
              </a:rPr>
              <a:t>BS</a:t>
            </a:r>
            <a:endParaRPr lang="en-US" sz="1000" dirty="0">
              <a:solidFill>
                <a:srgbClr val="000000"/>
              </a:solidFill>
              <a:latin typeface="Garamond"/>
              <a:cs typeface="Garamond"/>
            </a:endParaRPr>
          </a:p>
        </p:txBody>
      </p:sp>
      <p:cxnSp>
        <p:nvCxnSpPr>
          <p:cNvPr id="26" name="Straight Connector 25"/>
          <p:cNvCxnSpPr/>
          <p:nvPr/>
        </p:nvCxnSpPr>
        <p:spPr>
          <a:xfrm>
            <a:off x="2130552" y="3063007"/>
            <a:ext cx="2414016" cy="1588"/>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3221932" y="2227104"/>
            <a:ext cx="304891" cy="246221"/>
          </a:xfrm>
          <a:prstGeom prst="rect">
            <a:avLst/>
          </a:prstGeom>
          <a:noFill/>
        </p:spPr>
        <p:txBody>
          <a:bodyPr wrap="none" rtlCol="0">
            <a:spAutoFit/>
          </a:bodyPr>
          <a:lstStyle/>
          <a:p>
            <a:pPr algn="ctr"/>
            <a:r>
              <a:rPr lang="en-US" sz="1000" dirty="0" smtClean="0">
                <a:latin typeface="Garamond"/>
                <a:cs typeface="Garamond"/>
              </a:rPr>
              <a:t>35</a:t>
            </a:r>
            <a:endParaRPr lang="en-US" sz="1000" dirty="0" smtClean="0">
              <a:latin typeface="Garamond"/>
              <a:cs typeface="Garamon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0"/>
          </a:xfrm>
        </p:spPr>
        <p:txBody>
          <a:bodyPr anchor="t">
            <a:noAutofit/>
          </a:bodyPr>
          <a:lstStyle/>
          <a:p>
            <a:r>
              <a:rPr lang="en-US" sz="1000" dirty="0" smtClean="0">
                <a:latin typeface="Garamond"/>
                <a:cs typeface="Garamond"/>
              </a:rPr>
              <a:t/>
            </a:r>
            <a:br>
              <a:rPr lang="en-US" sz="1000" dirty="0" smtClean="0">
                <a:latin typeface="Garamond"/>
                <a:cs typeface="Garamond"/>
              </a:rPr>
            </a:br>
            <a:r>
              <a:rPr lang="en-US" sz="1000" dirty="0" smtClean="0">
                <a:latin typeface="Garamond"/>
                <a:cs typeface="Garamond"/>
              </a:rPr>
              <a:t>Charles </a:t>
            </a:r>
            <a:r>
              <a:rPr lang="en-US" sz="1000" dirty="0">
                <a:latin typeface="Garamond"/>
                <a:cs typeface="Garamond"/>
              </a:rPr>
              <a:t>Dunn</a:t>
            </a:r>
            <a:br>
              <a:rPr lang="en-US" sz="1000" dirty="0">
                <a:latin typeface="Garamond"/>
                <a:cs typeface="Garamond"/>
              </a:rPr>
            </a:br>
            <a:r>
              <a:rPr lang="en-US" sz="1000" dirty="0">
                <a:latin typeface="Garamond"/>
                <a:cs typeface="Garamond"/>
              </a:rPr>
              <a:t>27950 Elena Road, Los Altos Hills, CA 94022</a:t>
            </a:r>
            <a:br>
              <a:rPr lang="en-US" sz="1000" dirty="0">
                <a:latin typeface="Garamond"/>
                <a:cs typeface="Garamond"/>
              </a:rPr>
            </a:br>
            <a:r>
              <a:rPr lang="en-US" sz="1000" dirty="0">
                <a:latin typeface="Garamond"/>
                <a:cs typeface="Garamond"/>
              </a:rPr>
              <a:t>Cell 224-628-0603</a:t>
            </a:r>
            <a:br>
              <a:rPr lang="en-US" sz="1000" dirty="0">
                <a:latin typeface="Garamond"/>
                <a:cs typeface="Garamond"/>
              </a:rPr>
            </a:br>
            <a:r>
              <a:rPr lang="en-US" sz="1000" u="sng" dirty="0">
                <a:latin typeface="Garamond"/>
                <a:cs typeface="Garamond"/>
                <a:hlinkClick r:id="rId2"/>
              </a:rPr>
              <a:t>ccdunn@stanford.edu</a:t>
            </a:r>
            <a:r>
              <a:rPr lang="en-US" sz="1000" dirty="0">
                <a:latin typeface="Garamond"/>
                <a:cs typeface="Garamond"/>
              </a:rPr>
              <a:t/>
            </a:r>
            <a:br>
              <a:rPr lang="en-US" sz="1000" dirty="0">
                <a:latin typeface="Garamond"/>
                <a:cs typeface="Garamond"/>
              </a:rPr>
            </a:br>
            <a:r>
              <a:rPr lang="en-US" sz="1000" dirty="0">
                <a:latin typeface="Garamond"/>
                <a:cs typeface="Garamond"/>
              </a:rPr>
              <a:t>Education</a:t>
            </a:r>
            <a:br>
              <a:rPr lang="en-US" sz="1000" dirty="0">
                <a:latin typeface="Garamond"/>
                <a:cs typeface="Garamond"/>
              </a:rPr>
            </a:br>
            <a:r>
              <a:rPr lang="en-US" sz="1000" dirty="0">
                <a:latin typeface="Garamond"/>
                <a:cs typeface="Garamond"/>
              </a:rPr>
              <a:t/>
            </a:r>
            <a:br>
              <a:rPr lang="en-US" sz="1000" dirty="0">
                <a:latin typeface="Garamond"/>
                <a:cs typeface="Garamond"/>
              </a:rPr>
            </a:br>
            <a:r>
              <a:rPr lang="en-US" sz="1000" dirty="0">
                <a:latin typeface="Garamond"/>
                <a:cs typeface="Garamond"/>
              </a:rPr>
              <a:t>Stanford University </a:t>
            </a:r>
            <a:r>
              <a:rPr lang="en-US" sz="1000" dirty="0" err="1">
                <a:latin typeface="Garamond"/>
                <a:cs typeface="Garamond"/>
              </a:rPr>
              <a:t>Coterminal</a:t>
            </a:r>
            <a:r>
              <a:rPr lang="en-US" sz="1000" dirty="0">
                <a:latin typeface="Garamond"/>
                <a:cs typeface="Garamond"/>
              </a:rPr>
              <a:t> MS in Electrical Engineering – Signal Processing Concentration, Class of 2012</a:t>
            </a:r>
            <a:br>
              <a:rPr lang="en-US" sz="1000" dirty="0">
                <a:latin typeface="Garamond"/>
                <a:cs typeface="Garamond"/>
              </a:rPr>
            </a:br>
            <a:r>
              <a:rPr lang="en-US" sz="1000" dirty="0">
                <a:latin typeface="Garamond"/>
                <a:cs typeface="Garamond"/>
              </a:rPr>
              <a:t>Stanford University BS in Electrical Engineering – Circuits and Devices Concentration, Class of 2011 </a:t>
            </a:r>
            <a:br>
              <a:rPr lang="en-US" sz="1000" dirty="0">
                <a:latin typeface="Garamond"/>
                <a:cs typeface="Garamond"/>
              </a:rPr>
            </a:br>
            <a:r>
              <a:rPr lang="en-US" sz="1000" dirty="0">
                <a:latin typeface="Garamond"/>
                <a:cs typeface="Garamond"/>
              </a:rPr>
              <a:t>Stanford Graduate GPA: 4.22/4.0</a:t>
            </a:r>
            <a:br>
              <a:rPr lang="en-US" sz="1000" dirty="0">
                <a:latin typeface="Garamond"/>
                <a:cs typeface="Garamond"/>
              </a:rPr>
            </a:br>
            <a:r>
              <a:rPr lang="en-US" sz="1000" dirty="0">
                <a:latin typeface="Garamond"/>
                <a:cs typeface="Garamond"/>
              </a:rPr>
              <a:t>Stanford Undergraduate GPA: 3.80/4.0 (Technical 3.86/4.0) </a:t>
            </a:r>
            <a:br>
              <a:rPr lang="en-US" sz="1000" dirty="0">
                <a:latin typeface="Garamond"/>
                <a:cs typeface="Garamond"/>
              </a:rPr>
            </a:br>
            <a:r>
              <a:rPr lang="en-US" sz="1000" dirty="0">
                <a:latin typeface="Garamond"/>
                <a:cs typeface="Garamond"/>
              </a:rPr>
              <a:t>Stanford University Bing Overseas Studies Program 2009 – Kyoto, Japan</a:t>
            </a:r>
            <a:br>
              <a:rPr lang="en-US" sz="1000" dirty="0">
                <a:latin typeface="Garamond"/>
                <a:cs typeface="Garamond"/>
              </a:rPr>
            </a:br>
            <a:r>
              <a:rPr lang="en-US" sz="1000" dirty="0">
                <a:latin typeface="Garamond"/>
                <a:cs typeface="Garamond"/>
              </a:rPr>
              <a:t>GRE: 800/800 Quantitative</a:t>
            </a:r>
            <a:br>
              <a:rPr lang="en-US" sz="1000" dirty="0">
                <a:latin typeface="Garamond"/>
                <a:cs typeface="Garamond"/>
              </a:rPr>
            </a:br>
            <a:r>
              <a:rPr lang="en-US" sz="1000" dirty="0">
                <a:latin typeface="Garamond"/>
                <a:cs typeface="Garamond"/>
              </a:rPr>
              <a:t>ACT Composite: 35/36 </a:t>
            </a:r>
            <a:br>
              <a:rPr lang="en-US" sz="1000" dirty="0">
                <a:latin typeface="Garamond"/>
                <a:cs typeface="Garamond"/>
              </a:rPr>
            </a:br>
            <a:r>
              <a:rPr lang="en-US" sz="1000" dirty="0">
                <a:latin typeface="Garamond"/>
                <a:cs typeface="Garamond"/>
              </a:rPr>
              <a:t> </a:t>
            </a:r>
            <a:br>
              <a:rPr lang="en-US" sz="1000" dirty="0">
                <a:latin typeface="Garamond"/>
                <a:cs typeface="Garamond"/>
              </a:rPr>
            </a:br>
            <a:r>
              <a:rPr lang="en-US" sz="1000" dirty="0">
                <a:latin typeface="Garamond"/>
                <a:cs typeface="Garamond"/>
              </a:rPr>
              <a:t>Work and Research Experience</a:t>
            </a:r>
            <a:br>
              <a:rPr lang="en-US" sz="1000" dirty="0">
                <a:latin typeface="Garamond"/>
                <a:cs typeface="Garamond"/>
              </a:rPr>
            </a:br>
            <a:r>
              <a:rPr lang="en-US" sz="1000" dirty="0">
                <a:latin typeface="Garamond"/>
                <a:cs typeface="Garamond"/>
              </a:rPr>
              <a:t> </a:t>
            </a:r>
            <a:br>
              <a:rPr lang="en-US" sz="1000" dirty="0">
                <a:latin typeface="Garamond"/>
                <a:cs typeface="Garamond"/>
              </a:rPr>
            </a:br>
            <a:r>
              <a:rPr lang="en-US" sz="1000" dirty="0">
                <a:latin typeface="Garamond"/>
                <a:cs typeface="Garamond"/>
              </a:rPr>
              <a:t>Johns Hopkins University Applied Physics Laboratory, Global Engagement Department — 2011</a:t>
            </a:r>
            <a:br>
              <a:rPr lang="en-US" sz="1000" dirty="0">
                <a:latin typeface="Garamond"/>
                <a:cs typeface="Garamond"/>
              </a:rPr>
            </a:br>
            <a:r>
              <a:rPr lang="en-US" sz="1000" dirty="0">
                <a:latin typeface="Garamond"/>
                <a:cs typeface="Garamond"/>
              </a:rPr>
              <a:t>     GPS simulation, RF testing and post-processing. Contact: Martin </a:t>
            </a:r>
            <a:r>
              <a:rPr lang="en-US" sz="1000" dirty="0" err="1">
                <a:latin typeface="Garamond"/>
                <a:cs typeface="Garamond"/>
              </a:rPr>
              <a:t>Sommerville</a:t>
            </a:r>
            <a:r>
              <a:rPr lang="en-US" sz="1000" dirty="0">
                <a:latin typeface="Garamond"/>
                <a:cs typeface="Garamond"/>
              </a:rPr>
              <a:t> (</a:t>
            </a:r>
            <a:r>
              <a:rPr lang="en-US" sz="1000" dirty="0" err="1">
                <a:latin typeface="Garamond"/>
                <a:cs typeface="Garamond"/>
              </a:rPr>
              <a:t>Martin.Sommerville@jhuapl.edu</a:t>
            </a:r>
            <a:r>
              <a:rPr lang="en-US" sz="1000" dirty="0">
                <a:latin typeface="Garamond"/>
                <a:cs typeface="Garamond"/>
              </a:rPr>
              <a:t>, 443-778-7630)</a:t>
            </a:r>
            <a:br>
              <a:rPr lang="en-US" sz="1000" dirty="0">
                <a:latin typeface="Garamond"/>
                <a:cs typeface="Garamond"/>
              </a:rPr>
            </a:br>
            <a:r>
              <a:rPr lang="en-US" sz="1000" dirty="0">
                <a:latin typeface="Garamond"/>
                <a:cs typeface="Garamond"/>
              </a:rPr>
              <a:t> </a:t>
            </a:r>
            <a:br>
              <a:rPr lang="en-US" sz="1000" dirty="0">
                <a:latin typeface="Garamond"/>
                <a:cs typeface="Garamond"/>
              </a:rPr>
            </a:br>
            <a:r>
              <a:rPr lang="en-US" sz="1000" dirty="0">
                <a:latin typeface="Garamond"/>
                <a:cs typeface="Garamond"/>
              </a:rPr>
              <a:t>Johns Hopkins University Applied Physics Laboratory, Global Engagement Department — 2010</a:t>
            </a:r>
            <a:br>
              <a:rPr lang="en-US" sz="1000" dirty="0">
                <a:latin typeface="Garamond"/>
                <a:cs typeface="Garamond"/>
              </a:rPr>
            </a:br>
            <a:r>
              <a:rPr lang="en-US" sz="1000" dirty="0">
                <a:latin typeface="Garamond"/>
                <a:cs typeface="Garamond"/>
              </a:rPr>
              <a:t>     Board design and production for GPS systems. Contact: Martin </a:t>
            </a:r>
            <a:r>
              <a:rPr lang="en-US" sz="1000" dirty="0" err="1">
                <a:latin typeface="Garamond"/>
                <a:cs typeface="Garamond"/>
              </a:rPr>
              <a:t>Sommerville</a:t>
            </a:r>
            <a:r>
              <a:rPr lang="en-US" sz="1000" dirty="0">
                <a:latin typeface="Garamond"/>
                <a:cs typeface="Garamond"/>
              </a:rPr>
              <a:t> (</a:t>
            </a:r>
            <a:r>
              <a:rPr lang="en-US" sz="1000" dirty="0" err="1">
                <a:latin typeface="Garamond"/>
                <a:cs typeface="Garamond"/>
              </a:rPr>
              <a:t>Martin.Sommerville@jhuapl.edu</a:t>
            </a:r>
            <a:r>
              <a:rPr lang="en-US" sz="1000" dirty="0">
                <a:latin typeface="Garamond"/>
                <a:cs typeface="Garamond"/>
              </a:rPr>
              <a:t>, 443-778-7630)</a:t>
            </a:r>
            <a:br>
              <a:rPr lang="en-US" sz="1000" dirty="0">
                <a:latin typeface="Garamond"/>
                <a:cs typeface="Garamond"/>
              </a:rPr>
            </a:br>
            <a:r>
              <a:rPr lang="en-US" sz="1000" dirty="0">
                <a:latin typeface="Garamond"/>
                <a:cs typeface="Garamond"/>
              </a:rPr>
              <a:t> </a:t>
            </a:r>
            <a:br>
              <a:rPr lang="en-US" sz="1000" dirty="0">
                <a:latin typeface="Garamond"/>
                <a:cs typeface="Garamond"/>
              </a:rPr>
            </a:br>
            <a:r>
              <a:rPr lang="en-US" sz="1000" dirty="0">
                <a:latin typeface="Garamond"/>
                <a:cs typeface="Garamond"/>
              </a:rPr>
              <a:t>Hitachi Works, Nuclear Power Plant Division, Radiation Shielding Group – Hitachi-</a:t>
            </a:r>
            <a:r>
              <a:rPr lang="en-US" sz="1000" dirty="0" err="1">
                <a:latin typeface="Garamond"/>
                <a:cs typeface="Garamond"/>
              </a:rPr>
              <a:t>shi</a:t>
            </a:r>
            <a:r>
              <a:rPr lang="en-US" sz="1000" dirty="0">
                <a:latin typeface="Garamond"/>
                <a:cs typeface="Garamond"/>
              </a:rPr>
              <a:t>, Ibaraki-ken, Japan — 2009</a:t>
            </a:r>
            <a:br>
              <a:rPr lang="en-US" sz="1000" dirty="0">
                <a:latin typeface="Garamond"/>
                <a:cs typeface="Garamond"/>
              </a:rPr>
            </a:br>
            <a:r>
              <a:rPr lang="en-US" sz="1000" dirty="0">
                <a:latin typeface="Garamond"/>
                <a:cs typeface="Garamond"/>
              </a:rPr>
              <a:t>     Monte Carlo simulations and radiation enclosure design.</a:t>
            </a:r>
            <a:br>
              <a:rPr lang="en-US" sz="1000" dirty="0">
                <a:latin typeface="Garamond"/>
                <a:cs typeface="Garamond"/>
              </a:rPr>
            </a:br>
            <a:r>
              <a:rPr lang="en-US" sz="1000" dirty="0">
                <a:latin typeface="Garamond"/>
                <a:cs typeface="Garamond"/>
              </a:rPr>
              <a:t> </a:t>
            </a:r>
            <a:br>
              <a:rPr lang="en-US" sz="1000" dirty="0">
                <a:latin typeface="Garamond"/>
                <a:cs typeface="Garamond"/>
              </a:rPr>
            </a:br>
            <a:r>
              <a:rPr lang="en-US" sz="1000" dirty="0">
                <a:latin typeface="Garamond"/>
                <a:cs typeface="Garamond"/>
              </a:rPr>
              <a:t>Stanford University Electrical Engineering, Research Experience for Undergraduates Program, VLF Group — 2008</a:t>
            </a:r>
            <a:br>
              <a:rPr lang="en-US" sz="1000" dirty="0">
                <a:latin typeface="Garamond"/>
                <a:cs typeface="Garamond"/>
              </a:rPr>
            </a:br>
            <a:r>
              <a:rPr lang="en-US" sz="1000" dirty="0">
                <a:latin typeface="Garamond"/>
                <a:cs typeface="Garamond"/>
              </a:rPr>
              <a:t>     LEO </a:t>
            </a:r>
            <a:r>
              <a:rPr lang="en-US" sz="1000" dirty="0" err="1">
                <a:latin typeface="Garamond"/>
                <a:cs typeface="Garamond"/>
              </a:rPr>
              <a:t>Cubesat</a:t>
            </a:r>
            <a:r>
              <a:rPr lang="en-US" sz="1000" dirty="0">
                <a:latin typeface="Garamond"/>
                <a:cs typeface="Garamond"/>
              </a:rPr>
              <a:t> tracking and ground station design. Contact: Dave </a:t>
            </a:r>
            <a:r>
              <a:rPr lang="en-US" sz="1000" dirty="0" err="1">
                <a:latin typeface="Garamond"/>
                <a:cs typeface="Garamond"/>
              </a:rPr>
              <a:t>Lauben</a:t>
            </a:r>
            <a:r>
              <a:rPr lang="en-US" sz="1000" dirty="0">
                <a:latin typeface="Garamond"/>
                <a:cs typeface="Garamond"/>
              </a:rPr>
              <a:t> (</a:t>
            </a:r>
            <a:r>
              <a:rPr lang="en-US" sz="1000" dirty="0" err="1">
                <a:latin typeface="Garamond"/>
                <a:cs typeface="Garamond"/>
              </a:rPr>
              <a:t>dsl@stanford.edu</a:t>
            </a:r>
            <a:r>
              <a:rPr lang="en-US" sz="1000" dirty="0">
                <a:latin typeface="Garamond"/>
                <a:cs typeface="Garamond"/>
              </a:rPr>
              <a:t>) </a:t>
            </a:r>
            <a:br>
              <a:rPr lang="en-US" sz="1000" dirty="0">
                <a:latin typeface="Garamond"/>
                <a:cs typeface="Garamond"/>
              </a:rPr>
            </a:br>
            <a:r>
              <a:rPr lang="en-US" sz="1000" dirty="0">
                <a:latin typeface="Garamond"/>
                <a:cs typeface="Garamond"/>
              </a:rPr>
              <a:t> </a:t>
            </a:r>
            <a:br>
              <a:rPr lang="en-US" sz="1000" dirty="0">
                <a:latin typeface="Garamond"/>
                <a:cs typeface="Garamond"/>
              </a:rPr>
            </a:br>
            <a:r>
              <a:rPr lang="en-US" sz="1000" dirty="0">
                <a:latin typeface="Garamond"/>
                <a:cs typeface="Garamond"/>
              </a:rPr>
              <a:t>Active</a:t>
            </a:r>
            <a:r>
              <a:rPr lang="en-US" sz="1000" dirty="0" smtClean="0">
                <a:latin typeface="Garamond"/>
                <a:cs typeface="Garamond"/>
              </a:rPr>
              <a:t> DOD Security Clearance</a:t>
            </a:r>
            <a:br>
              <a:rPr lang="en-US" sz="1000" dirty="0" smtClean="0">
                <a:latin typeface="Garamond"/>
                <a:cs typeface="Garamond"/>
              </a:rPr>
            </a:br>
            <a:r>
              <a:rPr lang="en-US" sz="1000" dirty="0">
                <a:latin typeface="Garamond"/>
                <a:cs typeface="Garamond"/>
              </a:rPr>
              <a:t>Awards</a:t>
            </a:r>
            <a:br>
              <a:rPr lang="en-US" sz="1000" dirty="0">
                <a:latin typeface="Garamond"/>
                <a:cs typeface="Garamond"/>
              </a:rPr>
            </a:br>
            <a:r>
              <a:rPr lang="en-US" sz="1000" dirty="0">
                <a:latin typeface="Garamond"/>
                <a:cs typeface="Garamond"/>
              </a:rPr>
              <a:t> </a:t>
            </a:r>
            <a:br>
              <a:rPr lang="en-US" sz="1000" dirty="0">
                <a:latin typeface="Garamond"/>
                <a:cs typeface="Garamond"/>
              </a:rPr>
            </a:br>
            <a:r>
              <a:rPr lang="en-US" sz="1000" dirty="0">
                <a:latin typeface="Garamond"/>
                <a:cs typeface="Garamond"/>
              </a:rPr>
              <a:t>Tau Beta Pi Engineering Honor Society – California Gamma Chapter</a:t>
            </a:r>
            <a:br>
              <a:rPr lang="en-US" sz="1000" dirty="0">
                <a:latin typeface="Garamond"/>
                <a:cs typeface="Garamond"/>
              </a:rPr>
            </a:br>
            <a:r>
              <a:rPr lang="en-US" sz="1000" dirty="0">
                <a:latin typeface="Garamond"/>
                <a:cs typeface="Garamond"/>
              </a:rPr>
              <a:t>US National Physics Team Semifinalist (200 nationwide)  </a:t>
            </a:r>
            <a:br>
              <a:rPr lang="en-US" sz="1000" dirty="0">
                <a:latin typeface="Garamond"/>
                <a:cs typeface="Garamond"/>
              </a:rPr>
            </a:br>
            <a:r>
              <a:rPr lang="en-US" sz="1000" dirty="0">
                <a:latin typeface="Garamond"/>
                <a:cs typeface="Garamond"/>
              </a:rPr>
              <a:t>National AP Scholar</a:t>
            </a:r>
            <a:br>
              <a:rPr lang="en-US" sz="1000" dirty="0">
                <a:latin typeface="Garamond"/>
                <a:cs typeface="Garamond"/>
              </a:rPr>
            </a:br>
            <a:r>
              <a:rPr lang="en-US" sz="1000" dirty="0">
                <a:latin typeface="Garamond"/>
                <a:cs typeface="Garamond"/>
              </a:rPr>
              <a:t>AP Scholar with Distinction</a:t>
            </a:r>
            <a:br>
              <a:rPr lang="en-US" sz="1000" dirty="0">
                <a:latin typeface="Garamond"/>
                <a:cs typeface="Garamond"/>
              </a:rPr>
            </a:br>
            <a:r>
              <a:rPr lang="en-US" sz="1000" dirty="0">
                <a:latin typeface="Garamond"/>
                <a:cs typeface="Garamond"/>
              </a:rPr>
              <a:t>SPARK Arts Grant Recipient</a:t>
            </a:r>
            <a:br>
              <a:rPr lang="en-US" sz="1000" dirty="0">
                <a:latin typeface="Garamond"/>
                <a:cs typeface="Garamond"/>
              </a:rPr>
            </a:br>
            <a:r>
              <a:rPr lang="en-US" sz="1000" dirty="0">
                <a:latin typeface="Garamond"/>
                <a:cs typeface="Garamond"/>
              </a:rPr>
              <a:t>Rolling Meadows High School Physical Science Senior Medallion  </a:t>
            </a:r>
            <a:br>
              <a:rPr lang="en-US" sz="1000" dirty="0">
                <a:latin typeface="Garamond"/>
                <a:cs typeface="Garamond"/>
              </a:rPr>
            </a:br>
            <a:r>
              <a:rPr lang="en-US" sz="1000" dirty="0">
                <a:latin typeface="Garamond"/>
                <a:cs typeface="Garamond"/>
              </a:rPr>
              <a:t>Chicago Tribune All-Academic Team Finalist</a:t>
            </a:r>
            <a:br>
              <a:rPr lang="en-US" sz="1000" dirty="0">
                <a:latin typeface="Garamond"/>
                <a:cs typeface="Garamond"/>
              </a:rPr>
            </a:br>
            <a:r>
              <a:rPr lang="en-US" sz="1000" dirty="0">
                <a:latin typeface="Garamond"/>
                <a:cs typeface="Garamond"/>
              </a:rPr>
              <a:t> </a:t>
            </a:r>
            <a:br>
              <a:rPr lang="en-US" sz="1000" dirty="0">
                <a:latin typeface="Garamond"/>
                <a:cs typeface="Garamond"/>
              </a:rPr>
            </a:br>
            <a:r>
              <a:rPr lang="en-US" sz="1000" dirty="0">
                <a:latin typeface="Garamond"/>
                <a:cs typeface="Garamond"/>
              </a:rPr>
              <a:t>Personal Interests</a:t>
            </a:r>
            <a:br>
              <a:rPr lang="en-US" sz="1000" dirty="0">
                <a:latin typeface="Garamond"/>
                <a:cs typeface="Garamond"/>
              </a:rPr>
            </a:br>
            <a:r>
              <a:rPr lang="en-US" sz="1000" dirty="0">
                <a:latin typeface="Garamond"/>
                <a:cs typeface="Garamond"/>
              </a:rPr>
              <a:t> </a:t>
            </a:r>
            <a:br>
              <a:rPr lang="en-US" sz="1000" dirty="0">
                <a:latin typeface="Garamond"/>
                <a:cs typeface="Garamond"/>
              </a:rPr>
            </a:br>
            <a:r>
              <a:rPr lang="en-US" sz="1000" dirty="0">
                <a:latin typeface="Garamond"/>
                <a:cs typeface="Garamond"/>
              </a:rPr>
              <a:t>President, Stanford Juggling Club – Cofounder, Stanford Unicycle Basketball Team – Cofounder, </a:t>
            </a:r>
            <a:r>
              <a:rPr lang="en-US" sz="1000" dirty="0" err="1">
                <a:latin typeface="Garamond"/>
                <a:cs typeface="Garamond"/>
              </a:rPr>
              <a:t>Treeswingers</a:t>
            </a:r>
            <a:r>
              <a:rPr lang="en-US" sz="1000" dirty="0">
                <a:latin typeface="Garamond"/>
                <a:cs typeface="Garamond"/>
              </a:rPr>
              <a:t> indie music blog – Senior Blogger, The Unofficial Stanford Blog – Champion, Stanford Intramural Indoor Soccer – Member, Stanford Running Club – Enthusiast, World War II History – Viewer, </a:t>
            </a:r>
            <a:r>
              <a:rPr lang="en-US" sz="1000" dirty="0" err="1">
                <a:latin typeface="Garamond"/>
                <a:cs typeface="Garamond"/>
              </a:rPr>
              <a:t>Coen</a:t>
            </a:r>
            <a:r>
              <a:rPr lang="en-US" sz="1000" dirty="0">
                <a:latin typeface="Garamond"/>
                <a:cs typeface="Garamond"/>
              </a:rPr>
              <a:t> Brothers Movies – Paddler, eleven Boundary Waters Canoe Area Wilderness trips</a:t>
            </a:r>
            <a:br>
              <a:rPr lang="en-US" sz="1000" dirty="0">
                <a:latin typeface="Garamond"/>
                <a:cs typeface="Garamond"/>
              </a:rPr>
            </a:br>
            <a:endParaRPr lang="en-US" sz="1000" dirty="0">
              <a:latin typeface="Garamond"/>
              <a:cs typeface="Garamon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6765</TotalTime>
  <Words>199</Words>
  <Application>Microsoft Macintosh PowerPoint</Application>
  <PresentationFormat>On-screen Show (4:3)</PresentationFormat>
  <Paragraphs>102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 Charles Dunn 27950 Elena Road, Los Altos Hills, CA 94022 Cell 224-628-0603 ccdunn@stanford.edu Education  Stanford University Coterminal MS in Electrical Engineering – Signal Processing Concentration, Class of 2012 Stanford University BS in Electrical Engineering – Circuits and Devices Concentration, Class of 2011  Stanford Graduate GPA: 4.22/4.0 Stanford Undergraduate GPA: 3.80/4.0 (Technical 3.86/4.0)  Stanford University Bing Overseas Studies Program 2009 – Kyoto, Japan GRE: 800/800 Quantitative ACT Composite: 35/36    Work and Research Experience   Johns Hopkins University Applied Physics Laboratory, Global Engagement Department — 2011      GPS simulation, RF testing and post-processing. Contact: Martin Sommerville (Martin.Sommerville@jhuapl.edu, 443-778-7630)   Johns Hopkins University Applied Physics Laboratory, Global Engagement Department — 2010      Board design and production for GPS systems. Contact: Martin Sommerville (Martin.Sommerville@jhuapl.edu, 443-778-7630)   Hitachi Works, Nuclear Power Plant Division, Radiation Shielding Group – Hitachi-shi, Ibaraki-ken, Japan — 2009      Monte Carlo simulations and radiation enclosure design.   Stanford University Electrical Engineering, Research Experience for Undergraduates Program, VLF Group — 2008      LEO Cubesat tracking and ground station design. Contact: Dave Lauben (dsl@stanford.edu)    Active DOD Security Clearance Awards   Tau Beta Pi Engineering Honor Society – California Gamma Chapter US National Physics Team Semifinalist (200 nationwide)   National AP Scholar AP Scholar with Distinction SPARK Arts Grant Recipient Rolling Meadows High School Physical Science Senior Medallion   Chicago Tribune All-Academic Team Finalist   Personal Interests   President, Stanford Juggling Club – Cofounder, Stanford Unicycle Basketball Team – Cofounder, Treeswingers indie music blog – Senior Blogger, The Unofficial Stanford Blog – Champion, Stanford Intramural Indoor Soccer – Member, Stanford Running Club – Enthusiast, World War II History – Viewer, Coen Brothers Movies – Paddler, eleven Boundary Waters Canoe Area Wilderness trips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Joseph Dunn</dc:creator>
  <cp:lastModifiedBy>Charles Dunn</cp:lastModifiedBy>
  <cp:revision>18</cp:revision>
  <dcterms:created xsi:type="dcterms:W3CDTF">2011-09-30T04:21:15Z</dcterms:created>
  <dcterms:modified xsi:type="dcterms:W3CDTF">2012-01-27T07:57:37Z</dcterms:modified>
</cp:coreProperties>
</file>