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6" r:id="rId4"/>
    <p:sldId id="264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FA4D-F19B-4D1B-8659-7F4DAFC9F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1A2AD-3F80-421A-9F0D-74A351EFA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09596-F3B3-4093-B0D5-1F9A74AA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C4B23-4AE7-47D8-A934-C34A6157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4ED4F-006D-4308-A691-1C5E7517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4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91CB-8577-40A0-A8E0-288ED5DA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0F89E-6E61-401F-A02E-6B47CD514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81031-60FA-438A-8F66-6213B6F5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5493E-98EA-4277-B930-F8E4C0D9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AC84A-8B5F-4FD1-ADE2-2B41B7BB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53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6241F-8ECA-439A-B665-5A4BFC1BF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EE15D-C103-4E66-9C32-DEDA56288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20580-33DD-4B21-8541-2F8A3E50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DF5B6-1A3B-4FC6-BE67-30A55645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3D272-0269-4571-8008-8D177F5E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78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65D7-841F-4E1E-8B15-17E7C719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8B48-3AD9-49B0-A92C-6C98375E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B588C-140A-49B8-ACD4-35DAB12F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9AB61-01E6-4284-B0B0-7B09041C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EE80-86C2-401B-B79C-AD8D6AC7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5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67C4-9CA0-4363-8AE6-D8219B4B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AA4CC-2D1D-43AB-92AA-FB1C22976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10857-D049-4938-B05A-65C3A25B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CFEC3-4DFA-4C93-B985-94B689B4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46AAC-3DE3-44D2-985A-28D59F68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96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3CC8-54BF-4030-813D-4FCA069D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C23B6-2D6B-413A-B278-BB378CF9C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7E42B-AA39-4877-B124-09034A00F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90DFC-B6EC-42B1-A26D-06B71100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81010-B90F-4D2F-A017-42F4B193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56212-97BA-45BB-8F01-E3163385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80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CAD1-4081-428B-8B55-1598EF3E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B1E3D-3D0F-4EDF-B477-0ED59FCFF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9B5F3-81C9-41B8-A123-C4A3BB957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59F8C-DBCE-43F3-9473-826ECE65B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75537-7722-47D5-806F-627CCC824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248A3-E890-42E2-9A6D-C0893467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B62DE-594E-4F37-A923-E32958AF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1E6F4-50F2-4942-BE22-3921EA26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21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CFF3-F517-49BA-8E77-C880C027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46CD5-FCEA-49B9-9E99-45891FEF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A250F-45BC-4757-B5D8-A8FBE78B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BC91E-2938-4579-8433-5A873A78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77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5A1B8-F277-4033-8B0C-DD731C91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BD6BF-CE19-4E43-9A30-79BE772F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A3CC-4211-4A64-B42E-20102A50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9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DBE0-C109-451E-9B84-CEEA9951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AD79-6376-478D-9C61-8460F152E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FEE61-4302-450F-B549-F3BFC2ED7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22208-AA77-465A-93F7-A83797A3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58057-15A7-4FDC-BFA5-2A331B72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29E2A-0FB5-4A85-A95E-A0826EDA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29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4344-B009-4717-AAD7-39C634AE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061B6-17ED-4C4A-8955-9D6270A17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600DF-32DC-4DA4-B2E1-8CD1D2E68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5DC8E-4E50-4E9D-8F01-D8E97A9A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56B36-D955-4EC1-87D4-8B0036FF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ADB4D-97EC-4427-9A41-941E11FC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02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A08E0-8A30-4FA6-AA51-9A8068F1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CC403-071F-47A4-86B9-28E929F87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DBCEC-EF2C-4DF3-B03B-CCAF2AD32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BE98A-1442-4C05-8C3C-31048FC9D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88EF9-C65C-4AA8-8EB4-E23948E57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42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8FCF-4007-194E-84CF-D44F29F3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 Layer Neural Network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750E92-55A9-F84C-B877-7416C10EDEC8}"/>
              </a:ext>
            </a:extLst>
          </p:cNvPr>
          <p:cNvSpPr txBox="1">
            <a:spLocks/>
          </p:cNvSpPr>
          <p:nvPr/>
        </p:nvSpPr>
        <p:spPr>
          <a:xfrm>
            <a:off x="7356296" y="1825625"/>
            <a:ext cx="39975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dirty="0"/>
              <a:t># </a:t>
            </a:r>
            <a:r>
              <a:rPr lang="en-IN" sz="1400" dirty="0" err="1"/>
              <a:t>DataSet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The Banknote Dataset involves predicting whether a given banknote is authentic given a number of measures taken from a photograph.</a:t>
            </a:r>
          </a:p>
          <a:p>
            <a:pPr marL="0" indent="0">
              <a:buNone/>
            </a:pPr>
            <a:br>
              <a:rPr lang="en-IN" sz="1400" dirty="0"/>
            </a:br>
            <a:r>
              <a:rPr lang="en-IN" sz="1400" dirty="0"/>
              <a:t>It is a binary (2-class) classification problem. </a:t>
            </a:r>
          </a:p>
          <a:p>
            <a:pPr marL="0" indent="0">
              <a:buNone/>
            </a:pPr>
            <a:r>
              <a:rPr lang="en-IN" sz="1400" dirty="0"/>
              <a:t>With 4 input variables and 1 output variable. The variable names are as follows:</a:t>
            </a:r>
          </a:p>
          <a:p>
            <a:pPr marL="0" indent="0">
              <a:buNone/>
            </a:pPr>
            <a:endParaRPr lang="en-IN" sz="14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400" dirty="0"/>
              <a:t>Variance of Wavelet Transformed image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400" dirty="0"/>
              <a:t>Skewness of Wavelet Transformed image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400" dirty="0"/>
              <a:t>Kurtosis of Wavelet Transformed image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400" dirty="0"/>
              <a:t>Entropy of image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I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1.        Class (0 for authentic, 1 for inauthentic).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Ref: http://</a:t>
            </a:r>
            <a:r>
              <a:rPr lang="en-IN" sz="1400" dirty="0" err="1"/>
              <a:t>archive.ics.uci.edu</a:t>
            </a:r>
            <a:r>
              <a:rPr lang="en-IN" sz="1400" dirty="0"/>
              <a:t>/ml/datasets/</a:t>
            </a:r>
            <a:r>
              <a:rPr lang="en-IN" sz="1400" dirty="0" err="1"/>
              <a:t>banknote+authentication</a:t>
            </a:r>
            <a:endParaRPr lang="en-IN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1132F2C-D20B-1F4B-B832-83BA49EA2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92" y="2233399"/>
            <a:ext cx="5910056" cy="345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5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3D45-F911-478B-AB4E-EF6B2375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 -  Representation of Data: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CE92BF-9F69-4B4A-9C47-5ABFCE673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33" y="1272209"/>
            <a:ext cx="10362876" cy="53903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F5D84D-CC21-4609-A22E-5EC91E398474}"/>
              </a:ext>
            </a:extLst>
          </p:cNvPr>
          <p:cNvSpPr/>
          <p:nvPr/>
        </p:nvSpPr>
        <p:spPr>
          <a:xfrm>
            <a:off x="4293704" y="1577009"/>
            <a:ext cx="2160105" cy="384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61B1EEE9-1238-49C3-8C43-1E03220A75D9}"/>
              </a:ext>
            </a:extLst>
          </p:cNvPr>
          <p:cNvSpPr/>
          <p:nvPr/>
        </p:nvSpPr>
        <p:spPr>
          <a:xfrm>
            <a:off x="8507896" y="583096"/>
            <a:ext cx="1537252" cy="993913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Represents Original banknote(1)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D8D5C458-B862-44C5-A4A5-F78B7C734930}"/>
              </a:ext>
            </a:extLst>
          </p:cNvPr>
          <p:cNvSpPr/>
          <p:nvPr/>
        </p:nvSpPr>
        <p:spPr>
          <a:xfrm rot="4697225">
            <a:off x="9046104" y="5241903"/>
            <a:ext cx="1088730" cy="1278295"/>
          </a:xfrm>
          <a:prstGeom prst="wedgeRect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8A47D6-B77B-4B45-8845-D398BD5FD593}"/>
              </a:ext>
            </a:extLst>
          </p:cNvPr>
          <p:cNvSpPr txBox="1"/>
          <p:nvPr/>
        </p:nvSpPr>
        <p:spPr>
          <a:xfrm rot="20556727">
            <a:off x="8958473" y="5416968"/>
            <a:ext cx="1470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Represents Fake Banknotes(0)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A4BF76-AE0A-4C5E-8C38-3CCAC69A9D98}"/>
              </a:ext>
            </a:extLst>
          </p:cNvPr>
          <p:cNvSpPr/>
          <p:nvPr/>
        </p:nvSpPr>
        <p:spPr>
          <a:xfrm>
            <a:off x="4651513" y="5751443"/>
            <a:ext cx="1974574" cy="384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42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D608E6-B7A5-445B-8AEE-410B7A33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1" y="537894"/>
            <a:ext cx="10342494" cy="5261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6BA30-AAF0-4939-B2E5-3197B95EA1F5}"/>
              </a:ext>
            </a:extLst>
          </p:cNvPr>
          <p:cNvSpPr txBox="1"/>
          <p:nvPr/>
        </p:nvSpPr>
        <p:spPr>
          <a:xfrm>
            <a:off x="3313042" y="5619666"/>
            <a:ext cx="3339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Parameter 1 </a:t>
            </a:r>
          </a:p>
          <a:p>
            <a:r>
              <a:rPr lang="en-IN" sz="1200" dirty="0"/>
              <a:t>Parameter 2   </a:t>
            </a:r>
          </a:p>
          <a:p>
            <a:r>
              <a:rPr lang="en-IN" sz="1200" dirty="0"/>
              <a:t>Parameter 3 </a:t>
            </a:r>
          </a:p>
          <a:p>
            <a:r>
              <a:rPr lang="en-IN" sz="1200" dirty="0"/>
              <a:t>Parameter 4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CB9D48-3028-4E6E-B7A1-8B0029C00218}"/>
              </a:ext>
            </a:extLst>
          </p:cNvPr>
          <p:cNvSpPr/>
          <p:nvPr/>
        </p:nvSpPr>
        <p:spPr>
          <a:xfrm flipV="1">
            <a:off x="4280453" y="5675859"/>
            <a:ext cx="92764" cy="15377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7544B3-6A43-49D9-A68C-BC304FBE7401}"/>
              </a:ext>
            </a:extLst>
          </p:cNvPr>
          <p:cNvSpPr/>
          <p:nvPr/>
        </p:nvSpPr>
        <p:spPr>
          <a:xfrm>
            <a:off x="4280453" y="5826192"/>
            <a:ext cx="92764" cy="15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832598-A79B-4E96-9BAC-5C21C30554BC}"/>
              </a:ext>
            </a:extLst>
          </p:cNvPr>
          <p:cNvSpPr/>
          <p:nvPr/>
        </p:nvSpPr>
        <p:spPr>
          <a:xfrm>
            <a:off x="4287081" y="6048290"/>
            <a:ext cx="92764" cy="153771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8A8C3A-045E-4ACB-A1A8-034FCF3A0650}"/>
              </a:ext>
            </a:extLst>
          </p:cNvPr>
          <p:cNvSpPr/>
          <p:nvPr/>
        </p:nvSpPr>
        <p:spPr>
          <a:xfrm>
            <a:off x="4287081" y="6215313"/>
            <a:ext cx="86136" cy="15377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C77AEE-21C9-4332-B849-48E3413A1814}"/>
              </a:ext>
            </a:extLst>
          </p:cNvPr>
          <p:cNvSpPr txBox="1"/>
          <p:nvPr/>
        </p:nvSpPr>
        <p:spPr>
          <a:xfrm>
            <a:off x="1152939" y="145774"/>
            <a:ext cx="720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Parameters considered to check for the original/fake bank note, Below graph shows the individual parameter impacts on original/fake bank note</a:t>
            </a:r>
          </a:p>
        </p:txBody>
      </p:sp>
    </p:spTree>
    <p:extLst>
      <p:ext uri="{BB962C8B-B14F-4D97-AF65-F5344CB8AC3E}">
        <p14:creationId xmlns:p14="http://schemas.microsoft.com/office/powerpoint/2010/main" val="382513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FFFF-D1B3-F64D-A375-6A2C3E6F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936"/>
          </a:xfrm>
        </p:spPr>
        <p:txBody>
          <a:bodyPr/>
          <a:lstStyle/>
          <a:p>
            <a:r>
              <a:rPr lang="en-US" dirty="0"/>
              <a:t>Working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CD3F-2D67-E94D-9EF6-C67B8CFC0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838"/>
            <a:ext cx="10515600" cy="4351338"/>
          </a:xfrm>
        </p:spPr>
        <p:txBody>
          <a:bodyPr numCol="2">
            <a:normAutofit fontScale="32500" lnSpcReduction="20000"/>
          </a:bodyPr>
          <a:lstStyle/>
          <a:p>
            <a:pPr marL="0" indent="0">
              <a:buNone/>
            </a:pPr>
            <a:b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--- output ---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# python3 main-4i-1h-1o.py</a:t>
            </a:r>
          </a:p>
          <a:p>
            <a:pPr marL="0" indent="0">
              <a:buNone/>
            </a:pPr>
            <a:b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Stage 1) Random starting weights: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# Layer 1 (4 neurons, each with 4 inputs):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[[4.17022005e-01 7.20324493e-01 1.14374817e-04 3.02332573e-01]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[1.46755891e-01 9.23385948e-02 1.86260211e-01 3.45560727e-01]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[3.96767474e-01 5.38816734e-01 4.19194514e-01 6.85219500e-01]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[2.04452250e-01 8.78117436e-01 2.73875932e-02 6.70467510e-01]]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# Layer 2 (1 neuron, with 4 inputs):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[[0.4173048 ]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[0.55868983]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[0.14038694]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[0.19810149]]</a:t>
            </a:r>
          </a:p>
          <a:p>
            <a:pPr marL="0" indent="0">
              <a:buNone/>
            </a:pPr>
            <a:b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Stage 2) New weights after training: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# Layer 1 (4 neurons, each with 4 inputs):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[[-0.80882082  0.44127317 -1.95958137  2.30771812]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[ 0.20107878 -0.26749924  0.34160953 -0.19752144]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[ 0.17624295  0.71150346 -0.08378137  0.32611257]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[ 0.29950621  0.95467863  0.59970368 -0.03013834]]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# Layer 2 (1 neuron, with 4 inputs):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[[ 1.07345495]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[-0.16503406]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[ 3.97252318]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[-4.81665941]]</a:t>
            </a:r>
          </a:p>
          <a:p>
            <a:pPr marL="0" indent="0">
              <a:buNone/>
            </a:pPr>
            <a:b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Testing: Expectation O = [1]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[-2.4941  3.5447 -1.3721 -2.8483]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[0.99201085]</a:t>
            </a:r>
          </a:p>
          <a:p>
            <a:pPr marL="0" indent="0">
              <a:buNone/>
            </a:pPr>
            <a:b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Testing: Expectation O = [0]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[ 3.9362 10.1622 -3.8235 -4.0172]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[0.00860221]</a:t>
            </a:r>
          </a:p>
        </p:txBody>
      </p:sp>
    </p:spTree>
    <p:extLst>
      <p:ext uri="{BB962C8B-B14F-4D97-AF65-F5344CB8AC3E}">
        <p14:creationId xmlns:p14="http://schemas.microsoft.com/office/powerpoint/2010/main" val="422888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7E53E-A018-45FA-8E48-A052C038B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033" y="516834"/>
            <a:ext cx="6232587" cy="547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6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97C1-4B01-4A4D-BECC-AB0A4E85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513" y="2392708"/>
            <a:ext cx="10515600" cy="1325563"/>
          </a:xfrm>
        </p:spPr>
        <p:txBody>
          <a:bodyPr/>
          <a:lstStyle/>
          <a:p>
            <a:r>
              <a:rPr lang="en-IN" dirty="0"/>
              <a:t>Visualization comparison of </a:t>
            </a:r>
            <a:br>
              <a:rPr lang="en-IN" dirty="0"/>
            </a:br>
            <a:r>
              <a:rPr lang="en-IN" dirty="0"/>
              <a:t>Input and Output of trained model</a:t>
            </a:r>
          </a:p>
        </p:txBody>
      </p:sp>
    </p:spTree>
    <p:extLst>
      <p:ext uri="{BB962C8B-B14F-4D97-AF65-F5344CB8AC3E}">
        <p14:creationId xmlns:p14="http://schemas.microsoft.com/office/powerpoint/2010/main" val="278702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4315BE-822F-43C2-80C1-A24DC2C11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431" y="3565249"/>
            <a:ext cx="10506075" cy="3743325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7E22110-EDCB-42EB-9E4D-70CFC925C9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91" b="1934"/>
          <a:stretch/>
        </p:blipFill>
        <p:spPr>
          <a:xfrm>
            <a:off x="-212035" y="-119269"/>
            <a:ext cx="8480164" cy="400215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7D4C2E4-B6FF-424D-8CCE-54ABF847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08" y="365124"/>
            <a:ext cx="2766391" cy="3063875"/>
          </a:xfrm>
        </p:spPr>
        <p:txBody>
          <a:bodyPr>
            <a:normAutofit fontScale="90000"/>
          </a:bodyPr>
          <a:lstStyle/>
          <a:p>
            <a:r>
              <a:rPr lang="en-IN" sz="2000" dirty="0"/>
              <a:t>Figure 1: Dataset considered</a:t>
            </a: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 Considering line drawn at (1.0) as expected , We can see the trained data is almost as expected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Figure 2: Output of trained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A723BF-7501-4C7F-973F-085148FE5BF1}"/>
              </a:ext>
            </a:extLst>
          </p:cNvPr>
          <p:cNvSpPr txBox="1"/>
          <p:nvPr/>
        </p:nvSpPr>
        <p:spPr>
          <a:xfrm>
            <a:off x="10005391" y="16300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FE84421-E00B-4A7E-BA0D-FCD6F4E71EFC}"/>
              </a:ext>
            </a:extLst>
          </p:cNvPr>
          <p:cNvSpPr/>
          <p:nvPr/>
        </p:nvSpPr>
        <p:spPr>
          <a:xfrm>
            <a:off x="9766852" y="3326296"/>
            <a:ext cx="423270" cy="5565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10C1A35-90EF-44F5-ACAC-F629FCABA995}"/>
              </a:ext>
            </a:extLst>
          </p:cNvPr>
          <p:cNvSpPr/>
          <p:nvPr/>
        </p:nvSpPr>
        <p:spPr>
          <a:xfrm rot="10800000">
            <a:off x="7898296" y="768626"/>
            <a:ext cx="596347" cy="185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84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413</Words>
  <Application>Microsoft Macintosh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Multi Layer Neural Network</vt:lpstr>
      <vt:lpstr>Visualization -  Representation of Data:</vt:lpstr>
      <vt:lpstr>PowerPoint Presentation</vt:lpstr>
      <vt:lpstr>Working Output</vt:lpstr>
      <vt:lpstr>PowerPoint Presentation</vt:lpstr>
      <vt:lpstr>Visualization comparison of  Input and Output of trained model</vt:lpstr>
      <vt:lpstr>Figure 1: Dataset considered    Considering line drawn at (1.0) as expected , We can see the trained data is almost as expected  Figure 2: Output of trained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TRUPTHI D</dc:creator>
  <cp:lastModifiedBy>Prasenjit Manna (prmanna)</cp:lastModifiedBy>
  <cp:revision>16</cp:revision>
  <dcterms:created xsi:type="dcterms:W3CDTF">2020-12-05T15:29:00Z</dcterms:created>
  <dcterms:modified xsi:type="dcterms:W3CDTF">2020-12-06T09:53:34Z</dcterms:modified>
</cp:coreProperties>
</file>