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49"/>
  </p:notesMasterIdLst>
  <p:sldIdLst>
    <p:sldId id="256" r:id="rId3"/>
    <p:sldId id="257" r:id="rId4"/>
    <p:sldId id="352" r:id="rId5"/>
    <p:sldId id="410" r:id="rId6"/>
    <p:sldId id="358" r:id="rId7"/>
    <p:sldId id="360" r:id="rId8"/>
    <p:sldId id="361" r:id="rId9"/>
    <p:sldId id="362" r:id="rId10"/>
    <p:sldId id="363" r:id="rId11"/>
    <p:sldId id="359" r:id="rId12"/>
    <p:sldId id="364" r:id="rId13"/>
    <p:sldId id="365" r:id="rId14"/>
    <p:sldId id="366" r:id="rId15"/>
    <p:sldId id="367" r:id="rId16"/>
    <p:sldId id="368" r:id="rId17"/>
    <p:sldId id="431" r:id="rId18"/>
    <p:sldId id="432" r:id="rId19"/>
    <p:sldId id="433" r:id="rId20"/>
    <p:sldId id="436" r:id="rId21"/>
    <p:sldId id="439" r:id="rId22"/>
    <p:sldId id="440" r:id="rId23"/>
    <p:sldId id="441" r:id="rId24"/>
    <p:sldId id="442" r:id="rId25"/>
    <p:sldId id="443" r:id="rId26"/>
    <p:sldId id="444" r:id="rId27"/>
    <p:sldId id="445" r:id="rId28"/>
    <p:sldId id="448" r:id="rId29"/>
    <p:sldId id="449" r:id="rId30"/>
    <p:sldId id="452" r:id="rId31"/>
    <p:sldId id="453" r:id="rId32"/>
    <p:sldId id="454" r:id="rId33"/>
    <p:sldId id="457" r:id="rId34"/>
    <p:sldId id="475" r:id="rId35"/>
    <p:sldId id="462" r:id="rId36"/>
    <p:sldId id="507" r:id="rId37"/>
    <p:sldId id="463" r:id="rId38"/>
    <p:sldId id="476" r:id="rId39"/>
    <p:sldId id="464" r:id="rId40"/>
    <p:sldId id="465" r:id="rId41"/>
    <p:sldId id="466" r:id="rId42"/>
    <p:sldId id="467" r:id="rId43"/>
    <p:sldId id="468" r:id="rId44"/>
    <p:sldId id="469" r:id="rId45"/>
    <p:sldId id="470" r:id="rId46"/>
    <p:sldId id="471" r:id="rId47"/>
    <p:sldId id="472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2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8" autoAdjust="0"/>
    <p:restoredTop sz="80789" autoAdjust="0"/>
  </p:normalViewPr>
  <p:slideViewPr>
    <p:cSldViewPr>
      <p:cViewPr varScale="1">
        <p:scale>
          <a:sx n="66" d="100"/>
          <a:sy n="66" d="100"/>
        </p:scale>
        <p:origin x="173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6A55B-0B0C-48BE-ACB9-8BC4F137FFF3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C9746-1040-4D60-8B0E-E2F7B35B42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531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9F092FB-1F71-4105-84D8-B7A4E6DE704E}" type="slidenum">
              <a:rPr lang="zh-CN" altLang="en-US">
                <a:solidFill>
                  <a:prstClr val="black"/>
                </a:solidFill>
              </a:rPr>
              <a:pPr eaLnBrk="1" hangingPunct="1"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303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16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34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009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943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75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34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338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588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710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75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036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396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5556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498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678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8221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63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146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349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4372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793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6314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6045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407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4341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33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340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34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0371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35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2719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3866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角；觸角，觸鬚</a:t>
            </a:r>
            <a:r>
              <a:rPr lang="zh-TW" altLang="en-US" dirty="0"/>
              <a:t>牛角</a:t>
            </a:r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dirty="0"/>
              <a:t>而謹慎的佩涅洛佩則説道：“尊敬的客人，夢幻是很難解釋清楚的，并不是所有的夢景都會變爲現實。來去無蹤的夢神一般穿行於兩座大門，一座由牛角制成，一座由象牙雕成。穿過象牙大門來到人的夢鄉的夢神，只會欺人，所現所説不會成爲現實。而通過牛角大門進入的夢神，卻給任何一個凡人帶真實可信的訊息。但是，我的夢境不是後一位夢神提供的，雖然那里情節讓我心情舒暢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7F86A-5A07-4713-A20D-78823EE9F2D1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7830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8211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892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5057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791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2782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2872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/>
              <a:t>THEANO_FLAGS=device=gpu0 python YourCode.py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/>
              <a:t>import </a:t>
            </a:r>
            <a:r>
              <a:rPr lang="en-US" altLang="zh-TW" sz="2800" dirty="0" err="1"/>
              <a:t>os</a:t>
            </a:r>
            <a:endParaRPr lang="en-US" altLang="zh-TW" sz="280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 err="1"/>
              <a:t>os.environ</a:t>
            </a:r>
            <a:r>
              <a:rPr lang="en-US" altLang="zh-TW" sz="2800" dirty="0"/>
              <a:t>["THEANO_FLAGS"] = "device=</a:t>
            </a:r>
            <a:r>
              <a:rPr lang="en-US" altLang="zh-TW" sz="2800" dirty="0" err="1"/>
              <a:t>cpu</a:t>
            </a:r>
            <a:r>
              <a:rPr lang="en-US" altLang="zh-TW" sz="2800" dirty="0"/>
              <a:t>"</a:t>
            </a:r>
            <a:endParaRPr lang="zh-TW" altLang="en-US" sz="28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510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79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757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529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268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C5F5DB-3489-4B98-841A-04C4B1BD0F2E}" type="slidenum">
              <a:rPr lang="zh-CN" altLang="en-US">
                <a:solidFill>
                  <a:prstClr val="black"/>
                </a:solidFill>
              </a:rPr>
              <a:pPr eaLnBrk="1" hangingPunct="1"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09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976" y="2500307"/>
            <a:ext cx="6286544" cy="61276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4414" y="3357562"/>
            <a:ext cx="4429156" cy="4762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94C4F-1933-4056-9D6F-D9CFBF86E76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88125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B1981BB-8ED8-48D6-AABE-ACBAD1F7E31C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01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0C32D-F7C4-447C-B533-4D736ED7517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EAEC374-B65C-44FD-BDFE-B813C65DB2DF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85860"/>
            <a:ext cx="2057400" cy="4840303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14422"/>
            <a:ext cx="6019800" cy="49117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1BAFA-6F0D-4BF7-BB81-43618E04DA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5787EE1-4BAE-436C-951D-3151A82F7BB7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981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2976" y="2500307"/>
            <a:ext cx="6286544" cy="61276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4414" y="3357562"/>
            <a:ext cx="4429156" cy="4762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7189A-F273-4602-8BE9-44A31E60F20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88125" y="6356350"/>
            <a:ext cx="2133600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B1981BB-8ED8-48D6-AABE-ACBAD1F7E31C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695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17D3E-3B43-41BA-ADCA-B4ED64BCE69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1D348F7C-6449-4DB5-B150-C4236E70AB34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465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B8D29-41BB-4655-BF2A-D1935EED2B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A1CCD8D4-CB2A-4087-A4AB-0DA7C391FDDC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10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634D3-B6B8-491D-9E80-C19999A08F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30EDAA9F-833D-4AEA-AC65-BD478DDC7932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031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D3511-83A3-4131-85C9-0C02F852979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970DCA3-E823-4ACB-B28D-F9224FA70317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967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506E3-B58F-4DB2-82E3-401C421703E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BFA7B66C-2457-4C04-B5E7-FAB075223BA1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531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82D4E-168F-47A1-92B6-73F05C2A86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C1B56900-93D0-4B5B-B3DD-44AE3128A743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88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214422"/>
            <a:ext cx="3008313" cy="733422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214422"/>
            <a:ext cx="5111750" cy="4911741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000240"/>
            <a:ext cx="3008313" cy="41259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76111-424A-417D-9F88-DF762E7E314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72581813-8297-4DD3-9F04-6E6A496AE4E0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568A2-D1E4-405C-9465-1D819ACB0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1D348F7C-6449-4DB5-B150-C4236E70AB34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226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A5412-7F66-49F7-9C07-15BD43BFE0E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6697F415-659E-4366-8B87-DB120E4A0B7E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7623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A0D33-A7E3-476A-87B8-D7FB8AB068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EAEC374-B65C-44FD-BDFE-B813C65DB2DF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8311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85860"/>
            <a:ext cx="2057400" cy="4840303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14422"/>
            <a:ext cx="6019800" cy="49117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C3870-48C8-4598-9AA1-2BF2E0A5DD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E5787EE1-4BAE-436C-951D-3151A82F7BB7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47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51E37-6350-4DCA-B48D-B348649DE9C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A1CCD8D4-CB2A-4087-A4AB-0DA7C391FDDC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6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9040D-B525-40F3-B8EF-0DDA7FFC004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30EDAA9F-833D-4AEA-AC65-BD478DDC7932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3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4518-FA78-4F7E-A9B3-A5B5785432B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F970DCA3-E823-4ACB-B28D-F9224FA70317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56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CEA34-E2FE-4411-8A5F-0DF490E7B8B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BFA7B66C-2457-4C04-B5E7-FAB075223BA1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0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49923-218C-4592-BBDF-ADE4D169B35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C1B56900-93D0-4B5B-B3DD-44AE3128A743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71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1214422"/>
            <a:ext cx="3008313" cy="733422"/>
          </a:xfrm>
        </p:spPr>
        <p:txBody>
          <a:bodyPr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214422"/>
            <a:ext cx="5111750" cy="4911741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2000240"/>
            <a:ext cx="3008313" cy="41259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C63D0-91DA-4F90-8093-9A69210FDEE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72581813-8297-4DD3-9F04-6E6A496AE4E0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95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2F16C-FA2E-4475-9238-68175B061CD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第</a:t>
            </a:r>
            <a:fld id="{6697F415-659E-4366-8B87-DB120E4A0B7E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zh-CN" altLang="en-US">
                <a:solidFill>
                  <a:prstClr val="black"/>
                </a:solidFill>
              </a:rPr>
              <a:t>页</a:t>
            </a:r>
            <a:r>
              <a:rPr lang="en-US" altLang="zh-CN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61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42875" y="357188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B55E5D9-380B-4DB0-A138-8D29FC4D38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64C3B7-DDBD-403E-A304-4BD94D6CB49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34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42875" y="357188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A944234-1106-4754-8691-5FC22A1DC31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64C3B7-DDBD-403E-A304-4BD94D6CB49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7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8.jpe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keras.io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3.png"/><Relationship Id="rId1" Type="http://schemas.openxmlformats.org/officeDocument/2006/relationships/vmlDrawing" Target="../drawings/vmlDrawing1.vml"/><Relationship Id="rId6" Type="http://schemas.openxmlformats.org/officeDocument/2006/relationships/hyperlink" Target="https://en.wikipedia.org/wiki/Frank_Rosenblatt" TargetMode="External"/><Relationship Id="rId11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15" Type="http://schemas.openxmlformats.org/officeDocument/2006/relationships/image" Target="../media/image12.png"/><Relationship Id="rId10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6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0.png"/><Relationship Id="rId5" Type="http://schemas.openxmlformats.org/officeDocument/2006/relationships/image" Target="../media/image154.png"/><Relationship Id="rId4" Type="http://schemas.openxmlformats.org/officeDocument/2006/relationships/image" Target="../media/image6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2.png"/><Relationship Id="rId5" Type="http://schemas.openxmlformats.org/officeDocument/2006/relationships/image" Target="../media/image70.png"/><Relationship Id="rId4" Type="http://schemas.openxmlformats.org/officeDocument/2006/relationships/image" Target="../media/image7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8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3" Type="http://schemas.openxmlformats.org/officeDocument/2006/relationships/image" Target="../media/image8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11" Type="http://schemas.openxmlformats.org/officeDocument/2006/relationships/image" Target="../media/image43.png"/><Relationship Id="rId10" Type="http://schemas.openxmlformats.org/officeDocument/2006/relationships/image" Target="../media/image42.png"/><Relationship Id="rId9" Type="http://schemas.openxmlformats.org/officeDocument/2006/relationships/image" Target="../media/image410.png"/><Relationship Id="rId1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8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ChangeArrowheads="1"/>
          </p:cNvSpPr>
          <p:nvPr/>
        </p:nvSpPr>
        <p:spPr bwMode="black">
          <a:xfrm>
            <a:off x="2051720" y="2564904"/>
            <a:ext cx="6912768" cy="92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人</a:t>
            </a:r>
            <a:r>
              <a:rPr lang="zh-CN" altLang="en-US" sz="2800" b="1" dirty="0" smtClean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工神经网络介绍</a:t>
            </a:r>
            <a:r>
              <a:rPr lang="en-US" altLang="zh-CN" sz="4000" b="1" dirty="0" smtClean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 dirty="0" smtClean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51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人工神经网络的历史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--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多层网络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15616" y="5635948"/>
            <a:ext cx="69127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Picture extracted from Hinton et al</a:t>
            </a:r>
            <a:r>
              <a:rPr kumimoji="0" lang="en-US" altLang="zh-CN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2016. 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147" y="2132856"/>
            <a:ext cx="9007990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人工神经网络的历史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--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多层网络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7682" y="1443924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常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见非线性函数     的选择。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555776" y="1510830"/>
                <a:ext cx="772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510830"/>
                <a:ext cx="77290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9737" y="2122216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Sigmoid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03806" y="5629649"/>
                <a:ext cx="1789143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806" y="5629649"/>
                <a:ext cx="1789143" cy="6173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093419" y="5877665"/>
                <a:ext cx="2629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419" y="5877665"/>
                <a:ext cx="2629630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19672" r="-15741" b="-18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8377" y="2463795"/>
            <a:ext cx="3587280" cy="304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2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人工神经网络的历史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--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多层网络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7682" y="1443924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常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见非线性函数     的选择。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555776" y="1510830"/>
                <a:ext cx="772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510830"/>
                <a:ext cx="77290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9737" y="2122216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tanh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368" y="2429716"/>
            <a:ext cx="3914799" cy="31299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75656" y="5648832"/>
                <a:ext cx="1905842" cy="630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648832"/>
                <a:ext cx="1905842" cy="6301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106862" y="5867117"/>
                <a:ext cx="22521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)=1−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862" y="5867117"/>
                <a:ext cx="2252155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19672" r="-13821" b="-18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76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人工神经网络的历史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--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多层网络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204864"/>
            <a:ext cx="5904656" cy="3248048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95536" y="1567963"/>
            <a:ext cx="30101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大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于两层的神经网络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749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人工神经网络的历史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--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多层网络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51520" y="1331476"/>
            <a:ext cx="820891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多层神经网络的优势：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）基本单元简单，多个基本单元可扩展为非常复杂的非线性函数。因此易于构建，同时模型有很强的表达能力。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）训练和测试的计算并行性非常好，有利于在分布式系统上的应用。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）模型构建来源于对人脑的仿生，话题丰富，各种领域的研究人员都有兴趣，都能做贡献。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881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人工神经网络的历史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--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多层网络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51520" y="1267309"/>
            <a:ext cx="8208912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多层神经网络的劣势：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）数学不漂亮，优化算法只能获得局部极值，算法性能与初始值有关。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）不可解释。训练神经网络获得的参数与实际任务的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关联性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非常模糊。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）模型可调整的参数很多 （网络层数、每层神经元个数、非线性函数、学习率、优化方法、终止条件等等），使得训练神经网络变成了一门“艺术”。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）如果要训练相对复杂的网络，需要大量的训练样本。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090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107504" y="130175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训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练建议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1437" y="1340768"/>
            <a:ext cx="842112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）一般情况下，在训练集上的目标函数的平均值（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cost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）会随着训练的深入而不断减小，如果这个指标有增大情况，停下来。有两种情况：第一是采用的模型不够复杂，以致于不能在训练集上完全拟合；第二是已经训练很好了。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）分出一些验证集（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Validation Set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训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练的本质目标是在验证集上获取最大的识别率。因此训练一段时间后，必须在验证集上测试识别率，保存使验证集上识别率最大的模型参数，作为最后结果。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）注意调整学习率（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Learning Rate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如果刚训练几步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cost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就增加，一般来说是学习率太高了；如果每次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cost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变化很小，说明学习率太低。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36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数设置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0605" y="1431062"/>
            <a:ext cx="776978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随机梯度下降 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Stochastic Gradient Descent, SGD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激活函数选择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训练数据</a:t>
            </a: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初始化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b)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的初始化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 Batch normalization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目标函数选择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7.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参数更新策略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8.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训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练建议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73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随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机梯度下降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3528" y="1267310"/>
            <a:ext cx="7769787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随机梯度下降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）不用每输入一个样本就去变换参数，而是输入一批样本（叫做一个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BATCH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MINI-BATCH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），求出这些样本的梯度平均值后，根据这个平均值改变参数。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）在神经网络训练中，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BATCH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的样本数大致设置为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50-200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不等。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41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激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活函数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3" y="1772816"/>
            <a:ext cx="9007533" cy="405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5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026" name="Picture 1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92" y="2729236"/>
            <a:ext cx="3528392" cy="223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5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48" y="3043754"/>
            <a:ext cx="4812123" cy="161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-36512" y="5271591"/>
            <a:ext cx="41764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神经元生理结构示意图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41104" y="527159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神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经元的数学模型示意图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7283" y="1274763"/>
            <a:ext cx="8876800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1943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年，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心理学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家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W.S.McCulloch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和数理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逻辑学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家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W.Pitts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基于神经元的生理特征，建立了单个神经元的数学模型（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MP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模型）。</a:t>
            </a: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生物模型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65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训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练数据初始化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37682" y="1443924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建议：做均值和方差归一化。。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81" y="1933846"/>
            <a:ext cx="8056791" cy="28000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58" y="5445224"/>
            <a:ext cx="2932115" cy="79208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779912" y="5102604"/>
            <a:ext cx="51125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[U,V] = size(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xTraining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avgX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mean(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xTraining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sigma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xTraining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xTraining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xTraining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(avgX,U,1))./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repmat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(sigma,U,1);</a:t>
            </a:r>
          </a:p>
        </p:txBody>
      </p:sp>
    </p:spTree>
    <p:extLst>
      <p:ext uri="{BB962C8B-B14F-4D97-AF65-F5344CB8AC3E}">
        <p14:creationId xmlns:p14="http://schemas.microsoft.com/office/powerpoint/2010/main" val="332746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3750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（</a:t>
            </a:r>
            <a:r>
              <a:rPr lang="en-US" altLang="zh-CN" sz="4400" b="1" dirty="0" err="1" smtClean="0">
                <a:solidFill>
                  <a:prstClr val="white"/>
                </a:solidFill>
                <a:latin typeface="Arial" charset="0"/>
              </a:rPr>
              <a:t>W,</a:t>
            </a:r>
            <a:r>
              <a:rPr lang="en-US" altLang="zh-CN" sz="4400" b="1" dirty="0" err="1">
                <a:solidFill>
                  <a:prstClr val="white"/>
                </a:solidFill>
                <a:latin typeface="Arial" charset="0"/>
              </a:rPr>
              <a:t>b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）的初始化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637269"/>
            <a:ext cx="2916377" cy="23316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646847"/>
            <a:ext cx="2904398" cy="2322080"/>
          </a:xfrm>
          <a:prstGeom prst="rect">
            <a:avLst/>
          </a:prstGeom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691680" y="3861048"/>
            <a:ext cx="15121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Sigmoid  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364088" y="3861047"/>
            <a:ext cx="10801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tanh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67544" y="4651819"/>
            <a:ext cx="848279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梯度消失现象：如果        一开始很大或很小，那么梯度将趋近于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，反向传播后前面与之相关的梯度也趋近于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，导致训练缓慢。 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因此，我们要使       一开始在零附近。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47864" y="4725144"/>
                <a:ext cx="11509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725144"/>
                <a:ext cx="115095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628370" y="5858008"/>
                <a:ext cx="11509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370" y="5858008"/>
                <a:ext cx="115095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0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3750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（</a:t>
            </a:r>
            <a:r>
              <a:rPr lang="en-US" altLang="zh-CN" sz="4400" b="1" dirty="0" err="1" smtClean="0">
                <a:solidFill>
                  <a:prstClr val="white"/>
                </a:solidFill>
                <a:latin typeface="Arial" charset="0"/>
              </a:rPr>
              <a:t>W,</a:t>
            </a:r>
            <a:r>
              <a:rPr lang="en-US" altLang="zh-CN" sz="4400" b="1" dirty="0" err="1">
                <a:solidFill>
                  <a:prstClr val="white"/>
                </a:solidFill>
                <a:latin typeface="Arial" charset="0"/>
              </a:rPr>
              <a:t>b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）的初始化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79512" y="1556792"/>
            <a:ext cx="848279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一种比较简单有效的方法是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：（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W,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初始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化从区间           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均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匀随机取值。其中  为（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W,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）所在层的神经元个数。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可以证明，如果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服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从正态分布，均值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，方差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，且各个维度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无关，而（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W,b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）是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的均匀分布，则        是均值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 方差为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/3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的正态分布。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372200" y="3871569"/>
                <a:ext cx="11509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871569"/>
                <a:ext cx="115095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164288" y="1484784"/>
                <a:ext cx="136518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/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rad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1484784"/>
                <a:ext cx="1365181" cy="7146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987824" y="2411596"/>
                <a:ext cx="3779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411596"/>
                <a:ext cx="37792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843808" y="3655157"/>
                <a:ext cx="1365181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/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rad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655157"/>
                <a:ext cx="1365181" cy="7146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39179" y="5059403"/>
            <a:ext cx="8604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solidFill>
                  <a:srgbClr val="000000"/>
                </a:solidFill>
                <a:latin typeface="Courier New" panose="02070309020205020404" pitchFamily="49" charset="0"/>
              </a:rPr>
              <a:t>nn.W{k} = 2*rand(height, width)/sqrt(width)-1/sqrt(width);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9770" y="5466757"/>
            <a:ext cx="8044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nn.b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= 2*rand(height, 1)/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(width)-1/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(width);</a:t>
            </a:r>
          </a:p>
        </p:txBody>
      </p:sp>
    </p:spTree>
    <p:extLst>
      <p:ext uri="{BB962C8B-B14F-4D97-AF65-F5344CB8AC3E}">
        <p14:creationId xmlns:p14="http://schemas.microsoft.com/office/powerpoint/2010/main" val="172220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37504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（</a:t>
            </a:r>
            <a:r>
              <a:rPr lang="en-US" altLang="zh-CN" sz="4400" b="1" dirty="0" err="1" smtClean="0">
                <a:solidFill>
                  <a:prstClr val="white"/>
                </a:solidFill>
                <a:latin typeface="Arial" charset="0"/>
              </a:rPr>
              <a:t>W,</a:t>
            </a:r>
            <a:r>
              <a:rPr lang="en-US" altLang="zh-CN" sz="4400" b="1" dirty="0" err="1">
                <a:solidFill>
                  <a:prstClr val="white"/>
                </a:solidFill>
                <a:latin typeface="Arial" charset="0"/>
              </a:rPr>
              <a:t>b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）的初始化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83323" y="1285061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参数初始化是一个热点领域，相关论文包括：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4" y="1844824"/>
            <a:ext cx="9144000" cy="417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3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Batch Normalization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97441" y="1267309"/>
            <a:ext cx="83491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论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文：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atch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normalization accelerating deep network training by reducing internal covariate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shift (2015)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29473" y="2392736"/>
            <a:ext cx="79208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基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本思想：既然我们希望每一层获得的值都在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附近，从而避免梯度消失现象，那么我们为什么不直接把每一层的值做基于均值和方差的归一化呢？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9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20" y="22768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Batch Normalization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772816"/>
            <a:ext cx="2137323" cy="4863982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419872" y="1988840"/>
            <a:ext cx="527950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每一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层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FC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Fully Connected Layer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接一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BN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Batch Normalization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4096545"/>
            <a:ext cx="3809190" cy="136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2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520" y="22768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Batch Normalization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17272" y="1324452"/>
            <a:ext cx="2104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算法流程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3" y="1916832"/>
            <a:ext cx="9144000" cy="372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0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目标函数选择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95536" y="1315005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240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正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则项 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Regulation Term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31640" y="1881777"/>
                <a:ext cx="2508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881777"/>
                <a:ext cx="2508635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59632" y="2271677"/>
                <a:ext cx="6120680" cy="984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𝑏𝑎𝑡𝑐h</m:t>
                              </m:r>
                              <m:r>
                                <m:rPr>
                                  <m:lit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𝑠𝑖𝑧𝑒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‖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nary>
                            <m:naryPr>
                              <m:chr m:val="∑"/>
                              <m:limLoc m:val="subSup"/>
                              <m:grow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grow m:val="on"/>
                                  <m:supHide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271677"/>
                <a:ext cx="6120680" cy="9840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899592" y="3552448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cost2 = cost2 +  sum(sum(</a:t>
            </a:r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{k-1}.^2));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9592" y="3886348"/>
            <a:ext cx="7704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nn.cost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(s) = 0.5 / m * sum(sum((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 -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batch_y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).^2)) + 0.5 *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nn.weight_decay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* cost2;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608" y="4765242"/>
            <a:ext cx="7560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en-US" altLang="zh-CN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nn.W_grad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{k-1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} =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nn.theta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{k}*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nn.a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{k-1}'/m + 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nn.weight_decay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nn.W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{k-1};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45869" y="3094810"/>
            <a:ext cx="2104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前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向计算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39552" y="4624821"/>
            <a:ext cx="2104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后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向传播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337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目标函数选择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83323" y="1240909"/>
            <a:ext cx="79208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果是分类问题，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F(W)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可以采用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SOFTMAX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函数和交叉熵的组合。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14963"/>
            <a:ext cx="2272665" cy="129921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44827" y="2071906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SOFTMAX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170" name="Picture 2" descr="sum_{j=1}^N exp(z_j)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956" y="2940527"/>
            <a:ext cx="1805523" cy="64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424" y="4143336"/>
            <a:ext cx="5128260" cy="109156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401516" y="5297175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交叉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熵（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Cross Entropy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888" y="5792006"/>
            <a:ext cx="33337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79512" y="1412776"/>
            <a:ext cx="84211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SGD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的问题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W,b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的每一个分量获得的梯度绝对值有大有小，一些情况下，将会迫使优化路径变成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字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形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状。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3" y="2924944"/>
            <a:ext cx="9144000" cy="19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4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025" name="Picture 1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20318"/>
            <a:ext cx="4812123" cy="161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66020" y="501317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400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神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经元的数学模型示意图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工神经网络的历史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数学模型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713989" y="4004492"/>
                <a:ext cx="4149854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989" y="4004492"/>
                <a:ext cx="4149854" cy="8485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57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79512" y="1412776"/>
            <a:ext cx="84211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SGD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的问题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SGD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求梯度的策略过于随机，由于上一次和下一次用的是完全不同的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BATCH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据，将会出现优化的方向随机的情况。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050345"/>
            <a:ext cx="3960440" cy="21298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2780928"/>
            <a:ext cx="303201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7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2204864"/>
            <a:ext cx="84211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决各个方向梯度不一致的方法：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AdaGrad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RMSProp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461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1340768"/>
            <a:ext cx="8421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决梯度随机性问题：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Momentum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560100"/>
            <a:ext cx="2258032" cy="10134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81" y="2636912"/>
            <a:ext cx="7608464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9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参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数更新策略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520" y="2204864"/>
            <a:ext cx="84211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决各个方向梯度不一致的方法：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AdaGrad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RMSProp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2473" y="3822597"/>
            <a:ext cx="8421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决梯度随机性问题：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Momentum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62473" y="5019722"/>
            <a:ext cx="8421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时两个问题：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Adam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838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107504" y="130175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cap="all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训</a:t>
            </a:r>
            <a:r>
              <a:rPr lang="zh-CN" altLang="en-US" sz="4400" b="1" cap="all" dirty="0" smtClean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练建议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22502" y="1628800"/>
            <a:ext cx="809899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Batch Normalization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比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较好用，用了这个后，对学习率、参数更新策略等不敏感。建议如果用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Batch Normalization,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更新策略用最简单的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SGD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即可，我的经验是加上其他反而不好。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）如果不用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Batch Normalization,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我的经验是，合理变换其他参数组合，也可以达到目的。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于梯度累积效应，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AdaGrad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RMSProp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 Adam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三种更新策略到了训练的后期会很慢，可以采用提高学习率的策略来补偿这一效应。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32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深度学习编程工具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700808"/>
            <a:ext cx="7976115" cy="384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1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pic>
        <p:nvPicPr>
          <p:cNvPr id="5" name="Picture 6" descr="http://cdn.geekwire.com/wp-content/uploads/2015/11/google-Tensor-Flo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148" y="2170473"/>
            <a:ext cx="1618734" cy="131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deeplearning.net/software/theano/_static/theano_logo_allblue_200x4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885" y="2644978"/>
            <a:ext cx="2086343" cy="47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keras.io/img/keras-logo-smal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882" y="4595696"/>
            <a:ext cx="1072696" cy="107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2786134" y="5578778"/>
            <a:ext cx="1114192" cy="378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keras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2573425" y="543460"/>
            <a:ext cx="6095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http://speech.ee.ntu.edu.tw/~tlkagk/courses/MLDS_2015_2/Lecture/Theano%20DNN.ecm.mp4/index.html</a:t>
            </a:r>
          </a:p>
        </p:txBody>
      </p:sp>
      <p:sp>
        <p:nvSpPr>
          <p:cNvPr id="13" name="矩形 12"/>
          <p:cNvSpPr/>
          <p:nvPr/>
        </p:nvSpPr>
        <p:spPr>
          <a:xfrm>
            <a:off x="2573425" y="1179294"/>
            <a:ext cx="6120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http://speech.ee.ntu.edu.tw/~tlkagk/courses/MLDS_2015_2/Lecture/RNN%20training%20(v6).ecm.mp4/index.html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6048731" y="2355068"/>
            <a:ext cx="207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Very flexible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075576" y="2855814"/>
            <a:ext cx="2074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Need some effort to learn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4368774" y="4371849"/>
            <a:ext cx="3212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Easy to learn and use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794108" y="4809400"/>
            <a:ext cx="351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(still have some flexibility)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368774" y="5251640"/>
            <a:ext cx="4380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You can modify it if you can write </a:t>
            </a:r>
            <a:r>
              <a:rPr lang="en-US" altLang="zh-TW" sz="2400" dirty="0" err="1"/>
              <a:t>TensorFlow</a:t>
            </a:r>
            <a:r>
              <a:rPr lang="en-US" altLang="zh-TW" sz="2400" dirty="0"/>
              <a:t> or </a:t>
            </a:r>
            <a:r>
              <a:rPr lang="en-US" altLang="zh-TW" sz="2400" dirty="0" err="1"/>
              <a:t>Theano</a:t>
            </a:r>
            <a:endParaRPr lang="zh-TW" altLang="en-US" sz="2400" dirty="0"/>
          </a:p>
        </p:txBody>
      </p:sp>
      <p:sp>
        <p:nvSpPr>
          <p:cNvPr id="20" name="右大括弧 19"/>
          <p:cNvSpPr/>
          <p:nvPr/>
        </p:nvSpPr>
        <p:spPr>
          <a:xfrm rot="5400000">
            <a:off x="3002095" y="1629437"/>
            <a:ext cx="588208" cy="450805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28650" y="4536159"/>
            <a:ext cx="1978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Interface of </a:t>
            </a:r>
            <a:r>
              <a:rPr lang="en-US" altLang="zh-TW" sz="2400" dirty="0" err="1"/>
              <a:t>TensorFlow</a:t>
            </a:r>
            <a:r>
              <a:rPr lang="en-US" altLang="zh-TW" sz="2400" dirty="0"/>
              <a:t> or </a:t>
            </a:r>
            <a:r>
              <a:rPr lang="en-US" altLang="zh-TW" sz="2400" dirty="0" err="1"/>
              <a:t>Theano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607575" y="2644978"/>
            <a:ext cx="94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</a:t>
            </a:r>
            <a:endParaRPr lang="zh-TW" altLang="en-US" sz="2400" dirty="0"/>
          </a:p>
        </p:txBody>
      </p:sp>
      <p:sp>
        <p:nvSpPr>
          <p:cNvPr id="23" name="矩形 22"/>
          <p:cNvSpPr/>
          <p:nvPr/>
        </p:nvSpPr>
        <p:spPr>
          <a:xfrm>
            <a:off x="2598825" y="184871"/>
            <a:ext cx="3354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If you want to learn </a:t>
            </a:r>
            <a:r>
              <a:rPr lang="en-US" altLang="zh-TW" dirty="0" err="1"/>
              <a:t>theano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47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 animBg="1"/>
      <p:bldP spid="21" grpId="0"/>
      <p:bldP spid="22" grpId="0"/>
      <p:bldP spid="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black"/>
                </a:solidFill>
              </a:rPr>
              <a:t>第</a:t>
            </a:r>
            <a:fld id="{1D348F7C-6449-4DB5-B150-C4236E70AB34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37</a:t>
            </a:fld>
            <a:r>
              <a:rPr lang="zh-CN" altLang="en-US" smtClean="0">
                <a:solidFill>
                  <a:prstClr val="black"/>
                </a:solidFill>
              </a:rPr>
              <a:t>页</a:t>
            </a:r>
            <a:r>
              <a:rPr lang="en-US" altLang="zh-CN" smtClean="0">
                <a:solidFill>
                  <a:prstClr val="black"/>
                </a:solidFill>
              </a:rPr>
              <a:t>/21</a:t>
            </a:r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6146" name="Picture 2" descr="A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842" y="1370013"/>
            <a:ext cx="4074914" cy="450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3586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François </a:t>
            </a:r>
            <a:r>
              <a:rPr lang="en-US" altLang="zh-TW" dirty="0" err="1"/>
              <a:t>Chollet</a:t>
            </a:r>
            <a:r>
              <a:rPr lang="en-US" altLang="zh-TW" dirty="0"/>
              <a:t> is the author of </a:t>
            </a:r>
            <a:r>
              <a:rPr lang="en-US" altLang="zh-TW" dirty="0" err="1"/>
              <a:t>Keras</a:t>
            </a:r>
            <a:r>
              <a:rPr lang="en-US" altLang="zh-TW" dirty="0"/>
              <a:t>.  </a:t>
            </a:r>
          </a:p>
          <a:p>
            <a:pPr lvl="1"/>
            <a:r>
              <a:rPr lang="en-US" altLang="zh-TW" dirty="0"/>
              <a:t>He currently works for Google as a deep learning engineer and researcher.</a:t>
            </a:r>
          </a:p>
          <a:p>
            <a:r>
              <a:rPr lang="en-US" altLang="zh-TW" dirty="0" err="1"/>
              <a:t>Keras</a:t>
            </a:r>
            <a:r>
              <a:rPr lang="en-US" altLang="zh-TW" dirty="0"/>
              <a:t> means </a:t>
            </a:r>
            <a:r>
              <a:rPr lang="en-US" altLang="zh-TW" i="1" dirty="0"/>
              <a:t>horn</a:t>
            </a:r>
            <a:r>
              <a:rPr lang="en-US" altLang="zh-TW" dirty="0"/>
              <a:t> in Greek</a:t>
            </a:r>
          </a:p>
          <a:p>
            <a:r>
              <a:rPr lang="en-US" altLang="zh-TW" dirty="0"/>
              <a:t>Documentation: </a:t>
            </a:r>
            <a:r>
              <a:rPr lang="en-US" altLang="zh-TW" dirty="0">
                <a:hlinkClick r:id="rId3"/>
              </a:rPr>
              <a:t>http://keras.io/</a:t>
            </a:r>
            <a:endParaRPr lang="en-US" altLang="zh-TW" dirty="0"/>
          </a:p>
          <a:p>
            <a:r>
              <a:rPr lang="en-US" altLang="zh-TW" dirty="0"/>
              <a:t>Example: https://github.com/fchollet/keras/tree/master/examples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655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 err="1"/>
              <a:t>Keras</a:t>
            </a:r>
            <a:r>
              <a:rPr lang="en-US" altLang="zh-TW" dirty="0"/>
              <a:t> </a:t>
            </a:r>
            <a:r>
              <a:rPr lang="zh-TW" altLang="en-US" dirty="0"/>
              <a:t>心得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60552"/>
            <a:ext cx="9144000" cy="5281467"/>
          </a:xfrm>
        </p:spPr>
      </p:pic>
    </p:spTree>
    <p:extLst>
      <p:ext uri="{BB962C8B-B14F-4D97-AF65-F5344CB8AC3E}">
        <p14:creationId xmlns:p14="http://schemas.microsoft.com/office/powerpoint/2010/main" val="99221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人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工神经网络的历史</a:t>
            </a:r>
            <a:r>
              <a:rPr lang="en-US" altLang="zh-CN" sz="4400" b="1" dirty="0">
                <a:solidFill>
                  <a:prstClr val="white"/>
                </a:solidFill>
                <a:latin typeface="Arial" charset="0"/>
              </a:rPr>
              <a:t> </a:t>
            </a:r>
            <a:r>
              <a:rPr lang="en-US" altLang="zh-CN" sz="4400" b="1" dirty="0" smtClean="0">
                <a:solidFill>
                  <a:prstClr val="white"/>
                </a:solidFill>
                <a:latin typeface="Arial" charset="0"/>
              </a:rPr>
              <a:t>– </a:t>
            </a:r>
            <a:r>
              <a:rPr lang="zh-CN" altLang="en-US" sz="4400" b="1" dirty="0" smtClean="0">
                <a:solidFill>
                  <a:prstClr val="white"/>
                </a:solidFill>
                <a:latin typeface="Arial" charset="0"/>
              </a:rPr>
              <a:t>感知器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1670050" y="2122488"/>
          <a:ext cx="328613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4" name="Equation" r:id="rId4" imgW="177480" imgH="177480" progId="Equation.DSMT4">
                  <p:embed/>
                </p:oleObj>
              </mc:Choice>
              <mc:Fallback>
                <p:oleObj name="Equation" r:id="rId4" imgW="1774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2122488"/>
                        <a:ext cx="328613" cy="338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1274763"/>
            <a:ext cx="79208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1957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年，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hlinkClick r:id="rId6" tooltip="Frank Rosenblatt"/>
              </a:rPr>
              <a:t>Frank Rosenblatt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从纯数学的度重新考察这一模型，指出能够从一些输入输出对     中通过学习算法获得权重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和  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2459571" y="2098780"/>
          <a:ext cx="2349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5" name="Equation" r:id="rId7" imgW="126720" imgH="177480" progId="Equation.DSMT4">
                  <p:embed/>
                </p:oleObj>
              </mc:Choice>
              <mc:Fallback>
                <p:oleObj name="Equation" r:id="rId7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571" y="2098780"/>
                        <a:ext cx="234950" cy="339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/>
          </p:nvPr>
        </p:nvGraphicFramePr>
        <p:xfrm>
          <a:off x="4985036" y="1682009"/>
          <a:ext cx="800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6" name="Equation" r:id="rId9" imgW="431640" imgH="253800" progId="Equation.DSMT4">
                  <p:embed/>
                </p:oleObj>
              </mc:Choice>
              <mc:Fallback>
                <p:oleObj name="Equation" r:id="rId9" imgW="431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5036" y="1682009"/>
                        <a:ext cx="800100" cy="48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11560" y="2892851"/>
            <a:ext cx="79208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问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题：给定一些输入输出对      ，其中     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求一个函数，使：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746540"/>
              </p:ext>
            </p:extLst>
          </p:nvPr>
        </p:nvGraphicFramePr>
        <p:xfrm>
          <a:off x="4427984" y="2892851"/>
          <a:ext cx="800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7" name="Equation" r:id="rId11" imgW="431640" imgH="253800" progId="Equation.DSMT4">
                  <p:embed/>
                </p:oleObj>
              </mc:Choice>
              <mc:Fallback>
                <p:oleObj name="Equation" r:id="rId11" imgW="431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2892851"/>
                        <a:ext cx="800100" cy="48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156176" y="2985590"/>
                <a:ext cx="9741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=±1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985590"/>
                <a:ext cx="974113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120286" y="3340011"/>
                <a:ext cx="114846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286" y="3340011"/>
                <a:ext cx="1148469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11560" y="4101193"/>
            <a:ext cx="79208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感知器算法：设定                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从一堆输入输出中自动学习，获得  和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136572" y="4171008"/>
                <a:ext cx="25828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572" y="4171008"/>
                <a:ext cx="2582823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768249" y="4540340"/>
                <a:ext cx="4662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249" y="4540340"/>
                <a:ext cx="46621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419872" y="4551599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4551599"/>
                <a:ext cx="367665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33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Handwriting Digit Recognition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07147" y="2874759"/>
            <a:ext cx="2034073" cy="15167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Machine</a:t>
            </a:r>
            <a:endParaRPr lang="zh-TW" altLang="en-US" sz="2800" dirty="0"/>
          </a:p>
        </p:txBody>
      </p:sp>
      <p:sp>
        <p:nvSpPr>
          <p:cNvPr id="6" name="向右箭號 5"/>
          <p:cNvSpPr/>
          <p:nvPr/>
        </p:nvSpPr>
        <p:spPr>
          <a:xfrm>
            <a:off x="4477945" y="3220563"/>
            <a:ext cx="714688" cy="84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7333888" y="3230429"/>
            <a:ext cx="714688" cy="847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048577" y="3361814"/>
            <a:ext cx="721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“1”</a:t>
            </a:r>
            <a:endParaRPr lang="zh-TW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1119084" y="5453688"/>
            <a:ext cx="68505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“Hello world” for deep learning</a:t>
            </a:r>
          </a:p>
        </p:txBody>
      </p:sp>
      <p:sp>
        <p:nvSpPr>
          <p:cNvPr id="10" name="矩形 9"/>
          <p:cNvSpPr/>
          <p:nvPr/>
        </p:nvSpPr>
        <p:spPr>
          <a:xfrm>
            <a:off x="1119084" y="4931571"/>
            <a:ext cx="73043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800" dirty="0"/>
              <a:t>MNIST Data: </a:t>
            </a:r>
            <a:r>
              <a:rPr lang="zh-TW" altLang="en-US" sz="2800" dirty="0"/>
              <a:t>http://yann.lecun.com/exdb/mnist/</a:t>
            </a:r>
          </a:p>
        </p:txBody>
      </p:sp>
      <p:sp>
        <p:nvSpPr>
          <p:cNvPr id="11" name="矩形 10"/>
          <p:cNvSpPr/>
          <p:nvPr/>
        </p:nvSpPr>
        <p:spPr>
          <a:xfrm>
            <a:off x="412309" y="6091315"/>
            <a:ext cx="8527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/>
              <a:t>Keras</a:t>
            </a:r>
            <a:r>
              <a:rPr lang="en-US" altLang="zh-TW" sz="2400" dirty="0"/>
              <a:t> provides data sets loading function: </a:t>
            </a:r>
            <a:r>
              <a:rPr lang="zh-TW" altLang="en-US" sz="2400" dirty="0"/>
              <a:t>http://keras.io/datasets/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520167" y="4324721"/>
            <a:ext cx="1692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28 x 28</a:t>
            </a:r>
            <a:endParaRPr lang="zh-TW" altLang="en-US" sz="2400" dirty="0"/>
          </a:p>
        </p:txBody>
      </p:sp>
      <p:pic>
        <p:nvPicPr>
          <p:cNvPr id="13" name="Picture 2" descr="https://www.tensorflow.org/versions/r0.8/images/MNIST-Matri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09" y="2789267"/>
            <a:ext cx="4065636" cy="160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91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559" y="330137"/>
            <a:ext cx="6584974" cy="131228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22286" y="375327"/>
            <a:ext cx="1790700" cy="1235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1482350" y="6097904"/>
            <a:ext cx="63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2113419" y="6122957"/>
            <a:ext cx="63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3180151" y="6131486"/>
            <a:ext cx="63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baseline="-25000" dirty="0"/>
              <a:t>10</a:t>
            </a:r>
            <a:endParaRPr lang="zh-TW" altLang="en-US" sz="2400" baseline="-250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1677755" y="5774589"/>
            <a:ext cx="0" cy="4528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群組 89"/>
          <p:cNvGrpSpPr/>
          <p:nvPr/>
        </p:nvGrpSpPr>
        <p:grpSpPr>
          <a:xfrm flipH="1">
            <a:off x="1340140" y="1961450"/>
            <a:ext cx="2402403" cy="3494469"/>
            <a:chOff x="1404780" y="2208525"/>
            <a:chExt cx="2692215" cy="3916022"/>
          </a:xfrm>
        </p:grpSpPr>
        <p:sp>
          <p:nvSpPr>
            <p:cNvPr id="7" name="矩形 6"/>
            <p:cNvSpPr/>
            <p:nvPr/>
          </p:nvSpPr>
          <p:spPr>
            <a:xfrm rot="5400000">
              <a:off x="2491005" y="1145475"/>
              <a:ext cx="498951" cy="2625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 rot="5400000">
              <a:off x="2992414" y="2276914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 rot="5400000">
              <a:off x="3562743" y="2282732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6" name="群組 15"/>
            <p:cNvGrpSpPr/>
            <p:nvPr/>
          </p:nvGrpSpPr>
          <p:grpSpPr>
            <a:xfrm rot="5400000">
              <a:off x="2369543" y="2426866"/>
              <a:ext cx="746342" cy="2675868"/>
              <a:chOff x="2504565" y="2224872"/>
              <a:chExt cx="746342" cy="2675868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504565" y="2224872"/>
                <a:ext cx="746342" cy="26758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橢圓 18"/>
              <p:cNvSpPr/>
              <p:nvPr/>
            </p:nvSpPr>
            <p:spPr>
              <a:xfrm>
                <a:off x="2601675" y="22358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橢圓 19"/>
              <p:cNvSpPr/>
              <p:nvPr/>
            </p:nvSpPr>
            <p:spPr>
              <a:xfrm>
                <a:off x="2604017" y="301444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橢圓 20"/>
              <p:cNvSpPr/>
              <p:nvPr/>
            </p:nvSpPr>
            <p:spPr>
              <a:xfrm>
                <a:off x="2592384" y="4242456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文字方塊 21"/>
              <p:cNvSpPr txBox="1"/>
              <p:nvPr/>
            </p:nvSpPr>
            <p:spPr>
              <a:xfrm rot="5400000">
                <a:off x="2589637" y="3664749"/>
                <a:ext cx="769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</p:grpSp>
        <p:sp>
          <p:nvSpPr>
            <p:cNvPr id="23" name="矩形 22"/>
            <p:cNvSpPr/>
            <p:nvPr/>
          </p:nvSpPr>
          <p:spPr>
            <a:xfrm rot="5400000">
              <a:off x="1594657" y="228643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 rot="10800000">
              <a:off x="2006376" y="228538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grpSp>
          <p:nvGrpSpPr>
            <p:cNvPr id="26" name="群組 25"/>
            <p:cNvGrpSpPr/>
            <p:nvPr/>
          </p:nvGrpSpPr>
          <p:grpSpPr>
            <a:xfrm rot="5400000">
              <a:off x="2385890" y="3752452"/>
              <a:ext cx="746342" cy="2675868"/>
              <a:chOff x="3830151" y="2208525"/>
              <a:chExt cx="746342" cy="2675868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830151" y="2208525"/>
                <a:ext cx="746342" cy="26758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橢圓 28"/>
              <p:cNvSpPr/>
              <p:nvPr/>
            </p:nvSpPr>
            <p:spPr>
              <a:xfrm>
                <a:off x="3917237" y="22358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橢圓 29"/>
              <p:cNvSpPr/>
              <p:nvPr/>
            </p:nvSpPr>
            <p:spPr>
              <a:xfrm>
                <a:off x="3919579" y="301444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橢圓 30"/>
              <p:cNvSpPr/>
              <p:nvPr/>
            </p:nvSpPr>
            <p:spPr>
              <a:xfrm>
                <a:off x="3907946" y="4242456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 rot="5400000">
                <a:off x="3905199" y="3664749"/>
                <a:ext cx="769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</p:grpSp>
        <p:grpSp>
          <p:nvGrpSpPr>
            <p:cNvPr id="43" name="群組 42"/>
            <p:cNvGrpSpPr/>
            <p:nvPr/>
          </p:nvGrpSpPr>
          <p:grpSpPr>
            <a:xfrm rot="5400000">
              <a:off x="2399196" y="3423271"/>
              <a:ext cx="753037" cy="2013721"/>
              <a:chOff x="3166542" y="2522953"/>
              <a:chExt cx="753037" cy="2013721"/>
            </a:xfrm>
          </p:grpSpPr>
          <p:cxnSp>
            <p:nvCxnSpPr>
              <p:cNvPr id="44" name="直線單箭頭接點 43"/>
              <p:cNvCxnSpPr>
                <a:stCxn id="19" idx="6"/>
                <a:endCxn id="29" idx="2"/>
              </p:cNvCxnSpPr>
              <p:nvPr/>
            </p:nvCxnSpPr>
            <p:spPr>
              <a:xfrm>
                <a:off x="3175833" y="2522953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單箭頭接點 44"/>
              <p:cNvCxnSpPr/>
              <p:nvPr/>
            </p:nvCxnSpPr>
            <p:spPr>
              <a:xfrm>
                <a:off x="3175833" y="3314705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單箭頭接點 45"/>
              <p:cNvCxnSpPr/>
              <p:nvPr/>
            </p:nvCxnSpPr>
            <p:spPr>
              <a:xfrm>
                <a:off x="3166542" y="4536674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單箭頭接點 46"/>
              <p:cNvCxnSpPr>
                <a:stCxn id="20" idx="6"/>
                <a:endCxn id="29" idx="2"/>
              </p:cNvCxnSpPr>
              <p:nvPr/>
            </p:nvCxnSpPr>
            <p:spPr>
              <a:xfrm flipV="1">
                <a:off x="3178175" y="2522953"/>
                <a:ext cx="739062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單箭頭接點 47"/>
              <p:cNvCxnSpPr>
                <a:stCxn id="19" idx="6"/>
                <a:endCxn id="30" idx="2"/>
              </p:cNvCxnSpPr>
              <p:nvPr/>
            </p:nvCxnSpPr>
            <p:spPr>
              <a:xfrm>
                <a:off x="3175833" y="2522953"/>
                <a:ext cx="743746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單箭頭接點 48"/>
              <p:cNvCxnSpPr>
                <a:stCxn id="19" idx="6"/>
                <a:endCxn id="31" idx="2"/>
              </p:cNvCxnSpPr>
              <p:nvPr/>
            </p:nvCxnSpPr>
            <p:spPr>
              <a:xfrm>
                <a:off x="3175833" y="2522953"/>
                <a:ext cx="732113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單箭頭接點 49"/>
              <p:cNvCxnSpPr>
                <a:stCxn id="20" idx="6"/>
                <a:endCxn id="31" idx="2"/>
              </p:cNvCxnSpPr>
              <p:nvPr/>
            </p:nvCxnSpPr>
            <p:spPr>
              <a:xfrm>
                <a:off x="3178175" y="3301523"/>
                <a:ext cx="729771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>
                <a:stCxn id="21" idx="6"/>
                <a:endCxn id="29" idx="2"/>
              </p:cNvCxnSpPr>
              <p:nvPr/>
            </p:nvCxnSpPr>
            <p:spPr>
              <a:xfrm flipV="1">
                <a:off x="3166542" y="2522953"/>
                <a:ext cx="750695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單箭頭接點 51"/>
              <p:cNvCxnSpPr>
                <a:stCxn id="21" idx="6"/>
                <a:endCxn id="30" idx="2"/>
              </p:cNvCxnSpPr>
              <p:nvPr/>
            </p:nvCxnSpPr>
            <p:spPr>
              <a:xfrm flipV="1">
                <a:off x="3166542" y="3301523"/>
                <a:ext cx="753037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直線單箭頭接點 52"/>
            <p:cNvCxnSpPr>
              <a:endCxn id="19" idx="2"/>
            </p:cNvCxnSpPr>
            <p:nvPr/>
          </p:nvCxnSpPr>
          <p:spPr>
            <a:xfrm rot="5400000" flipV="1">
              <a:off x="3337870" y="3044042"/>
              <a:ext cx="859400" cy="299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13" idx="3"/>
              <a:endCxn id="20" idx="2"/>
            </p:cNvCxnSpPr>
            <p:nvPr/>
          </p:nvCxnSpPr>
          <p:spPr>
            <a:xfrm rot="5400000">
              <a:off x="2936370" y="2693258"/>
              <a:ext cx="865449" cy="7301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>
              <a:stCxn id="13" idx="3"/>
              <a:endCxn id="21" idx="2"/>
            </p:cNvCxnSpPr>
            <p:nvPr/>
          </p:nvCxnSpPr>
          <p:spPr>
            <a:xfrm rot="5400000">
              <a:off x="2328181" y="2073436"/>
              <a:ext cx="853816" cy="19582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endCxn id="19" idx="2"/>
            </p:cNvCxnSpPr>
            <p:nvPr/>
          </p:nvCxnSpPr>
          <p:spPr>
            <a:xfrm rot="5400000" flipV="1">
              <a:off x="3067081" y="2773253"/>
              <a:ext cx="835587" cy="5953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>
              <a:stCxn id="12" idx="3"/>
              <a:endCxn id="20" idx="2"/>
            </p:cNvCxnSpPr>
            <p:nvPr/>
          </p:nvCxnSpPr>
          <p:spPr>
            <a:xfrm rot="5400000">
              <a:off x="2648297" y="2975514"/>
              <a:ext cx="871267" cy="1598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12" idx="3"/>
              <a:endCxn id="21" idx="2"/>
            </p:cNvCxnSpPr>
            <p:nvPr/>
          </p:nvCxnSpPr>
          <p:spPr>
            <a:xfrm rot="5400000">
              <a:off x="2040107" y="2355691"/>
              <a:ext cx="859634" cy="1387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>
              <a:endCxn id="19" idx="2"/>
            </p:cNvCxnSpPr>
            <p:nvPr/>
          </p:nvCxnSpPr>
          <p:spPr>
            <a:xfrm rot="5400000" flipV="1">
              <a:off x="2387237" y="2093409"/>
              <a:ext cx="797428" cy="19932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endCxn id="20" idx="2"/>
            </p:cNvCxnSpPr>
            <p:nvPr/>
          </p:nvCxnSpPr>
          <p:spPr>
            <a:xfrm rot="5400000" flipV="1">
              <a:off x="1983624" y="2470708"/>
              <a:ext cx="826139" cy="12146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>
              <a:endCxn id="21" idx="2"/>
            </p:cNvCxnSpPr>
            <p:nvPr/>
          </p:nvCxnSpPr>
          <p:spPr>
            <a:xfrm rot="5400000">
              <a:off x="1375435" y="3065492"/>
              <a:ext cx="814506" cy="134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群組 61"/>
            <p:cNvGrpSpPr/>
            <p:nvPr/>
          </p:nvGrpSpPr>
          <p:grpSpPr>
            <a:xfrm rot="5400000">
              <a:off x="2406327" y="4741168"/>
              <a:ext cx="753037" cy="2013721"/>
              <a:chOff x="5357094" y="2515814"/>
              <a:chExt cx="753037" cy="2013721"/>
            </a:xfrm>
          </p:grpSpPr>
          <p:cxnSp>
            <p:nvCxnSpPr>
              <p:cNvPr id="63" name="直線單箭頭接點 62"/>
              <p:cNvCxnSpPr/>
              <p:nvPr/>
            </p:nvCxnSpPr>
            <p:spPr>
              <a:xfrm>
                <a:off x="5366385" y="2515814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單箭頭接點 63"/>
              <p:cNvCxnSpPr/>
              <p:nvPr/>
            </p:nvCxnSpPr>
            <p:spPr>
              <a:xfrm>
                <a:off x="5366385" y="3307566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單箭頭接點 64"/>
              <p:cNvCxnSpPr/>
              <p:nvPr/>
            </p:nvCxnSpPr>
            <p:spPr>
              <a:xfrm>
                <a:off x="5357094" y="4529535"/>
                <a:ext cx="74140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單箭頭接點 65"/>
              <p:cNvCxnSpPr/>
              <p:nvPr/>
            </p:nvCxnSpPr>
            <p:spPr>
              <a:xfrm flipV="1">
                <a:off x="5368727" y="2515814"/>
                <a:ext cx="739062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單箭頭接點 66"/>
              <p:cNvCxnSpPr/>
              <p:nvPr/>
            </p:nvCxnSpPr>
            <p:spPr>
              <a:xfrm>
                <a:off x="5366385" y="2515814"/>
                <a:ext cx="743746" cy="7785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>
                <a:off x="5366385" y="2515814"/>
                <a:ext cx="732113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>
                <a:off x="5368727" y="3294384"/>
                <a:ext cx="729771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單箭頭接點 69"/>
              <p:cNvCxnSpPr/>
              <p:nvPr/>
            </p:nvCxnSpPr>
            <p:spPr>
              <a:xfrm flipV="1">
                <a:off x="5357094" y="2515814"/>
                <a:ext cx="750695" cy="20065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單箭頭接點 70"/>
              <p:cNvCxnSpPr/>
              <p:nvPr/>
            </p:nvCxnSpPr>
            <p:spPr>
              <a:xfrm flipV="1">
                <a:off x="5357094" y="3294384"/>
                <a:ext cx="753037" cy="12280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文字方塊 75"/>
          <p:cNvSpPr txBox="1"/>
          <p:nvPr/>
        </p:nvSpPr>
        <p:spPr>
          <a:xfrm rot="10800000">
            <a:off x="2295239" y="633154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92" name="直線單箭頭接點 91"/>
          <p:cNvCxnSpPr/>
          <p:nvPr/>
        </p:nvCxnSpPr>
        <p:spPr>
          <a:xfrm>
            <a:off x="2315471" y="5741622"/>
            <a:ext cx="0" cy="4528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>
            <a:off x="3441152" y="5774589"/>
            <a:ext cx="0" cy="4528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 flipH="1">
            <a:off x="1354039" y="5465914"/>
            <a:ext cx="2367824" cy="43803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Softmax</a:t>
            </a:r>
            <a:endParaRPr lang="zh-TW" altLang="en-US" sz="2400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656557" y="3146247"/>
            <a:ext cx="721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500</a:t>
            </a:r>
            <a:endParaRPr lang="zh-TW" altLang="en-US" sz="2400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656558" y="4349131"/>
            <a:ext cx="721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500</a:t>
            </a:r>
            <a:endParaRPr lang="zh-TW" altLang="en-US" sz="2400" dirty="0"/>
          </a:p>
        </p:txBody>
      </p:sp>
      <p:pic>
        <p:nvPicPr>
          <p:cNvPr id="98" name="圖片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959" y="2219223"/>
            <a:ext cx="2647950" cy="285750"/>
          </a:xfrm>
          <a:prstGeom prst="rect">
            <a:avLst/>
          </a:prstGeom>
        </p:spPr>
      </p:pic>
      <p:pic>
        <p:nvPicPr>
          <p:cNvPr id="100" name="圖片 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880" y="4300801"/>
            <a:ext cx="4562475" cy="542925"/>
          </a:xfrm>
          <a:prstGeom prst="rect">
            <a:avLst/>
          </a:prstGeom>
        </p:spPr>
      </p:pic>
      <p:pic>
        <p:nvPicPr>
          <p:cNvPr id="102" name="圖片 1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9880" y="5504333"/>
            <a:ext cx="4391025" cy="542925"/>
          </a:xfrm>
          <a:prstGeom prst="rect">
            <a:avLst/>
          </a:prstGeom>
        </p:spPr>
      </p:pic>
      <p:sp>
        <p:nvSpPr>
          <p:cNvPr id="104" name="矩形 103"/>
          <p:cNvSpPr/>
          <p:nvPr/>
        </p:nvSpPr>
        <p:spPr>
          <a:xfrm>
            <a:off x="1322052" y="1918221"/>
            <a:ext cx="2420492" cy="17101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/>
        </p:nvSpPr>
        <p:spPr>
          <a:xfrm>
            <a:off x="1319581" y="3628086"/>
            <a:ext cx="2420492" cy="12268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1317110" y="4836807"/>
            <a:ext cx="2420492" cy="12104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7" name="圖片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3591" y="2926833"/>
            <a:ext cx="4524375" cy="742950"/>
          </a:xfrm>
          <a:prstGeom prst="rect">
            <a:avLst/>
          </a:prstGeom>
        </p:spPr>
      </p:pic>
      <p:sp>
        <p:nvSpPr>
          <p:cNvPr id="147" name="文字方塊 146"/>
          <p:cNvSpPr txBox="1"/>
          <p:nvPr/>
        </p:nvSpPr>
        <p:spPr>
          <a:xfrm>
            <a:off x="290009" y="1966890"/>
            <a:ext cx="1034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28x28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744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 animBg="1"/>
      <p:bldP spid="10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559" y="330137"/>
            <a:ext cx="6584974" cy="131228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724400" y="365126"/>
            <a:ext cx="1805189" cy="1235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753" y="5522151"/>
            <a:ext cx="6655294" cy="1072087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3943685" y="5911402"/>
            <a:ext cx="1777285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682" y="1964275"/>
            <a:ext cx="7163436" cy="3284289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4940300" y="4876801"/>
            <a:ext cx="2082800" cy="7746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559" y="330137"/>
            <a:ext cx="6584974" cy="131228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119872" y="365126"/>
            <a:ext cx="1805189" cy="1235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9964" y="2598647"/>
            <a:ext cx="6485386" cy="1044717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4576896" y="3296991"/>
            <a:ext cx="3770760" cy="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463639" y="2104223"/>
            <a:ext cx="3480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Step 3.1: Configuration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63639" y="4341708"/>
            <a:ext cx="624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Step 3.2: Find the optimal network parameters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179522" y="3700679"/>
                <a:ext cx="350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f>
                        <m:fPr>
                          <m:type m:val="li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522" y="3700679"/>
                <a:ext cx="3502325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25000" b="-190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5747901" y="4047602"/>
            <a:ext cx="71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0.1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947" y="4977605"/>
            <a:ext cx="8771898" cy="441579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741222" y="5748196"/>
            <a:ext cx="1815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Training data</a:t>
            </a:r>
          </a:p>
          <a:p>
            <a:pPr algn="ctr"/>
            <a:r>
              <a:rPr lang="en-US" altLang="zh-TW" sz="2400" dirty="0"/>
              <a:t>(Images)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910625" y="5852804"/>
            <a:ext cx="1815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Labels</a:t>
            </a:r>
          </a:p>
          <a:p>
            <a:pPr algn="ctr"/>
            <a:r>
              <a:rPr lang="en-US" altLang="zh-TW" sz="2400" dirty="0"/>
              <a:t>(digits)</a:t>
            </a:r>
            <a:endParaRPr lang="zh-TW" altLang="en-US" sz="2400" dirty="0"/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1885950" y="5419184"/>
            <a:ext cx="317712" cy="4336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 flipV="1">
            <a:off x="3701872" y="5401353"/>
            <a:ext cx="196793" cy="5419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大括弧 20"/>
          <p:cNvSpPr/>
          <p:nvPr/>
        </p:nvSpPr>
        <p:spPr>
          <a:xfrm rot="5400000">
            <a:off x="6517917" y="3346511"/>
            <a:ext cx="447495" cy="4442360"/>
          </a:xfrm>
          <a:prstGeom prst="rightBrace">
            <a:avLst>
              <a:gd name="adj1" fmla="val 115034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92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  <p:bldP spid="14" grpId="0"/>
      <p:bldP spid="15" grpId="0"/>
      <p:bldP spid="2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559" y="330137"/>
            <a:ext cx="6584974" cy="1312280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895" y="3760052"/>
            <a:ext cx="4393105" cy="218358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119872" y="365126"/>
            <a:ext cx="1805189" cy="1235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63639" y="1868965"/>
            <a:ext cx="624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Step 3.2: Find the optimal network parameters</a:t>
            </a:r>
            <a:endParaRPr lang="zh-TW" altLang="en-US" sz="24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947" y="2504862"/>
            <a:ext cx="8771898" cy="441579"/>
          </a:xfrm>
          <a:prstGeom prst="rect">
            <a:avLst/>
          </a:prstGeom>
        </p:spPr>
      </p:pic>
      <p:cxnSp>
        <p:nvCxnSpPr>
          <p:cNvPr id="18" name="直線單箭頭接點 17"/>
          <p:cNvCxnSpPr>
            <a:stCxn id="26" idx="0"/>
          </p:cNvCxnSpPr>
          <p:nvPr/>
        </p:nvCxnSpPr>
        <p:spPr>
          <a:xfrm flipH="1" flipV="1">
            <a:off x="2157627" y="2946441"/>
            <a:ext cx="355706" cy="4643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 flipV="1">
            <a:off x="3729417" y="2892479"/>
            <a:ext cx="1512284" cy="514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7273" y="6370458"/>
            <a:ext cx="87838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https://www.tensorflow.org/versions/r0.8/tutorials/mnist/beginners/index.html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70078" y="5751465"/>
            <a:ext cx="417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Number of training examples</a:t>
            </a:r>
            <a:endParaRPr lang="zh-TW" altLang="en-US" sz="2400" dirty="0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2318" y="3726114"/>
            <a:ext cx="2852838" cy="2063213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1634821" y="3410788"/>
            <a:ext cx="175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numpy</a:t>
            </a:r>
            <a:r>
              <a:rPr lang="en-US" altLang="zh-TW" sz="2400" dirty="0"/>
              <a:t> array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7273" y="4431359"/>
            <a:ext cx="1336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28 x 28</a:t>
            </a:r>
          </a:p>
          <a:p>
            <a:pPr algn="ctr"/>
            <a:r>
              <a:rPr lang="en-US" altLang="zh-TW" sz="2400" dirty="0"/>
              <a:t>=784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153324" y="3333232"/>
            <a:ext cx="175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numpy</a:t>
            </a:r>
            <a:r>
              <a:rPr lang="en-US" altLang="zh-TW" sz="2400" dirty="0"/>
              <a:t> array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428511" y="4434301"/>
            <a:ext cx="54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10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790090" y="5789327"/>
            <a:ext cx="417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Number of training examples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318069" y="4302233"/>
            <a:ext cx="995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694740" y="4300890"/>
            <a:ext cx="995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4551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/>
      <p:bldP spid="28" grpId="0"/>
      <p:bldP spid="30" grpId="0"/>
      <p:bldP spid="34" grpId="0"/>
      <p:bldP spid="35" grpId="0"/>
      <p:bldP spid="4" grpId="0"/>
      <p:bldP spid="2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0079" y="3228603"/>
            <a:ext cx="8673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http://keras.io/getting-started/faq/#how-can-i-save-a-keras-model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70079" y="3902315"/>
            <a:ext cx="561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to use the neural network (testing):</a:t>
            </a:r>
            <a:endParaRPr lang="zh-TW" altLang="en-US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233" y="4402846"/>
            <a:ext cx="7114972" cy="93115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28650" y="4631581"/>
            <a:ext cx="137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case 1:</a:t>
            </a:r>
            <a:endParaRPr lang="zh-TW" altLang="en-US" sz="24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233" y="5710689"/>
            <a:ext cx="4907074" cy="50514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28650" y="5683686"/>
            <a:ext cx="137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case 2:</a:t>
            </a:r>
            <a:endParaRPr lang="zh-TW" altLang="en-US" sz="2400" dirty="0"/>
          </a:p>
        </p:txBody>
      </p:sp>
      <p:grpSp>
        <p:nvGrpSpPr>
          <p:cNvPr id="8" name="群組 7"/>
          <p:cNvGrpSpPr/>
          <p:nvPr/>
        </p:nvGrpSpPr>
        <p:grpSpPr>
          <a:xfrm>
            <a:off x="2640169" y="152909"/>
            <a:ext cx="5875181" cy="2863477"/>
            <a:chOff x="2640169" y="152909"/>
            <a:chExt cx="5875181" cy="2863477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40169" y="152909"/>
              <a:ext cx="5875181" cy="2863477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23866" y="385219"/>
              <a:ext cx="5707785" cy="1137471"/>
            </a:xfrm>
            <a:prstGeom prst="rect">
              <a:avLst/>
            </a:prstGeom>
          </p:spPr>
        </p:pic>
      </p:grpSp>
      <p:sp>
        <p:nvSpPr>
          <p:cNvPr id="6" name="文字方塊 5"/>
          <p:cNvSpPr txBox="1"/>
          <p:nvPr/>
        </p:nvSpPr>
        <p:spPr>
          <a:xfrm>
            <a:off x="470079" y="2766938"/>
            <a:ext cx="4365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Save and load models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928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2" grpId="0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Keras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Using GPU to speed training</a:t>
            </a:r>
          </a:p>
          <a:p>
            <a:pPr lvl="1"/>
            <a:r>
              <a:rPr lang="en-US" altLang="zh-TW" sz="2800" dirty="0"/>
              <a:t>Way 1</a:t>
            </a:r>
          </a:p>
          <a:p>
            <a:pPr lvl="2"/>
            <a:r>
              <a:rPr lang="en-US" altLang="zh-TW" sz="2800" dirty="0"/>
              <a:t>THEANO_FLAGS=device=gpu0 python YourCode.py</a:t>
            </a:r>
          </a:p>
          <a:p>
            <a:pPr lvl="1"/>
            <a:r>
              <a:rPr lang="en-US" altLang="zh-TW" sz="2800" dirty="0"/>
              <a:t>Way 2 (in your code)</a:t>
            </a:r>
          </a:p>
          <a:p>
            <a:pPr lvl="2"/>
            <a:r>
              <a:rPr lang="en-US" altLang="zh-TW" sz="2800" dirty="0"/>
              <a:t>import </a:t>
            </a:r>
            <a:r>
              <a:rPr lang="en-US" altLang="zh-TW" sz="2800" dirty="0" err="1"/>
              <a:t>os</a:t>
            </a:r>
            <a:endParaRPr lang="en-US" altLang="zh-TW" sz="2800" dirty="0"/>
          </a:p>
          <a:p>
            <a:pPr lvl="2"/>
            <a:r>
              <a:rPr lang="en-US" altLang="zh-TW" sz="2800" dirty="0" err="1"/>
              <a:t>os.environ</a:t>
            </a:r>
            <a:r>
              <a:rPr lang="en-US" altLang="zh-TW" sz="2800" dirty="0"/>
              <a:t>["THEANO_FLAGS"] = "device=gpu0"</a:t>
            </a:r>
            <a:endParaRPr lang="zh-TW" altLang="en-US" sz="2800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8444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人工神经网络的历史 </a:t>
            </a:r>
            <a:r>
              <a:rPr lang="en-US" altLang="zh-CN" sz="4400" b="1" dirty="0">
                <a:solidFill>
                  <a:prstClr val="white"/>
                </a:solidFill>
                <a:latin typeface="Arial" charset="0"/>
              </a:rPr>
              <a:t>--</a:t>
            </a: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多层网络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37683" y="1443924"/>
            <a:ext cx="7920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两层神经网络例子：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849" y="1853790"/>
            <a:ext cx="6219825" cy="2562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403648" y="5589701"/>
                <a:ext cx="13420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5589701"/>
                <a:ext cx="134203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427808" y="5238330"/>
                <a:ext cx="13313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808" y="5238330"/>
                <a:ext cx="1331390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17733" y="5971259"/>
                <a:ext cx="2414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733" y="5971259"/>
                <a:ext cx="2414507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832240" y="5878926"/>
            <a:ext cx="47106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（注意：其中   为非线性函数）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652120" y="5971259"/>
                <a:ext cx="7033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971259"/>
                <a:ext cx="703398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27808" y="4517627"/>
                <a:ext cx="27251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808" y="4517627"/>
                <a:ext cx="272510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97369" y="4860017"/>
                <a:ext cx="27463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369" y="4860017"/>
                <a:ext cx="2746393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38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人工神经网络的历史 </a:t>
            </a:r>
            <a:r>
              <a:rPr lang="en-US" altLang="zh-CN" sz="4400" b="1" dirty="0">
                <a:solidFill>
                  <a:prstClr val="white"/>
                </a:solidFill>
                <a:latin typeface="Arial" charset="0"/>
              </a:rPr>
              <a:t>--</a:t>
            </a: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多层网络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37682" y="1443924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定理：当    为阶跃函数时，三层网络可以模拟任意决策面。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47664" y="1526143"/>
                <a:ext cx="772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526143"/>
                <a:ext cx="772904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138" y="2100675"/>
            <a:ext cx="31432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9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人工神经网络的历史 </a:t>
            </a:r>
            <a:r>
              <a:rPr lang="en-US" altLang="zh-CN" sz="4400" b="1" dirty="0">
                <a:solidFill>
                  <a:prstClr val="white"/>
                </a:solidFill>
                <a:latin typeface="Arial" charset="0"/>
              </a:rPr>
              <a:t>--</a:t>
            </a: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多层网络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37682" y="1443924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学习算法：后向传播（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Back 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Propogation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Algorithm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164" y="1895475"/>
            <a:ext cx="6219825" cy="2562225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40277" y="5155406"/>
            <a:ext cx="848279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输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入    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其中      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是标签值（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label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即我们希望改变  和  ，使得标签值  与实际的网络输出值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尽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量接近。      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59632" y="5244801"/>
                <a:ext cx="8155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244801"/>
                <a:ext cx="81554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744792" y="5075960"/>
                <a:ext cx="1097095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792" y="5075960"/>
                <a:ext cx="1097095" cy="5852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779912" y="5270113"/>
                <a:ext cx="4339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5270113"/>
                <a:ext cx="43396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88983" y="5603103"/>
                <a:ext cx="4093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83" y="5603103"/>
                <a:ext cx="40934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475656" y="5610301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610301"/>
                <a:ext cx="367665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635929" y="5612934"/>
                <a:ext cx="4339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929" y="5612934"/>
                <a:ext cx="433965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732240" y="5589240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5589240"/>
                <a:ext cx="371384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09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人工神经网络的历史 </a:t>
            </a:r>
            <a:r>
              <a:rPr lang="en-US" altLang="zh-CN" sz="4400" b="1" dirty="0">
                <a:solidFill>
                  <a:prstClr val="white"/>
                </a:solidFill>
                <a:latin typeface="Arial" charset="0"/>
              </a:rPr>
              <a:t>--</a:t>
            </a: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多层网络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37682" y="1443924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学习算法：后向传播（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Back 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Propogation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Algorithm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164" y="1895475"/>
            <a:ext cx="6219825" cy="2562225"/>
          </a:xfrm>
          <a:prstGeom prst="rect">
            <a:avLst/>
          </a:prstGeom>
        </p:spPr>
      </p:pic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827584" y="4482046"/>
            <a:ext cx="57606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定义目标函数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146389" y="5085184"/>
                <a:ext cx="3920945" cy="394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𝑀𝑖𝑛𝑖𝑚𝑖𝑧𝑒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389" y="5085184"/>
                <a:ext cx="3920945" cy="394403"/>
              </a:xfrm>
              <a:prstGeom prst="rect">
                <a:avLst/>
              </a:prstGeom>
              <a:blipFill rotWithShape="0"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96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-7938" y="620713"/>
            <a:ext cx="8229601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200" cap="all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28963" y="30663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人工神经网络的历史 </a:t>
            </a:r>
            <a:r>
              <a:rPr lang="en-US" altLang="zh-CN" sz="4400" b="1" dirty="0">
                <a:solidFill>
                  <a:prstClr val="white"/>
                </a:solidFill>
                <a:latin typeface="Arial" charset="0"/>
              </a:rPr>
              <a:t>--</a:t>
            </a:r>
            <a:r>
              <a:rPr lang="zh-CN" altLang="en-US" sz="4400" b="1" dirty="0">
                <a:solidFill>
                  <a:prstClr val="white"/>
                </a:solidFill>
                <a:latin typeface="Arial" charset="0"/>
              </a:rPr>
              <a:t>多层网络</a:t>
            </a:r>
            <a:endParaRPr lang="zh-CN" altLang="en-US" sz="4400" b="1" cap="all" dirty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37682" y="1443924"/>
            <a:ext cx="8482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学习算法：后向传播（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Back 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Propogation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Algorithm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165" y="1895476"/>
            <a:ext cx="4759020" cy="19604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146389" y="4005064"/>
                <a:ext cx="3920945" cy="394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𝑀𝑖𝑛𝑖𝑚𝑖𝑧𝑒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389" y="4005064"/>
                <a:ext cx="3920945" cy="394403"/>
              </a:xfrm>
              <a:prstGeom prst="rect">
                <a:avLst/>
              </a:prstGeom>
              <a:blipFill rotWithShape="0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99592" y="4399467"/>
            <a:ext cx="76328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优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化算法：最简单的梯度下降法（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Gradient Descent Method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423494" y="5276320"/>
                <a:ext cx="3674531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494" y="5276320"/>
                <a:ext cx="3674531" cy="6190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23494" y="5941192"/>
                <a:ext cx="3568221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494" y="5941192"/>
                <a:ext cx="3568221" cy="6190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89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蝴蝶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蝴蝶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9482</TotalTime>
  <Words>2531</Words>
  <Application>Microsoft Office PowerPoint</Application>
  <PresentationFormat>全屏显示(4:3)</PresentationFormat>
  <Paragraphs>319</Paragraphs>
  <Slides>46</Slides>
  <Notes>43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0" baseType="lpstr">
      <vt:lpstr>Arial Unicode MS</vt:lpstr>
      <vt:lpstr>新細明體</vt:lpstr>
      <vt:lpstr>黑体</vt:lpstr>
      <vt:lpstr>华文楷体</vt:lpstr>
      <vt:lpstr>宋体</vt:lpstr>
      <vt:lpstr>Arial</vt:lpstr>
      <vt:lpstr>Calibri</vt:lpstr>
      <vt:lpstr>Cambria Math</vt:lpstr>
      <vt:lpstr>Courier New</vt:lpstr>
      <vt:lpstr>Times New Roman</vt:lpstr>
      <vt:lpstr>Wingdings</vt:lpstr>
      <vt:lpstr>蝴蝶飞</vt:lpstr>
      <vt:lpstr>1_蝴蝶飞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Keras</vt:lpstr>
      <vt:lpstr>PowerPoint 演示文稿</vt:lpstr>
      <vt:lpstr>Keras</vt:lpstr>
      <vt:lpstr>使用 Keras 心得</vt:lpstr>
      <vt:lpstr>Example Application</vt:lpstr>
      <vt:lpstr>Keras</vt:lpstr>
      <vt:lpstr>Keras</vt:lpstr>
      <vt:lpstr>Keras</vt:lpstr>
      <vt:lpstr>Keras</vt:lpstr>
      <vt:lpstr>Keras</vt:lpstr>
      <vt:lpstr>Keras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Haoji Hu</dc:creator>
  <cp:lastModifiedBy>Hongtao Wang</cp:lastModifiedBy>
  <cp:revision>646</cp:revision>
  <dcterms:modified xsi:type="dcterms:W3CDTF">2020-11-05T02:05:52Z</dcterms:modified>
</cp:coreProperties>
</file>