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401" r:id="rId2"/>
    <p:sldId id="257" r:id="rId3"/>
    <p:sldId id="446" r:id="rId4"/>
    <p:sldId id="448" r:id="rId5"/>
    <p:sldId id="552" r:id="rId6"/>
    <p:sldId id="553" r:id="rId7"/>
    <p:sldId id="554" r:id="rId8"/>
    <p:sldId id="455" r:id="rId9"/>
    <p:sldId id="558" r:id="rId10"/>
    <p:sldId id="514" r:id="rId11"/>
    <p:sldId id="569" r:id="rId12"/>
    <p:sldId id="570" r:id="rId13"/>
    <p:sldId id="571" r:id="rId14"/>
    <p:sldId id="572" r:id="rId15"/>
    <p:sldId id="559" r:id="rId16"/>
    <p:sldId id="562" r:id="rId17"/>
    <p:sldId id="565" r:id="rId18"/>
    <p:sldId id="594" r:id="rId19"/>
    <p:sldId id="595" r:id="rId20"/>
    <p:sldId id="599" r:id="rId21"/>
    <p:sldId id="598" r:id="rId22"/>
    <p:sldId id="567" r:id="rId23"/>
    <p:sldId id="566" r:id="rId24"/>
    <p:sldId id="568" r:id="rId25"/>
    <p:sldId id="589" r:id="rId26"/>
    <p:sldId id="610" r:id="rId27"/>
    <p:sldId id="591" r:id="rId28"/>
    <p:sldId id="543" r:id="rId29"/>
    <p:sldId id="291" r:id="rId30"/>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fang Cheng" initials="" lastIdx="1" clrIdx="0"/>
  <p:cmAuthor id="1" name="hsu" initials="hsu"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A1B0"/>
    <a:srgbClr val="9DBAD7"/>
    <a:srgbClr val="2D86C8"/>
    <a:srgbClr val="FFFFFF"/>
    <a:srgbClr val="31B6FD"/>
    <a:srgbClr val="31C4CB"/>
    <a:srgbClr val="332074"/>
    <a:srgbClr val="2565A5"/>
    <a:srgbClr val="5E8EBD"/>
    <a:srgbClr val="1A5E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97" autoAdjust="0"/>
  </p:normalViewPr>
  <p:slideViewPr>
    <p:cSldViewPr>
      <p:cViewPr varScale="1">
        <p:scale>
          <a:sx n="67" d="100"/>
          <a:sy n="67" d="100"/>
        </p:scale>
        <p:origin x="-1234" y="-91"/>
      </p:cViewPr>
      <p:guideLst>
        <p:guide orient="horz" pos="2120"/>
        <p:guide pos="2880"/>
      </p:guideLst>
    </p:cSldViewPr>
  </p:slideViewPr>
  <p:outlineViewPr>
    <p:cViewPr>
      <p:scale>
        <a:sx n="33" d="100"/>
        <a:sy n="33" d="100"/>
      </p:scale>
      <p:origin x="0" y="164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9" y="0"/>
            <a:ext cx="4302231" cy="339884"/>
          </a:xfrm>
          <a:prstGeom prst="rect">
            <a:avLst/>
          </a:prstGeom>
        </p:spPr>
        <p:txBody>
          <a:bodyPr vert="horz" lIns="91440" tIns="45720" rIns="91440" bIns="45720" rtlCol="0"/>
          <a:lstStyle>
            <a:lvl1pPr algn="r">
              <a:defRPr sz="1200"/>
            </a:lvl1pPr>
          </a:lstStyle>
          <a:p>
            <a:fld id="{4D2D2C97-D42B-4A5D-B256-204D480D67E6}" type="datetimeFigureOut">
              <a:rPr lang="zh-CN" altLang="en-US" smtClean="0"/>
              <a:t>2018/7/31</a:t>
            </a:fld>
            <a:endParaRPr lang="zh-CN" altLang="en-US"/>
          </a:p>
        </p:txBody>
      </p:sp>
      <p:sp>
        <p:nvSpPr>
          <p:cNvPr id="4" name="页脚占位符 3"/>
          <p:cNvSpPr>
            <a:spLocks noGrp="1"/>
          </p:cNvSpPr>
          <p:nvPr>
            <p:ph type="ftr" sz="quarter" idx="2"/>
          </p:nvPr>
        </p:nvSpPr>
        <p:spPr>
          <a:xfrm>
            <a:off x="2"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9" y="6456612"/>
            <a:ext cx="4302231" cy="339884"/>
          </a:xfrm>
          <a:prstGeom prst="rect">
            <a:avLst/>
          </a:prstGeom>
        </p:spPr>
        <p:txBody>
          <a:bodyPr vert="horz" lIns="91440" tIns="45720" rIns="91440" bIns="45720" rtlCol="0" anchor="b"/>
          <a:lstStyle>
            <a:lvl1pPr algn="r">
              <a:defRPr sz="1200"/>
            </a:lvl1pPr>
          </a:lstStyle>
          <a:p>
            <a:fld id="{96A853A5-244F-4A3F-B1DA-250631FADBA6}" type="slidenum">
              <a:rPr lang="zh-CN" altLang="en-US" smtClean="0"/>
              <a:t>‹#›</a:t>
            </a:fld>
            <a:endParaRPr lang="zh-CN" altLang="en-US"/>
          </a:p>
        </p:txBody>
      </p:sp>
    </p:spTree>
    <p:extLst>
      <p:ext uri="{BB962C8B-B14F-4D97-AF65-F5344CB8AC3E}">
        <p14:creationId xmlns:p14="http://schemas.microsoft.com/office/powerpoint/2010/main" val="3624270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9" y="0"/>
            <a:ext cx="4302231" cy="339884"/>
          </a:xfrm>
          <a:prstGeom prst="rect">
            <a:avLst/>
          </a:prstGeom>
        </p:spPr>
        <p:txBody>
          <a:bodyPr vert="horz" lIns="91440" tIns="45720" rIns="91440" bIns="45720" rtlCol="0"/>
          <a:lstStyle>
            <a:lvl1pPr algn="r">
              <a:defRPr sz="1200"/>
            </a:lvl1pPr>
          </a:lstStyle>
          <a:p>
            <a:fld id="{5B57F7BE-BFC9-48F8-B779-085DA5D2C188}" type="datetimeFigureOut">
              <a:rPr lang="zh-CN" altLang="en-US" smtClean="0"/>
              <a:t>2018/7/31</a:t>
            </a:fld>
            <a:endParaRPr lang="zh-CN" alt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9" y="6456612"/>
            <a:ext cx="4302231" cy="339884"/>
          </a:xfrm>
          <a:prstGeom prst="rect">
            <a:avLst/>
          </a:prstGeom>
        </p:spPr>
        <p:txBody>
          <a:bodyPr vert="horz" lIns="91440" tIns="45720" rIns="91440" bIns="45720" rtlCol="0" anchor="b"/>
          <a:lstStyle>
            <a:lvl1pPr algn="r">
              <a:defRPr sz="1200"/>
            </a:lvl1pPr>
          </a:lstStyle>
          <a:p>
            <a:fld id="{47B69762-4647-4D8A-B2CE-87974B23CD6F}" type="slidenum">
              <a:rPr lang="zh-CN" altLang="en-US" smtClean="0"/>
              <a:t>‹#›</a:t>
            </a:fld>
            <a:endParaRPr lang="zh-CN" altLang="en-US"/>
          </a:p>
        </p:txBody>
      </p:sp>
    </p:spTree>
    <p:extLst>
      <p:ext uri="{BB962C8B-B14F-4D97-AF65-F5344CB8AC3E}">
        <p14:creationId xmlns:p14="http://schemas.microsoft.com/office/powerpoint/2010/main" val="114247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69762-4647-4D8A-B2CE-87974B23CD6F}"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userDrawn="1"/>
        </p:nvSpPr>
        <p:spPr>
          <a:xfrm>
            <a:off x="107504" y="44624"/>
            <a:ext cx="8928992" cy="6696744"/>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userDrawn="1"/>
        </p:nvGrpSpPr>
        <p:grpSpPr bwMode="hidden">
          <a:xfrm flipH="1" flipV="1">
            <a:off x="107504" y="44624"/>
            <a:ext cx="8928992" cy="1505716"/>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dirty="0">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685800" y="1600200"/>
            <a:ext cx="7772400" cy="1780108"/>
          </a:xfrm>
        </p:spPr>
        <p:txBody>
          <a:bodyPr anchor="b">
            <a:normAutofit/>
          </a:bodyPr>
          <a:lstStyle>
            <a:lvl1pPr algn="ctr">
              <a:defRPr sz="4400" b="1">
                <a:solidFill>
                  <a:srgbClr val="FFFFFF"/>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latin typeface="宋体" panose="02010600030101010101" pitchFamily="2" charset="-122"/>
                <a:ea typeface="宋体"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atin typeface="宋体" panose="02010600030101010101" pitchFamily="2" charset="-122"/>
                <a:ea typeface="宋体" panose="02010600030101010101" pitchFamily="2" charset="-122"/>
              </a:defRPr>
            </a:lvl1pPr>
          </a:lstStyle>
          <a:p>
            <a:fld id="{79718AD0-68BC-4DDA-BA12-41E7BE6191B5}" type="datetime1">
              <a:rPr lang="zh-CN" altLang="en-US" smtClean="0"/>
              <a:t>2018/7/31</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6295" y="476672"/>
            <a:ext cx="1307077" cy="95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1138850"/>
            <a:ext cx="1307077" cy="95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文本框 18"/>
          <p:cNvSpPr txBox="1"/>
          <p:nvPr userDrawn="1"/>
        </p:nvSpPr>
        <p:spPr>
          <a:xfrm>
            <a:off x="3275856" y="1331498"/>
            <a:ext cx="4168552" cy="646331"/>
          </a:xfrm>
          <a:prstGeom prst="rect">
            <a:avLst/>
          </a:prstGeom>
          <a:noFill/>
        </p:spPr>
        <p:txBody>
          <a:bodyPr wrap="square" rtlCol="0">
            <a:spAutoFit/>
          </a:bodyPr>
          <a:lstStyle/>
          <a:p>
            <a:r>
              <a:rPr lang="zh-CN" altLang="en-US" sz="3600" dirty="0">
                <a:solidFill>
                  <a:srgbClr val="2565A5"/>
                </a:solidFill>
                <a:latin typeface="方正正准黑简体" panose="02000000000000000000" pitchFamily="2" charset="-122"/>
                <a:ea typeface="方正正准黑简体" panose="02000000000000000000" pitchFamily="2" charset="-122"/>
              </a:rPr>
              <a:t>中国环境监测总站</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userDrawn="1"/>
        </p:nvGrpSpPr>
        <p:grpSpPr>
          <a:xfrm flipV="1">
            <a:off x="0" y="-36083"/>
            <a:ext cx="9144000" cy="1944216"/>
            <a:chOff x="0" y="4941169"/>
            <a:chExt cx="9144000" cy="1944216"/>
          </a:xfrm>
        </p:grpSpPr>
        <p:sp>
          <p:nvSpPr>
            <p:cNvPr id="124" name="等腰三角形 123"/>
            <p:cNvSpPr/>
            <p:nvPr userDrawn="1"/>
          </p:nvSpPr>
          <p:spPr>
            <a:xfrm>
              <a:off x="1259632" y="5029201"/>
              <a:ext cx="7884368" cy="1828799"/>
            </a:xfrm>
            <a:prstGeom prst="triangle">
              <a:avLst>
                <a:gd name="adj"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等腰三角形 124"/>
            <p:cNvSpPr/>
            <p:nvPr userDrawn="1"/>
          </p:nvSpPr>
          <p:spPr>
            <a:xfrm>
              <a:off x="193638" y="4941169"/>
              <a:ext cx="3032064" cy="1944216"/>
            </a:xfrm>
            <a:prstGeom prst="triangle">
              <a:avLst>
                <a:gd name="adj" fmla="val 0"/>
              </a:avLst>
            </a:prstGeom>
            <a:gradFill>
              <a:gsLst>
                <a:gs pos="0">
                  <a:schemeClr val="bg1"/>
                </a:gs>
                <a:gs pos="100000">
                  <a:schemeClr val="bg1">
                    <a:lumMod val="50000"/>
                    <a:alpha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等腰三角形 125"/>
            <p:cNvSpPr/>
            <p:nvPr userDrawn="1"/>
          </p:nvSpPr>
          <p:spPr>
            <a:xfrm>
              <a:off x="0" y="5029201"/>
              <a:ext cx="2866194" cy="1828799"/>
            </a:xfrm>
            <a:prstGeom prst="triangle">
              <a:avLst>
                <a:gd name="adj" fmla="val 0"/>
              </a:avLst>
            </a:prstGeom>
            <a:gradFill>
              <a:gsLst>
                <a:gs pos="0">
                  <a:srgbClr val="9DBAD7">
                    <a:lumMod val="75000"/>
                  </a:srgbClr>
                </a:gs>
                <a:gs pos="100000">
                  <a:srgbClr val="1A5E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79CA22F-86A7-4793-90BF-9366EB634080}" type="datetime1">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sz="1400"/>
            </a:lvl1pPr>
          </a:lstStyle>
          <a:p>
            <a:fld id="{311AA082-005D-494E-9E65-F234391E5325}"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15" name="Rounded Rectangle 14"/>
          <p:cNvSpPr/>
          <p:nvPr/>
        </p:nvSpPr>
        <p:spPr>
          <a:xfrm>
            <a:off x="107504" y="116632"/>
            <a:ext cx="8928992" cy="6147008"/>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107504" y="5353963"/>
            <a:ext cx="8928992"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3C43784-5031-4F1A-92A7-A59C8AFE7C9E}" type="datetime1">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sz="1400"/>
            </a:lvl1pPr>
          </a:lstStyle>
          <a:p>
            <a:fld id="{311AA082-005D-494E-9E65-F234391E532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DF68028-4084-449C-A2CA-1D5495264C73}"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1AA082-005D-494E-9E65-F234391E5325}" type="slidenum">
              <a:rPr lang="zh-CN" altLang="en-US" smtClean="0"/>
              <a:t>‹#›</a:t>
            </a:fld>
            <a:endParaRPr lang="zh-CN" altLang="en-US"/>
          </a:p>
        </p:txBody>
      </p:sp>
      <p:sp>
        <p:nvSpPr>
          <p:cNvPr id="7"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7FBB4AF-8236-4B3E-8B8B-DCFC46534DCA}"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1AA082-005D-494E-9E65-F234391E5325}"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75517"/>
            <a:ext cx="7772400" cy="1416399"/>
          </a:xfrm>
        </p:spPr>
        <p:txBody>
          <a:bodyPr anchor="ctr" anchorCtr="0">
            <a:normAutofit/>
          </a:bodyPr>
          <a:lstStyle>
            <a:lvl1pPr algn="ctr">
              <a:defRPr sz="3600" b="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47664" y="4077071"/>
            <a:ext cx="6048672" cy="1164530"/>
          </a:xfrm>
        </p:spPr>
        <p:txBody>
          <a:bodyPr anchor="ctr" anchorCtr="0">
            <a:normAutofit/>
          </a:bodyPr>
          <a:lstStyle>
            <a:lvl1pPr marL="0" indent="0" algn="ctr">
              <a:buNone/>
              <a:defRPr sz="1800">
                <a:solidFill>
                  <a:srgbClr val="94A1B0"/>
                </a:solidFill>
                <a:latin typeface="宋体" panose="02010600030101010101" pitchFamily="2" charset="-122"/>
                <a:ea typeface="宋体"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atin typeface="宋体" panose="02010600030101010101" pitchFamily="2" charset="-122"/>
                <a:ea typeface="宋体" panose="02010600030101010101" pitchFamily="2" charset="-122"/>
              </a:defRPr>
            </a:lvl1pPr>
          </a:lstStyle>
          <a:p>
            <a:fld id="{79718AD0-68BC-4DDA-BA12-41E7BE6191B5}"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dirty="0"/>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980728"/>
            <a:ext cx="1307077" cy="95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等腰三角形 8"/>
          <p:cNvSpPr/>
          <p:nvPr userDrawn="1"/>
        </p:nvSpPr>
        <p:spPr>
          <a:xfrm>
            <a:off x="1259632" y="5029201"/>
            <a:ext cx="7884368" cy="1828799"/>
          </a:xfrm>
          <a:prstGeom prst="triangle">
            <a:avLst>
              <a:gd name="adj"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nvSpPr>
        <p:spPr>
          <a:xfrm>
            <a:off x="193638" y="4941169"/>
            <a:ext cx="3032064" cy="1944216"/>
          </a:xfrm>
          <a:prstGeom prst="triangle">
            <a:avLst>
              <a:gd name="adj" fmla="val 0"/>
            </a:avLst>
          </a:prstGeom>
          <a:gradFill>
            <a:gsLst>
              <a:gs pos="0">
                <a:schemeClr val="bg1"/>
              </a:gs>
              <a:gs pos="100000">
                <a:schemeClr val="bg1">
                  <a:lumMod val="50000"/>
                  <a:alpha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0" y="5029201"/>
            <a:ext cx="2866194" cy="1828799"/>
          </a:xfrm>
          <a:prstGeom prst="triangle">
            <a:avLst>
              <a:gd name="adj" fmla="val 0"/>
            </a:avLst>
          </a:prstGeom>
          <a:gradFill>
            <a:gsLst>
              <a:gs pos="0">
                <a:srgbClr val="9DBAD7">
                  <a:lumMod val="75000"/>
                </a:srgbClr>
              </a:gs>
              <a:gs pos="100000">
                <a:srgbClr val="1A5E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userDrawn="1"/>
        </p:nvPicPr>
        <p:blipFill>
          <a:blip r:embed="rId3"/>
          <a:stretch>
            <a:fillRect/>
          </a:stretch>
        </p:blipFill>
        <p:spPr>
          <a:xfrm>
            <a:off x="3131840" y="980728"/>
            <a:ext cx="4773582" cy="10059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75517"/>
            <a:ext cx="7772400" cy="1416399"/>
          </a:xfrm>
        </p:spPr>
        <p:txBody>
          <a:bodyPr anchor="ctr" anchorCtr="0">
            <a:normAutofit/>
          </a:bodyPr>
          <a:lstStyle>
            <a:lvl1pPr algn="ctr">
              <a:defRPr sz="3600" b="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47664" y="4077071"/>
            <a:ext cx="6048672" cy="1164530"/>
          </a:xfrm>
        </p:spPr>
        <p:txBody>
          <a:bodyPr anchor="ctr" anchorCtr="0">
            <a:normAutofit/>
          </a:bodyPr>
          <a:lstStyle>
            <a:lvl1pPr marL="0" indent="0" algn="ctr">
              <a:buNone/>
              <a:defRPr sz="1800">
                <a:solidFill>
                  <a:srgbClr val="94A1B0"/>
                </a:solidFill>
                <a:latin typeface="宋体" panose="02010600030101010101" pitchFamily="2" charset="-122"/>
                <a:ea typeface="宋体"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atin typeface="宋体" panose="02010600030101010101" pitchFamily="2" charset="-122"/>
                <a:ea typeface="宋体" panose="02010600030101010101" pitchFamily="2" charset="-122"/>
              </a:defRPr>
            </a:lvl1pPr>
          </a:lstStyle>
          <a:p>
            <a:fld id="{79718AD0-68BC-4DDA-BA12-41E7BE6191B5}"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dirty="0"/>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980728"/>
            <a:ext cx="1307077" cy="95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等腰三角形 8"/>
          <p:cNvSpPr/>
          <p:nvPr userDrawn="1"/>
        </p:nvSpPr>
        <p:spPr>
          <a:xfrm>
            <a:off x="1259632" y="5029201"/>
            <a:ext cx="7884368" cy="1828799"/>
          </a:xfrm>
          <a:prstGeom prst="triangle">
            <a:avLst>
              <a:gd name="adj"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nvSpPr>
        <p:spPr>
          <a:xfrm>
            <a:off x="193638" y="4941169"/>
            <a:ext cx="3032064" cy="1944216"/>
          </a:xfrm>
          <a:prstGeom prst="triangle">
            <a:avLst>
              <a:gd name="adj" fmla="val 0"/>
            </a:avLst>
          </a:prstGeom>
          <a:gradFill>
            <a:gsLst>
              <a:gs pos="0">
                <a:schemeClr val="bg1"/>
              </a:gs>
              <a:gs pos="100000">
                <a:schemeClr val="bg1">
                  <a:lumMod val="50000"/>
                  <a:alpha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0" y="5029201"/>
            <a:ext cx="2866194" cy="1828799"/>
          </a:xfrm>
          <a:prstGeom prst="triangle">
            <a:avLst>
              <a:gd name="adj" fmla="val 0"/>
            </a:avLst>
          </a:prstGeom>
          <a:gradFill>
            <a:gsLst>
              <a:gs pos="0">
                <a:srgbClr val="9DBAD7">
                  <a:lumMod val="75000"/>
                </a:srgbClr>
              </a:gs>
              <a:gs pos="100000">
                <a:srgbClr val="1A5E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3225702" y="1082039"/>
            <a:ext cx="4586658" cy="861774"/>
          </a:xfrm>
          <a:prstGeom prst="rect">
            <a:avLst/>
          </a:prstGeom>
          <a:noFill/>
        </p:spPr>
        <p:txBody>
          <a:bodyPr wrap="square" rtlCol="0">
            <a:spAutoFit/>
          </a:bodyPr>
          <a:lstStyle/>
          <a:p>
            <a:r>
              <a:rPr lang="zh-CN" altLang="en-US" sz="3600" dirty="0">
                <a:solidFill>
                  <a:srgbClr val="2565A5"/>
                </a:solidFill>
                <a:latin typeface="方正正准黑简体" panose="02000000000000000000" pitchFamily="2" charset="-122"/>
                <a:ea typeface="方正正准黑简体" panose="02000000000000000000" pitchFamily="2" charset="-122"/>
              </a:rPr>
              <a:t>中国环境监测总站</a:t>
            </a:r>
            <a:endParaRPr lang="en-US" altLang="zh-CN" sz="3600" dirty="0">
              <a:solidFill>
                <a:srgbClr val="2565A5"/>
              </a:solidFill>
              <a:latin typeface="方正正准黑简体" panose="02000000000000000000" pitchFamily="2" charset="-122"/>
              <a:ea typeface="方正正准黑简体" panose="02000000000000000000" pitchFamily="2" charset="-122"/>
            </a:endParaRPr>
          </a:p>
          <a:p>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 </a:t>
            </a:r>
            <a:r>
              <a:rPr lang="en-US" altLang="zh-CN" sz="1400" dirty="0">
                <a:solidFill>
                  <a:srgbClr val="31B6FD"/>
                </a:solidFill>
                <a:latin typeface="Miriam" panose="020B0502050101010101" pitchFamily="34" charset="-79"/>
                <a:ea typeface="方正正准黑简体" panose="02000000000000000000" pitchFamily="2" charset="-122"/>
                <a:cs typeface="Miriam" panose="020B0502050101010101" pitchFamily="34" charset="-79"/>
              </a:rPr>
              <a:t>C</a:t>
            </a:r>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hina </a:t>
            </a:r>
            <a:r>
              <a:rPr lang="en-US" altLang="zh-CN" sz="1400" dirty="0">
                <a:solidFill>
                  <a:srgbClr val="31B6FD"/>
                </a:solidFill>
                <a:latin typeface="Miriam" panose="020B0502050101010101" pitchFamily="34" charset="-79"/>
                <a:ea typeface="方正正准黑简体" panose="02000000000000000000" pitchFamily="2" charset="-122"/>
                <a:cs typeface="Miriam" panose="020B0502050101010101" pitchFamily="34" charset="-79"/>
              </a:rPr>
              <a:t>N</a:t>
            </a:r>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ational  </a:t>
            </a:r>
            <a:r>
              <a:rPr lang="en-US" altLang="zh-CN" sz="1400" dirty="0">
                <a:solidFill>
                  <a:srgbClr val="31B6FD"/>
                </a:solidFill>
                <a:latin typeface="Miriam" panose="020B0502050101010101" pitchFamily="34" charset="-79"/>
                <a:ea typeface="方正正准黑简体" panose="02000000000000000000" pitchFamily="2" charset="-122"/>
                <a:cs typeface="Miriam" panose="020B0502050101010101" pitchFamily="34" charset="-79"/>
              </a:rPr>
              <a:t>E</a:t>
            </a:r>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nvironmental  </a:t>
            </a:r>
            <a:r>
              <a:rPr lang="en-US" altLang="zh-CN" sz="1400" dirty="0">
                <a:solidFill>
                  <a:srgbClr val="31B6FD"/>
                </a:solidFill>
                <a:latin typeface="Miriam" panose="020B0502050101010101" pitchFamily="34" charset="-79"/>
                <a:ea typeface="方正正准黑简体" panose="02000000000000000000" pitchFamily="2" charset="-122"/>
                <a:cs typeface="Miriam" panose="020B0502050101010101" pitchFamily="34" charset="-79"/>
              </a:rPr>
              <a:t>M</a:t>
            </a:r>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onitoring </a:t>
            </a:r>
            <a:r>
              <a:rPr lang="en-US" altLang="zh-CN" sz="1400" dirty="0">
                <a:solidFill>
                  <a:srgbClr val="31B6FD"/>
                </a:solidFill>
                <a:latin typeface="Miriam" panose="020B0502050101010101" pitchFamily="34" charset="-79"/>
                <a:ea typeface="方正正准黑简体" panose="02000000000000000000" pitchFamily="2" charset="-122"/>
                <a:cs typeface="Miriam" panose="020B0502050101010101" pitchFamily="34" charset="-79"/>
              </a:rPr>
              <a:t>C</a:t>
            </a:r>
            <a:r>
              <a:rPr lang="en-US" altLang="zh-CN"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rPr>
              <a:t>entre</a:t>
            </a:r>
            <a:endParaRPr lang="zh-CN" altLang="en-US" sz="1400" dirty="0">
              <a:solidFill>
                <a:srgbClr val="2565A5"/>
              </a:solidFill>
              <a:latin typeface="Miriam" panose="020B0502050101010101" pitchFamily="34" charset="-79"/>
              <a:ea typeface="方正正准黑简体" panose="02000000000000000000" pitchFamily="2" charset="-122"/>
              <a:cs typeface="Miriam" panose="020B0502050101010101" pitchFamily="34" charset="-79"/>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latin typeface="华文楷体" panose="02010600040101010101" pitchFamily="2" charset="-122"/>
                <a:ea typeface="华文楷体" panose="02010600040101010101" pitchFamily="2" charset="-122"/>
              </a:defRPr>
            </a:lvl1pPr>
            <a:lvl2pPr>
              <a:defRPr sz="2000">
                <a:latin typeface="华文楷体" panose="02010600040101010101" pitchFamily="2" charset="-122"/>
                <a:ea typeface="华文楷体" panose="02010600040101010101" pitchFamily="2" charset="-122"/>
              </a:defRPr>
            </a:lvl2pPr>
            <a:lvl3pPr>
              <a:defRPr sz="1800">
                <a:latin typeface="华文楷体" panose="02010600040101010101" pitchFamily="2" charset="-122"/>
                <a:ea typeface="华文楷体" panose="02010600040101010101" pitchFamily="2" charset="-122"/>
              </a:defRPr>
            </a:lvl3pPr>
            <a:lvl4pPr>
              <a:defRPr sz="1600">
                <a:latin typeface="华文楷体" panose="02010600040101010101" pitchFamily="2" charset="-122"/>
                <a:ea typeface="华文楷体" panose="02010600040101010101" pitchFamily="2" charset="-122"/>
              </a:defRPr>
            </a:lvl4pPr>
            <a:lvl5pPr>
              <a:defRPr sz="1400">
                <a:latin typeface="华文楷体" panose="02010600040101010101" pitchFamily="2" charset="-122"/>
                <a:ea typeface="华文楷体"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7982174" y="116632"/>
            <a:ext cx="1161826" cy="365125"/>
          </a:xfrm>
        </p:spPr>
        <p:txBody>
          <a:bodyPr/>
          <a:lstStyle>
            <a:lvl1pPr algn="r">
              <a:defRPr sz="1100" b="0">
                <a:latin typeface="Arial" panose="020B0604020202020204" pitchFamily="34" charset="0"/>
                <a:cs typeface="Arial" panose="020B0604020202020204" pitchFamily="34" charset="0"/>
              </a:defRPr>
            </a:lvl1pPr>
          </a:lstStyle>
          <a:p>
            <a:fld id="{311AA082-005D-494E-9E65-F234391E5325}" type="slidenum">
              <a:rPr lang="zh-CN" altLang="en-US" smtClean="0"/>
              <a:t>‹#›</a:t>
            </a:fld>
            <a:endParaRPr lang="zh-CN" altLang="en-US" dirty="0"/>
          </a:p>
        </p:txBody>
      </p:sp>
      <p:sp>
        <p:nvSpPr>
          <p:cNvPr id="8"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3" y="6325108"/>
            <a:ext cx="493093" cy="358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8"/>
          <p:cNvPicPr>
            <a:picLocks noChangeAspect="1"/>
          </p:cNvPicPr>
          <p:nvPr userDrawn="1"/>
        </p:nvPicPr>
        <p:blipFill>
          <a:blip r:embed="rId3"/>
          <a:stretch>
            <a:fillRect/>
          </a:stretch>
        </p:blipFill>
        <p:spPr>
          <a:xfrm>
            <a:off x="7319563" y="6325108"/>
            <a:ext cx="1836332" cy="38696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grpSp>
        <p:nvGrpSpPr>
          <p:cNvPr id="15" name="组 5"/>
          <p:cNvGrpSpPr/>
          <p:nvPr userDrawn="1"/>
        </p:nvGrpSpPr>
        <p:grpSpPr>
          <a:xfrm>
            <a:off x="323528" y="1052736"/>
            <a:ext cx="8496944" cy="4680520"/>
            <a:chOff x="4391025" y="180975"/>
            <a:chExt cx="4422775" cy="2295525"/>
          </a:xfrm>
          <a:solidFill>
            <a:schemeClr val="bg1">
              <a:lumMod val="95000"/>
            </a:schemeClr>
          </a:solidFill>
        </p:grpSpPr>
        <p:sp>
          <p:nvSpPr>
            <p:cNvPr id="16"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7"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8"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9"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0"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1"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2"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3"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4"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5"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6"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7"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8"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9"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0"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1"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2"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3"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4"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5"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6"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7"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8"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9"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0"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1"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2"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3"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4"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5"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6"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7"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8"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9"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0"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1"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2"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3"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4"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5"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6"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7"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8"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9"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0"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1"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2"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3"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4"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5"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6"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7"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8"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9"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0"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1"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2"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3"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4"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5"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6"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7"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8"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9"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0"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1"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2"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3"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4"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5"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6"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7"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8"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9"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0"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1"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2"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3"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4"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5"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6"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7"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8"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9"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0"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1"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2"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3"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4"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5"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6"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7"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8"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9"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0"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1"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2"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3"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4"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5"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6"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7"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8"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9"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0"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1"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2"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3"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4"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grpSp>
      <p:sp>
        <p:nvSpPr>
          <p:cNvPr id="4" name="Date Placeholder 3"/>
          <p:cNvSpPr>
            <a:spLocks noGrp="1"/>
          </p:cNvSpPr>
          <p:nvPr>
            <p:ph type="dt" sz="half" idx="10"/>
          </p:nvPr>
        </p:nvSpPr>
        <p:spPr/>
        <p:txBody>
          <a:bodyPr/>
          <a:lstStyle/>
          <a:p>
            <a:fld id="{C2461C5E-E92B-488D-A281-9EF3D4CD6A38}"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grpSp>
        <p:nvGrpSpPr>
          <p:cNvPr id="125" name="组合 124"/>
          <p:cNvGrpSpPr/>
          <p:nvPr userDrawn="1"/>
        </p:nvGrpSpPr>
        <p:grpSpPr>
          <a:xfrm>
            <a:off x="0" y="2546938"/>
            <a:ext cx="9144000" cy="1814777"/>
            <a:chOff x="170694" y="177982"/>
            <a:chExt cx="3936004" cy="781165"/>
          </a:xfrm>
        </p:grpSpPr>
        <p:sp>
          <p:nvSpPr>
            <p:cNvPr id="126" name="等腰三角形 125"/>
            <p:cNvSpPr/>
            <p:nvPr/>
          </p:nvSpPr>
          <p:spPr>
            <a:xfrm>
              <a:off x="1233863" y="177982"/>
              <a:ext cx="355284" cy="3565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7" name="等腰三角形 126"/>
            <p:cNvSpPr/>
            <p:nvPr/>
          </p:nvSpPr>
          <p:spPr>
            <a:xfrm flipV="1">
              <a:off x="200258" y="602633"/>
              <a:ext cx="355284" cy="3565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8" name="矩形 127"/>
            <p:cNvSpPr/>
            <p:nvPr/>
          </p:nvSpPr>
          <p:spPr>
            <a:xfrm>
              <a:off x="170694" y="261768"/>
              <a:ext cx="3936004" cy="6119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9" name="平行四边形 128"/>
            <p:cNvSpPr/>
            <p:nvPr/>
          </p:nvSpPr>
          <p:spPr>
            <a:xfrm>
              <a:off x="376965" y="178257"/>
              <a:ext cx="1036076" cy="779005"/>
            </a:xfrm>
            <a:prstGeom prst="parallelogram">
              <a:avLst>
                <a:gd name="adj" fmla="val 4820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0"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2" name="Title 1"/>
          <p:cNvSpPr>
            <a:spLocks noGrp="1"/>
          </p:cNvSpPr>
          <p:nvPr>
            <p:ph type="title"/>
          </p:nvPr>
        </p:nvSpPr>
        <p:spPr>
          <a:xfrm>
            <a:off x="2068055" y="3109399"/>
            <a:ext cx="7772400" cy="1524000"/>
          </a:xfrm>
        </p:spPr>
        <p:txBody>
          <a:bodyPr anchor="t">
            <a:normAutofit/>
          </a:bodyPr>
          <a:lstStyle>
            <a:lvl1pPr algn="ctr">
              <a:defRPr sz="3600" b="1" cap="none">
                <a:solidFill>
                  <a:schemeClr val="tx1">
                    <a:lumMod val="75000"/>
                    <a:lumOff val="25000"/>
                  </a:schemeClr>
                </a:solidFill>
              </a:defRPr>
            </a:lvl1pPr>
          </a:lstStyle>
          <a:p>
            <a:r>
              <a:rPr lang="zh-CN" altLang="en-US" dirty="0"/>
              <a:t>单击此处编辑母版标题样式</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800" fill="hold"/>
                                        <p:tgtEl>
                                          <p:spTgt spid="125"/>
                                        </p:tgtEl>
                                        <p:attrNameLst>
                                          <p:attrName>ppt_x</p:attrName>
                                        </p:attrNameLst>
                                      </p:cBhvr>
                                      <p:tavLst>
                                        <p:tav tm="0">
                                          <p:val>
                                            <p:strVal val="0-#ppt_w/2"/>
                                          </p:val>
                                        </p:tav>
                                        <p:tav tm="100000">
                                          <p:val>
                                            <p:strVal val="#ppt_x"/>
                                          </p:val>
                                        </p:tav>
                                      </p:tavLst>
                                    </p:anim>
                                    <p:anim calcmode="lin" valueType="num">
                                      <p:cBhvr additive="base">
                                        <p:cTn id="8" dur="8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15" name="组 5"/>
          <p:cNvGrpSpPr/>
          <p:nvPr userDrawn="1"/>
        </p:nvGrpSpPr>
        <p:grpSpPr>
          <a:xfrm>
            <a:off x="323528" y="1052736"/>
            <a:ext cx="8496944" cy="4680520"/>
            <a:chOff x="4391025" y="180975"/>
            <a:chExt cx="4422775" cy="2295525"/>
          </a:xfrm>
          <a:solidFill>
            <a:schemeClr val="bg1">
              <a:lumMod val="95000"/>
            </a:schemeClr>
          </a:solidFill>
        </p:grpSpPr>
        <p:sp>
          <p:nvSpPr>
            <p:cNvPr id="16"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7"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8"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9"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0"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1"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2"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3"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4"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5"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6"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7"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8"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29"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0"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1"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2"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3"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4"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5"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6"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7"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8"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39"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0"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1"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2"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3"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4"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5"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6"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7"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8"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49"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0"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1"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2"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3"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4"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5"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6"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7"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8"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59"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0"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1"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2"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3"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4"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5"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6"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7"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8"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69"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0"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1"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2"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3"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4"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5"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6"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7"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8"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79"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0"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1"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2"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3"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4"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5"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6"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7"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8"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89"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0"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1"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2"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3"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4"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5"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6"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7"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8"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99"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0"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1"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2"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3"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4"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5"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6"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7"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8"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09"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0"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1"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2"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3"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4"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5"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6"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7"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8"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19"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0"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1"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2"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3"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sp>
          <p:nvSpPr>
            <p:cNvPr id="124"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a:lstStyle/>
            <a:p>
              <a:pPr defTabSz="913765" eaLnBrk="1" fontAlgn="auto" hangingPunct="1">
                <a:spcBef>
                  <a:spcPts val="0"/>
                </a:spcBef>
                <a:spcAft>
                  <a:spcPts val="0"/>
                </a:spcAft>
                <a:defRPr/>
              </a:pPr>
              <a:endParaRPr lang="zh-CN" altLang="en-US">
                <a:latin typeface="+mn-lt"/>
                <a:ea typeface="+mn-ea"/>
              </a:endParaRPr>
            </a:p>
          </p:txBody>
        </p:sp>
      </p:grpSp>
      <p:sp>
        <p:nvSpPr>
          <p:cNvPr id="14" name="Rounded Rectangle 13"/>
          <p:cNvSpPr/>
          <p:nvPr userDrawn="1"/>
        </p:nvSpPr>
        <p:spPr>
          <a:xfrm>
            <a:off x="-36512" y="2204864"/>
            <a:ext cx="9217024" cy="1854712"/>
          </a:xfrm>
          <a:prstGeom prst="roundRect">
            <a:avLst>
              <a:gd name="adj" fmla="val 0"/>
            </a:avLst>
          </a:prstGeom>
          <a:gradFill>
            <a:gsLst>
              <a:gs pos="0">
                <a:srgbClr val="31B6FD">
                  <a:alpha val="79000"/>
                </a:srgbClr>
              </a:gs>
              <a:gs pos="100000">
                <a:srgbClr val="1A5EA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2560748"/>
            <a:ext cx="7772400" cy="1165646"/>
          </a:xfrm>
        </p:spPr>
        <p:txBody>
          <a:bodyPr anchor="ctr" anchorCtr="0">
            <a:normAutofit/>
          </a:bodyPr>
          <a:lstStyle>
            <a:lvl1pPr algn="ctr">
              <a:defRPr sz="3600" b="1" cap="none">
                <a:solidFill>
                  <a:schemeClr val="bg1"/>
                </a:solidFill>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C2461C5E-E92B-488D-A281-9EF3D4CD6A38}" type="datetime1">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1EC0B8-6BE4-41F7-8D5D-5E45E3986B6C}" type="datetime1">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984456" y="116632"/>
            <a:ext cx="1161826" cy="365125"/>
          </a:xfrm>
        </p:spPr>
        <p:txBody>
          <a:bodyPr/>
          <a:lstStyle>
            <a:lvl1pPr algn="r">
              <a:defRPr sz="1400"/>
            </a:lvl1pPr>
          </a:lstStyle>
          <a:p>
            <a:fld id="{311AA082-005D-494E-9E65-F234391E5325}"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D9473D1-8957-4C2A-A71C-6F947C7A9DA4}" type="datetime1">
              <a:rPr lang="zh-CN" altLang="en-US" smtClean="0"/>
              <a:t>2018/7/31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982174" y="116632"/>
            <a:ext cx="1161826" cy="365125"/>
          </a:xfrm>
        </p:spPr>
        <p:txBody>
          <a:bodyPr/>
          <a:lstStyle>
            <a:lvl1pPr algn="r">
              <a:defRPr sz="1400"/>
            </a:lvl1pPr>
          </a:lstStyle>
          <a:p>
            <a:fld id="{311AA082-005D-494E-9E65-F234391E5325}" type="slidenum">
              <a:rPr lang="zh-CN" altLang="en-US" smtClean="0"/>
              <a:t>‹#›</a:t>
            </a:fld>
            <a:endParaRPr lang="zh-CN" altLang="en-US"/>
          </a:p>
        </p:txBody>
      </p:sp>
      <p:sp>
        <p:nvSpPr>
          <p:cNvPr id="10"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E8818F-AA9C-4387-9F6F-7CA90A1A7FCB}" type="datetime1">
              <a:rPr lang="zh-CN" altLang="en-US" smtClean="0"/>
              <a:t>2018/7/31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7982174" y="116632"/>
            <a:ext cx="1161826" cy="365125"/>
          </a:xfrm>
        </p:spPr>
        <p:txBody>
          <a:bodyPr/>
          <a:lstStyle>
            <a:lvl1pPr>
              <a:defRPr sz="1400"/>
            </a:lvl1pPr>
          </a:lstStyle>
          <a:p>
            <a:fld id="{311AA082-005D-494E-9E65-F234391E5325}" type="slidenum">
              <a:rPr lang="zh-CN" altLang="en-US" smtClean="0"/>
              <a:t>‹#›</a:t>
            </a:fld>
            <a:endParaRPr lang="zh-CN" altLang="en-US"/>
          </a:p>
        </p:txBody>
      </p:sp>
      <p:sp>
        <p:nvSpPr>
          <p:cNvPr id="6"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583" y="70667"/>
            <a:ext cx="8229600" cy="71438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F92C0B0-C033-4CEF-83AD-4302FC76014D}" type="datetime1">
              <a:rPr lang="zh-CN" altLang="en-US" smtClean="0"/>
              <a:t>2018/7/31</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11AA082-005D-494E-9E65-F234391E5325}" type="slidenum">
              <a:rPr lang="zh-CN" altLang="en-US" smtClean="0"/>
              <a:t>‹#›</a:t>
            </a:fld>
            <a:endParaRPr lang="zh-CN" altLang="en-US"/>
          </a:p>
        </p:txBody>
      </p:sp>
      <p:sp>
        <p:nvSpPr>
          <p:cNvPr id="3" name="Text Placeholder 2"/>
          <p:cNvSpPr>
            <a:spLocks noGrp="1"/>
          </p:cNvSpPr>
          <p:nvPr>
            <p:ph type="body" idx="1"/>
          </p:nvPr>
        </p:nvSpPr>
        <p:spPr>
          <a:xfrm>
            <a:off x="353417" y="1105366"/>
            <a:ext cx="8467055" cy="498792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2" name="矩形 131"/>
          <p:cNvSpPr/>
          <p:nvPr userDrawn="1"/>
        </p:nvSpPr>
        <p:spPr>
          <a:xfrm>
            <a:off x="51444" y="105802"/>
            <a:ext cx="149902" cy="709295"/>
          </a:xfrm>
          <a:prstGeom prst="rect">
            <a:avLst/>
          </a:prstGeom>
          <a:gradFill>
            <a:gsLst>
              <a:gs pos="0">
                <a:schemeClr val="bg1"/>
              </a:gs>
              <a:gs pos="100000">
                <a:schemeClr val="bg1">
                  <a:lumMod val="50000"/>
                  <a:alpha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userDrawn="1"/>
        </p:nvSpPr>
        <p:spPr>
          <a:xfrm>
            <a:off x="0" y="75759"/>
            <a:ext cx="149902" cy="709295"/>
          </a:xfrm>
          <a:prstGeom prst="rect">
            <a:avLst/>
          </a:prstGeom>
          <a:solidFill>
            <a:srgbClr val="31B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spcBef>
          <a:spcPct val="0"/>
        </a:spcBef>
        <a:buNone/>
        <a:defRPr sz="280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华文楷体" panose="02010600040101010101" pitchFamily="2" charset="-122"/>
          <a:ea typeface="华文楷体" panose="02010600040101010101" pitchFamily="2" charset="-122"/>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华文楷体" panose="02010600040101010101" pitchFamily="2" charset="-122"/>
          <a:ea typeface="华文楷体" panose="02010600040101010101" pitchFamily="2" charset="-122"/>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华文楷体" panose="02010600040101010101" pitchFamily="2" charset="-122"/>
          <a:ea typeface="华文楷体" panose="02010600040101010101" pitchFamily="2" charset="-122"/>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华文楷体" panose="02010600040101010101" pitchFamily="2" charset="-122"/>
          <a:ea typeface="华文楷体" panose="02010600040101010101" pitchFamily="2" charset="-122"/>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6108" y="2660632"/>
            <a:ext cx="7772400" cy="1416399"/>
          </a:xfrm>
        </p:spPr>
        <p:txBody>
          <a:bodyPr anchor="ctr">
            <a:normAutofit/>
          </a:bodyPr>
          <a:lstStyle/>
          <a:p>
            <a:pPr>
              <a:lnSpc>
                <a:spcPct val="150000"/>
              </a:lnSpc>
            </a:pPr>
            <a:r>
              <a:rPr sz="2800" dirty="0"/>
              <a:t>全国环境空气质量监测状态转换</a:t>
            </a:r>
            <a:br>
              <a:rPr sz="2800" dirty="0"/>
            </a:br>
            <a:r>
              <a:rPr lang="zh-CN" sz="2800" dirty="0"/>
              <a:t>工作方案介绍</a:t>
            </a:r>
          </a:p>
        </p:txBody>
      </p:sp>
      <p:sp>
        <p:nvSpPr>
          <p:cNvPr id="2" name="副标题 1"/>
          <p:cNvSpPr>
            <a:spLocks noGrp="1"/>
          </p:cNvSpPr>
          <p:nvPr>
            <p:ph type="subTitle" idx="1"/>
          </p:nvPr>
        </p:nvSpPr>
        <p:spPr>
          <a:xfrm>
            <a:off x="1548299" y="4343136"/>
            <a:ext cx="6048672" cy="1164530"/>
          </a:xfrm>
        </p:spPr>
        <p:txBody>
          <a:bodyPr>
            <a:noAutofit/>
          </a:bodyPr>
          <a:lstStyle/>
          <a:p>
            <a:pPr algn="ctr"/>
            <a:r>
              <a:rPr lang="zh-CN" altLang="en-US" sz="2000" b="1" dirty="0">
                <a:solidFill>
                  <a:schemeClr val="tx2"/>
                </a:solidFill>
                <a:latin typeface="+mn-ea"/>
                <a:ea typeface="+mn-ea"/>
              </a:rPr>
              <a:t>中国环境监测总站</a:t>
            </a:r>
            <a:endParaRPr lang="en-US" altLang="zh-CN" sz="2000" b="1" dirty="0">
              <a:solidFill>
                <a:schemeClr val="tx2"/>
              </a:solidFill>
              <a:latin typeface="+mn-ea"/>
              <a:ea typeface="+mn-ea"/>
            </a:endParaRPr>
          </a:p>
          <a:p>
            <a:pPr algn="ctr"/>
            <a:r>
              <a:rPr lang="en-US" altLang="zh-CN" sz="2000" b="1" dirty="0" smtClean="0">
                <a:solidFill>
                  <a:schemeClr val="tx2"/>
                </a:solidFill>
                <a:latin typeface="+mn-ea"/>
                <a:ea typeface="+mn-ea"/>
              </a:rPr>
              <a:t>2018-7-</a:t>
            </a:r>
            <a:r>
              <a:rPr lang="en-US" altLang="zh-CN" sz="2000" b="1" dirty="0" smtClean="0">
                <a:solidFill>
                  <a:schemeClr val="tx2"/>
                </a:solidFill>
                <a:latin typeface="+mn-ea"/>
                <a:sym typeface="+mn-ea"/>
              </a:rPr>
              <a:t>31</a:t>
            </a:r>
          </a:p>
          <a:p>
            <a:pPr algn="ctr"/>
            <a:r>
              <a:rPr lang="zh-CN" altLang="en-US" sz="2000" b="1" dirty="0">
                <a:solidFill>
                  <a:schemeClr val="tx2"/>
                </a:solidFill>
                <a:latin typeface="+mn-ea"/>
                <a:ea typeface="+mn-ea"/>
                <a:sym typeface="+mn-ea"/>
              </a:rPr>
              <a:t>李亮</a:t>
            </a:r>
            <a:endParaRPr lang="en-US" sz="2000" b="1" dirty="0">
              <a:solidFill>
                <a:schemeClr val="tx2"/>
              </a:solidFill>
              <a:latin typeface="+mn-ea"/>
              <a:ea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49365" y="6135370"/>
            <a:ext cx="2544445" cy="681990"/>
          </a:xfrm>
          <a:prstGeom prst="rect">
            <a:avLst/>
          </a:prstGeom>
        </p:spPr>
      </p:pic>
      <p:sp>
        <p:nvSpPr>
          <p:cNvPr id="8" name="标题 1"/>
          <p:cNvSpPr>
            <a:spLocks noGrp="1"/>
          </p:cNvSpPr>
          <p:nvPr/>
        </p:nvSpPr>
        <p:spPr>
          <a:xfrm>
            <a:off x="708025" y="1725930"/>
            <a:ext cx="1792605" cy="362585"/>
          </a:xfrm>
          <a:prstGeom prst="rect">
            <a:avLst/>
          </a:prstGeom>
        </p:spPr>
        <p:txBody>
          <a:bodyPr vert="horz" lIns="91440" tIns="45720" rIns="91440" bIns="45720" rtlCol="0" anchor="ctr">
            <a:normAutofit fontScale="65000" lnSpcReduction="20000"/>
          </a:bodyPr>
          <a:lstStyle>
            <a:lvl1pPr algn="l" defTabSz="914400" rtl="0" eaLnBrk="1" latinLnBrk="0" hangingPunct="1">
              <a:spcBef>
                <a:spcPct val="0"/>
              </a:spcBef>
              <a:buNone/>
              <a:defRPr sz="280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sz="3200" dirty="0"/>
          </a:p>
        </p:txBody>
      </p:sp>
      <p:sp>
        <p:nvSpPr>
          <p:cNvPr id="6" name="内容占位符 5"/>
          <p:cNvSpPr>
            <a:spLocks noGrp="1"/>
          </p:cNvSpPr>
          <p:nvPr>
            <p:ph idx="1"/>
          </p:nvPr>
        </p:nvSpPr>
        <p:spPr/>
        <p:txBody>
          <a:bodyPr/>
          <a:lstStyle/>
          <a:p>
            <a:pPr marL="0" indent="0">
              <a:lnSpc>
                <a:spcPct val="150000"/>
              </a:lnSpc>
              <a:buNone/>
            </a:pPr>
            <a:r>
              <a:rPr lang="zh-CN" altLang="zh-CN" dirty="0">
                <a:latin typeface="华文楷体" panose="02010600040101010101" pitchFamily="2" charset="-122"/>
                <a:ea typeface="华文楷体" panose="02010600040101010101" pitchFamily="2" charset="-122"/>
                <a:cs typeface="华文楷体" panose="02010600040101010101" pitchFamily="2" charset="-122"/>
              </a:rPr>
              <a:t>状态转换工作涉及</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20</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家</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相关单位</a:t>
            </a:r>
          </a:p>
        </p:txBody>
      </p:sp>
      <p:sp>
        <p:nvSpPr>
          <p:cNvPr id="3" name="标题 2"/>
          <p:cNvSpPr>
            <a:spLocks noGrp="1"/>
          </p:cNvSpPr>
          <p:nvPr>
            <p:ph type="title"/>
          </p:nvPr>
        </p:nvSpPr>
        <p:spPr/>
        <p:txBody>
          <a:bodyPr>
            <a:normAutofit/>
          </a:bodyPr>
          <a:lstStyle/>
          <a:p>
            <a:r>
              <a:rPr lang="en-US" altLang="zh-CN" dirty="0"/>
              <a:t>1. </a:t>
            </a:r>
            <a:r>
              <a:rPr lang="zh-CN" altLang="en-US" dirty="0"/>
              <a:t>前期调查及确认</a:t>
            </a:r>
          </a:p>
        </p:txBody>
      </p:sp>
      <p:sp>
        <p:nvSpPr>
          <p:cNvPr id="7" name="矩形 6"/>
          <p:cNvSpPr/>
          <p:nvPr/>
        </p:nvSpPr>
        <p:spPr>
          <a:xfrm>
            <a:off x="842540" y="2813378"/>
            <a:ext cx="3149239" cy="2996062"/>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lnSpc>
                <a:spcPct val="114000"/>
              </a:lnSpc>
            </a:pPr>
            <a:r>
              <a:rPr lang="zh-CN" altLang="zh-CN" sz="1200" dirty="0">
                <a:solidFill>
                  <a:schemeClr val="tx2">
                    <a:lumMod val="60000"/>
                    <a:lumOff val="40000"/>
                  </a:schemeClr>
                </a:solidFill>
                <a:cs typeface="仿宋_GB2312" charset="0"/>
              </a:rPr>
              <a:t>赛默飞世尔科技（中国）有限公司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  聚光科技（杭州）股份有限公司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河北先河环保科技股份有限公司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武汉宇虹环保产业发展有限责任公司</a:t>
            </a:r>
          </a:p>
          <a:p>
            <a:pPr algn="ctr">
              <a:lnSpc>
                <a:spcPct val="114000"/>
              </a:lnSpc>
            </a:pPr>
            <a:r>
              <a:rPr lang="zh-CN" altLang="zh-CN" sz="1200" dirty="0">
                <a:solidFill>
                  <a:schemeClr val="tx2">
                    <a:lumMod val="60000"/>
                    <a:lumOff val="40000"/>
                  </a:schemeClr>
                </a:solidFill>
                <a:cs typeface="仿宋_GB2312" charset="0"/>
              </a:rPr>
              <a:t>安徽蓝盾光电子股份有限公司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北京中晟泰科环境科技发展有限公司</a:t>
            </a:r>
          </a:p>
          <a:p>
            <a:pPr algn="ctr">
              <a:lnSpc>
                <a:spcPct val="114000"/>
              </a:lnSpc>
            </a:pPr>
            <a:r>
              <a:rPr lang="zh-CN" altLang="zh-CN" sz="1200" dirty="0">
                <a:solidFill>
                  <a:schemeClr val="tx2">
                    <a:lumMod val="60000"/>
                    <a:lumOff val="40000"/>
                  </a:schemeClr>
                </a:solidFill>
                <a:cs typeface="仿宋_GB2312" charset="0"/>
              </a:rPr>
              <a:t>深圳宇星科技发展（深圳）有限公司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Met One仪器公司（及中国代理公司）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OPSIS监测系统公司（及中国代理公司）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Environnement S.A环境技术有限公司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Teledyne-API 科技公司（及中国代理公司）</a:t>
            </a:r>
          </a:p>
          <a:p>
            <a:pPr algn="ctr">
              <a:lnSpc>
                <a:spcPct val="114000"/>
              </a:lnSpc>
            </a:pPr>
            <a:r>
              <a:rPr lang="zh-CN" altLang="zh-CN" sz="1200" dirty="0">
                <a:solidFill>
                  <a:schemeClr val="tx2">
                    <a:lumMod val="60000"/>
                    <a:lumOff val="40000"/>
                  </a:schemeClr>
                </a:solidFill>
                <a:cs typeface="仿宋_GB2312" charset="0"/>
                <a:sym typeface="+mn-ea"/>
              </a:rPr>
              <a:t>广东旭诚科技有限公司</a:t>
            </a:r>
          </a:p>
          <a:p>
            <a:pPr algn="ctr">
              <a:lnSpc>
                <a:spcPct val="114000"/>
              </a:lnSpc>
            </a:pPr>
            <a:r>
              <a:rPr lang="zh-CN" altLang="zh-CN" sz="1200" dirty="0">
                <a:solidFill>
                  <a:schemeClr val="tx2">
                    <a:lumMod val="60000"/>
                    <a:lumOff val="40000"/>
                  </a:schemeClr>
                </a:solidFill>
                <a:cs typeface="仿宋_GB2312" charset="0"/>
              </a:rPr>
              <a:t>北京金水永利科技有限公司</a:t>
            </a:r>
            <a:endParaRPr lang="en-US" altLang="zh-CN" sz="1200" dirty="0">
              <a:solidFill>
                <a:schemeClr val="tx2">
                  <a:lumMod val="60000"/>
                  <a:lumOff val="40000"/>
                </a:schemeClr>
              </a:solidFill>
              <a:cs typeface="仿宋_GB2312" charset="0"/>
            </a:endParaRPr>
          </a:p>
          <a:p>
            <a:pPr algn="ctr">
              <a:lnSpc>
                <a:spcPct val="114000"/>
              </a:lnSpc>
            </a:pPr>
            <a:r>
              <a:rPr lang="zh-CN" altLang="zh-CN" sz="1200" dirty="0">
                <a:solidFill>
                  <a:schemeClr val="tx2">
                    <a:lumMod val="60000"/>
                    <a:lumOff val="40000"/>
                  </a:schemeClr>
                </a:solidFill>
                <a:cs typeface="仿宋_GB2312" charset="0"/>
              </a:rPr>
              <a:t>深信服科技股份有限公司</a:t>
            </a:r>
            <a:endParaRPr lang="zh-CN" altLang="en-US" dirty="0"/>
          </a:p>
        </p:txBody>
      </p:sp>
      <p:sp>
        <p:nvSpPr>
          <p:cNvPr id="9" name="文本框 8"/>
          <p:cNvSpPr txBox="1"/>
          <p:nvPr/>
        </p:nvSpPr>
        <p:spPr>
          <a:xfrm>
            <a:off x="1343101" y="2123734"/>
            <a:ext cx="231505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dirty="0"/>
              <a:t>仪器生产商</a:t>
            </a:r>
            <a:r>
              <a:rPr lang="en-US" altLang="zh-CN" baseline="30000" dirty="0"/>
              <a:t>1</a:t>
            </a:r>
            <a:r>
              <a:rPr lang="zh-CN" altLang="en-US" dirty="0"/>
              <a:t>（</a:t>
            </a:r>
            <a:r>
              <a:rPr lang="en-US" altLang="zh-CN" dirty="0"/>
              <a:t>14</a:t>
            </a:r>
            <a:r>
              <a:rPr lang="zh-CN" altLang="en-US" dirty="0"/>
              <a:t>家）</a:t>
            </a:r>
          </a:p>
        </p:txBody>
      </p:sp>
      <p:sp>
        <p:nvSpPr>
          <p:cNvPr id="10" name="矩形 9"/>
          <p:cNvSpPr/>
          <p:nvPr/>
        </p:nvSpPr>
        <p:spPr>
          <a:xfrm>
            <a:off x="5148064" y="2944553"/>
            <a:ext cx="2736304" cy="2640064"/>
          </a:xfrm>
          <a:prstGeom prst="rect">
            <a:avLst/>
          </a:prstGeom>
          <a:ln w="31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4000"/>
              </a:lnSpc>
            </a:pPr>
            <a:r>
              <a:rPr lang="zh-CN" altLang="zh-CN" sz="1200" dirty="0">
                <a:solidFill>
                  <a:schemeClr val="tx2">
                    <a:lumMod val="60000"/>
                    <a:lumOff val="40000"/>
                  </a:schemeClr>
                </a:solidFill>
                <a:cs typeface="仿宋_GB2312" charset="0"/>
              </a:rPr>
              <a:t>安徽蓝盾光电子股份有限公司</a:t>
            </a:r>
          </a:p>
          <a:p>
            <a:pPr algn="ctr">
              <a:lnSpc>
                <a:spcPct val="114000"/>
              </a:lnSpc>
            </a:pPr>
            <a:r>
              <a:rPr lang="zh-CN" altLang="zh-CN" sz="1200" dirty="0">
                <a:solidFill>
                  <a:schemeClr val="tx2">
                    <a:lumMod val="60000"/>
                    <a:lumOff val="40000"/>
                  </a:schemeClr>
                </a:solidFill>
                <a:cs typeface="仿宋_GB2312" charset="0"/>
              </a:rPr>
              <a:t>河北先河环保科技股份有限公司</a:t>
            </a:r>
          </a:p>
          <a:p>
            <a:pPr algn="ctr">
              <a:lnSpc>
                <a:spcPct val="114000"/>
              </a:lnSpc>
            </a:pPr>
            <a:r>
              <a:rPr lang="zh-CN" altLang="zh-CN" sz="1200" dirty="0">
                <a:solidFill>
                  <a:schemeClr val="tx2">
                    <a:lumMod val="60000"/>
                    <a:lumOff val="40000"/>
                  </a:schemeClr>
                </a:solidFill>
                <a:cs typeface="仿宋_GB2312" charset="0"/>
              </a:rPr>
              <a:t>武汉宇虹环保产业发展有限责任公司</a:t>
            </a:r>
          </a:p>
          <a:p>
            <a:pPr algn="ctr">
              <a:lnSpc>
                <a:spcPct val="114000"/>
              </a:lnSpc>
            </a:pPr>
            <a:r>
              <a:rPr lang="zh-CN" altLang="zh-CN" sz="1200" dirty="0">
                <a:solidFill>
                  <a:schemeClr val="tx2">
                    <a:lumMod val="60000"/>
                    <a:lumOff val="40000"/>
                  </a:schemeClr>
                </a:solidFill>
                <a:cs typeface="仿宋_GB2312" charset="0"/>
              </a:rPr>
              <a:t>厦门隆立德环境技术开发有限公司</a:t>
            </a:r>
          </a:p>
          <a:p>
            <a:pPr algn="ctr">
              <a:lnSpc>
                <a:spcPct val="114000"/>
              </a:lnSpc>
            </a:pPr>
            <a:r>
              <a:rPr lang="zh-CN" altLang="zh-CN" sz="1200" dirty="0">
                <a:solidFill>
                  <a:schemeClr val="tx2">
                    <a:lumMod val="60000"/>
                    <a:lumOff val="40000"/>
                  </a:schemeClr>
                </a:solidFill>
                <a:cs typeface="仿宋_GB2312" charset="0"/>
              </a:rPr>
              <a:t>河南鑫属实业有限公司公司</a:t>
            </a:r>
          </a:p>
          <a:p>
            <a:pPr algn="ctr">
              <a:lnSpc>
                <a:spcPct val="114000"/>
              </a:lnSpc>
            </a:pPr>
            <a:r>
              <a:rPr lang="zh-CN" altLang="zh-CN" sz="1200" dirty="0">
                <a:solidFill>
                  <a:schemeClr val="tx2">
                    <a:lumMod val="60000"/>
                    <a:lumOff val="40000"/>
                  </a:schemeClr>
                </a:solidFill>
                <a:cs typeface="仿宋_GB2312" charset="0"/>
              </a:rPr>
              <a:t>青岛吉美来科技有限公司</a:t>
            </a:r>
            <a:endParaRPr lang="zh-CN" altLang="en-US" b="1" dirty="0"/>
          </a:p>
        </p:txBody>
      </p:sp>
      <p:sp>
        <p:nvSpPr>
          <p:cNvPr id="11" name="文本框 10"/>
          <p:cNvSpPr txBox="1"/>
          <p:nvPr/>
        </p:nvSpPr>
        <p:spPr>
          <a:xfrm>
            <a:off x="5552650" y="2130590"/>
            <a:ext cx="1927131"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zh-CN" altLang="en-US" dirty="0"/>
              <a:t>运维公司（</a:t>
            </a:r>
            <a:r>
              <a:rPr lang="en-US" altLang="zh-CN" dirty="0"/>
              <a:t>6</a:t>
            </a:r>
            <a:r>
              <a:rPr lang="zh-CN" altLang="en-US" dirty="0"/>
              <a:t>家）</a:t>
            </a:r>
          </a:p>
        </p:txBody>
      </p:sp>
      <p:sp>
        <p:nvSpPr>
          <p:cNvPr id="12" name="矩形 11"/>
          <p:cNvSpPr/>
          <p:nvPr/>
        </p:nvSpPr>
        <p:spPr>
          <a:xfrm>
            <a:off x="585002" y="5984505"/>
            <a:ext cx="3262432" cy="276999"/>
          </a:xfrm>
          <a:prstGeom prst="rect">
            <a:avLst/>
          </a:prstGeom>
        </p:spPr>
        <p:txBody>
          <a:bodyPr wrap="none">
            <a:spAutoFit/>
          </a:bodyPr>
          <a:lstStyle/>
          <a:p>
            <a:r>
              <a:rPr lang="zh-CN" altLang="en-US" sz="1200" dirty="0">
                <a:solidFill>
                  <a:schemeClr val="bg1">
                    <a:lumMod val="5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注：包含</a:t>
            </a:r>
            <a:r>
              <a:rPr lang="zh-CN" altLang="zh-CN" sz="1200" dirty="0">
                <a:solidFill>
                  <a:schemeClr val="bg1">
                    <a:lumMod val="5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监测设备、数据采集和网络传输设备</a:t>
            </a:r>
            <a:endParaRPr lang="zh-CN" altLang="en-US" sz="1200" dirty="0">
              <a:solidFill>
                <a:schemeClr val="bg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11</a:t>
            </a:fld>
            <a:endParaRPr lang="zh-CN" altLang="en-US" dirty="0"/>
          </a:p>
        </p:txBody>
      </p:sp>
      <p:sp>
        <p:nvSpPr>
          <p:cNvPr id="4" name="标题 3"/>
          <p:cNvSpPr>
            <a:spLocks noGrp="1"/>
          </p:cNvSpPr>
          <p:nvPr>
            <p:ph type="title"/>
          </p:nvPr>
        </p:nvSpPr>
        <p:spPr/>
        <p:txBody>
          <a:bodyPr/>
          <a:lstStyle/>
          <a:p>
            <a:r>
              <a:rPr lang="en-US" altLang="zh-CN" dirty="0"/>
              <a:t>1.</a:t>
            </a:r>
            <a:r>
              <a:rPr lang="zh-CN" altLang="en-US" dirty="0"/>
              <a:t>前期调查及确认</a:t>
            </a:r>
          </a:p>
        </p:txBody>
      </p:sp>
      <p:graphicFrame>
        <p:nvGraphicFramePr>
          <p:cNvPr id="5" name="表格 4"/>
          <p:cNvGraphicFramePr/>
          <p:nvPr/>
        </p:nvGraphicFramePr>
        <p:xfrm>
          <a:off x="222568" y="1628800"/>
          <a:ext cx="8695690" cy="4584050"/>
        </p:xfrm>
        <a:graphic>
          <a:graphicData uri="http://schemas.openxmlformats.org/drawingml/2006/table">
            <a:tbl>
              <a:tblPr firstRow="1" bandRow="1">
                <a:tableStyleId>{0505E3EF-67EA-436B-97B2-0124C06EBD24}</a:tableStyleId>
              </a:tblPr>
              <a:tblGrid>
                <a:gridCol w="774065"/>
                <a:gridCol w="1461770"/>
                <a:gridCol w="2183765"/>
                <a:gridCol w="821690"/>
                <a:gridCol w="787400"/>
                <a:gridCol w="985520"/>
                <a:gridCol w="640715"/>
                <a:gridCol w="1040765"/>
              </a:tblGrid>
              <a:tr h="593090">
                <a:tc gridSpan="2">
                  <a:txBody>
                    <a:bodyPr/>
                    <a:lstStyle/>
                    <a:p>
                      <a:pPr indent="0" algn="ctr">
                        <a:buNone/>
                      </a:pPr>
                      <a:r>
                        <a:rPr lang="en-US" sz="1600" dirty="0" err="1">
                          <a:latin typeface="Arial" panose="020B0604020202020204" pitchFamily="34" charset="0"/>
                          <a:cs typeface="Arial" panose="020B0604020202020204" pitchFamily="34" charset="0"/>
                        </a:rPr>
                        <a:t>程序升级分类</a:t>
                      </a:r>
                      <a:endParaRPr lang="en-US" altLang="en-US" sz="1600" dirty="0">
                        <a:latin typeface="Arial" panose="020B0604020202020204" pitchFamily="34" charset="0"/>
                        <a:cs typeface="Arial" panose="020B0604020202020204" pitchFamily="34" charset="0"/>
                      </a:endParaRPr>
                    </a:p>
                  </a:txBody>
                  <a:tcPr marL="68580" marR="68580" marT="0" marB="0" anchor="ctr"/>
                </a:tc>
                <a:tc hMerge="1">
                  <a:txBody>
                    <a:bodyPr/>
                    <a:lstStyle/>
                    <a:p>
                      <a:endParaRPr lang="zh-CN"/>
                    </a:p>
                  </a:txBody>
                  <a:tcPr/>
                </a:tc>
                <a:tc>
                  <a:txBody>
                    <a:bodyPr/>
                    <a:lstStyle/>
                    <a:p>
                      <a:pPr indent="0" algn="ctr">
                        <a:buNone/>
                      </a:pPr>
                      <a:r>
                        <a:rPr lang="en-US" sz="1600" dirty="0" err="1">
                          <a:latin typeface="Arial" panose="020B0604020202020204" pitchFamily="34" charset="0"/>
                          <a:cs typeface="Arial" panose="020B0604020202020204" pitchFamily="34" charset="0"/>
                        </a:rPr>
                        <a:t>项目</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err="1">
                          <a:latin typeface="Arial" panose="020B0604020202020204" pitchFamily="34" charset="0"/>
                          <a:cs typeface="Arial" panose="020B0604020202020204" pitchFamily="34" charset="0"/>
                        </a:rPr>
                        <a:t>品牌数</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err="1">
                          <a:latin typeface="Arial" panose="020B0604020202020204" pitchFamily="34" charset="0"/>
                          <a:cs typeface="Arial" panose="020B0604020202020204" pitchFamily="34" charset="0"/>
                        </a:rPr>
                        <a:t>型号数</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仪器台数</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err="1">
                          <a:latin typeface="Arial" panose="020B0604020202020204" pitchFamily="34" charset="0"/>
                          <a:cs typeface="Arial" panose="020B0604020202020204" pitchFamily="34" charset="0"/>
                        </a:rPr>
                        <a:t>相同站点</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err="1">
                          <a:latin typeface="Arial" panose="020B0604020202020204" pitchFamily="34" charset="0"/>
                          <a:cs typeface="Arial" panose="020B0604020202020204" pitchFamily="34" charset="0"/>
                        </a:rPr>
                        <a:t>不同站点</a:t>
                      </a:r>
                      <a:endParaRPr lang="en-US" altLang="en-US" sz="1600" dirty="0">
                        <a:latin typeface="Arial" panose="020B0604020202020204" pitchFamily="34" charset="0"/>
                        <a:cs typeface="Arial" panose="020B0604020202020204" pitchFamily="34" charset="0"/>
                      </a:endParaRPr>
                    </a:p>
                  </a:txBody>
                  <a:tcPr marL="68580" marR="68580" marT="0" marB="0" anchor="ctr"/>
                </a:tc>
              </a:tr>
              <a:tr h="295910">
                <a:tc rowSpan="9">
                  <a:txBody>
                    <a:bodyPr/>
                    <a:lstStyle/>
                    <a:p>
                      <a:pPr indent="0" algn="ctr">
                        <a:buNone/>
                      </a:pPr>
                      <a:r>
                        <a:rPr lang="en-US" sz="1600">
                          <a:latin typeface="Arial" panose="020B0604020202020204" pitchFamily="34" charset="0"/>
                          <a:cs typeface="Arial" panose="020B0604020202020204" pitchFamily="34" charset="0"/>
                        </a:rPr>
                        <a:t>颗粒物</a:t>
                      </a:r>
                      <a:endParaRPr lang="en-US" altLang="en-US" sz="16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600" dirty="0" err="1">
                          <a:latin typeface="Arial" panose="020B0604020202020204" pitchFamily="34" charset="0"/>
                          <a:cs typeface="Arial" panose="020B0604020202020204" pitchFamily="34" charset="0"/>
                        </a:rPr>
                        <a:t>A类</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10</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8</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18</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1036</a:t>
                      </a:r>
                      <a:endParaRPr lang="en-US" altLang="en-US" sz="16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600">
                          <a:latin typeface="Arial" panose="020B0604020202020204" pitchFamily="34" charset="0"/>
                          <a:cs typeface="Arial" panose="020B0604020202020204" pitchFamily="34" charset="0"/>
                        </a:rPr>
                        <a:t>983</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53</a:t>
                      </a:r>
                      <a:endParaRPr lang="en-US" altLang="en-US" sz="1600" dirty="0">
                        <a:latin typeface="Arial" panose="020B0604020202020204" pitchFamily="34" charset="0"/>
                        <a:cs typeface="Arial" panose="020B0604020202020204" pitchFamily="34" charset="0"/>
                      </a:endParaRPr>
                    </a:p>
                  </a:txBody>
                  <a:tcPr marL="68580" marR="68580" marT="0" marB="0" anchor="ctr"/>
                </a:tc>
              </a:tr>
              <a:tr h="335280">
                <a:tc vMerge="1">
                  <a:txBody>
                    <a:bodyPr/>
                    <a:lstStyle/>
                    <a:p>
                      <a:endParaRPr lang="zh-CN"/>
                    </a:p>
                  </a:txBody>
                  <a:tcPr/>
                </a:tc>
                <a:tc v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2.5</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8</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13</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1006</a:t>
                      </a:r>
                      <a:endParaRPr lang="en-US" altLang="en-US" sz="16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23</a:t>
                      </a:r>
                      <a:endParaRPr lang="en-US" altLang="en-US" sz="1600" dirty="0">
                        <a:latin typeface="Arial" panose="020B0604020202020204" pitchFamily="34" charset="0"/>
                        <a:cs typeface="Arial" panose="020B0604020202020204" pitchFamily="34" charset="0"/>
                      </a:endParaRPr>
                    </a:p>
                  </a:txBody>
                  <a:tcPr marL="68580" marR="68580" marT="0" marB="0" anchor="ctr"/>
                </a:tc>
              </a:tr>
              <a:tr h="795255">
                <a:tc vMerge="1">
                  <a:txBody>
                    <a:bodyPr/>
                    <a:lstStyle/>
                    <a:p>
                      <a:endParaRPr lang="zh-CN"/>
                    </a:p>
                  </a:txBody>
                  <a:tcP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PM</a:t>
                      </a:r>
                      <a:r>
                        <a:rPr lang="en-US" sz="1600" baseline="-25000" dirty="0">
                          <a:latin typeface="Arial" panose="020B0604020202020204" pitchFamily="34" charset="0"/>
                          <a:cs typeface="Arial" panose="020B0604020202020204" pitchFamily="34" charset="0"/>
                        </a:rPr>
                        <a:t>2.5</a:t>
                      </a:r>
                      <a:r>
                        <a:rPr lang="en-US" sz="1600" dirty="0">
                          <a:latin typeface="Arial" panose="020B0604020202020204" pitchFamily="34" charset="0"/>
                          <a:cs typeface="Arial" panose="020B0604020202020204" pitchFamily="34" charset="0"/>
                        </a:rPr>
                        <a:t>和 PM</a:t>
                      </a:r>
                      <a:r>
                        <a:rPr lang="en-US" sz="1600" baseline="-25000" dirty="0">
                          <a:latin typeface="Arial" panose="020B0604020202020204" pitchFamily="34" charset="0"/>
                          <a:cs typeface="Arial" panose="020B0604020202020204" pitchFamily="34" charset="0"/>
                        </a:rPr>
                        <a:t>2.5</a:t>
                      </a:r>
                      <a:r>
                        <a:rPr lang="en-US" sz="1600" dirty="0">
                          <a:latin typeface="Arial" panose="020B0604020202020204" pitchFamily="34" charset="0"/>
                          <a:cs typeface="Arial" panose="020B0604020202020204" pitchFamily="34" charset="0"/>
                        </a:rPr>
                        <a:t>合计</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8</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22</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2042</a:t>
                      </a:r>
                      <a:endParaRPr lang="en-US" altLang="en-US" sz="16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76</a:t>
                      </a:r>
                      <a:endParaRPr lang="en-US" altLang="en-US" sz="1600" dirty="0">
                        <a:latin typeface="Arial" panose="020B0604020202020204" pitchFamily="34" charset="0"/>
                        <a:cs typeface="Arial" panose="020B0604020202020204" pitchFamily="34" charset="0"/>
                      </a:endParaRPr>
                    </a:p>
                  </a:txBody>
                  <a:tcPr marL="68580" marR="68580" marT="0" marB="0" anchor="ctr"/>
                </a:tc>
              </a:tr>
              <a:tr h="294640">
                <a:tc vMerge="1">
                  <a:txBody>
                    <a:bodyPr/>
                    <a:lstStyle/>
                    <a:p>
                      <a:endParaRPr lang="zh-CN"/>
                    </a:p>
                  </a:txBody>
                  <a:tcPr/>
                </a:tc>
                <a:tc rowSpan="3">
                  <a:txBody>
                    <a:bodyPr/>
                    <a:lstStyle/>
                    <a:p>
                      <a:pPr indent="0" algn="ctr">
                        <a:buNone/>
                      </a:pPr>
                      <a:r>
                        <a:rPr lang="en-US" sz="1600" dirty="0" err="1">
                          <a:latin typeface="Arial" panose="020B0604020202020204" pitchFamily="34" charset="0"/>
                          <a:cs typeface="Arial" panose="020B0604020202020204" pitchFamily="34" charset="0"/>
                        </a:rPr>
                        <a:t>B类</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10</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4</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8</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383</a:t>
                      </a:r>
                      <a:endParaRPr lang="en-US" altLang="en-US" sz="16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600">
                          <a:latin typeface="Arial" panose="020B0604020202020204" pitchFamily="34" charset="0"/>
                          <a:cs typeface="Arial" panose="020B0604020202020204" pitchFamily="34" charset="0"/>
                        </a:rPr>
                        <a:t>355</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28</a:t>
                      </a:r>
                      <a:endParaRPr lang="en-US" altLang="en-US" sz="1600" dirty="0">
                        <a:latin typeface="Arial" panose="020B0604020202020204" pitchFamily="34" charset="0"/>
                        <a:cs typeface="Arial" panose="020B0604020202020204" pitchFamily="34" charset="0"/>
                      </a:endParaRPr>
                    </a:p>
                  </a:txBody>
                  <a:tcPr marL="68580" marR="68580" marT="0" marB="0" anchor="ctr"/>
                </a:tc>
              </a:tr>
              <a:tr h="295275">
                <a:tc vMerge="1">
                  <a:txBody>
                    <a:bodyPr/>
                    <a:lstStyle/>
                    <a:p>
                      <a:endParaRPr lang="zh-CN"/>
                    </a:p>
                  </a:txBody>
                  <a:tcPr/>
                </a:tc>
                <a:tc v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2.5</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5</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9</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425</a:t>
                      </a:r>
                      <a:endParaRPr lang="en-US" altLang="en-US" sz="1600" dirty="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70</a:t>
                      </a:r>
                      <a:endParaRPr lang="en-US" altLang="en-US" sz="1600" dirty="0">
                        <a:latin typeface="Arial" panose="020B0604020202020204" pitchFamily="34" charset="0"/>
                        <a:cs typeface="Arial" panose="020B0604020202020204" pitchFamily="34" charset="0"/>
                      </a:endParaRPr>
                    </a:p>
                  </a:txBody>
                  <a:tcPr marL="68580" marR="68580" marT="0" marB="0" anchor="ctr"/>
                </a:tc>
              </a:tr>
              <a:tr h="418197">
                <a:tc vMerge="1">
                  <a:txBody>
                    <a:bodyPr/>
                    <a:lstStyle/>
                    <a:p>
                      <a:endParaRPr lang="zh-CN"/>
                    </a:p>
                  </a:txBody>
                  <a:tcPr/>
                </a:tc>
                <a:tc v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10</a:t>
                      </a:r>
                      <a:r>
                        <a:rPr lang="en-US" sz="1600">
                          <a:latin typeface="Arial" panose="020B0604020202020204" pitchFamily="34" charset="0"/>
                          <a:cs typeface="Arial" panose="020B0604020202020204" pitchFamily="34" charset="0"/>
                        </a:rPr>
                        <a:t>和PM</a:t>
                      </a:r>
                      <a:r>
                        <a:rPr lang="en-US" sz="1600" baseline="-25000">
                          <a:latin typeface="Arial" panose="020B0604020202020204" pitchFamily="34" charset="0"/>
                          <a:cs typeface="Arial" panose="020B0604020202020204" pitchFamily="34" charset="0"/>
                        </a:rPr>
                        <a:t>2.5</a:t>
                      </a:r>
                      <a:r>
                        <a:rPr lang="en-US" sz="1600">
                          <a:latin typeface="Arial" panose="020B0604020202020204" pitchFamily="34" charset="0"/>
                          <a:cs typeface="Arial" panose="020B0604020202020204" pitchFamily="34" charset="0"/>
                        </a:rPr>
                        <a:t>合计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5</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16</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808</a:t>
                      </a:r>
                      <a:endParaRPr lang="en-US" altLang="en-US" sz="1600" dirty="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98</a:t>
                      </a:r>
                      <a:endParaRPr lang="en-US" altLang="en-US" sz="1600" dirty="0">
                        <a:latin typeface="Arial" panose="020B0604020202020204" pitchFamily="34" charset="0"/>
                        <a:cs typeface="Arial" panose="020B0604020202020204" pitchFamily="34" charset="0"/>
                      </a:endParaRPr>
                    </a:p>
                  </a:txBody>
                  <a:tcPr marL="68580" marR="68580" marT="0" marB="0" anchor="ctr"/>
                </a:tc>
              </a:tr>
              <a:tr h="295910">
                <a:tc vMerge="1">
                  <a:txBody>
                    <a:bodyPr/>
                    <a:lstStyle/>
                    <a:p>
                      <a:endParaRPr lang="zh-CN"/>
                    </a:p>
                  </a:txBody>
                  <a:tcPr/>
                </a:tc>
                <a:tc rowSpan="3">
                  <a:txBody>
                    <a:bodyPr/>
                    <a:lstStyle/>
                    <a:p>
                      <a:pPr indent="0" algn="ctr">
                        <a:buNone/>
                      </a:pPr>
                      <a:r>
                        <a:rPr lang="en-US" sz="1600" dirty="0" err="1">
                          <a:latin typeface="Arial" panose="020B0604020202020204" pitchFamily="34" charset="0"/>
                          <a:cs typeface="Arial" panose="020B0604020202020204" pitchFamily="34" charset="0"/>
                        </a:rPr>
                        <a:t>C类</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10</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5</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6</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18</a:t>
                      </a:r>
                      <a:endParaRPr lang="en-US" altLang="en-US" sz="16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600" dirty="0">
                          <a:latin typeface="Arial" panose="020B0604020202020204" pitchFamily="34" charset="0"/>
                          <a:cs typeface="Arial" panose="020B0604020202020204" pitchFamily="34" charset="0"/>
                        </a:rPr>
                        <a:t>1</a:t>
                      </a:r>
                      <a:endParaRPr lang="en-US" altLang="en-US" sz="16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17</a:t>
                      </a:r>
                      <a:endParaRPr lang="en-US" altLang="en-US" sz="1600" dirty="0">
                        <a:latin typeface="Arial" panose="020B0604020202020204" pitchFamily="34" charset="0"/>
                        <a:cs typeface="Arial" panose="020B0604020202020204" pitchFamily="34" charset="0"/>
                      </a:endParaRPr>
                    </a:p>
                  </a:txBody>
                  <a:tcPr marL="68580" marR="68580" marT="0" marB="0" anchor="ctr"/>
                </a:tc>
              </a:tr>
              <a:tr h="294005">
                <a:tc vMerge="1">
                  <a:txBody>
                    <a:bodyPr/>
                    <a:lstStyle/>
                    <a:p>
                      <a:endParaRPr lang="zh-CN"/>
                    </a:p>
                  </a:txBody>
                  <a:tcPr/>
                </a:tc>
                <a:tc v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2.5</a:t>
                      </a:r>
                      <a:r>
                        <a:rPr lang="en-US" sz="1600">
                          <a:latin typeface="Arial" panose="020B0604020202020204" pitchFamily="34" charset="0"/>
                          <a:cs typeface="Arial" panose="020B0604020202020204" pitchFamily="34" charset="0"/>
                        </a:rPr>
                        <a:t>小计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11</a:t>
                      </a:r>
                      <a:endParaRPr lang="en-US" altLang="en-US" sz="1600" dirty="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10</a:t>
                      </a:r>
                      <a:endParaRPr lang="en-US" altLang="en-US" sz="1600" dirty="0">
                        <a:latin typeface="Arial" panose="020B0604020202020204" pitchFamily="34" charset="0"/>
                        <a:cs typeface="Arial" panose="020B0604020202020204" pitchFamily="34" charset="0"/>
                      </a:endParaRPr>
                    </a:p>
                  </a:txBody>
                  <a:tcPr marL="68580" marR="68580" marT="0" marB="0" anchor="ctr"/>
                </a:tc>
              </a:tr>
              <a:tr h="478808">
                <a:tc vMerge="1">
                  <a:txBody>
                    <a:bodyPr/>
                    <a:lstStyle/>
                    <a:p>
                      <a:endParaRPr lang="zh-CN"/>
                    </a:p>
                  </a:txBody>
                  <a:tcPr/>
                </a:tc>
                <a:tc v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PM</a:t>
                      </a:r>
                      <a:r>
                        <a:rPr lang="en-US" sz="1600" baseline="-25000">
                          <a:latin typeface="Arial" panose="020B0604020202020204" pitchFamily="34" charset="0"/>
                          <a:cs typeface="Arial" panose="020B0604020202020204" pitchFamily="34" charset="0"/>
                        </a:rPr>
                        <a:t>10</a:t>
                      </a:r>
                      <a:r>
                        <a:rPr lang="en-US" sz="1600">
                          <a:latin typeface="Arial" panose="020B0604020202020204" pitchFamily="34" charset="0"/>
                          <a:cs typeface="Arial" panose="020B0604020202020204" pitchFamily="34" charset="0"/>
                        </a:rPr>
                        <a:t>和PM</a:t>
                      </a:r>
                      <a:r>
                        <a:rPr lang="en-US" sz="1600" baseline="-25000">
                          <a:latin typeface="Arial" panose="020B0604020202020204" pitchFamily="34" charset="0"/>
                          <a:cs typeface="Arial" panose="020B0604020202020204" pitchFamily="34" charset="0"/>
                        </a:rPr>
                        <a:t>2.5</a:t>
                      </a:r>
                      <a:r>
                        <a:rPr lang="en-US" sz="1600">
                          <a:latin typeface="Arial" panose="020B0604020202020204" pitchFamily="34" charset="0"/>
                          <a:cs typeface="Arial" panose="020B0604020202020204" pitchFamily="34" charset="0"/>
                        </a:rPr>
                        <a:t>合计</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5</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7</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29</a:t>
                      </a:r>
                      <a:endParaRPr lang="en-US" altLang="en-US" sz="16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600" dirty="0">
                          <a:latin typeface="Arial" panose="020B0604020202020204" pitchFamily="34" charset="0"/>
                          <a:cs typeface="Arial" panose="020B0604020202020204" pitchFamily="34" charset="0"/>
                        </a:rPr>
                        <a:t>27</a:t>
                      </a:r>
                      <a:endParaRPr lang="en-US" altLang="en-US" sz="1600" dirty="0">
                        <a:latin typeface="Arial" panose="020B0604020202020204" pitchFamily="34" charset="0"/>
                        <a:cs typeface="Arial" panose="020B0604020202020204" pitchFamily="34" charset="0"/>
                      </a:endParaRPr>
                    </a:p>
                  </a:txBody>
                  <a:tcPr marL="68580" marR="68580" marT="0" marB="0" anchor="ctr"/>
                </a:tc>
              </a:tr>
              <a:tr h="354965">
                <a:tc gridSpan="2">
                  <a:txBody>
                    <a:bodyPr/>
                    <a:lstStyle/>
                    <a:p>
                      <a:pPr indent="0" algn="ctr">
                        <a:buNone/>
                      </a:pPr>
                      <a:r>
                        <a:rPr lang="en-US" sz="1600" dirty="0" err="1">
                          <a:latin typeface="Arial" panose="020B0604020202020204" pitchFamily="34" charset="0"/>
                          <a:cs typeface="Arial" panose="020B0604020202020204" pitchFamily="34" charset="0"/>
                        </a:rPr>
                        <a:t>气态污染物</a:t>
                      </a:r>
                      <a:endParaRPr lang="en-US" altLang="en-US" sz="1600" dirty="0">
                        <a:latin typeface="Arial" panose="020B0604020202020204" pitchFamily="34" charset="0"/>
                        <a:cs typeface="Arial" panose="020B0604020202020204" pitchFamily="34" charset="0"/>
                      </a:endParaRPr>
                    </a:p>
                  </a:txBody>
                  <a:tcPr marL="68580" marR="68580" marT="0" marB="0" anchor="ctr"/>
                </a:tc>
                <a:tc hMerge="1">
                  <a:txBody>
                    <a:bodyPr/>
                    <a:lstStyle/>
                    <a:p>
                      <a:endParaRPr lang="zh-CN"/>
                    </a:p>
                  </a:txBody>
                  <a:tcPr/>
                </a:tc>
                <a:tc>
                  <a:txBody>
                    <a:bodyPr/>
                    <a:lstStyle/>
                    <a:p>
                      <a:pPr indent="0" algn="ctr">
                        <a:buNone/>
                      </a:pPr>
                      <a:r>
                        <a:rPr lang="en-US" sz="1600">
                          <a:latin typeface="Arial" panose="020B0604020202020204" pitchFamily="34" charset="0"/>
                          <a:cs typeface="Arial" panose="020B0604020202020204" pitchFamily="34" charset="0"/>
                        </a:rPr>
                        <a:t>SO</a:t>
                      </a:r>
                      <a:r>
                        <a:rPr lang="en-US" sz="1600" baseline="-25000">
                          <a:latin typeface="Arial" panose="020B0604020202020204" pitchFamily="34" charset="0"/>
                          <a:cs typeface="Arial" panose="020B0604020202020204" pitchFamily="34" charset="0"/>
                        </a:rPr>
                        <a:t>2</a:t>
                      </a:r>
                      <a:r>
                        <a:rPr lang="en-US" sz="1600">
                          <a:latin typeface="Arial" panose="020B0604020202020204" pitchFamily="34" charset="0"/>
                          <a:cs typeface="Arial" panose="020B0604020202020204" pitchFamily="34" charset="0"/>
                        </a:rPr>
                        <a:t>/NO</a:t>
                      </a:r>
                      <a:r>
                        <a:rPr lang="en-US" sz="1600" baseline="-25000">
                          <a:latin typeface="Arial" panose="020B0604020202020204" pitchFamily="34" charset="0"/>
                          <a:cs typeface="Arial" panose="020B0604020202020204" pitchFamily="34" charset="0"/>
                        </a:rPr>
                        <a:t>2</a:t>
                      </a:r>
                      <a:r>
                        <a:rPr lang="en-US" sz="1600">
                          <a:latin typeface="Arial" panose="020B0604020202020204" pitchFamily="34" charset="0"/>
                          <a:cs typeface="Arial" panose="020B0604020202020204" pitchFamily="34" charset="0"/>
                        </a:rPr>
                        <a:t>/O</a:t>
                      </a:r>
                      <a:r>
                        <a:rPr lang="en-US" sz="1600" baseline="-25000">
                          <a:latin typeface="Arial" panose="020B0604020202020204" pitchFamily="34" charset="0"/>
                          <a:cs typeface="Arial" panose="020B0604020202020204" pitchFamily="34" charset="0"/>
                        </a:rPr>
                        <a:t>3</a:t>
                      </a:r>
                      <a:r>
                        <a:rPr lang="en-US" sz="1600">
                          <a:latin typeface="Arial" panose="020B0604020202020204" pitchFamily="34" charset="0"/>
                          <a:cs typeface="Arial" panose="020B0604020202020204" pitchFamily="34" charset="0"/>
                        </a:rPr>
                        <a:t>气态污染物</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2</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110</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dirty="0">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txBody>
                  <a:tcPr marL="68580" marR="68580" marT="0" marB="0" anchor="ctr"/>
                </a:tc>
              </a:tr>
            </a:tbl>
          </a:graphicData>
        </a:graphic>
      </p:graphicFrame>
      <p:sp>
        <p:nvSpPr>
          <p:cNvPr id="6" name="矩形 5"/>
          <p:cNvSpPr/>
          <p:nvPr/>
        </p:nvSpPr>
        <p:spPr>
          <a:xfrm>
            <a:off x="3275856" y="116632"/>
            <a:ext cx="5447343" cy="1061829"/>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marL="302260" lvl="1" indent="0">
              <a:lnSpc>
                <a:spcPct val="150000"/>
              </a:lnSpc>
              <a:buNone/>
            </a:pPr>
            <a:r>
              <a:rPr lang="zh-CN" altLang="zh-CN" sz="1400" dirty="0">
                <a:solidFill>
                  <a:srgbClr val="FF0000"/>
                </a:solidFill>
                <a:cs typeface="仿宋_GB2312" charset="0"/>
                <a:sym typeface="+mn-ea"/>
              </a:rPr>
              <a:t>PM</a:t>
            </a:r>
            <a:r>
              <a:rPr lang="zh-CN" altLang="zh-CN" sz="1400" baseline="-25000" dirty="0">
                <a:solidFill>
                  <a:srgbClr val="FF0000"/>
                </a:solidFill>
                <a:cs typeface="仿宋_GB2312" charset="0"/>
                <a:sym typeface="+mn-ea"/>
              </a:rPr>
              <a:t>10</a:t>
            </a:r>
            <a:r>
              <a:rPr lang="zh-CN" altLang="zh-CN" sz="1400" dirty="0">
                <a:solidFill>
                  <a:srgbClr val="FF0000"/>
                </a:solidFill>
                <a:cs typeface="仿宋_GB2312" charset="0"/>
                <a:sym typeface="+mn-ea"/>
              </a:rPr>
              <a:t>状态转换工作涉及8个品牌22个新旧型号，213个固件版本需要测试和调试； </a:t>
            </a:r>
            <a:endParaRPr lang="en-US" altLang="zh-CN" sz="1400" dirty="0">
              <a:solidFill>
                <a:srgbClr val="FF0000"/>
              </a:solidFill>
              <a:cs typeface="仿宋_GB2312" charset="0"/>
              <a:sym typeface="+mn-ea"/>
            </a:endParaRPr>
          </a:p>
          <a:p>
            <a:pPr marL="302260" lvl="1" indent="0">
              <a:lnSpc>
                <a:spcPct val="150000"/>
              </a:lnSpc>
              <a:buNone/>
            </a:pPr>
            <a:r>
              <a:rPr lang="zh-CN" altLang="zh-CN" sz="1400" dirty="0">
                <a:solidFill>
                  <a:srgbClr val="FF0000"/>
                </a:solidFill>
                <a:cs typeface="仿宋_GB2312" charset="0"/>
                <a:sym typeface="+mn-ea"/>
              </a:rPr>
              <a:t>PM</a:t>
            </a:r>
            <a:r>
              <a:rPr lang="zh-CN" altLang="zh-CN" sz="1400" baseline="-25000" dirty="0">
                <a:solidFill>
                  <a:srgbClr val="FF0000"/>
                </a:solidFill>
                <a:cs typeface="仿宋_GB2312" charset="0"/>
                <a:sym typeface="+mn-ea"/>
              </a:rPr>
              <a:t>2.5</a:t>
            </a:r>
            <a:r>
              <a:rPr lang="zh-CN" altLang="zh-CN" sz="1400" dirty="0">
                <a:solidFill>
                  <a:srgbClr val="FF0000"/>
                </a:solidFill>
                <a:cs typeface="仿宋_GB2312" charset="0"/>
                <a:sym typeface="+mn-ea"/>
              </a:rPr>
              <a:t>涉及8个品牌，16个型号271个固件版本需测试和调试</a:t>
            </a:r>
            <a:endParaRPr lang="zh-CN" altLang="en-US" sz="1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311AA082-005D-494E-9E65-F234391E5325}" type="slidenum">
              <a:rPr lang="zh-CN" altLang="en-US" smtClean="0"/>
              <a:pPr/>
              <a:t>12</a:t>
            </a:fld>
            <a:endParaRPr lang="zh-CN" altLang="en-US" dirty="0"/>
          </a:p>
        </p:txBody>
      </p:sp>
      <p:sp>
        <p:nvSpPr>
          <p:cNvPr id="4" name="标题 3"/>
          <p:cNvSpPr>
            <a:spLocks noGrp="1"/>
          </p:cNvSpPr>
          <p:nvPr>
            <p:ph type="title"/>
          </p:nvPr>
        </p:nvSpPr>
        <p:spPr/>
        <p:txBody>
          <a:bodyPr/>
          <a:lstStyle/>
          <a:p>
            <a:r>
              <a:rPr lang="en-US" altLang="zh-CN" smtClean="0"/>
              <a:t>1. </a:t>
            </a:r>
            <a:r>
              <a:rPr lang="zh-CN" altLang="en-US" smtClean="0"/>
              <a:t>前期调查及确认</a:t>
            </a:r>
            <a:r>
              <a:rPr lang="en-US" altLang="zh-CN" smtClean="0"/>
              <a:t>——</a:t>
            </a:r>
            <a:r>
              <a:rPr lang="zh-CN" altLang="en-US" smtClean="0"/>
              <a:t>颗粒物设备（</a:t>
            </a:r>
            <a:r>
              <a:rPr lang="en-US" altLang="zh-CN" smtClean="0"/>
              <a:t>B</a:t>
            </a:r>
            <a:r>
              <a:rPr lang="zh-CN" altLang="en-US" smtClean="0"/>
              <a:t>类）</a:t>
            </a:r>
            <a:endParaRPr lang="zh-CN" altLang="en-US" dirty="0"/>
          </a:p>
        </p:txBody>
      </p:sp>
      <p:graphicFrame>
        <p:nvGraphicFramePr>
          <p:cNvPr id="5" name="表格 4"/>
          <p:cNvGraphicFramePr/>
          <p:nvPr/>
        </p:nvGraphicFramePr>
        <p:xfrm>
          <a:off x="349583" y="785054"/>
          <a:ext cx="8574405" cy="5967730"/>
        </p:xfrm>
        <a:graphic>
          <a:graphicData uri="http://schemas.openxmlformats.org/drawingml/2006/table">
            <a:tbl>
              <a:tblPr firstRow="1" bandRow="1">
                <a:tableStyleId>{22838BEF-8BB2-4498-84A7-C5851F593DF1}</a:tableStyleId>
              </a:tblPr>
              <a:tblGrid>
                <a:gridCol w="1181100"/>
                <a:gridCol w="1083310"/>
                <a:gridCol w="1584325"/>
                <a:gridCol w="790575"/>
                <a:gridCol w="1407160"/>
                <a:gridCol w="1054735"/>
                <a:gridCol w="1473200"/>
              </a:tblGrid>
              <a:tr h="838835">
                <a:tc>
                  <a:txBody>
                    <a:bodyPr/>
                    <a:lstStyle/>
                    <a:p>
                      <a:pPr indent="0" algn="ctr">
                        <a:buNone/>
                      </a:pPr>
                      <a:r>
                        <a:rPr lang="en-US" sz="1600">
                          <a:latin typeface="Arial" panose="020B0604020202020204" pitchFamily="34" charset="0"/>
                          <a:cs typeface="Arial" panose="020B0604020202020204" pitchFamily="34" charset="0"/>
                        </a:rPr>
                        <a:t>项目</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品牌型</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型号</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数量（台）</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设备程序修改工作步骤</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前期准备时间</a:t>
                      </a:r>
                      <a:endParaRPr lang="en-US" altLang="en-US" sz="16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600">
                          <a:latin typeface="Arial" panose="020B0604020202020204" pitchFamily="34" charset="0"/>
                          <a:cs typeface="Arial" panose="020B0604020202020204" pitchFamily="34" charset="0"/>
                        </a:rPr>
                        <a:t>现场改装升级预计用时（单台/小时）</a:t>
                      </a:r>
                      <a:endParaRPr lang="en-US" altLang="en-US" sz="1600">
                        <a:latin typeface="Arial" panose="020B0604020202020204" pitchFamily="34" charset="0"/>
                        <a:cs typeface="Arial" panose="020B0604020202020204" pitchFamily="34" charset="0"/>
                      </a:endParaRPr>
                    </a:p>
                  </a:txBody>
                  <a:tcPr marL="68580" marR="68580" marT="0" marB="0" anchor="ctr"/>
                </a:tc>
              </a:tr>
              <a:tr h="437515">
                <a:tc rowSpan="3">
                  <a:txBody>
                    <a:bodyPr/>
                    <a:lstStyle/>
                    <a:p>
                      <a:pPr indent="0" algn="ctr">
                        <a:buNone/>
                      </a:pPr>
                      <a:r>
                        <a:rPr lang="en-US" sz="1400" b="1">
                          <a:latin typeface="Arial" panose="020B0604020202020204" pitchFamily="34" charset="0"/>
                          <a:cs typeface="Arial" panose="020B0604020202020204" pitchFamily="34" charset="0"/>
                        </a:rPr>
                        <a:t>PM</a:t>
                      </a:r>
                      <a:r>
                        <a:rPr lang="en-US" sz="1400" b="1" baseline="-25000">
                          <a:latin typeface="Arial" panose="020B0604020202020204" pitchFamily="34" charset="0"/>
                          <a:cs typeface="Arial" panose="020B0604020202020204" pitchFamily="34" charset="0"/>
                        </a:rPr>
                        <a:t>10</a:t>
                      </a:r>
                      <a:endParaRPr lang="en-US" sz="1400" b="1" baseline="-25000">
                        <a:latin typeface="Arial" panose="020B0604020202020204" pitchFamily="34" charset="0"/>
                        <a:cs typeface="Arial" panose="020B0604020202020204" pitchFamily="34" charset="0"/>
                        <a:sym typeface="+mn-ea"/>
                      </a:endParaRPr>
                    </a:p>
                    <a:p>
                      <a:pPr indent="0" algn="ctr">
                        <a:buNone/>
                      </a:pPr>
                      <a:r>
                        <a:rPr lang="en-US" sz="1400" b="1">
                          <a:latin typeface="Arial" panose="020B0604020202020204" pitchFamily="34" charset="0"/>
                          <a:cs typeface="Arial" panose="020B0604020202020204" pitchFamily="34" charset="0"/>
                          <a:sym typeface="+mn-ea"/>
                        </a:rPr>
                        <a:t>（B类）</a:t>
                      </a:r>
                      <a:endParaRPr lang="en-US" altLang="en-US" sz="1400" b="1" baseline="-25000">
                        <a:latin typeface="Arial" panose="020B0604020202020204" pitchFamily="34" charset="0"/>
                        <a:cs typeface="Arial" panose="020B0604020202020204" pitchFamily="34" charset="0"/>
                      </a:endParaRPr>
                    </a:p>
                    <a:p>
                      <a:pPr indent="0" algn="ctr">
                        <a:buNone/>
                      </a:pPr>
                      <a:endParaRPr lang="en-US" altLang="en-US" sz="1400" b="1" baseline="-250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安徽蓝盾</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蓝盾- LGH01B</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87</a:t>
                      </a:r>
                      <a:endParaRPr lang="en-US" altLang="en-US" sz="14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400">
                          <a:latin typeface="Arial" panose="020B0604020202020204" pitchFamily="34" charset="0"/>
                          <a:cs typeface="Arial" panose="020B0604020202020204" pitchFamily="34" charset="0"/>
                        </a:rPr>
                        <a:t>厂家工程师编写程序后，现场烧写程序，软件升级</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3小时</a:t>
                      </a:r>
                      <a:endParaRPr lang="en-US" altLang="en-US" sz="1400">
                        <a:latin typeface="Arial" panose="020B0604020202020204" pitchFamily="34" charset="0"/>
                        <a:cs typeface="Arial" panose="020B0604020202020204" pitchFamily="34" charset="0"/>
                      </a:endParaRPr>
                    </a:p>
                  </a:txBody>
                  <a:tcPr marL="68580" marR="68580" marT="0" marB="0" anchor="ctr"/>
                </a:tc>
              </a:tr>
              <a:tr h="666115">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武汉宇虹</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天虹- TH2000PM天虹- TH2000PM双通道</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13</a:t>
                      </a:r>
                    </a:p>
                    <a:p>
                      <a:pPr indent="0" algn="ctr">
                        <a:buNone/>
                      </a:pPr>
                      <a:r>
                        <a:rPr lang="en-US" sz="1400">
                          <a:latin typeface="Arial" panose="020B0604020202020204" pitchFamily="34" charset="0"/>
                          <a:cs typeface="Arial" panose="020B0604020202020204" pitchFamily="34" charset="0"/>
                        </a:rPr>
                        <a:t>14</a:t>
                      </a:r>
                      <a:endParaRPr lang="en-US" altLang="en-US" sz="14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4小时</a:t>
                      </a:r>
                      <a:endParaRPr lang="en-US" altLang="en-US" sz="1400">
                        <a:latin typeface="Arial" panose="020B0604020202020204" pitchFamily="34" charset="0"/>
                        <a:cs typeface="Arial" panose="020B0604020202020204" pitchFamily="34" charset="0"/>
                      </a:endParaRPr>
                    </a:p>
                  </a:txBody>
                  <a:tcPr marL="68580" marR="68580" marT="0" marB="0" anchor="ctr"/>
                </a:tc>
              </a:tr>
              <a:tr h="998855">
                <a:tc vMerge="1">
                  <a:txBody>
                    <a:bodyPr/>
                    <a:lstStyle/>
                    <a:p>
                      <a:endParaRPr lang="zh-CN"/>
                    </a:p>
                  </a:txBody>
                  <a:tcPr/>
                </a:tc>
                <a:tc>
                  <a:txBody>
                    <a:bodyPr/>
                    <a:lstStyle/>
                    <a:p>
                      <a:pPr indent="0" algn="ctr">
                        <a:buNone/>
                      </a:pPr>
                      <a:r>
                        <a:rPr lang="en-US" sz="1400" dirty="0" err="1">
                          <a:latin typeface="Arial" panose="020B0604020202020204" pitchFamily="34" charset="0"/>
                          <a:cs typeface="Arial" panose="020B0604020202020204" pitchFamily="34" charset="0"/>
                        </a:rPr>
                        <a:t>河北先河</a:t>
                      </a:r>
                      <a:endParaRPr lang="en-US" altLang="en-US" sz="1400"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先河-XHPM2000B先河-XHPM2000D先河-XHPM2000E</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54</a:t>
                      </a:r>
                    </a:p>
                    <a:p>
                      <a:pPr indent="0" algn="ctr">
                        <a:buNone/>
                      </a:pPr>
                      <a:r>
                        <a:rPr lang="en-US" sz="1400">
                          <a:latin typeface="Arial" panose="020B0604020202020204" pitchFamily="34" charset="0"/>
                          <a:cs typeface="Arial" panose="020B0604020202020204" pitchFamily="34" charset="0"/>
                        </a:rPr>
                        <a:t>152</a:t>
                      </a:r>
                      <a:endParaRPr lang="en-US" altLang="en-US" sz="14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3小时</a:t>
                      </a:r>
                      <a:endParaRPr lang="en-US" altLang="en-US" sz="1400">
                        <a:latin typeface="Arial" panose="020B0604020202020204" pitchFamily="34" charset="0"/>
                        <a:cs typeface="Arial" panose="020B0604020202020204" pitchFamily="34" charset="0"/>
                      </a:endParaRPr>
                    </a:p>
                  </a:txBody>
                  <a:tcPr marL="68580" marR="68580" marT="0" marB="0" anchor="ctr"/>
                </a:tc>
              </a:tr>
              <a:tr h="440055">
                <a:tc>
                  <a:txBody>
                    <a:bodyPr/>
                    <a:lstStyle/>
                    <a:p>
                      <a:pPr indent="0" algn="ctr">
                        <a:buNone/>
                      </a:pPr>
                      <a:r>
                        <a:rPr lang="en-US" sz="1400" b="1">
                          <a:latin typeface="Arial" panose="020B0604020202020204" pitchFamily="34" charset="0"/>
                          <a:cs typeface="Arial" panose="020B0604020202020204" pitchFamily="34" charset="0"/>
                        </a:rPr>
                        <a:t>PM</a:t>
                      </a:r>
                      <a:r>
                        <a:rPr lang="en-US" sz="1400" b="1" baseline="-25000">
                          <a:latin typeface="Arial" panose="020B0604020202020204" pitchFamily="34" charset="0"/>
                          <a:cs typeface="Arial" panose="020B0604020202020204" pitchFamily="34" charset="0"/>
                        </a:rPr>
                        <a:t>10</a:t>
                      </a:r>
                      <a:r>
                        <a:rPr lang="en-US" sz="1400" b="1">
                          <a:latin typeface="Arial" panose="020B0604020202020204" pitchFamily="34" charset="0"/>
                          <a:cs typeface="Arial" panose="020B0604020202020204" pitchFamily="34" charset="0"/>
                        </a:rPr>
                        <a:t>小计</a:t>
                      </a:r>
                      <a:endParaRPr lang="en-US" altLang="en-US" sz="1400" b="1">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6</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383</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r>
              <a:tr h="438150">
                <a:tc rowSpan="3">
                  <a:txBody>
                    <a:bodyPr/>
                    <a:lstStyle/>
                    <a:p>
                      <a:pPr indent="0" algn="ctr">
                        <a:buNone/>
                      </a:pPr>
                      <a:r>
                        <a:rPr lang="en-US" sz="1400" b="1">
                          <a:latin typeface="Arial" panose="020B0604020202020204" pitchFamily="34" charset="0"/>
                          <a:cs typeface="Arial" panose="020B0604020202020204" pitchFamily="34" charset="0"/>
                        </a:rPr>
                        <a:t>PM</a:t>
                      </a:r>
                      <a:r>
                        <a:rPr lang="en-US" sz="1400" b="1" baseline="-25000">
                          <a:latin typeface="Arial" panose="020B0604020202020204" pitchFamily="34" charset="0"/>
                          <a:cs typeface="Arial" panose="020B0604020202020204" pitchFamily="34" charset="0"/>
                        </a:rPr>
                        <a:t>2.5</a:t>
                      </a:r>
                      <a:endParaRPr lang="en-US" sz="1400" b="1" baseline="-25000">
                        <a:latin typeface="Arial" panose="020B0604020202020204" pitchFamily="34" charset="0"/>
                        <a:cs typeface="Arial" panose="020B0604020202020204" pitchFamily="34" charset="0"/>
                        <a:sym typeface="+mn-ea"/>
                      </a:endParaRPr>
                    </a:p>
                    <a:p>
                      <a:pPr indent="0" algn="ctr">
                        <a:buNone/>
                      </a:pPr>
                      <a:r>
                        <a:rPr lang="en-US" sz="1400" b="1">
                          <a:latin typeface="Arial" panose="020B0604020202020204" pitchFamily="34" charset="0"/>
                          <a:cs typeface="Arial" panose="020B0604020202020204" pitchFamily="34" charset="0"/>
                          <a:sym typeface="+mn-ea"/>
                        </a:rPr>
                        <a:t>（B类）</a:t>
                      </a:r>
                      <a:endParaRPr lang="en-US" altLang="en-US" sz="1400" b="1" baseline="-25000">
                        <a:latin typeface="Arial" panose="020B0604020202020204" pitchFamily="34" charset="0"/>
                        <a:cs typeface="Arial" panose="020B0604020202020204" pitchFamily="34" charset="0"/>
                      </a:endParaRPr>
                    </a:p>
                    <a:p>
                      <a:pPr indent="0" algn="ctr">
                        <a:buNone/>
                      </a:pPr>
                      <a:endParaRPr lang="en-US" altLang="en-US" sz="1400" b="1" baseline="-250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安徽蓝盾</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蓝盾- LGH01E</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85</a:t>
                      </a:r>
                      <a:endParaRPr lang="en-US" altLang="en-US" sz="1400">
                        <a:latin typeface="Arial" panose="020B0604020202020204" pitchFamily="34" charset="0"/>
                        <a:cs typeface="Arial" panose="020B0604020202020204" pitchFamily="34" charset="0"/>
                      </a:endParaRPr>
                    </a:p>
                  </a:txBody>
                  <a:tcPr marL="68580" marR="68580" marT="0" marB="0" anchor="ctr"/>
                </a:tc>
                <a:tc rowSpan="3">
                  <a:txBody>
                    <a:bodyPr/>
                    <a:lstStyle/>
                    <a:p>
                      <a:pPr indent="0" algn="ctr">
                        <a:buNone/>
                      </a:pPr>
                      <a:r>
                        <a:rPr lang="en-US" sz="1400">
                          <a:latin typeface="Arial" panose="020B0604020202020204" pitchFamily="34" charset="0"/>
                          <a:cs typeface="Arial" panose="020B0604020202020204" pitchFamily="34" charset="0"/>
                        </a:rPr>
                        <a:t>厂家工程师编写程序后，现场烧写程序，软件升级</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3小时</a:t>
                      </a:r>
                      <a:endParaRPr lang="en-US" altLang="en-US" sz="1400">
                        <a:latin typeface="Arial" panose="020B0604020202020204" pitchFamily="34" charset="0"/>
                        <a:cs typeface="Arial" panose="020B0604020202020204" pitchFamily="34" charset="0"/>
                      </a:endParaRPr>
                    </a:p>
                  </a:txBody>
                  <a:tcPr marL="68580" marR="68580" marT="0" marB="0" anchor="ctr"/>
                </a:tc>
              </a:tr>
              <a:tr h="694055">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武汉宇虹</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天虹- TH2000PM天虹- TH2000PM双通道</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13</a:t>
                      </a:r>
                    </a:p>
                    <a:p>
                      <a:pPr indent="0" algn="ctr">
                        <a:buNone/>
                      </a:pPr>
                      <a:r>
                        <a:rPr lang="en-US" sz="1400">
                          <a:latin typeface="Arial" panose="020B0604020202020204" pitchFamily="34" charset="0"/>
                          <a:cs typeface="Arial" panose="020B0604020202020204" pitchFamily="34" charset="0"/>
                        </a:rPr>
                        <a:t>84</a:t>
                      </a:r>
                      <a:endParaRPr lang="en-US" altLang="en-US" sz="14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4小时</a:t>
                      </a:r>
                      <a:endParaRPr lang="en-US" altLang="en-US" sz="1400">
                        <a:latin typeface="Arial" panose="020B0604020202020204" pitchFamily="34" charset="0"/>
                        <a:cs typeface="Arial" panose="020B0604020202020204" pitchFamily="34" charset="0"/>
                      </a:endParaRPr>
                    </a:p>
                  </a:txBody>
                  <a:tcPr marL="68580" marR="68580" marT="0" marB="0" anchor="ctr"/>
                </a:tc>
              </a:tr>
              <a:tr h="694055">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河北先河</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先河-XHPM2000B先河-XHPM2000E</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61</a:t>
                      </a:r>
                    </a:p>
                    <a:p>
                      <a:pPr indent="0" algn="ctr">
                        <a:buNone/>
                      </a:pPr>
                      <a:r>
                        <a:rPr lang="en-US" sz="1400">
                          <a:latin typeface="Arial" panose="020B0604020202020204" pitchFamily="34" charset="0"/>
                          <a:cs typeface="Arial" panose="020B0604020202020204" pitchFamily="34" charset="0"/>
                        </a:rPr>
                        <a:t>92</a:t>
                      </a:r>
                      <a:endParaRPr lang="en-US" altLang="en-US" sz="1400">
                        <a:latin typeface="Arial" panose="020B0604020202020204" pitchFamily="34" charset="0"/>
                        <a:cs typeface="Arial" panose="020B0604020202020204" pitchFamily="34" charset="0"/>
                      </a:endParaRPr>
                    </a:p>
                  </a:txBody>
                  <a:tcPr marL="68580" marR="68580" marT="0" marB="0" anchor="ctr"/>
                </a:tc>
                <a:tc vMerge="1">
                  <a:txBody>
                    <a:bodyPr/>
                    <a:lstStyle/>
                    <a:p>
                      <a:endParaRPr lang="zh-CN"/>
                    </a:p>
                  </a:txBody>
                  <a:tcPr/>
                </a:tc>
                <a:tc>
                  <a:txBody>
                    <a:bodyPr/>
                    <a:lstStyle/>
                    <a:p>
                      <a:pPr indent="0" algn="ctr">
                        <a:buNone/>
                      </a:pPr>
                      <a:r>
                        <a:rPr lang="en-US" sz="1400">
                          <a:latin typeface="Arial" panose="020B0604020202020204" pitchFamily="34" charset="0"/>
                          <a:cs typeface="Arial" panose="020B0604020202020204" pitchFamily="34" charset="0"/>
                        </a:rPr>
                        <a:t>14天</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3小时</a:t>
                      </a:r>
                      <a:endParaRPr lang="en-US" altLang="en-US" sz="1400">
                        <a:latin typeface="Arial" panose="020B0604020202020204" pitchFamily="34" charset="0"/>
                        <a:cs typeface="Arial" panose="020B0604020202020204" pitchFamily="34" charset="0"/>
                      </a:endParaRPr>
                    </a:p>
                  </a:txBody>
                  <a:tcPr marL="68580" marR="68580" marT="0" marB="0" anchor="ctr"/>
                </a:tc>
              </a:tr>
              <a:tr h="333375">
                <a:tc>
                  <a:txBody>
                    <a:bodyPr/>
                    <a:lstStyle/>
                    <a:p>
                      <a:pPr indent="0" algn="ctr">
                        <a:buNone/>
                      </a:pPr>
                      <a:r>
                        <a:rPr lang="en-US" sz="1400" b="1">
                          <a:latin typeface="Arial" panose="020B0604020202020204" pitchFamily="34" charset="0"/>
                          <a:cs typeface="Arial" panose="020B0604020202020204" pitchFamily="34" charset="0"/>
                        </a:rPr>
                        <a:t>PM</a:t>
                      </a:r>
                      <a:r>
                        <a:rPr lang="en-US" sz="1400" b="1" baseline="-25000">
                          <a:latin typeface="Arial" panose="020B0604020202020204" pitchFamily="34" charset="0"/>
                          <a:cs typeface="Arial" panose="020B0604020202020204" pitchFamily="34" charset="0"/>
                        </a:rPr>
                        <a:t>2.5</a:t>
                      </a:r>
                      <a:r>
                        <a:rPr lang="en-US" sz="1400" b="1">
                          <a:latin typeface="Arial" panose="020B0604020202020204" pitchFamily="34" charset="0"/>
                          <a:cs typeface="Arial" panose="020B0604020202020204" pitchFamily="34" charset="0"/>
                        </a:rPr>
                        <a:t>小计</a:t>
                      </a:r>
                      <a:endParaRPr lang="en-US" altLang="en-US" sz="1400" b="1">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6</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425</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r>
              <a:tr h="332740">
                <a:tc>
                  <a:txBody>
                    <a:bodyPr/>
                    <a:lstStyle/>
                    <a:p>
                      <a:pPr indent="0" algn="ctr">
                        <a:buNone/>
                      </a:pPr>
                      <a:r>
                        <a:rPr lang="en-US" sz="1400" b="1">
                          <a:latin typeface="Arial" panose="020B0604020202020204" pitchFamily="34" charset="0"/>
                          <a:cs typeface="Arial" panose="020B0604020202020204" pitchFamily="34" charset="0"/>
                        </a:rPr>
                        <a:t>PM</a:t>
                      </a:r>
                      <a:r>
                        <a:rPr lang="en-US" sz="1400" b="1" baseline="-25000">
                          <a:latin typeface="Arial" panose="020B0604020202020204" pitchFamily="34" charset="0"/>
                          <a:cs typeface="Arial" panose="020B0604020202020204" pitchFamily="34" charset="0"/>
                        </a:rPr>
                        <a:t>10</a:t>
                      </a:r>
                      <a:r>
                        <a:rPr lang="en-US" sz="1400" b="1">
                          <a:latin typeface="Arial" panose="020B0604020202020204" pitchFamily="34" charset="0"/>
                          <a:cs typeface="Arial" panose="020B0604020202020204" pitchFamily="34" charset="0"/>
                        </a:rPr>
                        <a:t>和PM</a:t>
                      </a:r>
                      <a:r>
                        <a:rPr lang="en-US" sz="1400" b="1" baseline="-25000">
                          <a:latin typeface="Arial" panose="020B0604020202020204" pitchFamily="34" charset="0"/>
                          <a:cs typeface="Arial" panose="020B0604020202020204" pitchFamily="34" charset="0"/>
                        </a:rPr>
                        <a:t>2.5</a:t>
                      </a:r>
                      <a:r>
                        <a:rPr lang="en-US" sz="1400" b="1">
                          <a:latin typeface="Arial" panose="020B0604020202020204" pitchFamily="34" charset="0"/>
                          <a:cs typeface="Arial" panose="020B0604020202020204" pitchFamily="34" charset="0"/>
                        </a:rPr>
                        <a:t>总计</a:t>
                      </a:r>
                      <a:endParaRPr lang="en-US" altLang="en-US" sz="1400" b="1">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3</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6</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808</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r>
                        <a:rPr lang="en-US" sz="1400" dirty="0">
                          <a:latin typeface="Arial" panose="020B0604020202020204" pitchFamily="34" charset="0"/>
                          <a:cs typeface="Arial" panose="020B0604020202020204" pitchFamily="34" charset="0"/>
                        </a:rPr>
                        <a:t>/</a:t>
                      </a:r>
                      <a:endParaRPr lang="en-US" altLang="en-US" sz="1400" dirty="0">
                        <a:latin typeface="Arial" panose="020B0604020202020204" pitchFamily="34" charset="0"/>
                        <a:cs typeface="Arial" panose="020B0604020202020204" pitchFamily="34" charset="0"/>
                      </a:endParaRPr>
                    </a:p>
                  </a:txBody>
                  <a:tcPr marL="68580" marR="68580"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311AA082-005D-494E-9E65-F234391E5325}" type="slidenum">
              <a:rPr lang="zh-CN" altLang="en-US" smtClean="0"/>
              <a:t>13</a:t>
            </a:fld>
            <a:endParaRPr lang="zh-CN" altLang="en-US" dirty="0"/>
          </a:p>
        </p:txBody>
      </p:sp>
      <p:sp>
        <p:nvSpPr>
          <p:cNvPr id="4" name="标题 3"/>
          <p:cNvSpPr>
            <a:spLocks noGrp="1"/>
          </p:cNvSpPr>
          <p:nvPr>
            <p:ph type="title"/>
          </p:nvPr>
        </p:nvSpPr>
        <p:spPr/>
        <p:txBody>
          <a:bodyPr/>
          <a:lstStyle/>
          <a:p>
            <a:r>
              <a:rPr lang="en-US" altLang="zh-CN" dirty="0"/>
              <a:t>1. </a:t>
            </a:r>
            <a:r>
              <a:rPr lang="zh-CN" altLang="en-US" dirty="0"/>
              <a:t>前期调查</a:t>
            </a:r>
            <a:r>
              <a:rPr lang="en-US" altLang="zh-CN" dirty="0"/>
              <a:t>——</a:t>
            </a:r>
            <a:r>
              <a:rPr lang="zh-CN" altLang="en-US" dirty="0"/>
              <a:t>颗粒物设备（</a:t>
            </a:r>
            <a:r>
              <a:rPr lang="en-US" altLang="zh-CN" dirty="0"/>
              <a:t>C</a:t>
            </a:r>
            <a:r>
              <a:rPr lang="zh-CN" altLang="en-US" dirty="0"/>
              <a:t>类）</a:t>
            </a:r>
          </a:p>
        </p:txBody>
      </p:sp>
      <p:graphicFrame>
        <p:nvGraphicFramePr>
          <p:cNvPr id="5" name="表格 4"/>
          <p:cNvGraphicFramePr/>
          <p:nvPr/>
        </p:nvGraphicFramePr>
        <p:xfrm>
          <a:off x="341630" y="1727200"/>
          <a:ext cx="8461375" cy="4146550"/>
        </p:xfrm>
        <a:graphic>
          <a:graphicData uri="http://schemas.openxmlformats.org/drawingml/2006/table">
            <a:tbl>
              <a:tblPr firstRow="1" bandRow="1">
                <a:tableStyleId>{0505E3EF-67EA-436B-97B2-0124C06EBD24}</a:tableStyleId>
              </a:tblPr>
              <a:tblGrid>
                <a:gridCol w="930910"/>
                <a:gridCol w="2978785"/>
                <a:gridCol w="1301750"/>
                <a:gridCol w="1276985"/>
                <a:gridCol w="982980"/>
                <a:gridCol w="989965"/>
              </a:tblGrid>
              <a:tr h="487680">
                <a:tc>
                  <a:txBody>
                    <a:bodyPr/>
                    <a:lstStyle/>
                    <a:p>
                      <a:pPr indent="0" algn="ctr">
                        <a:buNone/>
                      </a:pPr>
                      <a:r>
                        <a:rPr lang="en-US" sz="1600">
                          <a:latin typeface="Times New Roman" panose="02020603050405020304" pitchFamily="18" charset="0"/>
                          <a:cs typeface="Times New Roman" panose="02020603050405020304" pitchFamily="18" charset="0"/>
                        </a:rPr>
                        <a:t>序号</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涉及企业 （C类）</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数量</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单价（万元）</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金额（万元）</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备注</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r>
              <a:tr h="552450">
                <a:tc>
                  <a:txBody>
                    <a:bodyPr/>
                    <a:lstStyle/>
                    <a:p>
                      <a:pPr indent="0" algn="ctr">
                        <a:buNone/>
                      </a:pPr>
                      <a:r>
                        <a:rPr lang="en-US" sz="2000">
                          <a:latin typeface="Times New Roman" panose="02020603050405020304" pitchFamily="18" charset="0"/>
                          <a:cs typeface="Times New Roman" panose="02020603050405020304" pitchFamily="18" charset="0"/>
                        </a:rPr>
                        <a:t>1</a:t>
                      </a:r>
                      <a:endParaRPr lang="en-US" altLang="en-US" sz="20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dirty="0" err="1">
                          <a:latin typeface="Times New Roman" panose="02020603050405020304" pitchFamily="18" charset="0"/>
                          <a:cs typeface="Times New Roman" panose="02020603050405020304" pitchFamily="18" charset="0"/>
                        </a:rPr>
                        <a:t>武汉宇虹环保产业发展有限责任公司</a:t>
                      </a:r>
                      <a:endParaRPr lang="en-US" altLang="en-US" sz="1800"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15</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zh-CN" altLang="en-US" sz="1800">
                          <a:latin typeface="Times New Roman" panose="02020603050405020304" pitchFamily="18" charset="0"/>
                          <a:cs typeface="Times New Roman" panose="02020603050405020304" pitchFamily="18" charset="0"/>
                        </a:rPr>
                        <a:t>约</a:t>
                      </a:r>
                      <a:r>
                        <a:rPr lang="en-US" sz="1800">
                          <a:latin typeface="Times New Roman" panose="02020603050405020304" pitchFamily="18" charset="0"/>
                          <a:cs typeface="Times New Roman" panose="02020603050405020304" pitchFamily="18" charset="0"/>
                        </a:rPr>
                        <a:t>10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90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553085">
                <a:tc>
                  <a:txBody>
                    <a:bodyPr/>
                    <a:lstStyle/>
                    <a:p>
                      <a:pPr indent="0" algn="ctr">
                        <a:buNone/>
                      </a:pPr>
                      <a:r>
                        <a:rPr lang="en-US" sz="2000">
                          <a:latin typeface="Times New Roman" panose="02020603050405020304" pitchFamily="18" charset="0"/>
                          <a:cs typeface="Times New Roman" panose="02020603050405020304" pitchFamily="18" charset="0"/>
                        </a:rPr>
                        <a:t>2</a:t>
                      </a:r>
                      <a:endParaRPr lang="en-US" altLang="en-US" sz="20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深圳宇星科技发展（深圳）有限公司</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600">
                          <a:latin typeface="Times New Roman" panose="02020603050405020304" pitchFamily="18" charset="0"/>
                          <a:cs typeface="Times New Roman" panose="02020603050405020304" pitchFamily="18" charset="0"/>
                        </a:rPr>
                        <a:t>1</a:t>
                      </a:r>
                      <a:endParaRPr lang="en-US" altLang="en-US" sz="16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zh-CN" altLang="en-US" sz="1800">
                          <a:latin typeface="Times New Roman" panose="02020603050405020304" pitchFamily="18" charset="0"/>
                          <a:cs typeface="Times New Roman" panose="02020603050405020304" pitchFamily="18" charset="0"/>
                          <a:sym typeface="+mn-ea"/>
                        </a:rPr>
                        <a:t>约</a:t>
                      </a:r>
                      <a:r>
                        <a:rPr lang="en-US" sz="1800">
                          <a:latin typeface="Times New Roman" panose="02020603050405020304" pitchFamily="18" charset="0"/>
                          <a:cs typeface="Times New Roman" panose="02020603050405020304" pitchFamily="18" charset="0"/>
                        </a:rPr>
                        <a:t>10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10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552450">
                <a:tc>
                  <a:txBody>
                    <a:bodyPr/>
                    <a:lstStyle/>
                    <a:p>
                      <a:pPr indent="0" algn="ctr">
                        <a:buNone/>
                      </a:pPr>
                      <a:r>
                        <a:rPr lang="en-US" sz="2000">
                          <a:latin typeface="Times New Roman" panose="02020603050405020304" pitchFamily="18" charset="0"/>
                          <a:cs typeface="Times New Roman" panose="02020603050405020304" pitchFamily="18" charset="0"/>
                        </a:rPr>
                        <a:t>3</a:t>
                      </a:r>
                      <a:endParaRPr lang="en-US" altLang="en-US" sz="20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安徽蓝盾光电子股份有限公司</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8</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zh-CN" altLang="en-US" sz="1800">
                          <a:latin typeface="Times New Roman" panose="02020603050405020304" pitchFamily="18" charset="0"/>
                          <a:cs typeface="Times New Roman" panose="02020603050405020304" pitchFamily="18" charset="0"/>
                          <a:sym typeface="+mn-ea"/>
                        </a:rPr>
                        <a:t>约</a:t>
                      </a:r>
                      <a:r>
                        <a:rPr lang="en-US" sz="1800">
                          <a:latin typeface="Times New Roman" panose="02020603050405020304" pitchFamily="18" charset="0"/>
                          <a:cs typeface="Times New Roman" panose="02020603050405020304" pitchFamily="18" charset="0"/>
                        </a:rPr>
                        <a:t>10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48</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552450">
                <a:tc>
                  <a:txBody>
                    <a:bodyPr/>
                    <a:lstStyle/>
                    <a:p>
                      <a:pPr indent="0" algn="ctr">
                        <a:buNone/>
                      </a:pPr>
                      <a:r>
                        <a:rPr lang="en-US" sz="2000">
                          <a:latin typeface="Times New Roman" panose="02020603050405020304" pitchFamily="18" charset="0"/>
                          <a:cs typeface="Times New Roman" panose="02020603050405020304" pitchFamily="18" charset="0"/>
                        </a:rPr>
                        <a:t>4</a:t>
                      </a:r>
                      <a:endParaRPr lang="en-US" altLang="en-US" sz="20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河北先河环保科技股份有限公司</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4</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zh-CN" altLang="en-US" sz="1800">
                          <a:latin typeface="Times New Roman" panose="02020603050405020304" pitchFamily="18" charset="0"/>
                          <a:cs typeface="Times New Roman" panose="02020603050405020304" pitchFamily="18" charset="0"/>
                          <a:sym typeface="+mn-ea"/>
                        </a:rPr>
                        <a:t>约</a:t>
                      </a:r>
                      <a:r>
                        <a:rPr lang="en-US" sz="1800">
                          <a:latin typeface="Times New Roman" panose="02020603050405020304" pitchFamily="18" charset="0"/>
                          <a:cs typeface="Times New Roman" panose="02020603050405020304" pitchFamily="18" charset="0"/>
                        </a:rPr>
                        <a:t>10</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32</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552450">
                <a:tc>
                  <a:txBody>
                    <a:bodyPr/>
                    <a:lstStyle/>
                    <a:p>
                      <a:pPr indent="0" algn="ctr">
                        <a:buNone/>
                      </a:pPr>
                      <a:r>
                        <a:rPr lang="en-US" sz="2000">
                          <a:latin typeface="Times New Roman" panose="02020603050405020304" pitchFamily="18" charset="0"/>
                          <a:cs typeface="Times New Roman" panose="02020603050405020304" pitchFamily="18" charset="0"/>
                        </a:rPr>
                        <a:t>5</a:t>
                      </a:r>
                      <a:endParaRPr lang="en-US" altLang="en-US" sz="20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MetOne仪器公司（及中国代理公司）</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zh-CN" altLang="en-US" sz="1800">
                          <a:latin typeface="Times New Roman" panose="02020603050405020304" pitchFamily="18" charset="0"/>
                          <a:cs typeface="Times New Roman" panose="02020603050405020304" pitchFamily="18" charset="0"/>
                          <a:sym typeface="+mn-ea"/>
                        </a:rPr>
                        <a:t>约</a:t>
                      </a:r>
                      <a:r>
                        <a:rPr lang="en-US" sz="1800">
                          <a:latin typeface="Times New Roman" panose="02020603050405020304" pitchFamily="18" charset="0"/>
                          <a:cs typeface="Times New Roman" panose="02020603050405020304" pitchFamily="18" charset="0"/>
                        </a:rPr>
                        <a:t>15</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15</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412750">
                <a:tc>
                  <a:txBody>
                    <a:bodyPr/>
                    <a:lstStyle/>
                    <a:p>
                      <a:pPr indent="0" algn="ctr">
                        <a:buNone/>
                      </a:pPr>
                      <a:r>
                        <a:rPr lang="en-US" sz="1800">
                          <a:latin typeface="Times New Roman" panose="02020603050405020304" pitchFamily="18" charset="0"/>
                          <a:cs typeface="Times New Roman" panose="02020603050405020304" pitchFamily="18" charset="0"/>
                        </a:rPr>
                        <a:t>合计</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29 </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195</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cs typeface="Times New Roman" panose="02020603050405020304" pitchFamily="18" charset="0"/>
                      </a:endParaRPr>
                    </a:p>
                  </a:txBody>
                  <a:tcPr marL="68580" marR="68580" marT="0" marB="0" anchor="ctr"/>
                </a:tc>
              </a:tr>
              <a:tr h="483235">
                <a:tc gridSpan="6">
                  <a:txBody>
                    <a:bodyPr/>
                    <a:lstStyle/>
                    <a:p>
                      <a:pPr indent="0" algn="ctr">
                        <a:buNone/>
                      </a:pPr>
                      <a:r>
                        <a:rPr lang="en-US" sz="1400" dirty="0">
                          <a:latin typeface="Times New Roman" panose="02020603050405020304" pitchFamily="18" charset="0"/>
                          <a:cs typeface="Times New Roman" panose="02020603050405020304" pitchFamily="18" charset="0"/>
                        </a:rPr>
                        <a:t>C类：厂家工程师现场硬件设备更换。注：MetOne仪器公司在中国不直接销售设备及配件，均需通过中国的代理公司例如青岛吉美来公司、杭州聚光公司、河北先河公司、及隆立德公司等进行销售。</a:t>
                      </a:r>
                      <a:endParaRPr lang="en-US" altLang="en-US" sz="14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311AA082-005D-494E-9E65-F234391E5325}" type="slidenum">
              <a:rPr lang="zh-CN" altLang="en-US" smtClean="0"/>
              <a:t>14</a:t>
            </a:fld>
            <a:endParaRPr lang="zh-CN" altLang="en-US" dirty="0"/>
          </a:p>
        </p:txBody>
      </p:sp>
      <p:sp>
        <p:nvSpPr>
          <p:cNvPr id="4" name="标题 3"/>
          <p:cNvSpPr>
            <a:spLocks noGrp="1"/>
          </p:cNvSpPr>
          <p:nvPr>
            <p:ph type="title"/>
          </p:nvPr>
        </p:nvSpPr>
        <p:spPr/>
        <p:txBody>
          <a:bodyPr/>
          <a:lstStyle/>
          <a:p>
            <a:r>
              <a:rPr lang="en-US" altLang="zh-CN" dirty="0"/>
              <a:t>1. </a:t>
            </a:r>
            <a:r>
              <a:rPr lang="zh-CN" altLang="en-US" dirty="0"/>
              <a:t>前期调查及确认</a:t>
            </a:r>
            <a:r>
              <a:rPr lang="en-US" altLang="zh-CN" dirty="0"/>
              <a:t>——</a:t>
            </a:r>
            <a:r>
              <a:rPr lang="zh-CN" altLang="en-US" dirty="0"/>
              <a:t>气态污染物</a:t>
            </a:r>
          </a:p>
        </p:txBody>
      </p:sp>
      <p:graphicFrame>
        <p:nvGraphicFramePr>
          <p:cNvPr id="5" name="表格 4"/>
          <p:cNvGraphicFramePr/>
          <p:nvPr>
            <p:extLst>
              <p:ext uri="{D42A27DB-BD31-4B8C-83A1-F6EECF244321}">
                <p14:modId xmlns:p14="http://schemas.microsoft.com/office/powerpoint/2010/main" val="826663215"/>
              </p:ext>
            </p:extLst>
          </p:nvPr>
        </p:nvGraphicFramePr>
        <p:xfrm>
          <a:off x="217805" y="1716405"/>
          <a:ext cx="8548370" cy="3498215"/>
        </p:xfrm>
        <a:graphic>
          <a:graphicData uri="http://schemas.openxmlformats.org/drawingml/2006/table">
            <a:tbl>
              <a:tblPr firstRow="1" bandRow="1">
                <a:tableStyleId>{22838BEF-8BB2-4498-84A7-C5851F593DF1}</a:tableStyleId>
              </a:tblPr>
              <a:tblGrid>
                <a:gridCol w="1329859"/>
                <a:gridCol w="954236"/>
                <a:gridCol w="919480"/>
                <a:gridCol w="2830195"/>
                <a:gridCol w="970915"/>
                <a:gridCol w="1543685"/>
              </a:tblGrid>
              <a:tr h="1259205">
                <a:tc>
                  <a:txBody>
                    <a:bodyPr/>
                    <a:lstStyle/>
                    <a:p>
                      <a:pPr algn="ctr">
                        <a:buNone/>
                      </a:pPr>
                      <a:r>
                        <a:rPr lang="en-US" sz="1800" dirty="0" err="1"/>
                        <a:t>气态污染物品牌</a:t>
                      </a:r>
                      <a:endParaRPr lang="en-US" sz="1800" dirty="0"/>
                    </a:p>
                  </a:txBody>
                  <a:tcPr marL="68580" marR="68580" marT="0" marB="0" anchor="ctr"/>
                </a:tc>
                <a:tc>
                  <a:txBody>
                    <a:bodyPr/>
                    <a:lstStyle/>
                    <a:p>
                      <a:pPr indent="0" algn="ctr">
                        <a:buNone/>
                      </a:pPr>
                      <a:r>
                        <a:rPr lang="en-US" sz="1800"/>
                        <a:t>型号</a:t>
                      </a:r>
                      <a:endParaRPr lang="en-US" altLang="en-US" sz="1800"/>
                    </a:p>
                  </a:txBody>
                  <a:tcPr marL="68580" marR="68580" marT="0" marB="0" anchor="ctr"/>
                </a:tc>
                <a:tc>
                  <a:txBody>
                    <a:bodyPr/>
                    <a:lstStyle/>
                    <a:p>
                      <a:pPr indent="0" algn="ctr">
                        <a:buNone/>
                      </a:pPr>
                      <a:r>
                        <a:rPr lang="en-US" sz="1800"/>
                        <a:t>数量( 台）</a:t>
                      </a:r>
                      <a:endParaRPr lang="en-US" altLang="en-US" sz="1800"/>
                    </a:p>
                  </a:txBody>
                  <a:tcPr marL="68580" marR="68580" marT="0" marB="0" anchor="ctr"/>
                </a:tc>
                <a:tc>
                  <a:txBody>
                    <a:bodyPr/>
                    <a:lstStyle/>
                    <a:p>
                      <a:pPr indent="0" algn="ctr">
                        <a:buNone/>
                      </a:pPr>
                      <a:r>
                        <a:rPr lang="en-US" sz="1800"/>
                        <a:t>设备程序修改工作步骤</a:t>
                      </a:r>
                      <a:endParaRPr lang="en-US" altLang="en-US" sz="1800"/>
                    </a:p>
                  </a:txBody>
                  <a:tcPr marL="68580" marR="68580" marT="0" marB="0" anchor="ctr"/>
                </a:tc>
                <a:tc>
                  <a:txBody>
                    <a:bodyPr/>
                    <a:lstStyle/>
                    <a:p>
                      <a:pPr indent="0" algn="ctr">
                        <a:buNone/>
                      </a:pPr>
                      <a:r>
                        <a:rPr lang="en-US" sz="1800"/>
                        <a:t>前期准备时间</a:t>
                      </a:r>
                      <a:endParaRPr lang="en-US" altLang="en-US" sz="1800"/>
                    </a:p>
                  </a:txBody>
                  <a:tcPr marL="68580" marR="68580" marT="0" marB="0" anchor="ctr"/>
                </a:tc>
                <a:tc>
                  <a:txBody>
                    <a:bodyPr/>
                    <a:lstStyle/>
                    <a:p>
                      <a:pPr indent="0">
                        <a:buNone/>
                      </a:pPr>
                      <a:endParaRPr lang="en-US" sz="1800"/>
                    </a:p>
                    <a:p>
                      <a:pPr indent="0">
                        <a:buNone/>
                      </a:pPr>
                      <a:r>
                        <a:rPr lang="en-US" sz="1800"/>
                        <a:t>现场改装升级预计用时（单台/小时）</a:t>
                      </a:r>
                      <a:endParaRPr lang="en-US" altLang="en-US" sz="1800"/>
                    </a:p>
                  </a:txBody>
                  <a:tcPr marL="68580" marR="68580" marT="0" marB="0"/>
                </a:tc>
              </a:tr>
              <a:tr h="1017270">
                <a:tc>
                  <a:txBody>
                    <a:bodyPr/>
                    <a:lstStyle/>
                    <a:p>
                      <a:pPr algn="l">
                        <a:buNone/>
                      </a:pPr>
                      <a:endParaRPr lang="zh-CN" altLang="en-US" sz="1800" dirty="0">
                        <a:solidFill>
                          <a:srgbClr val="0070C0"/>
                        </a:solidFill>
                      </a:endParaRPr>
                    </a:p>
                    <a:p>
                      <a:pPr algn="l">
                        <a:buNone/>
                      </a:pPr>
                      <a:r>
                        <a:rPr lang="zh-CN" altLang="en-US" sz="1800" b="1" dirty="0" smtClean="0">
                          <a:sym typeface="+mn-ea"/>
                        </a:rPr>
                        <a:t>部分</a:t>
                      </a:r>
                      <a:r>
                        <a:rPr lang="zh-CN" altLang="en-US" sz="1800" dirty="0" smtClean="0">
                          <a:solidFill>
                            <a:srgbClr val="FF0000"/>
                          </a:solidFill>
                        </a:rPr>
                        <a:t>OPSIS</a:t>
                      </a:r>
                      <a:r>
                        <a:rPr lang="zh-CN" altLang="en-US" sz="1800" dirty="0" smtClean="0">
                          <a:solidFill>
                            <a:srgbClr val="0070C0"/>
                          </a:solidFill>
                        </a:rPr>
                        <a:t> </a:t>
                      </a:r>
                      <a:r>
                        <a:rPr lang="en-US" sz="1800" b="1" dirty="0">
                          <a:sym typeface="+mn-ea"/>
                        </a:rPr>
                        <a:t>（</a:t>
                      </a:r>
                      <a:r>
                        <a:rPr lang="en-US" sz="1800" b="1" dirty="0" err="1">
                          <a:sym typeface="+mn-ea"/>
                        </a:rPr>
                        <a:t>A类</a:t>
                      </a:r>
                      <a:r>
                        <a:rPr lang="en-US" sz="1800" b="1" dirty="0" smtClean="0">
                          <a:sym typeface="+mn-ea"/>
                        </a:rPr>
                        <a:t>）</a:t>
                      </a:r>
                      <a:r>
                        <a:rPr lang="zh-CN" altLang="en-US" sz="1800" b="1" dirty="0" smtClean="0">
                          <a:sym typeface="+mn-ea"/>
                        </a:rPr>
                        <a:t>；</a:t>
                      </a:r>
                      <a:r>
                        <a:rPr lang="en-US" sz="1800" b="1" dirty="0" smtClean="0">
                          <a:sym typeface="+mn-ea"/>
                        </a:rPr>
                        <a:t> </a:t>
                      </a:r>
                    </a:p>
                    <a:p>
                      <a:pPr algn="l">
                        <a:buNone/>
                      </a:pPr>
                      <a:r>
                        <a:rPr lang="en-US" sz="1800" b="1" dirty="0" smtClean="0">
                          <a:sym typeface="+mn-ea"/>
                        </a:rPr>
                        <a:t> </a:t>
                      </a:r>
                      <a:r>
                        <a:rPr lang="zh-CN" altLang="en-US" sz="1800" b="1" dirty="0" smtClean="0">
                          <a:sym typeface="+mn-ea"/>
                        </a:rPr>
                        <a:t>部分</a:t>
                      </a:r>
                      <a:r>
                        <a:rPr lang="en-US" sz="1800" b="1" dirty="0" err="1" smtClean="0">
                          <a:solidFill>
                            <a:srgbClr val="FF0000"/>
                          </a:solidFill>
                          <a:sym typeface="+mn-ea"/>
                        </a:rPr>
                        <a:t>API</a:t>
                      </a:r>
                      <a:r>
                        <a:rPr lang="en-US" altLang="zh-CN" sz="1800" b="1" dirty="0" err="1" smtClean="0">
                          <a:sym typeface="+mn-ea"/>
                        </a:rPr>
                        <a:t>（A类</a:t>
                      </a:r>
                      <a:r>
                        <a:rPr lang="en-US" altLang="zh-CN" sz="1800" b="1" dirty="0" smtClean="0">
                          <a:sym typeface="+mn-ea"/>
                        </a:rPr>
                        <a:t>）</a:t>
                      </a:r>
                      <a:endParaRPr lang="zh-CN" altLang="en-US" sz="1800" dirty="0">
                        <a:solidFill>
                          <a:srgbClr val="0070C0"/>
                        </a:solidFill>
                      </a:endParaRP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OPSIS-AR500/500S</a:t>
                      </a: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38</a:t>
                      </a: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面板设置参数，质量浓度转换为体积浓度</a:t>
                      </a:r>
                      <a:r>
                        <a:rPr lang="zh-CN" altLang="en-US" sz="1800" dirty="0" smtClean="0">
                          <a:solidFill>
                            <a:srgbClr val="0070C0"/>
                          </a:solidFill>
                        </a:rPr>
                        <a:t>。</a:t>
                      </a:r>
                      <a:endParaRPr lang="en-US" altLang="zh-CN" sz="1800" dirty="0" smtClean="0">
                        <a:solidFill>
                          <a:srgbClr val="0070C0"/>
                        </a:solidFill>
                      </a:endParaRPr>
                    </a:p>
                    <a:p>
                      <a:pPr algn="l">
                        <a:buNone/>
                      </a:pPr>
                      <a:endParaRPr lang="en-US" altLang="zh-CN" sz="1800" dirty="0" smtClean="0">
                        <a:solidFill>
                          <a:srgbClr val="0070C0"/>
                        </a:solidFill>
                      </a:endParaRPr>
                    </a:p>
                    <a:p>
                      <a:pPr algn="l">
                        <a:buNone/>
                      </a:pPr>
                      <a:r>
                        <a:rPr lang="en-US" altLang="zh-CN" sz="1800" dirty="0" smtClean="0">
                          <a:solidFill>
                            <a:srgbClr val="0070C0"/>
                          </a:solidFill>
                        </a:rPr>
                        <a:t>API</a:t>
                      </a:r>
                      <a:r>
                        <a:rPr lang="zh-CN" altLang="en-US" sz="1800" dirty="0" smtClean="0">
                          <a:solidFill>
                            <a:srgbClr val="0070C0"/>
                          </a:solidFill>
                        </a:rPr>
                        <a:t>显示数据单位</a:t>
                      </a:r>
                      <a:endParaRPr lang="zh-CN" altLang="en-US" sz="1800" dirty="0">
                        <a:solidFill>
                          <a:srgbClr val="0070C0"/>
                        </a:solidFill>
                      </a:endParaRPr>
                    </a:p>
                  </a:txBody>
                  <a:tcPr marL="68580" marR="68580" marT="0" marB="0"/>
                </a:tc>
                <a:tc>
                  <a:txBody>
                    <a:bodyPr/>
                    <a:lstStyle/>
                    <a:p>
                      <a:pPr algn="l">
                        <a:buNone/>
                      </a:pPr>
                      <a:endParaRPr lang="en-US" altLang="zh-CN" sz="1800" dirty="0">
                        <a:solidFill>
                          <a:srgbClr val="0070C0"/>
                        </a:solidFill>
                      </a:endParaRPr>
                    </a:p>
                    <a:p>
                      <a:pPr algn="l">
                        <a:buNone/>
                      </a:pPr>
                      <a:r>
                        <a:rPr lang="en-US" altLang="zh-CN" sz="1800" dirty="0">
                          <a:solidFill>
                            <a:srgbClr val="0070C0"/>
                          </a:solidFill>
                        </a:rPr>
                        <a:t>3</a:t>
                      </a:r>
                      <a:r>
                        <a:rPr lang="zh-CN" altLang="en-US" sz="1800" dirty="0">
                          <a:solidFill>
                            <a:srgbClr val="0070C0"/>
                          </a:solidFill>
                        </a:rPr>
                        <a:t>天</a:t>
                      </a: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2小时</a:t>
                      </a:r>
                    </a:p>
                  </a:txBody>
                  <a:tcPr marL="68580" marR="68580" marT="0" marB="0"/>
                </a:tc>
              </a:tr>
              <a:tr h="867410">
                <a:tc>
                  <a:txBody>
                    <a:bodyPr/>
                    <a:lstStyle/>
                    <a:p>
                      <a:pPr algn="l">
                        <a:buNone/>
                      </a:pPr>
                      <a:endParaRPr lang="zh-CN" altLang="en-US" sz="1800" dirty="0">
                        <a:solidFill>
                          <a:srgbClr val="0070C0"/>
                        </a:solidFill>
                      </a:endParaRPr>
                    </a:p>
                    <a:p>
                      <a:pPr algn="l">
                        <a:buNone/>
                      </a:pPr>
                      <a:r>
                        <a:rPr lang="zh-CN" altLang="en-US" sz="1800" b="1" dirty="0" smtClean="0">
                          <a:sym typeface="+mn-ea"/>
                        </a:rPr>
                        <a:t>部分</a:t>
                      </a:r>
                      <a:r>
                        <a:rPr lang="zh-CN" altLang="en-US" sz="1800" dirty="0" smtClean="0">
                          <a:solidFill>
                            <a:srgbClr val="FF0000"/>
                          </a:solidFill>
                        </a:rPr>
                        <a:t>蓝</a:t>
                      </a:r>
                      <a:r>
                        <a:rPr lang="zh-CN" altLang="en-US" sz="1800" dirty="0">
                          <a:solidFill>
                            <a:srgbClr val="FF0000"/>
                          </a:solidFill>
                        </a:rPr>
                        <a:t>盾</a:t>
                      </a:r>
                      <a:endParaRPr lang="zh-CN" altLang="en-US" sz="1800" dirty="0">
                        <a:solidFill>
                          <a:srgbClr val="0070C0"/>
                        </a:solidFill>
                      </a:endParaRPr>
                    </a:p>
                    <a:p>
                      <a:pPr algn="l">
                        <a:buNone/>
                      </a:pPr>
                      <a:r>
                        <a:rPr lang="en-US" sz="1800" b="1" dirty="0">
                          <a:sym typeface="+mn-ea"/>
                        </a:rPr>
                        <a:t>（</a:t>
                      </a:r>
                      <a:r>
                        <a:rPr lang="en-US" sz="1800" b="1" dirty="0" err="1">
                          <a:sym typeface="+mn-ea"/>
                        </a:rPr>
                        <a:t>B类</a:t>
                      </a:r>
                      <a:r>
                        <a:rPr lang="en-US" sz="1800" b="1" dirty="0">
                          <a:sym typeface="+mn-ea"/>
                        </a:rPr>
                        <a:t>）</a:t>
                      </a:r>
                      <a:endParaRPr lang="zh-CN" altLang="en-US" sz="1800" dirty="0">
                        <a:solidFill>
                          <a:srgbClr val="0070C0"/>
                        </a:solidFill>
                      </a:endParaRP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蓝盾 </a:t>
                      </a:r>
                    </a:p>
                    <a:p>
                      <a:pPr algn="l">
                        <a:buNone/>
                      </a:pPr>
                      <a:r>
                        <a:rPr lang="zh-CN" altLang="en-US" sz="1800" dirty="0">
                          <a:solidFill>
                            <a:srgbClr val="0070C0"/>
                          </a:solidFill>
                        </a:rPr>
                        <a:t>LGH</a:t>
                      </a:r>
                      <a:r>
                        <a:rPr lang="en-US" altLang="zh-CN" sz="1800" dirty="0">
                          <a:solidFill>
                            <a:srgbClr val="0070C0"/>
                          </a:solidFill>
                        </a:rPr>
                        <a:t>-</a:t>
                      </a:r>
                      <a:r>
                        <a:rPr lang="zh-CN" altLang="en-US" sz="1800" dirty="0">
                          <a:solidFill>
                            <a:srgbClr val="0070C0"/>
                          </a:solidFill>
                        </a:rPr>
                        <a:t>01A</a:t>
                      </a:r>
                    </a:p>
                  </a:txBody>
                  <a:tcPr marL="68580" marR="68580" marT="0" marB="0"/>
                </a:tc>
                <a:tc>
                  <a:txBody>
                    <a:bodyPr/>
                    <a:lstStyle/>
                    <a:p>
                      <a:pPr algn="l">
                        <a:buNone/>
                      </a:pPr>
                      <a:endParaRPr lang="zh-CN" altLang="en-US" sz="1800">
                        <a:solidFill>
                          <a:srgbClr val="0070C0"/>
                        </a:solidFill>
                      </a:endParaRPr>
                    </a:p>
                    <a:p>
                      <a:pPr algn="l">
                        <a:buNone/>
                      </a:pPr>
                      <a:r>
                        <a:rPr lang="zh-CN" altLang="en-US" sz="1800">
                          <a:solidFill>
                            <a:srgbClr val="0070C0"/>
                          </a:solidFill>
                        </a:rPr>
                        <a:t>72</a:t>
                      </a:r>
                    </a:p>
                  </a:txBody>
                  <a:tcPr marL="68580" marR="68580" marT="0" marB="0"/>
                </a:tc>
                <a:tc>
                  <a:txBody>
                    <a:bodyPr/>
                    <a:lstStyle/>
                    <a:p>
                      <a:pPr algn="l">
                        <a:buNone/>
                      </a:pPr>
                      <a:r>
                        <a:rPr lang="zh-CN" altLang="en-US" sz="1800" dirty="0">
                          <a:solidFill>
                            <a:srgbClr val="0070C0"/>
                          </a:solidFill>
                        </a:rPr>
                        <a:t>编制新版固件程序，并进行刷新。面板设置参数，质量浓度转换为体积浓度。</a:t>
                      </a:r>
                    </a:p>
                  </a:txBody>
                  <a:tcPr marL="68580" marR="68580" marT="0" marB="0"/>
                </a:tc>
                <a:tc>
                  <a:txBody>
                    <a:bodyPr/>
                    <a:lstStyle/>
                    <a:p>
                      <a:pPr algn="l">
                        <a:buNone/>
                      </a:pPr>
                      <a:endParaRPr lang="zh-CN" altLang="en-US" sz="1800">
                        <a:solidFill>
                          <a:srgbClr val="0070C0"/>
                        </a:solidFill>
                      </a:endParaRPr>
                    </a:p>
                    <a:p>
                      <a:pPr algn="l">
                        <a:buNone/>
                      </a:pPr>
                      <a:r>
                        <a:rPr lang="zh-CN" altLang="en-US" sz="1800">
                          <a:solidFill>
                            <a:srgbClr val="0070C0"/>
                          </a:solidFill>
                        </a:rPr>
                        <a:t>7天</a:t>
                      </a:r>
                    </a:p>
                  </a:txBody>
                  <a:tcPr marL="68580" marR="68580" marT="0" marB="0"/>
                </a:tc>
                <a:tc>
                  <a:txBody>
                    <a:bodyPr/>
                    <a:lstStyle/>
                    <a:p>
                      <a:pPr algn="l">
                        <a:buNone/>
                      </a:pPr>
                      <a:endParaRPr lang="zh-CN" altLang="en-US" sz="1800" dirty="0">
                        <a:solidFill>
                          <a:srgbClr val="0070C0"/>
                        </a:solidFill>
                      </a:endParaRPr>
                    </a:p>
                    <a:p>
                      <a:pPr algn="l">
                        <a:buNone/>
                      </a:pPr>
                      <a:r>
                        <a:rPr lang="zh-CN" altLang="en-US" sz="1800" dirty="0">
                          <a:solidFill>
                            <a:srgbClr val="0070C0"/>
                          </a:solidFill>
                        </a:rPr>
                        <a:t>3小时</a:t>
                      </a: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11AA082-005D-494E-9E65-F234391E5325}" type="slidenum">
              <a:rPr lang="zh-CN" altLang="en-US" smtClean="0"/>
              <a:t>15</a:t>
            </a:fld>
            <a:endParaRPr lang="zh-CN" altLang="en-US"/>
          </a:p>
        </p:txBody>
      </p:sp>
      <p:sp>
        <p:nvSpPr>
          <p:cNvPr id="3" name="标题 2"/>
          <p:cNvSpPr>
            <a:spLocks noGrp="1"/>
          </p:cNvSpPr>
          <p:nvPr>
            <p:ph type="title"/>
          </p:nvPr>
        </p:nvSpPr>
        <p:spPr/>
        <p:txBody>
          <a:bodyPr/>
          <a:lstStyle/>
          <a:p>
            <a:r>
              <a:rPr lang="en-US" altLang="zh-CN" dirty="0"/>
              <a:t>2. </a:t>
            </a:r>
            <a:r>
              <a:rPr lang="zh-CN" altLang="en-US" dirty="0"/>
              <a:t>技术准备阶段</a:t>
            </a:r>
          </a:p>
        </p:txBody>
      </p:sp>
      <p:graphicFrame>
        <p:nvGraphicFramePr>
          <p:cNvPr id="5" name="表格 4"/>
          <p:cNvGraphicFramePr>
            <a:graphicFrameLocks noGrp="1"/>
          </p:cNvGraphicFramePr>
          <p:nvPr/>
        </p:nvGraphicFramePr>
        <p:xfrm>
          <a:off x="864235" y="1075690"/>
          <a:ext cx="7200900" cy="4749800"/>
        </p:xfrm>
        <a:graphic>
          <a:graphicData uri="http://schemas.openxmlformats.org/drawingml/2006/table">
            <a:tbl>
              <a:tblPr>
                <a:tableStyleId>{9D7B26C5-4107-4FEC-AEDC-1716B250A1EF}</a:tableStyleId>
              </a:tblPr>
              <a:tblGrid>
                <a:gridCol w="1010285"/>
                <a:gridCol w="1438275"/>
                <a:gridCol w="4752340"/>
              </a:tblGrid>
              <a:tr h="302895">
                <a:tc>
                  <a:txBody>
                    <a:bodyPr/>
                    <a:lstStyle/>
                    <a:p>
                      <a:pPr algn="ctr" fontAlgn="ctr"/>
                      <a:r>
                        <a:rPr lang="zh-CN" altLang="en-US" sz="1600" b="1" u="none" strike="noStrike" dirty="0">
                          <a:solidFill>
                            <a:schemeClr val="bg1"/>
                          </a:solidFill>
                          <a:effectLst/>
                        </a:rPr>
                        <a:t>项目</a:t>
                      </a:r>
                      <a:endParaRPr lang="zh-CN" altLang="en-US" sz="1600" b="1"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en-US" sz="1600" b="1" u="none" strike="noStrike" dirty="0">
                          <a:solidFill>
                            <a:schemeClr val="bg1"/>
                          </a:solidFill>
                          <a:effectLst/>
                        </a:rPr>
                        <a:t>类型</a:t>
                      </a:r>
                      <a:endParaRPr lang="zh-CN" altLang="en-US" sz="1600" b="1"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en-US" sz="1600" b="1" u="none" strike="noStrike" dirty="0">
                          <a:solidFill>
                            <a:schemeClr val="bg1"/>
                          </a:solidFill>
                          <a:effectLst/>
                        </a:rPr>
                        <a:t>准备内容</a:t>
                      </a:r>
                      <a:endParaRPr lang="zh-CN" altLang="en-US" sz="1600" b="1"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50000"/>
                      </a:schemeClr>
                    </a:solidFill>
                  </a:tcPr>
                </a:tc>
              </a:tr>
              <a:tr h="303530">
                <a:tc rowSpan="3">
                  <a:txBody>
                    <a:bodyPr/>
                    <a:lstStyle/>
                    <a:p>
                      <a:pPr algn="ctr" fontAlgn="ctr"/>
                      <a:r>
                        <a:rPr lang="zh-CN" altLang="en-US" sz="1600" u="none" strike="noStrike" dirty="0">
                          <a:effectLst/>
                        </a:rPr>
                        <a:t>颗粒物设备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操作手册、视频教程、样机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260">
                <a:tc vMerge="1">
                  <a:txBody>
                    <a:bodyPr/>
                    <a:lstStyle/>
                    <a:p>
                      <a:endParaRPr lang="zh-CN"/>
                    </a:p>
                  </a:txBody>
                  <a:tcPr/>
                </a:tc>
                <a:tc>
                  <a:txBody>
                    <a:bodyPr/>
                    <a:lstStyle/>
                    <a:p>
                      <a:pPr algn="ctr" fontAlgn="ctr"/>
                      <a:r>
                        <a:rPr lang="en-US" sz="1600" u="none" strike="noStrike" dirty="0">
                          <a:effectLst/>
                        </a:rPr>
                        <a:t>B</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固件升级开发、操作手册、视频教程、样机准备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895">
                <a:tc vMerge="1">
                  <a:txBody>
                    <a:bodyPr/>
                    <a:lstStyle/>
                    <a:p>
                      <a:endParaRPr lang="zh-CN"/>
                    </a:p>
                  </a:txBody>
                  <a:tcPr/>
                </a:tc>
                <a:tc>
                  <a:txBody>
                    <a:bodyPr/>
                    <a:lstStyle/>
                    <a:p>
                      <a:pPr algn="ctr" fontAlgn="ctr"/>
                      <a:r>
                        <a:rPr lang="en-US" sz="1600" u="none" strike="noStrike" dirty="0">
                          <a:effectLst/>
                        </a:rPr>
                        <a:t>C</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仪器准备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060">
                <a:tc>
                  <a:txBody>
                    <a:bodyPr/>
                    <a:lstStyle/>
                    <a:p>
                      <a:pPr algn="ctr" fontAlgn="ctr">
                        <a:buNone/>
                      </a:pPr>
                      <a:r>
                        <a:rPr lang="zh-CN" altLang="en-US" sz="1600" dirty="0">
                          <a:effectLst/>
                          <a:sym typeface="+mn-ea"/>
                        </a:rPr>
                        <a:t>核实</a:t>
                      </a:r>
                      <a:endParaRPr lang="zh-CN" altLang="en-US" sz="1600" b="0" i="0" u="none" strike="noStrike" dirty="0">
                        <a:effectLst/>
                        <a:sym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zh-CN" altLang="en-US" sz="1600" b="0" i="0" u="none" strike="noStrike" dirty="0">
                          <a:effectLst/>
                        </a:rPr>
                        <a:t>ABC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zh-CN" altLang="en-US" sz="1600" dirty="0">
                          <a:effectLst/>
                          <a:sym typeface="+mn-ea"/>
                        </a:rPr>
                        <a:t>编制说明（对升级成功与否进行核实）</a:t>
                      </a:r>
                      <a:endParaRPr lang="zh-CN" altLang="en-US" sz="1600" b="0" i="0" u="none" strike="noStrike" dirty="0">
                        <a:effectLst/>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895">
                <a:tc rowSpan="3">
                  <a:txBody>
                    <a:bodyPr/>
                    <a:lstStyle/>
                    <a:p>
                      <a:pPr algn="ctr" fontAlgn="ctr"/>
                      <a:r>
                        <a:rPr lang="zh-CN" altLang="en-US" sz="1600" u="none" strike="noStrike" dirty="0">
                          <a:effectLst/>
                        </a:rPr>
                        <a:t>气态污染物设备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操作手册、视频教程、样机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530">
                <a:tc vMerge="1">
                  <a:txBody>
                    <a:bodyPr/>
                    <a:lstStyle/>
                    <a:p>
                      <a:endParaRPr lang="zh-CN"/>
                    </a:p>
                  </a:txBody>
                  <a:tcPr/>
                </a:tc>
                <a:tc>
                  <a:txBody>
                    <a:bodyPr/>
                    <a:lstStyle/>
                    <a:p>
                      <a:pPr algn="ctr" fontAlgn="ctr"/>
                      <a:r>
                        <a:rPr lang="en-US" sz="1600" u="none" strike="noStrike" dirty="0">
                          <a:effectLst/>
                        </a:rPr>
                        <a:t>B</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固件升级开发、操作手册、视频教程、样机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530">
                <a:tc vMerge="1">
                  <a:txBody>
                    <a:bodyPr/>
                    <a:lstStyle/>
                    <a:p>
                      <a:endParaRPr lang="zh-CN"/>
                    </a:p>
                  </a:txBody>
                  <a:tcPr/>
                </a:tc>
                <a:tc>
                  <a:txBody>
                    <a:bodyPr/>
                    <a:lstStyle/>
                    <a:p>
                      <a:pPr algn="ctr" fontAlgn="ctr"/>
                      <a:r>
                        <a:rPr lang="en-US" sz="1600" u="none" strike="noStrike" dirty="0">
                          <a:effectLst/>
                        </a:rPr>
                        <a:t>C</a:t>
                      </a:r>
                      <a:r>
                        <a:rPr lang="zh-CN" altLang="en-US" sz="1600" u="none" strike="noStrike" dirty="0">
                          <a:effectLst/>
                        </a:rPr>
                        <a:t>类</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无需准备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425">
                <a:tc>
                  <a:txBody>
                    <a:bodyPr/>
                    <a:lstStyle/>
                    <a:p>
                      <a:pPr algn="ctr" fontAlgn="ctr">
                        <a:buNone/>
                      </a:pPr>
                      <a:r>
                        <a:rPr lang="zh-CN" altLang="en-US" sz="1600" dirty="0">
                          <a:effectLst/>
                          <a:sym typeface="+mn-ea"/>
                        </a:rPr>
                        <a:t>核实</a:t>
                      </a:r>
                      <a:endParaRPr lang="zh-CN" altLang="en-US" sz="1600" b="0" i="0" u="none" strike="noStrike" dirty="0">
                        <a:effectLst/>
                        <a:sym typeface="+mn-ea"/>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zh-CN" altLang="en-US" sz="1600" b="0" i="0" u="none" strike="noStrike" dirty="0">
                          <a:effectLst/>
                        </a:rPr>
                        <a:t>ABC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zh-CN" altLang="en-US" sz="1600" dirty="0">
                          <a:effectLst/>
                          <a:sym typeface="+mn-ea"/>
                        </a:rPr>
                        <a:t>编制教材（对升级成功与否进行核实）</a:t>
                      </a:r>
                      <a:endParaRPr lang="zh-CN" altLang="en-US" sz="1600" b="0" i="0" u="none" strike="noStrike" dirty="0">
                        <a:effectLst/>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1115">
                <a:tc rowSpan="2">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p>
                      <a:pPr algn="ctr" fontAlgn="ctr"/>
                      <a:r>
                        <a:rPr lang="zh-CN" altLang="en-US" sz="1600" u="none" strike="noStrike" dirty="0">
                          <a:effectLst/>
                        </a:rPr>
                        <a:t>软件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zh-CN" altLang="en-US" sz="1600" u="none" strike="noStrike">
                          <a:effectLst/>
                        </a:rPr>
                        <a:t>子站端数据采集</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dirty="0">
                          <a:effectLst/>
                        </a:rPr>
                        <a:t>数采软件升级准备，针对各类型设备及通信协议，开发实况（参考状况）数据，标况数据及温湿压等参数采集功能，实现同时一点三发</a:t>
                      </a:r>
                      <a:endParaRPr lang="en-US" altLang="zh-CN" sz="1600" u="none" strike="noStrike" dirty="0">
                        <a:effectLst/>
                      </a:endParaRPr>
                    </a:p>
                    <a:p>
                      <a:pPr algn="l" fontAlgn="ctr"/>
                      <a:r>
                        <a:rPr lang="zh-CN" altLang="en-US" sz="1600" u="none" strike="noStrike" kern="1200" dirty="0">
                          <a:solidFill>
                            <a:schemeClr val="tx1"/>
                          </a:solidFill>
                          <a:effectLst/>
                          <a:latin typeface="+mn-lt"/>
                          <a:ea typeface="+mn-ea"/>
                          <a:cs typeface="+mn-cs"/>
                        </a:rPr>
                        <a:t>赴每个仪器厂家进行各型号仪器数据采集对接与测试</a:t>
                      </a:r>
                    </a:p>
                    <a:p>
                      <a:pPr algn="l" fontAlgn="ctr"/>
                      <a:r>
                        <a:rPr lang="zh-CN" altLang="en-US" sz="1600" dirty="0">
                          <a:effectLst/>
                          <a:sym typeface="+mn-ea"/>
                        </a:rPr>
                        <a:t>编制教材（对升级成功与否进行核实）</a:t>
                      </a:r>
                      <a:endParaRPr lang="zh-CN" altLang="en-US"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1665">
                <a:tc vMerge="1">
                  <a:txBody>
                    <a:bodyPr/>
                    <a:lstStyle/>
                    <a:p>
                      <a:endParaRPr lang="zh-CN"/>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zh-CN" altLang="en-US" sz="1600" u="none" strike="noStrike">
                          <a:effectLst/>
                        </a:rPr>
                        <a:t>中心端软件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ctr"/>
                      <a:r>
                        <a:rPr lang="zh-CN" altLang="en-US" sz="1600" u="none" strike="noStrike" dirty="0">
                          <a:effectLst/>
                        </a:rPr>
                        <a:t>国家、省级、城市三级中心平台功能升级，具备同时采集、处理、评价实况（参况）、标况数据的功能</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 name="组合 75"/>
          <p:cNvGrpSpPr/>
          <p:nvPr/>
        </p:nvGrpSpPr>
        <p:grpSpPr>
          <a:xfrm>
            <a:off x="349583" y="1052736"/>
            <a:ext cx="8580120" cy="5513705"/>
            <a:chOff x="2656" y="3075"/>
            <a:chExt cx="13512" cy="7813"/>
          </a:xfrm>
        </p:grpSpPr>
        <p:grpSp>
          <p:nvGrpSpPr>
            <p:cNvPr id="236" name="组合 63"/>
            <p:cNvGrpSpPr/>
            <p:nvPr/>
          </p:nvGrpSpPr>
          <p:grpSpPr>
            <a:xfrm>
              <a:off x="2656" y="3075"/>
              <a:ext cx="13406" cy="7725"/>
              <a:chOff x="0" y="0"/>
              <a:chExt cx="8513162" cy="4557844"/>
            </a:xfrm>
          </p:grpSpPr>
          <p:grpSp>
            <p:nvGrpSpPr>
              <p:cNvPr id="237" name="组合 9"/>
              <p:cNvGrpSpPr/>
              <p:nvPr/>
            </p:nvGrpSpPr>
            <p:grpSpPr>
              <a:xfrm>
                <a:off x="0" y="0"/>
                <a:ext cx="8513162" cy="4557844"/>
                <a:chOff x="0" y="0"/>
                <a:chExt cx="8513162" cy="4557844"/>
              </a:xfrm>
            </p:grpSpPr>
            <p:cxnSp>
              <p:nvCxnSpPr>
                <p:cNvPr id="238" name="直接箭头连接符 29"/>
                <p:cNvCxnSpPr/>
                <p:nvPr/>
              </p:nvCxnSpPr>
              <p:spPr>
                <a:xfrm>
                  <a:off x="706784" y="287293"/>
                  <a:ext cx="0" cy="2604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32"/>
                <p:cNvCxnSpPr/>
                <p:nvPr/>
              </p:nvCxnSpPr>
              <p:spPr>
                <a:xfrm>
                  <a:off x="697259" y="3913046"/>
                  <a:ext cx="0" cy="2604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40" name="组合 54"/>
                <p:cNvGrpSpPr/>
                <p:nvPr/>
              </p:nvGrpSpPr>
              <p:grpSpPr>
                <a:xfrm>
                  <a:off x="74428" y="0"/>
                  <a:ext cx="8223250" cy="4557844"/>
                  <a:chOff x="0" y="0"/>
                  <a:chExt cx="8223250" cy="4557844"/>
                </a:xfrm>
              </p:grpSpPr>
              <p:grpSp>
                <p:nvGrpSpPr>
                  <p:cNvPr id="241" name="组合 23"/>
                  <p:cNvGrpSpPr/>
                  <p:nvPr/>
                </p:nvGrpSpPr>
                <p:grpSpPr>
                  <a:xfrm>
                    <a:off x="0" y="0"/>
                    <a:ext cx="8223250" cy="4557844"/>
                    <a:chOff x="-1333500" y="-38100"/>
                    <a:chExt cx="8223250" cy="4557844"/>
                  </a:xfrm>
                </p:grpSpPr>
                <p:sp>
                  <p:nvSpPr>
                    <p:cNvPr id="242" name="矩形 1"/>
                    <p:cNvSpPr/>
                    <p:nvPr/>
                  </p:nvSpPr>
                  <p:spPr>
                    <a:xfrm>
                      <a:off x="2774950" y="-31746"/>
                      <a:ext cx="1670050" cy="266700"/>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实施计划</a:t>
                      </a:r>
                    </a:p>
                  </p:txBody>
                </p:sp>
                <p:sp>
                  <p:nvSpPr>
                    <p:cNvPr id="243" name="矩形 2"/>
                    <p:cNvSpPr/>
                    <p:nvPr/>
                  </p:nvSpPr>
                  <p:spPr>
                    <a:xfrm>
                      <a:off x="2241550" y="558804"/>
                      <a:ext cx="1181100" cy="266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运维人员</a:t>
                      </a:r>
                    </a:p>
                  </p:txBody>
                </p:sp>
                <p:sp>
                  <p:nvSpPr>
                    <p:cNvPr id="244" name="矩形 3"/>
                    <p:cNvSpPr/>
                    <p:nvPr/>
                  </p:nvSpPr>
                  <p:spPr>
                    <a:xfrm>
                      <a:off x="3803650" y="539754"/>
                      <a:ext cx="1181100" cy="266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厂商人员</a:t>
                      </a:r>
                    </a:p>
                  </p:txBody>
                </p:sp>
                <p:sp>
                  <p:nvSpPr>
                    <p:cNvPr id="245" name="矩形 4"/>
                    <p:cNvSpPr/>
                    <p:nvPr/>
                  </p:nvSpPr>
                  <p:spPr>
                    <a:xfrm>
                      <a:off x="660400" y="1130300"/>
                      <a:ext cx="1181100" cy="266700"/>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颗粒物</a:t>
                      </a:r>
                    </a:p>
                  </p:txBody>
                </p:sp>
                <p:sp>
                  <p:nvSpPr>
                    <p:cNvPr id="246" name="矩形 5"/>
                    <p:cNvSpPr/>
                    <p:nvPr/>
                  </p:nvSpPr>
                  <p:spPr>
                    <a:xfrm>
                      <a:off x="3121079" y="1112424"/>
                      <a:ext cx="1181149" cy="266686"/>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气态污染物</a:t>
                      </a:r>
                    </a:p>
                  </p:txBody>
                </p:sp>
                <p:sp>
                  <p:nvSpPr>
                    <p:cNvPr id="247" name="矩形 6"/>
                    <p:cNvSpPr/>
                    <p:nvPr/>
                  </p:nvSpPr>
                  <p:spPr>
                    <a:xfrm>
                      <a:off x="876300" y="180340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B类仪器</a:t>
                      </a:r>
                    </a:p>
                  </p:txBody>
                </p:sp>
                <p:sp>
                  <p:nvSpPr>
                    <p:cNvPr id="248" name="矩形 7"/>
                    <p:cNvSpPr/>
                    <p:nvPr/>
                  </p:nvSpPr>
                  <p:spPr>
                    <a:xfrm>
                      <a:off x="1682750" y="180340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C类仪器</a:t>
                      </a:r>
                    </a:p>
                  </p:txBody>
                </p:sp>
                <p:sp>
                  <p:nvSpPr>
                    <p:cNvPr id="249" name="矩形 10"/>
                    <p:cNvSpPr/>
                    <p:nvPr/>
                  </p:nvSpPr>
                  <p:spPr>
                    <a:xfrm>
                      <a:off x="12700" y="180340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A类仪器</a:t>
                      </a:r>
                    </a:p>
                  </p:txBody>
                </p:sp>
                <p:sp>
                  <p:nvSpPr>
                    <p:cNvPr id="250" name="矩形 11"/>
                    <p:cNvSpPr/>
                    <p:nvPr/>
                  </p:nvSpPr>
                  <p:spPr>
                    <a:xfrm>
                      <a:off x="2647985" y="1803328"/>
                      <a:ext cx="590574" cy="514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OPSIS</a:t>
                      </a:r>
                    </a:p>
                  </p:txBody>
                </p:sp>
                <p:sp>
                  <p:nvSpPr>
                    <p:cNvPr id="251" name="矩形 12"/>
                    <p:cNvSpPr/>
                    <p:nvPr/>
                  </p:nvSpPr>
                  <p:spPr>
                    <a:xfrm>
                      <a:off x="3575253" y="1803328"/>
                      <a:ext cx="619151" cy="514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部分蓝盾仪器</a:t>
                      </a:r>
                    </a:p>
                  </p:txBody>
                </p:sp>
                <p:sp>
                  <p:nvSpPr>
                    <p:cNvPr id="252" name="矩形 13"/>
                    <p:cNvSpPr/>
                    <p:nvPr/>
                  </p:nvSpPr>
                  <p:spPr>
                    <a:xfrm>
                      <a:off x="4457939" y="1803328"/>
                      <a:ext cx="609625" cy="514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其他</a:t>
                      </a:r>
                    </a:p>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仪器</a:t>
                      </a:r>
                    </a:p>
                  </p:txBody>
                </p:sp>
                <p:sp>
                  <p:nvSpPr>
                    <p:cNvPr id="253" name="矩形 14"/>
                    <p:cNvSpPr/>
                    <p:nvPr/>
                  </p:nvSpPr>
                  <p:spPr>
                    <a:xfrm>
                      <a:off x="863600" y="254635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厂商人员</a:t>
                      </a:r>
                    </a:p>
                  </p:txBody>
                </p:sp>
                <p:sp>
                  <p:nvSpPr>
                    <p:cNvPr id="254" name="矩形 15"/>
                    <p:cNvSpPr/>
                    <p:nvPr/>
                  </p:nvSpPr>
                  <p:spPr>
                    <a:xfrm>
                      <a:off x="1670050" y="254635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厂商人员</a:t>
                      </a:r>
                    </a:p>
                  </p:txBody>
                </p:sp>
                <p:sp>
                  <p:nvSpPr>
                    <p:cNvPr id="255" name="矩形 16"/>
                    <p:cNvSpPr/>
                    <p:nvPr/>
                  </p:nvSpPr>
                  <p:spPr>
                    <a:xfrm>
                      <a:off x="0" y="2546350"/>
                      <a:ext cx="4889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运维人员</a:t>
                      </a:r>
                    </a:p>
                  </p:txBody>
                </p:sp>
                <p:sp>
                  <p:nvSpPr>
                    <p:cNvPr id="256" name="矩形 17"/>
                    <p:cNvSpPr/>
                    <p:nvPr/>
                  </p:nvSpPr>
                  <p:spPr>
                    <a:xfrm>
                      <a:off x="2654335" y="2546153"/>
                      <a:ext cx="590574" cy="514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运维人员</a:t>
                      </a:r>
                    </a:p>
                  </p:txBody>
                </p:sp>
                <p:sp>
                  <p:nvSpPr>
                    <p:cNvPr id="257" name="矩形 18"/>
                    <p:cNvSpPr/>
                    <p:nvPr/>
                  </p:nvSpPr>
                  <p:spPr>
                    <a:xfrm>
                      <a:off x="3562350" y="2546350"/>
                      <a:ext cx="6667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蓝盾公司人员</a:t>
                      </a:r>
                    </a:p>
                  </p:txBody>
                </p:sp>
                <p:sp>
                  <p:nvSpPr>
                    <p:cNvPr id="258" name="矩形 19"/>
                    <p:cNvSpPr/>
                    <p:nvPr/>
                  </p:nvSpPr>
                  <p:spPr>
                    <a:xfrm>
                      <a:off x="2731808" y="3544653"/>
                      <a:ext cx="1562165" cy="2667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dirty="0" err="1">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省站人员现场检查</a:t>
                      </a:r>
                      <a:endParaRPr lang="en-US" altLang="zh-CN" sz="1000" b="1" kern="100" dirty="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59" name="矩形 20"/>
                    <p:cNvSpPr/>
                    <p:nvPr/>
                  </p:nvSpPr>
                  <p:spPr>
                    <a:xfrm>
                      <a:off x="782278" y="3535305"/>
                      <a:ext cx="1562165" cy="2667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旭诚公司数据中心筛查</a:t>
                      </a:r>
                    </a:p>
                  </p:txBody>
                </p:sp>
                <p:sp>
                  <p:nvSpPr>
                    <p:cNvPr id="260" name="矩形 21"/>
                    <p:cNvSpPr/>
                    <p:nvPr/>
                  </p:nvSpPr>
                  <p:spPr>
                    <a:xfrm>
                      <a:off x="2754164" y="4209398"/>
                      <a:ext cx="1562165" cy="31034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总站人员确认</a:t>
                      </a:r>
                    </a:p>
                  </p:txBody>
                </p:sp>
                <p:sp>
                  <p:nvSpPr>
                    <p:cNvPr id="261" name="矩形 24"/>
                    <p:cNvSpPr/>
                    <p:nvPr/>
                  </p:nvSpPr>
                  <p:spPr>
                    <a:xfrm>
                      <a:off x="-1333500" y="-38100"/>
                      <a:ext cx="1181100" cy="2667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计划</a:t>
                      </a:r>
                    </a:p>
                  </p:txBody>
                </p:sp>
                <p:sp>
                  <p:nvSpPr>
                    <p:cNvPr id="262" name="矩形 25"/>
                    <p:cNvSpPr/>
                    <p:nvPr/>
                  </p:nvSpPr>
                  <p:spPr>
                    <a:xfrm>
                      <a:off x="-1333500" y="539750"/>
                      <a:ext cx="1181100" cy="2667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协商</a:t>
                      </a:r>
                    </a:p>
                  </p:txBody>
                </p:sp>
                <p:sp>
                  <p:nvSpPr>
                    <p:cNvPr id="263" name="矩形 26"/>
                    <p:cNvSpPr/>
                    <p:nvPr/>
                  </p:nvSpPr>
                  <p:spPr>
                    <a:xfrm>
                      <a:off x="-1305054" y="2126882"/>
                      <a:ext cx="1181149" cy="2667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实施</a:t>
                      </a:r>
                    </a:p>
                  </p:txBody>
                </p:sp>
                <p:sp>
                  <p:nvSpPr>
                    <p:cNvPr id="264" name="矩形 27"/>
                    <p:cNvSpPr/>
                    <p:nvPr/>
                  </p:nvSpPr>
                  <p:spPr>
                    <a:xfrm>
                      <a:off x="-1333500" y="3530600"/>
                      <a:ext cx="1181100" cy="2667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dirty="0" err="1">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检查</a:t>
                      </a:r>
                      <a:r>
                        <a:rPr lang="en-US" altLang="zh-CN" sz="1000" b="1" kern="100" dirty="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r>
                        <a:rPr lang="en-US" altLang="zh-CN" sz="1000" b="1" kern="100" dirty="0" err="1">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核实</a:t>
                      </a:r>
                      <a:endParaRPr lang="en-US" altLang="zh-CN" sz="1000" b="1" kern="100" dirty="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65" name="矩形 28"/>
                    <p:cNvSpPr/>
                    <p:nvPr/>
                  </p:nvSpPr>
                  <p:spPr>
                    <a:xfrm>
                      <a:off x="-1324105" y="4168097"/>
                      <a:ext cx="1181149" cy="26668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确认</a:t>
                      </a:r>
                    </a:p>
                  </p:txBody>
                </p:sp>
                <p:sp>
                  <p:nvSpPr>
                    <p:cNvPr id="266" name="矩形 59"/>
                    <p:cNvSpPr/>
                    <p:nvPr/>
                  </p:nvSpPr>
                  <p:spPr>
                    <a:xfrm>
                      <a:off x="5530850" y="1130300"/>
                      <a:ext cx="1181100" cy="266700"/>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数采软件</a:t>
                      </a:r>
                    </a:p>
                  </p:txBody>
                </p:sp>
                <p:sp>
                  <p:nvSpPr>
                    <p:cNvPr id="267" name="矩形 60"/>
                    <p:cNvSpPr/>
                    <p:nvPr/>
                  </p:nvSpPr>
                  <p:spPr>
                    <a:xfrm>
                      <a:off x="5404129" y="2527273"/>
                      <a:ext cx="590574" cy="514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运维人员</a:t>
                      </a:r>
                    </a:p>
                  </p:txBody>
                </p:sp>
                <p:sp>
                  <p:nvSpPr>
                    <p:cNvPr id="268" name="矩形 61"/>
                    <p:cNvSpPr/>
                    <p:nvPr/>
                  </p:nvSpPr>
                  <p:spPr>
                    <a:xfrm>
                      <a:off x="6299200" y="2527300"/>
                      <a:ext cx="59055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旭诚公司</a:t>
                      </a:r>
                    </a:p>
                  </p:txBody>
                </p:sp>
              </p:grpSp>
              <p:cxnSp>
                <p:nvCxnSpPr>
                  <p:cNvPr id="269" name="直接箭头连接符 30"/>
                  <p:cNvCxnSpPr/>
                  <p:nvPr/>
                </p:nvCxnSpPr>
                <p:spPr>
                  <a:xfrm flipH="1">
                    <a:off x="620291" y="914228"/>
                    <a:ext cx="8255" cy="11329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0" name="直接箭头连接符 31"/>
                  <p:cNvCxnSpPr>
                    <a:stCxn id="263" idx="2"/>
                  </p:cNvCxnSpPr>
                  <p:nvPr/>
                </p:nvCxnSpPr>
                <p:spPr>
                  <a:xfrm>
                    <a:off x="619137" y="2431710"/>
                    <a:ext cx="0" cy="1060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1" name="任意多边形: 形状 34"/>
                  <p:cNvSpPr/>
                  <p:nvPr/>
                </p:nvSpPr>
                <p:spPr>
                  <a:xfrm>
                    <a:off x="4210050" y="476254"/>
                    <a:ext cx="1549400" cy="107950"/>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2" name="任意多边形: 形状 36"/>
                  <p:cNvSpPr/>
                  <p:nvPr/>
                </p:nvSpPr>
                <p:spPr>
                  <a:xfrm>
                    <a:off x="2622506" y="1060450"/>
                    <a:ext cx="4897666" cy="76200"/>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3" name="任意多边形: 形状 37"/>
                  <p:cNvSpPr/>
                  <p:nvPr/>
                </p:nvSpPr>
                <p:spPr>
                  <a:xfrm>
                    <a:off x="1549400" y="1663700"/>
                    <a:ext cx="1797050" cy="177800"/>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4" name="任意多边形: 形状 38"/>
                  <p:cNvSpPr/>
                  <p:nvPr/>
                </p:nvSpPr>
                <p:spPr>
                  <a:xfrm>
                    <a:off x="4292528" y="1682750"/>
                    <a:ext cx="1797050" cy="139700"/>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5" name="任意多边形: 形状 51"/>
                  <p:cNvSpPr/>
                  <p:nvPr/>
                </p:nvSpPr>
                <p:spPr>
                  <a:xfrm>
                    <a:off x="1581123" y="3136900"/>
                    <a:ext cx="5996199" cy="82550"/>
                  </a:xfrm>
                  <a:custGeom>
                    <a:avLst/>
                    <a:gdLst>
                      <a:gd name="connsiteX0" fmla="*/ 0 w 4559300"/>
                      <a:gd name="connsiteY0" fmla="*/ 0 h 95250"/>
                      <a:gd name="connsiteX1" fmla="*/ 0 w 4559300"/>
                      <a:gd name="connsiteY1" fmla="*/ 95250 h 95250"/>
                      <a:gd name="connsiteX2" fmla="*/ 4559300 w 4559300"/>
                      <a:gd name="connsiteY2" fmla="*/ 95250 h 95250"/>
                      <a:gd name="connsiteX3" fmla="*/ 4559300 w 4559300"/>
                      <a:gd name="connsiteY3" fmla="*/ 0 h 95250"/>
                    </a:gdLst>
                    <a:ahLst/>
                    <a:cxnLst>
                      <a:cxn ang="0">
                        <a:pos x="connsiteX0" y="connsiteY0"/>
                      </a:cxn>
                      <a:cxn ang="0">
                        <a:pos x="connsiteX1" y="connsiteY1"/>
                      </a:cxn>
                      <a:cxn ang="0">
                        <a:pos x="connsiteX2" y="connsiteY2"/>
                      </a:cxn>
                      <a:cxn ang="0">
                        <a:pos x="connsiteX3" y="connsiteY3"/>
                      </a:cxn>
                    </a:cxnLst>
                    <a:rect l="l" t="t" r="r" b="b"/>
                    <a:pathLst>
                      <a:path w="4559300" h="95250">
                        <a:moveTo>
                          <a:pt x="0" y="0"/>
                        </a:moveTo>
                        <a:lnTo>
                          <a:pt x="0" y="95250"/>
                        </a:lnTo>
                        <a:lnTo>
                          <a:pt x="4559300" y="95250"/>
                        </a:lnTo>
                        <a:lnTo>
                          <a:pt x="4559300" y="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6" name="任意多边形: 形状 56"/>
                  <p:cNvSpPr/>
                  <p:nvPr/>
                </p:nvSpPr>
                <p:spPr>
                  <a:xfrm>
                    <a:off x="4897193" y="3417350"/>
                    <a:ext cx="1797124" cy="95582"/>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77" name="任意多边形: 形状 57"/>
                  <p:cNvSpPr/>
                  <p:nvPr/>
                </p:nvSpPr>
                <p:spPr>
                  <a:xfrm>
                    <a:off x="3116074" y="3912961"/>
                    <a:ext cx="3612029" cy="116822"/>
                  </a:xfrm>
                  <a:custGeom>
                    <a:avLst/>
                    <a:gdLst>
                      <a:gd name="connsiteX0" fmla="*/ 0 w 4559300"/>
                      <a:gd name="connsiteY0" fmla="*/ 0 h 95250"/>
                      <a:gd name="connsiteX1" fmla="*/ 0 w 4559300"/>
                      <a:gd name="connsiteY1" fmla="*/ 95250 h 95250"/>
                      <a:gd name="connsiteX2" fmla="*/ 4559300 w 4559300"/>
                      <a:gd name="connsiteY2" fmla="*/ 95250 h 95250"/>
                      <a:gd name="connsiteX3" fmla="*/ 4559300 w 4559300"/>
                      <a:gd name="connsiteY3" fmla="*/ 0 h 95250"/>
                    </a:gdLst>
                    <a:ahLst/>
                    <a:cxnLst>
                      <a:cxn ang="0">
                        <a:pos x="connsiteX0" y="connsiteY0"/>
                      </a:cxn>
                      <a:cxn ang="0">
                        <a:pos x="connsiteX1" y="connsiteY1"/>
                      </a:cxn>
                      <a:cxn ang="0">
                        <a:pos x="connsiteX2" y="connsiteY2"/>
                      </a:cxn>
                      <a:cxn ang="0">
                        <a:pos x="connsiteX3" y="connsiteY3"/>
                      </a:cxn>
                    </a:cxnLst>
                    <a:rect l="l" t="t" r="r" b="b"/>
                    <a:pathLst>
                      <a:path w="4559300" h="95250">
                        <a:moveTo>
                          <a:pt x="0" y="0"/>
                        </a:moveTo>
                        <a:lnTo>
                          <a:pt x="0" y="95250"/>
                        </a:lnTo>
                        <a:lnTo>
                          <a:pt x="4559300" y="95250"/>
                        </a:lnTo>
                        <a:lnTo>
                          <a:pt x="4559300" y="0"/>
                        </a:lnTo>
                      </a:path>
                    </a:pathLst>
                  </a:custGeom>
                  <a:noFill/>
                </p:spPr>
                <p:style>
                  <a:lnRef idx="2">
                    <a:schemeClr val="accent1">
                      <a:shade val="50000"/>
                    </a:schemeClr>
                  </a:lnRef>
                  <a:fillRef idx="1">
                    <a:schemeClr val="accent1"/>
                  </a:fillRef>
                  <a:effectRef idx="0">
                    <a:schemeClr val="accent1"/>
                  </a:effectRef>
                  <a:fontRef idx="minor">
                    <a:schemeClr val="lt1"/>
                  </a:fontRef>
                </p:style>
              </p:sp>
            </p:grpSp>
            <p:cxnSp>
              <p:nvCxnSpPr>
                <p:cNvPr id="278" name="直接连接符 48"/>
                <p:cNvCxnSpPr/>
                <p:nvPr/>
              </p:nvCxnSpPr>
              <p:spPr>
                <a:xfrm>
                  <a:off x="21266" y="393165"/>
                  <a:ext cx="8460000" cy="0"/>
                </a:xfrm>
                <a:prstGeom prst="line">
                  <a:avLst/>
                </a:prstGeom>
                <a:ln>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79" name="直接连接符 49"/>
                <p:cNvCxnSpPr/>
                <p:nvPr/>
              </p:nvCxnSpPr>
              <p:spPr>
                <a:xfrm>
                  <a:off x="0" y="988228"/>
                  <a:ext cx="8460000" cy="0"/>
                </a:xfrm>
                <a:prstGeom prst="line">
                  <a:avLst/>
                </a:prstGeom>
                <a:ln>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80" name="直接连接符 50"/>
                <p:cNvCxnSpPr/>
                <p:nvPr/>
              </p:nvCxnSpPr>
              <p:spPr>
                <a:xfrm>
                  <a:off x="53162" y="3304721"/>
                  <a:ext cx="8460000" cy="0"/>
                </a:xfrm>
                <a:prstGeom prst="line">
                  <a:avLst/>
                </a:prstGeom>
                <a:ln>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81" name="直接连接符 53"/>
                <p:cNvCxnSpPr/>
                <p:nvPr/>
              </p:nvCxnSpPr>
              <p:spPr>
                <a:xfrm>
                  <a:off x="42530" y="4080423"/>
                  <a:ext cx="8460000" cy="0"/>
                </a:xfrm>
                <a:prstGeom prst="line">
                  <a:avLst/>
                </a:prstGeom>
                <a:ln>
                  <a:solidFill>
                    <a:srgbClr val="FF0000"/>
                  </a:solidFill>
                  <a:prstDash val="dash"/>
                </a:ln>
              </p:spPr>
              <p:style>
                <a:lnRef idx="1">
                  <a:schemeClr val="accent2"/>
                </a:lnRef>
                <a:fillRef idx="0">
                  <a:schemeClr val="accent2"/>
                </a:fillRef>
                <a:effectRef idx="0">
                  <a:schemeClr val="accent2"/>
                </a:effectRef>
                <a:fontRef idx="minor">
                  <a:schemeClr val="tx1"/>
                </a:fontRef>
              </p:style>
            </p:cxnSp>
          </p:grpSp>
          <p:cxnSp>
            <p:nvCxnSpPr>
              <p:cNvPr id="282" name="直接连接符 35"/>
              <p:cNvCxnSpPr/>
              <p:nvPr/>
            </p:nvCxnSpPr>
            <p:spPr>
              <a:xfrm flipH="1">
                <a:off x="5019248" y="273176"/>
                <a:ext cx="3810" cy="20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39"/>
              <p:cNvCxnSpPr/>
              <p:nvPr/>
            </p:nvCxnSpPr>
            <p:spPr>
              <a:xfrm>
                <a:off x="5089735" y="891508"/>
                <a:ext cx="0" cy="16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直接连接符 40"/>
              <p:cNvCxnSpPr/>
              <p:nvPr/>
            </p:nvCxnSpPr>
            <p:spPr>
              <a:xfrm>
                <a:off x="2628900" y="144780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直接连接符 41"/>
              <p:cNvCxnSpPr/>
              <p:nvPr/>
            </p:nvCxnSpPr>
            <p:spPr>
              <a:xfrm>
                <a:off x="5115136" y="1466770"/>
                <a:ext cx="0" cy="16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直接连接符 43"/>
              <p:cNvCxnSpPr/>
              <p:nvPr/>
            </p:nvCxnSpPr>
            <p:spPr>
              <a:xfrm>
                <a:off x="1619250" y="237490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44"/>
              <p:cNvCxnSpPr/>
              <p:nvPr/>
            </p:nvCxnSpPr>
            <p:spPr>
              <a:xfrm>
                <a:off x="2559050" y="238125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52"/>
              <p:cNvCxnSpPr/>
              <p:nvPr/>
            </p:nvCxnSpPr>
            <p:spPr>
              <a:xfrm>
                <a:off x="3333750" y="238760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55"/>
              <p:cNvCxnSpPr/>
              <p:nvPr/>
            </p:nvCxnSpPr>
            <p:spPr>
              <a:xfrm>
                <a:off x="4970351" y="3246247"/>
                <a:ext cx="0" cy="16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直接连接符 58"/>
              <p:cNvCxnSpPr/>
              <p:nvPr/>
            </p:nvCxnSpPr>
            <p:spPr>
              <a:xfrm>
                <a:off x="4938437" y="4046131"/>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46"/>
              <p:cNvCxnSpPr/>
              <p:nvPr/>
            </p:nvCxnSpPr>
            <p:spPr>
              <a:xfrm>
                <a:off x="4438650" y="237490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47"/>
              <p:cNvCxnSpPr/>
              <p:nvPr/>
            </p:nvCxnSpPr>
            <p:spPr>
              <a:xfrm>
                <a:off x="5327650" y="238125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121"/>
              <p:cNvCxnSpPr/>
              <p:nvPr/>
            </p:nvCxnSpPr>
            <p:spPr>
              <a:xfrm rot="16200000">
                <a:off x="7562850" y="2724150"/>
                <a:ext cx="0" cy="16510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4" name="直接连接符 122"/>
              <p:cNvCxnSpPr/>
              <p:nvPr/>
            </p:nvCxnSpPr>
            <p:spPr>
              <a:xfrm>
                <a:off x="7981822" y="1492250"/>
                <a:ext cx="0" cy="100330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直接连接符 123"/>
              <p:cNvCxnSpPr/>
              <p:nvPr/>
            </p:nvCxnSpPr>
            <p:spPr>
              <a:xfrm>
                <a:off x="7118222" y="1504950"/>
                <a:ext cx="0" cy="100330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6" name="组合 74"/>
            <p:cNvGrpSpPr/>
            <p:nvPr/>
          </p:nvGrpSpPr>
          <p:grpSpPr>
            <a:xfrm>
              <a:off x="7650" y="8424"/>
              <a:ext cx="8519" cy="2465"/>
              <a:chOff x="7650" y="8424"/>
              <a:chExt cx="8519" cy="2465"/>
            </a:xfrm>
          </p:grpSpPr>
          <p:sp>
            <p:nvSpPr>
              <p:cNvPr id="297" name="矩形 8"/>
              <p:cNvSpPr/>
              <p:nvPr/>
            </p:nvSpPr>
            <p:spPr>
              <a:xfrm>
                <a:off x="12429" y="9124"/>
                <a:ext cx="2476" cy="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总站人员检查/数据核实</a:t>
                </a:r>
              </a:p>
            </p:txBody>
          </p:sp>
          <p:sp>
            <p:nvSpPr>
              <p:cNvPr id="298" name="任意多边形: 形状 56"/>
              <p:cNvSpPr/>
              <p:nvPr/>
            </p:nvSpPr>
            <p:spPr>
              <a:xfrm>
                <a:off x="7650" y="8870"/>
                <a:ext cx="2830" cy="153"/>
              </a:xfrm>
              <a:custGeom>
                <a:avLst/>
                <a:gdLst>
                  <a:gd name="connsiteX0" fmla="*/ 0 w 1549400"/>
                  <a:gd name="connsiteY0" fmla="*/ 107950 h 107950"/>
                  <a:gd name="connsiteX1" fmla="*/ 0 w 1549400"/>
                  <a:gd name="connsiteY1" fmla="*/ 0 h 107950"/>
                  <a:gd name="connsiteX2" fmla="*/ 1549400 w 1549400"/>
                  <a:gd name="connsiteY2" fmla="*/ 0 h 107950"/>
                  <a:gd name="connsiteX3" fmla="*/ 1549400 w 1549400"/>
                  <a:gd name="connsiteY3" fmla="*/ 101600 h 107950"/>
                </a:gdLst>
                <a:ahLst/>
                <a:cxnLst>
                  <a:cxn ang="0">
                    <a:pos x="connsiteX0" y="connsiteY0"/>
                  </a:cxn>
                  <a:cxn ang="0">
                    <a:pos x="connsiteX1" y="connsiteY1"/>
                  </a:cxn>
                  <a:cxn ang="0">
                    <a:pos x="connsiteX2" y="connsiteY2"/>
                  </a:cxn>
                  <a:cxn ang="0">
                    <a:pos x="connsiteX3" y="connsiteY3"/>
                  </a:cxn>
                </a:cxnLst>
                <a:rect l="l" t="t" r="r" b="b"/>
                <a:pathLst>
                  <a:path w="1549400" h="107950">
                    <a:moveTo>
                      <a:pt x="0" y="107950"/>
                    </a:moveTo>
                    <a:lnTo>
                      <a:pt x="0" y="0"/>
                    </a:lnTo>
                    <a:lnTo>
                      <a:pt x="1549400" y="0"/>
                    </a:lnTo>
                    <a:lnTo>
                      <a:pt x="1549400" y="101600"/>
                    </a:lnTo>
                  </a:path>
                </a:pathLst>
              </a:custGeom>
              <a:noFill/>
            </p:spPr>
            <p:style>
              <a:lnRef idx="2">
                <a:schemeClr val="accent1">
                  <a:shade val="50000"/>
                </a:schemeClr>
              </a:lnRef>
              <a:fillRef idx="1">
                <a:schemeClr val="accent1"/>
              </a:fillRef>
              <a:effectRef idx="0">
                <a:schemeClr val="accent1"/>
              </a:effectRef>
              <a:fontRef idx="minor">
                <a:schemeClr val="lt1"/>
              </a:fontRef>
            </p:style>
          </p:sp>
          <p:sp>
            <p:nvSpPr>
              <p:cNvPr id="299" name="矩形 45"/>
              <p:cNvSpPr/>
              <p:nvPr/>
            </p:nvSpPr>
            <p:spPr>
              <a:xfrm>
                <a:off x="13097" y="10183"/>
                <a:ext cx="3073" cy="707"/>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数据评价计算及历史数据转换</a:t>
                </a:r>
              </a:p>
            </p:txBody>
          </p:sp>
          <p:cxnSp>
            <p:nvCxnSpPr>
              <p:cNvPr id="300" name="直接连接符 62"/>
              <p:cNvCxnSpPr/>
              <p:nvPr/>
            </p:nvCxnSpPr>
            <p:spPr>
              <a:xfrm>
                <a:off x="15465" y="8424"/>
                <a:ext cx="0" cy="170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接连接符 64"/>
              <p:cNvCxnSpPr/>
              <p:nvPr/>
            </p:nvCxnSpPr>
            <p:spPr>
              <a:xfrm flipV="1">
                <a:off x="15255" y="8489"/>
                <a:ext cx="0" cy="1636"/>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接连接符 65"/>
              <p:cNvCxnSpPr/>
              <p:nvPr/>
            </p:nvCxnSpPr>
            <p:spPr>
              <a:xfrm flipH="1" flipV="1">
                <a:off x="11700" y="10529"/>
                <a:ext cx="1380" cy="1"/>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p:txBody>
          <a:bodyPr/>
          <a:lstStyle/>
          <a:p>
            <a:r>
              <a:rPr lang="en-US" altLang="zh-CN" dirty="0"/>
              <a:t>3. </a:t>
            </a:r>
            <a:r>
              <a:rPr lang="zh-CN" altLang="en-US" dirty="0"/>
              <a:t>工作实施</a:t>
            </a:r>
            <a:r>
              <a:rPr lang="en-US" altLang="zh-CN" dirty="0"/>
              <a:t>——</a:t>
            </a:r>
            <a:r>
              <a:rPr lang="zh-CN" altLang="en-US" dirty="0"/>
              <a:t>技术路线</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230862" y="872321"/>
            <a:ext cx="8467055" cy="4987929"/>
          </a:xfrm>
        </p:spPr>
        <p:txBody>
          <a:bodyPr/>
          <a:lstStyle/>
          <a:p>
            <a:pPr marL="0" indent="0">
              <a:buNone/>
            </a:pPr>
            <a:r>
              <a:rPr lang="zh-CN" altLang="en-US" dirty="0"/>
              <a:t>按照制定的实施计划表，明确每个点位实施日期、责任机构、责任人。</a:t>
            </a:r>
            <a:endParaRPr lang="en-US" altLang="zh-CN" dirty="0"/>
          </a:p>
          <a:p>
            <a:pPr marL="0" indent="0">
              <a:buNone/>
            </a:pPr>
            <a:r>
              <a:rPr lang="zh-CN" altLang="en-US" dirty="0"/>
              <a:t>明确每天升级负责人，负责综合协调及信息汇总上报</a:t>
            </a:r>
          </a:p>
        </p:txBody>
      </p:sp>
      <p:sp>
        <p:nvSpPr>
          <p:cNvPr id="2" name="灯片编号占位符 1"/>
          <p:cNvSpPr>
            <a:spLocks noGrp="1"/>
          </p:cNvSpPr>
          <p:nvPr>
            <p:ph type="sldNum" sz="quarter" idx="12"/>
          </p:nvPr>
        </p:nvSpPr>
        <p:spPr/>
        <p:txBody>
          <a:bodyPr/>
          <a:lstStyle/>
          <a:p>
            <a:fld id="{311AA082-005D-494E-9E65-F234391E5325}" type="slidenum">
              <a:rPr lang="zh-CN" altLang="en-US" smtClean="0"/>
              <a:t>17</a:t>
            </a:fld>
            <a:endParaRPr lang="zh-CN" altLang="en-US"/>
          </a:p>
        </p:txBody>
      </p:sp>
      <p:sp>
        <p:nvSpPr>
          <p:cNvPr id="3" name="标题 2"/>
          <p:cNvSpPr>
            <a:spLocks noGrp="1"/>
          </p:cNvSpPr>
          <p:nvPr>
            <p:ph type="title"/>
          </p:nvPr>
        </p:nvSpPr>
        <p:spPr/>
        <p:txBody>
          <a:bodyPr/>
          <a:lstStyle/>
          <a:p>
            <a:r>
              <a:rPr lang="en-US" altLang="zh-CN" dirty="0"/>
              <a:t>4 </a:t>
            </a:r>
            <a:r>
              <a:rPr lang="zh-CN" altLang="en-US" dirty="0"/>
              <a:t>工作实施</a:t>
            </a:r>
            <a:r>
              <a:rPr lang="en-US" altLang="zh-CN" dirty="0"/>
              <a:t>——</a:t>
            </a:r>
            <a:r>
              <a:rPr lang="zh-CN" altLang="en-US" dirty="0"/>
              <a:t>实施计划</a:t>
            </a:r>
          </a:p>
        </p:txBody>
      </p:sp>
      <p:pic>
        <p:nvPicPr>
          <p:cNvPr id="5" name="图片 4"/>
          <p:cNvPicPr>
            <a:picLocks noChangeAspect="1"/>
          </p:cNvPicPr>
          <p:nvPr/>
        </p:nvPicPr>
        <p:blipFill>
          <a:blip r:embed="rId2"/>
          <a:stretch>
            <a:fillRect/>
          </a:stretch>
        </p:blipFill>
        <p:spPr>
          <a:xfrm>
            <a:off x="137795" y="1595120"/>
            <a:ext cx="8942705" cy="4880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49885" y="784860"/>
            <a:ext cx="8467090" cy="715010"/>
          </a:xfrm>
        </p:spPr>
        <p:txBody>
          <a:bodyPr>
            <a:normAutofit/>
          </a:bodyPr>
          <a:lstStyle/>
          <a:p>
            <a:pPr marL="0" indent="0">
              <a:buNone/>
            </a:pPr>
            <a:r>
              <a:rPr lang="zh-CN" altLang="en-US" dirty="0"/>
              <a:t>每天</a:t>
            </a:r>
            <a:r>
              <a:rPr lang="zh-CN" altLang="en-US" dirty="0">
                <a:sym typeface="+mn-ea"/>
              </a:rPr>
              <a:t>各站点</a:t>
            </a:r>
            <a:r>
              <a:rPr lang="zh-CN" altLang="en-US" dirty="0"/>
              <a:t>升级工作流程</a:t>
            </a:r>
          </a:p>
        </p:txBody>
      </p:sp>
      <p:sp>
        <p:nvSpPr>
          <p:cNvPr id="2" name="灯片编号占位符 1"/>
          <p:cNvSpPr>
            <a:spLocks noGrp="1"/>
          </p:cNvSpPr>
          <p:nvPr>
            <p:ph type="sldNum" sz="quarter" idx="12"/>
          </p:nvPr>
        </p:nvSpPr>
        <p:spPr/>
        <p:txBody>
          <a:bodyPr/>
          <a:lstStyle/>
          <a:p>
            <a:fld id="{311AA082-005D-494E-9E65-F234391E5325}" type="slidenum">
              <a:rPr lang="zh-CN" altLang="en-US" smtClean="0"/>
              <a:t>18</a:t>
            </a:fld>
            <a:endParaRPr lang="zh-CN" altLang="en-US"/>
          </a:p>
        </p:txBody>
      </p:sp>
      <p:sp>
        <p:nvSpPr>
          <p:cNvPr id="3" name="标题 2"/>
          <p:cNvSpPr>
            <a:spLocks noGrp="1"/>
          </p:cNvSpPr>
          <p:nvPr>
            <p:ph type="title"/>
          </p:nvPr>
        </p:nvSpPr>
        <p:spPr/>
        <p:txBody>
          <a:bodyPr/>
          <a:lstStyle/>
          <a:p>
            <a:r>
              <a:rPr lang="en-US" altLang="zh-CN" dirty="0"/>
              <a:t>5. </a:t>
            </a:r>
            <a:r>
              <a:rPr lang="zh-CN" altLang="en-US" dirty="0"/>
              <a:t>工作实施</a:t>
            </a:r>
            <a:r>
              <a:rPr lang="en-US" altLang="zh-CN" dirty="0"/>
              <a:t>——</a:t>
            </a:r>
            <a:r>
              <a:rPr lang="zh-CN" altLang="en-US" dirty="0"/>
              <a:t>流程</a:t>
            </a:r>
          </a:p>
        </p:txBody>
      </p:sp>
      <p:pic>
        <p:nvPicPr>
          <p:cNvPr id="5" name="图片 4"/>
          <p:cNvPicPr>
            <a:picLocks noChangeAspect="1"/>
          </p:cNvPicPr>
          <p:nvPr/>
        </p:nvPicPr>
        <p:blipFill>
          <a:blip r:embed="rId2"/>
          <a:stretch>
            <a:fillRect/>
          </a:stretch>
        </p:blipFill>
        <p:spPr>
          <a:xfrm>
            <a:off x="1708150" y="1018540"/>
            <a:ext cx="5125085" cy="5502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19</a:t>
            </a:fld>
            <a:endParaRPr lang="zh-CN" altLang="en-US" dirty="0"/>
          </a:p>
        </p:txBody>
      </p:sp>
      <p:sp>
        <p:nvSpPr>
          <p:cNvPr id="4" name="标题 3"/>
          <p:cNvSpPr>
            <a:spLocks noGrp="1"/>
          </p:cNvSpPr>
          <p:nvPr>
            <p:ph type="title"/>
          </p:nvPr>
        </p:nvSpPr>
        <p:spPr/>
        <p:txBody>
          <a:bodyPr/>
          <a:lstStyle/>
          <a:p>
            <a:r>
              <a:rPr lang="en-US" altLang="zh-CN" dirty="0"/>
              <a:t>5. </a:t>
            </a:r>
            <a:r>
              <a:rPr lang="zh-CN" altLang="en-US" dirty="0"/>
              <a:t>工作实施</a:t>
            </a:r>
            <a:r>
              <a:rPr lang="en-US" altLang="zh-CN" dirty="0"/>
              <a:t>——</a:t>
            </a:r>
            <a:r>
              <a:rPr lang="zh-CN" altLang="en-US" dirty="0"/>
              <a:t>检查确认</a:t>
            </a:r>
          </a:p>
        </p:txBody>
      </p:sp>
      <p:sp>
        <p:nvSpPr>
          <p:cNvPr id="10" name="矩形 9"/>
          <p:cNvSpPr/>
          <p:nvPr/>
        </p:nvSpPr>
        <p:spPr>
          <a:xfrm>
            <a:off x="3312175" y="814740"/>
            <a:ext cx="2520280" cy="6451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zh-CN" altLang="en-US" dirty="0"/>
              <a:t>记录现场实施完成情况</a:t>
            </a:r>
            <a:endParaRPr lang="en-US" altLang="zh-CN" dirty="0"/>
          </a:p>
          <a:p>
            <a:pPr algn="ctr"/>
            <a:r>
              <a:rPr lang="zh-CN" altLang="en-US" dirty="0"/>
              <a:t>同时上传现场照片</a:t>
            </a:r>
            <a:endParaRPr lang="en-US" altLang="zh-CN" dirty="0"/>
          </a:p>
        </p:txBody>
      </p:sp>
      <p:sp>
        <p:nvSpPr>
          <p:cNvPr id="11" name="矩形 10"/>
          <p:cNvSpPr/>
          <p:nvPr/>
        </p:nvSpPr>
        <p:spPr>
          <a:xfrm>
            <a:off x="6115730" y="2298469"/>
            <a:ext cx="226215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上传数据检查、核查</a:t>
            </a:r>
          </a:p>
        </p:txBody>
      </p:sp>
      <p:sp>
        <p:nvSpPr>
          <p:cNvPr id="12" name="矩形 11"/>
          <p:cNvSpPr/>
          <p:nvPr/>
        </p:nvSpPr>
        <p:spPr>
          <a:xfrm>
            <a:off x="2580144" y="2298582"/>
            <a:ext cx="203132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现场图片核实确认</a:t>
            </a:r>
            <a:endParaRPr lang="en-US" altLang="zh-CN" dirty="0"/>
          </a:p>
        </p:txBody>
      </p:sp>
      <p:sp>
        <p:nvSpPr>
          <p:cNvPr id="13" name="矩形 12"/>
          <p:cNvSpPr/>
          <p:nvPr/>
        </p:nvSpPr>
        <p:spPr>
          <a:xfrm>
            <a:off x="3347864" y="5959324"/>
            <a:ext cx="2926080" cy="36830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a:t>检查及技术人员赴现场确认</a:t>
            </a:r>
          </a:p>
        </p:txBody>
      </p:sp>
      <p:sp>
        <p:nvSpPr>
          <p:cNvPr id="16" name="矩形 15"/>
          <p:cNvSpPr/>
          <p:nvPr/>
        </p:nvSpPr>
        <p:spPr>
          <a:xfrm>
            <a:off x="439668" y="1090506"/>
            <a:ext cx="11079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运维人员</a:t>
            </a:r>
            <a:endParaRPr lang="en-US" altLang="zh-CN" dirty="0"/>
          </a:p>
        </p:txBody>
      </p:sp>
      <p:sp>
        <p:nvSpPr>
          <p:cNvPr id="17" name="矩形 16"/>
          <p:cNvSpPr/>
          <p:nvPr/>
        </p:nvSpPr>
        <p:spPr>
          <a:xfrm>
            <a:off x="445026" y="3604374"/>
            <a:ext cx="109728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监测总站</a:t>
            </a:r>
            <a:endParaRPr lang="en-US" altLang="zh-CN" dirty="0"/>
          </a:p>
        </p:txBody>
      </p:sp>
      <p:sp>
        <p:nvSpPr>
          <p:cNvPr id="18" name="矩形 17"/>
          <p:cNvSpPr/>
          <p:nvPr/>
        </p:nvSpPr>
        <p:spPr>
          <a:xfrm>
            <a:off x="102126" y="5958138"/>
            <a:ext cx="178308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地方站检查人员</a:t>
            </a:r>
            <a:endParaRPr lang="en-US" altLang="zh-CN" dirty="0"/>
          </a:p>
        </p:txBody>
      </p:sp>
      <p:grpSp>
        <p:nvGrpSpPr>
          <p:cNvPr id="21" name="组合 20"/>
          <p:cNvGrpSpPr/>
          <p:nvPr/>
        </p:nvGrpSpPr>
        <p:grpSpPr>
          <a:xfrm>
            <a:off x="1770418" y="2766155"/>
            <a:ext cx="3387841" cy="2424516"/>
            <a:chOff x="4989585" y="2820197"/>
            <a:chExt cx="4122384" cy="2424516"/>
          </a:xfrm>
        </p:grpSpPr>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t="24320" r="7277" b="2697"/>
            <a:stretch>
              <a:fillRect/>
            </a:stretch>
          </p:blipFill>
          <p:spPr>
            <a:xfrm>
              <a:off x="4989585" y="2820197"/>
              <a:ext cx="4122384" cy="2424516"/>
            </a:xfrm>
            <a:prstGeom prst="rect">
              <a:avLst/>
            </a:prstGeom>
            <a:ln>
              <a:solidFill>
                <a:schemeClr val="tx1"/>
              </a:solidFill>
            </a:ln>
          </p:spPr>
        </p:pic>
        <p:sp>
          <p:nvSpPr>
            <p:cNvPr id="20" name="文本框 19"/>
            <p:cNvSpPr txBox="1"/>
            <p:nvPr/>
          </p:nvSpPr>
          <p:spPr>
            <a:xfrm>
              <a:off x="7678755" y="4115496"/>
              <a:ext cx="1098556" cy="523220"/>
            </a:xfrm>
            <a:prstGeom prst="rect">
              <a:avLst/>
            </a:prstGeom>
            <a:noFill/>
            <a:ln>
              <a:noFill/>
            </a:ln>
          </p:spPr>
          <p:txBody>
            <a:bodyPr wrap="none" rtlCol="0">
              <a:spAutoFit/>
            </a:bodyPr>
            <a:lstStyle/>
            <a:p>
              <a:r>
                <a:rPr lang="zh-CN" altLang="en-US" sz="2800" dirty="0">
                  <a:solidFill>
                    <a:schemeClr val="bg1"/>
                  </a:solidFill>
                </a:rPr>
                <a:t>实况</a:t>
              </a:r>
            </a:p>
          </p:txBody>
        </p:sp>
      </p:grpSp>
      <p:cxnSp>
        <p:nvCxnSpPr>
          <p:cNvPr id="23" name="直接连接符 22"/>
          <p:cNvCxnSpPr/>
          <p:nvPr/>
        </p:nvCxnSpPr>
        <p:spPr>
          <a:xfrm>
            <a:off x="179512" y="1916832"/>
            <a:ext cx="87129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79420" y="5446618"/>
            <a:ext cx="87129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993666" y="1555051"/>
            <a:ext cx="0" cy="187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993666" y="4169655"/>
            <a:ext cx="0" cy="1707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图片 5"/>
          <p:cNvPicPr>
            <a:picLocks noChangeAspect="1"/>
          </p:cNvPicPr>
          <p:nvPr/>
        </p:nvPicPr>
        <p:blipFill>
          <a:blip r:embed="rId3"/>
          <a:stretch>
            <a:fillRect/>
          </a:stretch>
        </p:blipFill>
        <p:spPr>
          <a:xfrm>
            <a:off x="6115685" y="116840"/>
            <a:ext cx="2945765" cy="1630680"/>
          </a:xfrm>
          <a:prstGeom prst="rect">
            <a:avLst/>
          </a:prstGeom>
        </p:spPr>
      </p:pic>
      <p:pic>
        <p:nvPicPr>
          <p:cNvPr id="8" name="图片 7"/>
          <p:cNvPicPr>
            <a:picLocks noChangeAspect="1"/>
          </p:cNvPicPr>
          <p:nvPr/>
        </p:nvPicPr>
        <p:blipFill>
          <a:blip r:embed="rId4"/>
          <a:stretch>
            <a:fillRect/>
          </a:stretch>
        </p:blipFill>
        <p:spPr>
          <a:xfrm>
            <a:off x="5363210" y="2766060"/>
            <a:ext cx="3585210" cy="242443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59632" y="2276872"/>
            <a:ext cx="7128792" cy="3168352"/>
          </a:xfrm>
        </p:spPr>
        <p:txBody>
          <a:bodyPr>
            <a:noAutofit/>
          </a:bodyPr>
          <a:lstStyle/>
          <a:p>
            <a:pPr marL="302260" lvl="1" indent="0">
              <a:lnSpc>
                <a:spcPct val="150000"/>
              </a:lnSpc>
              <a:buNone/>
            </a:pPr>
            <a:r>
              <a:rPr lang="zh-CN" altLang="en-US" sz="2000" b="1" dirty="0">
                <a:latin typeface="+mn-ea"/>
              </a:rPr>
              <a:t>一、</a:t>
            </a:r>
            <a:r>
              <a:rPr lang="en-US" altLang="zh-CN" sz="2000" b="1" dirty="0">
                <a:latin typeface="+mn-ea"/>
              </a:rPr>
              <a:t> </a:t>
            </a:r>
            <a:r>
              <a:rPr lang="zh-CN" altLang="en-US" sz="2000" b="1" dirty="0">
                <a:latin typeface="+mn-ea"/>
              </a:rPr>
              <a:t>工作背景</a:t>
            </a:r>
            <a:endParaRPr lang="en-US" altLang="zh-CN" sz="2000" b="1" dirty="0">
              <a:latin typeface="+mn-ea"/>
            </a:endParaRPr>
          </a:p>
          <a:p>
            <a:pPr marL="302260" lvl="1" indent="0">
              <a:lnSpc>
                <a:spcPct val="150000"/>
              </a:lnSpc>
              <a:buNone/>
            </a:pPr>
            <a:r>
              <a:rPr lang="zh-CN" altLang="en-US" sz="2000" b="1" dirty="0">
                <a:latin typeface="+mn-ea"/>
              </a:rPr>
              <a:t>二、</a:t>
            </a:r>
            <a:r>
              <a:rPr lang="en-US" altLang="zh-CN" sz="2000" b="1" dirty="0">
                <a:latin typeface="+mn-ea"/>
              </a:rPr>
              <a:t> </a:t>
            </a:r>
            <a:r>
              <a:rPr lang="zh-CN" altLang="en-US" sz="2000" b="1" dirty="0">
                <a:latin typeface="+mn-ea"/>
              </a:rPr>
              <a:t>转换方法</a:t>
            </a:r>
            <a:endParaRPr lang="en-US" altLang="zh-CN" sz="2000" b="1" dirty="0">
              <a:solidFill>
                <a:srgbClr val="FF0000"/>
              </a:solidFill>
              <a:latin typeface="+mn-ea"/>
            </a:endParaRPr>
          </a:p>
          <a:p>
            <a:pPr marL="302260" lvl="1" indent="0">
              <a:lnSpc>
                <a:spcPct val="150000"/>
              </a:lnSpc>
              <a:buNone/>
            </a:pPr>
            <a:r>
              <a:rPr lang="zh-CN" altLang="en-US" sz="2000" b="1" dirty="0">
                <a:latin typeface="+mn-ea"/>
              </a:rPr>
              <a:t>三、实施方案介绍</a:t>
            </a:r>
            <a:endParaRPr lang="zh-CN" altLang="en-US" sz="2000" b="1" dirty="0">
              <a:latin typeface="+mn-ea"/>
              <a:sym typeface="+mn-ea"/>
            </a:endParaRPr>
          </a:p>
          <a:p>
            <a:pPr marL="302260" lvl="1" indent="0">
              <a:lnSpc>
                <a:spcPct val="150000"/>
              </a:lnSpc>
              <a:buNone/>
            </a:pPr>
            <a:r>
              <a:rPr lang="zh-CN" altLang="en-US" sz="2000" b="1" dirty="0">
                <a:latin typeface="+mn-ea"/>
                <a:sym typeface="+mn-ea"/>
              </a:rPr>
              <a:t>四、经费测算</a:t>
            </a:r>
          </a:p>
          <a:p>
            <a:pPr marL="302260" lvl="1" indent="0">
              <a:lnSpc>
                <a:spcPct val="150000"/>
              </a:lnSpc>
              <a:buNone/>
            </a:pPr>
            <a:r>
              <a:rPr lang="zh-CN" altLang="en-US" sz="2000" b="1" dirty="0">
                <a:latin typeface="+mn-ea"/>
                <a:sym typeface="+mn-ea"/>
              </a:rPr>
              <a:t>五、存在的问题</a:t>
            </a:r>
            <a:endParaRPr lang="en-US" altLang="zh-CN" sz="2000" b="1" dirty="0">
              <a:latin typeface="+mn-ea"/>
              <a:sym typeface="+mn-ea"/>
            </a:endParaRPr>
          </a:p>
          <a:p>
            <a:pPr marL="302260" lvl="1" indent="0">
              <a:lnSpc>
                <a:spcPct val="150000"/>
              </a:lnSpc>
              <a:buNone/>
            </a:pPr>
            <a:r>
              <a:rPr lang="zh-CN" altLang="en-US" sz="2000" b="1" dirty="0">
                <a:latin typeface="+mn-ea"/>
                <a:sym typeface="+mn-ea"/>
              </a:rPr>
              <a:t>六、下一步工作安排</a:t>
            </a:r>
          </a:p>
          <a:p>
            <a:pPr marL="302260" lvl="1" indent="0">
              <a:lnSpc>
                <a:spcPct val="150000"/>
              </a:lnSpc>
              <a:buNone/>
            </a:pPr>
            <a:endParaRPr lang="zh-CN" altLang="en-US" sz="2000" b="1" dirty="0">
              <a:latin typeface="+mn-ea"/>
            </a:endParaRPr>
          </a:p>
          <a:p>
            <a:pPr marL="302260" lvl="1" indent="0">
              <a:lnSpc>
                <a:spcPct val="150000"/>
              </a:lnSpc>
              <a:buNone/>
            </a:pPr>
            <a:endParaRPr lang="zh-CN" altLang="en-US" sz="2000" b="1" dirty="0">
              <a:latin typeface="+mn-ea"/>
            </a:endParaRPr>
          </a:p>
        </p:txBody>
      </p:sp>
      <p:sp>
        <p:nvSpPr>
          <p:cNvPr id="2" name="标题 1"/>
          <p:cNvSpPr>
            <a:spLocks noGrp="1"/>
          </p:cNvSpPr>
          <p:nvPr>
            <p:ph type="title" idx="4294967295"/>
          </p:nvPr>
        </p:nvSpPr>
        <p:spPr>
          <a:xfrm>
            <a:off x="743253" y="859577"/>
            <a:ext cx="4104456" cy="1252537"/>
          </a:xfrm>
        </p:spPr>
        <p:txBody>
          <a:bodyPr>
            <a:normAutofit/>
          </a:bodyPr>
          <a:lstStyle/>
          <a:p>
            <a:pPr algn="ctr"/>
            <a:r>
              <a:rPr lang="zh-CN" altLang="en-US" sz="3200" dirty="0"/>
              <a:t>目  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3" name="标题 2"/>
          <p:cNvSpPr>
            <a:spLocks noGrp="1"/>
          </p:cNvSpPr>
          <p:nvPr>
            <p:ph type="title"/>
          </p:nvPr>
        </p:nvSpPr>
        <p:spPr>
          <a:xfrm>
            <a:off x="353393" y="61142"/>
            <a:ext cx="8229600" cy="714387"/>
          </a:xfrm>
        </p:spPr>
        <p:txBody>
          <a:bodyPr>
            <a:normAutofit/>
          </a:bodyPr>
          <a:lstStyle/>
          <a:p>
            <a:r>
              <a:rPr lang="zh-CN" altLang="en-US" dirty="0"/>
              <a:t>六、下一步工作</a:t>
            </a:r>
          </a:p>
        </p:txBody>
      </p:sp>
      <p:pic>
        <p:nvPicPr>
          <p:cNvPr id="5" name="内容占位符 4"/>
          <p:cNvPicPr>
            <a:picLocks noGrp="1" noChangeAspect="1"/>
          </p:cNvPicPr>
          <p:nvPr>
            <p:ph idx="1"/>
          </p:nvPr>
        </p:nvPicPr>
        <p:blipFill>
          <a:blip r:embed="rId3"/>
          <a:stretch>
            <a:fillRect/>
          </a:stretch>
        </p:blipFill>
        <p:spPr>
          <a:xfrm>
            <a:off x="250825" y="346710"/>
            <a:ext cx="6076950" cy="4229100"/>
          </a:xfrm>
          <a:prstGeom prst="rect">
            <a:avLst/>
          </a:prstGeom>
        </p:spPr>
      </p:pic>
      <p:pic>
        <p:nvPicPr>
          <p:cNvPr id="7" name="图片 6"/>
          <p:cNvPicPr>
            <a:picLocks noChangeAspect="1"/>
          </p:cNvPicPr>
          <p:nvPr/>
        </p:nvPicPr>
        <p:blipFill>
          <a:blip r:embed="rId4"/>
          <a:stretch>
            <a:fillRect/>
          </a:stretch>
        </p:blipFill>
        <p:spPr>
          <a:xfrm>
            <a:off x="3996690" y="1108075"/>
            <a:ext cx="5129530" cy="5641340"/>
          </a:xfrm>
          <a:prstGeom prst="rect">
            <a:avLst/>
          </a:prstGeom>
        </p:spPr>
      </p:pic>
      <p:sp>
        <p:nvSpPr>
          <p:cNvPr id="16" name="矩形 15"/>
          <p:cNvSpPr/>
          <p:nvPr/>
        </p:nvSpPr>
        <p:spPr>
          <a:xfrm>
            <a:off x="7306558" y="405976"/>
            <a:ext cx="11079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运维人员</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5" name="标题 4"/>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3"/>
          <a:stretch>
            <a:fillRect/>
          </a:stretch>
        </p:blipFill>
        <p:spPr>
          <a:xfrm>
            <a:off x="2971800" y="2266950"/>
            <a:ext cx="2998470" cy="2672715"/>
          </a:xfrm>
          <a:prstGeom prst="rect">
            <a:avLst/>
          </a:prstGeom>
        </p:spPr>
      </p:pic>
      <p:pic>
        <p:nvPicPr>
          <p:cNvPr id="8" name="图片 7"/>
          <p:cNvPicPr>
            <a:picLocks noChangeAspect="1"/>
          </p:cNvPicPr>
          <p:nvPr/>
        </p:nvPicPr>
        <p:blipFill>
          <a:blip r:embed="rId4"/>
          <a:stretch>
            <a:fillRect/>
          </a:stretch>
        </p:blipFill>
        <p:spPr>
          <a:xfrm>
            <a:off x="-41275" y="2266950"/>
            <a:ext cx="2951480" cy="2733040"/>
          </a:xfrm>
          <a:prstGeom prst="rect">
            <a:avLst/>
          </a:prstGeom>
        </p:spPr>
      </p:pic>
      <p:pic>
        <p:nvPicPr>
          <p:cNvPr id="10" name="图片 9"/>
          <p:cNvPicPr>
            <a:picLocks noChangeAspect="1"/>
          </p:cNvPicPr>
          <p:nvPr/>
        </p:nvPicPr>
        <p:blipFill>
          <a:blip r:embed="rId5"/>
          <a:stretch>
            <a:fillRect/>
          </a:stretch>
        </p:blipFill>
        <p:spPr>
          <a:xfrm>
            <a:off x="6053455" y="178435"/>
            <a:ext cx="3061335" cy="3457575"/>
          </a:xfrm>
          <a:prstGeom prst="rect">
            <a:avLst/>
          </a:prstGeom>
        </p:spPr>
      </p:pic>
      <p:pic>
        <p:nvPicPr>
          <p:cNvPr id="11" name="图片 10"/>
          <p:cNvPicPr>
            <a:picLocks noChangeAspect="1"/>
          </p:cNvPicPr>
          <p:nvPr/>
        </p:nvPicPr>
        <p:blipFill>
          <a:blip r:embed="rId6"/>
          <a:stretch>
            <a:fillRect/>
          </a:stretch>
        </p:blipFill>
        <p:spPr>
          <a:xfrm>
            <a:off x="3152140" y="3636010"/>
            <a:ext cx="5787390" cy="3171190"/>
          </a:xfrm>
          <a:prstGeom prst="rect">
            <a:avLst/>
          </a:prstGeom>
        </p:spPr>
      </p:pic>
      <p:pic>
        <p:nvPicPr>
          <p:cNvPr id="12" name="图片 11"/>
          <p:cNvPicPr>
            <a:picLocks noChangeAspect="1"/>
          </p:cNvPicPr>
          <p:nvPr/>
        </p:nvPicPr>
        <p:blipFill>
          <a:blip r:embed="rId7"/>
          <a:stretch>
            <a:fillRect/>
          </a:stretch>
        </p:blipFill>
        <p:spPr>
          <a:xfrm>
            <a:off x="-41275" y="5110480"/>
            <a:ext cx="3193415" cy="1405890"/>
          </a:xfrm>
          <a:prstGeom prst="rect">
            <a:avLst/>
          </a:prstGeom>
        </p:spPr>
      </p:pic>
      <p:pic>
        <p:nvPicPr>
          <p:cNvPr id="13" name="图片 12"/>
          <p:cNvPicPr>
            <a:picLocks noChangeAspect="1"/>
          </p:cNvPicPr>
          <p:nvPr/>
        </p:nvPicPr>
        <p:blipFill>
          <a:blip r:embed="rId8"/>
          <a:stretch>
            <a:fillRect/>
          </a:stretch>
        </p:blipFill>
        <p:spPr>
          <a:xfrm>
            <a:off x="184150" y="178435"/>
            <a:ext cx="5542915" cy="2169795"/>
          </a:xfrm>
          <a:prstGeom prst="rect">
            <a:avLst/>
          </a:prstGeom>
        </p:spPr>
      </p:pic>
      <p:sp>
        <p:nvSpPr>
          <p:cNvPr id="18" name="矩形 17"/>
          <p:cNvSpPr/>
          <p:nvPr/>
        </p:nvSpPr>
        <p:spPr>
          <a:xfrm>
            <a:off x="2198261" y="70418"/>
            <a:ext cx="207264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检查人员</a:t>
            </a:r>
            <a:r>
              <a:rPr lang="en-US" altLang="zh-CN" dirty="0"/>
              <a:t>/</a:t>
            </a:r>
            <a:r>
              <a:rPr lang="zh-CN" altLang="en-US" dirty="0"/>
              <a:t>运维人员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22</a:t>
            </a:fld>
            <a:endParaRPr lang="zh-CN" altLang="en-US" dirty="0"/>
          </a:p>
        </p:txBody>
      </p:sp>
      <p:sp>
        <p:nvSpPr>
          <p:cNvPr id="4" name="标题 3"/>
          <p:cNvSpPr>
            <a:spLocks noGrp="1"/>
          </p:cNvSpPr>
          <p:nvPr>
            <p:ph type="title"/>
          </p:nvPr>
        </p:nvSpPr>
        <p:spPr/>
        <p:txBody>
          <a:bodyPr/>
          <a:lstStyle/>
          <a:p>
            <a:r>
              <a:rPr lang="en-US" altLang="zh-CN" dirty="0"/>
              <a:t>3. </a:t>
            </a:r>
            <a:r>
              <a:rPr lang="zh-CN" altLang="en-US" dirty="0"/>
              <a:t>工作实施</a:t>
            </a:r>
            <a:r>
              <a:rPr lang="en-US" altLang="zh-CN" dirty="0"/>
              <a:t>——</a:t>
            </a:r>
            <a:r>
              <a:rPr lang="zh-CN" altLang="en-US" dirty="0"/>
              <a:t>检查确认</a:t>
            </a:r>
          </a:p>
        </p:txBody>
      </p:sp>
      <p:sp>
        <p:nvSpPr>
          <p:cNvPr id="11" name="矩形 10"/>
          <p:cNvSpPr/>
          <p:nvPr/>
        </p:nvSpPr>
        <p:spPr>
          <a:xfrm>
            <a:off x="6317025" y="2307359"/>
            <a:ext cx="1783080" cy="36830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数据检查、核查</a:t>
            </a:r>
          </a:p>
        </p:txBody>
      </p:sp>
      <p:sp>
        <p:nvSpPr>
          <p:cNvPr id="12" name="矩形 11"/>
          <p:cNvSpPr/>
          <p:nvPr/>
        </p:nvSpPr>
        <p:spPr>
          <a:xfrm>
            <a:off x="2580144" y="2298582"/>
            <a:ext cx="203132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现场图片核实确认</a:t>
            </a:r>
            <a:endParaRPr lang="en-US" altLang="zh-CN" dirty="0"/>
          </a:p>
        </p:txBody>
      </p:sp>
      <p:sp>
        <p:nvSpPr>
          <p:cNvPr id="16" name="矩形 15"/>
          <p:cNvSpPr/>
          <p:nvPr/>
        </p:nvSpPr>
        <p:spPr>
          <a:xfrm>
            <a:off x="439668" y="1090506"/>
            <a:ext cx="11079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运维人员</a:t>
            </a:r>
            <a:endParaRPr lang="en-US" altLang="zh-CN" dirty="0"/>
          </a:p>
        </p:txBody>
      </p:sp>
      <p:sp>
        <p:nvSpPr>
          <p:cNvPr id="17" name="矩形 16"/>
          <p:cNvSpPr/>
          <p:nvPr/>
        </p:nvSpPr>
        <p:spPr>
          <a:xfrm>
            <a:off x="670500" y="3604374"/>
            <a:ext cx="6463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总站</a:t>
            </a:r>
            <a:endParaRPr lang="en-US" altLang="zh-CN" dirty="0"/>
          </a:p>
        </p:txBody>
      </p:sp>
      <p:sp>
        <p:nvSpPr>
          <p:cNvPr id="18" name="矩形 17"/>
          <p:cNvSpPr/>
          <p:nvPr/>
        </p:nvSpPr>
        <p:spPr>
          <a:xfrm>
            <a:off x="555084" y="5961948"/>
            <a:ext cx="87716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地方站</a:t>
            </a:r>
            <a:endParaRPr lang="en-US" altLang="zh-CN" dirty="0"/>
          </a:p>
        </p:txBody>
      </p:sp>
      <p:grpSp>
        <p:nvGrpSpPr>
          <p:cNvPr id="21" name="组合 20"/>
          <p:cNvGrpSpPr/>
          <p:nvPr/>
        </p:nvGrpSpPr>
        <p:grpSpPr>
          <a:xfrm>
            <a:off x="1668183" y="2878550"/>
            <a:ext cx="3387841" cy="2424516"/>
            <a:chOff x="4989585" y="2820197"/>
            <a:chExt cx="4122384" cy="2424516"/>
          </a:xfrm>
        </p:grpSpPr>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t="24320" r="7277" b="2697"/>
            <a:stretch>
              <a:fillRect/>
            </a:stretch>
          </p:blipFill>
          <p:spPr>
            <a:xfrm>
              <a:off x="4989585" y="2820197"/>
              <a:ext cx="4122384" cy="2424516"/>
            </a:xfrm>
            <a:prstGeom prst="rect">
              <a:avLst/>
            </a:prstGeom>
            <a:ln>
              <a:solidFill>
                <a:schemeClr val="tx1"/>
              </a:solidFill>
            </a:ln>
          </p:spPr>
        </p:pic>
        <p:sp>
          <p:nvSpPr>
            <p:cNvPr id="20" name="文本框 19"/>
            <p:cNvSpPr txBox="1"/>
            <p:nvPr/>
          </p:nvSpPr>
          <p:spPr>
            <a:xfrm>
              <a:off x="7678755" y="4115496"/>
              <a:ext cx="1098556" cy="523220"/>
            </a:xfrm>
            <a:prstGeom prst="rect">
              <a:avLst/>
            </a:prstGeom>
            <a:noFill/>
            <a:ln>
              <a:noFill/>
            </a:ln>
          </p:spPr>
          <p:txBody>
            <a:bodyPr wrap="none" rtlCol="0">
              <a:spAutoFit/>
            </a:bodyPr>
            <a:lstStyle/>
            <a:p>
              <a:r>
                <a:rPr lang="zh-CN" altLang="en-US" sz="2800" dirty="0">
                  <a:solidFill>
                    <a:schemeClr val="bg1"/>
                  </a:solidFill>
                </a:rPr>
                <a:t>实况</a:t>
              </a:r>
            </a:p>
          </p:txBody>
        </p:sp>
      </p:grpSp>
      <p:cxnSp>
        <p:nvCxnSpPr>
          <p:cNvPr id="23" name="直接连接符 22"/>
          <p:cNvCxnSpPr/>
          <p:nvPr/>
        </p:nvCxnSpPr>
        <p:spPr>
          <a:xfrm>
            <a:off x="179512" y="1916832"/>
            <a:ext cx="87129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4985" y="5661248"/>
            <a:ext cx="87129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993666" y="1555051"/>
            <a:ext cx="0" cy="187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993666" y="4169655"/>
            <a:ext cx="0" cy="1707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0546" y="-49372"/>
            <a:ext cx="5702418" cy="3525873"/>
            <a:chOff x="3892924" y="187796"/>
            <a:chExt cx="5157358" cy="3209730"/>
          </a:xfrm>
        </p:grpSpPr>
        <p:pic>
          <p:nvPicPr>
            <p:cNvPr id="3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97" r="489"/>
            <a:stretch>
              <a:fillRect/>
            </a:stretch>
          </p:blipFill>
          <p:spPr bwMode="auto">
            <a:xfrm>
              <a:off x="3892924" y="215360"/>
              <a:ext cx="5157358" cy="318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文本框 39"/>
            <p:cNvSpPr txBox="1"/>
            <p:nvPr/>
          </p:nvSpPr>
          <p:spPr>
            <a:xfrm>
              <a:off x="8115493" y="187796"/>
              <a:ext cx="877163" cy="369332"/>
            </a:xfrm>
            <a:prstGeom prst="rect">
              <a:avLst/>
            </a:prstGeom>
            <a:noFill/>
          </p:spPr>
          <p:txBody>
            <a:bodyPr wrap="none" rtlCol="0">
              <a:spAutoFit/>
            </a:bodyPr>
            <a:lstStyle/>
            <a:p>
              <a:r>
                <a:rPr lang="zh-CN" altLang="en-US" dirty="0"/>
                <a:t>未成功</a:t>
              </a:r>
            </a:p>
          </p:txBody>
        </p:sp>
      </p:grpSp>
      <p:grpSp>
        <p:nvGrpSpPr>
          <p:cNvPr id="44" name="组合 43"/>
          <p:cNvGrpSpPr/>
          <p:nvPr/>
        </p:nvGrpSpPr>
        <p:grpSpPr>
          <a:xfrm>
            <a:off x="-63751" y="3283876"/>
            <a:ext cx="5854136" cy="3574124"/>
            <a:chOff x="2998862" y="2360523"/>
            <a:chExt cx="5854136" cy="3574124"/>
          </a:xfrm>
        </p:grpSpPr>
        <p:pic>
          <p:nvPicPr>
            <p:cNvPr id="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760"/>
            <a:stretch>
              <a:fillRect/>
            </a:stretch>
          </p:blipFill>
          <p:spPr bwMode="auto">
            <a:xfrm>
              <a:off x="2998862" y="2379787"/>
              <a:ext cx="5808829" cy="3554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文本框 42"/>
            <p:cNvSpPr txBox="1"/>
            <p:nvPr/>
          </p:nvSpPr>
          <p:spPr>
            <a:xfrm>
              <a:off x="7745002" y="2360523"/>
              <a:ext cx="1107996" cy="369332"/>
            </a:xfrm>
            <a:prstGeom prst="rect">
              <a:avLst/>
            </a:prstGeom>
            <a:noFill/>
          </p:spPr>
          <p:txBody>
            <a:bodyPr wrap="none" rtlCol="0">
              <a:spAutoFit/>
            </a:bodyPr>
            <a:lstStyle/>
            <a:p>
              <a:r>
                <a:rPr lang="zh-CN" altLang="en-US" dirty="0"/>
                <a:t>升级成功</a:t>
              </a:r>
            </a:p>
          </p:txBody>
        </p:sp>
      </p:grpSp>
      <p:sp>
        <p:nvSpPr>
          <p:cNvPr id="2" name="矩形 1"/>
          <p:cNvSpPr/>
          <p:nvPr/>
        </p:nvSpPr>
        <p:spPr>
          <a:xfrm>
            <a:off x="7453570" y="415404"/>
            <a:ext cx="6463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zh-CN" altLang="en-US" dirty="0"/>
              <a:t>总站</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23</a:t>
            </a:fld>
            <a:endParaRPr lang="zh-CN" altLang="en-US" dirty="0"/>
          </a:p>
        </p:txBody>
      </p:sp>
      <p:sp>
        <p:nvSpPr>
          <p:cNvPr id="4" name="标题 3"/>
          <p:cNvSpPr>
            <a:spLocks noGrp="1"/>
          </p:cNvSpPr>
          <p:nvPr>
            <p:ph type="title"/>
          </p:nvPr>
        </p:nvSpPr>
        <p:spPr>
          <a:xfrm>
            <a:off x="349583" y="70667"/>
            <a:ext cx="8229600" cy="714387"/>
          </a:xfrm>
        </p:spPr>
        <p:txBody>
          <a:bodyPr/>
          <a:lstStyle/>
          <a:p>
            <a:r>
              <a:rPr lang="en-US" altLang="zh-CN" dirty="0"/>
              <a:t>3. </a:t>
            </a:r>
            <a:r>
              <a:rPr lang="zh-CN" altLang="en-US" dirty="0"/>
              <a:t>工作实施</a:t>
            </a:r>
            <a:r>
              <a:rPr lang="en-US" altLang="zh-CN" dirty="0"/>
              <a:t>——</a:t>
            </a:r>
            <a:r>
              <a:rPr lang="zh-CN" altLang="en-US" dirty="0"/>
              <a:t>当前工作进展</a:t>
            </a:r>
          </a:p>
        </p:txBody>
      </p:sp>
      <p:sp>
        <p:nvSpPr>
          <p:cNvPr id="10" name="内容占位符 9"/>
          <p:cNvSpPr>
            <a:spLocks noGrp="1"/>
          </p:cNvSpPr>
          <p:nvPr>
            <p:ph idx="1"/>
          </p:nvPr>
        </p:nvSpPr>
        <p:spPr>
          <a:xfrm>
            <a:off x="353694" y="1105535"/>
            <a:ext cx="7026617" cy="4987925"/>
          </a:xfrm>
        </p:spPr>
        <p:txBody>
          <a:bodyPr>
            <a:normAutofit/>
          </a:bodyPr>
          <a:lstStyle/>
          <a:p>
            <a:pPr marL="0" indent="0">
              <a:lnSpc>
                <a:spcPct val="150000"/>
              </a:lnSpc>
              <a:buNone/>
            </a:pPr>
            <a:r>
              <a:rPr lang="zh-CN" altLang="zh-CN" dirty="0"/>
              <a:t>已开展前期调查，准备，试点工作。截至</a:t>
            </a:r>
            <a:r>
              <a:rPr lang="en-US" altLang="zh-CN" dirty="0"/>
              <a:t>7</a:t>
            </a:r>
            <a:r>
              <a:rPr lang="zh-CN" altLang="zh-CN" dirty="0"/>
              <a:t>月</a:t>
            </a:r>
            <a:r>
              <a:rPr lang="en-US" altLang="zh-CN" dirty="0"/>
              <a:t>25</a:t>
            </a:r>
            <a:r>
              <a:rPr lang="zh-CN" altLang="zh-CN" dirty="0"/>
              <a:t>日，全国</a:t>
            </a:r>
            <a:r>
              <a:rPr lang="en-US" altLang="zh-CN" dirty="0"/>
              <a:t>1436</a:t>
            </a:r>
            <a:r>
              <a:rPr lang="zh-CN" altLang="zh-CN" dirty="0"/>
              <a:t>个国控城市站点，实际试点完成</a:t>
            </a:r>
            <a:r>
              <a:rPr lang="en-US" altLang="zh-CN" b="1" dirty="0">
                <a:solidFill>
                  <a:srgbClr val="FF0000"/>
                </a:solidFill>
              </a:rPr>
              <a:t>668</a:t>
            </a:r>
            <a:r>
              <a:rPr lang="zh-CN" altLang="zh-CN" dirty="0"/>
              <a:t>个站点，经全面检查站点现场返回的仪器硬件、数采软件升级结果图片后，确认升级成功</a:t>
            </a:r>
            <a:r>
              <a:rPr lang="zh-CN" altLang="zh-CN" b="1" dirty="0">
                <a:solidFill>
                  <a:srgbClr val="FF0000"/>
                </a:solidFill>
                <a:effectLst/>
              </a:rPr>
              <a:t>653</a:t>
            </a:r>
            <a:r>
              <a:rPr lang="zh-CN" altLang="zh-CN" dirty="0"/>
              <a:t>个站点，占所有国控站点的45%，未升级成功的有</a:t>
            </a:r>
            <a:r>
              <a:rPr lang="zh-CN" altLang="zh-CN" dirty="0">
                <a:solidFill>
                  <a:srgbClr val="FF0000"/>
                </a:solidFill>
              </a:rPr>
              <a:t>5</a:t>
            </a:r>
            <a:r>
              <a:rPr lang="zh-CN" altLang="zh-CN" dirty="0"/>
              <a:t>个站点，另有</a:t>
            </a:r>
            <a:r>
              <a:rPr lang="zh-CN" altLang="zh-CN" dirty="0">
                <a:solidFill>
                  <a:srgbClr val="FF0000"/>
                </a:solidFill>
              </a:rPr>
              <a:t>10</a:t>
            </a:r>
            <a:r>
              <a:rPr lang="zh-CN" altLang="zh-CN" dirty="0"/>
              <a:t>个站点延期升级。</a:t>
            </a:r>
          </a:p>
          <a:p>
            <a:pPr marL="0" indent="0">
              <a:lnSpc>
                <a:spcPct val="150000"/>
              </a:lnSpc>
              <a:buNone/>
            </a:pPr>
            <a:endParaRPr lang="en-US" altLang="zh-CN" dirty="0"/>
          </a:p>
          <a:p>
            <a:pPr marL="0" indent="0">
              <a:lnSpc>
                <a:spcPct val="150000"/>
              </a:lnSpc>
              <a:buNone/>
            </a:pPr>
            <a:r>
              <a:rPr lang="zh-CN" altLang="zh-CN" dirty="0"/>
              <a:t>目前国控城市站监测状态转换工作进展总体顺利，但</a:t>
            </a:r>
            <a:r>
              <a:rPr lang="zh-CN" altLang="zh-CN" b="1" dirty="0">
                <a:solidFill>
                  <a:srgbClr val="FF0000"/>
                </a:solidFill>
              </a:rPr>
              <a:t>存在个别点位转换不成功的情况</a:t>
            </a:r>
            <a:r>
              <a:rPr lang="zh-CN" altLang="zh-CN" dirty="0"/>
              <a:t>，我们已要求各运维单位及仪器厂商按照实施计划稳妥推进，同时</a:t>
            </a:r>
            <a:r>
              <a:rPr lang="zh-CN" altLang="zh-CN" b="1" dirty="0">
                <a:solidFill>
                  <a:srgbClr val="FF0000"/>
                </a:solidFill>
              </a:rPr>
              <a:t>不能放松监测运维工作，确保空气质量监测数据不出问题。</a:t>
            </a:r>
            <a:endParaRPr lang="en-US" altLang="zh-CN" dirty="0"/>
          </a:p>
          <a:p>
            <a:pPr marL="0" indent="0">
              <a:lnSpc>
                <a:spcPct val="150000"/>
              </a:lnSpc>
              <a:buNone/>
            </a:pPr>
            <a:endParaRPr lang="zh-CN"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311AA082-005D-494E-9E65-F234391E5325}" type="slidenum">
              <a:rPr lang="zh-CN" altLang="en-US" smtClean="0"/>
              <a:t>24</a:t>
            </a:fld>
            <a:endParaRPr lang="zh-CN" altLang="en-US" dirty="0"/>
          </a:p>
        </p:txBody>
      </p:sp>
      <p:sp>
        <p:nvSpPr>
          <p:cNvPr id="4" name="标题 3"/>
          <p:cNvSpPr>
            <a:spLocks noGrp="1"/>
          </p:cNvSpPr>
          <p:nvPr>
            <p:ph type="title"/>
          </p:nvPr>
        </p:nvSpPr>
        <p:spPr/>
        <p:txBody>
          <a:bodyPr/>
          <a:lstStyle/>
          <a:p>
            <a:r>
              <a:rPr lang="zh-CN" altLang="en-US" dirty="0"/>
              <a:t>四、经费测算</a:t>
            </a:r>
          </a:p>
        </p:txBody>
      </p:sp>
      <p:graphicFrame>
        <p:nvGraphicFramePr>
          <p:cNvPr id="6" name="表格 5"/>
          <p:cNvGraphicFramePr/>
          <p:nvPr/>
        </p:nvGraphicFramePr>
        <p:xfrm>
          <a:off x="104162" y="1105875"/>
          <a:ext cx="8965564" cy="4877203"/>
        </p:xfrm>
        <a:graphic>
          <a:graphicData uri="http://schemas.openxmlformats.org/drawingml/2006/table">
            <a:tbl>
              <a:tblPr firstRow="1" bandRow="1">
                <a:tableStyleId>{C4B1156A-380E-4F78-BDF5-A606A8083BF9}</a:tableStyleId>
              </a:tblPr>
              <a:tblGrid>
                <a:gridCol w="960895"/>
                <a:gridCol w="978284"/>
                <a:gridCol w="1038179"/>
                <a:gridCol w="958319"/>
                <a:gridCol w="957675"/>
                <a:gridCol w="1197255"/>
                <a:gridCol w="718739"/>
                <a:gridCol w="826937"/>
                <a:gridCol w="652404"/>
                <a:gridCol w="676877"/>
              </a:tblGrid>
              <a:tr h="613182">
                <a:tc>
                  <a:txBody>
                    <a:bodyPr/>
                    <a:lstStyle/>
                    <a:p>
                      <a:pPr indent="0" algn="ctr">
                        <a:buNone/>
                      </a:pPr>
                      <a:r>
                        <a:rPr lang="zh-CN" altLang="en-US" sz="1200" b="1" kern="1200" dirty="0">
                          <a:solidFill>
                            <a:schemeClr val="dk1"/>
                          </a:solidFill>
                          <a:latin typeface="微软雅黑" panose="020B0503020204020204" pitchFamily="34" charset="-122"/>
                          <a:ea typeface="微软雅黑" panose="020B0503020204020204" pitchFamily="34" charset="-122"/>
                          <a:cs typeface="+mn-cs"/>
                        </a:rPr>
                        <a:t>颗粒物仪器</a:t>
                      </a:r>
                      <a:r>
                        <a:rPr lang="en-US" sz="1200" b="1" kern="1200" dirty="0">
                          <a:solidFill>
                            <a:schemeClr val="dk1"/>
                          </a:solidFill>
                          <a:latin typeface="+mn-lt"/>
                          <a:ea typeface="+mn-ea"/>
                          <a:cs typeface="+mn-cs"/>
                        </a:rPr>
                        <a:t>（</a:t>
                      </a:r>
                      <a:r>
                        <a:rPr lang="en-US" sz="1200" b="1" kern="1200" dirty="0" err="1">
                          <a:solidFill>
                            <a:schemeClr val="dk1"/>
                          </a:solidFill>
                          <a:latin typeface="+mn-lt"/>
                          <a:ea typeface="+mn-ea"/>
                          <a:cs typeface="+mn-cs"/>
                        </a:rPr>
                        <a:t>A类</a:t>
                      </a:r>
                      <a:r>
                        <a:rPr lang="en-US" sz="1200" b="1" kern="1200" dirty="0">
                          <a:solidFill>
                            <a:schemeClr val="dk1"/>
                          </a:solidFill>
                          <a:latin typeface="+mn-lt"/>
                          <a:ea typeface="+mn-ea"/>
                          <a:cs typeface="+mn-cs"/>
                        </a:rPr>
                        <a:t>）</a:t>
                      </a:r>
                      <a:endParaRPr lang="en-US" altLang="en-US" sz="1200" b="1" kern="1200" dirty="0">
                        <a:solidFill>
                          <a:schemeClr val="dk1"/>
                        </a:solidFill>
                        <a:latin typeface="+mn-lt"/>
                        <a:ea typeface="+mn-ea"/>
                        <a:cs typeface="+mn-cs"/>
                      </a:endParaRPr>
                    </a:p>
                  </a:txBody>
                  <a:tcPr marL="68580" marR="68580" marT="0" marB="0" anchor="ctr"/>
                </a:tc>
                <a:tc gridSpan="2">
                  <a:txBody>
                    <a:bodyPr/>
                    <a:lstStyle/>
                    <a:p>
                      <a:pPr indent="0" algn="ctr">
                        <a:buNone/>
                      </a:pPr>
                      <a:r>
                        <a:rPr lang="en-US" sz="1200" b="1" kern="1200" dirty="0" err="1">
                          <a:solidFill>
                            <a:schemeClr val="dk1"/>
                          </a:solidFill>
                          <a:latin typeface="+mn-lt"/>
                          <a:ea typeface="+mn-ea"/>
                          <a:cs typeface="+mn-cs"/>
                        </a:rPr>
                        <a:t>颗粒物仪器（B类</a:t>
                      </a:r>
                      <a:r>
                        <a:rPr lang="en-US" sz="1200" b="1" kern="1200" dirty="0">
                          <a:solidFill>
                            <a:schemeClr val="dk1"/>
                          </a:solidFill>
                          <a:latin typeface="+mn-lt"/>
                          <a:ea typeface="+mn-ea"/>
                          <a:cs typeface="+mn-cs"/>
                        </a:rPr>
                        <a:t>）</a:t>
                      </a:r>
                      <a:endParaRPr lang="en-US" altLang="en-US" sz="1200" b="1" kern="1200" dirty="0">
                        <a:solidFill>
                          <a:schemeClr val="dk1"/>
                        </a:solidFill>
                        <a:latin typeface="+mn-lt"/>
                        <a:ea typeface="+mn-ea"/>
                        <a:cs typeface="+mn-cs"/>
                      </a:endParaRPr>
                    </a:p>
                  </a:txBody>
                  <a:tcPr marL="68580" marR="68580" marT="0" marB="0" anchor="ctr"/>
                </a:tc>
                <a:tc hMerge="1">
                  <a:txBody>
                    <a:bodyPr/>
                    <a:lstStyle/>
                    <a:p>
                      <a:endParaRPr lang="zh-CN"/>
                    </a:p>
                  </a:txBody>
                  <a:tcPr/>
                </a:tc>
                <a:tc>
                  <a:txBody>
                    <a:bodyPr/>
                    <a:lstStyle/>
                    <a:p>
                      <a:pPr indent="0" algn="ctr">
                        <a:buNone/>
                      </a:pPr>
                      <a:r>
                        <a:rPr lang="en-US" sz="1200" b="1" kern="1200" dirty="0" err="1">
                          <a:solidFill>
                            <a:schemeClr val="dk1"/>
                          </a:solidFill>
                          <a:latin typeface="+mn-lt"/>
                          <a:ea typeface="+mn-ea"/>
                          <a:cs typeface="+mn-cs"/>
                        </a:rPr>
                        <a:t>颗粒物仪器（C类</a:t>
                      </a:r>
                      <a:r>
                        <a:rPr lang="en-US" sz="1200" b="1" kern="1200" dirty="0">
                          <a:solidFill>
                            <a:schemeClr val="dk1"/>
                          </a:solidFill>
                          <a:latin typeface="+mn-lt"/>
                          <a:ea typeface="+mn-ea"/>
                          <a:cs typeface="+mn-cs"/>
                        </a:rPr>
                        <a:t>）</a:t>
                      </a:r>
                      <a:endParaRPr lang="en-US" altLang="en-US" sz="1200" b="1" kern="1200" dirty="0">
                        <a:solidFill>
                          <a:schemeClr val="dk1"/>
                        </a:solidFill>
                        <a:latin typeface="+mn-lt"/>
                        <a:ea typeface="+mn-ea"/>
                        <a:cs typeface="+mn-cs"/>
                      </a:endParaRPr>
                    </a:p>
                    <a:p>
                      <a:pPr indent="0" algn="ctr">
                        <a:buNone/>
                      </a:pPr>
                      <a:endParaRPr lang="en-US" altLang="en-US" sz="1200" b="1" kern="1200" dirty="0">
                        <a:solidFill>
                          <a:schemeClr val="dk1"/>
                        </a:solidFill>
                        <a:latin typeface="+mn-lt"/>
                        <a:ea typeface="+mn-ea"/>
                        <a:cs typeface="+mn-cs"/>
                      </a:endParaRPr>
                    </a:p>
                  </a:txBody>
                  <a:tcPr marL="68580" marR="68580" marT="0" marB="0" anchor="ctr"/>
                </a:tc>
                <a:tc>
                  <a:txBody>
                    <a:bodyPr/>
                    <a:lstStyle/>
                    <a:p>
                      <a:pPr indent="0" algn="ctr">
                        <a:buNone/>
                      </a:pPr>
                      <a:r>
                        <a:rPr lang="en-US" sz="1200" b="1" kern="1200" dirty="0" err="1">
                          <a:solidFill>
                            <a:schemeClr val="dk1"/>
                          </a:solidFill>
                          <a:latin typeface="+mn-lt"/>
                          <a:ea typeface="+mn-ea"/>
                          <a:cs typeface="+mn-cs"/>
                        </a:rPr>
                        <a:t>气态污染物</a:t>
                      </a:r>
                      <a:r>
                        <a:rPr lang="en-US" sz="1200" b="1" kern="1200" dirty="0">
                          <a:solidFill>
                            <a:schemeClr val="dk1"/>
                          </a:solidFill>
                          <a:latin typeface="+mn-lt"/>
                          <a:ea typeface="+mn-ea"/>
                          <a:cs typeface="+mn-cs"/>
                        </a:rPr>
                        <a:t> </a:t>
                      </a:r>
                      <a:r>
                        <a:rPr lang="zh-CN" altLang="en-US" sz="1200" b="1" kern="1200" dirty="0">
                          <a:solidFill>
                            <a:schemeClr val="dk1"/>
                          </a:solidFill>
                          <a:latin typeface="微软雅黑" panose="020B0503020204020204" pitchFamily="34" charset="-122"/>
                          <a:ea typeface="微软雅黑" panose="020B0503020204020204" pitchFamily="34" charset="-122"/>
                          <a:cs typeface="+mn-cs"/>
                        </a:rPr>
                        <a:t>设备</a:t>
                      </a:r>
                      <a:endParaRPr lang="en-US" altLang="en-US" sz="1200" b="1" kern="1200" dirty="0">
                        <a:solidFill>
                          <a:schemeClr val="dk1"/>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indent="0" algn="ctr">
                        <a:buNone/>
                      </a:pPr>
                      <a:r>
                        <a:rPr lang="en-US" sz="1200" b="1" kern="1200" dirty="0" err="1">
                          <a:solidFill>
                            <a:schemeClr val="dk1"/>
                          </a:solidFill>
                          <a:latin typeface="+mn-lt"/>
                          <a:ea typeface="+mn-ea"/>
                          <a:cs typeface="+mn-cs"/>
                        </a:rPr>
                        <a:t>国家监测网数据采集系统升级（万</a:t>
                      </a:r>
                      <a:r>
                        <a:rPr lang="en-US" sz="1200" b="1" kern="1200" dirty="0">
                          <a:solidFill>
                            <a:schemeClr val="dk1"/>
                          </a:solidFill>
                          <a:latin typeface="+mn-lt"/>
                          <a:ea typeface="+mn-ea"/>
                          <a:cs typeface="+mn-cs"/>
                        </a:rPr>
                        <a:t>）</a:t>
                      </a:r>
                      <a:endParaRPr lang="en-US" altLang="en-US" sz="1200" b="1" kern="1200" dirty="0">
                        <a:solidFill>
                          <a:schemeClr val="dk1"/>
                        </a:solidFill>
                        <a:latin typeface="+mn-lt"/>
                        <a:ea typeface="+mn-ea"/>
                        <a:cs typeface="+mn-cs"/>
                      </a:endParaRPr>
                    </a:p>
                  </a:txBody>
                  <a:tcPr marL="68580" marR="68580" marT="0" marB="0" anchor="ctr"/>
                </a:tc>
                <a:tc>
                  <a:txBody>
                    <a:bodyPr/>
                    <a:lstStyle/>
                    <a:p>
                      <a:pPr indent="0" algn="ctr">
                        <a:buNone/>
                      </a:pPr>
                      <a:r>
                        <a:rPr lang="en-US" sz="1200" b="1" kern="1200">
                          <a:solidFill>
                            <a:schemeClr val="dk1"/>
                          </a:solidFill>
                          <a:latin typeface="+mn-lt"/>
                          <a:ea typeface="+mn-ea"/>
                          <a:cs typeface="+mn-cs"/>
                        </a:rPr>
                        <a:t>会议费（万）</a:t>
                      </a:r>
                      <a:endParaRPr lang="en-US" altLang="en-US" sz="1200" b="1" kern="1200">
                        <a:solidFill>
                          <a:schemeClr val="dk1"/>
                        </a:solidFill>
                        <a:latin typeface="+mn-lt"/>
                        <a:ea typeface="+mn-ea"/>
                        <a:cs typeface="+mn-cs"/>
                      </a:endParaRPr>
                    </a:p>
                  </a:txBody>
                  <a:tcPr marL="68580" marR="68580" marT="0" marB="0" anchor="ctr"/>
                </a:tc>
                <a:tc>
                  <a:txBody>
                    <a:bodyPr/>
                    <a:lstStyle/>
                    <a:p>
                      <a:pPr indent="0" algn="ctr">
                        <a:buNone/>
                      </a:pPr>
                      <a:r>
                        <a:rPr lang="en-US" sz="1200" b="1" kern="1200" dirty="0" err="1">
                          <a:solidFill>
                            <a:schemeClr val="dk1"/>
                          </a:solidFill>
                          <a:latin typeface="+mn-lt"/>
                          <a:ea typeface="+mn-ea"/>
                          <a:cs typeface="+mn-cs"/>
                        </a:rPr>
                        <a:t>专家工作检查费（万</a:t>
                      </a:r>
                      <a:r>
                        <a:rPr lang="en-US" sz="1200" b="1" kern="1200" dirty="0">
                          <a:solidFill>
                            <a:schemeClr val="dk1"/>
                          </a:solidFill>
                          <a:latin typeface="+mn-lt"/>
                          <a:ea typeface="+mn-ea"/>
                          <a:cs typeface="+mn-cs"/>
                        </a:rPr>
                        <a:t>）</a:t>
                      </a:r>
                      <a:endParaRPr lang="en-US" altLang="en-US" sz="1200" b="1" kern="1200" dirty="0">
                        <a:solidFill>
                          <a:schemeClr val="dk1"/>
                        </a:solidFill>
                        <a:latin typeface="+mn-lt"/>
                        <a:ea typeface="+mn-ea"/>
                        <a:cs typeface="+mn-cs"/>
                      </a:endParaRPr>
                    </a:p>
                  </a:txBody>
                  <a:tcPr marL="68580" marR="68580" marT="0" marB="0" anchor="ctr"/>
                </a:tc>
                <a:tc>
                  <a:txBody>
                    <a:bodyPr/>
                    <a:lstStyle/>
                    <a:p>
                      <a:pPr indent="0" algn="ctr">
                        <a:buNone/>
                      </a:pPr>
                      <a:r>
                        <a:rPr lang="en-US" sz="1200" b="1" kern="1200">
                          <a:solidFill>
                            <a:schemeClr val="dk1"/>
                          </a:solidFill>
                          <a:latin typeface="+mn-lt"/>
                          <a:ea typeface="+mn-ea"/>
                          <a:cs typeface="+mn-cs"/>
                        </a:rPr>
                        <a:t>专家咨询费</a:t>
                      </a:r>
                      <a:endParaRPr lang="en-US" altLang="en-US" sz="1200" b="1" kern="1200">
                        <a:solidFill>
                          <a:schemeClr val="dk1"/>
                        </a:solidFill>
                        <a:latin typeface="+mn-lt"/>
                        <a:ea typeface="+mn-ea"/>
                        <a:cs typeface="+mn-cs"/>
                      </a:endParaRPr>
                    </a:p>
                  </a:txBody>
                  <a:tcPr marL="68580" marR="68580" marT="0" marB="0" anchor="ctr"/>
                </a:tc>
                <a:tc>
                  <a:txBody>
                    <a:bodyPr/>
                    <a:lstStyle/>
                    <a:p>
                      <a:pPr indent="0" algn="ctr">
                        <a:buNone/>
                      </a:pPr>
                      <a:r>
                        <a:rPr lang="en-US" sz="1200" b="1" kern="1200" dirty="0" err="1">
                          <a:solidFill>
                            <a:schemeClr val="dk1"/>
                          </a:solidFill>
                          <a:latin typeface="+mn-lt"/>
                          <a:ea typeface="+mn-ea"/>
                          <a:cs typeface="+mn-cs"/>
                        </a:rPr>
                        <a:t>信息资料印刷费</a:t>
                      </a:r>
                      <a:endParaRPr lang="en-US" altLang="en-US" sz="1200" b="1" kern="1200" dirty="0">
                        <a:solidFill>
                          <a:schemeClr val="dk1"/>
                        </a:solidFill>
                        <a:latin typeface="+mn-lt"/>
                        <a:ea typeface="+mn-ea"/>
                        <a:cs typeface="+mn-cs"/>
                      </a:endParaRPr>
                    </a:p>
                  </a:txBody>
                  <a:tcPr marL="68580" marR="68580" marT="0" marB="0" anchor="ctr"/>
                </a:tc>
              </a:tr>
              <a:tr h="3208935">
                <a:tc>
                  <a:txBody>
                    <a:bodyPr/>
                    <a:lstStyle/>
                    <a:p>
                      <a:pPr indent="0" algn="ctr">
                        <a:buNone/>
                      </a:pPr>
                      <a:r>
                        <a:rPr lang="en-US" sz="1000"/>
                        <a:t>1436站(所有站点运维公司工作人员都需要去到每个国控点现场）（0.05万/站）</a:t>
                      </a:r>
                      <a:endParaRPr lang="en-US" altLang="en-US" sz="1000"/>
                    </a:p>
                  </a:txBody>
                  <a:tcPr marL="68580" marR="68580" marT="0" marB="0" anchor="ctr"/>
                </a:tc>
                <a:tc>
                  <a:txBody>
                    <a:bodyPr/>
                    <a:lstStyle/>
                    <a:p>
                      <a:pPr indent="0" algn="ctr">
                        <a:buNone/>
                      </a:pPr>
                      <a:r>
                        <a:rPr lang="en-US" sz="1000" dirty="0" err="1"/>
                        <a:t>固件软件编制和赴全国现场升级软件刷机工作工程师差旅费用及刷机测试费用</a:t>
                      </a:r>
                      <a:r>
                        <a:rPr lang="en-US" sz="1000" dirty="0"/>
                        <a:t>。（PM</a:t>
                      </a:r>
                      <a:r>
                        <a:rPr lang="en-US" sz="1000" baseline="-25000" dirty="0"/>
                        <a:t>10</a:t>
                      </a:r>
                      <a:r>
                        <a:rPr lang="en-US" sz="1000" dirty="0"/>
                        <a:t>和PM</a:t>
                      </a:r>
                      <a:r>
                        <a:rPr lang="en-US" sz="1000" baseline="-25000" dirty="0"/>
                        <a:t>2.5</a:t>
                      </a:r>
                      <a:r>
                        <a:rPr lang="en-US" sz="1000" dirty="0"/>
                        <a:t>相同站点0.38万/站；不同站点0.195万/站）相同355站；不同  PM</a:t>
                      </a:r>
                      <a:r>
                        <a:rPr lang="en-US" sz="1000" baseline="-25000" dirty="0"/>
                        <a:t>10</a:t>
                      </a:r>
                      <a:r>
                        <a:rPr lang="en-US" sz="1000" dirty="0"/>
                        <a:t>28站、 PM</a:t>
                      </a:r>
                      <a:r>
                        <a:rPr lang="en-US" sz="1000" baseline="-25000" dirty="0"/>
                        <a:t>2.5</a:t>
                      </a:r>
                      <a:r>
                        <a:rPr lang="en-US" sz="1000" dirty="0"/>
                        <a:t>70站。</a:t>
                      </a:r>
                      <a:endParaRPr lang="en-US" altLang="en-US" sz="1000" dirty="0"/>
                    </a:p>
                  </a:txBody>
                  <a:tcPr marL="68580" marR="68580" marT="0" marB="0" anchor="ctr"/>
                </a:tc>
                <a:tc>
                  <a:txBody>
                    <a:bodyPr/>
                    <a:lstStyle/>
                    <a:p>
                      <a:pPr indent="0">
                        <a:buNone/>
                      </a:pPr>
                      <a:r>
                        <a:rPr lang="en-US" sz="1000" dirty="0"/>
                        <a:t>升级温压湿度等传感器硬件，刷新软件专用设备等，其中国内传感器硬件：平均每个约0.3万元，进口传感器约2万元/个。刷机硬件每个0.04万元。所需传感器国产240个，进口34个。刷机硬件每个此类站点一套，共453个。</a:t>
                      </a:r>
                      <a:endParaRPr lang="en-US" altLang="en-US" sz="1000" dirty="0"/>
                    </a:p>
                  </a:txBody>
                  <a:tcPr marL="68580" marR="68580" marT="0" marB="0" anchor="ctr"/>
                </a:tc>
                <a:tc>
                  <a:txBody>
                    <a:bodyPr/>
                    <a:lstStyle/>
                    <a:p>
                      <a:pPr indent="0" algn="ctr">
                        <a:buNone/>
                      </a:pPr>
                      <a:r>
                        <a:rPr lang="zh-CN" altLang="en-US" sz="1000" dirty="0"/>
                        <a:t>涉及</a:t>
                      </a:r>
                      <a:r>
                        <a:rPr lang="en-US" altLang="en-US" sz="1000" dirty="0" err="1"/>
                        <a:t>武汉宇虹环保产业发展有限责任公司</a:t>
                      </a:r>
                      <a:r>
                        <a:rPr lang="zh-CN" altLang="en-US" sz="1000" dirty="0"/>
                        <a:t>、</a:t>
                      </a:r>
                      <a:endParaRPr lang="en-US" altLang="en-US" sz="1000" dirty="0"/>
                    </a:p>
                    <a:p>
                      <a:pPr indent="0" algn="ctr">
                        <a:buNone/>
                      </a:pPr>
                      <a:r>
                        <a:rPr lang="en-US" altLang="en-US" sz="1000" dirty="0" err="1"/>
                        <a:t>深圳宇星科技发展（深圳）有限公司</a:t>
                      </a:r>
                      <a:r>
                        <a:rPr lang="zh-CN" altLang="en-US" sz="1000" dirty="0"/>
                        <a:t>、</a:t>
                      </a:r>
                      <a:endParaRPr lang="en-US" altLang="en-US" sz="1000" dirty="0"/>
                    </a:p>
                    <a:p>
                      <a:pPr indent="0" algn="ctr">
                        <a:buNone/>
                      </a:pPr>
                      <a:r>
                        <a:rPr lang="en-US" altLang="en-US" sz="1000" dirty="0" err="1"/>
                        <a:t>安徽蓝盾光电子股份有限公司</a:t>
                      </a:r>
                      <a:r>
                        <a:rPr lang="zh-CN" altLang="en-US" sz="1000" dirty="0"/>
                        <a:t>、</a:t>
                      </a:r>
                      <a:endParaRPr lang="en-US" altLang="en-US" sz="1000" dirty="0"/>
                    </a:p>
                    <a:p>
                      <a:pPr indent="0" algn="ctr">
                        <a:buNone/>
                      </a:pPr>
                      <a:r>
                        <a:rPr lang="en-US" altLang="en-US" sz="1000" dirty="0" err="1"/>
                        <a:t>河北先河环保科技股份有限公司</a:t>
                      </a:r>
                      <a:r>
                        <a:rPr lang="zh-CN" altLang="en-US" sz="1000" dirty="0"/>
                        <a:t>、</a:t>
                      </a:r>
                      <a:endParaRPr lang="en-US" altLang="en-US" sz="1000" dirty="0"/>
                    </a:p>
                    <a:p>
                      <a:pPr indent="0" algn="ctr">
                        <a:buNone/>
                      </a:pPr>
                      <a:r>
                        <a:rPr lang="en-US" altLang="en-US" sz="1000" dirty="0" err="1"/>
                        <a:t>MetOne仪器公司（及中国代理公司</a:t>
                      </a:r>
                      <a:r>
                        <a:rPr lang="en-US" altLang="en-US" sz="1000" dirty="0"/>
                        <a:t>）</a:t>
                      </a:r>
                      <a:r>
                        <a:rPr lang="zh-CN" altLang="en-US" sz="1000" dirty="0"/>
                        <a:t>的产品 </a:t>
                      </a:r>
                      <a:r>
                        <a:rPr lang="en-US" altLang="zh-CN" sz="1000" dirty="0"/>
                        <a:t>29</a:t>
                      </a:r>
                      <a:r>
                        <a:rPr lang="zh-CN" altLang="en-US" sz="1000" dirty="0"/>
                        <a:t>台</a:t>
                      </a:r>
                    </a:p>
                  </a:txBody>
                  <a:tcPr marL="68580" marR="68580" marT="0" marB="0" anchor="ctr"/>
                </a:tc>
                <a:tc>
                  <a:txBody>
                    <a:bodyPr/>
                    <a:lstStyle/>
                    <a:p>
                      <a:pPr indent="0" algn="ctr">
                        <a:buNone/>
                      </a:pPr>
                      <a:r>
                        <a:rPr lang="en-US" sz="1000"/>
                        <a:t>固件软件编制和赴全国现场升级软件刷机工作工程师差旅费用及刷机测试费用。安徽蓝盾 升级72台，每个台0.15万元；OPSIS公司升级的设备38台，每台0.095万元</a:t>
                      </a:r>
                      <a:endParaRPr lang="en-US" altLang="en-US" sz="1000"/>
                    </a:p>
                  </a:txBody>
                  <a:tcPr marL="68580" marR="68580" marT="0" marB="0" anchor="ctr"/>
                </a:tc>
                <a:tc>
                  <a:txBody>
                    <a:bodyPr/>
                    <a:lstStyle/>
                    <a:p>
                      <a:pPr indent="0" algn="ctr">
                        <a:buNone/>
                      </a:pPr>
                      <a:r>
                        <a:rPr lang="en-US" sz="1000"/>
                        <a:t>1436个站点子站端软件编制及测试费用（每站点0.04万元） 及国家网省、市端软件平台升级仪器统一升级 31个省（直辖市）端软件编制测试（每省级中心0.2万元），全国338城市（每个城市中心软件0.05万元）， 国家中心端平台实况标况存储功能增加，评价及报表功能功能进行完善（18.96万）</a:t>
                      </a:r>
                      <a:endParaRPr lang="en-US" altLang="en-US" sz="1000"/>
                    </a:p>
                  </a:txBody>
                  <a:tcPr marL="68580" marR="68580" marT="0" marB="0" anchor="ctr"/>
                </a:tc>
                <a:tc>
                  <a:txBody>
                    <a:bodyPr/>
                    <a:lstStyle/>
                    <a:p>
                      <a:pPr indent="0" algn="ctr">
                        <a:buNone/>
                      </a:pPr>
                      <a:r>
                        <a:rPr lang="en-US" sz="1000"/>
                        <a:t>状态转换的宣贯，工作的布置，计划的安排等会议，实施总结工作会议，项目的验收等会议。</a:t>
                      </a:r>
                      <a:endParaRPr lang="en-US" altLang="en-US" sz="1000"/>
                    </a:p>
                  </a:txBody>
                  <a:tcPr marL="68580" marR="68580" marT="0" marB="0" anchor="ctr"/>
                </a:tc>
                <a:tc>
                  <a:txBody>
                    <a:bodyPr/>
                    <a:lstStyle/>
                    <a:p>
                      <a:pPr indent="0" algn="ctr">
                        <a:buNone/>
                      </a:pPr>
                      <a:r>
                        <a:rPr lang="en-US" sz="1000"/>
                        <a:t>环境部及总站、及各省市专家到各站点及设备软硬件调试准备工作检查 （赴31个省的1436每个点位）。</a:t>
                      </a:r>
                      <a:endParaRPr lang="en-US" altLang="en-US" sz="1000"/>
                    </a:p>
                  </a:txBody>
                  <a:tcPr marL="68580" marR="68580" marT="0" marB="0" anchor="ctr"/>
                </a:tc>
                <a:tc>
                  <a:txBody>
                    <a:bodyPr/>
                    <a:lstStyle/>
                    <a:p>
                      <a:pPr indent="0" algn="ctr">
                        <a:buNone/>
                      </a:pPr>
                      <a:r>
                        <a:rPr lang="en-US" sz="1000"/>
                        <a:t>为满足工作需要，需支付专家咨询费4万。</a:t>
                      </a:r>
                      <a:endParaRPr lang="en-US" altLang="en-US" sz="1000"/>
                    </a:p>
                  </a:txBody>
                  <a:tcPr marL="68580" marR="68580" marT="0" marB="0" anchor="ctr"/>
                </a:tc>
                <a:tc>
                  <a:txBody>
                    <a:bodyPr/>
                    <a:lstStyle/>
                    <a:p>
                      <a:pPr indent="0" algn="ctr">
                        <a:buNone/>
                      </a:pPr>
                      <a:r>
                        <a:rPr lang="en-US" sz="1000" dirty="0" err="1"/>
                        <a:t>设备升级材料的印刷，信息费用，后期验收材料的制作打印等费用</a:t>
                      </a:r>
                      <a:r>
                        <a:rPr lang="en-US" sz="1000" dirty="0"/>
                        <a:t>。</a:t>
                      </a:r>
                      <a:endParaRPr lang="en-US" altLang="en-US" sz="1000" dirty="0"/>
                    </a:p>
                  </a:txBody>
                  <a:tcPr marL="68580" marR="68580" marT="0" marB="0" anchor="ctr"/>
                </a:tc>
              </a:tr>
              <a:tr h="177800">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c>
                  <a:txBody>
                    <a:bodyPr/>
                    <a:lstStyle/>
                    <a:p>
                      <a:pPr indent="0" algn="ctr">
                        <a:buNone/>
                      </a:pPr>
                      <a:endParaRPr lang="en-US" altLang="en-US" sz="1400" b="1" dirty="0">
                        <a:latin typeface="Arial" panose="020B0604020202020204" pitchFamily="34" charset="0"/>
                        <a:cs typeface="Arial" panose="020B0604020202020204" pitchFamily="34" charset="0"/>
                      </a:endParaRPr>
                    </a:p>
                  </a:txBody>
                  <a:tcPr marL="68580" marR="68580" marT="0" marB="0" anchor="ctr"/>
                </a:tc>
              </a:tr>
              <a:tr h="365476">
                <a:tc>
                  <a:txBody>
                    <a:bodyPr/>
                    <a:lstStyle/>
                    <a:p>
                      <a:pPr indent="0" algn="ctr">
                        <a:buNone/>
                      </a:pPr>
                      <a:r>
                        <a:rPr lang="en-US" sz="1200" b="1" dirty="0" err="1"/>
                        <a:t>总计（万</a:t>
                      </a:r>
                      <a:r>
                        <a:rPr lang="en-US" sz="1200" b="1" dirty="0"/>
                        <a:t>）</a:t>
                      </a:r>
                      <a:endParaRPr lang="en-US" altLang="en-US" sz="1200" b="1" dirty="0"/>
                    </a:p>
                  </a:txBody>
                  <a:tcPr marL="68580" marR="68580" marT="0" marB="0" anchor="ctr"/>
                </a:tc>
                <a:tc gridSpan="9">
                  <a:txBody>
                    <a:bodyPr/>
                    <a:lstStyle/>
                    <a:p>
                      <a:pPr indent="0" algn="ctr">
                        <a:buNone/>
                      </a:pPr>
                      <a:r>
                        <a:rPr lang="en-US" sz="1400" b="0" dirty="0">
                          <a:solidFill>
                            <a:srgbClr val="FF0000"/>
                          </a:solidFill>
                          <a:latin typeface="Arial" panose="020B0604020202020204" pitchFamily="34" charset="0"/>
                          <a:cs typeface="Arial" panose="020B0604020202020204" pitchFamily="34" charset="0"/>
                        </a:rPr>
                        <a:t>764</a:t>
                      </a:r>
                      <a:endParaRPr lang="en-US" altLang="en-US" sz="1400" b="0" dirty="0">
                        <a:solidFill>
                          <a:srgbClr val="FF0000"/>
                        </a:solidFill>
                        <a:latin typeface="Arial" panose="020B0604020202020204" pitchFamily="34" charset="0"/>
                        <a:cs typeface="Arial" panose="020B0604020202020204" pitchFamily="34" charset="0"/>
                      </a:endParaRPr>
                    </a:p>
                  </a:txBody>
                  <a:tcPr marL="68580" marR="6858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476250">
                <a:tc>
                  <a:txBody>
                    <a:bodyPr/>
                    <a:lstStyle/>
                    <a:p>
                      <a:pPr indent="0" algn="ctr">
                        <a:buNone/>
                      </a:pPr>
                      <a:r>
                        <a:rPr lang="en-US" sz="1000"/>
                        <a:t>备注</a:t>
                      </a:r>
                      <a:endParaRPr lang="en-US" altLang="en-US" sz="1000"/>
                    </a:p>
                  </a:txBody>
                  <a:tcPr marL="68580" marR="68580" marT="0" marB="0" anchor="ctr"/>
                </a:tc>
                <a:tc gridSpan="9">
                  <a:txBody>
                    <a:bodyPr/>
                    <a:lstStyle/>
                    <a:p>
                      <a:pPr indent="0" algn="ctr">
                        <a:buNone/>
                      </a:pPr>
                      <a:r>
                        <a:rPr lang="en-US" sz="1000" dirty="0" err="1"/>
                        <a:t>以上金额为预估测算值，具体金额的分配可在项目内进行调剂，以实际工作需要为准</a:t>
                      </a:r>
                      <a:r>
                        <a:rPr lang="en-US" sz="1000" dirty="0"/>
                        <a:t>。</a:t>
                      </a:r>
                      <a:endParaRPr lang="en-US" altLang="en-US" sz="1000" dirty="0"/>
                    </a:p>
                  </a:txBody>
                  <a:tcPr marL="68580" marR="6858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6770" y="1527810"/>
            <a:ext cx="7491095" cy="769441"/>
          </a:xfrm>
          <a:prstGeom prst="rect">
            <a:avLst/>
          </a:prstGeom>
          <a:noFill/>
          <a:ln w="9525">
            <a:noFill/>
          </a:ln>
        </p:spPr>
        <p:txBody>
          <a:bodyPr wrap="square">
            <a:spAutoFit/>
          </a:bodyPr>
          <a:lstStyle/>
          <a:p>
            <a:pPr algn="l"/>
            <a:endParaRPr lang="zh-CN" sz="2400" b="0" dirty="0">
              <a:cs typeface="仿宋_GB2312" charset="0"/>
            </a:endParaRPr>
          </a:p>
          <a:p>
            <a:pPr algn="l"/>
            <a:endParaRPr lang="zh-CN" sz="2000" b="0"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3" name="内容占位符 2"/>
          <p:cNvSpPr>
            <a:spLocks noGrp="1"/>
          </p:cNvSpPr>
          <p:nvPr>
            <p:ph idx="1"/>
          </p:nvPr>
        </p:nvSpPr>
        <p:spPr>
          <a:xfrm>
            <a:off x="231140" y="868680"/>
            <a:ext cx="8467090" cy="5690235"/>
          </a:xfrm>
        </p:spPr>
        <p:txBody>
          <a:bodyPr>
            <a:noAutofit/>
          </a:bodyPr>
          <a:lstStyle/>
          <a:p>
            <a:pPr marL="0" indent="0">
              <a:lnSpc>
                <a:spcPct val="150000"/>
              </a:lnSpc>
              <a:buNone/>
            </a:pPr>
            <a:r>
              <a:rPr lang="en-US" altLang="zh-CN"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1. </a:t>
            </a: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工作落实不到位，部分基层工作人员对培训内容不熟悉</a:t>
            </a:r>
            <a:endParaRPr lang="zh-CN" altLang="zh-CN"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lvl="1">
              <a:lnSpc>
                <a:spcPct val="15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状态转换工作程序复杂，</a:t>
            </a:r>
            <a:r>
              <a:rPr lang="zh-CN" altLang="en-US" dirty="0">
                <a:cs typeface="华文楷体" panose="02010600040101010101" pitchFamily="2" charset="-122"/>
                <a:sym typeface="+mn-ea"/>
              </a:rPr>
              <a:t>仪器种类多样，各步骤</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相互关联且流程较长，最终结果要求精细，需要各仪器厂商、平台开发商及运维公司协同实施。但试点发现存在实施人员对培训内容不够熟悉，要求未能传达到一线工作人员层面等问题。导致状态转换工作出现偏差。基层人员必须培训到位，将所有教材和相关材料仔细阅读，严格按照要求的时间和步骤进行操作。 </a:t>
            </a:r>
          </a:p>
          <a:p>
            <a:pPr lvl="1">
              <a:lnSpc>
                <a:spcPct val="15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地方和各运维公司应对全国所有省份和城市</a:t>
            </a:r>
            <a:r>
              <a:rPr lang="zh-CN" altLang="en-US" dirty="0">
                <a:cs typeface="华文楷体" panose="02010600040101010101" pitchFamily="2" charset="-122"/>
                <a:sym typeface="+mn-ea"/>
              </a:rPr>
              <a:t>的实施人员和检查人员</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的实施及核实工作进行培训。</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lvl="1">
              <a:lnSpc>
                <a:spcPct val="150000"/>
              </a:lnSpc>
              <a:buFont typeface="Arial" panose="020B0604020202020204" pitchFamily="34" charset="0"/>
              <a:buChar char="•"/>
            </a:pPr>
            <a:endParaRPr lang="zh-CN" altLang="en-US" sz="2800" dirty="0">
              <a:latin typeface="华文楷体" panose="02010600040101010101" pitchFamily="2" charset="-122"/>
              <a:ea typeface="华文楷体" panose="02010600040101010101" pitchFamily="2" charset="-122"/>
              <a:sym typeface="+mn-ea"/>
            </a:endParaRPr>
          </a:p>
          <a:p>
            <a:pPr lvl="1">
              <a:lnSpc>
                <a:spcPct val="150000"/>
              </a:lnSpc>
              <a:buFont typeface="Arial" panose="020B0604020202020204" pitchFamily="34" charset="0"/>
              <a:buChar char="•"/>
            </a:pPr>
            <a:endParaRPr lang="zh-CN" altLang="en-US" sz="2800" dirty="0">
              <a:latin typeface="华文楷体" panose="02010600040101010101" pitchFamily="2" charset="-122"/>
              <a:ea typeface="华文楷体" panose="02010600040101010101" pitchFamily="2" charset="-122"/>
              <a:sym typeface="+mn-ea"/>
            </a:endParaRPr>
          </a:p>
          <a:p>
            <a:pPr marL="302260" lvl="1" indent="0">
              <a:lnSpc>
                <a:spcPct val="150000"/>
              </a:lnSpc>
              <a:buFont typeface="Arial" panose="020B0604020202020204" pitchFamily="34" charse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 </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 name="标题 1"/>
          <p:cNvSpPr>
            <a:spLocks noGrp="1"/>
          </p:cNvSpPr>
          <p:nvPr>
            <p:ph type="title"/>
          </p:nvPr>
        </p:nvSpPr>
        <p:spPr/>
        <p:txBody>
          <a:bodyPr>
            <a:normAutofit/>
          </a:bodyPr>
          <a:lstStyle/>
          <a:p>
            <a:r>
              <a:rPr lang="zh-CN" altLang="en-US" dirty="0">
                <a:solidFill>
                  <a:srgbClr val="0070C0"/>
                </a:solidFill>
                <a:cs typeface="仿宋_GB2312" charset="0"/>
              </a:rPr>
              <a:t>五、主要</a:t>
            </a:r>
            <a:r>
              <a:rPr lang="zh-CN" altLang="zh-CN" dirty="0">
                <a:solidFill>
                  <a:srgbClr val="0070C0"/>
                </a:solidFill>
                <a:cs typeface="仿宋_GB2312" charset="0"/>
              </a:rPr>
              <a:t>存在问题</a:t>
            </a:r>
            <a:r>
              <a:rPr lang="zh-CN" altLang="zh-CN" dirty="0">
                <a:cs typeface="仿宋_GB2312" charset="0"/>
              </a:rPr>
              <a:t>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6770" y="1527810"/>
            <a:ext cx="7491095" cy="769441"/>
          </a:xfrm>
          <a:prstGeom prst="rect">
            <a:avLst/>
          </a:prstGeom>
          <a:noFill/>
          <a:ln w="9525">
            <a:noFill/>
          </a:ln>
        </p:spPr>
        <p:txBody>
          <a:bodyPr wrap="square">
            <a:spAutoFit/>
          </a:bodyPr>
          <a:lstStyle/>
          <a:p>
            <a:pPr algn="l"/>
            <a:endParaRPr lang="zh-CN" sz="2400" b="0" dirty="0">
              <a:cs typeface="仿宋_GB2312" charset="0"/>
            </a:endParaRPr>
          </a:p>
          <a:p>
            <a:pPr algn="l"/>
            <a:endParaRPr lang="zh-CN" sz="2000" b="0"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3" name="内容占位符 2"/>
          <p:cNvSpPr>
            <a:spLocks noGrp="1"/>
          </p:cNvSpPr>
          <p:nvPr>
            <p:ph idx="1"/>
          </p:nvPr>
        </p:nvSpPr>
        <p:spPr>
          <a:xfrm>
            <a:off x="231140" y="1168400"/>
            <a:ext cx="8467090" cy="4674870"/>
          </a:xfrm>
        </p:spPr>
        <p:txBody>
          <a:bodyPr>
            <a:noAutofit/>
          </a:bodyPr>
          <a:lstStyle/>
          <a:p>
            <a:pPr marL="0" indent="0">
              <a:lnSpc>
                <a:spcPct val="150000"/>
              </a:lnSpc>
              <a:buNone/>
            </a:pPr>
            <a:r>
              <a:rPr lang="en-US" altLang="zh-CN" sz="2800" b="1" dirty="0">
                <a:solidFill>
                  <a:srgbClr val="FF0000"/>
                </a:solidFill>
                <a:latin typeface="华文楷体" panose="02010600040101010101" pitchFamily="2" charset="-122"/>
                <a:ea typeface="华文楷体" panose="02010600040101010101" pitchFamily="2" charset="-122"/>
              </a:rPr>
              <a:t>2.  B</a:t>
            </a:r>
            <a:r>
              <a:rPr lang="zh-CN" altLang="en-US" sz="2800" b="1" dirty="0">
                <a:solidFill>
                  <a:srgbClr val="FF0000"/>
                </a:solidFill>
                <a:latin typeface="华文楷体" panose="02010600040101010101" pitchFamily="2" charset="-122"/>
                <a:ea typeface="华文楷体" panose="02010600040101010101" pitchFamily="2" charset="-122"/>
              </a:rPr>
              <a:t>类仪器和</a:t>
            </a:r>
            <a:r>
              <a:rPr lang="en-US" altLang="zh-CN" sz="2800" b="1" dirty="0">
                <a:solidFill>
                  <a:srgbClr val="FF0000"/>
                </a:solidFill>
                <a:latin typeface="华文楷体" panose="02010600040101010101" pitchFamily="2" charset="-122"/>
                <a:ea typeface="华文楷体" panose="02010600040101010101" pitchFamily="2" charset="-122"/>
              </a:rPr>
              <a:t>C</a:t>
            </a:r>
            <a:r>
              <a:rPr lang="zh-CN" altLang="en-US" sz="2800" b="1" dirty="0">
                <a:solidFill>
                  <a:srgbClr val="FF0000"/>
                </a:solidFill>
                <a:latin typeface="华文楷体" panose="02010600040101010101" pitchFamily="2" charset="-122"/>
                <a:ea typeface="华文楷体" panose="02010600040101010101" pitchFamily="2" charset="-122"/>
              </a:rPr>
              <a:t>类设备面临所需配件或者整机尚未购置，需提早安排</a:t>
            </a:r>
            <a:endParaRPr lang="en-US" altLang="zh-CN" sz="1400" b="1" dirty="0">
              <a:solidFill>
                <a:srgbClr val="FF0000"/>
              </a:solidFill>
              <a:latin typeface="华文楷体" panose="02010600040101010101" pitchFamily="2" charset="-122"/>
              <a:ea typeface="华文楷体" panose="02010600040101010101" pitchFamily="2" charset="-122"/>
            </a:endParaRPr>
          </a:p>
          <a:p>
            <a:pPr lvl="1">
              <a:lnSpc>
                <a:spcPct val="150000"/>
              </a:lnSpc>
              <a:buFont typeface="Arial" panose="020B0604020202020204" pitchFamily="34" charset="0"/>
              <a:buChar char="•"/>
            </a:pPr>
            <a:r>
              <a:rPr lang="en-US" altLang="zh-CN" dirty="0">
                <a:sym typeface="+mn-ea"/>
              </a:rPr>
              <a:t>B</a:t>
            </a:r>
            <a:r>
              <a:rPr lang="zh-CN" altLang="en-US" dirty="0">
                <a:sym typeface="+mn-ea"/>
              </a:rPr>
              <a:t>类仪器需要进行采购备件，</a:t>
            </a:r>
            <a:r>
              <a:rPr lang="en-US" altLang="zh-CN" dirty="0">
                <a:sym typeface="+mn-ea"/>
              </a:rPr>
              <a:t>C</a:t>
            </a:r>
            <a:r>
              <a:rPr lang="zh-CN" altLang="en-US" dirty="0">
                <a:sym typeface="+mn-ea"/>
              </a:rPr>
              <a:t>类需购置</a:t>
            </a:r>
            <a:r>
              <a:rPr lang="zh-CN" altLang="en-US" dirty="0">
                <a:latin typeface="华文楷体" panose="02010600040101010101" pitchFamily="2" charset="-122"/>
                <a:ea typeface="华文楷体" panose="02010600040101010101" pitchFamily="2" charset="-122"/>
                <a:sym typeface="+mn-ea"/>
              </a:rPr>
              <a:t>新仪器才能满足状态转换工作的要求，各地环保部门应安排资金做好状态转换所需设备及部件的采购工作。</a:t>
            </a:r>
          </a:p>
          <a:p>
            <a:pPr lvl="1">
              <a:lnSpc>
                <a:spcPct val="150000"/>
              </a:lnSpc>
              <a:buFont typeface="Arial" panose="020B0604020202020204" pitchFamily="34" charset="0"/>
              <a:buChar char="•"/>
            </a:pPr>
            <a:r>
              <a:rPr lang="zh-CN" altLang="en-US" dirty="0">
                <a:sym typeface="+mn-ea"/>
              </a:rPr>
              <a:t>购置的</a:t>
            </a:r>
            <a:r>
              <a:rPr lang="en-US" altLang="zh-CN" dirty="0">
                <a:sym typeface="+mn-ea"/>
              </a:rPr>
              <a:t>C</a:t>
            </a:r>
            <a:r>
              <a:rPr lang="zh-CN" altLang="en-US" dirty="0">
                <a:sym typeface="+mn-ea"/>
              </a:rPr>
              <a:t>类新设备</a:t>
            </a:r>
            <a:r>
              <a:rPr lang="zh-CN" altLang="zh-CN" dirty="0">
                <a:sym typeface="+mn-ea"/>
              </a:rPr>
              <a:t>需要按照工作流程经过</a:t>
            </a:r>
            <a:r>
              <a:rPr lang="zh-CN" altLang="en-US" dirty="0">
                <a:sym typeface="+mn-ea"/>
              </a:rPr>
              <a:t>验收和测试步骤</a:t>
            </a:r>
            <a:r>
              <a:rPr lang="zh-CN" altLang="zh-CN" dirty="0">
                <a:sym typeface="+mn-ea"/>
              </a:rPr>
              <a:t>（</a:t>
            </a:r>
            <a:r>
              <a:rPr lang="en-US" altLang="zh-CN" dirty="0">
                <a:sym typeface="+mn-ea"/>
              </a:rPr>
              <a:t>2-3</a:t>
            </a:r>
            <a:r>
              <a:rPr lang="zh-CN" altLang="en-US" dirty="0">
                <a:sym typeface="+mn-ea"/>
              </a:rPr>
              <a:t>个月左右）。</a:t>
            </a:r>
            <a:endParaRPr lang="zh-CN" altLang="en-US" dirty="0">
              <a:latin typeface="华文楷体" panose="02010600040101010101" pitchFamily="2" charset="-122"/>
              <a:ea typeface="华文楷体" panose="02010600040101010101" pitchFamily="2" charset="-122"/>
              <a:sym typeface="+mn-ea"/>
            </a:endParaRPr>
          </a:p>
          <a:p>
            <a:pPr lvl="1">
              <a:lnSpc>
                <a:spcPct val="15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sym typeface="+mn-ea"/>
              </a:rPr>
              <a:t>在采购的仪器或配件到位之前，为保证状态转换工作按时完成，由各站点的运维厂商按升级计划，提供符合新状态要求的备机进行支持。（尤其部分</a:t>
            </a:r>
            <a:r>
              <a:rPr lang="zh-CN" altLang="en-US" dirty="0">
                <a:solidFill>
                  <a:srgbClr val="FF0000"/>
                </a:solidFill>
                <a:latin typeface="华文楷体" panose="02010600040101010101" pitchFamily="2" charset="-122"/>
                <a:ea typeface="华文楷体" panose="02010600040101010101" pitchFamily="2" charset="-122"/>
                <a:sym typeface="+mn-ea"/>
              </a:rPr>
              <a:t>天虹公司</a:t>
            </a:r>
            <a:r>
              <a:rPr lang="zh-CN" altLang="en-US" dirty="0">
                <a:latin typeface="华文楷体" panose="02010600040101010101" pitchFamily="2" charset="-122"/>
                <a:ea typeface="华文楷体" panose="02010600040101010101" pitchFamily="2" charset="-122"/>
                <a:sym typeface="+mn-ea"/>
              </a:rPr>
              <a:t>和</a:t>
            </a:r>
            <a:r>
              <a:rPr lang="en-US" altLang="zh-CN" dirty="0">
                <a:solidFill>
                  <a:srgbClr val="FF0000"/>
                </a:solidFill>
                <a:latin typeface="华文楷体" panose="02010600040101010101" pitchFamily="2" charset="-122"/>
                <a:ea typeface="华文楷体" panose="02010600040101010101" pitchFamily="2" charset="-122"/>
                <a:sym typeface="+mn-ea"/>
              </a:rPr>
              <a:t>MetoOne</a:t>
            </a:r>
            <a:r>
              <a:rPr lang="zh-CN" altLang="en-US" dirty="0">
                <a:solidFill>
                  <a:srgbClr val="FF0000"/>
                </a:solidFill>
                <a:latin typeface="华文楷体" panose="02010600040101010101" pitchFamily="2" charset="-122"/>
                <a:ea typeface="华文楷体" panose="02010600040101010101" pitchFamily="2" charset="-122"/>
                <a:sym typeface="+mn-ea"/>
              </a:rPr>
              <a:t>公司</a:t>
            </a:r>
            <a:r>
              <a:rPr lang="zh-CN" altLang="en-US" dirty="0">
                <a:latin typeface="华文楷体" panose="02010600040101010101" pitchFamily="2" charset="-122"/>
                <a:ea typeface="华文楷体" panose="02010600040101010101" pitchFamily="2" charset="-122"/>
                <a:sym typeface="+mn-ea"/>
              </a:rPr>
              <a:t>的设备）</a:t>
            </a:r>
          </a:p>
          <a:p>
            <a:pPr lvl="1">
              <a:lnSpc>
                <a:spcPct val="150000"/>
              </a:lnSpc>
              <a:buFont typeface="Arial" panose="020B0604020202020204" pitchFamily="34" charset="0"/>
              <a:buChar char="•"/>
            </a:pPr>
            <a:endParaRPr lang="zh-CN" altLang="en-US" sz="1200" dirty="0">
              <a:latin typeface="华文楷体" panose="02010600040101010101" pitchFamily="2" charset="-122"/>
              <a:ea typeface="华文楷体" panose="02010600040101010101" pitchFamily="2" charset="-122"/>
              <a:sym typeface="+mn-ea"/>
            </a:endParaRPr>
          </a:p>
          <a:p>
            <a:pPr lvl="1">
              <a:lnSpc>
                <a:spcPct val="150000"/>
              </a:lnSpc>
              <a:buFont typeface="Arial" panose="020B0604020202020204" pitchFamily="34" charset="0"/>
              <a:buChar char="•"/>
            </a:pPr>
            <a:endParaRPr lang="zh-CN" altLang="en-US" sz="1200" dirty="0">
              <a:latin typeface="华文楷体" panose="02010600040101010101" pitchFamily="2" charset="-122"/>
              <a:ea typeface="华文楷体" panose="02010600040101010101" pitchFamily="2" charset="-122"/>
              <a:sym typeface="+mn-ea"/>
            </a:endParaRPr>
          </a:p>
          <a:p>
            <a:pPr marL="302260" lvl="1" indent="0">
              <a:lnSpc>
                <a:spcPct val="150000"/>
              </a:lnSpc>
              <a:buFont typeface="Arial" panose="020B0604020202020204" pitchFamily="34" charset="0"/>
              <a:buNone/>
            </a:pPr>
            <a:r>
              <a:rPr lang="zh-CN" altLang="en-US" sz="1200" dirty="0">
                <a:latin typeface="华文楷体" panose="02010600040101010101" pitchFamily="2" charset="-122"/>
                <a:ea typeface="华文楷体" panose="02010600040101010101" pitchFamily="2" charset="-122"/>
                <a:cs typeface="华文楷体" panose="02010600040101010101" pitchFamily="2" charset="-122"/>
              </a:rPr>
              <a:t> </a:t>
            </a:r>
            <a:endParaRPr lang="en-US" altLang="zh-CN" sz="1100"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 name="标题 1"/>
          <p:cNvSpPr>
            <a:spLocks noGrp="1"/>
          </p:cNvSpPr>
          <p:nvPr>
            <p:ph type="title"/>
          </p:nvPr>
        </p:nvSpPr>
        <p:spPr/>
        <p:txBody>
          <a:bodyPr>
            <a:normAutofit/>
          </a:bodyPr>
          <a:lstStyle/>
          <a:p>
            <a:r>
              <a:rPr lang="zh-CN" altLang="en-US" dirty="0">
                <a:solidFill>
                  <a:srgbClr val="0070C0"/>
                </a:solidFill>
                <a:cs typeface="仿宋_GB2312" charset="0"/>
              </a:rPr>
              <a:t>五、主要</a:t>
            </a:r>
            <a:r>
              <a:rPr lang="zh-CN" altLang="zh-CN" dirty="0">
                <a:solidFill>
                  <a:srgbClr val="0070C0"/>
                </a:solidFill>
                <a:cs typeface="仿宋_GB2312" charset="0"/>
              </a:rPr>
              <a:t>存在问题</a:t>
            </a:r>
            <a:r>
              <a:rPr lang="zh-CN" altLang="zh-CN" dirty="0">
                <a:cs typeface="仿宋_GB2312" charset="0"/>
              </a:rPr>
              <a:t>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6770" y="1527810"/>
            <a:ext cx="7491095" cy="769441"/>
          </a:xfrm>
          <a:prstGeom prst="rect">
            <a:avLst/>
          </a:prstGeom>
          <a:noFill/>
          <a:ln w="9525">
            <a:noFill/>
          </a:ln>
        </p:spPr>
        <p:txBody>
          <a:bodyPr wrap="square">
            <a:spAutoFit/>
          </a:bodyPr>
          <a:lstStyle/>
          <a:p>
            <a:pPr algn="l"/>
            <a:endParaRPr lang="zh-CN" sz="2400" b="0" dirty="0">
              <a:cs typeface="仿宋_GB2312" charset="0"/>
            </a:endParaRPr>
          </a:p>
          <a:p>
            <a:pPr algn="l"/>
            <a:endParaRPr lang="zh-CN" sz="2000" b="0"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3" name="内容占位符 2"/>
          <p:cNvSpPr>
            <a:spLocks noGrp="1"/>
          </p:cNvSpPr>
          <p:nvPr>
            <p:ph idx="1"/>
          </p:nvPr>
        </p:nvSpPr>
        <p:spPr>
          <a:xfrm>
            <a:off x="349607" y="576491"/>
            <a:ext cx="8467055" cy="5991314"/>
          </a:xfrm>
        </p:spPr>
        <p:txBody>
          <a:bodyPr>
            <a:noAutofit/>
          </a:bodyPr>
          <a:lstStyle/>
          <a:p>
            <a:pPr marL="0" indent="0">
              <a:lnSpc>
                <a:spcPct val="150000"/>
              </a:lnSpc>
              <a:buNone/>
            </a:pP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1200" dirty="0">
              <a:latin typeface="华文楷体" panose="02010600040101010101" pitchFamily="2" charset="-122"/>
              <a:ea typeface="华文楷体" panose="02010600040101010101" pitchFamily="2" charset="-122"/>
              <a:sym typeface="+mn-ea"/>
            </a:endParaRPr>
          </a:p>
          <a:p>
            <a:pPr marL="302260" lvl="1" indent="0" fontAlgn="auto">
              <a:lnSpc>
                <a:spcPts val="2400"/>
              </a:lnSpc>
              <a:spcBef>
                <a:spcPts val="0"/>
              </a:spcBef>
              <a:buFont typeface="Arial" panose="020B0604020202020204" pitchFamily="34" charse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b="1" dirty="0">
                <a:solidFill>
                  <a:srgbClr val="FF0000"/>
                </a:solidFill>
                <a:latin typeface="华文楷体" panose="02010600040101010101" pitchFamily="2" charset="-122"/>
                <a:ea typeface="华文楷体" panose="02010600040101010101" pitchFamily="2" charset="-122"/>
              </a:rPr>
              <a:t>3 </a:t>
            </a:r>
            <a:r>
              <a:rPr lang="zh-CN" altLang="en-US" sz="2800" b="1" dirty="0">
                <a:solidFill>
                  <a:srgbClr val="FF0000"/>
                </a:solidFill>
                <a:latin typeface="华文楷体" panose="02010600040101010101" pitchFamily="2" charset="-122"/>
                <a:ea typeface="华文楷体" panose="02010600040101010101" pitchFamily="2" charset="-122"/>
              </a:rPr>
              <a:t>升级过程可能出现的问题</a:t>
            </a:r>
            <a:endParaRPr lang="zh-CN" altLang="zh-CN" b="1" dirty="0">
              <a:solidFill>
                <a:srgbClr val="FF0000"/>
              </a:solidFill>
              <a:latin typeface="华文楷体" panose="02010600040101010101" pitchFamily="2" charset="-122"/>
              <a:ea typeface="华文楷体" panose="02010600040101010101" pitchFamily="2" charset="-122"/>
            </a:endParaRPr>
          </a:p>
          <a:p>
            <a:pPr marL="0" indent="0" fontAlgn="auto">
              <a:lnSpc>
                <a:spcPts val="2400"/>
              </a:lnSpc>
              <a:spcBef>
                <a:spcPts val="1200"/>
              </a:spcBef>
              <a:buNone/>
            </a:pP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dirty="0">
                <a:latin typeface="华文楷体" panose="02010600040101010101" pitchFamily="2" charset="-122"/>
                <a:ea typeface="华文楷体" panose="02010600040101010101" pitchFamily="2" charset="-122"/>
                <a:sym typeface="+mn-ea"/>
              </a:rPr>
              <a:t>根据</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目前的试点实施结果，存在部分仪器颗粒物仪器环境</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温度气压采集错误</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，颗粒物设备环境</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温度气压输出存在问题</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（外置气压气温传感器故障或者缺失），同站点两台颗粒物之间或与气象五参数设备环境</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温度气压差别较大</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采集温度、气压等参数不匹配</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、单位有误等问题。</a:t>
            </a:r>
            <a:r>
              <a:rPr lang="zh-CN" altLang="en-US" dirty="0">
                <a:cs typeface="华文楷体" panose="02010600040101010101" pitchFamily="2" charset="-122"/>
                <a:sym typeface="+mn-ea"/>
              </a:rPr>
              <a:t>部分城市的仪器还出现过</a:t>
            </a:r>
            <a:r>
              <a:rPr lang="zh-CN" altLang="en-US" b="1" dirty="0">
                <a:solidFill>
                  <a:srgbClr val="FF0000"/>
                </a:solidFill>
                <a:cs typeface="华文楷体" panose="02010600040101010101" pitchFamily="2" charset="-122"/>
                <a:sym typeface="+mn-ea"/>
              </a:rPr>
              <a:t>升级后监测数据不稳定</a:t>
            </a:r>
            <a:r>
              <a:rPr lang="zh-CN" altLang="en-US" dirty="0">
                <a:cs typeface="华文楷体" panose="02010600040101010101" pitchFamily="2" charset="-122"/>
                <a:sym typeface="+mn-ea"/>
              </a:rPr>
              <a:t>、</a:t>
            </a:r>
            <a:r>
              <a:rPr lang="zh-CN" altLang="en-US" b="1" dirty="0">
                <a:solidFill>
                  <a:srgbClr val="FF0000"/>
                </a:solidFill>
                <a:cs typeface="华文楷体" panose="02010600040101010101" pitchFamily="2" charset="-122"/>
                <a:sym typeface="+mn-ea"/>
              </a:rPr>
              <a:t>数据缺失</a:t>
            </a:r>
            <a:r>
              <a:rPr lang="zh-CN" altLang="en-US" dirty="0">
                <a:cs typeface="华文楷体" panose="02010600040101010101" pitchFamily="2" charset="-122"/>
                <a:sym typeface="+mn-ea"/>
              </a:rPr>
              <a:t>较长或者数据不变的情况。 </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此类问题均为仪器厂商和软件开发企业测试时间较短，型号版本过多，有些问题未能暴露和发现。</a:t>
            </a:r>
          </a:p>
          <a:p>
            <a:pPr marL="0" indent="0" fontAlgn="auto">
              <a:lnSpc>
                <a:spcPts val="2400"/>
              </a:lnSpc>
              <a:spcBef>
                <a:spcPts val="0"/>
              </a:spcBef>
              <a:buNone/>
            </a:pP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       若发现存在无法解决的问题，现场人员应立即联系仪器生产公司工程师和旭诚公司进行咨询，</a:t>
            </a:r>
            <a:r>
              <a:rPr lang="zh-CN" altLang="en-US" dirty="0">
                <a:cs typeface="华文楷体" panose="02010600040101010101" pitchFamily="2" charset="-122"/>
                <a:sym typeface="+mn-ea"/>
              </a:rPr>
              <a:t>若无法升级成功及时联系旭诚公司和总站</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对问题进行反馈和记录时间节点。</a:t>
            </a:r>
          </a:p>
          <a:p>
            <a:pPr marL="0" indent="0" fontAlgn="auto">
              <a:lnSpc>
                <a:spcPts val="2400"/>
              </a:lnSpc>
              <a:spcBef>
                <a:spcPts val="0"/>
              </a:spcBef>
              <a:buNone/>
            </a:pPr>
            <a:endPar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ts val="2400"/>
              </a:lnSpc>
              <a:spcBef>
                <a:spcPts val="0"/>
              </a:spcBef>
              <a:buNone/>
            </a:pPr>
            <a:r>
              <a:rPr lang="zh-CN" altLang="zh-CN" b="1" dirty="0">
                <a:solidFill>
                  <a:srgbClr val="FF0000"/>
                </a:solidFill>
                <a:sym typeface="+mn-ea"/>
              </a:rPr>
              <a:t>  </a:t>
            </a:r>
            <a:r>
              <a:rPr lang="zh-CN" altLang="zh-CN" sz="2800" b="1" dirty="0">
                <a:solidFill>
                  <a:srgbClr val="FF0000"/>
                </a:solidFill>
                <a:sym typeface="+mn-ea"/>
              </a:rPr>
              <a:t>      </a:t>
            </a:r>
            <a:r>
              <a:rPr lang="en-US" altLang="zh-CN" sz="2800" b="1" dirty="0">
                <a:solidFill>
                  <a:srgbClr val="FF0000"/>
                </a:solidFill>
                <a:sym typeface="+mn-ea"/>
              </a:rPr>
              <a:t>4</a:t>
            </a:r>
            <a:r>
              <a:rPr lang="zh-CN" altLang="zh-CN" sz="2800" b="1" dirty="0">
                <a:solidFill>
                  <a:srgbClr val="FF0000"/>
                </a:solidFill>
                <a:sym typeface="+mn-ea"/>
              </a:rPr>
              <a:t>. 未按照计划实施，擅自进行升级</a:t>
            </a:r>
            <a:endParaRPr lang="zh-CN" altLang="en-US" dirty="0">
              <a:cs typeface="华文楷体" panose="02010600040101010101" pitchFamily="2" charset="-122"/>
              <a:sym typeface="+mn-ea"/>
            </a:endParaRPr>
          </a:p>
          <a:p>
            <a:pPr marL="0" indent="0" fontAlgn="auto">
              <a:lnSpc>
                <a:spcPts val="2400"/>
              </a:lnSpc>
              <a:spcBef>
                <a:spcPts val="1200"/>
              </a:spcBef>
              <a:buNone/>
            </a:pPr>
            <a:r>
              <a:rPr lang="zh-CN" altLang="en-US" dirty="0">
                <a:cs typeface="华文楷体" panose="02010600040101010101" pitchFamily="2" charset="-122"/>
                <a:sym typeface="+mn-ea"/>
              </a:rPr>
              <a:t>       未理解状态转工作需求，为及早完成站点升级工作任务就擅自实施状态转换，造成部分站点存在仪器升级，数据采集未升级，或者仪器未升级成功，但数采升级又升级，使数据不匹配，造成标况作为实况或者实况作为标况数据进行采集。</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 name="标题 1"/>
          <p:cNvSpPr>
            <a:spLocks noGrp="1"/>
          </p:cNvSpPr>
          <p:nvPr>
            <p:ph type="title"/>
          </p:nvPr>
        </p:nvSpPr>
        <p:spPr/>
        <p:txBody>
          <a:bodyPr>
            <a:normAutofit/>
          </a:bodyPr>
          <a:lstStyle/>
          <a:p>
            <a:r>
              <a:rPr lang="zh-CN" altLang="en-US" dirty="0">
                <a:solidFill>
                  <a:srgbClr val="0070C0"/>
                </a:solidFill>
                <a:cs typeface="仿宋_GB2312" charset="0"/>
              </a:rPr>
              <a:t>五、主要</a:t>
            </a:r>
            <a:r>
              <a:rPr lang="zh-CN" altLang="zh-CN" dirty="0">
                <a:solidFill>
                  <a:srgbClr val="0070C0"/>
                </a:solidFill>
                <a:cs typeface="仿宋_GB2312" charset="0"/>
              </a:rPr>
              <a:t>存在问题</a:t>
            </a:r>
            <a:r>
              <a:rPr lang="zh-CN" altLang="zh-CN" dirty="0">
                <a:cs typeface="仿宋_GB2312" charset="0"/>
              </a:rPr>
              <a:t>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
        <p:nvSpPr>
          <p:cNvPr id="6" name="内容占位符 5"/>
          <p:cNvSpPr>
            <a:spLocks noGrp="1"/>
          </p:cNvSpPr>
          <p:nvPr>
            <p:ph idx="1"/>
          </p:nvPr>
        </p:nvSpPr>
        <p:spPr>
          <a:xfrm>
            <a:off x="338455" y="1740535"/>
            <a:ext cx="8467090" cy="3634740"/>
          </a:xfrm>
        </p:spPr>
        <p:txBody>
          <a:bodyPr>
            <a:normAutofit lnSpcReduction="10000"/>
          </a:bodyPr>
          <a:lstStyle/>
          <a:p>
            <a:pPr>
              <a:buFont typeface="Wingdings" panose="05000000000000000000" pitchFamily="2" charset="2"/>
              <a:buChar char="l"/>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按照实施计划表</a:t>
            </a:r>
            <a:r>
              <a:rPr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继续做好后续状态实施工作</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，各地和总站对出现的问题组织仪器厂商及时解决，在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全国范围稳妥推进状态转换工作。</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cs typeface="华文楷体" panose="02010600040101010101" pitchFamily="2" charset="-122"/>
              </a:rPr>
              <a:t>涉及C类仪器及部分B类仪器的地方环保部门启动仪器或配件的采购工作。</a:t>
            </a:r>
          </a:p>
          <a:p>
            <a:pPr>
              <a:buFont typeface="Wingdings" panose="05000000000000000000" pitchFamily="2" charset="2"/>
              <a:buChar char="l"/>
            </a:pP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cs typeface="华文楷体" panose="02010600040101010101" pitchFamily="2" charset="-122"/>
              </a:rPr>
              <a:t>组织省级站开展状态转换完成情况</a:t>
            </a:r>
            <a:r>
              <a:rPr lang="zh-CN" altLang="en-US" dirty="0">
                <a:cs typeface="华文楷体" panose="02010600040101010101" pitchFamily="2" charset="-122"/>
                <a:sym typeface="+mn-ea"/>
              </a:rPr>
              <a:t>现场核查工作。</a:t>
            </a:r>
          </a:p>
          <a:p>
            <a:pPr>
              <a:buFont typeface="Wingdings" panose="05000000000000000000" pitchFamily="2" charset="2"/>
              <a:buChar char="l"/>
            </a:pPr>
            <a:endParaRPr lang="zh-CN" altLang="en-US" dirty="0">
              <a:cs typeface="华文楷体" panose="02010600040101010101" pitchFamily="2" charset="-122"/>
              <a:sym typeface="+mn-ea"/>
            </a:endParaRPr>
          </a:p>
          <a:p>
            <a:pPr>
              <a:buFont typeface="Wingdings" panose="05000000000000000000" pitchFamily="2" charset="2"/>
              <a:buChar char="l"/>
            </a:pPr>
            <a:r>
              <a:rPr lang="zh-CN" altLang="en-US" dirty="0">
                <a:sym typeface="+mn-ea"/>
              </a:rPr>
              <a:t>各相关单位在状态转换工作结束后形成工作报告。</a:t>
            </a:r>
            <a:endParaRPr lang="zh-CN" altLang="en-US" dirty="0">
              <a:cs typeface="华文楷体" panose="02010600040101010101" pitchFamily="2" charset="-122"/>
              <a:sym typeface="+mn-ea"/>
            </a:endParaRPr>
          </a:p>
          <a:p>
            <a:pPr>
              <a:buFont typeface="Wingdings" panose="05000000000000000000" pitchFamily="2" charset="2"/>
              <a:buChar char="l"/>
            </a:pP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cs typeface="华文楷体" panose="02010600040101010101" pitchFamily="2" charset="-122"/>
              </a:rPr>
              <a:t>在获取历史气象数据基础上，继续做好实况（参况）数据的转换前后对比分析工作，及历史数据的转换工作。</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endParaRPr lang="zh-CN" altLang="zh-CN" sz="2400" b="1" dirty="0">
              <a:solidFill>
                <a:srgbClr val="FF0000"/>
              </a:solidFill>
              <a:cs typeface="仿宋_GB2312" charset="0"/>
            </a:endParaRPr>
          </a:p>
          <a:p>
            <a:endParaRPr lang="zh-CN" altLang="en-US" dirty="0"/>
          </a:p>
        </p:txBody>
      </p:sp>
      <p:sp>
        <p:nvSpPr>
          <p:cNvPr id="3" name="标题 2"/>
          <p:cNvSpPr>
            <a:spLocks noGrp="1"/>
          </p:cNvSpPr>
          <p:nvPr>
            <p:ph type="title"/>
          </p:nvPr>
        </p:nvSpPr>
        <p:spPr/>
        <p:txBody>
          <a:bodyPr>
            <a:normAutofit/>
          </a:bodyPr>
          <a:lstStyle/>
          <a:p>
            <a:r>
              <a:rPr lang="zh-CN" altLang="en-US" dirty="0"/>
              <a:t>六、下一步工作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509311" y="2441257"/>
            <a:ext cx="5688632" cy="2428875"/>
          </a:xfrm>
        </p:spPr>
        <p:txBody>
          <a:bodyPr>
            <a:normAutofit/>
          </a:bodyPr>
          <a:lstStyle/>
          <a:p>
            <a:pPr algn="ctr"/>
            <a:r>
              <a:rPr lang="zh-CN" altLang="en-US" sz="7200" i="1" dirty="0">
                <a:ln w="22225">
                  <a:solidFill>
                    <a:schemeClr val="accent2"/>
                  </a:solidFill>
                  <a:prstDash val="solid"/>
                </a:ln>
                <a:solidFill>
                  <a:schemeClr val="accent2">
                    <a:lumMod val="40000"/>
                    <a:lumOff val="60000"/>
                  </a:schemeClr>
                </a:solidFill>
                <a:effectLst/>
              </a:rPr>
              <a:t>谢谢</a:t>
            </a:r>
            <a:r>
              <a:rPr lang="zh-CN" altLang="en-US" sz="7200" i="1" dirty="0">
                <a:solidFill>
                  <a:schemeClr val="accent1"/>
                </a:solidFill>
                <a:effectLst>
                  <a:outerShdw blurRad="38100" dist="25400" dir="5400000" algn="ctr" rotWithShape="0">
                    <a:srgbClr val="6E747A">
                      <a:alpha val="43000"/>
                    </a:srgbClr>
                  </a:outerShdw>
                </a:effectLst>
              </a:rPr>
              <a:t>！</a:t>
            </a:r>
          </a:p>
        </p:txBody>
      </p:sp>
      <p:pic>
        <p:nvPicPr>
          <p:cNvPr id="4" name="图片 3"/>
          <p:cNvPicPr>
            <a:picLocks noChangeAspect="1"/>
          </p:cNvPicPr>
          <p:nvPr/>
        </p:nvPicPr>
        <p:blipFill>
          <a:blip r:embed="rId2"/>
          <a:stretch>
            <a:fillRect/>
          </a:stretch>
        </p:blipFill>
        <p:spPr>
          <a:xfrm>
            <a:off x="5970270" y="5888355"/>
            <a:ext cx="2969260" cy="795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nvSpPr>
        <p:spPr>
          <a:xfrm>
            <a:off x="170180" y="1776095"/>
            <a:ext cx="1792605" cy="362585"/>
          </a:xfrm>
          <a:prstGeom prst="rect">
            <a:avLst/>
          </a:prstGeom>
        </p:spPr>
        <p:txBody>
          <a:bodyPr vert="horz" lIns="91440" tIns="45720" rIns="91440" bIns="45720" rtlCol="0" anchor="ctr">
            <a:normAutofit fontScale="65000" lnSpcReduction="20000"/>
          </a:bodyPr>
          <a:lstStyle>
            <a:lvl1pPr algn="l" defTabSz="914400" rtl="0" eaLnBrk="1" latinLnBrk="0" hangingPunct="1">
              <a:spcBef>
                <a:spcPct val="0"/>
              </a:spcBef>
              <a:buNone/>
              <a:defRPr sz="280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sz="3200" dirty="0"/>
          </a:p>
        </p:txBody>
      </p:sp>
      <p:sp>
        <p:nvSpPr>
          <p:cNvPr id="6" name="内容占位符 5"/>
          <p:cNvSpPr>
            <a:spLocks noGrp="1"/>
          </p:cNvSpPr>
          <p:nvPr>
            <p:ph idx="1"/>
          </p:nvPr>
        </p:nvSpPr>
        <p:spPr/>
        <p:txBody>
          <a:bodyPr/>
          <a:lstStyle/>
          <a:p>
            <a:pPr>
              <a:buFont typeface="Wingdings" panose="05000000000000000000" pitchFamily="2" charset="2"/>
              <a:buChar char="l"/>
            </a:pPr>
            <a:r>
              <a:rPr lang="zh-CN" altLang="zh-CN" dirty="0">
                <a:latin typeface="华文楷体" panose="02010600040101010101" pitchFamily="2" charset="-122"/>
                <a:ea typeface="华文楷体" panose="02010600040101010101" pitchFamily="2" charset="-122"/>
                <a:cs typeface="华文楷体" panose="02010600040101010101" pitchFamily="2" charset="-122"/>
                <a:sym typeface="+mn-ea"/>
              </a:rPr>
              <a:t>落实</a:t>
            </a:r>
            <a:r>
              <a:rPr lang="zh-CN"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《国务院</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&lt;</a:t>
            </a:r>
            <a:r>
              <a:rPr lang="zh-CN"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关于印发打赢蓝天保卫战三年行动计划</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&gt;</a:t>
            </a:r>
            <a:r>
              <a:rPr lang="zh-CN"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的通知》（国发〔2018〕22号）</a:t>
            </a:r>
            <a:r>
              <a:rPr lang="zh-CN" altLang="zh-CN" dirty="0">
                <a:latin typeface="华文楷体" panose="02010600040101010101" pitchFamily="2" charset="-122"/>
                <a:ea typeface="华文楷体" panose="02010600040101010101" pitchFamily="2" charset="-122"/>
                <a:cs typeface="华文楷体" panose="02010600040101010101" pitchFamily="2" charset="-122"/>
                <a:sym typeface="+mn-ea"/>
              </a:rPr>
              <a:t>中具体的任务要求：</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err="1">
                <a:latin typeface="华文楷体" panose="02010600040101010101" pitchFamily="2" charset="-122"/>
                <a:ea typeface="华文楷体" panose="02010600040101010101" pitchFamily="2" charset="-122"/>
                <a:cs typeface="华文楷体" panose="02010600040101010101" pitchFamily="2" charset="-122"/>
                <a:sym typeface="+mn-ea"/>
              </a:rPr>
              <a:t>修改《环境空气质量标准》中关于监测状态的有关规定，实现与国际接轨</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a:t>
            </a:r>
          </a:p>
          <a:p>
            <a:pPr>
              <a:buFont typeface="Wingdings" panose="05000000000000000000" pitchFamily="2" charset="2"/>
              <a:buChar char="l"/>
            </a:pP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buNone/>
            </a:pP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a:buFont typeface="Wingdings" panose="05000000000000000000" pitchFamily="2" charset="2"/>
              <a:buChar char="l"/>
            </a:pPr>
            <a:r>
              <a:rPr lang="zh-CN" altLang="zh-CN" dirty="0">
                <a:latin typeface="华文楷体" panose="02010600040101010101" pitchFamily="2" charset="-122"/>
                <a:ea typeface="华文楷体" panose="02010600040101010101" pitchFamily="2" charset="-122"/>
                <a:cs typeface="华文楷体" panose="02010600040101010101" pitchFamily="2" charset="-122"/>
                <a:sym typeface="+mn-ea"/>
              </a:rPr>
              <a:t>按照</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中国工程院对《环境空气质量标准》（GB 3095-2012）及其配套标准</a:t>
            </a:r>
            <a:r>
              <a:rPr lang="zh-CN" altLang="zh-CN" dirty="0">
                <a:latin typeface="华文楷体" panose="02010600040101010101" pitchFamily="2" charset="-122"/>
                <a:ea typeface="华文楷体" panose="02010600040101010101" pitchFamily="2" charset="-122"/>
                <a:cs typeface="华文楷体" panose="02010600040101010101" pitchFamily="2" charset="-122"/>
                <a:sym typeface="+mn-ea"/>
              </a:rPr>
              <a:t>《环境空气质量指数（AQI）技术规定（试行）》（HJ 633-2012）和《环境空气质量评价技术规范（试行）》（HJ 663-2013）</a:t>
            </a:r>
            <a:r>
              <a:rPr lang="zh-CN"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提出的评估意见和修改建议，借鉴发达国家通行做法</a:t>
            </a:r>
            <a:r>
              <a:rPr lang="zh-CN" altLang="zh-CN" dirty="0">
                <a:latin typeface="华文楷体" panose="02010600040101010101" pitchFamily="2" charset="-122"/>
                <a:ea typeface="华文楷体" panose="02010600040101010101" pitchFamily="2" charset="-122"/>
                <a:cs typeface="华文楷体" panose="02010600040101010101" pitchFamily="2" charset="-122"/>
                <a:sym typeface="+mn-ea"/>
              </a:rPr>
              <a:t>，将环境空气中颗粒物及气体污染物监测的浓度采用的标准状态，分别修改为实际状态及参考状态</a:t>
            </a:r>
            <a:endParaRPr lang="zh-CN" altLang="zh-CN" sz="2400" dirty="0">
              <a:cs typeface="仿宋_GB2312" charset="0"/>
              <a:sym typeface="+mn-ea"/>
            </a:endParaRPr>
          </a:p>
          <a:p>
            <a:pPr>
              <a:buFont typeface="Wingdings" panose="05000000000000000000" pitchFamily="2" charset="2"/>
              <a:buChar char="l"/>
            </a:pPr>
            <a:endParaRPr lang="en-US" altLang="zh-CN" sz="2400" dirty="0">
              <a:cs typeface="仿宋_GB2312" charset="0"/>
              <a:sym typeface="+mn-ea"/>
            </a:endParaRPr>
          </a:p>
          <a:p>
            <a:pPr>
              <a:buFont typeface="Wingdings" panose="05000000000000000000" pitchFamily="2" charset="2"/>
              <a:buChar char="l"/>
            </a:pPr>
            <a:endParaRPr lang="en-US" altLang="zh-CN" sz="2400" dirty="0">
              <a:cs typeface="仿宋_GB2312" charset="0"/>
              <a:sym typeface="+mn-ea"/>
            </a:endParaRPr>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normAutofit/>
          </a:bodyPr>
          <a:lstStyle/>
          <a:p>
            <a:r>
              <a:rPr lang="zh-CN" altLang="en-US" dirty="0"/>
              <a:t>一、工作背景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49583" y="908720"/>
          <a:ext cx="8352928" cy="5197588"/>
        </p:xfrm>
        <a:graphic>
          <a:graphicData uri="http://schemas.openxmlformats.org/drawingml/2006/table">
            <a:tbl>
              <a:tblPr/>
              <a:tblGrid>
                <a:gridCol w="1461368"/>
                <a:gridCol w="1899984"/>
                <a:gridCol w="3216519"/>
                <a:gridCol w="1775057"/>
              </a:tblGrid>
              <a:tr h="472508">
                <a:tc>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国家</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状态规定</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浓度单位</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r>
              <a:tr h="472508">
                <a:tc rowSpan="2">
                  <a:txBody>
                    <a:bodyPr/>
                    <a:lstStyle/>
                    <a:p>
                      <a:pPr algn="ctr" rtl="0" fontAlgn="ctr"/>
                      <a:r>
                        <a:rPr lang="zh-CN" altLang="en-US" sz="1600" b="1" i="0" u="none" strike="noStrike" dirty="0">
                          <a:solidFill>
                            <a:schemeClr val="bg1"/>
                          </a:solidFill>
                          <a:effectLst/>
                          <a:latin typeface="华文楷体" panose="02010600040101010101" pitchFamily="2" charset="-122"/>
                          <a:ea typeface="华文楷体" panose="02010600040101010101" pitchFamily="2" charset="-122"/>
                        </a:rPr>
                        <a:t>中国</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气态污染物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rowSpan="2">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标准状态：</a:t>
                      </a:r>
                      <a:r>
                        <a:rPr lang="en-US" altLang="zh-CN"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273K</a:t>
                      </a: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，标准大气压</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rowSpan="2">
                  <a:txBody>
                    <a:bodyPr/>
                    <a:lstStyle/>
                    <a:p>
                      <a:pPr algn="ctr" rtl="0" fontAlgn="ctr"/>
                      <a:r>
                        <a:rPr lang="el-GR" sz="1600" b="1" i="0" u="none" strike="noStrike" dirty="0">
                          <a:solidFill>
                            <a:srgbClr val="000000"/>
                          </a:solidFill>
                          <a:effectLst/>
                          <a:ea typeface="华文楷体" panose="02010600040101010101" pitchFamily="2" charset="-122"/>
                          <a:cs typeface="+mn-lt"/>
                        </a:rPr>
                        <a:t>μ</a:t>
                      </a:r>
                      <a:r>
                        <a:rPr lang="en-US" sz="1600" b="1" i="0" u="none" strike="noStrike" dirty="0">
                          <a:solidFill>
                            <a:srgbClr val="000000"/>
                          </a:solidFill>
                          <a:effectLst/>
                          <a:ea typeface="华文楷体" panose="02010600040101010101" pitchFamily="2" charset="-122"/>
                          <a:cs typeface="+mn-lt"/>
                        </a:rPr>
                        <a:t>g/m</a:t>
                      </a:r>
                      <a:r>
                        <a:rPr lang="en-US" sz="1600" b="1" i="0" u="none" strike="noStrike" baseline="30000" dirty="0">
                          <a:solidFill>
                            <a:srgbClr val="000000"/>
                          </a:solidFill>
                          <a:effectLst/>
                          <a:ea typeface="华文楷体" panose="02010600040101010101" pitchFamily="2" charset="-122"/>
                          <a:cs typeface="+mn-lt"/>
                        </a:rPr>
                        <a:t>3</a:t>
                      </a:r>
                      <a:r>
                        <a:rPr lang="en-US" sz="1600" b="1" i="0" u="none" strike="noStrike" dirty="0">
                          <a:solidFill>
                            <a:srgbClr val="000000"/>
                          </a:solidFill>
                          <a:effectLst/>
                          <a:ea typeface="华文楷体" panose="02010600040101010101" pitchFamily="2" charset="-122"/>
                          <a:cs typeface="+mn-lt"/>
                        </a:rPr>
                        <a:t>、mg/m</a:t>
                      </a:r>
                      <a:r>
                        <a:rPr lang="en-US" sz="1600" b="1" i="0" u="none" strike="noStrike" baseline="30000" dirty="0">
                          <a:solidFill>
                            <a:srgbClr val="000000"/>
                          </a:solidFill>
                          <a:effectLst/>
                          <a:ea typeface="华文楷体" panose="02010600040101010101" pitchFamily="2" charset="-122"/>
                          <a:cs typeface="+mn-lt"/>
                        </a:rPr>
                        <a:t>3</a:t>
                      </a:r>
                      <a:endParaRPr lang="en-US" sz="1600" b="1" i="0" u="none" strike="noStrike" dirty="0">
                        <a:solidFill>
                          <a:srgbClr val="000000"/>
                        </a:solidFill>
                        <a:effectLst/>
                        <a:ea typeface="华文楷体" panose="02010600040101010101" pitchFamily="2" charset="-122"/>
                        <a:cs typeface="+mn-lt"/>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r>
              <a:tr h="472508">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颗粒物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r>
              <a:tr h="472508">
                <a:tc rowSpan="2">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美国</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气态污染物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参比状态：</a:t>
                      </a:r>
                      <a:r>
                        <a:rPr lang="en-US" altLang="zh-CN" sz="1600" b="1" i="0" u="none" strike="noStrike" dirty="0">
                          <a:solidFill>
                            <a:srgbClr val="0000FF"/>
                          </a:solidFill>
                          <a:effectLst/>
                          <a:latin typeface="华文楷体" panose="02010600040101010101" pitchFamily="2" charset="-122"/>
                          <a:ea typeface="华文楷体" panose="02010600040101010101" pitchFamily="2" charset="-122"/>
                          <a:cs typeface="华文楷体" panose="02010600040101010101" pitchFamily="2" charset="-122"/>
                        </a:rPr>
                        <a:t>298 </a:t>
                      </a:r>
                      <a:r>
                        <a:rPr lang="en-US" altLang="zh-CN"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K</a:t>
                      </a: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，标准大气压</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en-US" sz="1600" b="1" i="0" u="none" strike="noStrike" dirty="0" err="1">
                          <a:solidFill>
                            <a:srgbClr val="000000"/>
                          </a:solidFill>
                          <a:effectLst/>
                          <a:ea typeface="华文楷体" panose="02010600040101010101" pitchFamily="2" charset="-122"/>
                          <a:cs typeface="+mn-lt"/>
                        </a:rPr>
                        <a:t>ppb、ppm</a:t>
                      </a:r>
                      <a:endParaRPr lang="en-US" sz="1600" b="1" i="0" u="none" strike="noStrike" dirty="0">
                        <a:solidFill>
                          <a:srgbClr val="000000"/>
                        </a:solidFill>
                        <a:effectLst/>
                        <a:ea typeface="华文楷体" panose="02010600040101010101" pitchFamily="2" charset="-122"/>
                        <a:cs typeface="+mn-lt"/>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r>
              <a:tr h="472508">
                <a:tc vMerge="1">
                  <a:txBody>
                    <a:bodyPr/>
                    <a:lstStyle/>
                    <a:p>
                      <a:endParaRPr lang="zh-CN"/>
                    </a:p>
                  </a:txBody>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颗粒物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监测点</a:t>
                      </a:r>
                      <a:r>
                        <a:rPr lang="zh-CN" altLang="en-US" sz="1600" b="1" i="0" u="none" strike="noStrike" dirty="0">
                          <a:solidFill>
                            <a:srgbClr val="FF0000"/>
                          </a:solidFill>
                          <a:effectLst/>
                          <a:latin typeface="华文楷体" panose="02010600040101010101" pitchFamily="2" charset="-122"/>
                          <a:ea typeface="华文楷体" panose="02010600040101010101" pitchFamily="2" charset="-122"/>
                        </a:rPr>
                        <a:t>实际气温和压力状态</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el-GR" sz="1600" b="1" i="0" u="none" strike="noStrike" dirty="0">
                          <a:solidFill>
                            <a:srgbClr val="000000"/>
                          </a:solidFill>
                          <a:effectLst/>
                          <a:ea typeface="华文楷体" panose="02010600040101010101" pitchFamily="2" charset="-122"/>
                          <a:cs typeface="+mn-lt"/>
                        </a:rPr>
                        <a:t>μ</a:t>
                      </a:r>
                      <a:r>
                        <a:rPr lang="en-US" sz="1600" b="1" i="0" u="none" strike="noStrike" dirty="0">
                          <a:solidFill>
                            <a:srgbClr val="000000"/>
                          </a:solidFill>
                          <a:effectLst/>
                          <a:ea typeface="华文楷体" panose="02010600040101010101" pitchFamily="2" charset="-122"/>
                          <a:cs typeface="+mn-lt"/>
                        </a:rPr>
                        <a:t>g/m</a:t>
                      </a:r>
                      <a:r>
                        <a:rPr lang="en-US" sz="1600" b="1" i="0" u="none" strike="noStrike" baseline="30000" dirty="0">
                          <a:solidFill>
                            <a:srgbClr val="000000"/>
                          </a:solidFill>
                          <a:effectLst/>
                          <a:ea typeface="华文楷体" panose="02010600040101010101" pitchFamily="2" charset="-122"/>
                          <a:cs typeface="+mn-lt"/>
                        </a:rPr>
                        <a:t>3</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508">
                <a:tc rowSpan="2">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欧盟</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气态污染物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参考状态：</a:t>
                      </a:r>
                      <a:r>
                        <a:rPr lang="en-US" altLang="zh-CN" sz="1600" b="1" i="0" u="none" strike="noStrike" dirty="0">
                          <a:solidFill>
                            <a:srgbClr val="0000FF"/>
                          </a:solidFill>
                          <a:effectLst/>
                          <a:latin typeface="华文楷体" panose="02010600040101010101" pitchFamily="2" charset="-122"/>
                          <a:ea typeface="华文楷体" panose="02010600040101010101" pitchFamily="2" charset="-122"/>
                          <a:cs typeface="华文楷体" panose="02010600040101010101" pitchFamily="2" charset="-122"/>
                        </a:rPr>
                        <a:t>293K</a:t>
                      </a: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，标准大气压</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rowSpan="2">
                  <a:txBody>
                    <a:bodyPr/>
                    <a:lstStyle/>
                    <a:p>
                      <a:pPr algn="ctr" rtl="0" fontAlgn="ctr"/>
                      <a:r>
                        <a:rPr lang="el-GR" sz="1600" b="1" i="0" u="none" strike="noStrike" dirty="0">
                          <a:solidFill>
                            <a:srgbClr val="000000"/>
                          </a:solidFill>
                          <a:effectLst/>
                          <a:ea typeface="华文楷体" panose="02010600040101010101" pitchFamily="2" charset="-122"/>
                          <a:cs typeface="+mn-lt"/>
                        </a:rPr>
                        <a:t>μ</a:t>
                      </a:r>
                      <a:r>
                        <a:rPr lang="en-US" sz="1600" b="1" i="0" u="none" strike="noStrike" dirty="0">
                          <a:solidFill>
                            <a:srgbClr val="000000"/>
                          </a:solidFill>
                          <a:effectLst/>
                          <a:ea typeface="华文楷体" panose="02010600040101010101" pitchFamily="2" charset="-122"/>
                          <a:cs typeface="+mn-lt"/>
                        </a:rPr>
                        <a:t>g/m</a:t>
                      </a:r>
                      <a:r>
                        <a:rPr lang="en-US" sz="1600" b="1" i="0" u="none" strike="noStrike" baseline="30000" dirty="0">
                          <a:solidFill>
                            <a:srgbClr val="000000"/>
                          </a:solidFill>
                          <a:effectLst/>
                          <a:ea typeface="华文楷体" panose="02010600040101010101" pitchFamily="2" charset="-122"/>
                          <a:cs typeface="+mn-lt"/>
                        </a:rPr>
                        <a:t>3</a:t>
                      </a:r>
                      <a:r>
                        <a:rPr lang="en-US" sz="1600" b="1" i="0" u="none" strike="noStrike" dirty="0">
                          <a:solidFill>
                            <a:srgbClr val="000000"/>
                          </a:solidFill>
                          <a:effectLst/>
                          <a:ea typeface="华文楷体" panose="02010600040101010101" pitchFamily="2" charset="-122"/>
                          <a:cs typeface="+mn-lt"/>
                        </a:rPr>
                        <a:t>、mg/m</a:t>
                      </a:r>
                      <a:r>
                        <a:rPr lang="en-US" sz="1600" b="1" i="0" u="none" strike="noStrike" baseline="30000" dirty="0">
                          <a:solidFill>
                            <a:srgbClr val="000000"/>
                          </a:solidFill>
                          <a:effectLst/>
                          <a:ea typeface="华文楷体" panose="02010600040101010101" pitchFamily="2" charset="-122"/>
                          <a:cs typeface="+mn-lt"/>
                        </a:rPr>
                        <a:t>3</a:t>
                      </a:r>
                      <a:endParaRPr lang="en-US" sz="1600" b="1" i="0" u="none" strike="noStrike" dirty="0">
                        <a:solidFill>
                          <a:srgbClr val="000000"/>
                        </a:solidFill>
                        <a:effectLst/>
                        <a:ea typeface="华文楷体" panose="02010600040101010101" pitchFamily="2" charset="-122"/>
                        <a:cs typeface="+mn-lt"/>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r>
              <a:tr h="472508">
                <a:tc vMerge="1">
                  <a:txBody>
                    <a:bodyPr/>
                    <a:lstStyle/>
                    <a:p>
                      <a:endParaRPr lang="zh-CN"/>
                    </a:p>
                  </a:txBody>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颗粒物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监测点</a:t>
                      </a:r>
                      <a:r>
                        <a:rPr lang="zh-CN" altLang="en-US" sz="1600" b="1" i="0" u="none" strike="noStrike" dirty="0">
                          <a:solidFill>
                            <a:srgbClr val="FF0000"/>
                          </a:solidFill>
                          <a:effectLst/>
                          <a:latin typeface="华文楷体" panose="02010600040101010101" pitchFamily="2" charset="-122"/>
                          <a:ea typeface="华文楷体" panose="02010600040101010101" pitchFamily="2" charset="-122"/>
                        </a:rPr>
                        <a:t>实际气温和压力状态</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vMerge="1">
                  <a:txBody>
                    <a:bodyPr/>
                    <a:lstStyle/>
                    <a:p>
                      <a:endParaRPr lang="zh-CN"/>
                    </a:p>
                  </a:txBody>
                  <a:tcPr/>
                </a:tc>
              </a:tr>
              <a:tr h="472508">
                <a:tc rowSpan="2">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世界卫生组织</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a:solidFill>
                            <a:srgbClr val="000000"/>
                          </a:solidFill>
                          <a:effectLst/>
                          <a:latin typeface="华文楷体" panose="02010600040101010101" pitchFamily="2" charset="-122"/>
                          <a:ea typeface="华文楷体" panose="02010600040101010101" pitchFamily="2" charset="-122"/>
                        </a:rPr>
                        <a:t>气态污染物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rowSpan="2">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标准状态：</a:t>
                      </a:r>
                      <a:r>
                        <a:rPr lang="en-US" altLang="zh-CN"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273K</a:t>
                      </a: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，标准大气压</a:t>
                      </a:r>
                      <a:endParaRPr lang="en-US" altLang="zh-CN"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endParaRPr>
                    </a:p>
                    <a:p>
                      <a:pPr marL="0" marR="0" indent="0" algn="ctr" defTabSz="914400" rtl="0" eaLnBrk="1" fontAlgn="ctr" latinLnBrk="0" hangingPunct="1">
                        <a:lnSpc>
                          <a:spcPct val="100000"/>
                        </a:lnSpc>
                        <a:spcBef>
                          <a:spcPts val="0"/>
                        </a:spcBef>
                        <a:spcAft>
                          <a:spcPts val="0"/>
                        </a:spcAft>
                        <a:buClrTx/>
                        <a:buSzTx/>
                        <a:buFontTx/>
                        <a:buNone/>
                        <a:defRPr/>
                      </a:pPr>
                      <a:r>
                        <a:rPr lang="zh-CN" altLang="en-US" sz="1600" b="1" i="0" u="none" strike="noStrike" kern="100" dirty="0">
                          <a:solidFill>
                            <a:srgbClr val="FF0000"/>
                          </a:solidFill>
                          <a:effectLst/>
                          <a:latin typeface="华文楷体" panose="02010600040101010101" pitchFamily="2" charset="-122"/>
                          <a:ea typeface="华文楷体" panose="02010600040101010101" pitchFamily="2" charset="-122"/>
                          <a:cs typeface="华文楷体" panose="02010600040101010101" pitchFamily="2" charset="-122"/>
                        </a:rPr>
                        <a:t>（</a:t>
                      </a:r>
                      <a:r>
                        <a:rPr lang="en-US" altLang="zh-CN" sz="1600" b="1" i="0" u="none" strike="noStrike" kern="100" dirty="0">
                          <a:solidFill>
                            <a:srgbClr val="FF0000"/>
                          </a:solidFill>
                          <a:effectLst/>
                          <a:latin typeface="华文楷体" panose="02010600040101010101" pitchFamily="2" charset="-122"/>
                          <a:ea typeface="华文楷体" panose="02010600040101010101" pitchFamily="2" charset="-122"/>
                          <a:cs typeface="华文楷体" panose="02010600040101010101" pitchFamily="2" charset="-122"/>
                        </a:rPr>
                        <a:t>2005</a:t>
                      </a:r>
                      <a:r>
                        <a:rPr lang="zh-CN" altLang="en-US" sz="1600" b="1" i="0" u="none" strike="noStrike" kern="100" dirty="0">
                          <a:solidFill>
                            <a:srgbClr val="FF0000"/>
                          </a:solidFill>
                          <a:effectLst/>
                          <a:latin typeface="华文楷体" panose="02010600040101010101" pitchFamily="2" charset="-122"/>
                          <a:ea typeface="华文楷体" panose="02010600040101010101" pitchFamily="2" charset="-122"/>
                          <a:cs typeface="华文楷体" panose="02010600040101010101" pitchFamily="2" charset="-122"/>
                        </a:rPr>
                        <a:t>年后，无规定）</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rowSpan="2">
                  <a:txBody>
                    <a:bodyPr/>
                    <a:lstStyle/>
                    <a:p>
                      <a:pPr algn="ctr" rtl="0" fontAlgn="ctr"/>
                      <a:r>
                        <a:rPr lang="el-GR" sz="1600" b="1" i="0" u="none" strike="noStrike" dirty="0">
                          <a:solidFill>
                            <a:srgbClr val="000000"/>
                          </a:solidFill>
                          <a:effectLst/>
                          <a:ea typeface="华文楷体" panose="02010600040101010101" pitchFamily="2" charset="-122"/>
                          <a:cs typeface="+mn-lt"/>
                        </a:rPr>
                        <a:t>μ</a:t>
                      </a:r>
                      <a:r>
                        <a:rPr lang="en-US" sz="1600" b="1" i="0" u="none" strike="noStrike" dirty="0">
                          <a:solidFill>
                            <a:srgbClr val="000000"/>
                          </a:solidFill>
                          <a:effectLst/>
                          <a:ea typeface="华文楷体" panose="02010600040101010101" pitchFamily="2" charset="-122"/>
                          <a:cs typeface="+mn-lt"/>
                        </a:rPr>
                        <a:t>g/m</a:t>
                      </a:r>
                      <a:r>
                        <a:rPr lang="en-US" sz="1600" b="1" i="0" u="none" strike="noStrike" baseline="30000" dirty="0">
                          <a:solidFill>
                            <a:srgbClr val="000000"/>
                          </a:solidFill>
                          <a:effectLst/>
                          <a:ea typeface="华文楷体" panose="02010600040101010101" pitchFamily="2" charset="-122"/>
                          <a:cs typeface="+mn-lt"/>
                        </a:rPr>
                        <a:t>3</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r>
              <a:tr h="472508">
                <a:tc vMerge="1">
                  <a:txBody>
                    <a:bodyPr/>
                    <a:lstStyle/>
                    <a:p>
                      <a:endParaRPr lang="zh-CN"/>
                    </a:p>
                  </a:txBody>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颗粒物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vMerge="1">
                  <a:txBody>
                    <a:bodyPr/>
                    <a:lstStyle/>
                    <a:p>
                      <a:endParaRPr lang="zh-CN"/>
                    </a:p>
                  </a:txBody>
                  <a:tcPr/>
                </a:tc>
                <a:tc vMerge="1">
                  <a:txBody>
                    <a:bodyPr/>
                    <a:lstStyle/>
                    <a:p>
                      <a:endParaRPr lang="zh-CN"/>
                    </a:p>
                  </a:txBody>
                  <a:tcPr/>
                </a:tc>
              </a:tr>
              <a:tr h="472508">
                <a:tc rowSpan="2">
                  <a:txBody>
                    <a:bodyPr/>
                    <a:lstStyle/>
                    <a:p>
                      <a:pPr algn="ctr" rtl="0" fontAlgn="ctr"/>
                      <a:r>
                        <a:rPr lang="zh-CN" altLang="en-US" sz="1600" b="1" i="0" u="none" strike="noStrike" dirty="0">
                          <a:solidFill>
                            <a:srgbClr val="FFFFFF"/>
                          </a:solidFill>
                          <a:effectLst/>
                          <a:latin typeface="华文楷体" panose="02010600040101010101" pitchFamily="2" charset="-122"/>
                          <a:ea typeface="华文楷体" panose="02010600040101010101" pitchFamily="2" charset="-122"/>
                        </a:rPr>
                        <a:t>日本</a:t>
                      </a:r>
                    </a:p>
                  </a:txBody>
                  <a:tcPr marL="9525" marR="9525" marT="9526"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987E3"/>
                    </a:solidFill>
                  </a:tcPr>
                </a:tc>
                <a:tc>
                  <a:txBody>
                    <a:bodyPr/>
                    <a:lstStyle/>
                    <a:p>
                      <a:pPr algn="ctr" rtl="0" fontAlgn="ctr"/>
                      <a:r>
                        <a:rPr lang="zh-CN" altLang="en-US" sz="1600" b="1" i="0" u="none" strike="noStrike">
                          <a:solidFill>
                            <a:srgbClr val="000000"/>
                          </a:solidFill>
                          <a:effectLst/>
                          <a:latin typeface="华文楷体" panose="02010600040101010101" pitchFamily="2" charset="-122"/>
                          <a:ea typeface="华文楷体" panose="02010600040101010101" pitchFamily="2" charset="-122"/>
                        </a:rPr>
                        <a:t>气态污染物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参考状态：</a:t>
                      </a:r>
                      <a:r>
                        <a:rPr lang="en-US" altLang="zh-CN" sz="1600" b="1" i="0" u="none" strike="noStrike" dirty="0">
                          <a:solidFill>
                            <a:srgbClr val="0000FF"/>
                          </a:solidFill>
                          <a:effectLst/>
                          <a:latin typeface="华文楷体" panose="02010600040101010101" pitchFamily="2" charset="-122"/>
                          <a:ea typeface="华文楷体" panose="02010600040101010101" pitchFamily="2" charset="-122"/>
                          <a:cs typeface="华文楷体" panose="02010600040101010101" pitchFamily="2" charset="-122"/>
                        </a:rPr>
                        <a:t>293K</a:t>
                      </a: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cs typeface="华文楷体" panose="02010600040101010101" pitchFamily="2" charset="-122"/>
                        </a:rPr>
                        <a:t>，标准大气压</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A"/>
                    </a:solidFill>
                  </a:tcPr>
                </a:tc>
                <a:tc>
                  <a:txBody>
                    <a:bodyPr/>
                    <a:lstStyle/>
                    <a:p>
                      <a:pPr algn="ctr" rtl="0" fontAlgn="ctr"/>
                      <a:r>
                        <a:rPr lang="en-US" sz="1600" b="1" i="0" u="none" strike="noStrike" dirty="0" err="1">
                          <a:solidFill>
                            <a:srgbClr val="000000"/>
                          </a:solidFill>
                          <a:effectLst/>
                          <a:ea typeface="华文楷体" panose="02010600040101010101" pitchFamily="2" charset="-122"/>
                          <a:cs typeface="+mn-lt"/>
                        </a:rPr>
                        <a:t>ppb、ppm</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r>
              <a:tr h="472508">
                <a:tc vMerge="1">
                  <a:txBody>
                    <a:bodyPr/>
                    <a:lstStyle/>
                    <a:p>
                      <a:endParaRPr lang="zh-CN"/>
                    </a:p>
                  </a:txBody>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颗粒物</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zh-CN" altLang="en-US" sz="1600" b="1" i="0" u="none" strike="noStrike" dirty="0">
                          <a:solidFill>
                            <a:srgbClr val="000000"/>
                          </a:solidFill>
                          <a:effectLst/>
                          <a:latin typeface="华文楷体" panose="02010600040101010101" pitchFamily="2" charset="-122"/>
                          <a:ea typeface="华文楷体" panose="02010600040101010101" pitchFamily="2" charset="-122"/>
                        </a:rPr>
                        <a:t>监测点</a:t>
                      </a:r>
                      <a:r>
                        <a:rPr lang="zh-CN" altLang="en-US" sz="1600" b="1" i="0" u="none" strike="noStrike" dirty="0">
                          <a:solidFill>
                            <a:srgbClr val="FF0000"/>
                          </a:solidFill>
                          <a:effectLst/>
                          <a:latin typeface="华文楷体" panose="02010600040101010101" pitchFamily="2" charset="-122"/>
                          <a:ea typeface="华文楷体" panose="02010600040101010101" pitchFamily="2" charset="-122"/>
                        </a:rPr>
                        <a:t>实际气温和压力状态</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4"/>
                    </a:solidFill>
                  </a:tcPr>
                </a:tc>
                <a:tc>
                  <a:txBody>
                    <a:bodyPr/>
                    <a:lstStyle/>
                    <a:p>
                      <a:pPr algn="ctr" rtl="0" fontAlgn="ctr"/>
                      <a:r>
                        <a:rPr lang="el-GR" sz="1600" b="1" i="0" u="none" strike="noStrike" dirty="0">
                          <a:solidFill>
                            <a:srgbClr val="000000"/>
                          </a:solidFill>
                          <a:effectLst/>
                          <a:ea typeface="华文楷体" panose="02010600040101010101" pitchFamily="2" charset="-122"/>
                          <a:cs typeface="+mn-lt"/>
                        </a:rPr>
                        <a:t>μ</a:t>
                      </a:r>
                      <a:r>
                        <a:rPr lang="en-US" sz="1600" b="1" i="0" u="none" strike="noStrike" dirty="0">
                          <a:solidFill>
                            <a:srgbClr val="000000"/>
                          </a:solidFill>
                          <a:effectLst/>
                          <a:ea typeface="华文楷体" panose="02010600040101010101" pitchFamily="2" charset="-122"/>
                          <a:cs typeface="+mn-lt"/>
                        </a:rPr>
                        <a:t>g/m</a:t>
                      </a:r>
                      <a:r>
                        <a:rPr lang="en-US" sz="1600" b="1" i="0" u="none" strike="noStrike" baseline="30000" dirty="0">
                          <a:solidFill>
                            <a:srgbClr val="000000"/>
                          </a:solidFill>
                          <a:effectLst/>
                          <a:ea typeface="华文楷体" panose="02010600040101010101" pitchFamily="2" charset="-122"/>
                          <a:cs typeface="+mn-lt"/>
                        </a:rPr>
                        <a:t>3</a:t>
                      </a:r>
                    </a:p>
                  </a:txBody>
                  <a:tcPr marL="9525" marR="9525" marT="9526"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标题 1"/>
          <p:cNvSpPr>
            <a:spLocks noGrp="1"/>
          </p:cNvSpPr>
          <p:nvPr>
            <p:ph type="title"/>
          </p:nvPr>
        </p:nvSpPr>
        <p:spPr/>
        <p:txBody>
          <a:bodyPr/>
          <a:lstStyle/>
          <a:p>
            <a:r>
              <a:rPr lang="zh-CN" altLang="en-US" dirty="0"/>
              <a:t>一、工作背景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5</a:t>
            </a:fld>
            <a:endParaRPr lang="zh-CN" altLang="en-US" dirty="0"/>
          </a:p>
        </p:txBody>
      </p:sp>
      <p:sp>
        <p:nvSpPr>
          <p:cNvPr id="4" name="标题 3"/>
          <p:cNvSpPr>
            <a:spLocks noGrp="1"/>
          </p:cNvSpPr>
          <p:nvPr>
            <p:ph type="title"/>
          </p:nvPr>
        </p:nvSpPr>
        <p:spPr/>
        <p:txBody>
          <a:bodyPr/>
          <a:lstStyle/>
          <a:p>
            <a:r>
              <a:rPr lang="zh-CN" altLang="en-US" dirty="0">
                <a:cs typeface="仿宋_GB2312" charset="0"/>
              </a:rPr>
              <a:t>二、</a:t>
            </a:r>
            <a:r>
              <a:rPr lang="zh-CN" altLang="zh-CN" dirty="0">
                <a:cs typeface="仿宋_GB2312" charset="0"/>
              </a:rPr>
              <a:t>转换</a:t>
            </a:r>
            <a:r>
              <a:rPr lang="zh-CN" altLang="en-US" dirty="0">
                <a:cs typeface="仿宋_GB2312" charset="0"/>
              </a:rPr>
              <a:t>方法：</a:t>
            </a:r>
            <a:r>
              <a:rPr lang="zh-CN" altLang="zh-CN" dirty="0">
                <a:cs typeface="仿宋_GB2312" charset="0"/>
              </a:rPr>
              <a:t>颗粒物监测设备状态转换</a:t>
            </a:r>
          </a:p>
        </p:txBody>
      </p:sp>
      <p:grpSp>
        <p:nvGrpSpPr>
          <p:cNvPr id="61" name="组合 60"/>
          <p:cNvGrpSpPr/>
          <p:nvPr/>
        </p:nvGrpSpPr>
        <p:grpSpPr>
          <a:xfrm>
            <a:off x="424291" y="2255909"/>
            <a:ext cx="8138771" cy="3790531"/>
            <a:chOff x="460161" y="653948"/>
            <a:chExt cx="8138771" cy="3790531"/>
          </a:xfrm>
        </p:grpSpPr>
        <p:sp>
          <p:nvSpPr>
            <p:cNvPr id="5" name="文本框 4"/>
            <p:cNvSpPr txBox="1"/>
            <p:nvPr/>
          </p:nvSpPr>
          <p:spPr>
            <a:xfrm>
              <a:off x="460161" y="1786738"/>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监测流量</a:t>
              </a:r>
            </a:p>
          </p:txBody>
        </p:sp>
        <p:sp>
          <p:nvSpPr>
            <p:cNvPr id="6" name="文本框 5"/>
            <p:cNvSpPr txBox="1"/>
            <p:nvPr/>
          </p:nvSpPr>
          <p:spPr>
            <a:xfrm>
              <a:off x="469616" y="2711563"/>
              <a:ext cx="1107996"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a:t>过滤采样</a:t>
              </a:r>
            </a:p>
          </p:txBody>
        </p:sp>
        <p:sp>
          <p:nvSpPr>
            <p:cNvPr id="7" name="文本框 6"/>
            <p:cNvSpPr txBox="1"/>
            <p:nvPr/>
          </p:nvSpPr>
          <p:spPr>
            <a:xfrm>
              <a:off x="3072716" y="1795173"/>
              <a:ext cx="6463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体积</a:t>
              </a:r>
            </a:p>
          </p:txBody>
        </p:sp>
        <p:sp>
          <p:nvSpPr>
            <p:cNvPr id="8" name="文本框 7"/>
            <p:cNvSpPr txBox="1"/>
            <p:nvPr/>
          </p:nvSpPr>
          <p:spPr>
            <a:xfrm>
              <a:off x="3063252" y="2720219"/>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a:t>质量</a:t>
              </a:r>
            </a:p>
          </p:txBody>
        </p:sp>
        <p:sp>
          <p:nvSpPr>
            <p:cNvPr id="11" name="矩形 10"/>
            <p:cNvSpPr/>
            <p:nvPr/>
          </p:nvSpPr>
          <p:spPr>
            <a:xfrm>
              <a:off x="2481743" y="3530079"/>
              <a:ext cx="1944216" cy="91440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实况浓度 </a:t>
              </a:r>
              <a:endParaRPr lang="en-US" altLang="zh-CN" dirty="0">
                <a:solidFill>
                  <a:schemeClr val="tx1"/>
                </a:solidFill>
              </a:endParaRPr>
            </a:p>
            <a:p>
              <a:pPr algn="ctr"/>
              <a:r>
                <a:rPr lang="zh-CN" altLang="en-US" dirty="0">
                  <a:solidFill>
                    <a:schemeClr val="tx1"/>
                  </a:solidFill>
                </a:rPr>
                <a:t>（质量</a:t>
              </a:r>
              <a:r>
                <a:rPr lang="en-US" altLang="zh-CN" dirty="0">
                  <a:solidFill>
                    <a:schemeClr val="tx1"/>
                  </a:solidFill>
                </a:rPr>
                <a:t>/</a:t>
              </a:r>
              <a:r>
                <a:rPr lang="zh-CN" altLang="en-US" dirty="0">
                  <a:solidFill>
                    <a:schemeClr val="tx1"/>
                  </a:solidFill>
                </a:rPr>
                <a:t>体积）</a:t>
              </a:r>
            </a:p>
          </p:txBody>
        </p:sp>
        <p:cxnSp>
          <p:nvCxnSpPr>
            <p:cNvPr id="17" name="直接箭头连接符 16"/>
            <p:cNvCxnSpPr/>
            <p:nvPr/>
          </p:nvCxnSpPr>
          <p:spPr>
            <a:xfrm>
              <a:off x="1711429" y="1971404"/>
              <a:ext cx="11867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6506926" y="1845291"/>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dirty="0"/>
                <a:t>标况体积</a:t>
              </a:r>
            </a:p>
          </p:txBody>
        </p:sp>
        <p:sp>
          <p:nvSpPr>
            <p:cNvPr id="23" name="文本框 22"/>
            <p:cNvSpPr txBox="1"/>
            <p:nvPr/>
          </p:nvSpPr>
          <p:spPr>
            <a:xfrm>
              <a:off x="6541816" y="2697941"/>
              <a:ext cx="1043876"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a:t>    质量    </a:t>
              </a:r>
            </a:p>
          </p:txBody>
        </p:sp>
        <p:sp>
          <p:nvSpPr>
            <p:cNvPr id="25" name="矩形 24"/>
            <p:cNvSpPr/>
            <p:nvPr/>
          </p:nvSpPr>
          <p:spPr>
            <a:xfrm>
              <a:off x="6091646" y="3511564"/>
              <a:ext cx="1944216" cy="91440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标况浓度 </a:t>
              </a:r>
              <a:endParaRPr lang="en-US" altLang="zh-CN" dirty="0">
                <a:solidFill>
                  <a:schemeClr val="tx1"/>
                </a:solidFill>
              </a:endParaRPr>
            </a:p>
            <a:p>
              <a:pPr algn="ctr"/>
              <a:r>
                <a:rPr lang="zh-CN" altLang="en-US" dirty="0">
                  <a:solidFill>
                    <a:schemeClr val="tx1"/>
                  </a:solidFill>
                </a:rPr>
                <a:t>（质量</a:t>
              </a:r>
              <a:r>
                <a:rPr lang="en-US" altLang="zh-CN" dirty="0">
                  <a:solidFill>
                    <a:schemeClr val="tx1"/>
                  </a:solidFill>
                </a:rPr>
                <a:t>/</a:t>
              </a:r>
              <a:r>
                <a:rPr lang="zh-CN" altLang="en-US" dirty="0">
                  <a:solidFill>
                    <a:schemeClr val="tx1"/>
                  </a:solidFill>
                </a:rPr>
                <a:t>标况体积）</a:t>
              </a:r>
            </a:p>
          </p:txBody>
        </p:sp>
        <p:cxnSp>
          <p:nvCxnSpPr>
            <p:cNvPr id="33" name="直接箭头连接符 32"/>
            <p:cNvCxnSpPr/>
            <p:nvPr/>
          </p:nvCxnSpPr>
          <p:spPr>
            <a:xfrm>
              <a:off x="3901971" y="2914258"/>
              <a:ext cx="23708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4090053" y="1604336"/>
              <a:ext cx="1338828" cy="646331"/>
            </a:xfrm>
            <a:prstGeom prst="rect">
              <a:avLst/>
            </a:prstGeom>
            <a:noFill/>
          </p:spPr>
          <p:txBody>
            <a:bodyPr wrap="none" rtlCol="0">
              <a:spAutoFit/>
            </a:bodyPr>
            <a:lstStyle/>
            <a:p>
              <a:r>
                <a:rPr lang="zh-CN" altLang="en-US" dirty="0"/>
                <a:t>温度、压力</a:t>
              </a:r>
            </a:p>
            <a:p>
              <a:endParaRPr lang="zh-CN" altLang="en-US" dirty="0"/>
            </a:p>
          </p:txBody>
        </p:sp>
        <p:cxnSp>
          <p:nvCxnSpPr>
            <p:cNvPr id="38" name="直接箭头连接符 37"/>
            <p:cNvCxnSpPr/>
            <p:nvPr/>
          </p:nvCxnSpPr>
          <p:spPr>
            <a:xfrm>
              <a:off x="3808555" y="1979839"/>
              <a:ext cx="1719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1711429" y="2896229"/>
              <a:ext cx="11867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3386417" y="3195190"/>
              <a:ext cx="0"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a:off x="7080471" y="3195190"/>
              <a:ext cx="0"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2711818" y="653948"/>
              <a:ext cx="1378235" cy="625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实况</a:t>
              </a:r>
              <a:endParaRPr lang="en-US" altLang="zh-CN" dirty="0"/>
            </a:p>
            <a:p>
              <a:pPr algn="ctr"/>
              <a:r>
                <a:rPr lang="en-US" altLang="zh-CN" dirty="0">
                  <a:latin typeface="Arial" panose="020B0604020202020204" pitchFamily="34" charset="0"/>
                  <a:ea typeface="黑体" panose="02010609060101010101" charset="-122"/>
                  <a:cs typeface="Arial" panose="020B0604020202020204" pitchFamily="34" charset="0"/>
                </a:rPr>
                <a:t>*℃,    * </a:t>
              </a:r>
              <a:r>
                <a:rPr lang="en-US" altLang="zh-CN" dirty="0" err="1">
                  <a:latin typeface="Arial" panose="020B0604020202020204" pitchFamily="34" charset="0"/>
                  <a:ea typeface="黑体" panose="02010609060101010101" charset="-122"/>
                  <a:cs typeface="Arial" panose="020B0604020202020204" pitchFamily="34" charset="0"/>
                </a:rPr>
                <a:t>atm</a:t>
              </a:r>
              <a:endParaRPr lang="zh-CN" altLang="en-US" dirty="0">
                <a:latin typeface="Arial" panose="020B0604020202020204" pitchFamily="34" charset="0"/>
                <a:cs typeface="Arial" panose="020B0604020202020204" pitchFamily="34" charset="0"/>
              </a:endParaRPr>
            </a:p>
          </p:txBody>
        </p:sp>
        <p:sp>
          <p:nvSpPr>
            <p:cNvPr id="56" name="矩形 55"/>
            <p:cNvSpPr/>
            <p:nvPr/>
          </p:nvSpPr>
          <p:spPr>
            <a:xfrm>
              <a:off x="6017020" y="677625"/>
              <a:ext cx="2087808" cy="591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标况</a:t>
              </a:r>
              <a:endParaRPr lang="en-US" altLang="zh-CN" dirty="0"/>
            </a:p>
            <a:p>
              <a:pPr algn="ct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1atm</a:t>
              </a:r>
              <a:r>
                <a:rPr lang="zh-CN" altLang="en-US" dirty="0">
                  <a:latin typeface="Arial" panose="020B0604020202020204" pitchFamily="34" charset="0"/>
                  <a:cs typeface="Arial" panose="020B0604020202020204" pitchFamily="34" charset="0"/>
                </a:rPr>
                <a:t> </a:t>
              </a:r>
            </a:p>
          </p:txBody>
        </p:sp>
        <p:sp>
          <p:nvSpPr>
            <p:cNvPr id="58" name="矩形 57"/>
            <p:cNvSpPr/>
            <p:nvPr/>
          </p:nvSpPr>
          <p:spPr>
            <a:xfrm>
              <a:off x="5381349" y="1390141"/>
              <a:ext cx="3217583" cy="30543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556983" y="1390141"/>
              <a:ext cx="1542525" cy="305433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91953" y="1069098"/>
            <a:ext cx="2251587" cy="523220"/>
          </a:xfrm>
          <a:prstGeom prst="rect">
            <a:avLst/>
          </a:prstGeom>
          <a:noFill/>
        </p:spPr>
        <p:txBody>
          <a:bodyPr wrap="square" rtlCol="0">
            <a:spAutoFit/>
          </a:bodyPr>
          <a:lstStyle/>
          <a:p>
            <a:r>
              <a:rPr lang="zh-CN" altLang="en-US" sz="2800" dirty="0">
                <a:latin typeface="黑体" panose="02010609060101010101" charset="-122"/>
                <a:ea typeface="黑体" panose="02010609060101010101" charset="-122"/>
              </a:rPr>
              <a:t>转换原理：</a:t>
            </a:r>
          </a:p>
        </p:txBody>
      </p:sp>
      <mc:AlternateContent xmlns:mc="http://schemas.openxmlformats.org/markup-compatibility/2006" xmlns:a14="http://schemas.microsoft.com/office/drawing/2010/main">
        <mc:Choice Requires="a14">
          <p:sp>
            <p:nvSpPr>
              <p:cNvPr id="32" name="矩形 31"/>
              <p:cNvSpPr/>
              <p:nvPr/>
            </p:nvSpPr>
            <p:spPr>
              <a:xfrm>
                <a:off x="3000991" y="896813"/>
                <a:ext cx="4337278" cy="955711"/>
              </a:xfrm>
              <a:prstGeom prst="rect">
                <a:avLst/>
              </a:prstGeom>
            </p:spPr>
            <p:txBody>
              <a:bodyPr wrap="none">
                <a:spAutoFit/>
              </a:bodyPr>
              <a:lstStyle/>
              <a:p>
                <a14:m>
                  <m:oMath xmlns:m="http://schemas.openxmlformats.org/officeDocument/2006/math">
                    <m:sSub>
                      <m:sSubPr>
                        <m:ctrlPr>
                          <a:rPr lang="zh-CN" altLang="zh-CN" sz="2400" i="1" smtClean="0">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𝐶</m:t>
                        </m:r>
                      </m:e>
                      <m:sub>
                        <m:r>
                          <a:rPr lang="zh-CN" altLang="en-US" sz="2400" b="0" i="1" smtClean="0">
                            <a:effectLst/>
                            <a:latin typeface="Cambria Math" panose="02040503050406030204" pitchFamily="18" charset="0"/>
                            <a:ea typeface="仿宋" panose="02010609060101010101" pitchFamily="49" charset="-122"/>
                            <a:cs typeface="Times New Roman" panose="02020603050405020304" pitchFamily="18" charset="0"/>
                          </a:rPr>
                          <m:t>实</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r>
                      <a:rPr lang="en-US" altLang="zh-CN" sz="2400" b="0">
                        <a:effectLst/>
                        <a:latin typeface="Cambria Math" panose="02040503050406030204" pitchFamily="18" charset="0"/>
                        <a:ea typeface="仿宋" panose="02010609060101010101" pitchFamily="49" charset="-122"/>
                        <a:cs typeface="Times New Roman" panose="02020603050405020304" pitchFamily="18" charset="0"/>
                      </a:rPr>
                      <m:t>=</m:t>
                    </m:r>
                    <m:sSub>
                      <m:sSubPr>
                        <m:ctrlPr>
                          <a:rPr lang="zh-CN" altLang="zh-CN" sz="2400" i="1">
                            <a:effectLst/>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𝐶</m:t>
                        </m:r>
                      </m:e>
                      <m:sub>
                        <m:r>
                          <a:rPr lang="zh-CN" altLang="en-US" sz="2400" b="0" i="1" smtClean="0">
                            <a:latin typeface="Cambria Math" panose="02040503050406030204" pitchFamily="18" charset="0"/>
                            <a:ea typeface="仿宋" panose="02010609060101010101" pitchFamily="49" charset="-122"/>
                            <a:cs typeface="Times New Roman" panose="02020603050405020304" pitchFamily="18" charset="0"/>
                          </a:rPr>
                          <m:t>标</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r>
                      <a:rPr lang="en-US" altLang="zh-CN" sz="2400" b="0">
                        <a:effectLst/>
                        <a:latin typeface="Cambria Math" panose="02040503050406030204" pitchFamily="18" charset="0"/>
                        <a:ea typeface="仿宋" panose="02010609060101010101" pitchFamily="49" charset="-122"/>
                        <a:cs typeface="Times New Roman" panose="02020603050405020304" pitchFamily="18" charset="0"/>
                      </a:rPr>
                      <m:t>×</m:t>
                    </m:r>
                    <m:f>
                      <m:fPr>
                        <m:ctrlPr>
                          <a:rPr lang="zh-CN" altLang="zh-CN" sz="2400" i="1">
                            <a:effectLst/>
                            <a:latin typeface="Cambria Math"/>
                            <a:ea typeface="Cambria Math" panose="02040503050406030204" pitchFamily="18" charset="0"/>
                          </a:rPr>
                        </m:ctrlPr>
                      </m:fPr>
                      <m:num>
                        <m:sSub>
                          <m:sSubPr>
                            <m:ctrlPr>
                              <a:rPr lang="zh-CN" altLang="zh-CN" sz="2400" i="1">
                                <a:effectLst/>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𝑃</m:t>
                            </m:r>
                          </m:e>
                          <m:sub>
                            <m:r>
                              <a:rPr lang="zh-CN" altLang="en-US" sz="2400" b="0" i="1" smtClean="0">
                                <a:effectLst/>
                                <a:latin typeface="Cambria Math" panose="02040503050406030204" pitchFamily="18" charset="0"/>
                                <a:ea typeface="仿宋" panose="02010609060101010101" pitchFamily="49" charset="-122"/>
                                <a:cs typeface="Times New Roman" panose="02020603050405020304" pitchFamily="18" charset="0"/>
                              </a:rPr>
                              <m:t>实</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m:t>
                        </m:r>
                        <m:sSub>
                          <m:sSubPr>
                            <m:ctrlPr>
                              <a:rPr lang="zh-CN" altLang="zh-CN" sz="2400" i="1">
                                <a:effectLst/>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𝑇</m:t>
                            </m:r>
                          </m:e>
                          <m:sub>
                            <m:r>
                              <a:rPr lang="zh-CN" altLang="en-US" sz="2400" b="0" i="1" smtClean="0">
                                <a:effectLst/>
                                <a:latin typeface="Cambria Math" panose="02040503050406030204" pitchFamily="18" charset="0"/>
                                <a:ea typeface="仿宋" panose="02010609060101010101" pitchFamily="49" charset="-122"/>
                                <a:cs typeface="Times New Roman" panose="02020603050405020304" pitchFamily="18" charset="0"/>
                              </a:rPr>
                              <m:t>标</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num>
                      <m:den>
                        <m:sSub>
                          <m:sSubPr>
                            <m:ctrlPr>
                              <a:rPr lang="zh-CN" altLang="zh-CN" sz="2400" i="1">
                                <a:effectLst/>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𝑃</m:t>
                            </m:r>
                          </m:e>
                          <m:sub>
                            <m:r>
                              <a:rPr lang="zh-CN" altLang="en-US" sz="2400" b="0" i="1" smtClean="0">
                                <a:effectLst/>
                                <a:latin typeface="Cambria Math" panose="02040503050406030204" pitchFamily="18" charset="0"/>
                                <a:ea typeface="仿宋" panose="02010609060101010101" pitchFamily="49" charset="-122"/>
                                <a:cs typeface="Times New Roman" panose="02020603050405020304" pitchFamily="18" charset="0"/>
                              </a:rPr>
                              <m:t>标</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m:t>
                        </m:r>
                        <m:sSub>
                          <m:sSubPr>
                            <m:ctrlPr>
                              <a:rPr lang="zh-CN" altLang="zh-CN" sz="2400" i="1">
                                <a:effectLst/>
                                <a:latin typeface="Cambria Math"/>
                                <a:ea typeface="Cambria Math" panose="02040503050406030204" pitchFamily="18" charset="0"/>
                              </a:rPr>
                            </m:ctrlPr>
                          </m:sSubPr>
                          <m:e>
                            <m:r>
                              <a:rPr lang="en-US" altLang="zh-CN" sz="2400" b="0" i="1">
                                <a:effectLst/>
                                <a:latin typeface="Cambria Math" panose="02040503050406030204" pitchFamily="18" charset="0"/>
                                <a:ea typeface="仿宋" panose="02010609060101010101" pitchFamily="49" charset="-122"/>
                                <a:cs typeface="Times New Roman" panose="02020603050405020304" pitchFamily="18" charset="0"/>
                              </a:rPr>
                              <m:t>𝑇</m:t>
                            </m:r>
                          </m:e>
                          <m:sub>
                            <m:r>
                              <a:rPr lang="zh-CN" altLang="en-US" sz="2400" b="0" i="1" smtClean="0">
                                <a:effectLst/>
                                <a:latin typeface="Cambria Math" panose="02040503050406030204" pitchFamily="18" charset="0"/>
                                <a:ea typeface="仿宋" panose="02010609060101010101" pitchFamily="49" charset="-122"/>
                                <a:cs typeface="Times New Roman" panose="02020603050405020304" pitchFamily="18" charset="0"/>
                              </a:rPr>
                              <m:t>实</m:t>
                            </m:r>
                            <m:r>
                              <a:rPr lang="zh-CN" altLang="zh-CN" sz="2400" b="0">
                                <a:effectLst/>
                                <a:latin typeface="Cambria Math" panose="02040503050406030204" pitchFamily="18" charset="0"/>
                                <a:ea typeface="仿宋" panose="02010609060101010101" pitchFamily="49" charset="-122"/>
                                <a:cs typeface="Times New Roman" panose="02020603050405020304" pitchFamily="18" charset="0"/>
                              </a:rPr>
                              <m:t>况</m:t>
                            </m:r>
                          </m:sub>
                        </m:sSub>
                      </m:den>
                    </m:f>
                  </m:oMath>
                </a14:m>
                <a:r>
                  <a:rPr lang="en-US" altLang="zh-CN" sz="2400" dirty="0">
                    <a:effectLst/>
                    <a:latin typeface="Times New Roman" panose="02020603050405020304" pitchFamily="18" charset="0"/>
                    <a:ea typeface="仿宋" panose="02010609060101010101" pitchFamily="49" charset="-122"/>
                  </a:rPr>
                  <a:t> </a:t>
                </a:r>
                <a:endParaRPr lang="zh-CN"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3000991" y="896813"/>
                <a:ext cx="4337278" cy="95571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0" name="箭头: 右 9"/>
          <p:cNvSpPr/>
          <p:nvPr/>
        </p:nvSpPr>
        <p:spPr>
          <a:xfrm rot="10800000">
            <a:off x="4283968" y="2351022"/>
            <a:ext cx="1208015" cy="38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471056" y="6114246"/>
            <a:ext cx="646331" cy="369332"/>
          </a:xfrm>
          <a:prstGeom prst="rect">
            <a:avLst/>
          </a:prstGeom>
          <a:noFill/>
        </p:spPr>
        <p:txBody>
          <a:bodyPr wrap="none" rtlCol="0">
            <a:spAutoFit/>
          </a:bodyPr>
          <a:lstStyle/>
          <a:p>
            <a:r>
              <a:rPr lang="zh-CN" altLang="en-US" dirty="0"/>
              <a:t>原始</a:t>
            </a:r>
          </a:p>
        </p:txBody>
      </p:sp>
      <p:sp>
        <p:nvSpPr>
          <p:cNvPr id="39" name="文本框 38"/>
          <p:cNvSpPr txBox="1"/>
          <p:nvPr/>
        </p:nvSpPr>
        <p:spPr>
          <a:xfrm>
            <a:off x="3037887" y="6139631"/>
            <a:ext cx="646331" cy="369332"/>
          </a:xfrm>
          <a:prstGeom prst="rect">
            <a:avLst/>
          </a:prstGeom>
          <a:noFill/>
        </p:spPr>
        <p:txBody>
          <a:bodyPr wrap="none" rtlCol="0">
            <a:spAutoFit/>
          </a:bodyPr>
          <a:lstStyle/>
          <a:p>
            <a:r>
              <a:rPr lang="zh-CN" altLang="en-US" dirty="0"/>
              <a:t>新增</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25475" y="1213485"/>
            <a:ext cx="7491095" cy="830997"/>
          </a:xfrm>
          <a:prstGeom prst="rect">
            <a:avLst/>
          </a:prstGeom>
          <a:noFill/>
          <a:ln w="9525">
            <a:noFill/>
          </a:ln>
        </p:spPr>
        <p:txBody>
          <a:bodyPr wrap="square">
            <a:spAutoFit/>
          </a:bodyPr>
          <a:lstStyle/>
          <a:p>
            <a:pPr algn="l"/>
            <a:endParaRPr lang="zh-CN" sz="2400" b="0" dirty="0">
              <a:cs typeface="仿宋_GB2312" charset="0"/>
            </a:endParaRPr>
          </a:p>
          <a:p>
            <a:pPr algn="l"/>
            <a:endParaRPr lang="zh-CN" sz="2400" b="0" dirty="0">
              <a:cs typeface="仿宋_GB2312" charset="0"/>
            </a:endParaRPr>
          </a:p>
        </p:txBody>
      </p:sp>
      <p:sp>
        <p:nvSpPr>
          <p:cNvPr id="3" name="内容占位符 2"/>
          <p:cNvSpPr>
            <a:spLocks noGrp="1"/>
          </p:cNvSpPr>
          <p:nvPr>
            <p:ph idx="1"/>
          </p:nvPr>
        </p:nvSpPr>
        <p:spPr/>
        <p:txBody>
          <a:bodyPr/>
          <a:lstStyle/>
          <a:p>
            <a:pPr marL="0" indent="0">
              <a:buNone/>
            </a:pPr>
            <a:r>
              <a:rPr lang="zh-CN" altLang="en-US" sz="2400" u="sng" dirty="0">
                <a:cs typeface="仿宋_GB2312" charset="0"/>
              </a:rPr>
              <a:t>颗粒物监测设备分类</a:t>
            </a:r>
            <a:endParaRPr lang="en-US" altLang="zh-CN" sz="2400" u="sng" dirty="0">
              <a:cs typeface="仿宋_GB2312" charset="0"/>
            </a:endParaRPr>
          </a:p>
          <a:p>
            <a:pPr marL="0" indent="0">
              <a:buNone/>
            </a:pPr>
            <a:endParaRPr lang="zh-CN" altLang="en-US" sz="2400" dirty="0">
              <a:cs typeface="仿宋_GB2312" charset="0"/>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类</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：可以同时输出实况数据与标况数据，只需调整现有</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监测软件设置，</a:t>
            </a:r>
            <a:r>
              <a:rPr lang="zh-CN" altLang="en-US" dirty="0">
                <a:latin typeface="华文楷体" panose="02010600040101010101" pitchFamily="2" charset="-122"/>
                <a:ea typeface="华文楷体" panose="02010600040101010101" pitchFamily="2" charset="-122"/>
              </a:rPr>
              <a:t>由</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站点运</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维公司工程师</a:t>
            </a:r>
            <a:r>
              <a:rPr lang="zh-CN" altLang="en-US" dirty="0">
                <a:latin typeface="华文楷体" panose="02010600040101010101" pitchFamily="2" charset="-122"/>
                <a:ea typeface="华文楷体" panose="02010600040101010101" pitchFamily="2" charset="-122"/>
              </a:rPr>
              <a:t>完成</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rPr>
              <a:t>B</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类</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：只输出标况数据，设备需进行</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固件程序升级</a:t>
            </a:r>
            <a:r>
              <a:rPr lang="zh-CN" altLang="en-US" dirty="0">
                <a:latin typeface="华文楷体" panose="02010600040101010101" pitchFamily="2" charset="-122"/>
                <a:ea typeface="华文楷体" panose="02010600040101010101" pitchFamily="2" charset="-122"/>
              </a:rPr>
              <a:t>可输出实况数据</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，主要由相应设备</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生产厂商工程师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现场升级软件； 各省及站点运</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维公司工程师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需提供相应支持</a:t>
            </a:r>
          </a:p>
          <a:p>
            <a:pPr>
              <a:buFont typeface="Wingdings" panose="05000000000000000000" pitchFamily="2" charset="2"/>
              <a:buChar char="l"/>
            </a:pP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rPr>
              <a:t>C</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类</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：只输出标况数据，</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需要购置硬件设备替换原有相应部件</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，由</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生产厂商</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到现场设备更换及软件升级。各省及站点当地运</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维公司工程师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需提供相应支持。</a:t>
            </a:r>
          </a:p>
        </p:txBody>
      </p:sp>
      <p:sp>
        <p:nvSpPr>
          <p:cNvPr id="2" name="标题 1"/>
          <p:cNvSpPr>
            <a:spLocks noGrp="1"/>
          </p:cNvSpPr>
          <p:nvPr>
            <p:ph type="title"/>
          </p:nvPr>
        </p:nvSpPr>
        <p:spPr/>
        <p:txBody>
          <a:bodyPr>
            <a:normAutofit/>
          </a:bodyPr>
          <a:lstStyle/>
          <a:p>
            <a:r>
              <a:rPr lang="zh-CN" altLang="en-US" dirty="0">
                <a:cs typeface="仿宋_GB2312" charset="0"/>
              </a:rPr>
              <a:t>二、</a:t>
            </a:r>
            <a:r>
              <a:rPr lang="zh-CN" altLang="zh-CN" dirty="0">
                <a:cs typeface="仿宋_GB2312" charset="0"/>
              </a:rPr>
              <a:t>转换</a:t>
            </a:r>
            <a:r>
              <a:rPr lang="zh-CN" altLang="en-US" dirty="0">
                <a:cs typeface="仿宋_GB2312" charset="0"/>
              </a:rPr>
              <a:t>方法：</a:t>
            </a:r>
            <a:r>
              <a:rPr lang="zh-CN" altLang="zh-CN" dirty="0">
                <a:cs typeface="仿宋_GB2312" charset="0"/>
              </a:rPr>
              <a:t>颗粒物监测设备状态转换</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11AA082-005D-494E-9E65-F234391E5325}" type="slidenum">
              <a:rPr lang="zh-CN" altLang="en-US" smtClean="0"/>
              <a:t>7</a:t>
            </a:fld>
            <a:endParaRPr lang="zh-CN" altLang="en-US" dirty="0"/>
          </a:p>
        </p:txBody>
      </p:sp>
      <p:sp>
        <p:nvSpPr>
          <p:cNvPr id="4" name="标题 3"/>
          <p:cNvSpPr>
            <a:spLocks noGrp="1"/>
          </p:cNvSpPr>
          <p:nvPr>
            <p:ph type="title"/>
          </p:nvPr>
        </p:nvSpPr>
        <p:spPr/>
        <p:txBody>
          <a:bodyPr>
            <a:normAutofit/>
          </a:bodyPr>
          <a:lstStyle/>
          <a:p>
            <a:r>
              <a:rPr lang="zh-CN" altLang="en-US" dirty="0">
                <a:cs typeface="仿宋_GB2312" charset="0"/>
              </a:rPr>
              <a:t>二、</a:t>
            </a:r>
            <a:r>
              <a:rPr lang="zh-CN" altLang="zh-CN" dirty="0">
                <a:cs typeface="仿宋_GB2312" charset="0"/>
              </a:rPr>
              <a:t>转换</a:t>
            </a:r>
            <a:r>
              <a:rPr lang="zh-CN" altLang="en-US" dirty="0">
                <a:cs typeface="仿宋_GB2312" charset="0"/>
              </a:rPr>
              <a:t>方法：</a:t>
            </a:r>
            <a:r>
              <a:rPr lang="zh-CN" altLang="zh-CN" dirty="0">
                <a:cs typeface="仿宋_GB2312" charset="0"/>
              </a:rPr>
              <a:t>气态污染物监测状态转换</a:t>
            </a:r>
            <a:endParaRPr lang="zh-CN" altLang="en-US" dirty="0"/>
          </a:p>
        </p:txBody>
      </p:sp>
      <p:sp>
        <p:nvSpPr>
          <p:cNvPr id="5" name="文本框 4"/>
          <p:cNvSpPr txBox="1"/>
          <p:nvPr/>
        </p:nvSpPr>
        <p:spPr>
          <a:xfrm>
            <a:off x="539552" y="1113586"/>
            <a:ext cx="2251587" cy="523220"/>
          </a:xfrm>
          <a:prstGeom prst="rect">
            <a:avLst/>
          </a:prstGeom>
          <a:noFill/>
        </p:spPr>
        <p:txBody>
          <a:bodyPr wrap="square" rtlCol="0">
            <a:spAutoFit/>
          </a:bodyPr>
          <a:lstStyle/>
          <a:p>
            <a:r>
              <a:rPr lang="zh-CN" altLang="en-US" sz="2800" dirty="0">
                <a:latin typeface="黑体" panose="02010609060101010101" charset="-122"/>
                <a:ea typeface="黑体" panose="02010609060101010101" charset="-122"/>
              </a:rPr>
              <a:t>转换原理：</a:t>
            </a:r>
          </a:p>
        </p:txBody>
      </p:sp>
      <mc:AlternateContent xmlns:mc="http://schemas.openxmlformats.org/markup-compatibility/2006" xmlns:a14="http://schemas.microsoft.com/office/drawing/2010/main">
        <mc:Choice Requires="a14">
          <p:sp>
            <p:nvSpPr>
              <p:cNvPr id="7" name="矩形 6"/>
              <p:cNvSpPr/>
              <p:nvPr/>
            </p:nvSpPr>
            <p:spPr>
              <a:xfrm>
                <a:off x="3275856" y="1052736"/>
                <a:ext cx="4176464" cy="644920"/>
              </a:xfrm>
              <a:prstGeom prst="rect">
                <a:avLst/>
              </a:prstGeom>
            </p:spPr>
            <p:txBody>
              <a:bodyPr wrap="square">
                <a:spAutoFit/>
              </a:bodyPr>
              <a:lstStyle/>
              <a:p>
                <a14:m>
                  <m:oMath xmlns:m="http://schemas.openxmlformats.org/officeDocument/2006/math">
                    <m:sSub>
                      <m:sSubPr>
                        <m:ctrlPr>
                          <a:rPr lang="zh-CN" altLang="zh-CN" sz="2400" b="1" i="1" smtClean="0">
                            <a:latin typeface="Cambria Math"/>
                            <a:ea typeface="Cambria Math" panose="02040503050406030204" pitchFamily="18" charset="0"/>
                          </a:rPr>
                        </m:ctrlPr>
                      </m:sSubPr>
                      <m:e>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𝑪</m:t>
                        </m:r>
                      </m:e>
                      <m:sub>
                        <m:r>
                          <a:rPr lang="zh-CN" altLang="en-US" sz="2400" b="1" i="1" smtClean="0">
                            <a:latin typeface="Cambria Math" panose="02040503050406030204" pitchFamily="18" charset="0"/>
                            <a:ea typeface="仿宋" panose="02010609060101010101" pitchFamily="49" charset="-122"/>
                            <a:cs typeface="Times New Roman" panose="02020603050405020304" pitchFamily="18" charset="0"/>
                          </a:rPr>
                          <m:t>参比</m:t>
                        </m:r>
                      </m:sub>
                    </m:sSub>
                    <m:r>
                      <a:rPr lang="en-US" altLang="zh-CN" sz="2400" b="1">
                        <a:effectLst/>
                        <a:latin typeface="Cambria Math" panose="02040503050406030204" pitchFamily="18" charset="0"/>
                        <a:ea typeface="仿宋" panose="02010609060101010101" pitchFamily="49" charset="-122"/>
                        <a:cs typeface="Times New Roman" panose="02020603050405020304" pitchFamily="18" charset="0"/>
                      </a:rPr>
                      <m:t>=</m:t>
                    </m:r>
                    <m:sSub>
                      <m:sSubPr>
                        <m:ctrlPr>
                          <a:rPr lang="zh-CN" altLang="zh-CN" sz="2400" b="1" i="1">
                            <a:effectLst/>
                            <a:latin typeface="Cambria Math"/>
                            <a:ea typeface="Cambria Math" panose="02040503050406030204" pitchFamily="18" charset="0"/>
                          </a:rPr>
                        </m:ctrlPr>
                      </m:sSubPr>
                      <m:e>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𝑪</m:t>
                        </m:r>
                      </m:e>
                      <m:sub>
                        <m:r>
                          <a:rPr lang="zh-CN" altLang="en-US" sz="2400" b="1" i="1" smtClean="0">
                            <a:latin typeface="Cambria Math" panose="02040503050406030204" pitchFamily="18" charset="0"/>
                            <a:ea typeface="仿宋" panose="02010609060101010101" pitchFamily="49" charset="-122"/>
                            <a:cs typeface="Times New Roman" panose="02020603050405020304" pitchFamily="18" charset="0"/>
                          </a:rPr>
                          <m:t>标况</m:t>
                        </m:r>
                      </m:sub>
                    </m:sSub>
                    <m:r>
                      <a:rPr lang="en-US" altLang="zh-CN" sz="2400" b="1">
                        <a:effectLst/>
                        <a:latin typeface="Cambria Math" panose="02040503050406030204" pitchFamily="18" charset="0"/>
                        <a:ea typeface="仿宋" panose="02010609060101010101" pitchFamily="49" charset="-122"/>
                        <a:cs typeface="Times New Roman" panose="02020603050405020304" pitchFamily="18" charset="0"/>
                      </a:rPr>
                      <m:t>×</m:t>
                    </m:r>
                    <m:f>
                      <m:fPr>
                        <m:ctrlPr>
                          <a:rPr lang="zh-CN" altLang="zh-CN" sz="2400" b="1" i="1">
                            <a:effectLst/>
                            <a:latin typeface="Cambria Math"/>
                            <a:ea typeface="Cambria Math" panose="02040503050406030204" pitchFamily="18" charset="0"/>
                          </a:rPr>
                        </m:ctrlPr>
                      </m:fPr>
                      <m:num>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𝟐𝟕𝟑</m:t>
                        </m:r>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𝑲</m:t>
                        </m:r>
                      </m:num>
                      <m:den>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𝟐𝟕𝟑</m:t>
                        </m:r>
                        <m:r>
                          <a:rPr lang="en-US" altLang="zh-CN" sz="2400" b="1" i="1">
                            <a:effectLst/>
                            <a:latin typeface="Cambria Math" panose="02040503050406030204" pitchFamily="18" charset="0"/>
                            <a:ea typeface="仿宋" panose="02010609060101010101" pitchFamily="49" charset="-122"/>
                            <a:cs typeface="Times New Roman" panose="02020603050405020304" pitchFamily="18" charset="0"/>
                          </a:rPr>
                          <m:t>𝑲</m:t>
                        </m:r>
                        <m:r>
                          <a:rPr lang="en-US" altLang="zh-CN" sz="2400" b="1" i="1" smtClean="0">
                            <a:effectLst/>
                            <a:latin typeface="Cambria Math" panose="02040503050406030204" pitchFamily="18" charset="0"/>
                            <a:ea typeface="仿宋" panose="02010609060101010101" pitchFamily="49" charset="-122"/>
                            <a:cs typeface="Times New Roman" panose="02020603050405020304" pitchFamily="18" charset="0"/>
                          </a:rPr>
                          <m:t>+</m:t>
                        </m:r>
                        <m:r>
                          <a:rPr lang="en-US" altLang="zh-CN" sz="2400" b="1" i="1" smtClean="0">
                            <a:effectLst/>
                            <a:latin typeface="Cambria Math" panose="02040503050406030204" pitchFamily="18" charset="0"/>
                            <a:ea typeface="仿宋" panose="02010609060101010101" pitchFamily="49" charset="-122"/>
                            <a:cs typeface="Times New Roman" panose="02020603050405020304" pitchFamily="18" charset="0"/>
                          </a:rPr>
                          <m:t>𝑻</m:t>
                        </m:r>
                        <m:r>
                          <a:rPr lang="zh-CN" altLang="en-US" sz="2400" b="1" i="1" baseline="-25000">
                            <a:latin typeface="Cambria Math" panose="02040503050406030204" pitchFamily="18" charset="0"/>
                            <a:ea typeface="仿宋" panose="02010609060101010101" pitchFamily="49" charset="-122"/>
                            <a:cs typeface="Times New Roman" panose="02020603050405020304" pitchFamily="18" charset="0"/>
                          </a:rPr>
                          <m:t>参比</m:t>
                        </m:r>
                      </m:den>
                    </m:f>
                  </m:oMath>
                </a14:m>
                <a:r>
                  <a:rPr lang="en-US" altLang="zh-CN" sz="2400" b="1" dirty="0">
                    <a:effectLst/>
                    <a:latin typeface="Times New Roman" panose="02020603050405020304" pitchFamily="18" charset="0"/>
                    <a:ea typeface="黑体" panose="02010609060101010101" pitchFamily="49" charset="-122"/>
                  </a:rPr>
                  <a:t> </a:t>
                </a:r>
                <a:endParaRPr lang="zh-CN" altLang="en-US" sz="2400" b="1" dirty="0">
                  <a:latin typeface="Times New Roman" panose="02020603050405020304" pitchFamily="18" charset="0"/>
                  <a:ea typeface="黑体" panose="02010609060101010101" pitchFamily="49"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3275856" y="1052736"/>
                <a:ext cx="4176464" cy="644920"/>
              </a:xfrm>
              <a:prstGeom prst="rect">
                <a:avLst/>
              </a:prstGeom>
              <a:blipFill rotWithShape="1">
                <a:blip r:embed="rId2"/>
                <a:stretch>
                  <a:fillRect b="-3810"/>
                </a:stretch>
              </a:blipFill>
            </p:spPr>
            <p:txBody>
              <a:bodyPr/>
              <a:lstStyle/>
              <a:p>
                <a:r>
                  <a:rPr lang="zh-CN" altLang="en-US">
                    <a:noFill/>
                  </a:rPr>
                  <a:t> </a:t>
                </a:r>
                <a:endParaRPr lang="zh-CN" altLang="en-US">
                  <a:noFill/>
                </a:endParaRPr>
              </a:p>
            </p:txBody>
          </p:sp>
        </mc:Fallback>
      </mc:AlternateContent>
      <p:sp>
        <p:nvSpPr>
          <p:cNvPr id="10" name="矩形 9"/>
          <p:cNvSpPr/>
          <p:nvPr/>
        </p:nvSpPr>
        <p:spPr>
          <a:xfrm>
            <a:off x="300833" y="4068835"/>
            <a:ext cx="1454167"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体积浓度</a:t>
            </a:r>
            <a:endParaRPr lang="en-US" altLang="zh-CN" dirty="0"/>
          </a:p>
          <a:p>
            <a:pPr algn="ctr"/>
            <a:r>
              <a:rPr lang="zh-CN" altLang="en-US" dirty="0"/>
              <a:t>（</a:t>
            </a:r>
            <a:r>
              <a:rPr lang="en-US" altLang="zh-CN" dirty="0"/>
              <a:t>ppm/ppb)</a:t>
            </a:r>
            <a:endParaRPr lang="zh-CN" altLang="en-US" dirty="0"/>
          </a:p>
        </p:txBody>
      </p:sp>
      <p:cxnSp>
        <p:nvCxnSpPr>
          <p:cNvPr id="11" name="直接箭头连接符 10"/>
          <p:cNvCxnSpPr/>
          <p:nvPr/>
        </p:nvCxnSpPr>
        <p:spPr>
          <a:xfrm>
            <a:off x="1953861" y="4526036"/>
            <a:ext cx="12961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p:cNvSpPr txBox="1"/>
              <p:nvPr/>
            </p:nvSpPr>
            <p:spPr>
              <a:xfrm>
                <a:off x="1836100" y="3873099"/>
                <a:ext cx="1234633" cy="592085"/>
              </a:xfrm>
              <a:prstGeom prst="rect">
                <a:avLst/>
              </a:prstGeom>
              <a:noFill/>
            </p:spPr>
            <p:txBody>
              <a:bodyPr wrap="none" rtlCol="0">
                <a:spAutoFit/>
              </a:bodyPr>
              <a:lstStyle/>
              <a:p>
                <a:r>
                  <a:rPr lang="en-US" altLang="zh-CN" dirty="0"/>
                  <a:t>× </a:t>
                </a:r>
                <a14:m>
                  <m:oMath xmlns:m="http://schemas.openxmlformats.org/officeDocument/2006/math">
                    <m:f>
                      <m:fPr>
                        <m:ctrlPr>
                          <a:rPr lang="en-US" altLang="zh-CN" sz="2000" i="1" smtClean="0">
                            <a:latin typeface="Cambria Math"/>
                          </a:rPr>
                        </m:ctrlPr>
                      </m:fPr>
                      <m:num>
                        <m:r>
                          <a:rPr lang="zh-CN" altLang="en-US" sz="2000" i="1">
                            <a:latin typeface="Cambria Math" panose="02040503050406030204" pitchFamily="18" charset="0"/>
                          </a:rPr>
                          <m:t>分子</m:t>
                        </m:r>
                        <m:r>
                          <a:rPr lang="zh-CN" altLang="en-US" sz="2000" b="0" i="1" smtClean="0">
                            <a:latin typeface="Cambria Math" panose="02040503050406030204" pitchFamily="18" charset="0"/>
                          </a:rPr>
                          <m:t>量</m:t>
                        </m:r>
                      </m:num>
                      <m:den>
                        <m:r>
                          <a:rPr lang="en-US" altLang="zh-CN" sz="2000" b="0" i="1" smtClean="0">
                            <a:latin typeface="Cambria Math" panose="02040503050406030204" pitchFamily="18" charset="0"/>
                          </a:rPr>
                          <m:t>22.4</m:t>
                        </m:r>
                      </m:den>
                    </m:f>
                  </m:oMath>
                </a14:m>
                <a:endParaRPr lang="en-US" altLang="zh-CN"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836100" y="3873099"/>
                <a:ext cx="1234633" cy="592085"/>
              </a:xfrm>
              <a:prstGeom prst="rect">
                <a:avLst/>
              </a:prstGeom>
              <a:blipFill rotWithShape="1">
                <a:blip r:embed="rId3"/>
                <a:stretch>
                  <a:fillRect l="-3941" b="-5155"/>
                </a:stretch>
              </a:blipFill>
            </p:spPr>
            <p:txBody>
              <a:bodyPr/>
              <a:lstStyle/>
              <a:p>
                <a:r>
                  <a:rPr lang="zh-CN" altLang="en-US">
                    <a:noFill/>
                  </a:rPr>
                  <a:t> </a:t>
                </a:r>
                <a:endParaRPr lang="zh-CN" altLang="en-US">
                  <a:noFill/>
                </a:endParaRPr>
              </a:p>
            </p:txBody>
          </p:sp>
        </mc:Fallback>
      </mc:AlternateContent>
      <p:sp>
        <p:nvSpPr>
          <p:cNvPr id="20" name="矩形 19"/>
          <p:cNvSpPr/>
          <p:nvPr/>
        </p:nvSpPr>
        <p:spPr>
          <a:xfrm>
            <a:off x="3269761" y="4068835"/>
            <a:ext cx="192446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标况质量浓度</a:t>
            </a:r>
            <a:endParaRPr lang="en-US" altLang="zh-CN" dirty="0"/>
          </a:p>
          <a:p>
            <a:pPr algn="ctr"/>
            <a:r>
              <a:rPr lang="zh-CN" altLang="en-US" dirty="0"/>
              <a:t>（</a:t>
            </a:r>
            <a:r>
              <a:rPr lang="en-US" altLang="zh-CN" dirty="0" err="1"/>
              <a:t>μg</a:t>
            </a:r>
            <a:r>
              <a:rPr lang="en-US" altLang="zh-CN" dirty="0"/>
              <a:t>/m</a:t>
            </a:r>
            <a:r>
              <a:rPr lang="en-US" altLang="zh-CN" baseline="30000" dirty="0"/>
              <a:t>3  </a:t>
            </a:r>
            <a:r>
              <a:rPr lang="en-US" altLang="zh-CN" dirty="0"/>
              <a:t>mg/m</a:t>
            </a:r>
            <a:r>
              <a:rPr lang="en-US" altLang="zh-CN" baseline="30000" dirty="0"/>
              <a:t>3</a:t>
            </a:r>
            <a:r>
              <a:rPr lang="en-US" altLang="zh-CN" dirty="0"/>
              <a:t>)</a:t>
            </a:r>
            <a:endParaRPr lang="zh-CN" altLang="en-US" dirty="0"/>
          </a:p>
        </p:txBody>
      </p:sp>
      <p:sp>
        <p:nvSpPr>
          <p:cNvPr id="24" name="文本框 23"/>
          <p:cNvSpPr txBox="1"/>
          <p:nvPr/>
        </p:nvSpPr>
        <p:spPr>
          <a:xfrm>
            <a:off x="3145572" y="2877151"/>
            <a:ext cx="217283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400" b="1" dirty="0">
                <a:latin typeface="Times New Roman" panose="02020603050405020304" pitchFamily="18" charset="0"/>
                <a:ea typeface="黑体" panose="02010609060101010101" charset="-122"/>
              </a:rPr>
              <a:t>标准状态</a:t>
            </a:r>
            <a:endParaRPr lang="en-US" altLang="zh-CN" sz="1400" b="1" dirty="0">
              <a:latin typeface="Times New Roman" panose="02020603050405020304" pitchFamily="18" charset="0"/>
              <a:ea typeface="黑体" panose="02010609060101010101" charset="-122"/>
            </a:endParaRPr>
          </a:p>
          <a:p>
            <a:pPr algn="ctr"/>
            <a:r>
              <a:rPr lang="zh-CN" altLang="en-US" sz="1400" b="1" dirty="0">
                <a:latin typeface="Times New Roman" panose="02020603050405020304" pitchFamily="18" charset="0"/>
                <a:ea typeface="黑体" panose="02010609060101010101" charset="-122"/>
              </a:rPr>
              <a:t>（</a:t>
            </a:r>
            <a:r>
              <a:rPr lang="en-US" altLang="zh-CN" sz="1400" b="1" dirty="0">
                <a:latin typeface="Times New Roman" panose="02020603050405020304" pitchFamily="18" charset="0"/>
                <a:ea typeface="黑体" panose="02010609060101010101" charset="-122"/>
              </a:rPr>
              <a:t>273K/0℃, 1atm</a:t>
            </a:r>
            <a:r>
              <a:rPr lang="zh-CN" altLang="en-US" sz="1400" b="1" dirty="0">
                <a:latin typeface="Times New Roman" panose="02020603050405020304" pitchFamily="18" charset="0"/>
                <a:ea typeface="黑体" panose="02010609060101010101" charset="-122"/>
              </a:rPr>
              <a:t>）</a:t>
            </a:r>
          </a:p>
        </p:txBody>
      </p:sp>
      <p:sp>
        <p:nvSpPr>
          <p:cNvPr id="29" name="矩形 28"/>
          <p:cNvSpPr/>
          <p:nvPr/>
        </p:nvSpPr>
        <p:spPr>
          <a:xfrm>
            <a:off x="6741530" y="4068835"/>
            <a:ext cx="1878507"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参况质量浓度</a:t>
            </a:r>
            <a:endParaRPr lang="en-US" altLang="zh-CN" dirty="0"/>
          </a:p>
          <a:p>
            <a:pPr algn="ctr"/>
            <a:r>
              <a:rPr lang="zh-CN" altLang="en-US" dirty="0"/>
              <a:t>（</a:t>
            </a:r>
            <a:r>
              <a:rPr lang="en-US" altLang="zh-CN" dirty="0" err="1"/>
              <a:t>μg</a:t>
            </a:r>
            <a:r>
              <a:rPr lang="en-US" altLang="zh-CN" dirty="0"/>
              <a:t>/m</a:t>
            </a:r>
            <a:r>
              <a:rPr lang="en-US" altLang="zh-CN" baseline="30000" dirty="0"/>
              <a:t>3  </a:t>
            </a:r>
            <a:r>
              <a:rPr lang="en-US" altLang="zh-CN" dirty="0"/>
              <a:t>mg/m</a:t>
            </a:r>
            <a:r>
              <a:rPr lang="en-US" altLang="zh-CN" baseline="30000" dirty="0"/>
              <a:t>3</a:t>
            </a:r>
            <a:r>
              <a:rPr lang="en-US" altLang="zh-CN" dirty="0"/>
              <a:t>)</a:t>
            </a:r>
            <a:endParaRPr lang="zh-CN" altLang="en-US" dirty="0"/>
          </a:p>
        </p:txBody>
      </p:sp>
      <p:sp>
        <p:nvSpPr>
          <p:cNvPr id="30" name="文本框 29"/>
          <p:cNvSpPr txBox="1"/>
          <p:nvPr/>
        </p:nvSpPr>
        <p:spPr>
          <a:xfrm>
            <a:off x="6558578" y="2849895"/>
            <a:ext cx="217283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400" b="1" dirty="0">
                <a:latin typeface="Times New Roman" panose="02020603050405020304" pitchFamily="18" charset="0"/>
                <a:ea typeface="黑体" panose="02010609060101010101" charset="-122"/>
              </a:rPr>
              <a:t>参比状态</a:t>
            </a:r>
            <a:endParaRPr lang="en-US" altLang="zh-CN" sz="1400" b="1" dirty="0">
              <a:latin typeface="Times New Roman" panose="02020603050405020304" pitchFamily="18" charset="0"/>
              <a:ea typeface="黑体" panose="02010609060101010101" charset="-122"/>
            </a:endParaRPr>
          </a:p>
          <a:p>
            <a:pPr algn="ctr"/>
            <a:r>
              <a:rPr lang="zh-CN" altLang="en-US" sz="1400" b="1" dirty="0">
                <a:latin typeface="Times New Roman" panose="02020603050405020304" pitchFamily="18" charset="0"/>
                <a:ea typeface="黑体" panose="02010609060101010101" charset="-122"/>
              </a:rPr>
              <a:t>（</a:t>
            </a:r>
            <a:r>
              <a:rPr lang="en-US" altLang="zh-CN" sz="1400" b="1" dirty="0">
                <a:latin typeface="Times New Roman" panose="02020603050405020304" pitchFamily="18" charset="0"/>
                <a:ea typeface="黑体" panose="02010609060101010101" charset="-122"/>
              </a:rPr>
              <a:t>298K/25℃, 1atm</a:t>
            </a:r>
            <a:r>
              <a:rPr lang="zh-CN" altLang="en-US" sz="1400" b="1" dirty="0">
                <a:latin typeface="Times New Roman" panose="02020603050405020304" pitchFamily="18" charset="0"/>
                <a:ea typeface="黑体" panose="02010609060101010101" charset="-122"/>
              </a:rPr>
              <a:t>）</a:t>
            </a:r>
          </a:p>
        </p:txBody>
      </p:sp>
      <p:cxnSp>
        <p:nvCxnSpPr>
          <p:cNvPr id="31" name="直接箭头连接符 30"/>
          <p:cNvCxnSpPr/>
          <p:nvPr/>
        </p:nvCxnSpPr>
        <p:spPr>
          <a:xfrm>
            <a:off x="5266229" y="4525354"/>
            <a:ext cx="1394003" cy="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5419097" y="4073724"/>
            <a:ext cx="105028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t>
            </a:r>
            <a:r>
              <a:rPr lang="en-US" altLang="zh-CN" dirty="0" smtClean="0">
                <a:latin typeface="Book Antiqua" panose="02040602050305030304" pitchFamily="18" charset="0"/>
                <a:cs typeface="Arial" panose="020B0604020202020204" pitchFamily="34" charset="0"/>
              </a:rPr>
              <a:t>0.916</a:t>
            </a:r>
            <a:r>
              <a:rPr lang="en-US" altLang="zh-CN" dirty="0" smtClean="0">
                <a:solidFill>
                  <a:srgbClr val="FF0000"/>
                </a:solidFill>
                <a:latin typeface="Book Antiqua" panose="02040602050305030304" pitchFamily="18" charset="0"/>
                <a:cs typeface="Arial" panose="020B0604020202020204" pitchFamily="34" charset="0"/>
              </a:rPr>
              <a:t>1</a:t>
            </a:r>
            <a:endParaRPr lang="zh-CN" altLang="en-US" dirty="0">
              <a:solidFill>
                <a:srgbClr val="FF0000"/>
              </a:solidFill>
              <a:latin typeface="Book Antiqua" panose="02040602050305030304" pitchFamily="18" charset="0"/>
              <a:cs typeface="Arial" panose="020B0604020202020204" pitchFamily="34" charset="0"/>
            </a:endParaRPr>
          </a:p>
        </p:txBody>
      </p:sp>
      <p:sp>
        <p:nvSpPr>
          <p:cNvPr id="38" name="文本框 37"/>
          <p:cNvSpPr txBox="1"/>
          <p:nvPr/>
        </p:nvSpPr>
        <p:spPr>
          <a:xfrm>
            <a:off x="3908825" y="5931488"/>
            <a:ext cx="646331" cy="369332"/>
          </a:xfrm>
          <a:prstGeom prst="rect">
            <a:avLst/>
          </a:prstGeom>
          <a:noFill/>
        </p:spPr>
        <p:txBody>
          <a:bodyPr wrap="none" rtlCol="0">
            <a:spAutoFit/>
          </a:bodyPr>
          <a:lstStyle/>
          <a:p>
            <a:r>
              <a:rPr lang="zh-CN" altLang="en-US" dirty="0"/>
              <a:t>原始</a:t>
            </a:r>
          </a:p>
        </p:txBody>
      </p:sp>
      <p:sp>
        <p:nvSpPr>
          <p:cNvPr id="39" name="文本框 38"/>
          <p:cNvSpPr txBox="1"/>
          <p:nvPr/>
        </p:nvSpPr>
        <p:spPr>
          <a:xfrm>
            <a:off x="7378902" y="5931488"/>
            <a:ext cx="646331" cy="369332"/>
          </a:xfrm>
          <a:prstGeom prst="rect">
            <a:avLst/>
          </a:prstGeom>
          <a:noFill/>
        </p:spPr>
        <p:txBody>
          <a:bodyPr wrap="none" rtlCol="0">
            <a:spAutoFit/>
          </a:bodyPr>
          <a:lstStyle/>
          <a:p>
            <a:r>
              <a:rPr lang="zh-CN" altLang="en-US" dirty="0"/>
              <a:t>新增</a:t>
            </a:r>
          </a:p>
        </p:txBody>
      </p:sp>
      <p:sp>
        <p:nvSpPr>
          <p:cNvPr id="40" name="矩形 39"/>
          <p:cNvSpPr/>
          <p:nvPr/>
        </p:nvSpPr>
        <p:spPr>
          <a:xfrm>
            <a:off x="3070733" y="2641974"/>
            <a:ext cx="2348365" cy="328951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439650" y="2641972"/>
            <a:ext cx="2410694" cy="32895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p:cNvSpPr/>
          <p:nvPr/>
        </p:nvSpPr>
        <p:spPr>
          <a:xfrm>
            <a:off x="5526817" y="2849895"/>
            <a:ext cx="827152" cy="38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00380" y="1207770"/>
            <a:ext cx="7491095" cy="830997"/>
          </a:xfrm>
          <a:prstGeom prst="rect">
            <a:avLst/>
          </a:prstGeom>
          <a:noFill/>
          <a:ln w="9525">
            <a:noFill/>
          </a:ln>
        </p:spPr>
        <p:txBody>
          <a:bodyPr wrap="square">
            <a:spAutoFit/>
          </a:bodyPr>
          <a:lstStyle/>
          <a:p>
            <a:pPr algn="l"/>
            <a:endParaRPr lang="zh-CN" sz="2400" b="0" dirty="0">
              <a:cs typeface="仿宋_GB2312" charset="0"/>
            </a:endParaRPr>
          </a:p>
          <a:p>
            <a:pPr algn="l"/>
            <a:endParaRPr lang="zh-CN" sz="2400" b="0" dirty="0">
              <a:cs typeface="仿宋_GB2312" charset="0"/>
            </a:endParaRPr>
          </a:p>
        </p:txBody>
      </p:sp>
      <p:sp>
        <p:nvSpPr>
          <p:cNvPr id="3" name="内容占位符 2"/>
          <p:cNvSpPr>
            <a:spLocks noGrp="1"/>
          </p:cNvSpPr>
          <p:nvPr>
            <p:ph idx="1"/>
          </p:nvPr>
        </p:nvSpPr>
        <p:spPr/>
        <p:txBody>
          <a:bodyPr>
            <a:normAutofit/>
          </a:bodyPr>
          <a:lstStyle/>
          <a:p>
            <a:pPr marL="0" indent="0">
              <a:buNone/>
            </a:pPr>
            <a:r>
              <a:rPr lang="zh-CN" altLang="en-US" sz="2400" u="sng" dirty="0">
                <a:cs typeface="仿宋_GB2312" charset="0"/>
              </a:rPr>
              <a:t>气态污染物监测设备分类</a:t>
            </a:r>
            <a:endParaRPr lang="zh-CN" altLang="en-US" sz="2400" u="sng" dirty="0">
              <a:cs typeface="仿宋_GB2312" charset="0"/>
              <a:sym typeface="+mn-ea"/>
            </a:endParaRPr>
          </a:p>
          <a:p>
            <a:pPr marL="0" indent="0">
              <a:buNone/>
            </a:pPr>
            <a:endParaRPr lang="zh-CN" altLang="en-US" sz="2400" dirty="0">
              <a:cs typeface="仿宋_GB2312" charset="0"/>
              <a:sym typeface="+mn-ea"/>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类（</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 OPSIS</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）：可输出质量浓度、体积浓度，通过</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调整现有监测仪器软件设置</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直接将输出单位的质量浓度调整为</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ppb/ppm</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，主要由</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运维工程师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现场对程序设置直接修改</a:t>
            </a:r>
          </a:p>
          <a:p>
            <a:pPr>
              <a:buFont typeface="Wingdings" panose="05000000000000000000" pitchFamily="2" charset="2"/>
              <a:buChar char="l"/>
            </a:pPr>
            <a:endPar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类（</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安徽蓝盾</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SO</a:t>
            </a:r>
            <a:r>
              <a:rPr lang="en-US" altLang="zh-CN"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NO</a:t>
            </a:r>
            <a:r>
              <a:rPr lang="en-US" altLang="zh-CN"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O</a:t>
            </a:r>
            <a:r>
              <a:rPr lang="en-US" altLang="zh-CN" baseline="-25000" dirty="0">
                <a:latin typeface="华文楷体" panose="02010600040101010101" pitchFamily="2" charset="-122"/>
                <a:ea typeface="华文楷体" panose="02010600040101010101" pitchFamily="2" charset="-122"/>
                <a:cs typeface="华文楷体" panose="02010600040101010101" pitchFamily="2" charset="-122"/>
                <a:sym typeface="+mn-ea"/>
              </a:rPr>
              <a:t>3</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：只能输出质量浓度，需</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现场升级固件</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将质量浓度调整为体积浓度（</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ppb/ppm</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主要由相应设备</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rPr>
              <a:t>生产厂商工程师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现场升级软件，</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各省及站点当地</a:t>
            </a:r>
            <a:r>
              <a:rPr lang="zh-CN" altLang="en-US"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运维公司工程师</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需提供相应支持</a:t>
            </a:r>
          </a:p>
          <a:p>
            <a:pPr>
              <a:buFont typeface="Wingdings" panose="05000000000000000000" pitchFamily="2" charset="2"/>
              <a:buChar char="l"/>
            </a:pPr>
            <a:endPar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a:buFont typeface="Wingdings" panose="05000000000000000000" pitchFamily="2" charset="2"/>
              <a:buChar char="l"/>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类（</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其余品牌）：</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不需调整仪器，</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数据通过各子站</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数据采集端统一调整</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为体积浓度（</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ppb/ppm</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 ，再统一由标准状况（</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0℃</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1atm</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）的体积浓度换算成参考状况（</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25℃</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1atm</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）的质量浓度。</a:t>
            </a:r>
            <a:endParaRPr lang="zh-CN" altLang="en-US" sz="2400" dirty="0">
              <a:cs typeface="仿宋_GB2312" charset="0"/>
              <a:sym typeface="+mn-ea"/>
            </a:endParaRPr>
          </a:p>
          <a:p>
            <a:endParaRPr lang="zh-CN" altLang="en-US" dirty="0"/>
          </a:p>
        </p:txBody>
      </p:sp>
      <p:sp>
        <p:nvSpPr>
          <p:cNvPr id="2" name="标题 1"/>
          <p:cNvSpPr>
            <a:spLocks noGrp="1"/>
          </p:cNvSpPr>
          <p:nvPr>
            <p:ph type="title"/>
          </p:nvPr>
        </p:nvSpPr>
        <p:spPr/>
        <p:txBody>
          <a:bodyPr>
            <a:normAutofit/>
          </a:bodyPr>
          <a:lstStyle/>
          <a:p>
            <a:r>
              <a:rPr lang="zh-CN" altLang="en-US" dirty="0">
                <a:cs typeface="仿宋_GB2312" charset="0"/>
              </a:rPr>
              <a:t>二、</a:t>
            </a:r>
            <a:r>
              <a:rPr lang="zh-CN" altLang="zh-CN" dirty="0">
                <a:cs typeface="仿宋_GB2312" charset="0"/>
              </a:rPr>
              <a:t>转换</a:t>
            </a:r>
            <a:r>
              <a:rPr lang="zh-CN" altLang="en-US" dirty="0">
                <a:cs typeface="仿宋_GB2312" charset="0"/>
              </a:rPr>
              <a:t>方法：</a:t>
            </a:r>
            <a:r>
              <a:rPr lang="zh-CN" altLang="zh-CN" dirty="0">
                <a:cs typeface="仿宋_GB2312" charset="0"/>
              </a:rPr>
              <a:t>气态污染物监测状态转换</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11AA082-005D-494E-9E65-F234391E5325}" type="slidenum">
              <a:rPr lang="zh-CN" altLang="en-US" smtClean="0"/>
              <a:t>9</a:t>
            </a:fld>
            <a:endParaRPr lang="zh-CN" altLang="en-US"/>
          </a:p>
        </p:txBody>
      </p:sp>
      <p:sp>
        <p:nvSpPr>
          <p:cNvPr id="3" name="标题 2"/>
          <p:cNvSpPr>
            <a:spLocks noGrp="1"/>
          </p:cNvSpPr>
          <p:nvPr>
            <p:ph type="title"/>
          </p:nvPr>
        </p:nvSpPr>
        <p:spPr/>
        <p:txBody>
          <a:bodyPr/>
          <a:lstStyle/>
          <a:p>
            <a:r>
              <a:rPr lang="zh-CN" altLang="en-US" dirty="0"/>
              <a:t>三、实施方案介绍</a:t>
            </a:r>
            <a:r>
              <a:rPr lang="en-US" altLang="zh-CN" b="1" dirty="0">
                <a:latin typeface="+mn-ea"/>
                <a:sym typeface="+mn-ea"/>
              </a:rPr>
              <a:t>——</a:t>
            </a:r>
            <a:r>
              <a:rPr lang="zh-CN" altLang="en-US" dirty="0"/>
              <a:t>工作流程</a:t>
            </a:r>
          </a:p>
        </p:txBody>
      </p:sp>
      <p:cxnSp>
        <p:nvCxnSpPr>
          <p:cNvPr id="5" name="直接箭头连接符 4"/>
          <p:cNvCxnSpPr/>
          <p:nvPr/>
        </p:nvCxnSpPr>
        <p:spPr>
          <a:xfrm flipV="1">
            <a:off x="683568" y="3134764"/>
            <a:ext cx="8208912" cy="6204"/>
          </a:xfrm>
          <a:prstGeom prst="straightConnector1">
            <a:avLst/>
          </a:prstGeom>
          <a:ln w="57150">
            <a:solidFill>
              <a:srgbClr val="94A1B0"/>
            </a:solidFill>
            <a:tailEnd type="triangle"/>
          </a:ln>
        </p:spPr>
        <p:style>
          <a:lnRef idx="2">
            <a:schemeClr val="dk1"/>
          </a:lnRef>
          <a:fillRef idx="0">
            <a:schemeClr val="dk1"/>
          </a:fillRef>
          <a:effectRef idx="1">
            <a:schemeClr val="dk1"/>
          </a:effectRef>
          <a:fontRef idx="minor">
            <a:schemeClr val="tx1"/>
          </a:fontRef>
        </p:style>
      </p:cxnSp>
      <p:sp>
        <p:nvSpPr>
          <p:cNvPr id="6" name="椭圆 5"/>
          <p:cNvSpPr/>
          <p:nvPr/>
        </p:nvSpPr>
        <p:spPr>
          <a:xfrm>
            <a:off x="582726" y="302675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p:cNvSpPr/>
          <p:nvPr/>
        </p:nvSpPr>
        <p:spPr>
          <a:xfrm>
            <a:off x="1477591" y="3017001"/>
            <a:ext cx="216024" cy="216024"/>
          </a:xfrm>
          <a:prstGeom prst="ellipse">
            <a:avLst/>
          </a:prstGeom>
          <a:solidFill>
            <a:schemeClr val="tx1">
              <a:lumMod val="50000"/>
              <a:lumOff val="50000"/>
            </a:schemeClr>
          </a:solidFill>
          <a:ln>
            <a:solidFill>
              <a:srgbClr val="94A1B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8" name="椭圆 7"/>
          <p:cNvSpPr/>
          <p:nvPr/>
        </p:nvSpPr>
        <p:spPr>
          <a:xfrm>
            <a:off x="3079284" y="30267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730233" y="3026752"/>
            <a:ext cx="216024" cy="2160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椭圆 9"/>
          <p:cNvSpPr/>
          <p:nvPr/>
        </p:nvSpPr>
        <p:spPr>
          <a:xfrm>
            <a:off x="6273170" y="303106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7871" y="3541106"/>
            <a:ext cx="1448183" cy="954107"/>
          </a:xfrm>
          <a:prstGeom prst="rect">
            <a:avLst/>
          </a:prstGeom>
          <a:noFill/>
        </p:spPr>
        <p:txBody>
          <a:bodyPr wrap="square" rtlCol="0">
            <a:spAutoFit/>
          </a:bodyPr>
          <a:lstStyle/>
          <a:p>
            <a:pPr algn="ctr"/>
            <a:r>
              <a:rPr lang="zh-CN" altLang="en-US"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前期调查</a:t>
            </a:r>
            <a:endParaRPr lang="en-US" altLang="zh-CN"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lgn="ctr"/>
            <a:endParaRPr lang="en-US" altLang="zh-CN" dirty="0"/>
          </a:p>
          <a:p>
            <a:pPr algn="ctr"/>
            <a:endParaRPr lang="zh-CN" altLang="en-US" dirty="0"/>
          </a:p>
        </p:txBody>
      </p:sp>
      <p:sp>
        <p:nvSpPr>
          <p:cNvPr id="12" name="文本框 11"/>
          <p:cNvSpPr txBox="1"/>
          <p:nvPr/>
        </p:nvSpPr>
        <p:spPr>
          <a:xfrm>
            <a:off x="721507" y="2153234"/>
            <a:ext cx="1944216" cy="953135"/>
          </a:xfrm>
          <a:prstGeom prst="rect">
            <a:avLst/>
          </a:prstGeom>
          <a:noFill/>
        </p:spPr>
        <p:txBody>
          <a:bodyPr wrap="square" rtlCol="0">
            <a:spAutoFit/>
          </a:bodyPr>
          <a:lstStyle/>
          <a:p>
            <a:pPr algn="ctr"/>
            <a:r>
              <a:rPr lang="zh-CN" altLang="en-US" sz="2000" b="1" dirty="0">
                <a:solidFill>
                  <a:srgbClr val="FF0000"/>
                </a:solidFill>
              </a:rPr>
              <a:t>调查结果确认</a:t>
            </a:r>
            <a:endParaRPr lang="en-US" altLang="zh-CN" sz="2000" b="1" dirty="0">
              <a:solidFill>
                <a:srgbClr val="FF0000"/>
              </a:solidFill>
            </a:endParaRPr>
          </a:p>
          <a:p>
            <a:pPr algn="ctr"/>
            <a:r>
              <a:rPr lang="en-US" altLang="zh-CN" dirty="0"/>
              <a:t>5.28~6.15</a:t>
            </a:r>
          </a:p>
          <a:p>
            <a:pPr algn="ctr"/>
            <a:endParaRPr lang="zh-CN" altLang="en-US" dirty="0"/>
          </a:p>
        </p:txBody>
      </p:sp>
      <p:sp>
        <p:nvSpPr>
          <p:cNvPr id="13" name="文本框 12"/>
          <p:cNvSpPr txBox="1"/>
          <p:nvPr/>
        </p:nvSpPr>
        <p:spPr>
          <a:xfrm>
            <a:off x="2214880" y="3541395"/>
            <a:ext cx="1767205" cy="1599565"/>
          </a:xfrm>
          <a:prstGeom prst="rect">
            <a:avLst/>
          </a:prstGeom>
          <a:noFill/>
        </p:spPr>
        <p:txBody>
          <a:bodyPr wrap="square" rtlCol="0">
            <a:spAutoFit/>
          </a:bodyPr>
          <a:lstStyle/>
          <a:p>
            <a:pPr algn="ctr"/>
            <a:r>
              <a:rPr lang="zh-CN" altLang="en-US" sz="2000" b="1" dirty="0">
                <a:solidFill>
                  <a:srgbClr val="FF0000"/>
                </a:solidFill>
              </a:rPr>
              <a:t>技术准备</a:t>
            </a:r>
            <a:endParaRPr lang="en-US" altLang="zh-CN" sz="2000" b="1" dirty="0">
              <a:solidFill>
                <a:srgbClr val="FF0000"/>
              </a:solidFill>
            </a:endParaRPr>
          </a:p>
          <a:p>
            <a:pPr algn="ctr"/>
            <a:r>
              <a:rPr lang="en-US" altLang="zh-CN" dirty="0"/>
              <a:t>6.16~7.2</a:t>
            </a:r>
            <a:endParaRPr lang="en-US" altLang="zh-CN" sz="1600" dirty="0">
              <a:solidFill>
                <a:srgbClr val="000000"/>
              </a:solidFill>
              <a:latin typeface="华文楷体" panose="02010600040101010101" pitchFamily="2" charset="-122"/>
              <a:ea typeface="华文楷体" panose="02010600040101010101" pitchFamily="2" charset="-122"/>
              <a:sym typeface="+mn-ea"/>
            </a:endParaRPr>
          </a:p>
          <a:p>
            <a:pPr algn="ctr"/>
            <a:endPar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gn="ctr"/>
            <a:endParaRPr lang="en-US" altLang="zh-CN" sz="2000" dirty="0"/>
          </a:p>
          <a:p>
            <a:pPr algn="ctr"/>
            <a:endParaRPr lang="zh-CN" altLang="en-US" sz="2000" dirty="0"/>
          </a:p>
        </p:txBody>
      </p:sp>
      <p:sp>
        <p:nvSpPr>
          <p:cNvPr id="14" name="文本框 13"/>
          <p:cNvSpPr txBox="1"/>
          <p:nvPr/>
        </p:nvSpPr>
        <p:spPr>
          <a:xfrm>
            <a:off x="4159404" y="2155987"/>
            <a:ext cx="1218464" cy="706755"/>
          </a:xfrm>
          <a:prstGeom prst="rect">
            <a:avLst/>
          </a:prstGeom>
          <a:noFill/>
          <a:ln>
            <a:noFill/>
            <a:prstDash val="sysDash"/>
          </a:ln>
        </p:spPr>
        <p:txBody>
          <a:bodyPr wrap="square" rtlCol="0">
            <a:spAutoFit/>
          </a:bodyPr>
          <a:lstStyle/>
          <a:p>
            <a:pPr algn="ctr"/>
            <a:r>
              <a:rPr lang="zh-CN" altLang="en-US" sz="2000" dirty="0">
                <a:solidFill>
                  <a:srgbClr val="FF0000"/>
                </a:solidFill>
                <a:latin typeface="华文楷体" panose="02010600040101010101" pitchFamily="2" charset="-122"/>
                <a:ea typeface="华文楷体" panose="02010600040101010101" pitchFamily="2" charset="-122"/>
                <a:sym typeface="+mn-ea"/>
              </a:rPr>
              <a:t>试点阶段</a:t>
            </a:r>
          </a:p>
          <a:p>
            <a:pPr algn="ctr"/>
            <a:r>
              <a:rPr lang="en-US" altLang="zh-CN"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7.3~7.31</a:t>
            </a:r>
            <a:endParaRPr lang="en-US" altLang="zh-CN" sz="2000" dirty="0">
              <a:solidFill>
                <a:srgbClr val="FF0000"/>
              </a:solidFill>
              <a:latin typeface="华文楷体" panose="02010600040101010101" pitchFamily="2" charset="-122"/>
              <a:ea typeface="华文楷体" panose="02010600040101010101" pitchFamily="2" charset="-122"/>
              <a:sym typeface="+mn-ea"/>
            </a:endParaRPr>
          </a:p>
        </p:txBody>
      </p:sp>
      <p:sp>
        <p:nvSpPr>
          <p:cNvPr id="15" name="文本框 14"/>
          <p:cNvSpPr txBox="1"/>
          <p:nvPr/>
        </p:nvSpPr>
        <p:spPr>
          <a:xfrm>
            <a:off x="5231914" y="2155648"/>
            <a:ext cx="1944216" cy="706755"/>
          </a:xfrm>
          <a:prstGeom prst="rect">
            <a:avLst/>
          </a:prstGeom>
          <a:noFill/>
        </p:spPr>
        <p:txBody>
          <a:bodyPr wrap="square" rtlCol="0">
            <a:spAutoFit/>
          </a:bodyPr>
          <a:lstStyle/>
          <a:p>
            <a:pPr indent="0" algn="ctr">
              <a:buNone/>
            </a:pPr>
            <a:r>
              <a:rPr lang="zh-CN" altLang="en-US"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实施阶段</a:t>
            </a:r>
            <a:endParaRPr lang="en-US" altLang="zh-CN"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indent="0" algn="ctr">
              <a:buNone/>
            </a:pPr>
            <a:r>
              <a:rPr lang="en-US" altLang="zh-CN"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8.2~8.15</a:t>
            </a:r>
            <a:endParaRPr lang="zh-CN" altLang="en-US" sz="28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1" name="椭圆 20"/>
          <p:cNvSpPr/>
          <p:nvPr/>
        </p:nvSpPr>
        <p:spPr>
          <a:xfrm>
            <a:off x="7874162" y="3017278"/>
            <a:ext cx="216024" cy="216024"/>
          </a:xfrm>
          <a:prstGeom prst="ellipse">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文本框 22"/>
          <p:cNvSpPr txBox="1"/>
          <p:nvPr/>
        </p:nvSpPr>
        <p:spPr>
          <a:xfrm>
            <a:off x="7550785" y="3557905"/>
            <a:ext cx="1207135" cy="922020"/>
          </a:xfrm>
          <a:prstGeom prst="rect">
            <a:avLst/>
          </a:prstGeom>
          <a:noFill/>
        </p:spPr>
        <p:txBody>
          <a:bodyPr wrap="square" rtlCol="0">
            <a:spAutoFit/>
          </a:bodyPr>
          <a:lstStyle/>
          <a:p>
            <a:pPr indent="0" algn="ctr">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数据处理</a:t>
            </a:r>
            <a:endPar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indent="0" algn="ctr">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及评价</a:t>
            </a:r>
            <a:endParaRPr lang="en-US" altLang="zh-CN"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0" algn="ctr">
              <a:buNone/>
            </a:pPr>
            <a:r>
              <a:rPr lang="en-US" altLang="zh-CN"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9.1~9.31</a:t>
            </a:r>
            <a:endParaRPr lang="zh-CN" altLang="en-US" sz="24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椭圆 3"/>
          <p:cNvSpPr/>
          <p:nvPr/>
        </p:nvSpPr>
        <p:spPr>
          <a:xfrm>
            <a:off x="6960240" y="303106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文本框 15"/>
          <p:cNvSpPr txBox="1"/>
          <p:nvPr/>
        </p:nvSpPr>
        <p:spPr>
          <a:xfrm>
            <a:off x="5804049" y="3557728"/>
            <a:ext cx="1944216" cy="706755"/>
          </a:xfrm>
          <a:prstGeom prst="rect">
            <a:avLst/>
          </a:prstGeom>
          <a:noFill/>
        </p:spPr>
        <p:txBody>
          <a:bodyPr wrap="square" rtlCol="0">
            <a:spAutoFit/>
          </a:bodyPr>
          <a:lstStyle/>
          <a:p>
            <a:pPr indent="0" algn="ctr">
              <a:buNone/>
            </a:pPr>
            <a:r>
              <a:rPr lang="zh-CN" altLang="en-US"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检查确认</a:t>
            </a:r>
            <a:endParaRPr lang="en-US" altLang="zh-CN" sz="2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indent="0" algn="ctr">
              <a:buNone/>
            </a:pPr>
            <a:r>
              <a:rPr lang="en-US" altLang="zh-CN"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8</a:t>
            </a: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月中旬</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6</TotalTime>
  <Words>2762</Words>
  <Application>Microsoft Office PowerPoint</Application>
  <PresentationFormat>全屏显示(4:3)</PresentationFormat>
  <Paragraphs>539</Paragraphs>
  <Slides>29</Slides>
  <Notes>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1_波形</vt:lpstr>
      <vt:lpstr>全国环境空气质量监测状态转换 工作方案介绍</vt:lpstr>
      <vt:lpstr>目  录</vt:lpstr>
      <vt:lpstr>一、工作背景</vt:lpstr>
      <vt:lpstr>一、工作背景</vt:lpstr>
      <vt:lpstr>二、转换方法：颗粒物监测设备状态转换</vt:lpstr>
      <vt:lpstr>二、转换方法：颗粒物监测设备状态转换</vt:lpstr>
      <vt:lpstr>二、转换方法：气态污染物监测状态转换</vt:lpstr>
      <vt:lpstr>二、转换方法：气态污染物监测状态转换</vt:lpstr>
      <vt:lpstr>三、实施方案介绍——工作流程</vt:lpstr>
      <vt:lpstr>1. 前期调查及确认</vt:lpstr>
      <vt:lpstr>1.前期调查及确认</vt:lpstr>
      <vt:lpstr>1. 前期调查及确认——颗粒物设备（B类）</vt:lpstr>
      <vt:lpstr>1. 前期调查——颗粒物设备（C类）</vt:lpstr>
      <vt:lpstr>1. 前期调查及确认——气态污染物</vt:lpstr>
      <vt:lpstr>2. 技术准备阶段</vt:lpstr>
      <vt:lpstr>3. 工作实施——技术路线</vt:lpstr>
      <vt:lpstr>4 工作实施——实施计划</vt:lpstr>
      <vt:lpstr>5. 工作实施——流程</vt:lpstr>
      <vt:lpstr>5. 工作实施——检查确认</vt:lpstr>
      <vt:lpstr>六、下一步工作</vt:lpstr>
      <vt:lpstr>PowerPoint 演示文稿</vt:lpstr>
      <vt:lpstr>3. 工作实施——检查确认</vt:lpstr>
      <vt:lpstr>3. 工作实施——当前工作进展</vt:lpstr>
      <vt:lpstr>四、经费测算</vt:lpstr>
      <vt:lpstr>五、主要存在问题    </vt:lpstr>
      <vt:lpstr>五、主要存在问题    </vt:lpstr>
      <vt:lpstr>五、主要存在问题    </vt:lpstr>
      <vt:lpstr>六、下一步工作</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lijy</dc:creator>
  <cp:lastModifiedBy>张霞(拟稿人校对)</cp:lastModifiedBy>
  <cp:revision>1303</cp:revision>
  <cp:lastPrinted>2018-07-11T04:47:00Z</cp:lastPrinted>
  <dcterms:created xsi:type="dcterms:W3CDTF">2016-11-03T05:35:00Z</dcterms:created>
  <dcterms:modified xsi:type="dcterms:W3CDTF">2018-07-31T03:51:42Z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