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23" autoAdjust="0"/>
  </p:normalViewPr>
  <p:slideViewPr>
    <p:cSldViewPr snapToGrid="0">
      <p:cViewPr>
        <p:scale>
          <a:sx n="66" d="100"/>
          <a:sy n="66" d="100"/>
        </p:scale>
        <p:origin x="128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ofengsiji/HGNN-FS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D1D5-5D78-4442-B57E-8626C9CFC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Franklin Gothic Demi Cond" panose="020B0706030402020204" pitchFamily="34" charset="0"/>
              </a:rPr>
              <a:t>Few-shot Learning utilizing knowledge graph and Deep Learning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1D706-DB1E-48BD-AECD-34A8D1979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A0206597U Xin Zhengfang</a:t>
            </a:r>
          </a:p>
          <a:p>
            <a:r>
              <a:rPr lang="en-US" dirty="0"/>
              <a:t>Department of Electrical &amp; Computer Engineering</a:t>
            </a:r>
          </a:p>
          <a:p>
            <a:r>
              <a:rPr lang="en-US" dirty="0"/>
              <a:t>Faculty of Engineer</a:t>
            </a:r>
          </a:p>
          <a:p>
            <a:r>
              <a:rPr lang="en-US" dirty="0"/>
              <a:t>National University of Singapore</a:t>
            </a:r>
          </a:p>
          <a:p>
            <a:r>
              <a:rPr lang="en-US" dirty="0"/>
              <a:t>(ECE NUS)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20E6-B21C-4E83-AE94-4FEF530D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HGNN-Intra pooling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2D8804-524B-4E3A-90A9-82B537048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715"/>
            <a:ext cx="5940397" cy="2858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A980A2-1030-4E7A-BEEE-BD67F524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97" y="2451017"/>
            <a:ext cx="5017315" cy="24226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4C1D2C-ED8B-4CE7-BC2F-ED5EA0040122}"/>
              </a:ext>
            </a:extLst>
          </p:cNvPr>
          <p:cNvSpPr txBox="1"/>
          <p:nvPr/>
        </p:nvSpPr>
        <p:spPr>
          <a:xfrm>
            <a:off x="838200" y="5309678"/>
            <a:ext cx="919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: </a:t>
            </a:r>
          </a:p>
          <a:p>
            <a:r>
              <a:rPr lang="en-US" b="1" dirty="0"/>
              <a:t>Minimize intra-divergence</a:t>
            </a:r>
            <a:r>
              <a:rPr lang="en-US" dirty="0"/>
              <a:t>. </a:t>
            </a:r>
          </a:p>
          <a:p>
            <a:r>
              <a:rPr lang="en-US" dirty="0"/>
              <a:t>Pool out noise nodes and leave representative nodes in each class;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Make sure that the graph studies from representative nodes of each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0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E8752-C838-4C81-A2EA-139EFBF1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HGNN-Inter pooling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F02681-5430-4124-AB54-866F4A75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7518"/>
            <a:ext cx="5076872" cy="2822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A0E1DC-6354-4507-96A4-C5116BC9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9775"/>
            <a:ext cx="5876925" cy="28384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0AD63A-009E-4212-8E87-BEF11B13B4D0}"/>
              </a:ext>
            </a:extLst>
          </p:cNvPr>
          <p:cNvSpPr/>
          <p:nvPr/>
        </p:nvSpPr>
        <p:spPr>
          <a:xfrm>
            <a:off x="838200" y="50405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Goal: </a:t>
            </a:r>
          </a:p>
          <a:p>
            <a:r>
              <a:rPr lang="en-US" b="1" dirty="0"/>
              <a:t>Maximize inter-divergence</a:t>
            </a:r>
            <a:r>
              <a:rPr lang="en-US" dirty="0"/>
              <a:t>. </a:t>
            </a:r>
          </a:p>
          <a:p>
            <a:r>
              <a:rPr lang="en-US" dirty="0"/>
              <a:t>Filter out low contrastive nodes; </a:t>
            </a:r>
          </a:p>
          <a:p>
            <a:r>
              <a:rPr lang="en-US" dirty="0"/>
              <a:t>Make sure that the graph studies from discriminative nodes. </a:t>
            </a:r>
          </a:p>
        </p:txBody>
      </p:sp>
    </p:spTree>
    <p:extLst>
      <p:ext uri="{BB962C8B-B14F-4D97-AF65-F5344CB8AC3E}">
        <p14:creationId xmlns:p14="http://schemas.microsoft.com/office/powerpoint/2010/main" val="105213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5309-A614-48A7-996F-57915185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EXPERIMENTS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47F0DD-88BA-41DB-9AAB-14CD9AE1F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380" y="1825625"/>
            <a:ext cx="7585240" cy="4351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6F3282-2231-4801-8495-5E08C3F45167}"/>
              </a:ext>
            </a:extLst>
          </p:cNvPr>
          <p:cNvSpPr txBox="1"/>
          <p:nvPr/>
        </p:nvSpPr>
        <p:spPr>
          <a:xfrm>
            <a:off x="745834" y="6308209"/>
            <a:ext cx="669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is 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https://github.com/haofengsiji/HGNN-FSL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E848D-6297-48DA-AB97-796916D3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22548-34F4-431C-BD47-0A33AAC8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Few-shot learning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Introduction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Mainstream method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Graph method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Based works: GNN, EGNN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Our contribution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Main contribution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HGNN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Experiments</a:t>
            </a:r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B29B-4D8C-4FB4-A8D3-5E4F465C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Few-shot learning(FSL)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6BDC8-1CC8-4AFD-B562-4FCC7548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1" y="1628167"/>
            <a:ext cx="469302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Inspiration</a:t>
            </a:r>
          </a:p>
          <a:p>
            <a:pPr algn="just"/>
            <a:r>
              <a:rPr lang="en-US" dirty="0"/>
              <a:t>The few-shot learning problem is inspired by human’s ability to </a:t>
            </a:r>
            <a:r>
              <a:rPr lang="en-US" b="1" dirty="0"/>
              <a:t>learn from very small number samples to recognize the new object</a:t>
            </a:r>
            <a:r>
              <a:rPr lang="en-US" dirty="0"/>
              <a:t>. For example, a human child only saw several pictures of zebra on a brochure, then at next time, the child can recognize a real zebra in a zoo. </a:t>
            </a:r>
          </a:p>
          <a:p>
            <a:endParaRPr lang="en-US" dirty="0"/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9104F442-5380-4175-A6A8-BD810C8DEF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6099"/>
            <a:ext cx="5923481" cy="37554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6AE60D-0D53-4AF9-AD3A-134A96A3F273}"/>
                  </a:ext>
                </a:extLst>
              </p:cNvPr>
              <p:cNvSpPr/>
              <p:nvPr/>
            </p:nvSpPr>
            <p:spPr>
              <a:xfrm>
                <a:off x="2145352" y="5802223"/>
                <a:ext cx="330917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𝐹𝑆𝐿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},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6AE60D-0D53-4AF9-AD3A-134A96A3F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52" y="5802223"/>
                <a:ext cx="3309176" cy="506870"/>
              </a:xfrm>
              <a:prstGeom prst="rect">
                <a:avLst/>
              </a:prstGeom>
              <a:blipFill>
                <a:blip r:embed="rId3"/>
                <a:stretch>
                  <a:fillRect t="-172289" r="-10681" b="-2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75D6-27D9-4CBF-AC67-A1F095D9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Mainstream method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B1236E-5973-4A25-94B8-46940331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57"/>
            <a:ext cx="6693991" cy="3633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19BCAE-E4D9-4B66-B457-6EE1A53CAFBB}"/>
              </a:ext>
            </a:extLst>
          </p:cNvPr>
          <p:cNvSpPr txBox="1"/>
          <p:nvPr/>
        </p:nvSpPr>
        <p:spPr>
          <a:xfrm>
            <a:off x="7532191" y="2238072"/>
            <a:ext cx="4399833" cy="310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The mainstream method of solving FSL is to construct </a:t>
            </a:r>
            <a:r>
              <a:rPr lang="en-US" sz="2600" b="1" dirty="0"/>
              <a:t>feature map relation pair</a:t>
            </a:r>
            <a:r>
              <a:rPr lang="en-US" sz="2600" dirty="0"/>
              <a:t>. The relation pair will be fed into the CNNs to calculate the similarity score.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Then predict unseen images based on support images.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5EAC0B-2858-4E45-AEEA-219B15CF506C}"/>
              </a:ext>
            </a:extLst>
          </p:cNvPr>
          <p:cNvSpPr/>
          <p:nvPr/>
        </p:nvSpPr>
        <p:spPr>
          <a:xfrm>
            <a:off x="838200" y="5913956"/>
            <a:ext cx="1007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F. Sung, Y. Yang, L. Zhang, T. Xiang, P. H. S. Torr, and T.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Hospedales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“Learning to Compare: Relation Network for Few-Shot Learning,”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arXiv:1711.06025 [cs]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0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FF19-B8F8-408A-8CE2-36A7796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Another method: Graph </a:t>
            </a:r>
            <a:r>
              <a:rPr lang="en-US" altLang="zh-CN" b="1" dirty="0">
                <a:solidFill>
                  <a:srgbClr val="00B0F0"/>
                </a:solidFill>
              </a:rPr>
              <a:t>Convolutional Networks (GCN)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D05-E241-4F5B-AC82-CD4079F8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445"/>
            <a:ext cx="5186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Inspiration</a:t>
            </a:r>
          </a:p>
          <a:p>
            <a:r>
              <a:rPr lang="en-US" dirty="0"/>
              <a:t>CNN can not directly </a:t>
            </a:r>
            <a:r>
              <a:rPr lang="en-US" b="1" dirty="0"/>
              <a:t>solve the non-Euclidean data</a:t>
            </a:r>
            <a:r>
              <a:rPr lang="en-US" dirty="0"/>
              <a:t>, </a:t>
            </a:r>
            <a:r>
              <a:rPr lang="en-US" altLang="zh-CN" dirty="0"/>
              <a:t>which</a:t>
            </a:r>
            <a:r>
              <a:rPr lang="en-US" dirty="0"/>
              <a:t> data formed as non-regular space.</a:t>
            </a:r>
          </a:p>
          <a:p>
            <a:r>
              <a:rPr lang="en-US" dirty="0"/>
              <a:t>In FSL problem, it </a:t>
            </a:r>
            <a:r>
              <a:rPr lang="en-US" b="1" dirty="0"/>
              <a:t>naturally is a graph structure</a:t>
            </a:r>
            <a:r>
              <a:rPr lang="en-US" dirty="0"/>
              <a:t> that can be solved by GCN.</a:t>
            </a:r>
          </a:p>
          <a:p>
            <a:r>
              <a:rPr lang="en-US" dirty="0"/>
              <a:t>GCN can achieve close performance but </a:t>
            </a:r>
            <a:r>
              <a:rPr lang="en-US" b="1" dirty="0"/>
              <a:t>with less parameters </a:t>
            </a:r>
            <a:r>
              <a:rPr lang="en-US" dirty="0"/>
              <a:t>by only using shallow neural network</a:t>
            </a:r>
            <a:endParaRPr lang="en-US" b="1" dirty="0"/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E03C9-1C02-426D-882C-380D9DEB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0557"/>
            <a:ext cx="5531887" cy="2177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FE66A-18A4-477D-B545-677193EB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63" y="5422732"/>
            <a:ext cx="3695700" cy="6381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82ABA1-5401-4FC3-A5F0-FBB8637ED752}"/>
              </a:ext>
            </a:extLst>
          </p:cNvPr>
          <p:cNvSpPr/>
          <p:nvPr/>
        </p:nvSpPr>
        <p:spPr>
          <a:xfrm>
            <a:off x="5288818" y="6073289"/>
            <a:ext cx="6660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[2] T. N. </a:t>
            </a:r>
            <a:r>
              <a:rPr lang="en-US" dirty="0" err="1"/>
              <a:t>Kipf</a:t>
            </a:r>
            <a:r>
              <a:rPr lang="en-US" dirty="0"/>
              <a:t> and M. Welling, “SEMI-SUPERVISED CLASSIFICATION WITH GRAPH CONVOLUTIONAL NETWORKS,” p. 14,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28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53DF-C012-47A0-8C3D-63C3128C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altLang="zh-CN" b="1" dirty="0">
                <a:solidFill>
                  <a:srgbClr val="00B0F0"/>
                </a:solidFill>
              </a:rPr>
              <a:t>ased work: GNN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830DFA-FB38-4422-BB0E-85D57027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83" y="3436348"/>
            <a:ext cx="7355542" cy="3056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AFADF4-FD8D-442C-BFA0-FDD92607802B}"/>
              </a:ext>
            </a:extLst>
          </p:cNvPr>
          <p:cNvSpPr txBox="1"/>
          <p:nvPr/>
        </p:nvSpPr>
        <p:spPr>
          <a:xfrm>
            <a:off x="672353" y="1613118"/>
            <a:ext cx="9708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Instead of using relation pair, graph-based methods use graph to  represent the whole relationship in each task.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Basic method is that </a:t>
            </a:r>
            <a:r>
              <a:rPr lang="en-US" sz="2800" b="1" dirty="0"/>
              <a:t>GCN aggregates messages </a:t>
            </a:r>
            <a:r>
              <a:rPr lang="en-US" sz="2800" dirty="0"/>
              <a:t>among the graph, and </a:t>
            </a:r>
            <a:r>
              <a:rPr lang="en-US" sz="2800" b="1" dirty="0"/>
              <a:t>MLP updates the distance </a:t>
            </a:r>
            <a:r>
              <a:rPr lang="en-US" sz="2800" dirty="0"/>
              <a:t>between nodes.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0C413B-42E1-4815-8E93-524200ACB740}"/>
              </a:ext>
            </a:extLst>
          </p:cNvPr>
          <p:cNvSpPr/>
          <p:nvPr/>
        </p:nvSpPr>
        <p:spPr>
          <a:xfrm>
            <a:off x="672353" y="6416951"/>
            <a:ext cx="858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L. Gong and Q. Cheng, “Exploiting Edge Features for Graph Neural Networks,” p. 9.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1860-7ACF-4E26-B63D-A6F337B4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altLang="zh-CN" b="1" dirty="0">
                <a:solidFill>
                  <a:srgbClr val="00B0F0"/>
                </a:solidFill>
              </a:rPr>
              <a:t>ased work: EGNN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2F788-ABB1-4F86-A88B-D98D83E6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019" y="2004919"/>
            <a:ext cx="5625819" cy="3849034"/>
          </a:xfrm>
        </p:spPr>
        <p:txBody>
          <a:bodyPr>
            <a:normAutofit/>
          </a:bodyPr>
          <a:lstStyle/>
          <a:p>
            <a:r>
              <a:rPr lang="en-US" dirty="0"/>
              <a:t>EGNN is the </a:t>
            </a:r>
            <a:r>
              <a:rPr lang="en-US" b="1" dirty="0"/>
              <a:t>edge version </a:t>
            </a:r>
            <a:r>
              <a:rPr lang="en-US" dirty="0"/>
              <a:t>of GNN. Instead of predicting based node features, EGNN votes the label by the adjacent matrix.</a:t>
            </a:r>
          </a:p>
          <a:p>
            <a:r>
              <a:rPr lang="en-US" dirty="0"/>
              <a:t> The edge-labeling framework can </a:t>
            </a:r>
            <a:r>
              <a:rPr lang="en-US" b="1" dirty="0"/>
              <a:t>explicitly perform the clustering </a:t>
            </a:r>
            <a:r>
              <a:rPr lang="en-US" dirty="0"/>
              <a:t>with representation learning and metric learning.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D706D-B64C-42A2-B170-A0F75A1578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1083"/>
            <a:ext cx="5549619" cy="4381973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82B5AC-7822-4F27-85BA-47BB36243FFC}"/>
              </a:ext>
            </a:extLst>
          </p:cNvPr>
          <p:cNvSpPr/>
          <p:nvPr/>
        </p:nvSpPr>
        <p:spPr>
          <a:xfrm>
            <a:off x="502431" y="6308209"/>
            <a:ext cx="11384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J. Kim, T. Kim, S. Kim, and C.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“Edge-Labeling Graph Neural Network for Few-Shot Learning,” p. 10, 2019.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12582-F597-41DD-95B3-1A5F922A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Main contribution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6B41-BED6-4E52-9322-9460D5E9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We propose a new method (</a:t>
            </a: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Graph Neural Networks for Few-Shot Learning</a:t>
            </a:r>
            <a:r>
              <a:rPr lang="en-US" dirty="0"/>
              <a:t>) (HGNN-FSL)for few-shot learning problem by </a:t>
            </a:r>
            <a:r>
              <a:rPr lang="en-US" b="1" dirty="0"/>
              <a:t>noticing the flat structure of GNN and EGNN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HGNN-FSL achieves a state-of-the-art performance in two popular few-shot learning dataset, </a:t>
            </a:r>
            <a:r>
              <a:rPr lang="en-US" dirty="0" err="1"/>
              <a:t>MiniImageNet</a:t>
            </a:r>
            <a:r>
              <a:rPr lang="en-US" dirty="0"/>
              <a:t> and </a:t>
            </a:r>
            <a:r>
              <a:rPr lang="en-US" dirty="0" err="1"/>
              <a:t>TieredImageNet</a:t>
            </a:r>
            <a:r>
              <a:rPr lang="en-US" dirty="0"/>
              <a:t> in GCN based methods</a:t>
            </a:r>
          </a:p>
          <a:p>
            <a:pPr marL="0" indent="0">
              <a:buNone/>
            </a:pPr>
            <a:r>
              <a:rPr lang="en-US" dirty="0"/>
              <a:t>	Our hierarchical is based on Graph U-Net[4]. We also propose novel pooling methods(</a:t>
            </a:r>
            <a:r>
              <a:rPr lang="en-US" b="1" dirty="0">
                <a:solidFill>
                  <a:srgbClr val="00B0F0"/>
                </a:solidFill>
              </a:rPr>
              <a:t>intra &amp; inter k-nearest pooling</a:t>
            </a:r>
            <a:r>
              <a:rPr lang="en-US" dirty="0"/>
              <a:t>) for this specific task.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F0EDAA-DB6D-4E09-B936-6F529DBC0586}"/>
              </a:ext>
            </a:extLst>
          </p:cNvPr>
          <p:cNvSpPr/>
          <p:nvPr/>
        </p:nvSpPr>
        <p:spPr>
          <a:xfrm>
            <a:off x="838200" y="6308209"/>
            <a:ext cx="10346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Gao and S. Ji, “Graph U-Nets,”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arXiv:1905.05178 [cs, stat]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2019.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0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5F63B-F11E-4D9A-B71E-44297899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HGNN-overview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04DF09-4DC1-4DE7-8A52-E1E21DB0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494" y="1350339"/>
            <a:ext cx="5002306" cy="2078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E7D82-E093-4298-B73F-8B26E96A54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0383" y="1920653"/>
            <a:ext cx="4840197" cy="3906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39DAC0-6367-4FD5-A2DD-EC949287578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10" y="3609507"/>
            <a:ext cx="3724072" cy="2883368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4198A1-95E1-4ADF-805D-E2D958EE6B56}"/>
              </a:ext>
            </a:extLst>
          </p:cNvPr>
          <p:cNvSpPr txBox="1"/>
          <p:nvPr/>
        </p:nvSpPr>
        <p:spPr>
          <a:xfrm rot="10800000">
            <a:off x="6351494" y="2023478"/>
            <a:ext cx="461665" cy="536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GNN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533081-543C-4A06-A48B-F73D625831B1}"/>
              </a:ext>
            </a:extLst>
          </p:cNvPr>
          <p:cNvSpPr txBox="1"/>
          <p:nvPr/>
        </p:nvSpPr>
        <p:spPr>
          <a:xfrm rot="10800000">
            <a:off x="6351494" y="5061544"/>
            <a:ext cx="461665" cy="645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EGNN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659C7D-BA71-4A61-A84A-748F4F5A2746}"/>
              </a:ext>
            </a:extLst>
          </p:cNvPr>
          <p:cNvSpPr txBox="1"/>
          <p:nvPr/>
        </p:nvSpPr>
        <p:spPr>
          <a:xfrm rot="16200000">
            <a:off x="2979648" y="5829616"/>
            <a:ext cx="461665" cy="6806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HGNN</a:t>
            </a:r>
          </a:p>
        </p:txBody>
      </p:sp>
    </p:spTree>
    <p:extLst>
      <p:ext uri="{BB962C8B-B14F-4D97-AF65-F5344CB8AC3E}">
        <p14:creationId xmlns:p14="http://schemas.microsoft.com/office/powerpoint/2010/main" val="324047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535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Franklin Gothic Demi Cond</vt:lpstr>
      <vt:lpstr>Times New Roman</vt:lpstr>
      <vt:lpstr>Office 主题</vt:lpstr>
      <vt:lpstr>Few-shot Learning utilizing knowledge graph and Deep Learning</vt:lpstr>
      <vt:lpstr>Content</vt:lpstr>
      <vt:lpstr>Few-shot learning(FSL)</vt:lpstr>
      <vt:lpstr>Mainstream method</vt:lpstr>
      <vt:lpstr>Another method: Graph Convolutional Networks (GCN)</vt:lpstr>
      <vt:lpstr>Based work: GNN</vt:lpstr>
      <vt:lpstr>Based work: EGNN</vt:lpstr>
      <vt:lpstr>Main contribution</vt:lpstr>
      <vt:lpstr>HGNN-overview</vt:lpstr>
      <vt:lpstr>HGNN-Intra pooling</vt:lpstr>
      <vt:lpstr>HGNN-Inter pooling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70</cp:revision>
  <dcterms:created xsi:type="dcterms:W3CDTF">2020-04-05T08:12:10Z</dcterms:created>
  <dcterms:modified xsi:type="dcterms:W3CDTF">2020-04-16T15:19:19Z</dcterms:modified>
</cp:coreProperties>
</file>