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Arimo"/>
      <p:regular r:id="rId28"/>
      <p:bold r:id="rId29"/>
      <p:italic r:id="rId30"/>
      <p:boldItalic r:id="rId31"/>
    </p:embeddedFont>
    <p:embeddedFont>
      <p:font typeface="Arimo SemiBold"/>
      <p:regular r:id="rId32"/>
      <p:bold r:id="rId33"/>
      <p:italic r:id="rId34"/>
      <p:boldItalic r:id="rId35"/>
    </p:embeddedFont>
    <p:embeddedFont>
      <p:font typeface="Righteous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im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mo-boldItalic.fntdata"/><Relationship Id="rId30" Type="http://schemas.openxmlformats.org/officeDocument/2006/relationships/font" Target="fonts/Arimo-italic.fntdata"/><Relationship Id="rId11" Type="http://schemas.openxmlformats.org/officeDocument/2006/relationships/slide" Target="slides/slide6.xml"/><Relationship Id="rId33" Type="http://schemas.openxmlformats.org/officeDocument/2006/relationships/font" Target="fonts/ArimoSemiBold-bold.fntdata"/><Relationship Id="rId10" Type="http://schemas.openxmlformats.org/officeDocument/2006/relationships/slide" Target="slides/slide5.xml"/><Relationship Id="rId32" Type="http://schemas.openxmlformats.org/officeDocument/2006/relationships/font" Target="fonts/Arimo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Arimo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Arimo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ighteou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4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dd0db08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dd0db0856_2_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513a1a74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4513a1a7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4513a1a747_0_0:notes"/>
          <p:cNvSpPr txBox="1"/>
          <p:nvPr>
            <p:ph idx="12" type="sldNum"/>
          </p:nvPr>
        </p:nvSpPr>
        <p:spPr>
          <a:xfrm>
            <a:off x="3884614" y="8685214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e973316e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e973316e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e973316e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e973316e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e973316e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e973316e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e973316e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3e973316e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3e973316e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3e973316e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e973316ee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13e973316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e973316e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3e973316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e973316e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e973316e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3e973316e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13e973316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e21ea381b_0_0:notes"/>
          <p:cNvSpPr/>
          <p:nvPr>
            <p:ph idx="2" type="sldImg"/>
          </p:nvPr>
        </p:nvSpPr>
        <p:spPr>
          <a:xfrm>
            <a:off x="2020223" y="1142467"/>
            <a:ext cx="28176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e21ea381b_0_0:notes"/>
          <p:cNvSpPr txBox="1"/>
          <p:nvPr>
            <p:ph idx="1" type="body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3e21ea381b_0_0:notes"/>
          <p:cNvSpPr txBox="1"/>
          <p:nvPr>
            <p:ph idx="12" type="sldNum"/>
          </p:nvPr>
        </p:nvSpPr>
        <p:spPr>
          <a:xfrm>
            <a:off x="3884619" y="8685215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3e973316e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3e973316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e973316e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3e973316e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8d7fc093a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8d7fc093a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d7fc093a6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8d7fc093a6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d7fc093a6_0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8d7fc093a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8d7fc093a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8d7fc093a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d7fc093a6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d7fc093a6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8d7fc093a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8d7fc093a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e973316e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3e97331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e973316e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e973316e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9.png"/><Relationship Id="rId12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27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3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448800" y="6537692"/>
            <a:ext cx="2743200" cy="243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2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2"/>
          <p:cNvSpPr txBox="1"/>
          <p:nvPr>
            <p:ph idx="1" type="subTitle"/>
          </p:nvPr>
        </p:nvSpPr>
        <p:spPr>
          <a:xfrm>
            <a:off x="1204300" y="4747300"/>
            <a:ext cx="9770700" cy="82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None/>
              <a:defRPr b="1">
                <a:solidFill>
                  <a:srgbClr val="A5A5A5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3"/>
          <p:cNvSpPr txBox="1"/>
          <p:nvPr>
            <p:ph idx="1" type="body"/>
          </p:nvPr>
        </p:nvSpPr>
        <p:spPr>
          <a:xfrm>
            <a:off x="838200" y="1825625"/>
            <a:ext cx="10515600" cy="4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13"/>
          <p:cNvSpPr/>
          <p:nvPr/>
        </p:nvSpPr>
        <p:spPr>
          <a:xfrm>
            <a:off x="11277600" y="6311902"/>
            <a:ext cx="914400" cy="563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4"/>
          <p:cNvSpPr/>
          <p:nvPr/>
        </p:nvSpPr>
        <p:spPr>
          <a:xfrm>
            <a:off x="11277600" y="6311902"/>
            <a:ext cx="914400" cy="563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1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15"/>
          <p:cNvSpPr/>
          <p:nvPr/>
        </p:nvSpPr>
        <p:spPr>
          <a:xfrm>
            <a:off x="11277600" y="6311902"/>
            <a:ext cx="914400" cy="563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65" name="Google Shape;265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Char char="•"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Font typeface="Consolas"/>
              <a:buChar char="•"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Font typeface="Consolas"/>
              <a:buChar char="•"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Font typeface="Consolas"/>
              <a:buChar char="•"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Font typeface="Consolas"/>
              <a:buChar char="•"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Font typeface="Consolas"/>
              <a:buChar char="•"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Font typeface="Consolas"/>
              <a:buChar char="•"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Font typeface="Consolas"/>
              <a:buChar char="•"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Font typeface="Consolas"/>
              <a:buChar char="•"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266" name="Google Shape;266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69" name="Google Shape;269;p1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30200" lvl="1" marL="9144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70" name="Google Shape;270;p1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30200" lvl="1" marL="9144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 1">
  <p:cSld name="TITLE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/>
          <p:nvPr/>
        </p:nvSpPr>
        <p:spPr>
          <a:xfrm flipH="1" rot="10800000">
            <a:off x="0" y="5707075"/>
            <a:ext cx="12192000" cy="115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8"/>
          <p:cNvSpPr txBox="1"/>
          <p:nvPr>
            <p:ph type="ctrTitle"/>
          </p:nvPr>
        </p:nvSpPr>
        <p:spPr>
          <a:xfrm>
            <a:off x="1836200" y="992733"/>
            <a:ext cx="5142300" cy="263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b="1" sz="5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5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5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5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5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5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5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5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18"/>
          <p:cNvSpPr txBox="1"/>
          <p:nvPr>
            <p:ph idx="1" type="subTitle"/>
          </p:nvPr>
        </p:nvSpPr>
        <p:spPr>
          <a:xfrm>
            <a:off x="2022333" y="3868600"/>
            <a:ext cx="3771900" cy="68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>
                <a:solidFill>
                  <a:schemeClr val="lt2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>
                <a:solidFill>
                  <a:schemeClr val="lt2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8pPr>
            <a:lvl9pPr lvl="8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 1">
  <p:cSld name="標題及內容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1277600" y="6311901"/>
            <a:ext cx="914400" cy="563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311467" y="6519233"/>
            <a:ext cx="91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3591714" y="4699045"/>
            <a:ext cx="4890821" cy="640938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571787" y="-1025383"/>
            <a:ext cx="3781587" cy="360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67" y="5732693"/>
            <a:ext cx="1090506" cy="113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61599" y="156485"/>
            <a:ext cx="745406" cy="145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03893" y="160348"/>
            <a:ext cx="276578" cy="8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377794">
            <a:off x="1609063" y="5985974"/>
            <a:ext cx="916883" cy="244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92446" y="5390086"/>
            <a:ext cx="1138146" cy="113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57363">
            <a:off x="8224660" y="5828628"/>
            <a:ext cx="572911" cy="140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06390" y="4455522"/>
            <a:ext cx="945783" cy="100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0800000">
            <a:off x="3188862" y="6086812"/>
            <a:ext cx="540512" cy="62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 rot="-1515265">
            <a:off x="10798886" y="6043240"/>
            <a:ext cx="1145822" cy="82973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448800" y="6537692"/>
            <a:ext cx="2743200" cy="243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448800" y="6537692"/>
            <a:ext cx="2743200" cy="243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9448800" y="6537692"/>
            <a:ext cx="2743200" cy="243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 rot="5400000">
            <a:off x="3678425" y="-1014599"/>
            <a:ext cx="483515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9448800" y="6537692"/>
            <a:ext cx="2743200" cy="243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 + 1 colum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9"/>
          <p:cNvGrpSpPr/>
          <p:nvPr/>
        </p:nvGrpSpPr>
        <p:grpSpPr>
          <a:xfrm>
            <a:off x="187" y="109"/>
            <a:ext cx="12075814" cy="6959520"/>
            <a:chOff x="3843650" y="2891150"/>
            <a:chExt cx="3447625" cy="2585725"/>
          </a:xfrm>
        </p:grpSpPr>
        <p:sp>
          <p:nvSpPr>
            <p:cNvPr id="62" name="Google Shape;62;p9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650241" y="1750402"/>
            <a:ext cx="10868491" cy="466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9"/>
          <p:cNvSpPr txBox="1"/>
          <p:nvPr>
            <p:ph type="title"/>
          </p:nvPr>
        </p:nvSpPr>
        <p:spPr>
          <a:xfrm>
            <a:off x="1509002" y="806123"/>
            <a:ext cx="9173999" cy="7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mo"/>
              <a:buNone/>
              <a:defRPr b="0" sz="4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+ 1 column">
  <p:cSld name="2_Title + 1 column">
    <p:bg>
      <p:bgPr>
        <a:blipFill>
          <a:blip r:embed="rId2">
            <a:alphaModFix amt="40000"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650241" y="221923"/>
            <a:ext cx="10868491" cy="7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mo"/>
              <a:buNone/>
              <a:defRPr b="0" sz="4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b="1" i="0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835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448800" y="6537692"/>
            <a:ext cx="2743200" cy="243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hyperlink" Target="https://reurl.cc/DAg0q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hyperlink" Target="https://reurl.cc/v7Z4qN" TargetMode="External"/><Relationship Id="rId5" Type="http://schemas.openxmlformats.org/officeDocument/2006/relationships/hyperlink" Target="https://colab.research.google.com/drive/1QWOEG4YIpd4U4NU7qeFcZKG9nif-Y6oN?usp=sharing" TargetMode="External"/><Relationship Id="rId6" Type="http://schemas.openxmlformats.org/officeDocument/2006/relationships/hyperlink" Target="https://meet.google.com/wct-ynpy-pxa" TargetMode="External"/><Relationship Id="rId7" Type="http://schemas.openxmlformats.org/officeDocument/2006/relationships/hyperlink" Target="https://meet.google.com/wct-ynpy-px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lab.research.google.com/drive/1XJbBbKkRnvTQGz7Dlc9Ft916jLLpxptu?usp=sharing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6.png"/><Relationship Id="rId13" Type="http://schemas.openxmlformats.org/officeDocument/2006/relationships/image" Target="../media/image10.png"/><Relationship Id="rId12" Type="http://schemas.openxmlformats.org/officeDocument/2006/relationships/hyperlink" Target="https://www.facebook.com/teach.for.tw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hyperlink" Target="https://www.youtube.com/c/edreamerTW" TargetMode="External"/><Relationship Id="rId9" Type="http://schemas.openxmlformats.org/officeDocument/2006/relationships/hyperlink" Target="https://lin.ee/zasnezx" TargetMode="External"/><Relationship Id="rId14" Type="http://schemas.openxmlformats.org/officeDocument/2006/relationships/image" Target="../media/image33.jp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hyperlink" Target="https://www.facebook.com/groups/1399641346792035" TargetMode="External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hyperlink" Target="https://colab.research.google.com/drive/1TECEXskn6utCPPHi07-s0S9TGuYnK-n-" TargetMode="External"/><Relationship Id="rId5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andas.pydata.org" TargetMode="External"/><Relationship Id="rId4" Type="http://schemas.openxmlformats.org/officeDocument/2006/relationships/hyperlink" Target="https://pandas.pydata.org/" TargetMode="External"/><Relationship Id="rId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C6BA"/>
            </a:gs>
            <a:gs pos="100000">
              <a:srgbClr val="1499A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/>
          <p:nvPr/>
        </p:nvSpPr>
        <p:spPr>
          <a:xfrm flipH="1" rot="10800000">
            <a:off x="0" y="5707075"/>
            <a:ext cx="12192000" cy="115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 txBox="1"/>
          <p:nvPr/>
        </p:nvSpPr>
        <p:spPr>
          <a:xfrm>
            <a:off x="1913850" y="1106650"/>
            <a:ext cx="5983800" cy="73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NODASS 大數據競賽工作坊</a:t>
            </a:r>
            <a:endParaRPr b="1" sz="3200">
              <a:solidFill>
                <a:schemeClr val="lt1"/>
              </a:solidFill>
            </a:endParaRPr>
          </a:p>
        </p:txBody>
      </p:sp>
      <p:pic>
        <p:nvPicPr>
          <p:cNvPr descr="https://ee5817f8e2e9a2e34042-3365e7f0719651e5b8d0979bce83c558.ssl.cf5.rackcdn.com/python.png" id="284" name="Google Shape;28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350" y="626471"/>
            <a:ext cx="1369500" cy="13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 txBox="1"/>
          <p:nvPr/>
        </p:nvSpPr>
        <p:spPr>
          <a:xfrm>
            <a:off x="731000" y="2043750"/>
            <a:ext cx="101286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Pandas 入門與應用</a:t>
            </a:r>
            <a:endParaRPr b="1"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86" name="Google Shape;28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475" y="2552750"/>
            <a:ext cx="3533750" cy="389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7" name="Google Shape;287;p19"/>
          <p:cNvSpPr/>
          <p:nvPr/>
        </p:nvSpPr>
        <p:spPr>
          <a:xfrm>
            <a:off x="597167" y="6037395"/>
            <a:ext cx="365100" cy="3651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</a:rPr>
              <a:t>黃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1059078" y="6037395"/>
            <a:ext cx="365100" cy="3651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</a:rPr>
              <a:t>信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1520989" y="6037395"/>
            <a:ext cx="365100" cy="3651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</a:rPr>
              <a:t>溢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1982900" y="6037395"/>
            <a:ext cx="365100" cy="3651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</a:rPr>
              <a:t>。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2444811" y="6037395"/>
            <a:ext cx="365100" cy="3651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</a:rPr>
              <a:t>茶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2906722" y="6037395"/>
            <a:ext cx="365100" cy="3651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</a:rPr>
              <a:t>米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3368633" y="6037395"/>
            <a:ext cx="365100" cy="3651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</a:rPr>
              <a:t>老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3830544" y="6037395"/>
            <a:ext cx="365100" cy="3651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</a:rPr>
              <a:t>師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4292456" y="6037395"/>
            <a:ext cx="365100" cy="3651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</a:rPr>
              <a:t>教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4754367" y="6037395"/>
            <a:ext cx="365100" cy="3651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</a:rPr>
              <a:t>室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731000" y="4071922"/>
            <a:ext cx="58020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講義</a:t>
            </a:r>
            <a:br>
              <a:rPr b="1" lang="en-U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800">
                <a:solidFill>
                  <a:srgbClr val="FFFFFF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</a:t>
            </a:r>
            <a:endParaRPr b="1"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600">
                <a:solidFill>
                  <a:srgbClr val="EEFF41"/>
                </a:solidFill>
                <a:latin typeface="Consolas"/>
                <a:ea typeface="Consolas"/>
                <a:cs typeface="Consolas"/>
                <a:sym typeface="Consolas"/>
              </a:rPr>
              <a:t>參考筆記</a:t>
            </a:r>
            <a:endParaRPr b="1" sz="1600">
              <a:solidFill>
                <a:srgbClr val="EEFF4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742725" y="3151938"/>
            <a:ext cx="561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mo SemiBold"/>
                <a:ea typeface="Arimo SemiBold"/>
                <a:cs typeface="Arimo SemiBold"/>
                <a:sym typeface="Arimo SemiBold"/>
              </a:rPr>
              <a:t>Python數據分析神器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Pandas的三種資料結構</a:t>
            </a:r>
            <a:endParaRPr/>
          </a:p>
        </p:txBody>
      </p:sp>
      <p:sp>
        <p:nvSpPr>
          <p:cNvPr id="388" name="Google Shape;388;p28"/>
          <p:cNvSpPr txBox="1"/>
          <p:nvPr>
            <p:ph idx="1" type="body"/>
          </p:nvPr>
        </p:nvSpPr>
        <p:spPr>
          <a:xfrm>
            <a:off x="838200" y="1825625"/>
            <a:ext cx="10515600" cy="48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Series</a:t>
            </a:r>
            <a:r>
              <a:rPr lang="en-US"/>
              <a:t>：一維的資料結構，與List串列相似。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DataFrame</a:t>
            </a:r>
            <a:r>
              <a:rPr lang="en-US"/>
              <a:t>：二維的表格型資料結構，可視為Series的容器。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Panel</a:t>
            </a:r>
            <a:r>
              <a:rPr lang="en-US"/>
              <a:t>：三維的陣列資料結構，可視為DataFrame的容器。</a:t>
            </a:r>
            <a:endParaRPr/>
          </a:p>
        </p:txBody>
      </p:sp>
      <p:sp>
        <p:nvSpPr>
          <p:cNvPr id="389" name="Google Shape;389;p28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0" name="Google Shape;390;p28"/>
          <p:cNvPicPr preferRelativeResize="0"/>
          <p:nvPr/>
        </p:nvPicPr>
        <p:blipFill rotWithShape="1">
          <a:blip r:embed="rId3">
            <a:alphaModFix/>
          </a:blip>
          <a:srcRect b="3187" l="0" r="0" t="37007"/>
          <a:stretch/>
        </p:blipFill>
        <p:spPr>
          <a:xfrm>
            <a:off x="1767350" y="3992725"/>
            <a:ext cx="8234549" cy="2419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1" name="Google Shape;391;p28"/>
          <p:cNvSpPr/>
          <p:nvPr/>
        </p:nvSpPr>
        <p:spPr>
          <a:xfrm>
            <a:off x="1773221" y="4544589"/>
            <a:ext cx="8044200" cy="24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 txBox="1"/>
          <p:nvPr/>
        </p:nvSpPr>
        <p:spPr>
          <a:xfrm>
            <a:off x="224725" y="3992725"/>
            <a:ext cx="137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Series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3" name="Google Shape;393;p28"/>
          <p:cNvCxnSpPr>
            <a:stCxn id="392" idx="2"/>
            <a:endCxn id="391" idx="1"/>
          </p:cNvCxnSpPr>
          <p:nvPr/>
        </p:nvCxnSpPr>
        <p:spPr>
          <a:xfrm flipH="1" rot="-5400000">
            <a:off x="1190275" y="4083475"/>
            <a:ext cx="304500" cy="8616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4" name="Google Shape;394;p28"/>
          <p:cNvSpPr txBox="1"/>
          <p:nvPr/>
        </p:nvSpPr>
        <p:spPr>
          <a:xfrm>
            <a:off x="10266950" y="4329625"/>
            <a:ext cx="17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DataFrame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5" name="Google Shape;395;p28"/>
          <p:cNvCxnSpPr>
            <a:stCxn id="394" idx="2"/>
            <a:endCxn id="390" idx="3"/>
          </p:cNvCxnSpPr>
          <p:nvPr/>
        </p:nvCxnSpPr>
        <p:spPr>
          <a:xfrm rot="5400000">
            <a:off x="10317050" y="4383775"/>
            <a:ext cx="503400" cy="11337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6" name="Google Shape;396;p28"/>
          <p:cNvSpPr/>
          <p:nvPr/>
        </p:nvSpPr>
        <p:spPr>
          <a:xfrm>
            <a:off x="2299375" y="6148800"/>
            <a:ext cx="3328800" cy="24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 txBox="1"/>
          <p:nvPr/>
        </p:nvSpPr>
        <p:spPr>
          <a:xfrm>
            <a:off x="224725" y="5476625"/>
            <a:ext cx="137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Panel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8" name="Google Shape;398;p28"/>
          <p:cNvCxnSpPr>
            <a:stCxn id="397" idx="2"/>
            <a:endCxn id="396" idx="1"/>
          </p:cNvCxnSpPr>
          <p:nvPr/>
        </p:nvCxnSpPr>
        <p:spPr>
          <a:xfrm flipH="1" rot="-5400000">
            <a:off x="1393075" y="5364575"/>
            <a:ext cx="424800" cy="1387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Pandas 的模組使用</a:t>
            </a:r>
            <a:endParaRPr/>
          </a:p>
        </p:txBody>
      </p:sp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838200" y="1825625"/>
            <a:ext cx="10515600" cy="48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Pandas使用前必須先匯入模組，語法如下：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	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</a:rPr>
              <a:t> pandas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</a:rPr>
              <a:t>as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</a:rPr>
              <a:t> pd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Pandas常用的資料結構有：</a:t>
            </a:r>
            <a:endParaRPr/>
          </a:p>
          <a:p>
            <a:pPr indent="-419100" lvl="0" marL="609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Series</a:t>
            </a:r>
            <a:r>
              <a:rPr lang="en-US"/>
              <a:t>：一維的資料陣列，index(索引)為資料儲存順序。</a:t>
            </a:r>
            <a:endParaRPr/>
          </a:p>
          <a:p>
            <a:pPr indent="-419100" lvl="0" marL="609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DataFrame</a:t>
            </a:r>
            <a:r>
              <a:rPr lang="en-US"/>
              <a:t>：二維的資料陣列，由 index(索引、列) 及 columns(行、欄) 組合而成。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Series 一維陣列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 txBox="1"/>
          <p:nvPr>
            <p:ph idx="1" type="body"/>
          </p:nvPr>
        </p:nvSpPr>
        <p:spPr>
          <a:xfrm>
            <a:off x="838200" y="1825625"/>
            <a:ext cx="10515600" cy="48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宣告語法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se = pd.Series(串列)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建立Series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8235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price = [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8235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se = pd.Series(price)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8235"/>
              <a:buFont typeface="Arial"/>
              <a:buNone/>
            </a:pPr>
            <a:r>
              <a:rPr lang="en-US" sz="17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(se)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8235"/>
              <a:buFont typeface="Arial"/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求所有值</a:t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8235"/>
              <a:buFont typeface="Arial"/>
              <a:buNone/>
            </a:pPr>
            <a:r>
              <a:rPr lang="en-US" sz="17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(se.values)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8235"/>
              <a:buFont typeface="Arial"/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求所有索引</a:t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(se.index)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自訂索引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fruits = [</a:t>
            </a:r>
            <a:r>
              <a:rPr lang="en-US" sz="17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'Cherry'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'Tomato'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prices = [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se2 = pd.Series(prices, </a:t>
            </a:r>
            <a:r>
              <a:rPr b="1"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index=fruits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30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13" name="Google Shape;413;p30"/>
          <p:cNvSpPr txBox="1"/>
          <p:nvPr>
            <p:ph idx="4294967295" type="body"/>
          </p:nvPr>
        </p:nvSpPr>
        <p:spPr>
          <a:xfrm>
            <a:off x="6795500" y="1536633"/>
            <a:ext cx="5333100" cy="520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取得數值資料的統計資訊</a:t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se2.describe()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統計：加總、最小值、最大值、平均值、中位數</a:t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se2.sum()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se2.min()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se2.max()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se2.mean()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se2.median()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取值 loc(用索引名稱),iloc(用索引值)</a:t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se2.loc[</a:t>
            </a:r>
            <a:r>
              <a:rPr lang="en-US" sz="17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se2.iloc[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DataFrame 二維陣列</a:t>
            </a:r>
            <a:endParaRPr/>
          </a:p>
        </p:txBody>
      </p:sp>
      <p:sp>
        <p:nvSpPr>
          <p:cNvPr id="419" name="Google Shape;419;p31"/>
          <p:cNvSpPr txBox="1"/>
          <p:nvPr>
            <p:ph idx="1" type="body"/>
          </p:nvPr>
        </p:nvSpPr>
        <p:spPr>
          <a:xfrm>
            <a:off x="762850" y="1536625"/>
            <a:ext cx="5003700" cy="48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定義 DataFrame 資料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6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16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 = pd.DataFrame({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"姓名"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:[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"林小明"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"陳聰明"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"黃美麗"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"張小娟"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"廖小誠"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"國文"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:[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65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92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78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83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"英文"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:[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72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76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93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56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"數學"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:[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81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85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91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89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77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"社會"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:[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79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53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47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94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31"/>
          <p:cNvSpPr txBox="1"/>
          <p:nvPr>
            <p:ph idx="4294967295" type="body"/>
          </p:nvPr>
        </p:nvSpPr>
        <p:spPr>
          <a:xfrm>
            <a:off x="6443200" y="1536633"/>
            <a:ext cx="5333100" cy="520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顯示 index, columns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(df.index)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(df.columns)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取得所有值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(df.values)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取得第一筆(列）資料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(df.values[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取得欄資料(單欄、多欄)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16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(df[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'國文'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(df[[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'姓名'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'英文'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6250"/>
              <a:buFont typeface="Arial"/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取得指定欄列的值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6250"/>
              <a:buFont typeface="Arial"/>
              <a:buNone/>
            </a:pPr>
            <a:r>
              <a:rPr lang="en-US" sz="16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(df.values[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6250"/>
              <a:buFont typeface="Arial"/>
              <a:buNone/>
            </a:pPr>
            <a:r>
              <a:rPr lang="en-US" sz="16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(df.iloc[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(df.loc[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'國文'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31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22" name="Google Shape;4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800" y="4748975"/>
            <a:ext cx="2809097" cy="1993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DataFrame 二維陣列</a:t>
            </a:r>
            <a:endParaRPr/>
          </a:p>
        </p:txBody>
      </p:sp>
      <p:sp>
        <p:nvSpPr>
          <p:cNvPr id="428" name="Google Shape;428;p32"/>
          <p:cNvSpPr txBox="1"/>
          <p:nvPr>
            <p:ph idx="1" type="body"/>
          </p:nvPr>
        </p:nvSpPr>
        <p:spPr>
          <a:xfrm>
            <a:off x="838200" y="1825625"/>
            <a:ext cx="10515600" cy="48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重新指定索引欄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df1 = df.set_index(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'姓名'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取得指定欄列的值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df1.index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df1[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'國文'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df1[[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'國文'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'英文'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32"/>
          <p:cNvSpPr txBox="1"/>
          <p:nvPr>
            <p:ph idx="4294967295" type="body"/>
          </p:nvPr>
        </p:nvSpPr>
        <p:spPr>
          <a:xfrm>
            <a:off x="6443200" y="1690833"/>
            <a:ext cx="5333100" cy="520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取得最前或最後幾筆資料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.head(n) .tail(n) n 預設為5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df.head(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df.tail(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篩選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df[df[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"姓名"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== 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"陳聰明"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df[df[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"英文"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依值排序 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df.sort_values([欄名] [,ascending=布林值])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df.sort_values([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'國文']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ascending=</a:t>
            </a: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32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31" name="Google Shape;431;p32"/>
          <p:cNvPicPr preferRelativeResize="0"/>
          <p:nvPr/>
        </p:nvPicPr>
        <p:blipFill rotWithShape="1">
          <a:blip r:embed="rId3">
            <a:alphaModFix/>
          </a:blip>
          <a:srcRect b="0" l="6638" r="0" t="0"/>
          <a:stretch/>
        </p:blipFill>
        <p:spPr>
          <a:xfrm>
            <a:off x="838192" y="2588725"/>
            <a:ext cx="2696599" cy="25431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2" name="Google Shape;432;p32"/>
          <p:cNvSpPr txBox="1"/>
          <p:nvPr/>
        </p:nvSpPr>
        <p:spPr>
          <a:xfrm>
            <a:off x="3534801" y="5131840"/>
            <a:ext cx="220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用索引號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df1.iloc[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用列名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df1.loc[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'林小明'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DataFrame 二維陣列</a:t>
            </a:r>
            <a:endParaRPr/>
          </a:p>
        </p:txBody>
      </p:sp>
      <p:sp>
        <p:nvSpPr>
          <p:cNvPr id="438" name="Google Shape;438;p33"/>
          <p:cNvSpPr txBox="1"/>
          <p:nvPr>
            <p:ph idx="1" type="body"/>
          </p:nvPr>
        </p:nvSpPr>
        <p:spPr>
          <a:xfrm>
            <a:off x="838200" y="1825625"/>
            <a:ext cx="5257800" cy="48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9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新增資料</a:t>
            </a:r>
            <a:endParaRPr sz="19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data = {</a:t>
            </a:r>
            <a:r>
              <a:rPr lang="en-US" sz="1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'姓名'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'李小英'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'國文'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89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'英文'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65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'數學'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87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'社會'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 = df.append(data, ignore_index=</a:t>
            </a:r>
            <a:r>
              <a:rPr lang="en-US" sz="19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8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修改資料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df.loc[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'姓名'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US" sz="1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'王小明'</a:t>
            </a:r>
            <a:endParaRPr sz="1900">
              <a:solidFill>
                <a:srgbClr val="A31515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df.loc[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1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'國文'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'英文'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]] = [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df.iloc[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85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78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88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9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3"/>
          <p:cNvSpPr txBox="1"/>
          <p:nvPr>
            <p:ph idx="4294967295" type="body"/>
          </p:nvPr>
        </p:nvSpPr>
        <p:spPr>
          <a:xfrm>
            <a:off x="6443200" y="1536633"/>
            <a:ext cx="5333100" cy="520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8235"/>
              <a:buFont typeface="Arial"/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刪除 </a:t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8235"/>
              <a:buFont typeface="Arial"/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df.drop(列名或欄名 [, axis=1])</a:t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如果刪除是欄, 要加 axis=1</a:t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8235"/>
              <a:buFont typeface="Arial"/>
              <a:buNone/>
            </a:pPr>
            <a:r>
              <a:t/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刪除一列</a:t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df.drop(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inplace=</a:t>
            </a:r>
            <a:r>
              <a:rPr lang="en-US" sz="17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刪除多列</a:t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df.drop([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], inplace=</a:t>
            </a:r>
            <a:r>
              <a:rPr lang="en-US" sz="17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刪除一欄</a:t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df.drop(</a:t>
            </a:r>
            <a:r>
              <a:rPr lang="en-US" sz="17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'社會'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axis=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inplace=</a:t>
            </a:r>
            <a:r>
              <a:rPr lang="en-US" sz="17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刪除多欄</a:t>
            </a:r>
            <a:endParaRPr sz="17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8235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df.drop([</a:t>
            </a:r>
            <a:r>
              <a:rPr lang="en-US" sz="17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'英文'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7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'社會'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], axis=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inplace=</a:t>
            </a:r>
            <a:r>
              <a:rPr lang="en-US" sz="17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7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33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6900">
                <a:latin typeface="Microsoft JhengHei"/>
                <a:ea typeface="Microsoft JhengHei"/>
                <a:cs typeface="Microsoft JhengHei"/>
                <a:sym typeface="Microsoft JhengHei"/>
              </a:rPr>
              <a:t>資料讀取與儲存</a:t>
            </a:r>
            <a:endParaRPr/>
          </a:p>
        </p:txBody>
      </p:sp>
      <p:sp>
        <p:nvSpPr>
          <p:cNvPr id="446" name="Google Shape;446;p3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800">
                <a:solidFill>
                  <a:schemeClr val="accent3"/>
                </a:solidFill>
              </a:rPr>
              <a:t>Pandas入門與應用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47" name="Google Shape;4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1011" y="991002"/>
            <a:ext cx="2389980" cy="238998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4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用Pandas讀取檔案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5"/>
          <p:cNvSpPr txBox="1"/>
          <p:nvPr>
            <p:ph idx="1" type="body"/>
          </p:nvPr>
        </p:nvSpPr>
        <p:spPr>
          <a:xfrm>
            <a:off x="838200" y="1825625"/>
            <a:ext cx="10515600" cy="48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Pandas可以讀取本地或是網路上「表格式」的資料，如CSV、Excel、json、html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讀取資料，方法如下：</a:t>
            </a:r>
            <a:endParaRPr/>
          </a:p>
          <a:p>
            <a:pPr indent="-410527" lvl="0" marL="1219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read_csv() </a:t>
            </a:r>
            <a:endParaRPr/>
          </a:p>
          <a:p>
            <a:pPr indent="-410527" lvl="0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read_excel()</a:t>
            </a:r>
            <a:endParaRPr/>
          </a:p>
          <a:p>
            <a:pPr indent="-410527" lvl="0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read_json()</a:t>
            </a:r>
            <a:endParaRPr/>
          </a:p>
          <a:p>
            <a:pPr indent="-410527" lvl="0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read_html()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以 </a:t>
            </a:r>
            <a:r>
              <a:rPr b="1" lang="en-US"/>
              <a:t>read_csv()</a:t>
            </a:r>
            <a:r>
              <a:rPr lang="en-US"/>
              <a:t>為例，語法如下：</a:t>
            </a:r>
            <a:endParaRPr/>
          </a:p>
          <a:p>
            <a:pPr indent="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pd.read_csv(來源 [, 工作表(索引或名稱), names=自訂表頭串列, header=當表頭的列數, index_col=當索引的欄, encoding=編碼])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5" name="Google Shape;455;p35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用Pandas儲存檔案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 txBox="1"/>
          <p:nvPr>
            <p:ph idx="1" type="body"/>
          </p:nvPr>
        </p:nvSpPr>
        <p:spPr>
          <a:xfrm>
            <a:off x="838200" y="1825625"/>
            <a:ext cx="10515600" cy="48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儲存資料</a:t>
            </a:r>
            <a:endParaRPr/>
          </a:p>
          <a:p>
            <a:pPr indent="-419100" lvl="0" marL="1219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to_csv(檔名, encoding="編碼") </a:t>
            </a:r>
            <a:endParaRPr/>
          </a:p>
          <a:p>
            <a:pPr indent="-419100" lvl="0" marL="1219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to_excel(檔名, encoding="編碼")</a:t>
            </a:r>
            <a:endParaRPr/>
          </a:p>
          <a:p>
            <a:pPr indent="-419100" lvl="0" marL="1219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to_json(檔名, encoding="編碼")</a:t>
            </a:r>
            <a:endParaRPr/>
          </a:p>
          <a:p>
            <a:pPr indent="-419100" lvl="0" marL="1219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to_html(檔名, encoding="編碼")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2" name="Google Shape;462;p36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6900">
                <a:latin typeface="Microsoft JhengHei"/>
                <a:ea typeface="Microsoft JhengHei"/>
                <a:cs typeface="Microsoft JhengHei"/>
                <a:sym typeface="Microsoft JhengHei"/>
              </a:rPr>
              <a:t>圖表</a:t>
            </a:r>
            <a:r>
              <a:rPr lang="en-US" sz="6900">
                <a:latin typeface="Microsoft JhengHei"/>
                <a:ea typeface="Microsoft JhengHei"/>
                <a:cs typeface="Microsoft JhengHei"/>
                <a:sym typeface="Microsoft JhengHei"/>
              </a:rPr>
              <a:t>繪製</a:t>
            </a:r>
            <a:endParaRPr/>
          </a:p>
        </p:txBody>
      </p:sp>
      <p:sp>
        <p:nvSpPr>
          <p:cNvPr id="468" name="Google Shape;468;p3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800">
                <a:solidFill>
                  <a:schemeClr val="accent3"/>
                </a:solidFill>
              </a:rPr>
              <a:t>Pandas入門與應用</a:t>
            </a:r>
            <a:endParaRPr/>
          </a:p>
        </p:txBody>
      </p:sp>
      <p:pic>
        <p:nvPicPr>
          <p:cNvPr id="469" name="Google Shape;4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1011" y="991002"/>
            <a:ext cx="2389980" cy="238998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7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C6BA"/>
            </a:gs>
            <a:gs pos="100000">
              <a:srgbClr val="1499A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0"/>
          <p:cNvPicPr preferRelativeResize="0"/>
          <p:nvPr/>
        </p:nvPicPr>
        <p:blipFill rotWithShape="1">
          <a:blip r:embed="rId3">
            <a:alphaModFix amt="72000"/>
          </a:blip>
          <a:srcRect b="0" l="22964" r="0" t="1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0"/>
          <p:cNvSpPr txBox="1"/>
          <p:nvPr/>
        </p:nvSpPr>
        <p:spPr>
          <a:xfrm>
            <a:off x="542625" y="1374325"/>
            <a:ext cx="11473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簡報</a:t>
            </a:r>
            <a:endParaRPr b="1" sz="6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6900">
                <a:solidFill>
                  <a:srgbClr val="EEFF4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https://reurl.cc/v7Z4qN</a:t>
            </a:r>
            <a:endParaRPr b="1" sz="6900">
              <a:solidFill>
                <a:srgbClr val="EEFF4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366762" y="275725"/>
            <a:ext cx="29823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相關連結及資源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4596000" y="56648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300"/>
              </a:spcAft>
              <a:buNone/>
            </a:pPr>
            <a:r>
              <a:rPr b="1" lang="en-US" sz="3900">
                <a:solidFill>
                  <a:srgbClr val="EEFF4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參考筆記</a:t>
            </a:r>
            <a:endParaRPr sz="3900">
              <a:solidFill>
                <a:srgbClr val="EEFF41"/>
              </a:solidFill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643500" y="3906300"/>
            <a:ext cx="109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https://meet.google.com/wct-ynpy-pxa</a:t>
            </a:r>
            <a:endParaRPr sz="3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0"/>
          <p:cNvSpPr txBox="1"/>
          <p:nvPr/>
        </p:nvSpPr>
        <p:spPr>
          <a:xfrm>
            <a:off x="4137900" y="1508925"/>
            <a:ext cx="3916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lt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wct-ynpy-pxa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用Pandas繪製圖表</a:t>
            </a:r>
            <a:endParaRPr/>
          </a:p>
        </p:txBody>
      </p:sp>
      <p:sp>
        <p:nvSpPr>
          <p:cNvPr id="476" name="Google Shape;476;p38"/>
          <p:cNvSpPr txBox="1"/>
          <p:nvPr>
            <p:ph idx="1" type="body"/>
          </p:nvPr>
        </p:nvSpPr>
        <p:spPr>
          <a:xfrm>
            <a:off x="838200" y="1825625"/>
            <a:ext cx="10515600" cy="48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/>
              <a:t>語法</a:t>
            </a:r>
            <a:endParaRPr b="1" sz="2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</a:rPr>
              <a:t>df.plot(kind=圖表種類, x=x軸資料來源, y=y軸資料來源, title=圖表標題, grid=是否顯示格線, fontsize=字形大小, figsize=(長,寬))</a:t>
            </a:r>
            <a:endParaRPr sz="2500">
              <a:solidFill>
                <a:srgbClr val="FF0000"/>
              </a:solidFill>
            </a:endParaRPr>
          </a:p>
          <a:p>
            <a:pPr indent="-165100" lvl="0" marL="304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lang="en-US" sz="2500"/>
              <a:t>圖表種類(kind)</a:t>
            </a:r>
            <a:r>
              <a:rPr lang="en-US" sz="2500"/>
              <a:t>：</a:t>
            </a:r>
            <a:endParaRPr sz="2500"/>
          </a:p>
          <a:p>
            <a:pPr indent="-203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2500"/>
              <a:t>line：直線圖</a:t>
            </a:r>
            <a:endParaRPr sz="2500"/>
          </a:p>
          <a:p>
            <a:pPr indent="-203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2500"/>
              <a:t>bar：直條圖</a:t>
            </a:r>
            <a:endParaRPr sz="2500"/>
          </a:p>
          <a:p>
            <a:pPr indent="-203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2500"/>
              <a:t>barh：橫條圖</a:t>
            </a:r>
            <a:endParaRPr sz="2500"/>
          </a:p>
          <a:p>
            <a:pPr indent="-203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2500"/>
              <a:t>pie：圖形圖</a:t>
            </a:r>
            <a:endParaRPr sz="2500"/>
          </a:p>
        </p:txBody>
      </p:sp>
      <p:sp>
        <p:nvSpPr>
          <p:cNvPr id="477" name="Google Shape;477;p38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在Colab上顯示圖表的中文</a:t>
            </a:r>
            <a:endParaRPr/>
          </a:p>
        </p:txBody>
      </p:sp>
      <p:sp>
        <p:nvSpPr>
          <p:cNvPr id="483" name="Google Shape;483;p39"/>
          <p:cNvSpPr txBox="1"/>
          <p:nvPr>
            <p:ph idx="1" type="body"/>
          </p:nvPr>
        </p:nvSpPr>
        <p:spPr>
          <a:xfrm>
            <a:off x="838200" y="1825625"/>
            <a:ext cx="10515600" cy="48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304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b="1" lang="en-US" sz="2700"/>
              <a:t>在Colab上中文顯示問題解決方式</a:t>
            </a:r>
            <a:endParaRPr b="1" sz="2700"/>
          </a:p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</a:rPr>
              <a:t># 先下載台北黑體字型</a:t>
            </a:r>
            <a:endParaRPr sz="17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FF"/>
                </a:solidFill>
                <a:highlight>
                  <a:srgbClr val="FFFFFE"/>
                </a:highlight>
              </a:rPr>
              <a:t>!</a:t>
            </a:r>
            <a:r>
              <a:rPr lang="en-US" sz="1700">
                <a:highlight>
                  <a:srgbClr val="FFFFFE"/>
                </a:highlight>
              </a:rPr>
              <a:t>wget -O taipei_sans_tc_beta.ttf https://drive.google.com/uc?id=</a:t>
            </a:r>
            <a:r>
              <a:rPr lang="en-US" sz="1700">
                <a:solidFill>
                  <a:srgbClr val="098658"/>
                </a:solidFill>
                <a:highlight>
                  <a:srgbClr val="FFFFFE"/>
                </a:highlight>
              </a:rPr>
              <a:t>1</a:t>
            </a:r>
            <a:r>
              <a:rPr lang="en-US" sz="1700">
                <a:highlight>
                  <a:srgbClr val="FFFFFE"/>
                </a:highlight>
              </a:rPr>
              <a:t>eGAsTN1HBpJAkeVM57_C7ccp7hbgSz3_&amp;</a:t>
            </a:r>
            <a:r>
              <a:rPr lang="en-US" sz="1700">
                <a:solidFill>
                  <a:srgbClr val="0000FF"/>
                </a:solidFill>
                <a:highlight>
                  <a:srgbClr val="FFFFFE"/>
                </a:highlight>
              </a:rPr>
              <a:t>export</a:t>
            </a:r>
            <a:r>
              <a:rPr lang="en-US" sz="1700">
                <a:highlight>
                  <a:srgbClr val="FFFFFE"/>
                </a:highlight>
              </a:rPr>
              <a:t>=download</a:t>
            </a:r>
            <a:endParaRPr sz="1700">
              <a:highlight>
                <a:srgbClr val="FFFFFE"/>
              </a:highlight>
            </a:endParaRPr>
          </a:p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E"/>
              </a:highlight>
            </a:endParaRPr>
          </a:p>
          <a:p>
            <a:pPr indent="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-US" sz="1700">
                <a:highlight>
                  <a:srgbClr val="FFFFFE"/>
                </a:highlight>
              </a:rPr>
              <a:t> matplotlib</a:t>
            </a:r>
            <a:endParaRPr sz="1700">
              <a:highlight>
                <a:srgbClr val="FFFFFE"/>
              </a:highlight>
            </a:endParaRPr>
          </a:p>
          <a:p>
            <a:pPr indent="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AF00DB"/>
                </a:solidFill>
                <a:highlight>
                  <a:srgbClr val="FFFFFE"/>
                </a:highlight>
              </a:rPr>
              <a:t>from</a:t>
            </a:r>
            <a:r>
              <a:rPr lang="en-US" sz="1700">
                <a:highlight>
                  <a:srgbClr val="FFFFFE"/>
                </a:highlight>
              </a:rPr>
              <a:t> matplotlib.font_manager </a:t>
            </a:r>
            <a:r>
              <a:rPr lang="en-US" sz="17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-US" sz="1700">
                <a:highlight>
                  <a:srgbClr val="FFFFFE"/>
                </a:highlight>
              </a:rPr>
              <a:t> fontManager</a:t>
            </a:r>
            <a:endParaRPr sz="1700">
              <a:highlight>
                <a:srgbClr val="FFFFFE"/>
              </a:highlight>
            </a:endParaRPr>
          </a:p>
          <a:p>
            <a:pPr indent="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FFFFFE"/>
                </a:highlight>
              </a:rPr>
              <a:t># 加入中文字型設定：翰字鑄造-台北黑體</a:t>
            </a:r>
            <a:endParaRPr sz="17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700">
                <a:highlight>
                  <a:srgbClr val="FFFFFE"/>
                </a:highlight>
              </a:rPr>
              <a:t>fontManager.addfont(</a:t>
            </a:r>
            <a:r>
              <a:rPr lang="en-US" sz="1700">
                <a:solidFill>
                  <a:srgbClr val="A31515"/>
                </a:solidFill>
                <a:highlight>
                  <a:srgbClr val="FFFFFE"/>
                </a:highlight>
              </a:rPr>
              <a:t>'TaipeiSansTCBeta-Regular.ttf'</a:t>
            </a:r>
            <a:r>
              <a:rPr lang="en-US" sz="1700">
                <a:highlight>
                  <a:srgbClr val="FFFFFE"/>
                </a:highlight>
              </a:rPr>
              <a:t>)</a:t>
            </a:r>
            <a:endParaRPr sz="1700">
              <a:highlight>
                <a:srgbClr val="FFFFFE"/>
              </a:highlight>
            </a:endParaRPr>
          </a:p>
          <a:p>
            <a:pPr indent="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E"/>
                </a:highlight>
              </a:rPr>
              <a:t>matplotlib.rc(</a:t>
            </a:r>
            <a:r>
              <a:rPr lang="en-US" sz="1700">
                <a:solidFill>
                  <a:srgbClr val="A31515"/>
                </a:solidFill>
                <a:highlight>
                  <a:srgbClr val="FFFFFE"/>
                </a:highlight>
              </a:rPr>
              <a:t>'font'</a:t>
            </a:r>
            <a:r>
              <a:rPr lang="en-US" sz="1700">
                <a:highlight>
                  <a:srgbClr val="FFFFFE"/>
                </a:highlight>
              </a:rPr>
              <a:t>, family=</a:t>
            </a:r>
            <a:r>
              <a:rPr lang="en-US" sz="1700">
                <a:solidFill>
                  <a:srgbClr val="A31515"/>
                </a:solidFill>
                <a:highlight>
                  <a:srgbClr val="FFFFFE"/>
                </a:highlight>
              </a:rPr>
              <a:t>'Taipei Sans TC Beta'</a:t>
            </a:r>
            <a:r>
              <a:rPr lang="en-US" sz="1700">
                <a:highlight>
                  <a:srgbClr val="FFFFFE"/>
                </a:highlight>
              </a:rPr>
              <a:t>)</a:t>
            </a:r>
            <a:endParaRPr sz="1700">
              <a:solidFill>
                <a:srgbClr val="AF00DB"/>
              </a:solidFill>
              <a:highlight>
                <a:srgbClr val="FFFFFE"/>
              </a:highlight>
            </a:endParaRPr>
          </a:p>
        </p:txBody>
      </p:sp>
      <p:sp>
        <p:nvSpPr>
          <p:cNvPr id="484" name="Google Shape;484;p39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C6BA"/>
            </a:gs>
            <a:gs pos="100000">
              <a:srgbClr val="1499A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 txBox="1"/>
          <p:nvPr>
            <p:ph idx="4294967295" type="title"/>
          </p:nvPr>
        </p:nvSpPr>
        <p:spPr>
          <a:xfrm>
            <a:off x="805055" y="1998618"/>
            <a:ext cx="78867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</a:pPr>
            <a:r>
              <a:rPr b="1" lang="en-US">
                <a:solidFill>
                  <a:schemeClr val="lt1"/>
                </a:solidFill>
              </a:rPr>
              <a:t>感謝您的參與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90" name="Google Shape;490;p40"/>
          <p:cNvSpPr txBox="1"/>
          <p:nvPr>
            <p:ph idx="4294967295" type="body"/>
          </p:nvPr>
        </p:nvSpPr>
        <p:spPr>
          <a:xfrm>
            <a:off x="726817" y="5106375"/>
            <a:ext cx="6967200" cy="15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黃信溢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 sz="1600">
                <a:solidFill>
                  <a:schemeClr val="lt1"/>
                </a:solidFill>
              </a:rPr>
              <a:t>茶米老師教室</a:t>
            </a:r>
            <a:r>
              <a:rPr lang="en-US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lang="en-US" sz="1600">
                <a:solidFill>
                  <a:schemeClr val="lt1"/>
                </a:solidFill>
              </a:rPr>
              <a:t>edreamer@gmail.com</a:t>
            </a:r>
            <a:br>
              <a:rPr lang="en-US" sz="1600">
                <a:solidFill>
                  <a:schemeClr val="lt1"/>
                </a:solidFill>
              </a:rPr>
            </a:br>
            <a:r>
              <a:rPr lang="en-US" sz="1600">
                <a:solidFill>
                  <a:schemeClr val="lt1"/>
                </a:solidFill>
              </a:rPr>
              <a:t>https://www.youtube.com/@edreamertw</a:t>
            </a:r>
            <a:br>
              <a:rPr lang="en-US" sz="1600">
                <a:solidFill>
                  <a:schemeClr val="lt1"/>
                </a:solidFill>
              </a:rPr>
            </a:br>
            <a:r>
              <a:rPr lang="en-US" sz="1600">
                <a:solidFill>
                  <a:schemeClr val="lt1"/>
                </a:solidFill>
              </a:rPr>
              <a:t>https://www.facebook.com/David.Teacher.tw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9761967" y="6267567"/>
            <a:ext cx="22233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連結</a:t>
            </a:r>
            <a:endParaRPr sz="1300" u="sng">
              <a:solidFill>
                <a:schemeClr val="lt1"/>
              </a:solidFill>
            </a:endParaRPr>
          </a:p>
        </p:txBody>
      </p:sp>
      <p:pic>
        <p:nvPicPr>
          <p:cNvPr id="492" name="Google Shape;4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475" y="2552750"/>
            <a:ext cx="3533750" cy="389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/>
          <p:nvPr/>
        </p:nvSpPr>
        <p:spPr>
          <a:xfrm>
            <a:off x="0" y="5182016"/>
            <a:ext cx="12192000" cy="1676100"/>
          </a:xfrm>
          <a:prstGeom prst="rect">
            <a:avLst/>
          </a:prstGeom>
          <a:solidFill>
            <a:srgbClr val="1499A3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2606367" y="5400830"/>
            <a:ext cx="60960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黃信溢</a:t>
            </a:r>
            <a:r>
              <a:rPr b="1" i="0" lang="en-US" sz="17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700">
                <a:solidFill>
                  <a:schemeClr val="lt1"/>
                </a:solidFill>
              </a:rPr>
              <a:t>茶米老師教室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edreamer@gmail.com</a:t>
            </a:r>
            <a:br>
              <a:rPr b="0" i="0" lang="en-US" sz="17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http://www.facebook.com/edreamertw</a:t>
            </a:r>
            <a:endParaRPr b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http://www.youtube.com/edreamertw</a:t>
            </a:r>
            <a:endParaRPr b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8269194" y="529636"/>
            <a:ext cx="3336900" cy="3911700"/>
          </a:xfrm>
          <a:prstGeom prst="roundRect">
            <a:avLst>
              <a:gd fmla="val 884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8998605" y="641315"/>
            <a:ext cx="2331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Microsoft JhengHei"/>
                <a:ea typeface="Microsoft JhengHei"/>
                <a:cs typeface="Microsoft JhengHei"/>
                <a:sym typeface="Microsoft JhengHei"/>
              </a:rPr>
              <a:t>茶米老師教室</a:t>
            </a:r>
            <a:br>
              <a:rPr b="1" lang="en-US" sz="21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1600">
                <a:latin typeface="Microsoft JhengHei"/>
                <a:ea typeface="Microsoft JhengHei"/>
                <a:cs typeface="Microsoft JhengHei"/>
                <a:sym typeface="Microsoft JhengHei"/>
              </a:rPr>
              <a:t>YouTube頻道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19" name="Google Shape;3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8261" y="680140"/>
            <a:ext cx="543269" cy="54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1700" y="1341207"/>
            <a:ext cx="2871589" cy="28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/>
          <p:nvPr/>
        </p:nvSpPr>
        <p:spPr>
          <a:xfrm>
            <a:off x="586206" y="529641"/>
            <a:ext cx="3336900" cy="3911700"/>
          </a:xfrm>
          <a:prstGeom prst="roundRect">
            <a:avLst>
              <a:gd fmla="val 884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1406180" y="641322"/>
            <a:ext cx="25167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茶米老師教室</a:t>
            </a:r>
            <a:br>
              <a:rPr b="1" lang="en-US" sz="21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Facebook</a:t>
            </a:r>
            <a:r>
              <a:rPr lang="en-US" sz="1600">
                <a:latin typeface="Microsoft JhengHei"/>
                <a:ea typeface="Microsoft JhengHei"/>
                <a:cs typeface="Microsoft JhengHei"/>
                <a:sym typeface="Microsoft JhengHei"/>
              </a:rPr>
              <a:t>粉絲專頁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23" name="Google Shape;3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5835" y="680145"/>
            <a:ext cx="543269" cy="54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25930" y="5438919"/>
            <a:ext cx="1219299" cy="121916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1"/>
          <p:cNvSpPr/>
          <p:nvPr/>
        </p:nvSpPr>
        <p:spPr>
          <a:xfrm>
            <a:off x="4427689" y="529641"/>
            <a:ext cx="3336900" cy="3911700"/>
          </a:xfrm>
          <a:prstGeom prst="roundRect">
            <a:avLst>
              <a:gd fmla="val 884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5247663" y="641322"/>
            <a:ext cx="25167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茶米老師教室</a:t>
            </a:r>
            <a:br>
              <a:rPr b="1" lang="en-US" sz="21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LINE 官方帳號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27" name="Google Shape;327;p21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60204" y="1341200"/>
            <a:ext cx="2871576" cy="287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1"/>
          <p:cNvPicPr preferRelativeResize="0"/>
          <p:nvPr/>
        </p:nvPicPr>
        <p:blipFill rotWithShape="1">
          <a:blip r:embed="rId11">
            <a:alphaModFix/>
          </a:blip>
          <a:srcRect b="19513" l="19264" r="17094" t="19182"/>
          <a:stretch/>
        </p:blipFill>
        <p:spPr>
          <a:xfrm>
            <a:off x="4740963" y="707776"/>
            <a:ext cx="506700" cy="48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29" name="Google Shape;329;p21"/>
          <p:cNvSpPr/>
          <p:nvPr/>
        </p:nvSpPr>
        <p:spPr>
          <a:xfrm>
            <a:off x="7865480" y="6036889"/>
            <a:ext cx="25167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資訊教育初學特訓班</a:t>
            </a:r>
            <a:br>
              <a:rPr b="1" lang="en-US" sz="21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Facebook社團</a:t>
            </a:r>
            <a:endParaRPr sz="1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30" name="Google Shape;330;p21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3579" y="1341204"/>
            <a:ext cx="2871600" cy="28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5400" y="4693633"/>
            <a:ext cx="2046900" cy="2046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Colab快速入門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800">
                <a:solidFill>
                  <a:schemeClr val="accent3"/>
                </a:solidFill>
              </a:rPr>
              <a:t>Pandas入門與應用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1011" y="991002"/>
            <a:ext cx="2389980" cy="238998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2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Colab：雲端的開發平台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838200" y="1825625"/>
            <a:ext cx="10515600" cy="48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Colaboratory 簡稱Colab，是由 Google 所提供，一個支援Python的雲端開發平台，主要目的是想要幫助人工智慧、機器學習和資訊教育的推廣。</a:t>
            </a:r>
            <a:endParaRPr/>
          </a:p>
        </p:txBody>
      </p:sp>
      <p:sp>
        <p:nvSpPr>
          <p:cNvPr id="346" name="Google Shape;346;p23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350" y="3429016"/>
            <a:ext cx="3504567" cy="350456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 txBox="1"/>
          <p:nvPr/>
        </p:nvSpPr>
        <p:spPr>
          <a:xfrm>
            <a:off x="464075" y="3837075"/>
            <a:ext cx="81399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25450" lvl="0" marL="6096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onsolas"/>
              <a:buChar char="●"/>
            </a:pPr>
            <a:r>
              <a:rPr lang="en-US" sz="19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開發者不需下載、不需安裝，只需要瀏覽器就可以運作，完全免費。</a:t>
            </a:r>
            <a:endParaRPr sz="19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2545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onsolas"/>
              <a:buChar char="●"/>
            </a:pPr>
            <a:r>
              <a:rPr lang="en-US" sz="19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在Colab 中撰寫的程式碼預設是儲存在使用者的Google 雲端硬碟中，執行時由虛擬機器提供強大的運算能力，不會用到本機的資源，而且還提供免費的GPU。</a:t>
            </a:r>
            <a:endParaRPr sz="19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2545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onsolas"/>
              <a:buChar char="●"/>
            </a:pPr>
            <a:r>
              <a:rPr lang="en-US" sz="19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Colab 預設安裝了一些機器學習時常用的模組，像是TensorFlow、scikit-learn、pandas 等，讓你可以直接使用！</a:t>
            </a:r>
            <a:endParaRPr sz="19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Colab 建立筆記本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838200" y="1825625"/>
            <a:ext cx="10515600" cy="45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19100" lvl="0" marL="609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https://colab.research.google.com</a:t>
            </a:r>
            <a:r>
              <a:rPr lang="en-US"/>
              <a:t> </a:t>
            </a:r>
            <a:endParaRPr/>
          </a:p>
          <a:p>
            <a:pPr indent="-419100" lvl="0" marL="609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第一次要輸入Google帳號登入。</a:t>
            </a:r>
            <a:endParaRPr/>
          </a:p>
          <a:p>
            <a:pPr indent="-419100" lvl="0" marL="609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Colab 是以「筆記本」方式儲存。在筆記本管理頁面按右下角 新增筆記本 就可新增一個筆記本檔案。</a:t>
            </a:r>
            <a:endParaRPr/>
          </a:p>
          <a:p>
            <a:pPr indent="-419100" lvl="1" marL="1219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進入首頁</a:t>
            </a:r>
            <a:endParaRPr/>
          </a:p>
          <a:p>
            <a:pPr indent="-419100" lvl="1" marL="1219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開啟新檔</a:t>
            </a:r>
            <a:endParaRPr/>
          </a:p>
          <a:p>
            <a:pPr indent="-419100" lvl="1" marL="1219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更改檔案名稱</a:t>
            </a:r>
            <a:endParaRPr/>
          </a:p>
          <a:p>
            <a:pPr indent="-419100" lvl="1" marL="1219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檔案儲存位置：</a:t>
            </a:r>
            <a:br>
              <a:rPr lang="en-US"/>
            </a:br>
            <a:r>
              <a:rPr lang="en-US"/>
              <a:t>預設&lt;Colab Notebooks&gt;</a:t>
            </a:r>
            <a:endParaRPr/>
          </a:p>
          <a:p>
            <a:pPr indent="-419100" lvl="1" marL="1219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開啟檔案：</a:t>
            </a:r>
            <a:br>
              <a:rPr lang="en-US"/>
            </a:br>
            <a:r>
              <a:rPr lang="en-US"/>
              <a:t>範例檔案(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HelloPython.ipynb</a:t>
            </a:r>
            <a:r>
              <a:rPr lang="en-US"/>
              <a:t>)</a:t>
            </a:r>
            <a:endParaRPr/>
          </a:p>
        </p:txBody>
      </p:sp>
      <p:sp>
        <p:nvSpPr>
          <p:cNvPr id="355" name="Google Shape;355;p24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8124" y="3566725"/>
            <a:ext cx="4214626" cy="2864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7" name="Google Shape;357;p24"/>
          <p:cNvSpPr/>
          <p:nvPr/>
        </p:nvSpPr>
        <p:spPr>
          <a:xfrm>
            <a:off x="10835116" y="6049057"/>
            <a:ext cx="982800" cy="563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Colab 的開發設定與操作</a:t>
            </a:r>
            <a:endParaRPr/>
          </a:p>
        </p:txBody>
      </p:sp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838200" y="1825625"/>
            <a:ext cx="10515600" cy="48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79400" lvl="0" marL="2413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使用介面的介紹</a:t>
            </a:r>
            <a:endParaRPr/>
          </a:p>
          <a:p>
            <a:pPr indent="-241300" lvl="1" marL="6985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功能表</a:t>
            </a:r>
            <a:endParaRPr/>
          </a:p>
          <a:p>
            <a:pPr indent="-241300" lvl="1" marL="6985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側邊欄</a:t>
            </a:r>
            <a:endParaRPr/>
          </a:p>
          <a:p>
            <a:pPr indent="-241300" lvl="1" marL="6985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儲存格：程式碼、文字</a:t>
            </a:r>
            <a:endParaRPr/>
          </a:p>
          <a:p>
            <a:pPr indent="-241300" lvl="1" marL="6985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儲存格工具列</a:t>
            </a:r>
            <a:endParaRPr/>
          </a:p>
          <a:p>
            <a:pPr indent="-279400" lvl="0" marL="2413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程式儲存格的操作</a:t>
            </a:r>
            <a:endParaRPr/>
          </a:p>
          <a:p>
            <a:pPr indent="-279400" lvl="0" marL="2413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文字儲存格的操作</a:t>
            </a:r>
            <a:endParaRPr/>
          </a:p>
          <a:p>
            <a:pPr indent="-279400" lvl="0" marL="2413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連線虛擬機器</a:t>
            </a:r>
            <a:endParaRPr/>
          </a:p>
          <a:p>
            <a:pPr indent="-279400" lvl="0" marL="2413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檔案總管的功能</a:t>
            </a:r>
            <a:endParaRPr/>
          </a:p>
          <a:p>
            <a:pPr indent="-279400" lvl="0" marL="2413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筆記本設定</a:t>
            </a:r>
            <a:endParaRPr/>
          </a:p>
        </p:txBody>
      </p:sp>
      <p:sp>
        <p:nvSpPr>
          <p:cNvPr id="364" name="Google Shape;364;p25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292" y="1690825"/>
            <a:ext cx="6446800" cy="48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認識</a:t>
            </a:r>
            <a:r>
              <a:rPr lang="en-US"/>
              <a:t>Pandas</a:t>
            </a:r>
            <a:endParaRPr/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800">
                <a:solidFill>
                  <a:schemeClr val="accent3"/>
                </a:solidFill>
              </a:rPr>
              <a:t>Pandas 入門與應用</a:t>
            </a:r>
            <a:endParaRPr/>
          </a:p>
        </p:txBody>
      </p:sp>
      <p:pic>
        <p:nvPicPr>
          <p:cNvPr id="372" name="Google Shape;3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1011" y="991002"/>
            <a:ext cx="2389980" cy="238998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6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關於Pandas</a:t>
            </a:r>
            <a:endParaRPr/>
          </a:p>
        </p:txBody>
      </p:sp>
      <p:sp>
        <p:nvSpPr>
          <p:cNvPr id="379" name="Google Shape;379;p27"/>
          <p:cNvSpPr txBox="1"/>
          <p:nvPr>
            <p:ph idx="1" type="body"/>
          </p:nvPr>
        </p:nvSpPr>
        <p:spPr>
          <a:xfrm>
            <a:off x="838200" y="1825625"/>
            <a:ext cx="10515600" cy="48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Pandas</a:t>
            </a:r>
            <a:r>
              <a:rPr lang="en-US"/>
              <a:t>(</a:t>
            </a:r>
            <a:r>
              <a:rPr lang="en-US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https://pandas.pydata.org</a:t>
            </a:r>
            <a:r>
              <a:rPr lang="en-US"/>
              <a:t>)</a:t>
            </a:r>
            <a:r>
              <a:rPr b="1" lang="en-US"/>
              <a:t> </a:t>
            </a:r>
            <a:r>
              <a:rPr lang="en-US"/>
              <a:t>是一個為了解決數據分析任務而建立的模組，其命名的來源就與強調的功能很有關係：</a:t>
            </a:r>
            <a:r>
              <a:rPr b="1" lang="en-US"/>
              <a:t>面板(Panel)</a:t>
            </a:r>
            <a:r>
              <a:rPr lang="en-US"/>
              <a:t>、</a:t>
            </a:r>
            <a:r>
              <a:rPr b="1" lang="en-US"/>
              <a:t>資料(Data)</a:t>
            </a:r>
            <a:r>
              <a:rPr lang="en-US"/>
              <a:t>和分析</a:t>
            </a:r>
            <a:r>
              <a:rPr b="1" lang="en-US"/>
              <a:t>(Analysis)</a:t>
            </a:r>
            <a:r>
              <a:rPr lang="en-US"/>
              <a:t>。</a:t>
            </a:r>
            <a:r>
              <a:rPr lang="en-US"/>
              <a:t>也有人將名稱與Pandas使用的三種資料結構：</a:t>
            </a:r>
            <a:r>
              <a:rPr b="1" lang="en-US"/>
              <a:t>Panel</a:t>
            </a:r>
            <a:r>
              <a:rPr lang="en-US"/>
              <a:t>、</a:t>
            </a:r>
            <a:r>
              <a:rPr b="1" lang="en-US"/>
              <a:t>DataFrame</a:t>
            </a:r>
            <a:r>
              <a:rPr lang="en-US"/>
              <a:t>、</a:t>
            </a:r>
            <a:r>
              <a:rPr b="1" lang="en-US"/>
              <a:t>Series</a:t>
            </a:r>
            <a:r>
              <a:rPr lang="en-US"/>
              <a:t>相互呼應</a:t>
            </a:r>
            <a:r>
              <a:rPr lang="en-US"/>
              <a:t>。</a:t>
            </a:r>
            <a:endParaRPr/>
          </a:p>
        </p:txBody>
      </p:sp>
      <p:sp>
        <p:nvSpPr>
          <p:cNvPr id="380" name="Google Shape;380;p27"/>
          <p:cNvSpPr txBox="1"/>
          <p:nvPr>
            <p:ph idx="12" type="sldNum"/>
          </p:nvPr>
        </p:nvSpPr>
        <p:spPr>
          <a:xfrm>
            <a:off x="9448800" y="6537692"/>
            <a:ext cx="2743200" cy="2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81" name="Google Shape;381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2931" y="4717569"/>
            <a:ext cx="4806149" cy="19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