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5E39-910C-0F4C-FB38-C249DA11B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4959B-A105-F92A-172E-5E3387BCB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1FF4-FCE8-9EBB-ADF7-5C5D96BB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39C1F-B35C-26A9-1CEE-2A44774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AE55-2A86-1512-AD78-7E650FE3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28B7-DFEC-B4B3-AF83-DA527D30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AFCF2-D4B8-475B-F650-AACB9D959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B1C8-FF75-F2EE-2CF8-377534D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5BC71-1354-ACAA-149E-9335E1BB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C0D0-58A5-F54E-697C-71197230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B876B-34FE-C88F-9D02-FD3BD4495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3D1CF-D588-1710-129E-88C47A5FC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7BD6-5900-447A-91BF-468CBFF9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60AA-AEA4-33B3-8C22-30E0E423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7331-3A6D-CCA3-455E-8F58EACB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7387-AFF1-BE7A-ED7D-9E146C6D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BE5C-0CFD-5C3E-62EA-46870BD6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0A79-59DE-C651-2AAE-59F4F2E5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74906-004A-DBFC-A59A-B0EB9A4B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3198-8B67-8A75-D541-8948CDBB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91B-1EEB-F109-DFC5-4E5B477C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9D106-6AA5-9FE3-D419-8139A38A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E988-9BFC-ECC8-0CE9-29CD5E80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94E1-822E-7EE6-CAB8-DF8A5BFD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3B92-CE2A-E279-911A-A8F6A230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9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A6D3-4C4B-DA25-3BCA-F659C78C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5CF0-946A-6AA8-C641-864C6C2A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B8EB7-4693-0950-3EAD-3750DE8A6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062AB-776B-CC27-1A01-ADF133D9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344E6-941A-19FF-8EDC-6A545E46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AE05-0869-C1C1-36DE-9C0F5CD0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0EA7-0035-0FF6-DC8B-801B399E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2EF5-AFB1-580F-F8B8-562AA1AD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237BB-473C-CA45-7BED-52AF4B30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DD66E-1627-7233-6683-6FC2430DB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75EE1-DC98-37A7-6C32-302DB18AE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1E3D0-3140-32FD-3345-650EAA4D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0271B-393A-6F95-4E8A-76A5DA39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A7D77-11FA-1B06-9CDE-85FE2E3A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F883-94CA-2D71-1585-8EE32473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CA91C-3420-FE35-2EFE-6FE2B77C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2779C-7DC1-8BBE-EF85-A54CD3B4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D2D48-A8D5-9CC7-C9A3-FC0134C1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7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4C27B-C640-1A77-61AC-D838E3C9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1D87D-9B72-D970-C3FE-E3E4C37F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5F2E-C004-0B02-358A-7496C8DA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635B-47B5-8681-C797-905636F1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D038-B7E7-53A8-99AE-6623A02A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614A1-A4E2-58B9-A120-91C0F8DF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2EF5-373E-5B02-6547-6AEAB1C1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392A-1DA2-15B4-D7A1-8CBF6D94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9DC22-94C4-32E5-B174-F5D456D1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3D7F-D6FD-FD1E-8A1C-4C59AA3C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57562-E2C1-9F90-B879-7DBA9F630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F5FFB-E5D3-A81A-EA63-AF9BA9F01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178B3-271A-2217-2F71-D4B8705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E72C3-BD75-F9C4-E5B5-84A17B73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9DB6-7FE2-1283-7979-623DE2F7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E4042-A3C6-474E-9CFA-A7E01EB4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B9D16-9B30-819C-AFF8-00FB1C6F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427DA-810C-F4A5-01F1-E407FD461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8441-9765-1A43-8BDD-83CBBF593B4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3DC1-5271-7AC1-BDD0-0187197F3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B881-2378-49D4-5383-0A1214A85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33F8-A6C3-B84C-85A6-F61D1C06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rdano-foundation/CIPs" TargetMode="External"/><Relationship Id="rId3" Type="http://schemas.openxmlformats.org/officeDocument/2006/relationships/hyperlink" Target="https://twitter.com/DrLiesenfelt" TargetMode="External"/><Relationship Id="rId7" Type="http://schemas.openxmlformats.org/officeDocument/2006/relationships/hyperlink" Target="https://github.com/michael-liesenfelt/CIPs/blob/CIP-Liesenfelt-Shelleys_Voltaire_decentralization_update/CIP-Liesenfelt-Shelleys_Voltaire_decentralization_update/README.md" TargetMode="External"/><Relationship Id="rId2" Type="http://schemas.openxmlformats.org/officeDocument/2006/relationships/hyperlink" Target="https://github.com/michael-liesenfel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ardano-foundation/CIPs/pull/242" TargetMode="External"/><Relationship Id="rId11" Type="http://schemas.openxmlformats.org/officeDocument/2006/relationships/hyperlink" Target="https://arxiv.org/ftp/arxiv/papers/1807/1807.11218.pdf" TargetMode="External"/><Relationship Id="rId5" Type="http://schemas.openxmlformats.org/officeDocument/2006/relationships/hyperlink" Target="https://twitter.com/TheStophe" TargetMode="External"/><Relationship Id="rId10" Type="http://schemas.openxmlformats.org/officeDocument/2006/relationships/hyperlink" Target="https://hydra.iohk.io/build/13099669/download/1/delegation_design_spec.pdf" TargetMode="External"/><Relationship Id="rId4" Type="http://schemas.openxmlformats.org/officeDocument/2006/relationships/hyperlink" Target="https://github.com/ccgarant" TargetMode="External"/><Relationship Id="rId9" Type="http://schemas.openxmlformats.org/officeDocument/2006/relationships/hyperlink" Target="https://github.com/ccgarant/cardano-cip-50-draft-liesenfelt-supporting-wor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7AFE-7E6B-E4F7-B412-CF169301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0531"/>
          </a:xfrm>
        </p:spPr>
        <p:txBody>
          <a:bodyPr/>
          <a:lstStyle/>
          <a:p>
            <a:r>
              <a:rPr lang="en-US" dirty="0"/>
              <a:t>CIP-50 Diagrams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0FBDD-5252-67B2-12B6-926D7C5352E7}"/>
              </a:ext>
            </a:extLst>
          </p:cNvPr>
          <p:cNvSpPr txBox="1"/>
          <p:nvPr/>
        </p:nvSpPr>
        <p:spPr>
          <a:xfrm>
            <a:off x="2277036" y="2756928"/>
            <a:ext cx="8390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CIP-50 | </a:t>
            </a:r>
            <a:r>
              <a:rPr lang="en-US" dirty="0" err="1"/>
              <a:t>Liesenfelt-Shelleys_Voltaire_decentralization_update</a:t>
            </a:r>
            <a:r>
              <a:rPr lang="en-US" dirty="0"/>
              <a:t> Notebook</a:t>
            </a:r>
          </a:p>
          <a:p>
            <a:r>
              <a:rPr lang="en-US" dirty="0"/>
              <a:t>Author of CIP: Michael </a:t>
            </a:r>
            <a:r>
              <a:rPr lang="en-US" dirty="0" err="1"/>
              <a:t>Liensenfelt</a:t>
            </a:r>
            <a:r>
              <a:rPr lang="en-US" dirty="0"/>
              <a:t> | 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 | </a:t>
            </a:r>
            <a:r>
              <a:rPr lang="en-US" dirty="0">
                <a:hlinkClick r:id="rId3"/>
              </a:rPr>
              <a:t>twitter</a:t>
            </a:r>
            <a:endParaRPr lang="en-US" dirty="0"/>
          </a:p>
          <a:p>
            <a:r>
              <a:rPr lang="en-US" dirty="0"/>
              <a:t>Supporting Work: Christophe Garant | 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 | </a:t>
            </a:r>
            <a:r>
              <a:rPr lang="en-US" dirty="0">
                <a:hlinkClick r:id="rId5"/>
              </a:rPr>
              <a:t>twitter</a:t>
            </a:r>
            <a:endParaRPr lang="en-US" dirty="0"/>
          </a:p>
          <a:p>
            <a:r>
              <a:rPr lang="en-US" dirty="0"/>
              <a:t>Date: June 2022</a:t>
            </a:r>
          </a:p>
          <a:p>
            <a:r>
              <a:rPr lang="en-US" dirty="0"/>
              <a:t>Ref: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CIP-0050? | Liesenfelt Shelleys Voltaire decentralization update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CIP-0050? | Liesenfelt Shelleys Voltaire decentralization update FULL VERSION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Cardano Foundations - Cardano Improvement Proposals (CIPs)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Garant cip-50 supporting work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Design Spec for Delegations and Incentives in Cardano, IOG, July 2020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Reward Sharing Schemes for Stake Pools, Brunjes et al., June 2020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1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D2A1-FF21-36E3-63C8-6D7D1022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Reward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390DF-778A-E917-692A-DF297EC89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29452" cy="466725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𝑟𝑒𝑠𝑒𝑟𝑣𝑒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𝑓𝑒𝑒𝑠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∗(1−</m:t>
                              </m:r>
                              <m:f>
                                <m:f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,  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=1/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i="1" dirty="0"/>
                  <a:t>Where: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reward leverage pledge based limit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reward saturation limit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𝑙𝑎𝑚𝑏𝑑𝑎</m:t>
                    </m:r>
                  </m:oMath>
                </a14:m>
                <a:r>
                  <a:rPr lang="en-US" dirty="0"/>
                  <a:t>), pledge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𝑠𝑖𝑔𝑚𝑎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pledge + delegator stake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𝑟h𝑜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reserve </a:t>
                </a:r>
                <a:r>
                  <a:rPr lang="en-US" dirty="0" err="1"/>
                  <a:t>ada</a:t>
                </a:r>
                <a:r>
                  <a:rPr lang="en-US" dirty="0"/>
                  <a:t> deflation factor (fixed supply)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fee factor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390DF-778A-E917-692A-DF297EC89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29452" cy="4667250"/>
              </a:xfrm>
              <a:blipFill>
                <a:blip r:embed="rId2"/>
                <a:stretch>
                  <a:fillRect l="-2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83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D2A1-FF21-36E3-63C8-6D7D1022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CIP-50 Proposed Reward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390DF-778A-E917-692A-DF297EC89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𝑟𝑒𝑠𝑒𝑟𝑣𝑒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𝑓𝑒𝑒𝑠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Where: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reward leverage pledge based limit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reward saturation limit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𝑙𝑎𝑚𝑏𝑑𝑎</m:t>
                    </m:r>
                  </m:oMath>
                </a14:m>
                <a:r>
                  <a:rPr lang="en-US" dirty="0"/>
                  <a:t>), pledge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𝑠𝑖𝑔𝑚𝑎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pledge + delegator stake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𝑟h𝑜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reserve </a:t>
                </a:r>
                <a:r>
                  <a:rPr lang="en-US" dirty="0" err="1"/>
                  <a:t>ada</a:t>
                </a:r>
                <a:r>
                  <a:rPr lang="en-US" dirty="0"/>
                  <a:t> deflation factor (fixed supply)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fee factor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390DF-778A-E917-692A-DF297EC89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64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5B54-166F-5266-1423-0FCB0077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21" y="464082"/>
            <a:ext cx="1162004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Legacy: Same pledge, same saturation</a:t>
            </a:r>
            <a:br>
              <a:rPr lang="en-US" sz="28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lower the pledge, the higher the leverage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53A45C-84DC-883D-ADBE-8973C57EBC9D}"/>
              </a:ext>
            </a:extLst>
          </p:cNvPr>
          <p:cNvSpPr/>
          <p:nvPr/>
        </p:nvSpPr>
        <p:spPr>
          <a:xfrm>
            <a:off x="300321" y="2043952"/>
            <a:ext cx="3657600" cy="3657600"/>
          </a:xfrm>
          <a:prstGeom prst="roundRect">
            <a:avLst>
              <a:gd name="adj" fmla="val 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 M₳</a:t>
            </a:r>
          </a:p>
          <a:p>
            <a:pPr algn="ctr"/>
            <a:r>
              <a:rPr lang="en-US" dirty="0"/>
              <a:t>(3.57% pledge)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A43EA5-06D5-C6A8-B42E-832F61B407D0}"/>
              </a:ext>
            </a:extLst>
          </p:cNvPr>
          <p:cNvSpPr/>
          <p:nvPr/>
        </p:nvSpPr>
        <p:spPr>
          <a:xfrm>
            <a:off x="4267200" y="2043952"/>
            <a:ext cx="3657600" cy="3657600"/>
          </a:xfrm>
          <a:prstGeom prst="roundRect">
            <a:avLst>
              <a:gd name="adj" fmla="val 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 M₳</a:t>
            </a:r>
          </a:p>
          <a:p>
            <a:pPr algn="ctr"/>
            <a:r>
              <a:rPr lang="en-US" dirty="0"/>
              <a:t>(6.25% pledge)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22E1B10-F639-99B2-16F0-D533F736D8A8}"/>
              </a:ext>
            </a:extLst>
          </p:cNvPr>
          <p:cNvSpPr/>
          <p:nvPr/>
        </p:nvSpPr>
        <p:spPr>
          <a:xfrm>
            <a:off x="300321" y="5006608"/>
            <a:ext cx="694944" cy="694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0" dirty="0"/>
              <a:t>2.4</a:t>
            </a:r>
            <a:r>
              <a:rPr lang="en-US" sz="1000" dirty="0"/>
              <a:t> M₳</a:t>
            </a:r>
            <a:endParaRPr lang="en-US" sz="92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A54367-C8DF-ABEC-E975-95CED750C656}"/>
              </a:ext>
            </a:extLst>
          </p:cNvPr>
          <p:cNvSpPr/>
          <p:nvPr/>
        </p:nvSpPr>
        <p:spPr>
          <a:xfrm>
            <a:off x="4267200" y="479253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4.25 M₳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F51EF-79F7-7557-B09D-3CEDDD116876}"/>
              </a:ext>
            </a:extLst>
          </p:cNvPr>
          <p:cNvSpPr/>
          <p:nvPr/>
        </p:nvSpPr>
        <p:spPr>
          <a:xfrm>
            <a:off x="8262768" y="2043952"/>
            <a:ext cx="3657600" cy="3657600"/>
          </a:xfrm>
          <a:prstGeom prst="roundRect">
            <a:avLst>
              <a:gd name="adj" fmla="val 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 M₳</a:t>
            </a:r>
          </a:p>
          <a:p>
            <a:pPr algn="ctr"/>
            <a:r>
              <a:rPr lang="en-US" dirty="0"/>
              <a:t>(25% pledge)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4E7BB3-11FF-436E-6869-B7010B6249B9}"/>
              </a:ext>
            </a:extLst>
          </p:cNvPr>
          <p:cNvSpPr/>
          <p:nvPr/>
        </p:nvSpPr>
        <p:spPr>
          <a:xfrm>
            <a:off x="8262768" y="3883509"/>
            <a:ext cx="1828800" cy="1828800"/>
          </a:xfrm>
          <a:prstGeom prst="roundRect">
            <a:avLst>
              <a:gd name="adj" fmla="val 84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17 </a:t>
            </a:r>
          </a:p>
          <a:p>
            <a:pPr algn="ctr"/>
            <a:r>
              <a:rPr lang="en-US" sz="1600" dirty="0"/>
              <a:t>M₳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23BA2-8143-2D17-18E0-1F253BD5188B}"/>
              </a:ext>
            </a:extLst>
          </p:cNvPr>
          <p:cNvSpPr txBox="1"/>
          <p:nvPr/>
        </p:nvSpPr>
        <p:spPr>
          <a:xfrm>
            <a:off x="300320" y="5947476"/>
            <a:ext cx="611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 million Ada = M₳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Note: pledge to saturation scale done to percent area ratio</a:t>
            </a:r>
          </a:p>
        </p:txBody>
      </p:sp>
    </p:spTree>
    <p:extLst>
      <p:ext uri="{BB962C8B-B14F-4D97-AF65-F5344CB8AC3E}">
        <p14:creationId xmlns:p14="http://schemas.microsoft.com/office/powerpoint/2010/main" val="311358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5B54-166F-5266-1423-0FCB0077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21" y="464082"/>
            <a:ext cx="11620046" cy="1341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CIP-50: saturation relative to pledge</a:t>
            </a:r>
            <a:br>
              <a:rPr lang="en-US" sz="28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fixed leverage, the higher the pledge, the higher the saturation.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Assume same saturation, same pledge amounts, a0=50 leverage factor, or ~50% pledge till saturation </a:t>
            </a:r>
            <a:br>
              <a:rPr lang="en-US" sz="1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Note: a0=100, 1% pledge; a0=1, 100% pledge</a:t>
            </a:r>
            <a:endParaRPr 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53A45C-84DC-883D-ADBE-8973C57EBC9D}"/>
              </a:ext>
            </a:extLst>
          </p:cNvPr>
          <p:cNvSpPr/>
          <p:nvPr/>
        </p:nvSpPr>
        <p:spPr>
          <a:xfrm>
            <a:off x="300321" y="5052328"/>
            <a:ext cx="649224" cy="649224"/>
          </a:xfrm>
          <a:prstGeom prst="roundRect">
            <a:avLst>
              <a:gd name="adj" fmla="val 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A43EA5-06D5-C6A8-B42E-832F61B407D0}"/>
              </a:ext>
            </a:extLst>
          </p:cNvPr>
          <p:cNvSpPr/>
          <p:nvPr/>
        </p:nvSpPr>
        <p:spPr>
          <a:xfrm>
            <a:off x="4267200" y="4407676"/>
            <a:ext cx="1289304" cy="1289304"/>
          </a:xfrm>
          <a:prstGeom prst="roundRect">
            <a:avLst>
              <a:gd name="adj" fmla="val 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22E1B10-F639-99B2-16F0-D533F736D8A8}"/>
              </a:ext>
            </a:extLst>
          </p:cNvPr>
          <p:cNvSpPr/>
          <p:nvPr/>
        </p:nvSpPr>
        <p:spPr>
          <a:xfrm>
            <a:off x="300321" y="5244352"/>
            <a:ext cx="4572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0" dirty="0"/>
              <a:t>2.4 </a:t>
            </a:r>
            <a:r>
              <a:rPr lang="en-US" sz="900" dirty="0"/>
              <a:t>M₳</a:t>
            </a:r>
            <a:endParaRPr lang="en-US" sz="92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A54367-C8DF-ABEC-E975-95CED750C656}"/>
              </a:ext>
            </a:extLst>
          </p:cNvPr>
          <p:cNvSpPr/>
          <p:nvPr/>
        </p:nvSpPr>
        <p:spPr>
          <a:xfrm>
            <a:off x="4267200" y="479253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4.25 M₳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F51EF-79F7-7557-B09D-3CEDDD116876}"/>
              </a:ext>
            </a:extLst>
          </p:cNvPr>
          <p:cNvSpPr/>
          <p:nvPr/>
        </p:nvSpPr>
        <p:spPr>
          <a:xfrm>
            <a:off x="8258467" y="3109228"/>
            <a:ext cx="2587752" cy="2587752"/>
          </a:xfrm>
          <a:prstGeom prst="roundRect">
            <a:avLst>
              <a:gd name="adj" fmla="val 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4E7BB3-11FF-436E-6869-B7010B6249B9}"/>
              </a:ext>
            </a:extLst>
          </p:cNvPr>
          <p:cNvSpPr/>
          <p:nvPr/>
        </p:nvSpPr>
        <p:spPr>
          <a:xfrm>
            <a:off x="8262768" y="3878130"/>
            <a:ext cx="1828800" cy="1828800"/>
          </a:xfrm>
          <a:prstGeom prst="roundRect">
            <a:avLst>
              <a:gd name="adj" fmla="val 84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17 </a:t>
            </a:r>
          </a:p>
          <a:p>
            <a:pPr algn="ctr"/>
            <a:r>
              <a:rPr lang="en-US" sz="1600" dirty="0"/>
              <a:t>M₳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250C6-ABF8-9DE4-F34C-429BE5ABA2C8}"/>
              </a:ext>
            </a:extLst>
          </p:cNvPr>
          <p:cNvSpPr txBox="1"/>
          <p:nvPr/>
        </p:nvSpPr>
        <p:spPr>
          <a:xfrm>
            <a:off x="1032734" y="3484346"/>
            <a:ext cx="151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4.86 M₳</a:t>
            </a:r>
          </a:p>
          <a:p>
            <a:pPr algn="ctr"/>
            <a:r>
              <a:rPr lang="en-US" dirty="0"/>
              <a:t>(50% pledge)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12688-1526-D5C2-18BC-049846451E4D}"/>
              </a:ext>
            </a:extLst>
          </p:cNvPr>
          <p:cNvSpPr txBox="1"/>
          <p:nvPr/>
        </p:nvSpPr>
        <p:spPr>
          <a:xfrm>
            <a:off x="5337586" y="2949422"/>
            <a:ext cx="151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8.5 M₳</a:t>
            </a:r>
          </a:p>
          <a:p>
            <a:pPr algn="ctr"/>
            <a:r>
              <a:rPr lang="en-US" dirty="0"/>
              <a:t>(50% pledge)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7AD7EC-AD22-1E53-5CB7-E2BC25A882E1}"/>
              </a:ext>
            </a:extLst>
          </p:cNvPr>
          <p:cNvCxnSpPr>
            <a:cxnSpLocks/>
          </p:cNvCxnSpPr>
          <p:nvPr/>
        </p:nvCxnSpPr>
        <p:spPr>
          <a:xfrm flipH="1">
            <a:off x="5251525" y="3692831"/>
            <a:ext cx="577327" cy="849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8535FE-8D9A-D0F0-D9ED-DF7834576E9D}"/>
              </a:ext>
            </a:extLst>
          </p:cNvPr>
          <p:cNvCxnSpPr>
            <a:cxnSpLocks/>
          </p:cNvCxnSpPr>
          <p:nvPr/>
        </p:nvCxnSpPr>
        <p:spPr>
          <a:xfrm flipH="1">
            <a:off x="848334" y="4227755"/>
            <a:ext cx="675666" cy="1016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5B5580-4A56-9596-F037-ED033F5D7B62}"/>
              </a:ext>
            </a:extLst>
          </p:cNvPr>
          <p:cNvSpPr txBox="1"/>
          <p:nvPr/>
        </p:nvSpPr>
        <p:spPr>
          <a:xfrm>
            <a:off x="9711283" y="2002490"/>
            <a:ext cx="151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34 M₳</a:t>
            </a:r>
          </a:p>
          <a:p>
            <a:pPr algn="ctr"/>
            <a:r>
              <a:rPr lang="en-US" dirty="0"/>
              <a:t>(50% pledge)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E88F1E-78F2-08FE-297A-BB73E6457978}"/>
              </a:ext>
            </a:extLst>
          </p:cNvPr>
          <p:cNvCxnSpPr>
            <a:cxnSpLocks/>
          </p:cNvCxnSpPr>
          <p:nvPr/>
        </p:nvCxnSpPr>
        <p:spPr>
          <a:xfrm flipH="1">
            <a:off x="9625222" y="2745899"/>
            <a:ext cx="577327" cy="849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313CF3-5CD6-936F-43CD-47D52FBB5905}"/>
              </a:ext>
            </a:extLst>
          </p:cNvPr>
          <p:cNvSpPr txBox="1"/>
          <p:nvPr/>
        </p:nvSpPr>
        <p:spPr>
          <a:xfrm>
            <a:off x="300320" y="5947476"/>
            <a:ext cx="611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 million Ada = M₳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Note: pledge to saturation scale done to percent area ratio</a:t>
            </a:r>
          </a:p>
        </p:txBody>
      </p:sp>
    </p:spTree>
    <p:extLst>
      <p:ext uri="{BB962C8B-B14F-4D97-AF65-F5344CB8AC3E}">
        <p14:creationId xmlns:p14="http://schemas.microsoft.com/office/powerpoint/2010/main" val="371284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394</Words>
  <Application>Microsoft Macintosh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CIP-50 Diagrams</vt:lpstr>
      <vt:lpstr>Legacy Reward Formula</vt:lpstr>
      <vt:lpstr>CIP-50 Proposed Reward Formula</vt:lpstr>
      <vt:lpstr>Legacy: Same pledge, same saturation The lower the pledge, the higher the leverage</vt:lpstr>
      <vt:lpstr>CIP-50: saturation relative to pledge fixed leverage, the higher the pledge, the higher the saturation. Assume same saturation, same pledge amounts, a0=50 leverage factor, or ~50% pledge till saturation  Note: a0=100, 1% pledge; a0=1, 100% pledge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CIP-50 Diagrams</dc:title>
  <dc:creator>Christophe Garant</dc:creator>
  <cp:lastModifiedBy>Christophe Garant</cp:lastModifiedBy>
  <cp:revision>8</cp:revision>
  <dcterms:created xsi:type="dcterms:W3CDTF">2022-05-31T17:11:42Z</dcterms:created>
  <dcterms:modified xsi:type="dcterms:W3CDTF">2022-05-31T19:44:31Z</dcterms:modified>
</cp:coreProperties>
</file>