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1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996633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5565" autoAdjust="0"/>
  </p:normalViewPr>
  <p:slideViewPr>
    <p:cSldViewPr snapToGrid="0">
      <p:cViewPr varScale="1">
        <p:scale>
          <a:sx n="65" d="100"/>
          <a:sy n="65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40CEF-6B3D-4D86-9EE3-8B0880CDA213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8B862-8E58-489F-ADEA-6B3DC1F0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8B862-8E58-489F-ADEA-6B3DC1F03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0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96E-C51A-4880-93CB-87A7C275FE1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F4FC-1CED-4F2C-8A65-9987A3E3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Classifiers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53303"/>
              </p:ext>
            </p:extLst>
          </p:nvPr>
        </p:nvGraphicFramePr>
        <p:xfrm>
          <a:off x="6623437" y="171180"/>
          <a:ext cx="5398936" cy="5203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9468">
                  <a:extLst>
                    <a:ext uri="{9D8B030D-6E8A-4147-A177-3AD203B41FA5}">
                      <a16:colId xmlns:a16="http://schemas.microsoft.com/office/drawing/2014/main" val="209706418"/>
                    </a:ext>
                  </a:extLst>
                </a:gridCol>
                <a:gridCol w="2699468">
                  <a:extLst>
                    <a:ext uri="{9D8B030D-6E8A-4147-A177-3AD203B41FA5}">
                      <a16:colId xmlns:a16="http://schemas.microsoft.com/office/drawing/2014/main" val="2436553394"/>
                    </a:ext>
                  </a:extLst>
                </a:gridCol>
              </a:tblGrid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Predicted Label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Actual Label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20638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10597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01245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79552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18683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83329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07410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78336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78415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42096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89143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219245" y="693753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19245" y="2034951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8521" y="1182286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33159" y="2991428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28521" y="3945335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1171" y="4431324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8521" y="4902310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40918" y="5669281"/>
            <a:ext cx="2513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7/10 (70%)</a:t>
            </a:r>
          </a:p>
        </p:txBody>
      </p:sp>
    </p:spTree>
    <p:extLst>
      <p:ext uri="{BB962C8B-B14F-4D97-AF65-F5344CB8AC3E}">
        <p14:creationId xmlns:p14="http://schemas.microsoft.com/office/powerpoint/2010/main" val="51594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3" grpId="0"/>
      <p:bldP spid="44" grpId="0"/>
      <p:bldP spid="45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19739"/>
              </p:ext>
            </p:extLst>
          </p:nvPr>
        </p:nvGraphicFramePr>
        <p:xfrm>
          <a:off x="6623437" y="171180"/>
          <a:ext cx="5398936" cy="5203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9468">
                  <a:extLst>
                    <a:ext uri="{9D8B030D-6E8A-4147-A177-3AD203B41FA5}">
                      <a16:colId xmlns:a16="http://schemas.microsoft.com/office/drawing/2014/main" val="209706418"/>
                    </a:ext>
                  </a:extLst>
                </a:gridCol>
                <a:gridCol w="2699468">
                  <a:extLst>
                    <a:ext uri="{9D8B030D-6E8A-4147-A177-3AD203B41FA5}">
                      <a16:colId xmlns:a16="http://schemas.microsoft.com/office/drawing/2014/main" val="2436553394"/>
                    </a:ext>
                  </a:extLst>
                </a:gridCol>
              </a:tblGrid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Predicted Label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Actual Label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20638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10597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01245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79552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18683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83329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07410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78336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78415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42096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89143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219245" y="1075432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19245" y="2034951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8521" y="1563965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28521" y="2506514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42435" y="2994470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46743" y="3961620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42435" y="4346340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40918" y="5669281"/>
            <a:ext cx="2513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8/10 (80%)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6743" y="4799338"/>
            <a:ext cx="413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1" grpId="0"/>
      <p:bldP spid="43" grpId="0"/>
      <p:bldP spid="44" grpId="0"/>
      <p:bldP spid="45" grpId="0"/>
      <p:bldP spid="4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18354"/>
              </p:ext>
            </p:extLst>
          </p:nvPr>
        </p:nvGraphicFramePr>
        <p:xfrm>
          <a:off x="6488266" y="1061571"/>
          <a:ext cx="4166482" cy="3726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736">
                  <a:extLst>
                    <a:ext uri="{9D8B030D-6E8A-4147-A177-3AD203B41FA5}">
                      <a16:colId xmlns:a16="http://schemas.microsoft.com/office/drawing/2014/main" val="3702116883"/>
                    </a:ext>
                  </a:extLst>
                </a:gridCol>
                <a:gridCol w="461176">
                  <a:extLst>
                    <a:ext uri="{9D8B030D-6E8A-4147-A177-3AD203B41FA5}">
                      <a16:colId xmlns:a16="http://schemas.microsoft.com/office/drawing/2014/main" val="3787717522"/>
                    </a:ext>
                  </a:extLst>
                </a:gridCol>
                <a:gridCol w="1558456">
                  <a:extLst>
                    <a:ext uri="{9D8B030D-6E8A-4147-A177-3AD203B41FA5}">
                      <a16:colId xmlns:a16="http://schemas.microsoft.com/office/drawing/2014/main" val="598151856"/>
                    </a:ext>
                  </a:extLst>
                </a:gridCol>
                <a:gridCol w="1614114">
                  <a:extLst>
                    <a:ext uri="{9D8B030D-6E8A-4147-A177-3AD203B41FA5}">
                      <a16:colId xmlns:a16="http://schemas.microsoft.com/office/drawing/2014/main" val="2429872057"/>
                    </a:ext>
                  </a:extLst>
                </a:gridCol>
              </a:tblGrid>
              <a:tr h="476934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Predicted Label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51650"/>
                  </a:ext>
                </a:extLst>
              </a:tr>
              <a:tr h="62177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Actual Label</a:t>
                      </a: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96651"/>
                  </a:ext>
                </a:extLst>
              </a:tr>
              <a:tr h="13140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4693421"/>
                  </a:ext>
                </a:extLst>
              </a:tr>
              <a:tr h="131404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472155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00432" y="2491264"/>
            <a:ext cx="710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77417" y="2491264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10028" y="3715348"/>
            <a:ext cx="692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59783" y="3715348"/>
            <a:ext cx="776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392071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93899"/>
              </p:ext>
            </p:extLst>
          </p:nvPr>
        </p:nvGraphicFramePr>
        <p:xfrm>
          <a:off x="6494678" y="522833"/>
          <a:ext cx="3743579" cy="5203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070">
                  <a:extLst>
                    <a:ext uri="{9D8B030D-6E8A-4147-A177-3AD203B41FA5}">
                      <a16:colId xmlns:a16="http://schemas.microsoft.com/office/drawing/2014/main" val="209706418"/>
                    </a:ext>
                  </a:extLst>
                </a:gridCol>
                <a:gridCol w="1841509">
                  <a:extLst>
                    <a:ext uri="{9D8B030D-6E8A-4147-A177-3AD203B41FA5}">
                      <a16:colId xmlns:a16="http://schemas.microsoft.com/office/drawing/2014/main" val="2436553394"/>
                    </a:ext>
                  </a:extLst>
                </a:gridCol>
              </a:tblGrid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Predicted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Actual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20638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10597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01245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79552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18683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83329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07410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78336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78415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42096"/>
                  </a:ext>
                </a:extLst>
              </a:tr>
              <a:tr h="4685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8914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72139"/>
              </p:ext>
            </p:extLst>
          </p:nvPr>
        </p:nvGraphicFramePr>
        <p:xfrm>
          <a:off x="9493858" y="4393166"/>
          <a:ext cx="2560319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364">
                  <a:extLst>
                    <a:ext uri="{9D8B030D-6E8A-4147-A177-3AD203B41FA5}">
                      <a16:colId xmlns:a16="http://schemas.microsoft.com/office/drawing/2014/main" val="3702116883"/>
                    </a:ext>
                  </a:extLst>
                </a:gridCol>
                <a:gridCol w="461176">
                  <a:extLst>
                    <a:ext uri="{9D8B030D-6E8A-4147-A177-3AD203B41FA5}">
                      <a16:colId xmlns:a16="http://schemas.microsoft.com/office/drawing/2014/main" val="3787717522"/>
                    </a:ext>
                  </a:extLst>
                </a:gridCol>
                <a:gridCol w="962087">
                  <a:extLst>
                    <a:ext uri="{9D8B030D-6E8A-4147-A177-3AD203B41FA5}">
                      <a16:colId xmlns:a16="http://schemas.microsoft.com/office/drawing/2014/main" val="598151856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24298720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Predicted Label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51650"/>
                  </a:ext>
                </a:extLst>
              </a:tr>
              <a:tr h="136358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Actual Label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96651"/>
                  </a:ext>
                </a:extLst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4693421"/>
                  </a:ext>
                </a:extLst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472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2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493858" y="4393166"/>
          <a:ext cx="2560319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364">
                  <a:extLst>
                    <a:ext uri="{9D8B030D-6E8A-4147-A177-3AD203B41FA5}">
                      <a16:colId xmlns:a16="http://schemas.microsoft.com/office/drawing/2014/main" val="3702116883"/>
                    </a:ext>
                  </a:extLst>
                </a:gridCol>
                <a:gridCol w="461176">
                  <a:extLst>
                    <a:ext uri="{9D8B030D-6E8A-4147-A177-3AD203B41FA5}">
                      <a16:colId xmlns:a16="http://schemas.microsoft.com/office/drawing/2014/main" val="3787717522"/>
                    </a:ext>
                  </a:extLst>
                </a:gridCol>
                <a:gridCol w="962087">
                  <a:extLst>
                    <a:ext uri="{9D8B030D-6E8A-4147-A177-3AD203B41FA5}">
                      <a16:colId xmlns:a16="http://schemas.microsoft.com/office/drawing/2014/main" val="598151856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24298720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Predicted Label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51650"/>
                  </a:ext>
                </a:extLst>
              </a:tr>
              <a:tr h="136358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Actual Label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96651"/>
                  </a:ext>
                </a:extLst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4693421"/>
                  </a:ext>
                </a:extLst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472155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80960" y="731521"/>
            <a:ext cx="41955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Precision: TP / (TP + FP)</a:t>
            </a:r>
          </a:p>
          <a:p>
            <a:pPr lvl="1"/>
            <a:r>
              <a:rPr lang="en-US" sz="2800" b="1" dirty="0"/>
              <a:t>= 1 / (1 + 2)</a:t>
            </a:r>
          </a:p>
          <a:p>
            <a:pPr lvl="1"/>
            <a:r>
              <a:rPr lang="en-US" sz="2800" b="1" dirty="0"/>
              <a:t>= 0.33 (33%)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0960" y="2346961"/>
            <a:ext cx="37092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Recall: TP / (TP + FN)</a:t>
            </a:r>
          </a:p>
          <a:p>
            <a:pPr lvl="1"/>
            <a:r>
              <a:rPr lang="en-US" sz="2800" b="1" dirty="0"/>
              <a:t>= 1 / (1 + 1)</a:t>
            </a:r>
          </a:p>
          <a:p>
            <a:pPr lvl="1"/>
            <a:r>
              <a:rPr lang="en-US" sz="2800" b="1" dirty="0"/>
              <a:t>= 0.5 (50%)</a:t>
            </a:r>
          </a:p>
        </p:txBody>
      </p:sp>
    </p:spTree>
    <p:extLst>
      <p:ext uri="{BB962C8B-B14F-4D97-AF65-F5344CB8AC3E}">
        <p14:creationId xmlns:p14="http://schemas.microsoft.com/office/powerpoint/2010/main" val="26422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380265" y="1166433"/>
            <a:ext cx="5703494" cy="5691567"/>
            <a:chOff x="5809994" y="652008"/>
            <a:chExt cx="5703494" cy="5691567"/>
          </a:xfrm>
        </p:grpSpPr>
        <p:sp>
          <p:nvSpPr>
            <p:cNvPr id="5" name="Rectangle 4"/>
            <p:cNvSpPr/>
            <p:nvPr/>
          </p:nvSpPr>
          <p:spPr>
            <a:xfrm>
              <a:off x="6313335" y="652008"/>
              <a:ext cx="5200153" cy="52001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5414853" y="2822712"/>
              <a:ext cx="131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TP Rate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01285" y="5820355"/>
              <a:ext cx="130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FP Rate</a:t>
              </a:r>
            </a:p>
          </p:txBody>
        </p:sp>
      </p:grp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883606" y="1166433"/>
            <a:ext cx="5200153" cy="520015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/>
          <p:cNvSpPr/>
          <p:nvPr/>
        </p:nvSpPr>
        <p:spPr>
          <a:xfrm>
            <a:off x="6923362" y="1174384"/>
            <a:ext cx="5160397" cy="5184250"/>
          </a:xfrm>
          <a:custGeom>
            <a:avLst/>
            <a:gdLst>
              <a:gd name="connsiteX0" fmla="*/ 0 w 5160397"/>
              <a:gd name="connsiteY0" fmla="*/ 5160396 h 5184250"/>
              <a:gd name="connsiteX1" fmla="*/ 254442 w 5160397"/>
              <a:gd name="connsiteY1" fmla="*/ 2870421 h 5184250"/>
              <a:gd name="connsiteX2" fmla="*/ 866692 w 5160397"/>
              <a:gd name="connsiteY2" fmla="*/ 1431235 h 5184250"/>
              <a:gd name="connsiteX3" fmla="*/ 1606164 w 5160397"/>
              <a:gd name="connsiteY3" fmla="*/ 723569 h 5184250"/>
              <a:gd name="connsiteX4" fmla="*/ 2981739 w 5160397"/>
              <a:gd name="connsiteY4" fmla="*/ 254442 h 5184250"/>
              <a:gd name="connsiteX5" fmla="*/ 5160397 w 5160397"/>
              <a:gd name="connsiteY5" fmla="*/ 0 h 5184250"/>
              <a:gd name="connsiteX6" fmla="*/ 5152445 w 5160397"/>
              <a:gd name="connsiteY6" fmla="*/ 5184250 h 5184250"/>
              <a:gd name="connsiteX7" fmla="*/ 0 w 5160397"/>
              <a:gd name="connsiteY7" fmla="*/ 5160396 h 51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0397" h="5184250">
                <a:moveTo>
                  <a:pt x="0" y="5160396"/>
                </a:moveTo>
                <a:lnTo>
                  <a:pt x="254442" y="2870421"/>
                </a:lnTo>
                <a:lnTo>
                  <a:pt x="866692" y="1431235"/>
                </a:lnTo>
                <a:lnTo>
                  <a:pt x="1606164" y="723569"/>
                </a:lnTo>
                <a:lnTo>
                  <a:pt x="2981739" y="254442"/>
                </a:lnTo>
                <a:lnTo>
                  <a:pt x="5160397" y="0"/>
                </a:lnTo>
                <a:cubicBezTo>
                  <a:pt x="5157746" y="1728083"/>
                  <a:pt x="5155096" y="3456167"/>
                  <a:pt x="5152445" y="5184250"/>
                </a:cubicBezTo>
                <a:lnTo>
                  <a:pt x="0" y="5160396"/>
                </a:lnTo>
                <a:close/>
              </a:path>
            </a:pathLst>
          </a:custGeom>
          <a:solidFill>
            <a:srgbClr val="5B9BD5">
              <a:alpha val="6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/>
          <p:nvPr/>
        </p:nvSpPr>
        <p:spPr>
          <a:xfrm>
            <a:off x="6891558" y="1182335"/>
            <a:ext cx="5176299" cy="5152445"/>
          </a:xfrm>
          <a:custGeom>
            <a:avLst/>
            <a:gdLst>
              <a:gd name="connsiteX0" fmla="*/ 0 w 5176299"/>
              <a:gd name="connsiteY0" fmla="*/ 5152445 h 5152445"/>
              <a:gd name="connsiteX1" fmla="*/ 1192696 w 5176299"/>
              <a:gd name="connsiteY1" fmla="*/ 1089328 h 5152445"/>
              <a:gd name="connsiteX2" fmla="*/ 5176299 w 5176299"/>
              <a:gd name="connsiteY2" fmla="*/ 0 h 51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6299" h="5152445">
                <a:moveTo>
                  <a:pt x="0" y="5152445"/>
                </a:moveTo>
                <a:cubicBezTo>
                  <a:pt x="164990" y="3550257"/>
                  <a:pt x="329980" y="1948069"/>
                  <a:pt x="1192696" y="1089328"/>
                </a:cubicBezTo>
                <a:cubicBezTo>
                  <a:pt x="2055412" y="230587"/>
                  <a:pt x="3615855" y="115293"/>
                  <a:pt x="5176299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452680" y="3885779"/>
            <a:ext cx="28398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Area Under Curve</a:t>
            </a:r>
          </a:p>
          <a:p>
            <a:pPr algn="ctr"/>
            <a:r>
              <a:rPr lang="en-US" sz="2800" b="1" dirty="0"/>
              <a:t>(AUC)</a:t>
            </a:r>
          </a:p>
        </p:txBody>
      </p:sp>
    </p:spTree>
    <p:extLst>
      <p:ext uri="{BB962C8B-B14F-4D97-AF65-F5344CB8AC3E}">
        <p14:creationId xmlns:p14="http://schemas.microsoft.com/office/powerpoint/2010/main" val="308218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2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188</Words>
  <Application>Microsoft Office PowerPoint</Application>
  <PresentationFormat>Widescreen</PresentationFormat>
  <Paragraphs>127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Evaluating Classifiers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Data Lake</dc:title>
  <dc:creator>Graeme Malcolm</dc:creator>
  <cp:lastModifiedBy>Graeme Malcolm</cp:lastModifiedBy>
  <cp:revision>49</cp:revision>
  <dcterms:created xsi:type="dcterms:W3CDTF">2016-11-09T01:08:37Z</dcterms:created>
  <dcterms:modified xsi:type="dcterms:W3CDTF">2016-12-07T20:43:42Z</dcterms:modified>
</cp:coreProperties>
</file>