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8" r:id="rId5"/>
    <p:sldId id="265" r:id="rId6"/>
    <p:sldId id="260" r:id="rId7"/>
    <p:sldId id="270" r:id="rId8"/>
    <p:sldId id="271" r:id="rId9"/>
    <p:sldId id="277" r:id="rId10"/>
    <p:sldId id="272" r:id="rId11"/>
    <p:sldId id="276" r:id="rId12"/>
    <p:sldId id="287" r:id="rId13"/>
    <p:sldId id="285" r:id="rId14"/>
    <p:sldId id="282" r:id="rId15"/>
    <p:sldId id="284" r:id="rId16"/>
    <p:sldId id="286" r:id="rId17"/>
    <p:sldId id="283" r:id="rId18"/>
    <p:sldId id="279" r:id="rId19"/>
    <p:sldId id="280" r:id="rId20"/>
    <p:sldId id="281" r:id="rId21"/>
  </p:sldIdLst>
  <p:sldSz cx="12192000" cy="6858000"/>
  <p:notesSz cx="6858000" cy="9144000"/>
  <p:embeddedFontLst>
    <p:embeddedFont>
      <p:font typeface="배달의민족 한나체 Pro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배달의민족 한나체 Air" panose="020B0600000101010101" pitchFamily="50" charset="-127"/>
      <p:regular r:id="rId26"/>
    </p:embeddedFont>
    <p:embeddedFont>
      <p:font typeface="경기천년제목 Medium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8" autoAdjust="0"/>
    <p:restoredTop sz="75819" autoAdjust="0"/>
  </p:normalViewPr>
  <p:slideViewPr>
    <p:cSldViewPr snapToGrid="0">
      <p:cViewPr varScale="1">
        <p:scale>
          <a:sx n="87" d="100"/>
          <a:sy n="87" d="100"/>
        </p:scale>
        <p:origin x="162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C48B4-45C9-48AD-8DEC-9842CF1980F8}" type="datetimeFigureOut">
              <a:rPr lang="ko-KR" altLang="en-US" smtClean="0"/>
              <a:t>2021-11-25-Thursday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B4BA-6615-4BBF-A034-FCA8A468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0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BB4BA-6615-4BBF-A034-FCA8A46815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7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봇 명령어 사용 예시 추가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BB4BA-6615-4BBF-A034-FCA8A46815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0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봇 명령어 사용 예시 추가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BB4BA-6615-4BBF-A034-FCA8A46815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봇 명령어 사용 예시 추가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BB4BA-6615-4BBF-A034-FCA8A46815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봇 명령어 사용 예시 추가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BB4BA-6615-4BBF-A034-FCA8A46815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16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봇 명령어 사용 예시 추가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BB4BA-6615-4BBF-A034-FCA8A46815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봇 명령어 사용 예시 추가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BB4BA-6615-4BBF-A034-FCA8A46815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98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봇 명령어 사용 예시 추가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BB4BA-6615-4BBF-A034-FCA8A46815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4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9EB8-AF19-468C-A146-B3D53E3A7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D12D8-3D35-4CF7-98AB-1F402F69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DA76-EBA4-4B54-9B63-A964E63D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1837-AC59-4379-9C43-B935A54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E2D8A-B1FF-4233-9811-45B7084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9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DA8AC-BF8F-42DE-A65E-EAD8CD3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00FF5-B69C-4C3B-9841-1673610D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CA70F-AC72-4826-B4F2-2AD44B75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5DBD3-0F29-4A36-B3C0-C4C53EC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90498-9EA6-424B-BBFD-401C202F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4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D4349-C096-44FC-A9D4-09A8F768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87279-4B91-44E9-8171-DDD1B26B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A035-85C8-435E-A8AC-82A20253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7F26-4140-497E-8549-52B5529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8B4C8-96B7-434B-99E4-2A30047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9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AB3C3-880A-4152-A418-3C1C1B3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DF2F2-AE54-4C1C-A25C-BC21FD87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A9E3-371E-4117-9890-F573997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525C9-5B10-4531-90CB-50A94C3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6DB45-DFDA-4DBD-A7C4-0A4EE3B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2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F710-6865-4F17-8ED8-C95BCD4B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FA2C8-938C-4408-8E30-36AAA829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A8858-88E3-4981-B29B-7569CC1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16383-A181-473C-AA20-A28A7A3D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A5E6-3F03-4B3D-A475-B6346B9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B2A0-ECEF-4054-B894-17ABF98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7BDE-0DB8-4AE0-8AF1-02553430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DC727-F678-4738-ACBB-7E247518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51976-4E25-405E-9962-D688248D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01290-DAB2-4E67-8CFF-989ACFF5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C15-E315-41F8-A378-813E91B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8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3B5D-72CF-4034-A60D-0ED1F03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4C4EF-D23B-4069-8245-7346FCDE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6F8E1-BAE3-48B3-AD84-40A2193D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82E39-062E-4F19-A842-8D74808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7D9CA-3381-4F82-AA87-CEFAB88C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8438C-29D4-43FC-BB49-A27E327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17517-DC43-4171-9544-3C5AF953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67AEEC-251F-4B28-B8CE-20213915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9BF8-419F-42C6-8EDE-BBB8797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DCAE3-E306-49F1-81A9-57AFEC9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0289CB-4D7D-48A9-B4D4-703E166C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26BD3-0E90-410F-9EA2-1F70E9C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5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11BD04-66E3-466C-B84A-799D817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253CD-F397-48BE-ADDA-C58843BB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C2400-E6B7-4BB8-BD61-90290CC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4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FF15-0E68-4985-86FC-38DDB0D0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ADC9-F77E-4076-89BD-CE0285A1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C2CFD-DC0D-45FC-A6AD-91E83407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A647F-DC3B-4862-A7E2-11A24D29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F03C4-2B74-4F03-BAF2-A69D3FD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38E11-E9AD-4BDA-81D1-16B5FD01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592C-F684-4673-9B7A-AD688FF1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0518C-2B0A-46C8-81FB-FEF9F1B81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362CF-4D18-46A2-831D-406F56E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1217D-AF3E-45E2-9960-E8C8788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9AB8F-4F8A-4F84-A0B9-62DCF47C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A2CAA-8543-4EDD-8F2C-0E3EF786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5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ADDFC-7D29-492A-93A3-64F23A0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1FCD4-A06F-4D9C-B117-5691776A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08D5F-A0D5-44B0-A77D-442644BD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2021-11-25-Thursday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D2255-5186-403B-81CB-584B07B9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D4B29-2724-4ECA-AE26-1F9B9A98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2FF31A-27A6-48AB-B801-698DC0515381}"/>
              </a:ext>
            </a:extLst>
          </p:cNvPr>
          <p:cNvSpPr/>
          <p:nvPr/>
        </p:nvSpPr>
        <p:spPr>
          <a:xfrm>
            <a:off x="2440185" y="4649443"/>
            <a:ext cx="7311630" cy="765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400" b="1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9B27D-0134-45F1-9254-1FCF719A1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56" y="866245"/>
            <a:ext cx="3228086" cy="3228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C30850-6184-4D07-A529-692182C0E163}"/>
              </a:ext>
            </a:extLst>
          </p:cNvPr>
          <p:cNvSpPr txBox="1"/>
          <p:nvPr/>
        </p:nvSpPr>
        <p:spPr>
          <a:xfrm>
            <a:off x="2787267" y="4785842"/>
            <a:ext cx="21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Discord API</a:t>
            </a:r>
            <a:endParaRPr lang="ko-KR" altLang="en-US" sz="28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A3D26-DDFB-4794-97CF-B82A2A0A954C}"/>
              </a:ext>
            </a:extLst>
          </p:cNvPr>
          <p:cNvSpPr txBox="1"/>
          <p:nvPr/>
        </p:nvSpPr>
        <p:spPr>
          <a:xfrm>
            <a:off x="4865078" y="4801230"/>
            <a:ext cx="465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ko-KR" altLang="en-US" sz="2400" b="1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이용한 </a:t>
            </a:r>
            <a:r>
              <a:rPr lang="ko-KR" altLang="en-US" sz="2400" b="1" dirty="0" err="1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비대면</a:t>
            </a:r>
            <a:r>
              <a:rPr lang="ko-KR" altLang="en-US" sz="2400" b="1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그룹 활동 보조 </a:t>
            </a:r>
            <a:r>
              <a:rPr lang="ko-KR" altLang="en-US" sz="2400" b="1" dirty="0" err="1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챗봇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34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 override="childStyl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C6B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C6B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2" grpId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4-1.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봇 등록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서비스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3" name="그림 2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86837BB8-2B2D-4FB6-BD53-FE741F4A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09" y="1259978"/>
            <a:ext cx="8810926" cy="4405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B788C4-0D42-4D97-A14D-1629EEA3D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27" y="1081892"/>
            <a:ext cx="4510927" cy="4267951"/>
          </a:xfrm>
          <a:prstGeom prst="rect">
            <a:avLst/>
          </a:prstGeom>
        </p:spPr>
      </p:pic>
      <p:pic>
        <p:nvPicPr>
          <p:cNvPr id="15" name="그림 14" descr="텍스트, 모니터, 스크린샷이(가) 표시된 사진&#10;&#10;자동 생성된 설명">
            <a:extLst>
              <a:ext uri="{FF2B5EF4-FFF2-40B4-BE49-F238E27FC236}">
                <a16:creationId xmlns:a16="http://schemas.microsoft.com/office/drawing/2014/main" id="{45F0C01A-3E8B-4C5A-8595-76EC757F3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1" y="1300815"/>
            <a:ext cx="5659562" cy="3826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7296-9D51-49B7-BF45-95BAE3E05710}"/>
              </a:ext>
            </a:extLst>
          </p:cNvPr>
          <p:cNvSpPr txBox="1"/>
          <p:nvPr/>
        </p:nvSpPr>
        <p:spPr>
          <a:xfrm>
            <a:off x="3679581" y="5754513"/>
            <a:ext cx="708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Discord Develop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에서 봇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4F013-2FFC-4FEC-8844-EDF1353E9742}"/>
              </a:ext>
            </a:extLst>
          </p:cNvPr>
          <p:cNvSpPr txBox="1"/>
          <p:nvPr/>
        </p:nvSpPr>
        <p:spPr>
          <a:xfrm>
            <a:off x="641281" y="5640440"/>
            <a:ext cx="835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명령어와 데이터 처리 로직 구성</a:t>
            </a:r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9468E-4221-4089-ADD0-FD60A4097AB1}"/>
              </a:ext>
            </a:extLst>
          </p:cNvPr>
          <p:cNvSpPr txBox="1"/>
          <p:nvPr/>
        </p:nvSpPr>
        <p:spPr>
          <a:xfrm>
            <a:off x="7102179" y="5665441"/>
            <a:ext cx="835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PaaS, </a:t>
            </a:r>
            <a:r>
              <a:rPr lang="en-US" altLang="ko-KR" sz="28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DaaS</a:t>
            </a: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통해 서비스</a:t>
            </a:r>
          </a:p>
        </p:txBody>
      </p:sp>
    </p:spTree>
    <p:extLst>
      <p:ext uri="{BB962C8B-B14F-4D97-AF65-F5344CB8AC3E}">
        <p14:creationId xmlns:p14="http://schemas.microsoft.com/office/powerpoint/2010/main" val="241267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4-2.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피드백 시스템 구현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B0F39-F4EC-4541-9A0C-3B88452EE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8" y="1600929"/>
            <a:ext cx="10188823" cy="38712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5817" y="5609559"/>
            <a:ext cx="565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SMTP</a:t>
            </a:r>
            <a:r>
              <a:rPr lang="ko-KR" altLang="en-US" sz="2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이용한 사용자 피드백 시스템</a:t>
            </a:r>
            <a:endParaRPr lang="ko-KR" altLang="en-US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7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-3.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명령어 시스템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30" y="1100979"/>
            <a:ext cx="6576405" cy="4744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7873" y="5952007"/>
            <a:ext cx="552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현재 사용 가능한 명령어</a:t>
            </a:r>
            <a:endParaRPr lang="ko-KR" altLang="en-US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4-3.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명령어 시스템</a:t>
            </a:r>
            <a:endParaRPr lang="ko-KR" altLang="en-US" sz="2400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A7E6DF6-900C-4E3E-8410-EBBF5357B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9" y="1266454"/>
            <a:ext cx="5578740" cy="246826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06A1788-906F-4F1C-9525-C9E24413C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275025"/>
            <a:ext cx="3816657" cy="40415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104AF6-10C4-44DC-BC08-36C9A2F04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9" y="3909201"/>
            <a:ext cx="5578740" cy="873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961" y="5058966"/>
            <a:ext cx="53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서버 내 일정 추가</a:t>
            </a:r>
            <a:r>
              <a:rPr lang="en-US" altLang="ko-KR" sz="36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36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알림 기능</a:t>
            </a:r>
            <a:endParaRPr lang="ko-KR" alt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1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4-3.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명령어 시스템</a:t>
            </a:r>
            <a:endParaRPr lang="ko-KR" altLang="en-US" sz="2400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92" y="1275025"/>
            <a:ext cx="4419317" cy="22096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14" y="1275026"/>
            <a:ext cx="5027953" cy="35534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5" y="3662948"/>
            <a:ext cx="4432704" cy="24740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50796" y="5086619"/>
            <a:ext cx="415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출석 체크 기능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1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4-3.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명령어 시스템</a:t>
            </a:r>
            <a:endParaRPr lang="ko-KR" altLang="en-US" sz="2400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04" y="1145707"/>
            <a:ext cx="4463992" cy="53437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5" y="1145707"/>
            <a:ext cx="4542952" cy="3603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4595" y="5080671"/>
            <a:ext cx="549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단어 저장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단어 문제 제공 기능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0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4-3.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명령어 시스템</a:t>
            </a:r>
            <a:endParaRPr lang="ko-KR" altLang="en-US" sz="2400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1223405"/>
            <a:ext cx="4409607" cy="39032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29" y="1223405"/>
            <a:ext cx="4784532" cy="4000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8039" y="5449683"/>
            <a:ext cx="624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 기반 정보 제공 기능</a:t>
            </a:r>
            <a:endParaRPr lang="ko-KR" alt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14" y="1408913"/>
            <a:ext cx="6962333" cy="36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9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259B5-1BD2-4347-AEF1-87A1954C50B5}"/>
              </a:ext>
            </a:extLst>
          </p:cNvPr>
          <p:cNvSpPr txBox="1"/>
          <p:nvPr/>
        </p:nvSpPr>
        <p:spPr>
          <a:xfrm>
            <a:off x="3938486" y="2875001"/>
            <a:ext cx="71433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244</a:t>
            </a:r>
            <a:r>
              <a:rPr lang="ko-KR" altLang="en-US" sz="6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 서버</a:t>
            </a:r>
            <a:r>
              <a:rPr lang="en-US" altLang="ko-KR" sz="6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8853</a:t>
            </a:r>
            <a:r>
              <a:rPr lang="ko-KR" altLang="en-US" sz="66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명</a:t>
            </a:r>
            <a:endParaRPr lang="en-US" altLang="ko-KR" sz="66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4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(API </a:t>
            </a:r>
            <a:r>
              <a:rPr lang="ko-KR" altLang="en-US" sz="4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제공</a:t>
            </a:r>
            <a:r>
              <a:rPr lang="en-US" altLang="ko-KR" sz="4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4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C59E0D-6C74-4A9F-AFE3-F927B0B0C2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79" y="2492992"/>
            <a:ext cx="1963652" cy="18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해결과제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4F574-0668-4635-938C-5E965A3A5E31}"/>
              </a:ext>
            </a:extLst>
          </p:cNvPr>
          <p:cNvSpPr txBox="1"/>
          <p:nvPr/>
        </p:nvSpPr>
        <p:spPr>
          <a:xfrm>
            <a:off x="3856892" y="2767280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입력 난이도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D63B8E-7242-4248-810C-2662FBF47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95" y="604070"/>
            <a:ext cx="7429669" cy="2679910"/>
          </a:xfrm>
          <a:prstGeom prst="rect">
            <a:avLst/>
          </a:prstGeom>
        </p:spPr>
      </p:pic>
      <p:sp>
        <p:nvSpPr>
          <p:cNvPr id="6" name="십자형 5">
            <a:extLst>
              <a:ext uri="{FF2B5EF4-FFF2-40B4-BE49-F238E27FC236}">
                <a16:creationId xmlns:a16="http://schemas.microsoft.com/office/drawing/2014/main" id="{D4F72D02-C03F-4985-A59B-3D939E19236F}"/>
              </a:ext>
            </a:extLst>
          </p:cNvPr>
          <p:cNvSpPr/>
          <p:nvPr/>
        </p:nvSpPr>
        <p:spPr>
          <a:xfrm>
            <a:off x="5410228" y="2656495"/>
            <a:ext cx="1371543" cy="1285345"/>
          </a:xfrm>
          <a:prstGeom prst="plus">
            <a:avLst>
              <a:gd name="adj" fmla="val 3778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3ABA4B-0FAD-4CBD-95A9-FD170E50A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83" y="4125539"/>
            <a:ext cx="2207217" cy="22072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8BFA06-A2C4-4632-93C0-D59B66A196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00" y="4147382"/>
            <a:ext cx="2207217" cy="22072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01936E6-9915-4CD2-8883-6720D9620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97" y="4156760"/>
            <a:ext cx="1590953" cy="230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해결과제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B71D5D-70E9-49AB-8CFE-03C4B9FA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64" y="1257883"/>
            <a:ext cx="6533244" cy="43457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3464" y="5708898"/>
            <a:ext cx="756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프로젝트 관리를 위한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Gantt Chart 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지원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1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4000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0. </a:t>
              </a:r>
              <a:r>
                <a:rPr lang="ko-KR" altLang="en-US" sz="4000" dirty="0">
                  <a:solidFill>
                    <a:schemeClr val="tx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98CA5B-A77B-439D-920B-989409B316EF}"/>
              </a:ext>
            </a:extLst>
          </p:cNvPr>
          <p:cNvSpPr txBox="1"/>
          <p:nvPr/>
        </p:nvSpPr>
        <p:spPr>
          <a:xfrm>
            <a:off x="1147481" y="1497702"/>
            <a:ext cx="432098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AutoNum type="arabicPeriod"/>
            </a:pP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서론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연구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설계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해결 과제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1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A0A783-B563-4180-ABB9-AB9079DDC660}"/>
              </a:ext>
            </a:extLst>
          </p:cNvPr>
          <p:cNvSpPr txBox="1"/>
          <p:nvPr/>
        </p:nvSpPr>
        <p:spPr>
          <a:xfrm>
            <a:off x="2919046" y="4063028"/>
            <a:ext cx="63539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 </a:t>
            </a:r>
            <a:r>
              <a:rPr lang="ko-KR" altLang="en-US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 </a:t>
            </a:r>
            <a:r>
              <a:rPr lang="en-US" altLang="ko-KR" sz="8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  <a:endParaRPr lang="ko-KR" altLang="en-US" sz="8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93" y="754127"/>
            <a:ext cx="3032676" cy="30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0" y="8571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서론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E4E2F2-A460-41EA-8F12-1E6F546F0F40}"/>
              </a:ext>
            </a:extLst>
          </p:cNvPr>
          <p:cNvSpPr/>
          <p:nvPr/>
        </p:nvSpPr>
        <p:spPr>
          <a:xfrm>
            <a:off x="1349828" y="5549153"/>
            <a:ext cx="9954665" cy="654565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rgbClr val="0070C0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800" b="1" dirty="0">
                <a:gradFill flip="none" rotWithShape="1">
                  <a:gsLst>
                    <a:gs pos="37000">
                      <a:srgbClr val="0070C0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코로나</a:t>
            </a:r>
            <a:r>
              <a:rPr lang="en-US" altLang="ko-KR" sz="2800" b="1" dirty="0">
                <a:gradFill flip="none" rotWithShape="1">
                  <a:gsLst>
                    <a:gs pos="37000">
                      <a:srgbClr val="0070C0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19</a:t>
            </a:r>
            <a:r>
              <a:rPr lang="ko-KR" altLang="en-US" sz="2800" b="1" dirty="0">
                <a:gradFill flip="none" rotWithShape="1">
                  <a:gsLst>
                    <a:gs pos="37000">
                      <a:srgbClr val="0070C0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로 인한 비대면화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EFFF07-AE00-44F0-983F-E3ED79C6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6" y="1857608"/>
            <a:ext cx="4929857" cy="314278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42FD5D4-14BF-4A4A-95A8-3A3468A3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92" y="1857608"/>
            <a:ext cx="6246721" cy="26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2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연구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5" name="그림 4" descr="텍스트, 모니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AB510BE0-4C75-4020-BD4A-08F75731A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5" y="1656469"/>
            <a:ext cx="6704247" cy="3829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48B8B7-45F4-415E-87CA-88B88F5B9C36}"/>
              </a:ext>
            </a:extLst>
          </p:cNvPr>
          <p:cNvSpPr txBox="1"/>
          <p:nvPr/>
        </p:nvSpPr>
        <p:spPr>
          <a:xfrm>
            <a:off x="7561385" y="1656469"/>
            <a:ext cx="4340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비대면</a:t>
            </a:r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조별활동 </a:t>
            </a:r>
            <a:r>
              <a:rPr lang="ko-KR" altLang="en-US" sz="3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검색량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93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0" y="8571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 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연구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3FB96C9-8E72-46B2-AA2B-128E82208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90" y="1146988"/>
            <a:ext cx="7117019" cy="5289190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97E76C79-94F1-4D8C-B461-B70635A39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1" y="1321565"/>
            <a:ext cx="7249224" cy="364960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B9CF77BD-4D84-4239-BE06-47A8E63BD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62" y="3580568"/>
            <a:ext cx="3945115" cy="12854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B7470C-D0C5-46DB-AB9B-2339AE058E58}"/>
              </a:ext>
            </a:extLst>
          </p:cNvPr>
          <p:cNvSpPr txBox="1"/>
          <p:nvPr/>
        </p:nvSpPr>
        <p:spPr>
          <a:xfrm>
            <a:off x="8125899" y="1321565"/>
            <a:ext cx="4069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자체 설문조사 진행</a:t>
            </a:r>
            <a:endParaRPr lang="en-US" altLang="ko-KR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대학교 커뮤니티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987DBD-941C-4C3B-BEFF-340DBB7CB112}"/>
              </a:ext>
            </a:extLst>
          </p:cNvPr>
          <p:cNvSpPr/>
          <p:nvPr/>
        </p:nvSpPr>
        <p:spPr>
          <a:xfrm>
            <a:off x="1760763" y="2699580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17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203BA-A37E-4D1B-9385-0DF5B0C04921}"/>
              </a:ext>
            </a:extLst>
          </p:cNvPr>
          <p:cNvSpPr/>
          <p:nvPr/>
        </p:nvSpPr>
        <p:spPr>
          <a:xfrm>
            <a:off x="1121734" y="3976718"/>
            <a:ext cx="304910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 프로젝트 관련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28042808-A839-41E1-9573-D87057593A3A}"/>
              </a:ext>
            </a:extLst>
          </p:cNvPr>
          <p:cNvSpPr/>
          <p:nvPr/>
        </p:nvSpPr>
        <p:spPr>
          <a:xfrm>
            <a:off x="1489300" y="2132472"/>
            <a:ext cx="1895707" cy="1895707"/>
          </a:xfrm>
          <a:prstGeom prst="arc">
            <a:avLst>
              <a:gd name="adj1" fmla="val 16236170"/>
              <a:gd name="adj2" fmla="val 20949478"/>
            </a:avLst>
          </a:prstGeom>
          <a:ln w="444500">
            <a:gradFill flip="none" rotWithShape="1">
              <a:gsLst>
                <a:gs pos="69000">
                  <a:srgbClr val="13D8E9"/>
                </a:gs>
                <a:gs pos="24000">
                  <a:srgbClr val="0070C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7108C2-9168-418E-BE63-6F0FCE5C811C}"/>
              </a:ext>
            </a:extLst>
          </p:cNvPr>
          <p:cNvSpPr/>
          <p:nvPr/>
        </p:nvSpPr>
        <p:spPr>
          <a:xfrm>
            <a:off x="5456463" y="2699580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14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D5AAA9-39EB-48F9-8EAE-D194E8894673}"/>
              </a:ext>
            </a:extLst>
          </p:cNvPr>
          <p:cNvSpPr/>
          <p:nvPr/>
        </p:nvSpPr>
        <p:spPr>
          <a:xfrm>
            <a:off x="4929242" y="3976718"/>
            <a:ext cx="304910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조별 과제 관련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C568A702-FE37-4716-B453-4941C1ABA019}"/>
              </a:ext>
            </a:extLst>
          </p:cNvPr>
          <p:cNvSpPr/>
          <p:nvPr/>
        </p:nvSpPr>
        <p:spPr>
          <a:xfrm>
            <a:off x="5185000" y="2132472"/>
            <a:ext cx="1895707" cy="1895707"/>
          </a:xfrm>
          <a:prstGeom prst="arc">
            <a:avLst>
              <a:gd name="adj1" fmla="val 16236170"/>
              <a:gd name="adj2" fmla="val 19872268"/>
            </a:avLst>
          </a:prstGeom>
          <a:ln w="444500">
            <a:gradFill flip="none" rotWithShape="1">
              <a:gsLst>
                <a:gs pos="69000">
                  <a:srgbClr val="13D8E9"/>
                </a:gs>
                <a:gs pos="24000">
                  <a:srgbClr val="0070C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E04AC0-4E49-41E9-B37D-B23BF3AA9D96}"/>
              </a:ext>
            </a:extLst>
          </p:cNvPr>
          <p:cNvSpPr/>
          <p:nvPr/>
        </p:nvSpPr>
        <p:spPr>
          <a:xfrm>
            <a:off x="9152163" y="2699580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8B2BAA-B4B1-4769-A5BB-34B08F4224A1}"/>
              </a:ext>
            </a:extLst>
          </p:cNvPr>
          <p:cNvSpPr/>
          <p:nvPr/>
        </p:nvSpPr>
        <p:spPr>
          <a:xfrm>
            <a:off x="8495261" y="3976718"/>
            <a:ext cx="304910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그룹 활동 관련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BD0BF31E-DE6C-49E1-B4CE-034599AF35B5}"/>
              </a:ext>
            </a:extLst>
          </p:cNvPr>
          <p:cNvSpPr/>
          <p:nvPr/>
        </p:nvSpPr>
        <p:spPr>
          <a:xfrm>
            <a:off x="8880700" y="2132472"/>
            <a:ext cx="1895707" cy="1895707"/>
          </a:xfrm>
          <a:prstGeom prst="arc">
            <a:avLst>
              <a:gd name="adj1" fmla="val 16236170"/>
              <a:gd name="adj2" fmla="val 19025273"/>
            </a:avLst>
          </a:prstGeom>
          <a:ln w="444500">
            <a:gradFill flip="none" rotWithShape="1">
              <a:gsLst>
                <a:gs pos="69000">
                  <a:srgbClr val="13D8E9"/>
                </a:gs>
                <a:gs pos="24000">
                  <a:srgbClr val="0070C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075CB9-FEA6-4418-ABC5-57F025645634}"/>
              </a:ext>
            </a:extLst>
          </p:cNvPr>
          <p:cNvSpPr/>
          <p:nvPr/>
        </p:nvSpPr>
        <p:spPr>
          <a:xfrm>
            <a:off x="1349828" y="5549153"/>
            <a:ext cx="9954665" cy="654565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rgbClr val="0070C0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800" b="1" dirty="0">
                <a:gradFill flip="none" rotWithShape="1">
                  <a:gsLst>
                    <a:gs pos="37000">
                      <a:srgbClr val="0070C0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전체의 </a:t>
            </a:r>
            <a:r>
              <a:rPr lang="en-US" altLang="ko-KR" sz="2800" b="1" dirty="0">
                <a:gradFill flip="none" rotWithShape="1">
                  <a:gsLst>
                    <a:gs pos="37000">
                      <a:srgbClr val="0070C0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41%</a:t>
            </a:r>
            <a:r>
              <a:rPr lang="ko-KR" altLang="en-US" sz="2800" b="1" dirty="0">
                <a:gradFill flip="none" rotWithShape="1">
                  <a:gsLst>
                    <a:gs pos="37000">
                      <a:srgbClr val="0070C0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가 팀 활동 관련 문제 경험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연구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플랫폼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86E5BB-A644-4BFB-A9F0-8005CBDDB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75" y="1485900"/>
            <a:ext cx="6417609" cy="4278406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81937BC-8956-4BEA-950B-CF87459A8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55" y="1130366"/>
            <a:ext cx="4025199" cy="43970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40CA13-A7B9-484C-B6E6-BE48501BB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50" y="1844332"/>
            <a:ext cx="4566268" cy="3713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3160BB-7787-4159-9A04-30928407485A}"/>
              </a:ext>
            </a:extLst>
          </p:cNvPr>
          <p:cNvSpPr txBox="1"/>
          <p:nvPr/>
        </p:nvSpPr>
        <p:spPr>
          <a:xfrm>
            <a:off x="1437755" y="5711416"/>
            <a:ext cx="416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소셜 네트워크 앱 사용자 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F4EE3-A6AC-4D52-AE6E-C100E08B23FE}"/>
              </a:ext>
            </a:extLst>
          </p:cNvPr>
          <p:cNvSpPr txBox="1"/>
          <p:nvPr/>
        </p:nvSpPr>
        <p:spPr>
          <a:xfrm>
            <a:off x="7219950" y="5711416"/>
            <a:ext cx="416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소셜 네트워크 앱 사용 시간</a:t>
            </a:r>
          </a:p>
        </p:txBody>
      </p:sp>
    </p:spTree>
    <p:extLst>
      <p:ext uri="{BB962C8B-B14F-4D97-AF65-F5344CB8AC3E}">
        <p14:creationId xmlns:p14="http://schemas.microsoft.com/office/powerpoint/2010/main" val="1618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플랫폼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2589791-806D-40D0-AEF0-80607F0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44" y="1257883"/>
            <a:ext cx="8950912" cy="41141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FB8DFC-CA59-482F-9F4E-F268BCC09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76" y="1181378"/>
            <a:ext cx="5295807" cy="5159275"/>
          </a:xfrm>
          <a:prstGeom prst="rect">
            <a:avLst/>
          </a:prstGeom>
        </p:spPr>
      </p:pic>
      <p:pic>
        <p:nvPicPr>
          <p:cNvPr id="13" name="그림 12" descr="텍스트, 전자기기, 모니터이(가) 표시된 사진&#10;&#10;자동 생성된 설명">
            <a:extLst>
              <a:ext uri="{FF2B5EF4-FFF2-40B4-BE49-F238E27FC236}">
                <a16:creationId xmlns:a16="http://schemas.microsoft.com/office/drawing/2014/main" id="{A540872F-81DE-43B0-83AA-1BDC926FC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05" y="1018109"/>
            <a:ext cx="3992991" cy="54858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A8BEFC-5D76-42BC-92E4-5FF4683AD560}"/>
              </a:ext>
            </a:extLst>
          </p:cNvPr>
          <p:cNvSpPr txBox="1"/>
          <p:nvPr/>
        </p:nvSpPr>
        <p:spPr>
          <a:xfrm>
            <a:off x="3874338" y="5533180"/>
            <a:ext cx="56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Bot</a:t>
            </a:r>
            <a:r>
              <a:rPr lang="ko-KR" altLang="en-US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시스템을 보유한 </a:t>
            </a:r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Discord</a:t>
            </a:r>
            <a:endParaRPr lang="ko-KR" alt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B00E5-1E69-46F7-B43E-4F342822D933}"/>
              </a:ext>
            </a:extLst>
          </p:cNvPr>
          <p:cNvSpPr txBox="1"/>
          <p:nvPr/>
        </p:nvSpPr>
        <p:spPr>
          <a:xfrm>
            <a:off x="6693877" y="1418495"/>
            <a:ext cx="5196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사용자의 명령어 입력을 통해 </a:t>
            </a:r>
            <a:endParaRPr lang="en-US" altLang="ko-KR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기능 수행</a:t>
            </a:r>
          </a:p>
        </p:txBody>
      </p:sp>
    </p:spTree>
    <p:extLst>
      <p:ext uri="{BB962C8B-B14F-4D97-AF65-F5344CB8AC3E}">
        <p14:creationId xmlns:p14="http://schemas.microsoft.com/office/powerpoint/2010/main" val="97067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18984 0.0009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58B12AD-C3CD-404F-A2C3-BD624D13489C}"/>
              </a:ext>
            </a:extLst>
          </p:cNvPr>
          <p:cNvGrpSpPr/>
          <p:nvPr/>
        </p:nvGrpSpPr>
        <p:grpSpPr>
          <a:xfrm>
            <a:off x="-1" y="0"/>
            <a:ext cx="11901815" cy="6858000"/>
            <a:chOff x="-1" y="0"/>
            <a:chExt cx="11901815" cy="68580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466AB11-DD6A-490A-8822-863A66C3B806}"/>
                </a:ext>
              </a:extLst>
            </p:cNvPr>
            <p:cNvSpPr/>
            <p:nvPr/>
          </p:nvSpPr>
          <p:spPr>
            <a:xfrm>
              <a:off x="-1" y="0"/>
              <a:ext cx="7219951" cy="6858000"/>
            </a:xfrm>
            <a:custGeom>
              <a:avLst/>
              <a:gdLst>
                <a:gd name="connsiteX0" fmla="*/ 0 w 7219951"/>
                <a:gd name="connsiteY0" fmla="*/ 0 h 6895869"/>
                <a:gd name="connsiteX1" fmla="*/ 1106420 w 7219951"/>
                <a:gd name="connsiteY1" fmla="*/ 0 h 6895869"/>
                <a:gd name="connsiteX2" fmla="*/ 7219951 w 7219951"/>
                <a:gd name="connsiteY2" fmla="*/ 6895869 h 6895869"/>
                <a:gd name="connsiteX3" fmla="*/ 0 w 7219951"/>
                <a:gd name="connsiteY3" fmla="*/ 6895869 h 689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9951" h="6895869">
                  <a:moveTo>
                    <a:pt x="0" y="0"/>
                  </a:moveTo>
                  <a:lnTo>
                    <a:pt x="1106420" y="0"/>
                  </a:lnTo>
                  <a:lnTo>
                    <a:pt x="7219951" y="6895869"/>
                  </a:lnTo>
                  <a:lnTo>
                    <a:pt x="0" y="6895869"/>
                  </a:lnTo>
                  <a:close/>
                </a:path>
              </a:pathLst>
            </a:custGeom>
            <a:solidFill>
              <a:srgbClr val="77CAE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4A11C5-38C8-4278-825D-30888B0FFECD}"/>
                </a:ext>
              </a:extLst>
            </p:cNvPr>
            <p:cNvSpPr/>
            <p:nvPr/>
          </p:nvSpPr>
          <p:spPr>
            <a:xfrm>
              <a:off x="290186" y="276225"/>
              <a:ext cx="11611628" cy="6305550"/>
            </a:xfrm>
            <a:prstGeom prst="rect">
              <a:avLst/>
            </a:prstGeom>
            <a:gradFill flip="none" rotWithShape="1">
              <a:gsLst>
                <a:gs pos="69000">
                  <a:srgbClr val="F2F6FF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</a:ln>
            <a:effectLst>
              <a:outerShdw blurRad="152400" dist="88900" dir="270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92FF31A-27A6-48AB-B801-698DC0515381}"/>
                </a:ext>
              </a:extLst>
            </p:cNvPr>
            <p:cNvSpPr/>
            <p:nvPr/>
          </p:nvSpPr>
          <p:spPr>
            <a:xfrm>
              <a:off x="512592" y="549859"/>
              <a:ext cx="11031777" cy="4343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PPT PRESENTATION </a:t>
              </a:r>
              <a:r>
                <a:rPr lang="en-US" altLang="ko-KR" sz="7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058A3D-B559-488B-8AE9-1A2887DC8C24}"/>
                </a:ext>
              </a:extLst>
            </p:cNvPr>
            <p:cNvSpPr/>
            <p:nvPr/>
          </p:nvSpPr>
          <p:spPr>
            <a:xfrm>
              <a:off x="574505" y="595499"/>
              <a:ext cx="342000" cy="343110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rgbClr val="0070C0"/>
                  </a:gs>
                  <a:gs pos="100000">
                    <a:srgbClr val="7030A0"/>
                  </a:gs>
                </a:gsLst>
                <a:lin ang="3000000" scaled="0"/>
              </a:gradFill>
            </a:ln>
            <a:effectLst>
              <a:outerShdw blurRad="63500" dist="25400" dir="2700000" sx="98000" sy="98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6283669-D098-4C13-8AF9-47B32A96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81" y="664625"/>
              <a:ext cx="204857" cy="204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E0A29B-D67E-4BD5-926C-1F0DB71BEF62}"/>
              </a:ext>
            </a:extLst>
          </p:cNvPr>
          <p:cNvSpPr/>
          <p:nvPr/>
        </p:nvSpPr>
        <p:spPr>
          <a:xfrm>
            <a:off x="512593" y="558430"/>
            <a:ext cx="11031777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873002-81AC-4D9A-8752-F0741A4D6B78}"/>
              </a:ext>
            </a:extLst>
          </p:cNvPr>
          <p:cNvSpPr/>
          <p:nvPr/>
        </p:nvSpPr>
        <p:spPr>
          <a:xfrm>
            <a:off x="574506" y="604070"/>
            <a:ext cx="342000" cy="343110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3000000" scaled="0"/>
            </a:gradFill>
          </a:ln>
          <a:effectLst>
            <a:outerShdw blurRad="63500" dist="25400" dir="2700000" sx="98000" sy="98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50E2FB-8F16-420E-B358-F2FAB5233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69" y="1275025"/>
            <a:ext cx="6823262" cy="4548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D80413-49E2-495C-B3E9-F7E94867B27F}"/>
              </a:ext>
            </a:extLst>
          </p:cNvPr>
          <p:cNvSpPr txBox="1"/>
          <p:nvPr/>
        </p:nvSpPr>
        <p:spPr>
          <a:xfrm>
            <a:off x="3678847" y="5507928"/>
            <a:ext cx="5603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애자일 기법으로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15263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427</Words>
  <Application>Microsoft Office PowerPoint</Application>
  <PresentationFormat>와이드스크린</PresentationFormat>
  <Paragraphs>86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배달의민족 한나체 Pro</vt:lpstr>
      <vt:lpstr>맑은 고딕</vt:lpstr>
      <vt:lpstr>Arial</vt:lpstr>
      <vt:lpstr>배달의민족 한나체 Air</vt:lpstr>
      <vt:lpstr>경기천년제목 Medium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DNX</cp:lastModifiedBy>
  <cp:revision>44</cp:revision>
  <dcterms:created xsi:type="dcterms:W3CDTF">2021-10-28T03:45:09Z</dcterms:created>
  <dcterms:modified xsi:type="dcterms:W3CDTF">2021-11-25T00:33:36Z</dcterms:modified>
</cp:coreProperties>
</file>