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4" r:id="rId7"/>
    <p:sldId id="261" r:id="rId8"/>
    <p:sldId id="263" r:id="rId9"/>
    <p:sldId id="265" r:id="rId10"/>
    <p:sldId id="282" r:id="rId11"/>
    <p:sldId id="305" r:id="rId12"/>
    <p:sldId id="301" r:id="rId13"/>
    <p:sldId id="267" r:id="rId14"/>
    <p:sldId id="303" r:id="rId15"/>
    <p:sldId id="302" r:id="rId16"/>
    <p:sldId id="304" r:id="rId17"/>
    <p:sldId id="266" r:id="rId18"/>
    <p:sldId id="306" r:id="rId19"/>
    <p:sldId id="309" r:id="rId20"/>
    <p:sldId id="308" r:id="rId21"/>
    <p:sldId id="296" r:id="rId22"/>
    <p:sldId id="310" r:id="rId23"/>
  </p:sldIdLst>
  <p:sldSz cx="9144000" cy="5143500" type="screen16x9"/>
  <p:notesSz cx="6858000" cy="9144000"/>
  <p:embeddedFontLst>
    <p:embeddedFont>
      <p:font typeface="Roboto Slab"/>
      <p:regular r:id="rId28"/>
    </p:embeddedFont>
    <p:embeddedFont>
      <p:font typeface="Muli Light" panose="00000500000000000000"/>
      <p:regular r:id="rId29"/>
    </p:embeddedFont>
    <p:embeddedFont>
      <p:font typeface="Muli Black" panose="00000A00000000000000"/>
      <p:bold r:id="rId30"/>
    </p:embeddedFont>
    <p:embeddedFont>
      <p:font typeface="Muli" panose="0000050000000000000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G" initials="CG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C77"/>
    <a:srgbClr val="0041F5"/>
    <a:srgbClr val="E2E76B"/>
    <a:srgbClr val="6EB9C3"/>
    <a:srgbClr val="C47DA4"/>
    <a:srgbClr val="BFBDBE"/>
    <a:srgbClr val="F37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B80C5D6-9E2B-4D48-A9E4-B64C5D4BA59D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6"/>
    <p:restoredTop sz="94728"/>
  </p:normalViewPr>
  <p:slideViewPr>
    <p:cSldViewPr snapToGrid="0" snapToObjects="1">
      <p:cViewPr varScale="1">
        <p:scale>
          <a:sx n="172" d="100"/>
          <a:sy n="172" d="100"/>
        </p:scale>
        <p:origin x="200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11.fntdata"/><Relationship Id="rId37" Type="http://schemas.openxmlformats.org/officeDocument/2006/relationships/font" Target="fonts/font10.fntdata"/><Relationship Id="rId36" Type="http://schemas.openxmlformats.org/officeDocument/2006/relationships/font" Target="fonts/font9.fntdata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4:49.017" idx="1">
    <p:pos x="10" y="10"/>
    <p:text>Nick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02.930" idx="2">
    <p:pos x="10" y="10"/>
    <p:text>Heber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15.765" idx="3">
    <p:pos x="10" y="10"/>
    <p:text>Allen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26.081" idx="4">
    <p:pos x="10" y="10"/>
    <p:text>Quincy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40.616" idx="5">
    <p:pos x="10" y="10"/>
    <p:text>Carter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call to action. You’re the employer, and you are responsible for this outcome. </a:t>
            </a:r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 panose="00000500000000000000"/>
              <a:buChar char="▪"/>
              <a:defRPr sz="240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 panose="00000500000000000000"/>
              <a:buChar char="□"/>
              <a:defRPr sz="240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 panose="00000500000000000000"/>
              <a:buChar char="▫"/>
              <a:defRPr sz="240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 panose="00000A00000000000000"/>
                <a:ea typeface="Muli Black" panose="00000A00000000000000"/>
                <a:cs typeface="Muli Black" panose="00000A00000000000000"/>
                <a:sym typeface="Muli Black" panose="00000A00000000000000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 panose="00000A00000000000000"/>
                <a:ea typeface="Muli Black" panose="00000A00000000000000"/>
                <a:cs typeface="Muli Black" panose="00000A00000000000000"/>
                <a:sym typeface="Muli Black" panose="00000A00000000000000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 panose="00000A00000000000000"/>
                <a:ea typeface="Muli Black" panose="00000A00000000000000"/>
                <a:cs typeface="Muli Black" panose="00000A00000000000000"/>
                <a:sym typeface="Muli Black" panose="00000A00000000000000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 panose="00000A00000000000000"/>
                <a:ea typeface="Muli Black" panose="00000A00000000000000"/>
                <a:cs typeface="Muli Black" panose="00000A00000000000000"/>
                <a:sym typeface="Muli Black" panose="00000A00000000000000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 panose="00000A00000000000000"/>
                <a:ea typeface="Muli Black" panose="00000A00000000000000"/>
                <a:cs typeface="Muli Black" panose="00000A00000000000000"/>
                <a:sym typeface="Muli Black" panose="00000A00000000000000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 panose="00000A00000000000000"/>
                <a:ea typeface="Muli Black" panose="00000A00000000000000"/>
                <a:cs typeface="Muli Black" panose="00000A00000000000000"/>
                <a:sym typeface="Muli Black" panose="00000A00000000000000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 panose="00000A00000000000000"/>
                <a:ea typeface="Muli Black" panose="00000A00000000000000"/>
                <a:cs typeface="Muli Black" panose="00000A00000000000000"/>
                <a:sym typeface="Muli Black" panose="00000A00000000000000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 panose="00000A00000000000000"/>
                <a:ea typeface="Muli Black" panose="00000A00000000000000"/>
                <a:cs typeface="Muli Black" panose="00000A00000000000000"/>
                <a:sym typeface="Muli Black" panose="00000A00000000000000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 panose="00000A00000000000000"/>
                <a:ea typeface="Muli Black" panose="00000A00000000000000"/>
                <a:cs typeface="Muli Black" panose="00000A00000000000000"/>
                <a:sym typeface="Muli Black" panose="00000A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4.xml"/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Tenured Employees</a:t>
            </a:r>
            <a:endParaRPr sz="24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136525" y="-81915"/>
            <a:ext cx="794131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little bit about DDS</a:t>
            </a:r>
            <a:r>
              <a:rPr lang="en-US" altLang="en-GB" dirty="0"/>
              <a:t>Analytics</a:t>
            </a:r>
            <a:r>
              <a:rPr lang="en-GB" dirty="0"/>
              <a:t>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65879" y="1079673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Median Age of 36</a:t>
            </a:r>
            <a:endParaRPr lang="en-US" b="1" dirty="0">
              <a:solidFill>
                <a:srgbClr val="346C77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2534" y="1079543"/>
            <a:ext cx="3461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Predominantly Male Workforce with Similar Attrition across Gender</a:t>
            </a:r>
            <a:endParaRPr lang="en-US" b="1" dirty="0">
              <a:solidFill>
                <a:srgbClr val="346C77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" y="1967553"/>
            <a:ext cx="4090818" cy="28346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93" y="1968142"/>
            <a:ext cx="3759982" cy="272491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Counts by Role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84555" y="852170"/>
            <a:ext cx="569595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Human Capital is Concentrated in R&amp;D and Sales Positions</a:t>
            </a:r>
            <a:endParaRPr lang="en-US" b="1" dirty="0">
              <a:solidFill>
                <a:srgbClr val="346C77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 l="708"/>
          <a:stretch>
            <a:fillRect/>
          </a:stretch>
        </p:blipFill>
        <p:spPr>
          <a:xfrm>
            <a:off x="1036955" y="1222375"/>
            <a:ext cx="5165725" cy="36664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005" y="-81915"/>
            <a:ext cx="697865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Management</a:t>
            </a:r>
            <a:r>
              <a:rPr lang="en-GB" dirty="0"/>
              <a:t> Role</a:t>
            </a:r>
            <a:r>
              <a:rPr lang="en-US" altLang="en-GB" dirty="0"/>
              <a:t>s</a:t>
            </a:r>
            <a:r>
              <a:rPr lang="en-GB" dirty="0"/>
              <a:t> from </a:t>
            </a:r>
            <a:r>
              <a:rPr lang="en-US" altLang="en-GB" dirty="0"/>
              <a:t>Job Roles</a:t>
            </a:r>
            <a:endParaRPr lang="en-US" altLang="en-GB"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259375" y="1198503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Executive ranks are Sales Heavy</a:t>
            </a:r>
            <a:endParaRPr lang="en-US" b="1" dirty="0">
              <a:solidFill>
                <a:srgbClr val="346C77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539" y="1506280"/>
            <a:ext cx="4124098" cy="21925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14327" y="3698838"/>
            <a:ext cx="67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Manager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3238468" y="3698838"/>
            <a:ext cx="848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Manufacturing Director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4090545" y="3703649"/>
            <a:ext cx="848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Research Director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938999" y="3708460"/>
            <a:ext cx="848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Sales Executive</a:t>
            </a:r>
            <a:endParaRPr lang="en-US" sz="800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Top three factors associated with turnover </a:t>
            </a:r>
            <a:endParaRPr lang="en-GB" dirty="0"/>
          </a:p>
        </p:txBody>
      </p:sp>
      <p:graphicFrame>
        <p:nvGraphicFramePr>
          <p:cNvPr id="1787" name="Google Shape;1787;p47"/>
          <p:cNvGraphicFramePr/>
          <p:nvPr/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/>
                <a:gridCol w="1566700"/>
                <a:gridCol w="1566700"/>
                <a:gridCol w="1566700"/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 panose="00000500000000000000"/>
                          <a:ea typeface="Muli Light" panose="00000500000000000000"/>
                          <a:cs typeface="Muli Light" panose="00000500000000000000"/>
                          <a:sym typeface="Muli Light" panose="00000500000000000000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 panose="00000500000000000000"/>
                        <a:ea typeface="Muli Light" panose="00000500000000000000"/>
                        <a:cs typeface="Muli Light" panose="00000500000000000000"/>
                        <a:sym typeface="Muli Ligh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6D78"/>
                          </a:solidFill>
                          <a:latin typeface="Muli Light" panose="00000500000000000000"/>
                          <a:ea typeface="Muli Light" panose="00000500000000000000"/>
                          <a:cs typeface="Muli Light" panose="00000500000000000000"/>
                          <a:sym typeface="Muli Light" panose="00000500000000000000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 panose="00000500000000000000"/>
                        <a:ea typeface="Muli Light" panose="00000500000000000000"/>
                        <a:cs typeface="Muli Light" panose="00000500000000000000"/>
                        <a:sym typeface="Muli Ligh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6D78"/>
                          </a:solidFill>
                          <a:latin typeface="Muli Light" panose="00000500000000000000"/>
                          <a:ea typeface="Muli Light" panose="00000500000000000000"/>
                          <a:cs typeface="Muli Light" panose="00000500000000000000"/>
                          <a:sym typeface="Muli Light" panose="00000500000000000000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 panose="00000500000000000000"/>
                        <a:ea typeface="Muli Light" panose="00000500000000000000"/>
                        <a:cs typeface="Muli Light" panose="00000500000000000000"/>
                        <a:sym typeface="Muli Ligh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 panose="00000500000000000000"/>
                          <a:ea typeface="Muli Light" panose="00000500000000000000"/>
                          <a:cs typeface="Muli Light" panose="00000500000000000000"/>
                          <a:sym typeface="Muli Light" panose="00000500000000000000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 panose="00000500000000000000"/>
                        <a:ea typeface="Muli Light" panose="00000500000000000000"/>
                        <a:cs typeface="Muli Light" panose="00000500000000000000"/>
                        <a:sym typeface="Muli Ligh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rgbClr val="266D78"/>
                          </a:solidFill>
                          <a:latin typeface="Muli Light" panose="00000500000000000000"/>
                          <a:ea typeface="Muli Light" panose="00000500000000000000"/>
                          <a:cs typeface="Muli Light" panose="00000500000000000000"/>
                          <a:sym typeface="Muli Light" panose="00000500000000000000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 panose="00000500000000000000"/>
                        <a:ea typeface="Muli Light" panose="00000500000000000000"/>
                        <a:cs typeface="Muli Light" panose="00000500000000000000"/>
                        <a:sym typeface="Muli Ligh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0" dirty="0">
                          <a:solidFill>
                            <a:srgbClr val="266D78"/>
                          </a:solidFill>
                          <a:latin typeface="Muli" panose="00000500000000000000"/>
                          <a:ea typeface="Muli" panose="00000500000000000000"/>
                          <a:cs typeface="Muli" panose="00000500000000000000"/>
                          <a:sym typeface="Muli" panose="00000500000000000000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 panose="00000500000000000000"/>
                        <a:ea typeface="Muli" panose="00000500000000000000"/>
                        <a:cs typeface="Muli" panose="00000500000000000000"/>
                        <a:sym typeface="Muli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0" dirty="0">
                          <a:solidFill>
                            <a:srgbClr val="266D78"/>
                          </a:solidFill>
                          <a:latin typeface="Muli" panose="00000500000000000000"/>
                          <a:ea typeface="Muli" panose="00000500000000000000"/>
                          <a:cs typeface="Muli" panose="00000500000000000000"/>
                          <a:sym typeface="Muli" panose="00000500000000000000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 panose="00000500000000000000"/>
                        <a:ea typeface="Muli" panose="00000500000000000000"/>
                        <a:cs typeface="Muli" panose="00000500000000000000"/>
                        <a:sym typeface="Muli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0" dirty="0">
                          <a:solidFill>
                            <a:srgbClr val="266D78"/>
                          </a:solidFill>
                          <a:latin typeface="Muli" panose="00000500000000000000"/>
                          <a:ea typeface="Muli" panose="00000500000000000000"/>
                          <a:cs typeface="Muli" panose="00000500000000000000"/>
                          <a:sym typeface="Muli" panose="00000500000000000000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 panose="00000500000000000000"/>
                        <a:ea typeface="Muli" panose="00000500000000000000"/>
                        <a:cs typeface="Muli" panose="00000500000000000000"/>
                        <a:sym typeface="Muli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rgbClr val="266D78"/>
                          </a:solidFill>
                          <a:latin typeface="Muli Light" panose="00000500000000000000"/>
                          <a:ea typeface="Muli Light" panose="00000500000000000000"/>
                          <a:cs typeface="Muli Light" panose="00000500000000000000"/>
                          <a:sym typeface="Muli Light" panose="00000500000000000000"/>
                        </a:rPr>
                        <a:t>Distance From Home</a:t>
                      </a:r>
                      <a:endParaRPr sz="1200" dirty="0">
                        <a:solidFill>
                          <a:srgbClr val="266D78"/>
                        </a:solidFill>
                        <a:latin typeface="Muli Light" panose="00000500000000000000"/>
                        <a:ea typeface="Muli Light" panose="00000500000000000000"/>
                        <a:cs typeface="Muli Light" panose="00000500000000000000"/>
                        <a:sym typeface="Muli Ligh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0" dirty="0">
                          <a:solidFill>
                            <a:srgbClr val="266D78"/>
                          </a:solidFill>
                          <a:latin typeface="Muli" panose="00000500000000000000"/>
                          <a:ea typeface="Muli" panose="00000500000000000000"/>
                          <a:cs typeface="Muli" panose="00000500000000000000"/>
                          <a:sym typeface="Muli" panose="00000500000000000000"/>
                        </a:rPr>
                        <a:t>.056</a:t>
                      </a:r>
                      <a:endParaRPr b="0" dirty="0">
                        <a:solidFill>
                          <a:srgbClr val="266D78"/>
                        </a:solidFill>
                        <a:latin typeface="Muli" panose="00000500000000000000"/>
                        <a:ea typeface="Muli" panose="00000500000000000000"/>
                        <a:cs typeface="Muli" panose="00000500000000000000"/>
                        <a:sym typeface="Muli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0" dirty="0">
                          <a:solidFill>
                            <a:srgbClr val="266D78"/>
                          </a:solidFill>
                          <a:latin typeface="Muli" panose="00000500000000000000"/>
                          <a:ea typeface="Muli" panose="00000500000000000000"/>
                          <a:cs typeface="Muli" panose="00000500000000000000"/>
                          <a:sym typeface="Muli" panose="00000500000000000000"/>
                        </a:rPr>
                        <a:t>.015</a:t>
                      </a:r>
                      <a:endParaRPr b="0" dirty="0">
                        <a:solidFill>
                          <a:srgbClr val="266D78"/>
                        </a:solidFill>
                        <a:latin typeface="Muli" panose="00000500000000000000"/>
                        <a:ea typeface="Muli" panose="00000500000000000000"/>
                        <a:cs typeface="Muli" panose="00000500000000000000"/>
                        <a:sym typeface="Muli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0" dirty="0">
                          <a:solidFill>
                            <a:srgbClr val="266D78"/>
                          </a:solidFill>
                          <a:latin typeface="Muli" panose="00000500000000000000"/>
                          <a:ea typeface="Muli" panose="00000500000000000000"/>
                          <a:cs typeface="Muli" panose="00000500000000000000"/>
                          <a:sym typeface="Muli" panose="00000500000000000000"/>
                        </a:rPr>
                        <a:t>.00021</a:t>
                      </a:r>
                      <a:endParaRPr b="0" dirty="0">
                        <a:solidFill>
                          <a:srgbClr val="266D78"/>
                        </a:solidFill>
                        <a:latin typeface="Muli" panose="00000500000000000000"/>
                        <a:ea typeface="Muli" panose="00000500000000000000"/>
                        <a:cs typeface="Muli" panose="00000500000000000000"/>
                        <a:sym typeface="Muli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rgbClr val="266D78"/>
                          </a:solidFill>
                          <a:latin typeface="Muli Light" panose="00000500000000000000"/>
                          <a:ea typeface="Muli Light" panose="00000500000000000000"/>
                          <a:cs typeface="Muli Light" panose="00000500000000000000"/>
                          <a:sym typeface="Muli Light" panose="00000500000000000000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 panose="00000500000000000000"/>
                        <a:ea typeface="Muli Light" panose="00000500000000000000"/>
                        <a:cs typeface="Muli Light" panose="00000500000000000000"/>
                        <a:sym typeface="Muli Light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0" dirty="0">
                          <a:solidFill>
                            <a:srgbClr val="266D78"/>
                          </a:solidFill>
                          <a:latin typeface="Muli" panose="00000500000000000000"/>
                          <a:ea typeface="Muli" panose="00000500000000000000"/>
                          <a:cs typeface="Muli" panose="00000500000000000000"/>
                          <a:sym typeface="Muli" panose="00000500000000000000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 panose="00000500000000000000"/>
                        <a:ea typeface="Muli" panose="00000500000000000000"/>
                        <a:cs typeface="Muli" panose="00000500000000000000"/>
                        <a:sym typeface="Muli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0" dirty="0">
                          <a:solidFill>
                            <a:srgbClr val="266D78"/>
                          </a:solidFill>
                          <a:latin typeface="Muli" panose="00000500000000000000"/>
                          <a:ea typeface="Muli" panose="00000500000000000000"/>
                          <a:cs typeface="Muli" panose="00000500000000000000"/>
                          <a:sym typeface="Muli" panose="00000500000000000000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 panose="00000500000000000000"/>
                        <a:ea typeface="Muli" panose="00000500000000000000"/>
                        <a:cs typeface="Muli" panose="00000500000000000000"/>
                        <a:sym typeface="Muli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0" dirty="0">
                          <a:solidFill>
                            <a:srgbClr val="266D78"/>
                          </a:solidFill>
                          <a:latin typeface="Muli" panose="00000500000000000000"/>
                          <a:ea typeface="Muli" panose="00000500000000000000"/>
                          <a:cs typeface="Muli" panose="00000500000000000000"/>
                          <a:sym typeface="Muli" panose="00000500000000000000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 panose="00000500000000000000"/>
                        <a:ea typeface="Muli" panose="00000500000000000000"/>
                        <a:cs typeface="Muli" panose="00000500000000000000"/>
                        <a:sym typeface="Muli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556895" y="4699000"/>
            <a:ext cx="4573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See Appendix for additional significant variables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16.1% Overall Attrition</a:t>
            </a:r>
            <a:endParaRPr lang="en-GB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dirty="0"/>
              <a:t>We can do better.</a:t>
            </a:r>
            <a:endParaRPr lang="en-GB" sz="16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 dirty="0"/>
              <a:t>40% Sales Attrition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/>
              <a:t>Are we burning them out?</a:t>
            </a:r>
            <a:endParaRPr lang="en-US" sz="1600"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37442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 dirty="0"/>
              <a:t>Survey Results </a:t>
            </a:r>
            <a:r>
              <a:rPr lang="en-US" b="1" dirty="0"/>
              <a:t>Are Great Predictors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/>
              <a:t>While we included only one of the survey ratings in our top factors, all were strong predictors. </a:t>
            </a:r>
            <a:endParaRPr lang="en-US" sz="16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499699" y="1836422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600" dirty="0"/>
              <a:t>Online </a:t>
            </a:r>
            <a:r>
              <a:rPr lang="en-US" sz="1600" dirty="0"/>
              <a:t>collaboration</a:t>
            </a:r>
            <a:r>
              <a:rPr lang="en-GB" sz="1600" dirty="0"/>
              <a:t> and sales meetings are mature and proven</a:t>
            </a:r>
            <a:r>
              <a:rPr lang="en-US" sz="1600" b="1" dirty="0"/>
              <a:t> </a:t>
            </a:r>
            <a:r>
              <a:rPr lang="en-GB" sz="1600" dirty="0"/>
              <a:t>technologies.  Increase their adoption within the organization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946137" y="1836422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dirty="0"/>
              <a:t>Give time back to employees by reducing their commutes.  Allow more employees to work from home when able and willing</a:t>
            </a:r>
            <a:endParaRPr sz="1600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436650" y="1836422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/>
              <a:t>Involve line level employees with strategic decisions in HR policy and other staff functions.  Ask for their opinions.  Act on their advice.</a:t>
            </a:r>
            <a:endParaRPr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" name="Google Shape;1663;p37"/>
          <p:cNvSpPr txBox="1"/>
          <p:nvPr/>
        </p:nvSpPr>
        <p:spPr>
          <a:xfrm>
            <a:off x="457200" y="4199096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 panose="00000500000000000000"/>
              <a:buChar char="▪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 panose="00000500000000000000"/>
              <a:buChar char="□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 panose="00000500000000000000"/>
              <a:buChar char="▫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 panose="00000500000000000000"/>
              <a:buChar char="▫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 panose="00000500000000000000"/>
              <a:buChar char="▫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 panose="00000500000000000000"/>
              <a:buChar char="▫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 panose="00000500000000000000"/>
              <a:buChar char="▫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 panose="00000500000000000000"/>
              <a:buChar char="▫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 panose="00000500000000000000"/>
              <a:buChar char="▫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 panose="00000500000000000000"/>
              <a:buNone/>
            </a:pPr>
            <a:r>
              <a:rPr lang="en-US" sz="1600" b="1" dirty="0"/>
              <a:t>Finally, heed the warnings signs in employee surveys!  They mean business.</a:t>
            </a:r>
            <a:endParaRPr lang="en-US" sz="1600" b="1" dirty="0"/>
          </a:p>
        </p:txBody>
      </p:sp>
      <p:sp>
        <p:nvSpPr>
          <p:cNvPr id="17" name="Google Shape;1663;p37"/>
          <p:cNvSpPr txBox="1"/>
          <p:nvPr/>
        </p:nvSpPr>
        <p:spPr>
          <a:xfrm>
            <a:off x="457200" y="1289598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 panose="00000500000000000000"/>
              <a:buChar char="▪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 panose="00000500000000000000"/>
              <a:buChar char="□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 panose="00000500000000000000"/>
              <a:buChar char="▫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 panose="00000500000000000000"/>
              <a:buChar char="▫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 panose="00000500000000000000"/>
              <a:buChar char="▫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 panose="00000500000000000000"/>
              <a:buChar char="▫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 panose="00000500000000000000"/>
              <a:buChar char="▫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 panose="00000500000000000000"/>
              <a:buChar char="▫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 panose="00000500000000000000"/>
              <a:buChar char="▫"/>
              <a:defRPr sz="18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 panose="00000500000000000000"/>
              <a:buNone/>
            </a:pPr>
            <a:r>
              <a:rPr lang="en-US" sz="1600" b="1" dirty="0"/>
              <a:t>Maria’s Instagram tells a troubling tale.</a:t>
            </a:r>
            <a:endParaRPr lang="en-US" sz="1600" b="1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#</a:t>
            </a:r>
            <a:r>
              <a:rPr lang="en-GB" sz="4800" dirty="0" err="1"/>
              <a:t>SaveMaria</a:t>
            </a:r>
            <a:r>
              <a:rPr lang="en-GB" sz="4800" dirty="0"/>
              <a:t> </a:t>
            </a:r>
            <a:br>
              <a:rPr lang="en-GB" sz="4800" dirty="0"/>
            </a:br>
            <a:r>
              <a:rPr lang="en-GB" sz="4800" dirty="0"/>
              <a:t>#</a:t>
            </a:r>
            <a:r>
              <a:rPr lang="en-GB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-GB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803084" y="2008697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E2E76B"/>
                </a:solidFill>
              </a:rPr>
              <a:t>Thanks!</a:t>
            </a:r>
            <a:endParaRPr sz="6000" dirty="0">
              <a:solidFill>
                <a:srgbClr val="E2E76B"/>
              </a:solidFill>
            </a:endParaRPr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5679883" y="17334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E2E76B"/>
                </a:solidFill>
                <a:latin typeface="Muli" panose="00000500000000000000"/>
                <a:ea typeface="Muli" panose="00000500000000000000"/>
                <a:cs typeface="Muli" panose="00000500000000000000"/>
                <a:sym typeface="Muli" panose="00000500000000000000"/>
              </a:rPr>
              <a:t>Any questions?</a:t>
            </a:r>
            <a:endParaRPr dirty="0">
              <a:solidFill>
                <a:srgbClr val="E2E76B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b="1" dirty="0"/>
              <a:t>A study in Employee Attrition for DDSAnalytics.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512445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Appendix – Additional Significant Factors</a:t>
            </a:r>
            <a:endParaRPr dirty="0"/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783906"/>
          <a:ext cx="6408739" cy="1977962"/>
        </p:xfrm>
        <a:graphic>
          <a:graphicData uri="http://schemas.openxmlformats.org/drawingml/2006/table">
            <a:tbl>
              <a:tblPr>
                <a:tableStyleId>{2B80C5D6-9E2B-4D48-A9E4-B64C5D4BA59D}</a:tableStyleId>
              </a:tblPr>
              <a:tblGrid>
                <a:gridCol w="2414090"/>
                <a:gridCol w="1258157"/>
                <a:gridCol w="684123"/>
                <a:gridCol w="684123"/>
                <a:gridCol w="684123"/>
                <a:gridCol w="684123"/>
              </a:tblGrid>
              <a:tr h="168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Estimate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z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Pr</a:t>
                      </a:r>
                      <a:r>
                        <a:rPr lang="en-US" sz="1000" u="none" strike="noStrike" dirty="0">
                          <a:effectLst/>
                        </a:rPr>
                        <a:t>(&gt;|z|)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DistFromHome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0.0547109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0.0147769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NumCompWrkd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0.2413122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0.0534599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YrsLstPromo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0.1927718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0.0578039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BusTravel_Travel_Frequently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0.9615042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0.2908421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`EducField_Life Sciences`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-1.445134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0.4375596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EnvironSat_1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1.7131066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0.366769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JobInvolve_1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2.3760745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0.6530816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1.4109493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0.3512389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0.0000589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</a:tr>
              <a:tr h="46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OverTime_No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-2.455127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0.2811395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 0.0000000000000002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***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-GB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-GB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/>
          <p:cNvSpPr txBox="1"/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  <a:endParaRPr lang="en-US" sz="1400" baseline="30000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GB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Google Shape;1536;p23"/>
          <p:cNvSpPr txBox="1"/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 panose="00000500000000000000"/>
              <a:buChar char="▪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 panose="00000500000000000000"/>
              <a:buChar char="□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 panose="00000500000000000000"/>
              <a:buChar char="▫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  <a:endParaRPr lang="en-US" sz="12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Maria.   </a:t>
            </a:r>
            <a:endParaRPr lang="en-GB"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732270" cy="326644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GB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dirty="0"/>
              <a:t>Marketing whiz</a:t>
            </a:r>
            <a:r>
              <a:rPr lang="en-US" dirty="0"/>
              <a:t> who excels at her sales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solidFill>
                <a:srgbClr val="266D7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GB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Spends too much of her week commuting from her home in a distant mountainous suburb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Google Shape;1529;p22"/>
          <p:cNvSpPr txBox="1"/>
          <p:nvPr/>
        </p:nvSpPr>
        <p:spPr>
          <a:xfrm>
            <a:off x="457200" y="4284133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 panose="00000500000000000000"/>
              <a:buChar char="▪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 panose="00000500000000000000"/>
              <a:buChar char="□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 panose="00000500000000000000"/>
              <a:buChar char="▫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 panose="00000500000000000000"/>
              <a:buChar char="▫"/>
              <a:defRPr sz="2400" b="0" i="0" u="none" strike="noStrike" cap="none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defRPr>
            </a:lvl9pPr>
          </a:lstStyle>
          <a:p>
            <a:pPr indent="0">
              <a:buFont typeface="Muli Light" panose="00000500000000000000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 panose="00000500000000000000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 panose="00000500000000000000"/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 panose="00000500000000000000"/>
              <a:ea typeface="Muli Light" panose="00000500000000000000"/>
              <a:cs typeface="Muli Light" panose="00000500000000000000"/>
              <a:sym typeface="Muli Light" panose="00000500000000000000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dirty="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 panose="00000500000000000000"/>
              <a:ea typeface="Muli Light" panose="00000500000000000000"/>
              <a:cs typeface="Muli Light" panose="00000500000000000000"/>
              <a:sym typeface="Muli Light" panose="00000500000000000000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 panose="00000500000000000000"/>
              <a:ea typeface="Muli Light" panose="00000500000000000000"/>
              <a:cs typeface="Muli Light" panose="00000500000000000000"/>
              <a:sym typeface="Muli Light" panose="00000500000000000000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/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 panose="00000500000000000000"/>
              <a:ea typeface="Muli Light" panose="00000500000000000000"/>
              <a:cs typeface="Muli Light" panose="00000500000000000000"/>
              <a:sym typeface="Muli Light" panose="00000500000000000000"/>
            </a:endParaRPr>
          </a:p>
        </p:txBody>
      </p:sp>
      <p:sp>
        <p:nvSpPr>
          <p:cNvPr id="16" name="Google Shape;1710;p41"/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dirty="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rPr>
              <a:t>A call to Action!</a:t>
            </a:r>
            <a:endParaRPr sz="1800" dirty="0">
              <a:solidFill>
                <a:srgbClr val="266D78"/>
              </a:solidFill>
              <a:latin typeface="Muli Light" panose="00000500000000000000"/>
              <a:ea typeface="Muli Light" panose="00000500000000000000"/>
              <a:cs typeface="Muli Light" panose="00000500000000000000"/>
              <a:sym typeface="Muli Light" panose="00000500000000000000"/>
            </a:endParaRPr>
          </a:p>
        </p:txBody>
      </p:sp>
      <p:sp>
        <p:nvSpPr>
          <p:cNvPr id="17" name="Google Shape;1711;p41"/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266D78"/>
                </a:solidFill>
                <a:latin typeface="Muli Light" panose="00000500000000000000"/>
                <a:ea typeface="Muli Light" panose="00000500000000000000"/>
                <a:cs typeface="Muli Light" panose="00000500000000000000"/>
                <a:sym typeface="Muli Light" panose="00000500000000000000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 panose="00000500000000000000"/>
              <a:ea typeface="Muli Light" panose="00000500000000000000"/>
              <a:cs typeface="Muli Light" panose="00000500000000000000"/>
              <a:sym typeface="Muli Light" panose="00000500000000000000"/>
            </a:endParaRPr>
          </a:p>
        </p:txBody>
      </p:sp>
      <p:cxnSp>
        <p:nvCxnSpPr>
          <p:cNvPr id="18" name="Google Shape;1712;p41"/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/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on the modeling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/>
              <a:t>Running the model against our test dataset resulted in 90% accuracy.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3904</Words>
  <Application>WPS Presentation</Application>
  <PresentationFormat>On-screen Show (16:9)</PresentationFormat>
  <Paragraphs>328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Arial</vt:lpstr>
      <vt:lpstr>Roboto Slab</vt:lpstr>
      <vt:lpstr>Muli Light</vt:lpstr>
      <vt:lpstr>Muli Black</vt:lpstr>
      <vt:lpstr>Microsoft YaHei</vt:lpstr>
      <vt:lpstr/>
      <vt:lpstr>Arial Unicode MS</vt:lpstr>
      <vt:lpstr>Muli</vt:lpstr>
      <vt:lpstr>Calibri</vt:lpstr>
      <vt:lpstr>Segoe Print</vt:lpstr>
      <vt:lpstr>Nym template</vt:lpstr>
      <vt:lpstr>Tenured Employees</vt:lpstr>
      <vt:lpstr>Who we are</vt:lpstr>
      <vt:lpstr>We can do better than the 16% † average turnover rate for our industry</vt:lpstr>
      <vt:lpstr>$ 4.5 M</vt:lpstr>
      <vt:lpstr>This is Maria.   </vt:lpstr>
      <vt:lpstr>This is also Maria.</vt:lpstr>
      <vt:lpstr>We cannot change what we cannot quantify</vt:lpstr>
      <vt:lpstr>Our Methodology</vt:lpstr>
      <vt:lpstr>More on the modelling process</vt:lpstr>
      <vt:lpstr>Lessons From the Data</vt:lpstr>
      <vt:lpstr>A little bit about DDS employees</vt:lpstr>
      <vt:lpstr>Counts by Role</vt:lpstr>
      <vt:lpstr>Excerpt by Role from Sales</vt:lpstr>
      <vt:lpstr>Top three factors associated with turnover </vt:lpstr>
      <vt:lpstr>Notes on Notable Items</vt:lpstr>
      <vt:lpstr>Where do we go from here?</vt:lpstr>
      <vt:lpstr>Recommendations</vt:lpstr>
      <vt:lpstr>#SaveMaria  #SaveMoney</vt:lpstr>
      <vt:lpstr>Thanks!</vt:lpstr>
      <vt:lpstr>Appendix – Additional Significant Factors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dc:creator/>
  <cp:lastModifiedBy>allen</cp:lastModifiedBy>
  <cp:revision>50</cp:revision>
  <dcterms:created xsi:type="dcterms:W3CDTF">2018-08-07T23:41:28Z</dcterms:created>
  <dcterms:modified xsi:type="dcterms:W3CDTF">2018-08-08T00:09:09Z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