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2" r:id="rId13"/>
    <p:sldId id="303" r:id="rId14"/>
    <p:sldId id="304" r:id="rId15"/>
    <p:sldId id="266" r:id="rId16"/>
    <p:sldId id="306" r:id="rId17"/>
    <p:sldId id="309" r:id="rId18"/>
    <p:sldId id="308" r:id="rId19"/>
    <p:sldId id="29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7" r:id="rId48"/>
    <p:sldId id="298" r:id="rId49"/>
    <p:sldId id="299" r:id="rId50"/>
    <p:sldId id="258" r:id="rId51"/>
    <p:sldId id="260" r:id="rId52"/>
    <p:sldId id="307" r:id="rId53"/>
    <p:sldId id="262" r:id="rId54"/>
    <p:sldId id="300" r:id="rId55"/>
  </p:sldIdLst>
  <p:sldSz cx="9144000" cy="5143500" type="screen16x9"/>
  <p:notesSz cx="6858000" cy="9144000"/>
  <p:embeddedFontLst>
    <p:embeddedFont>
      <p:font typeface="Muli" pitchFamily="2" charset="77"/>
      <p:regular r:id="rId57"/>
      <p:bold r:id="rId58"/>
      <p:italic r:id="rId59"/>
      <p:boldItalic r:id="rId60"/>
    </p:embeddedFont>
    <p:embeddedFont>
      <p:font typeface="Muli Black" pitchFamily="2" charset="77"/>
      <p:bold r:id="rId61"/>
      <p:boldItalic r:id="rId62"/>
    </p:embeddedFont>
    <p:embeddedFont>
      <p:font typeface="Muli Light" pitchFamily="2" charset="77"/>
      <p:regular r:id="rId63"/>
      <p:bold r:id="rId64"/>
      <p:italic r:id="rId65"/>
      <p:boldItalic r:id="rId66"/>
    </p:embeddedFont>
    <p:embeddedFont>
      <p:font typeface="Roboto Slab" pitchFamily="2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6B"/>
    <a:srgbClr val="346C77"/>
    <a:srgbClr val="6EB9C3"/>
    <a:srgbClr val="C47DA4"/>
    <a:srgbClr val="BFBDBE"/>
    <a:srgbClr val="F3706C"/>
    <a:srgbClr val="004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/>
    <p:restoredTop sz="94683"/>
  </p:normalViewPr>
  <p:slideViewPr>
    <p:cSldViewPr snapToGrid="0" snapToObjects="1">
      <p:cViewPr varScale="1">
        <p:scale>
          <a:sx n="151" d="100"/>
          <a:sy n="151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3df63aefd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3df63aefd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df63aef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3df63aef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f63aef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f63aef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df63aefd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df63aefd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df63aefd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3df63aefd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df63ae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df63ae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df63aefd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df63aefd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df63aefd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df63aefd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df63aefd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df63aefd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f63aefd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f63aefd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3df63aefd8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3df63aefd8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3df63aefd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3df63aefd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352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8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26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df63aef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df63aef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3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0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F55D6-6603-2649-9DF0-D958228D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" y="1632908"/>
            <a:ext cx="3634971" cy="2438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41F5"/>
                </a:solidFill>
              </a:rPr>
              <a:t># Median Age of 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AA33-54B9-9149-BC40-684E8A68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55" y="1310492"/>
            <a:ext cx="3871347" cy="2761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F3706C"/>
                </a:solidFill>
              </a:rPr>
              <a:t># 60% Male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1625600" y="1317375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80" y="1734717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Graphs!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1278468" y="1177333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# Healthy R&amp;D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ED332-8BA2-F14D-8557-E541C6E2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1626115"/>
            <a:ext cx="5020732" cy="33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1376274672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Years Since Promotion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.19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.00085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Problems in THIS DEPT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This department has </a:t>
            </a:r>
            <a:r>
              <a:rPr lang="en" sz="1200" dirty="0" err="1"/>
              <a:t>signif</a:t>
            </a:r>
            <a:r>
              <a:rPr lang="en-US" sz="1200" dirty="0" err="1"/>
              <a:t>i</a:t>
            </a:r>
            <a:r>
              <a:rPr lang="en" sz="1200" dirty="0" err="1"/>
              <a:t>cantly</a:t>
            </a:r>
            <a:r>
              <a:rPr lang="en" sz="1200" dirty="0"/>
              <a:t> higher attrition.  What’s going on? 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53" name="Google Shape;1553;p2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4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4" name="Google Shape;1554;p25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5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5" name="Google Shape;1555;p25"/>
          <p:cNvSpPr txBox="1">
            <a:spLocks noGrp="1"/>
          </p:cNvSpPr>
          <p:nvPr>
            <p:ph type="body" idx="3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6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49" y="1559025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3200924" y="1551717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563649" y="1551717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planning.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541949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Heed the warnings signs in employee surveys!  They mean business.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68" name="Google Shape;1568;p2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# Companies worked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chose passion as 1 of their their top 3 desires from work.</a:t>
            </a:r>
            <a:endParaRPr sz="1200" dirty="0"/>
          </a:p>
        </p:txBody>
      </p:sp>
      <p:sp>
        <p:nvSpPr>
          <p:cNvPr id="1569" name="Google Shape;1569;p2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0" name="Google Shape;1570;p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76" name="Google Shape;1576;p28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chose passion as 1 of their their top 3 desires from work.</a:t>
            </a:r>
            <a:endParaRPr sz="1200"/>
          </a:p>
        </p:txBody>
      </p:sp>
      <p:sp>
        <p:nvSpPr>
          <p:cNvPr id="1577" name="Google Shape;1577;p2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8" name="Google Shape;1578;p2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79" name="Google Shape;1579;p2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85" name="Google Shape;1585;p29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86" name="Google Shape;1586;p2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87" name="Google Shape;1587;p29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8" name="Google Shape;1588;p2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89" name="Google Shape;1589;p29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95" name="Google Shape;1595;p30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8" name="Google Shape;1598;p3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599" name="Google Shape;1599;p30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00" name="Google Shape;1600;p30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06" name="Google Shape;1606;p31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607" name="Google Shape;1607;p31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608" name="Google Shape;1608;p31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09" name="Google Shape;1609;p3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610" name="Google Shape;1610;p31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11" name="Google Shape;1611;p31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  <p:sp>
        <p:nvSpPr>
          <p:cNvPr id="1612" name="Google Shape;1612;p31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greater dislike of job level is evidenced at job level 2. This is a typical entry point to this company for bachelor’s degree recipients.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18" name="Google Shape;1618;p32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# Companies worked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19" name="Google Shape;1619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25" name="Google Shape;1625;p33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27" name="Google Shape;1627;p3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33" name="Google Shape;1633;p34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34" name="Google Shape;1634;p3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35" name="Google Shape;1635;p3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36" name="Google Shape;1636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42" name="Google Shape;1642;p3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43" name="Google Shape;1643;p3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44" name="Google Shape;1644;p3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5" name="Google Shape;1645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46" name="Google Shape;1646;p3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52" name="Google Shape;1652;p36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53" name="Google Shape;1653;p36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sz="1400" b="1"/>
          </a:p>
        </p:txBody>
      </p:sp>
      <p:sp>
        <p:nvSpPr>
          <p:cNvPr id="1654" name="Google Shape;1654;p36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5" name="Google Shape;1655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56" name="Google Shape;1656;p36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 b="1"/>
          </a:p>
        </p:txBody>
      </p:sp>
      <p:sp>
        <p:nvSpPr>
          <p:cNvPr id="1657" name="Google Shape;1657;p36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20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 </a:t>
            </a:r>
            <a:endParaRPr sz="1400" b="1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667" name="Google Shape;1667;p37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</a:t>
            </a:r>
            <a:endParaRPr sz="1400" b="1"/>
          </a:p>
        </p:txBody>
      </p:sp>
      <p:sp>
        <p:nvSpPr>
          <p:cNvPr id="1668" name="Google Shape;1668;p37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  <p:sp>
        <p:nvSpPr>
          <p:cNvPr id="1669" name="Google Shape;1669;p37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Recent college graduates like being able to work on their own terms, Provide work from home opportunities and creative outlets at work.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75" name="Google Shape;1675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676" name="Google Shape;1676;p38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first</a:t>
            </a: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8" name="Google Shape;1678;p38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79" name="Google Shape;1679;p38"/>
          <p:cNvCxnSpPr>
            <a:stCxn id="1676" idx="3"/>
            <a:endCxn id="1678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80" name="Google Shape;1680;p38"/>
          <p:cNvCxnSpPr>
            <a:stCxn id="1678" idx="3"/>
            <a:endCxn id="1677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86" name="Google Shape;1686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687" name="Google Shape;1687;p39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8" name="Google Shape;1688;p39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9" name="Google Shape;1689;p39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90" name="Google Shape;1690;p39"/>
          <p:cNvCxnSpPr>
            <a:stCxn id="1687" idx="3"/>
            <a:endCxn id="1689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91" name="Google Shape;1691;p39"/>
          <p:cNvCxnSpPr>
            <a:stCxn id="1689" idx="3"/>
            <a:endCxn id="1688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97" name="Google Shape;1697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98" name="Google Shape;1698;p40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9" name="Google Shape;1699;p40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00" name="Google Shape;1700;p40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pick-up points for shuttling to work. Make a rideshare pool and survey.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01" name="Google Shape;1701;p40"/>
          <p:cNvCxnSpPr>
            <a:stCxn id="1698" idx="3"/>
            <a:endCxn id="1700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02" name="Google Shape;1702;p40"/>
          <p:cNvCxnSpPr>
            <a:stCxn id="1700" idx="3"/>
            <a:endCxn id="1699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Reliable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Based on our mandatory entry and exit polls, employee Life Satisfaction has been collected for years. Averaging 71% employee engagement, we are confident in harnessing the power of this tool. </a:t>
            </a:r>
            <a:endParaRPr sz="180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Satisfaction Score</a:t>
            </a:r>
            <a:endParaRPr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Predictive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Correlates __% to the foreshadowing of attrition. Safely and respectfully glean insight from your employees. </a:t>
            </a:r>
            <a:endParaRPr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Save employees like Maria.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little-known variables like the </a:t>
            </a:r>
            <a:r>
              <a:rPr lang="en"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Life Satisfaction Score </a:t>
            </a:r>
            <a:r>
              <a:rPr lang="en" sz="1800">
                <a:solidFill>
                  <a:srgbClr val="FFFFFF"/>
                </a:solidFill>
              </a:rPr>
              <a:t>to predict and manage employee attrition.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 idx="4294967295"/>
          </p:nvPr>
        </p:nvSpPr>
        <p:spPr>
          <a:xfrm>
            <a:off x="585450" y="565225"/>
            <a:ext cx="8005800" cy="4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6" name="Google Shape;1756;p45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62" name="Google Shape;1762;p4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763" name="Google Shape;1763;p46"/>
          <p:cNvSpPr txBox="1"/>
          <p:nvPr/>
        </p:nvSpPr>
        <p:spPr>
          <a:xfrm>
            <a:off x="27789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Vestibulum nec congue tempus</a:t>
            </a:r>
            <a:endParaRPr sz="12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4" name="Google Shape;1764;p46"/>
          <p:cNvSpPr/>
          <p:nvPr/>
        </p:nvSpPr>
        <p:spPr>
          <a:xfrm rot="1800047">
            <a:off x="2152227" y="1468572"/>
            <a:ext cx="2690936" cy="2690936"/>
          </a:xfrm>
          <a:prstGeom prst="blockArc">
            <a:avLst>
              <a:gd name="adj1" fmla="val 14414370"/>
              <a:gd name="adj2" fmla="val 20635"/>
              <a:gd name="adj3" fmla="val 19389"/>
            </a:avLst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765" name="Google Shape;1765;p46"/>
          <p:cNvSpPr/>
          <p:nvPr/>
        </p:nvSpPr>
        <p:spPr>
          <a:xfrm rot="1800047">
            <a:off x="2153043" y="1467434"/>
            <a:ext cx="2690936" cy="2690936"/>
          </a:xfrm>
          <a:prstGeom prst="blockArc">
            <a:avLst>
              <a:gd name="adj1" fmla="val 14414370"/>
              <a:gd name="adj2" fmla="val 21507196"/>
              <a:gd name="adj3" fmla="val 9337"/>
            </a:avLst>
          </a:prstGeom>
          <a:solidFill>
            <a:srgbClr val="DFE954"/>
          </a:solidFill>
          <a:ln w="9525" cap="flat" cmpd="sng">
            <a:solidFill>
              <a:srgbClr val="DFE95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6"/>
          <p:cNvSpPr/>
          <p:nvPr/>
        </p:nvSpPr>
        <p:spPr>
          <a:xfrm rot="-1800047" flipH="1">
            <a:off x="2154339" y="1468572"/>
            <a:ext cx="2690936" cy="2690936"/>
          </a:xfrm>
          <a:prstGeom prst="blockArc">
            <a:avLst>
              <a:gd name="adj1" fmla="val 14388565"/>
              <a:gd name="adj2" fmla="val 6447"/>
              <a:gd name="adj3" fmla="val 19407"/>
            </a:avLst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6"/>
          <p:cNvSpPr/>
          <p:nvPr/>
        </p:nvSpPr>
        <p:spPr>
          <a:xfrm rot="-9000757" flipH="1">
            <a:off x="2153337" y="1466946"/>
            <a:ext cx="2690226" cy="2690226"/>
          </a:xfrm>
          <a:prstGeom prst="blockArc">
            <a:avLst>
              <a:gd name="adj1" fmla="val 14344287"/>
              <a:gd name="adj2" fmla="val 104576"/>
              <a:gd name="adj3" fmla="val 19394"/>
            </a:avLst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46"/>
          <p:cNvSpPr/>
          <p:nvPr/>
        </p:nvSpPr>
        <p:spPr>
          <a:xfrm rot="-1800047" flipH="1">
            <a:off x="21551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50B883"/>
          </a:solidFill>
          <a:ln w="9525" cap="flat" cmpd="sng">
            <a:solidFill>
              <a:srgbClr val="50B88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6"/>
          <p:cNvSpPr/>
          <p:nvPr/>
        </p:nvSpPr>
        <p:spPr>
          <a:xfrm rot="-9000757" flipH="1">
            <a:off x="2154153" y="1465808"/>
            <a:ext cx="2690226" cy="2690226"/>
          </a:xfrm>
          <a:prstGeom prst="blockArc">
            <a:avLst>
              <a:gd name="adj1" fmla="val 14316164"/>
              <a:gd name="adj2" fmla="val 21500011"/>
              <a:gd name="adj3" fmla="val 9143"/>
            </a:avLst>
          </a:prstGeom>
          <a:solidFill>
            <a:srgbClr val="9ED155"/>
          </a:solidFill>
          <a:ln w="9525" cap="flat" cmpd="sng">
            <a:solidFill>
              <a:srgbClr val="9ED155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6"/>
          <p:cNvSpPr/>
          <p:nvPr/>
        </p:nvSpPr>
        <p:spPr>
          <a:xfrm rot="6359841">
            <a:off x="2249001" y="3223999"/>
            <a:ext cx="363580" cy="363580"/>
          </a:xfrm>
          <a:prstGeom prst="rtTriangle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6"/>
          <p:cNvSpPr/>
          <p:nvPr/>
        </p:nvSpPr>
        <p:spPr>
          <a:xfrm rot="-1027861">
            <a:off x="4419074" y="3230832"/>
            <a:ext cx="312672" cy="312672"/>
          </a:xfrm>
          <a:prstGeom prst="rtTriangle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6"/>
          <p:cNvSpPr/>
          <p:nvPr/>
        </p:nvSpPr>
        <p:spPr>
          <a:xfrm rot="-8100000">
            <a:off x="3320678" y="1401940"/>
            <a:ext cx="363170" cy="363170"/>
          </a:xfrm>
          <a:prstGeom prst="rtTriangle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3" name="Google Shape;1773;p46"/>
          <p:cNvGrpSpPr/>
          <p:nvPr/>
        </p:nvGrpSpPr>
        <p:grpSpPr>
          <a:xfrm>
            <a:off x="614036" y="1696124"/>
            <a:ext cx="1931633" cy="669600"/>
            <a:chOff x="1680836" y="1315124"/>
            <a:chExt cx="1931633" cy="669600"/>
          </a:xfrm>
        </p:grpSpPr>
        <p:cxnSp>
          <p:nvCxnSpPr>
            <p:cNvPr id="1774" name="Google Shape;1774;p4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50B88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5" name="Google Shape;1775;p4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50B8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3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450519" y="1696124"/>
            <a:ext cx="1940006" cy="669600"/>
            <a:chOff x="5517319" y="1315124"/>
            <a:chExt cx="1940006" cy="669600"/>
          </a:xfrm>
        </p:grpSpPr>
        <p:cxnSp>
          <p:nvCxnSpPr>
            <p:cNvPr id="1777" name="Google Shape;1777;p4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DFE95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8" name="Google Shape;1778;p4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DFE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1</a:t>
              </a:r>
              <a:endParaRPr sz="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nec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congue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tempus lorem ipsum</a:t>
              </a:r>
              <a:endParaRPr sz="800" b="1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9" name="Google Shape;1779;p46"/>
          <p:cNvGrpSpPr/>
          <p:nvPr/>
        </p:nvGrpSpPr>
        <p:grpSpPr>
          <a:xfrm>
            <a:off x="2741426" y="3916140"/>
            <a:ext cx="1495200" cy="1143796"/>
            <a:chOff x="3808226" y="3535140"/>
            <a:chExt cx="1495200" cy="1143796"/>
          </a:xfrm>
        </p:grpSpPr>
        <p:cxnSp>
          <p:nvCxnSpPr>
            <p:cNvPr id="1780" name="Google Shape;1780;p4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9ED1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81" name="Google Shape;1781;p4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9ED1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2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87" name="Google Shape;1787;p47"/>
          <p:cNvGraphicFramePr/>
          <p:nvPr/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D78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8"/>
          <p:cNvSpPr/>
          <p:nvPr/>
        </p:nvSpPr>
        <p:spPr>
          <a:xfrm>
            <a:off x="789550" y="921100"/>
            <a:ext cx="7621667" cy="363079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48"/>
          <p:cNvSpPr txBox="1">
            <a:spLocks noGrp="1"/>
          </p:cNvSpPr>
          <p:nvPr>
            <p:ph type="title" idx="4294967295"/>
          </p:nvPr>
        </p:nvSpPr>
        <p:spPr>
          <a:xfrm>
            <a:off x="287750" y="293925"/>
            <a:ext cx="86013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1795" name="Google Shape;1795;p48"/>
          <p:cNvSpPr/>
          <p:nvPr/>
        </p:nvSpPr>
        <p:spPr>
          <a:xfrm>
            <a:off x="2200637" y="1711582"/>
            <a:ext cx="721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10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6" name="Google Shape;1796;p48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797" name="Google Shape;1797;p48"/>
          <p:cNvSpPr/>
          <p:nvPr/>
        </p:nvSpPr>
        <p:spPr>
          <a:xfrm>
            <a:off x="1322625" y="2046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8"/>
          <p:cNvSpPr/>
          <p:nvPr/>
        </p:nvSpPr>
        <p:spPr>
          <a:xfrm>
            <a:off x="2878350" y="3521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8"/>
          <p:cNvSpPr/>
          <p:nvPr/>
        </p:nvSpPr>
        <p:spPr>
          <a:xfrm>
            <a:off x="3877000" y="18196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8"/>
          <p:cNvSpPr/>
          <p:nvPr/>
        </p:nvSpPr>
        <p:spPr>
          <a:xfrm>
            <a:off x="4526800" y="38037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48"/>
          <p:cNvSpPr/>
          <p:nvPr/>
        </p:nvSpPr>
        <p:spPr>
          <a:xfrm>
            <a:off x="7120950" y="38879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8"/>
          <p:cNvSpPr/>
          <p:nvPr/>
        </p:nvSpPr>
        <p:spPr>
          <a:xfrm>
            <a:off x="6595100" y="22655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808" name="Google Shape;1808;p4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09" name="Google Shape;1809;p49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810" name="Google Shape;1810;p49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1" name="Google Shape;1811;p4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812" name="Google Shape;1812;p4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13" name="Google Shape;1813;p4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5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</a:rPr>
              <a:t>You can insert graphs from </a:t>
            </a:r>
            <a:r>
              <a:rPr lang="en" u="sng">
                <a:solidFill>
                  <a:srgbClr val="266D78"/>
                </a:solidFill>
                <a:hlinkClick r:id="rId3"/>
              </a:rPr>
              <a:t>Google Sheets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19" name="Google Shape;1819;p5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820" name="Google Shape;1820;p5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00" y="601625"/>
            <a:ext cx="4360559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1"/>
          <p:cNvSpPr/>
          <p:nvPr/>
        </p:nvSpPr>
        <p:spPr>
          <a:xfrm>
            <a:off x="5731325" y="293637"/>
            <a:ext cx="2260882" cy="453650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5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266D78"/>
              </a:solidFill>
            </a:endParaRPr>
          </a:p>
        </p:txBody>
      </p:sp>
      <p:sp>
        <p:nvSpPr>
          <p:cNvPr id="1827" name="Google Shape;1827;p51"/>
          <p:cNvSpPr/>
          <p:nvPr/>
        </p:nvSpPr>
        <p:spPr>
          <a:xfrm>
            <a:off x="5832993" y="674092"/>
            <a:ext cx="2057700" cy="3656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8" name="Google Shape;1828;p5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829" name="Google Shape;1829;p5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2"/>
          <p:cNvSpPr/>
          <p:nvPr/>
        </p:nvSpPr>
        <p:spPr>
          <a:xfrm>
            <a:off x="5726174" y="159577"/>
            <a:ext cx="2277317" cy="479244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36" name="Google Shape;1836;p52"/>
          <p:cNvSpPr/>
          <p:nvPr/>
        </p:nvSpPr>
        <p:spPr>
          <a:xfrm>
            <a:off x="5887147" y="851002"/>
            <a:ext cx="1942500" cy="34362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7" name="Google Shape;1837;p5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838" name="Google Shape;1838;p5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3"/>
          <p:cNvSpPr/>
          <p:nvPr/>
        </p:nvSpPr>
        <p:spPr>
          <a:xfrm>
            <a:off x="5149450" y="161936"/>
            <a:ext cx="3421115" cy="4838321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3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45" name="Google Shape;1845;p53"/>
          <p:cNvSpPr/>
          <p:nvPr/>
        </p:nvSpPr>
        <p:spPr>
          <a:xfrm>
            <a:off x="5385522" y="607129"/>
            <a:ext cx="2962200" cy="39606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6" name="Google Shape;1846;p5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847" name="Google Shape;1847;p5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4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54" name="Google Shape;1854;p54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5" name="Google Shape;1855;p5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856" name="Google Shape;1856;p5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72" name="Google Shape;1872;p5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FBBC5"/>
                </a:solidFill>
                <a:hlinkClick r:id="rId3"/>
              </a:rPr>
              <a:t>SlidesCarnival</a:t>
            </a:r>
            <a:endParaRPr sz="2400">
              <a:solidFill>
                <a:srgbClr val="5FBBC5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5FBBC5"/>
                </a:solidFill>
                <a:hlinkClick r:id="rId4"/>
              </a:rPr>
              <a:t>Unsplash</a:t>
            </a:r>
            <a:endParaRPr sz="2400">
              <a:solidFill>
                <a:srgbClr val="5FBBC5"/>
              </a:solidFill>
            </a:endParaRPr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9" name="Google Shape;1879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880" name="Google Shape;1880;p57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81" name="Google Shape;1881;p5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58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887" name="Google Shape;1887;p5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58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894" name="Google Shape;1894;p5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6" name="Google Shape;1896;p58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897" name="Google Shape;1897;p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99" name="Google Shape;1899;p58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00" name="Google Shape;1900;p58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01" name="Google Shape;1901;p58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902" name="Google Shape;1902;p5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58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906" name="Google Shape;1906;p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10" name="Google Shape;1910;p58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11" name="Google Shape;1911;p58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912" name="Google Shape;1912;p5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2" name="Google Shape;1932;p58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933" name="Google Shape;1933;p5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5" name="Google Shape;1935;p58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936" name="Google Shape;1936;p5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9" name="Google Shape;1939;p58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940" name="Google Shape;1940;p5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43" name="Google Shape;1943;p58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944" name="Google Shape;1944;p5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8" name="Google Shape;1948;p58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9" name="Google Shape;1949;p58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0" name="Google Shape;1950;p58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1" name="Google Shape;1951;p58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2" name="Google Shape;1952;p58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953" name="Google Shape;1953;p5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5" name="Google Shape;1955;p58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956" name="Google Shape;195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8" name="Google Shape;1958;p58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959" name="Google Shape;1959;p5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58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962" name="Google Shape;1962;p5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4" name="Google Shape;1964;p58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965" name="Google Shape;1965;p5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58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970" name="Google Shape;1970;p5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2" name="Google Shape;1972;p58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973" name="Google Shape;1973;p5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76" name="Google Shape;1976;p58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77" name="Google Shape;1977;p58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978" name="Google Shape;1978;p5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0" name="Google Shape;1980;p58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981" name="Google Shape;1981;p5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6" name="Google Shape;1986;p58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987" name="Google Shape;1987;p5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9" name="Google Shape;1989;p58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990" name="Google Shape;1990;p5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5" name="Google Shape;1995;p58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996" name="Google Shape;1996;p5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01" name="Google Shape;2001;p58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2002" name="Google Shape;2002;p5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06" name="Google Shape;2006;p58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7" name="Google Shape;2007;p58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8" name="Google Shape;2008;p58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09" name="Google Shape;2009;p58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2010" name="Google Shape;2010;p5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2" name="Google Shape;2012;p58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2013" name="Google Shape;2013;p5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5" name="Google Shape;2015;p58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2016" name="Google Shape;2016;p5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18" name="Google Shape;2018;p58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19" name="Google Shape;2019;p58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2020" name="Google Shape;2020;p5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2" name="Google Shape;2022;p58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2023" name="Google Shape;2023;p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8" name="Google Shape;2028;p58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2029" name="Google Shape;2029;p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1" name="Google Shape;2031;p58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32" name="Google Shape;2032;p58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33" name="Google Shape;2033;p58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2034" name="Google Shape;2034;p5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36" name="Google Shape;2036;p58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2037" name="Google Shape;2037;p5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9" name="Google Shape;2039;p58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0" name="Google Shape;2040;p58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2041" name="Google Shape;2041;p5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43" name="Google Shape;2043;p58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2044" name="Google Shape;2044;p5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47" name="Google Shape;2047;p58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48" name="Google Shape;2048;p58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9" name="Google Shape;2049;p58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2050" name="Google Shape;2050;p5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2" name="Google Shape;2052;p58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2053" name="Google Shape;2053;p5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7" name="Google Shape;2057;p58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2058" name="Google Shape;2058;p5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1" name="Google Shape;2061;p58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2062" name="Google Shape;2062;p5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4" name="Google Shape;2064;p58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2065" name="Google Shape;2065;p5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8" name="Google Shape;2068;p58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2069" name="Google Shape;2069;p5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4" name="Google Shape;2074;p58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2075" name="Google Shape;2075;p5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7" name="Google Shape;2077;p58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2078" name="Google Shape;2078;p5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83" name="Google Shape;2083;p58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84" name="Google Shape;2084;p58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2085" name="Google Shape;2085;p5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87" name="Google Shape;2087;p58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2088" name="Google Shape;2088;p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92" name="Google Shape;2092;p58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93" name="Google Shape;2093;p58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2094" name="Google Shape;2094;p5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97" name="Google Shape;2097;p58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2098" name="Google Shape;2098;p5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1" name="Google Shape;2101;p58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2" name="Google Shape;2102;p58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3" name="Google Shape;2103;p58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4" name="Google Shape;2104;p58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2105" name="Google Shape;2105;p5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8" name="Google Shape;2108;p58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9" name="Google Shape;2109;p58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2110" name="Google Shape;2110;p5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13" name="Google Shape;2113;p58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14" name="Google Shape;2114;p58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2115" name="Google Shape;2115;p5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0" name="Google Shape;2120;p58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2121" name="Google Shape;2121;p5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4" name="Google Shape;2124;p58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2125" name="Google Shape;2125;p5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2129" name="Google Shape;2129;p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0" name="Google Shape;2130;p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1" name="Google Shape;2131;p5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2" name="Google Shape;2132;p5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3" name="Google Shape;2133;p5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2135" name="Google Shape;2135;p5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6" name="Google Shape;2136;p5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7" name="Google Shape;2137;p5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8" name="Google Shape;2138;p5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9" name="Google Shape;2139;p5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0" name="Google Shape;2140;p58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2141" name="Google Shape;2141;p5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2" name="Google Shape;2142;p5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3" name="Google Shape;2143;p58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2144" name="Google Shape;2144;p5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5" name="Google Shape;2145;p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6" name="Google Shape;2146;p5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7" name="Google Shape;2147;p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8" name="Google Shape;2148;p5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9" name="Google Shape;2149;p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50" name="Google Shape;2150;p58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51" name="Google Shape;2151;p58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2152" name="Google Shape;2152;p5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3" name="Google Shape;2153;p5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4" name="Google Shape;2154;p5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5" name="Google Shape;2155;p5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6" name="Google Shape;2156;p5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57" name="Google Shape;2157;p58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2158" name="Google Shape;2158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159" name="Google Shape;2159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160" name="Google Shape;2160;p58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58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162" name="Google Shape;2162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58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58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166" name="Google Shape;216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58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8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line color, width and style.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783777"/>
            <a:ext cx="40242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 Are</a:t>
            </a:r>
            <a:endParaRPr sz="600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707125" y="1966976"/>
            <a:ext cx="40242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Nick Cellini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Allen Crane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Quincy Roundtree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Carter Graves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Heber Nielsen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pic>
        <p:nvPicPr>
          <p:cNvPr id="1496" name="Google Shape;1496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137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"Make friends first, make sales second, make love third. In no particular order."</a:t>
            </a:r>
            <a:endParaRPr/>
          </a:p>
        </p:txBody>
      </p:sp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218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432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also Maria.</a:t>
            </a:r>
            <a:endParaRPr/>
          </a:p>
        </p:txBody>
      </p:sp>
      <p:sp>
        <p:nvSpPr>
          <p:cNvPr id="1522" name="Google Shape;1522;p2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Loathes </a:t>
            </a:r>
            <a:r>
              <a:rPr lang="en" dirty="0"/>
              <a:t>her 24 miles commute.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Disempowered from micro-managing.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Lacks a clear direction at work.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9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5" name="Google Shape;2175;p59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DFE954"/>
              </a:solidFill>
              <a:highlight>
                <a:srgbClr val="266D78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6" name="Google Shape;2176;p59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  <a:endParaRPr sz="9600">
              <a:solidFill>
                <a:srgbClr val="9ED15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2535</Words>
  <Application>Microsoft Macintosh PowerPoint</Application>
  <PresentationFormat>On-screen Show (16:9)</PresentationFormat>
  <Paragraphs>363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Graphs</vt:lpstr>
      <vt:lpstr>More Graphs!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 little bit about your employees</vt:lpstr>
      <vt:lpstr>A little bit about your employees</vt:lpstr>
      <vt:lpstr>A little bit about your employees</vt:lpstr>
      <vt:lpstr>A little bit about your employees</vt:lpstr>
      <vt:lpstr>A little bit about your employees</vt:lpstr>
      <vt:lpstr>Here’s how to help</vt:lpstr>
      <vt:lpstr>Here’s how to help</vt:lpstr>
      <vt:lpstr>Here’s how to help</vt:lpstr>
      <vt:lpstr>Here’s how to help</vt:lpstr>
      <vt:lpstr>A little bit about your employees</vt:lpstr>
      <vt:lpstr>A little bit about your employees</vt:lpstr>
      <vt:lpstr>Help now</vt:lpstr>
      <vt:lpstr>Help now</vt:lpstr>
      <vt:lpstr>Help now</vt:lpstr>
      <vt:lpstr>Life Satisfaction Score</vt:lpstr>
      <vt:lpstr>Save employees like Maria.</vt:lpstr>
      <vt:lpstr>In two or three columns</vt:lpstr>
      <vt:lpstr>Want big impact? Use big image.</vt:lpstr>
      <vt:lpstr>Use diagrams to explain your ideas</vt:lpstr>
      <vt:lpstr>And tables to compare data</vt:lpstr>
      <vt:lpstr>Maps</vt:lpstr>
      <vt:lpstr>89,526,124$</vt:lpstr>
      <vt:lpstr>PowerPoint Presentation</vt:lpstr>
      <vt:lpstr>Android project</vt:lpstr>
      <vt:lpstr>iPhone project</vt:lpstr>
      <vt:lpstr>Tablet project</vt:lpstr>
      <vt:lpstr>Desktop project</vt:lpstr>
      <vt:lpstr>Credits</vt:lpstr>
      <vt:lpstr>Presentation design</vt:lpstr>
      <vt:lpstr>PowerPoint Presentation</vt:lpstr>
      <vt:lpstr>We Are</vt:lpstr>
      <vt:lpstr>PowerPoint Presentation</vt:lpstr>
      <vt:lpstr>In two or three columns</vt:lpstr>
      <vt:lpstr>This is also Maria.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31</cp:revision>
  <dcterms:modified xsi:type="dcterms:W3CDTF">2018-08-07T15:52:27Z</dcterms:modified>
</cp:coreProperties>
</file>