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9" r:id="rId4"/>
    <p:sldId id="264" r:id="rId5"/>
    <p:sldId id="261" r:id="rId6"/>
    <p:sldId id="263" r:id="rId7"/>
    <p:sldId id="265" r:id="rId8"/>
    <p:sldId id="282" r:id="rId9"/>
    <p:sldId id="305" r:id="rId10"/>
    <p:sldId id="301" r:id="rId11"/>
    <p:sldId id="267" r:id="rId12"/>
    <p:sldId id="303" r:id="rId13"/>
    <p:sldId id="302" r:id="rId14"/>
    <p:sldId id="304" r:id="rId15"/>
    <p:sldId id="266" r:id="rId16"/>
    <p:sldId id="306" r:id="rId17"/>
    <p:sldId id="309" r:id="rId18"/>
    <p:sldId id="308" r:id="rId19"/>
    <p:sldId id="296" r:id="rId20"/>
    <p:sldId id="310" r:id="rId21"/>
  </p:sldIdLst>
  <p:sldSz cx="9144000" cy="5143500" type="screen16x9"/>
  <p:notesSz cx="6858000" cy="9144000"/>
  <p:embeddedFontLst>
    <p:embeddedFont>
      <p:font typeface="Muli" pitchFamily="2" charset="77"/>
      <p:regular r:id="rId23"/>
      <p:bold r:id="rId24"/>
      <p:italic r:id="rId25"/>
      <p:boldItalic r:id="rId26"/>
    </p:embeddedFont>
    <p:embeddedFont>
      <p:font typeface="Muli Black" pitchFamily="2" charset="77"/>
      <p:bold r:id="rId27"/>
      <p:boldItalic r:id="rId28"/>
    </p:embeddedFont>
    <p:embeddedFont>
      <p:font typeface="Muli Light" pitchFamily="2" charset="77"/>
      <p:regular r:id="rId29"/>
      <p:bold r:id="rId30"/>
      <p:italic r:id="rId31"/>
      <p:boldItalic r:id="rId32"/>
    </p:embeddedFont>
    <p:embeddedFont>
      <p:font typeface="Roboto Slab" pitchFamily="2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G" initials="CG" lastIdx="5" clrIdx="0">
    <p:extLst>
      <p:ext uri="{19B8F6BF-5375-455C-9EA6-DF929625EA0E}">
        <p15:presenceInfo xmlns:p15="http://schemas.microsoft.com/office/powerpoint/2012/main" userId="C 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F5"/>
    <a:srgbClr val="346C77"/>
    <a:srgbClr val="E2E76B"/>
    <a:srgbClr val="6EB9C3"/>
    <a:srgbClr val="C47DA4"/>
    <a:srgbClr val="BFBDBE"/>
    <a:srgbClr val="F37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80C5D6-9E2B-4D48-A9E4-B64C5D4BA59D}">
  <a:tblStyle styleId="{2B80C5D6-9E2B-4D48-A9E4-B64C5D4BA5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8"/>
    <p:restoredTop sz="94728"/>
  </p:normalViewPr>
  <p:slideViewPr>
    <p:cSldViewPr snapToGrid="0" snapToObjects="1">
      <p:cViewPr varScale="1">
        <p:scale>
          <a:sx n="140" d="100"/>
          <a:sy n="140" d="100"/>
        </p:scale>
        <p:origin x="216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4:49.017" idx="1">
    <p:pos x="10" y="10"/>
    <p:text>Nick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02.930" idx="2">
    <p:pos x="10" y="10"/>
    <p:text>Heber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15.765" idx="3">
    <p:pos x="10" y="10"/>
    <p:text>Allen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26.081" idx="4">
    <p:pos x="10" y="10"/>
    <p:text>Quincy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40.616" idx="5">
    <p:pos x="10" y="10"/>
    <p:text>Carter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017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723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115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103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513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3df63aefd8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3df63aefd8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404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478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91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20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3df63aefd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3df63aefd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call to action. You’re the employer, and you are responsible for this outcome.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3df63aefd8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3df63aefd8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90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1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Google Shape;12;p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Google Shape;30;p2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Google Shape;46;p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Google Shape;63;p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Google Shape;84;p2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Google Shape;99;p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Google Shape;113;p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Google Shape;125;p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Google Shape;137;p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Google Shape;150;p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Google Shape;166;p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Google Shape;179;p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Google Shape;289;p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Google Shape;294;p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Google Shape;297;p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Google Shape;303;p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Google Shape;311;p5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Google Shape;317;p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3" name="Google Shape;323;p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Google Shape;408;p7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Google Shape;413;p7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Google Shape;416;p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Google Shape;422;p7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7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Google Shape;430;p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7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Google Shape;436;p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3" name="Google Shape;443;p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8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Google Shape;446;p8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8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Google Shape;450;p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8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Google Shape;454;p8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Google Shape;459;p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8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Google Shape;464;p8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8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69" name="Google Shape;469;p8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0" name="Google Shape;470;p8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1" name="Google Shape;471;p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8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75" name="Google Shape;475;p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80" name="Google Shape;480;p9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3" name="Google Shape;483;p9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9" name="Google Shape;489;p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9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97" name="Google Shape;497;p9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9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503" name="Google Shape;503;p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9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Google Shape;566;p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Google Shape;575;p11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Google Shape;582;p1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Google Shape;591;p1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Google Shape;602;p11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Google Shape;610;p1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1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Google Shape;718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Google Shape;719;p13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Google Shape;745;p13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Google Shape;770;p1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Google Shape;795;p1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Google Shape;821;p13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Google Shape;845;p1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0" name="Google Shape;870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Google Shape;871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Google Shape;898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Google Shape;924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Google Shape;950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Google Shape;976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Google Shape;97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Google Shape;102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Google Shape;105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Google Shape;1076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Google Shape;1077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Google Shape;107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Google Shape;110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Google Shape;112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Google Shape;115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Google Shape;1177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Google Shape;1178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Google Shape;1179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Google Shape;1231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Google Shape;1282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Google Shape;1283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Google Shape;1284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Google Shape;1308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Google Shape;1332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Google Shape;1356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Google Shape;1380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Google Shape;1381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Google Shape;14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Google Shape;1405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Google Shape;1429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Google Shape;14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Google Shape;1453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9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"/>
          <p:cNvSpPr txBox="1">
            <a:spLocks noGrp="1"/>
          </p:cNvSpPr>
          <p:nvPr>
            <p:ph type="ctrTitle"/>
          </p:nvPr>
        </p:nvSpPr>
        <p:spPr>
          <a:xfrm>
            <a:off x="144800" y="16857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only we had more…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Tenured Employees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3.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Lessons From the Data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Contributing Factors, Problem Spots and Trends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250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little bit about XYZ employees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0882E-F14B-784D-ADE8-A90D845A9823}"/>
              </a:ext>
            </a:extLst>
          </p:cNvPr>
          <p:cNvSpPr/>
          <p:nvPr/>
        </p:nvSpPr>
        <p:spPr>
          <a:xfrm>
            <a:off x="347134" y="775508"/>
            <a:ext cx="2048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Median Age of 36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469D9-A525-054B-852C-805C74CC74E7}"/>
              </a:ext>
            </a:extLst>
          </p:cNvPr>
          <p:cNvSpPr/>
          <p:nvPr/>
        </p:nvSpPr>
        <p:spPr>
          <a:xfrm>
            <a:off x="4182534" y="821733"/>
            <a:ext cx="3461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Predominantly Male Workforce with Similar Attrition across Gender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0218B1-417D-D24C-A3B8-640AA2741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" y="1632908"/>
            <a:ext cx="4090818" cy="28346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F3B1D8-AAE6-FB42-AF94-828097840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468" y="1765577"/>
            <a:ext cx="3759982" cy="27249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Counts by Role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469D9-A525-054B-852C-805C74CC74E7}"/>
              </a:ext>
            </a:extLst>
          </p:cNvPr>
          <p:cNvSpPr/>
          <p:nvPr/>
        </p:nvSpPr>
        <p:spPr>
          <a:xfrm>
            <a:off x="528660" y="745587"/>
            <a:ext cx="29040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C47DA4"/>
                </a:solidFill>
              </a:rPr>
              <a:t>Healthy R&amp;D and Sales Budgets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76B110-898C-614C-9422-EEBCD41D0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60" y="1053364"/>
            <a:ext cx="5202506" cy="36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3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Excerpt by Role from Sales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0882E-F14B-784D-ADE8-A90D845A9823}"/>
              </a:ext>
            </a:extLst>
          </p:cNvPr>
          <p:cNvSpPr/>
          <p:nvPr/>
        </p:nvSpPr>
        <p:spPr>
          <a:xfrm>
            <a:off x="421175" y="924183"/>
            <a:ext cx="3403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BFBDBE"/>
                </a:solidFill>
              </a:rPr>
              <a:t># Executive ranks are Sales Heavy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D8E74-0B9B-544B-B5F4-371E1862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75" y="1380635"/>
            <a:ext cx="4194754" cy="28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87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4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Top three factors associated with turnover </a:t>
            </a:r>
            <a:endParaRPr sz="2000" dirty="0"/>
          </a:p>
        </p:txBody>
      </p:sp>
      <p:graphicFrame>
        <p:nvGraphicFramePr>
          <p:cNvPr id="1787" name="Google Shape;1787;p47"/>
          <p:cNvGraphicFramePr/>
          <p:nvPr>
            <p:extLst>
              <p:ext uri="{D42A27DB-BD31-4B8C-83A1-F6EECF244321}">
                <p14:modId xmlns:p14="http://schemas.microsoft.com/office/powerpoint/2010/main" val="34019027"/>
              </p:ext>
            </p:extLst>
          </p:nvPr>
        </p:nvGraphicFramePr>
        <p:xfrm>
          <a:off x="573800" y="1564481"/>
          <a:ext cx="6266800" cy="2981900"/>
        </p:xfrm>
        <a:graphic>
          <a:graphicData uri="http://schemas.openxmlformats.org/drawingml/2006/table">
            <a:tbl>
              <a:tblPr>
                <a:noFill/>
                <a:tableStyleId>{2B80C5D6-9E2B-4D48-A9E4-B64C5D4BA59D}</a:tableStyleId>
              </a:tblPr>
              <a:tblGrid>
                <a:gridCol w="15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54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Factor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Estimated Effect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Std. Error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Significance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Frequent Business Travel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.96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.29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.00095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Distance From Home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.056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.015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.00021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Low Involvement Level (1)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2.38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.65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.00027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88" name="Google Shape;1788;p4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2645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2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Notes on Notable Items</a:t>
            </a:r>
            <a:endParaRPr dirty="0"/>
          </a:p>
        </p:txBody>
      </p:sp>
      <p:sp>
        <p:nvSpPr>
          <p:cNvPr id="1549" name="Google Shape;1549;p25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16.1% Overall Attrition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We can do better.</a:t>
            </a:r>
            <a:endParaRPr sz="1200" dirty="0"/>
          </a:p>
        </p:txBody>
      </p:sp>
      <p:sp>
        <p:nvSpPr>
          <p:cNvPr id="1550" name="Google Shape;1550;p25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40% Sales Attrition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Are we burning them out?</a:t>
            </a:r>
            <a:endParaRPr dirty="0"/>
          </a:p>
        </p:txBody>
      </p:sp>
      <p:sp>
        <p:nvSpPr>
          <p:cNvPr id="1551" name="Google Shape;1551;p25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Survey Results </a:t>
            </a:r>
            <a:r>
              <a:rPr lang="en-US" sz="1400" b="1" dirty="0"/>
              <a:t>Are Great Predictors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While we included only one of the survey ratings in our top factors, all were strong predictors. 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552" name="Google Shape;1552;p2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4.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do we go from here?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 &amp; Recommendations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046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Recommendations</a:t>
            </a:r>
            <a:endParaRPr dirty="0"/>
          </a:p>
        </p:txBody>
      </p:sp>
      <p:sp>
        <p:nvSpPr>
          <p:cNvPr id="1663" name="Google Shape;1663;p37"/>
          <p:cNvSpPr txBox="1">
            <a:spLocks noGrp="1"/>
          </p:cNvSpPr>
          <p:nvPr>
            <p:ph type="body" idx="1"/>
          </p:nvPr>
        </p:nvSpPr>
        <p:spPr>
          <a:xfrm>
            <a:off x="499699" y="1836422"/>
            <a:ext cx="2277975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#Work</a:t>
            </a:r>
            <a:r>
              <a:rPr lang="en-US" b="1" dirty="0" err="1"/>
              <a:t>TravelSucks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/>
              <a:t>Online </a:t>
            </a:r>
            <a:r>
              <a:rPr lang="en-US" sz="1600" dirty="0"/>
              <a:t>collaboration</a:t>
            </a:r>
            <a:r>
              <a:rPr lang="en" sz="1600" dirty="0"/>
              <a:t> and sales meetings are mature and proven</a:t>
            </a:r>
            <a:r>
              <a:rPr lang="en-US" sz="1600" b="1" dirty="0"/>
              <a:t> </a:t>
            </a:r>
            <a:r>
              <a:rPr lang="en" sz="1600" dirty="0"/>
              <a:t>technologies.  Increase their adoption within the organization</a:t>
            </a:r>
            <a:endParaRPr sz="1600" dirty="0"/>
          </a:p>
        </p:txBody>
      </p:sp>
      <p:sp>
        <p:nvSpPr>
          <p:cNvPr id="1664" name="Google Shape;1664;p37"/>
          <p:cNvSpPr txBox="1">
            <a:spLocks noGrp="1"/>
          </p:cNvSpPr>
          <p:nvPr>
            <p:ph type="body" idx="2"/>
          </p:nvPr>
        </p:nvSpPr>
        <p:spPr>
          <a:xfrm>
            <a:off x="2946137" y="1836422"/>
            <a:ext cx="2362725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#</a:t>
            </a:r>
            <a:r>
              <a:rPr lang="en-US" b="1" dirty="0" err="1"/>
              <a:t>TrafficBlues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Give time back to employees by reducing their commutes.  Allow more employees to work from home when able and willing</a:t>
            </a:r>
            <a:endParaRPr sz="1600" dirty="0"/>
          </a:p>
        </p:txBody>
      </p:sp>
      <p:sp>
        <p:nvSpPr>
          <p:cNvPr id="1665" name="Google Shape;1665;p37"/>
          <p:cNvSpPr txBox="1">
            <a:spLocks noGrp="1"/>
          </p:cNvSpPr>
          <p:nvPr>
            <p:ph type="body" idx="3"/>
          </p:nvPr>
        </p:nvSpPr>
        <p:spPr>
          <a:xfrm>
            <a:off x="5436650" y="1836422"/>
            <a:ext cx="236115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#</a:t>
            </a:r>
            <a:r>
              <a:rPr lang="en-US" b="1" dirty="0" err="1"/>
              <a:t>NobodyAskedMe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Involve line level employees with strategic decisions in HR policy.  Ask for their opinions.  Act on their advice.</a:t>
            </a:r>
            <a:endParaRPr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666" name="Google Shape;1666;p3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6" name="Google Shape;1663;p37">
            <a:extLst>
              <a:ext uri="{FF2B5EF4-FFF2-40B4-BE49-F238E27FC236}">
                <a16:creationId xmlns:a16="http://schemas.microsoft.com/office/drawing/2014/main" id="{AC0C500A-624E-C143-8798-FD4963AA9673}"/>
              </a:ext>
            </a:extLst>
          </p:cNvPr>
          <p:cNvSpPr txBox="1">
            <a:spLocks/>
          </p:cNvSpPr>
          <p:nvPr/>
        </p:nvSpPr>
        <p:spPr>
          <a:xfrm>
            <a:off x="457200" y="4199096"/>
            <a:ext cx="7340600" cy="74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▪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□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Muli Light"/>
              <a:buNone/>
            </a:pPr>
            <a:r>
              <a:rPr lang="en-US" sz="1600" b="1" dirty="0"/>
              <a:t>Finally, heed the warnings signs in employee surveys!  They mean business.</a:t>
            </a:r>
          </a:p>
        </p:txBody>
      </p:sp>
      <p:sp>
        <p:nvSpPr>
          <p:cNvPr id="17" name="Google Shape;1663;p37">
            <a:extLst>
              <a:ext uri="{FF2B5EF4-FFF2-40B4-BE49-F238E27FC236}">
                <a16:creationId xmlns:a16="http://schemas.microsoft.com/office/drawing/2014/main" id="{9DD3F63C-CD9E-0046-96E1-4AF2A439B192}"/>
              </a:ext>
            </a:extLst>
          </p:cNvPr>
          <p:cNvSpPr txBox="1">
            <a:spLocks/>
          </p:cNvSpPr>
          <p:nvPr/>
        </p:nvSpPr>
        <p:spPr>
          <a:xfrm>
            <a:off x="457200" y="1289598"/>
            <a:ext cx="7340600" cy="74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▪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□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Muli Light"/>
              <a:buNone/>
            </a:pPr>
            <a:r>
              <a:rPr lang="en-US" sz="1600" b="1" dirty="0"/>
              <a:t>Maria’s Instagram tells a troubling tale.</a:t>
            </a:r>
          </a:p>
        </p:txBody>
      </p:sp>
    </p:spTree>
    <p:extLst>
      <p:ext uri="{BB962C8B-B14F-4D97-AF65-F5344CB8AC3E}">
        <p14:creationId xmlns:p14="http://schemas.microsoft.com/office/powerpoint/2010/main" val="380273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43"/>
          <p:cNvSpPr txBox="1">
            <a:spLocks noGrp="1"/>
          </p:cNvSpPr>
          <p:nvPr>
            <p:ph type="ctrTitle" idx="4294967295"/>
          </p:nvPr>
        </p:nvSpPr>
        <p:spPr>
          <a:xfrm>
            <a:off x="1164350" y="1888150"/>
            <a:ext cx="400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#</a:t>
            </a:r>
            <a:r>
              <a:rPr lang="en" sz="4800" dirty="0" err="1"/>
              <a:t>SaveMaria</a:t>
            </a:r>
            <a:r>
              <a:rPr lang="en" sz="4800" dirty="0"/>
              <a:t> </a:t>
            </a:r>
            <a:br>
              <a:rPr lang="en" sz="4800" dirty="0"/>
            </a:br>
            <a:r>
              <a:rPr lang="en" sz="4800" dirty="0"/>
              <a:t>#</a:t>
            </a:r>
            <a:r>
              <a:rPr lang="en" sz="4800" dirty="0" err="1"/>
              <a:t>SaveMoney</a:t>
            </a:r>
            <a:endParaRPr sz="4800" dirty="0"/>
          </a:p>
        </p:txBody>
      </p:sp>
      <p:sp>
        <p:nvSpPr>
          <p:cNvPr id="1727" name="Google Shape;1727;p43"/>
          <p:cNvSpPr txBox="1">
            <a:spLocks noGrp="1"/>
          </p:cNvSpPr>
          <p:nvPr>
            <p:ph type="subTitle" idx="4294967295"/>
          </p:nvPr>
        </p:nvSpPr>
        <p:spPr>
          <a:xfrm>
            <a:off x="1164350" y="3030551"/>
            <a:ext cx="400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</a:rPr>
              <a:t>Offer flexibility to work remote.  Increase the use of online meetings.  Involve her in </a:t>
            </a:r>
            <a:r>
              <a:rPr lang="en-US" sz="1800" dirty="0">
                <a:solidFill>
                  <a:schemeClr val="bg1"/>
                </a:solidFill>
              </a:rPr>
              <a:t>decision</a:t>
            </a:r>
            <a:r>
              <a:rPr lang="en" sz="1800" dirty="0">
                <a:solidFill>
                  <a:schemeClr val="bg1"/>
                </a:solidFill>
              </a:rPr>
              <a:t> making.  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728" name="Google Shape;1728;p43"/>
          <p:cNvSpPr/>
          <p:nvPr/>
        </p:nvSpPr>
        <p:spPr>
          <a:xfrm>
            <a:off x="7025850" y="3487561"/>
            <a:ext cx="306704" cy="29285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9" name="Google Shape;1729;p43"/>
          <p:cNvGrpSpPr/>
          <p:nvPr/>
        </p:nvGrpSpPr>
        <p:grpSpPr>
          <a:xfrm>
            <a:off x="6645325" y="1842948"/>
            <a:ext cx="1313988" cy="1314314"/>
            <a:chOff x="6654650" y="3665275"/>
            <a:chExt cx="409100" cy="409125"/>
          </a:xfrm>
        </p:grpSpPr>
        <p:sp>
          <p:nvSpPr>
            <p:cNvPr id="1730" name="Google Shape;1730;p4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2" name="Google Shape;1732;p43"/>
          <p:cNvGrpSpPr/>
          <p:nvPr/>
        </p:nvGrpSpPr>
        <p:grpSpPr>
          <a:xfrm rot="1057023">
            <a:off x="5378766" y="2876210"/>
            <a:ext cx="868134" cy="868199"/>
            <a:chOff x="570875" y="4322250"/>
            <a:chExt cx="443300" cy="443325"/>
          </a:xfrm>
        </p:grpSpPr>
        <p:sp>
          <p:nvSpPr>
            <p:cNvPr id="1733" name="Google Shape;1733;p4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7" name="Google Shape;1737;p43"/>
          <p:cNvSpPr/>
          <p:nvPr/>
        </p:nvSpPr>
        <p:spPr>
          <a:xfrm rot="2466788">
            <a:off x="5476253" y="2097745"/>
            <a:ext cx="426131" cy="40688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43"/>
          <p:cNvSpPr/>
          <p:nvPr/>
        </p:nvSpPr>
        <p:spPr>
          <a:xfrm rot="-1609468">
            <a:off x="6099461" y="2353755"/>
            <a:ext cx="306650" cy="29279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43"/>
          <p:cNvSpPr/>
          <p:nvPr/>
        </p:nvSpPr>
        <p:spPr>
          <a:xfrm rot="2926179">
            <a:off x="7958852" y="2585725"/>
            <a:ext cx="229657" cy="21928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3"/>
          <p:cNvSpPr/>
          <p:nvPr/>
        </p:nvSpPr>
        <p:spPr>
          <a:xfrm rot="-1609376">
            <a:off x="7003170" y="1116717"/>
            <a:ext cx="206905" cy="19756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705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5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862" name="Google Shape;1862;p55"/>
          <p:cNvSpPr txBox="1">
            <a:spLocks noGrp="1"/>
          </p:cNvSpPr>
          <p:nvPr>
            <p:ph type="ctrTitle" idx="4294967295"/>
          </p:nvPr>
        </p:nvSpPr>
        <p:spPr>
          <a:xfrm>
            <a:off x="803084" y="2008697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E2E76B"/>
                </a:solidFill>
              </a:rPr>
              <a:t>Thanks!</a:t>
            </a:r>
            <a:endParaRPr sz="6000" dirty="0">
              <a:solidFill>
                <a:srgbClr val="E2E76B"/>
              </a:solidFill>
            </a:endParaRPr>
          </a:p>
        </p:txBody>
      </p:sp>
      <p:sp>
        <p:nvSpPr>
          <p:cNvPr id="1863" name="Google Shape;1863;p55"/>
          <p:cNvSpPr txBox="1">
            <a:spLocks noGrp="1"/>
          </p:cNvSpPr>
          <p:nvPr>
            <p:ph type="subTitle" idx="4294967295"/>
          </p:nvPr>
        </p:nvSpPr>
        <p:spPr>
          <a:xfrm>
            <a:off x="5679883" y="1733447"/>
            <a:ext cx="4024200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E2E76B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  <a:endParaRPr dirty="0">
              <a:solidFill>
                <a:srgbClr val="E2E7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6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we are</a:t>
            </a:r>
            <a:endParaRPr dirty="0"/>
          </a:p>
        </p:txBody>
      </p:sp>
      <p:sp>
        <p:nvSpPr>
          <p:cNvPr id="1486" name="Google Shape;1486;p16"/>
          <p:cNvSpPr txBox="1">
            <a:spLocks noGrp="1"/>
          </p:cNvSpPr>
          <p:nvPr>
            <p:ph type="body" idx="2"/>
          </p:nvPr>
        </p:nvSpPr>
        <p:spPr>
          <a:xfrm>
            <a:off x="3755025" y="1559025"/>
            <a:ext cx="35586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/>
              <a:t>A study in Employee Attrition for XYZ Lab Corp.</a:t>
            </a:r>
            <a:endParaRPr sz="1200" dirty="0">
              <a:solidFill>
                <a:srgbClr val="266D78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Research performed in R Studio</a:t>
            </a:r>
            <a:endParaRPr sz="1200" dirty="0">
              <a:solidFill>
                <a:srgbClr val="266D78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266D78"/>
              </a:solidFill>
            </a:endParaRPr>
          </a:p>
        </p:txBody>
      </p:sp>
      <p:sp>
        <p:nvSpPr>
          <p:cNvPr id="1487" name="Google Shape;1487;p16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Nicholas Cellini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Allen Crane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Quincy Roundtree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Carter Graves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Heber Nielsen</a:t>
            </a:r>
            <a:endParaRPr dirty="0"/>
          </a:p>
        </p:txBody>
      </p:sp>
      <p:sp>
        <p:nvSpPr>
          <p:cNvPr id="1489" name="Google Shape;1489;p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5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Appendix – Additional Significant Factors</a:t>
            </a:r>
            <a:endParaRPr dirty="0"/>
          </a:p>
        </p:txBody>
      </p:sp>
      <p:sp>
        <p:nvSpPr>
          <p:cNvPr id="1873" name="Google Shape;1873;p5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AC5864-C170-5042-A480-41C06FCC4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47653"/>
              </p:ext>
            </p:extLst>
          </p:nvPr>
        </p:nvGraphicFramePr>
        <p:xfrm>
          <a:off x="457200" y="1783906"/>
          <a:ext cx="6408739" cy="1977962"/>
        </p:xfrm>
        <a:graphic>
          <a:graphicData uri="http://schemas.openxmlformats.org/drawingml/2006/table">
            <a:tbl>
              <a:tblPr>
                <a:tableStyleId>{2B80C5D6-9E2B-4D48-A9E4-B64C5D4BA59D}</a:tableStyleId>
              </a:tblPr>
              <a:tblGrid>
                <a:gridCol w="2414090">
                  <a:extLst>
                    <a:ext uri="{9D8B030D-6E8A-4147-A177-3AD203B41FA5}">
                      <a16:colId xmlns:a16="http://schemas.microsoft.com/office/drawing/2014/main" val="2199877896"/>
                    </a:ext>
                  </a:extLst>
                </a:gridCol>
                <a:gridCol w="1258157">
                  <a:extLst>
                    <a:ext uri="{9D8B030D-6E8A-4147-A177-3AD203B41FA5}">
                      <a16:colId xmlns:a16="http://schemas.microsoft.com/office/drawing/2014/main" val="1783998212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1655090451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33385954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1342825986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2031874049"/>
                    </a:ext>
                  </a:extLst>
                </a:gridCol>
              </a:tblGrid>
              <a:tr h="168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Estimate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Std. Error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z value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Pr</a:t>
                      </a:r>
                      <a:r>
                        <a:rPr lang="en-US" sz="1000" u="none" strike="noStrike" dirty="0">
                          <a:effectLst/>
                        </a:rPr>
                        <a:t>(&gt;|z|)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026559523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DistFromHome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0.0547109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0.0147769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797419853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NumCompWrkd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0.2413122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0.0534599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0.0000064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21804856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YrsLstPromo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0.1927718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0.0578039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3562606762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BusTravel_Travel_Frequently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0.9615042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0.2908421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939073479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`EducField_Life Sciences`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-1.445134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0.4375596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-3.3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4042492526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EnvironSat_1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1.7131066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0.366769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718658497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JobInvolve_1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2.3760745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0.6530816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3.64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92930602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JobSat_1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1.4109493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0.3512389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0.0000589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339720484"/>
                  </a:ext>
                </a:extLst>
              </a:tr>
              <a:tr h="461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OverTime_No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-2.455127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0.2811395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-8.73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 0.0000000000000002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***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3865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8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8"/>
          <p:cNvSpPr txBox="1">
            <a:spLocks noGrp="1"/>
          </p:cNvSpPr>
          <p:nvPr>
            <p:ph type="ctrTitle"/>
          </p:nvPr>
        </p:nvSpPr>
        <p:spPr>
          <a:xfrm>
            <a:off x="416900" y="3251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1.</a:t>
            </a:r>
            <a:endParaRPr sz="7200" b="1" dirty="0">
              <a:solidFill>
                <a:srgbClr val="50B883"/>
              </a:solidFill>
            </a:endParaRPr>
          </a:p>
          <a:p>
            <a:pPr lvl="0"/>
            <a:r>
              <a:rPr lang="en" dirty="0"/>
              <a:t>We can do better than the 16%</a:t>
            </a:r>
            <a:r>
              <a:rPr lang="en-US" baseline="30000" dirty="0"/>
              <a:t> </a:t>
            </a:r>
            <a:r>
              <a:rPr lang="en-US" sz="2400" baseline="30000" dirty="0"/>
              <a:t>†</a:t>
            </a:r>
            <a:r>
              <a:rPr lang="en" dirty="0"/>
              <a:t> average turnover rate for our industry</a:t>
            </a:r>
            <a:endParaRPr baseline="30000" dirty="0"/>
          </a:p>
        </p:txBody>
      </p:sp>
      <p:sp>
        <p:nvSpPr>
          <p:cNvPr id="5" name="Google Shape;1502;p18">
            <a:extLst>
              <a:ext uri="{FF2B5EF4-FFF2-40B4-BE49-F238E27FC236}">
                <a16:creationId xmlns:a16="http://schemas.microsoft.com/office/drawing/2014/main" id="{A4C24144-DDD2-9F4D-BF28-5B2B18FD13F1}"/>
              </a:ext>
            </a:extLst>
          </p:cNvPr>
          <p:cNvSpPr txBox="1">
            <a:spLocks/>
          </p:cNvSpPr>
          <p:nvPr/>
        </p:nvSpPr>
        <p:spPr>
          <a:xfrm>
            <a:off x="0" y="3963919"/>
            <a:ext cx="3438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400" baseline="30000" dirty="0"/>
              <a:t>† https://</a:t>
            </a:r>
            <a:r>
              <a:rPr lang="en-US" sz="1400" baseline="30000" dirty="0" err="1"/>
              <a:t>www.shrm.org</a:t>
            </a:r>
            <a:r>
              <a:rPr lang="en-US" sz="1400" baseline="30000" dirty="0"/>
              <a:t>/</a:t>
            </a:r>
            <a:r>
              <a:rPr lang="en-US" sz="1400" baseline="30000" dirty="0" err="1"/>
              <a:t>hr</a:t>
            </a:r>
            <a:r>
              <a:rPr lang="en-US" sz="1400" baseline="30000" dirty="0"/>
              <a:t>-today/trends-and-forecasting/research-and-surveys/Documents/2017-Human-Capital-Benchmarking.pdf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155"/>
        </a:solidFill>
        <a:effectLst/>
      </p:bgPr>
    </p:bg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23"/>
          <p:cNvSpPr txBox="1">
            <a:spLocks noGrp="1"/>
          </p:cNvSpPr>
          <p:nvPr>
            <p:ph type="ctrTitle" idx="4294967295"/>
          </p:nvPr>
        </p:nvSpPr>
        <p:spPr>
          <a:xfrm>
            <a:off x="1390450" y="1811950"/>
            <a:ext cx="6363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FFFF"/>
                </a:solidFill>
              </a:rPr>
              <a:t>$ 4.5 M</a:t>
            </a:r>
            <a:endParaRPr sz="9600" dirty="0">
              <a:solidFill>
                <a:srgbClr val="FFFFFF"/>
              </a:solidFill>
            </a:endParaRPr>
          </a:p>
        </p:txBody>
      </p:sp>
      <p:sp>
        <p:nvSpPr>
          <p:cNvPr id="1536" name="Google Shape;1536;p23"/>
          <p:cNvSpPr txBox="1">
            <a:spLocks noGrp="1"/>
          </p:cNvSpPr>
          <p:nvPr>
            <p:ph type="subTitle" idx="4294967295"/>
          </p:nvPr>
        </p:nvSpPr>
        <p:spPr>
          <a:xfrm>
            <a:off x="1390450" y="2840054"/>
            <a:ext cx="6363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sz="1800" dirty="0"/>
              <a:t>Estimated Annual Attrition Cost</a:t>
            </a:r>
            <a:r>
              <a:rPr lang="en-US" sz="1800" baseline="30000" dirty="0"/>
              <a:t> †</a:t>
            </a:r>
            <a:endParaRPr sz="1800" dirty="0"/>
          </a:p>
        </p:txBody>
      </p:sp>
      <p:sp>
        <p:nvSpPr>
          <p:cNvPr id="1537" name="Google Shape;1537;p2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1536;p23">
            <a:extLst>
              <a:ext uri="{FF2B5EF4-FFF2-40B4-BE49-F238E27FC236}">
                <a16:creationId xmlns:a16="http://schemas.microsoft.com/office/drawing/2014/main" id="{45B5150E-781F-D244-B8DE-8BB9E7692837}"/>
              </a:ext>
            </a:extLst>
          </p:cNvPr>
          <p:cNvSpPr txBox="1">
            <a:spLocks/>
          </p:cNvSpPr>
          <p:nvPr/>
        </p:nvSpPr>
        <p:spPr>
          <a:xfrm>
            <a:off x="892009" y="3789126"/>
            <a:ext cx="6990458" cy="681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None/>
            </a:pPr>
            <a:r>
              <a:rPr lang="en-US" sz="1800" baseline="30000" dirty="0"/>
              <a:t>† </a:t>
            </a:r>
            <a:r>
              <a:rPr lang="en-US" sz="1200" dirty="0"/>
              <a:t>Based on 16.1% Attrition; Median Monthly Salary of $4,919; Three-Month Productivity Loss; 10% Annual Salary Recruitment Fee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Maria.   </a:t>
            </a:r>
            <a:endParaRPr/>
          </a:p>
        </p:txBody>
      </p:sp>
      <p:sp>
        <p:nvSpPr>
          <p:cNvPr id="1515" name="Google Shape;1515;p20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Cheerful and courteous employee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Marketing whiz</a:t>
            </a:r>
            <a:r>
              <a:rPr lang="en-US" dirty="0"/>
              <a:t> who excels at her sales job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Reliably delivers quality work with little oversight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66D7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2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also Maria.</a:t>
            </a:r>
            <a:endParaRPr dirty="0"/>
          </a:p>
        </p:txBody>
      </p:sp>
      <p:sp>
        <p:nvSpPr>
          <p:cNvPr id="1529" name="Google Shape;1529;p22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2779183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Loathes her hectic travel schedule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Spends too much of her week in the car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Wishes she were more involved in strategic decision making</a:t>
            </a: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0" name="Google Shape;1530;p2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529;p22">
            <a:extLst>
              <a:ext uri="{FF2B5EF4-FFF2-40B4-BE49-F238E27FC236}">
                <a16:creationId xmlns:a16="http://schemas.microsoft.com/office/drawing/2014/main" id="{B255DB43-457C-D743-A5F1-7A3DE5A2F159}"/>
              </a:ext>
            </a:extLst>
          </p:cNvPr>
          <p:cNvSpPr txBox="1">
            <a:spLocks/>
          </p:cNvSpPr>
          <p:nvPr/>
        </p:nvSpPr>
        <p:spPr>
          <a:xfrm>
            <a:off x="457200" y="3471334"/>
            <a:ext cx="6764866" cy="127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30175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0">
              <a:buFont typeface="Muli Light"/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buFont typeface="Muli Light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How do we solve a problem like Maria? </a:t>
            </a:r>
            <a:endParaRPr lang="en-US" b="1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indent="0">
              <a:buFont typeface="Muli Light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2.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cannot change what we cannot quantify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measure, model, predict, and act.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41"/>
          <p:cNvSpPr txBox="1">
            <a:spLocks noGrp="1"/>
          </p:cNvSpPr>
          <p:nvPr>
            <p:ph type="title"/>
          </p:nvPr>
        </p:nvSpPr>
        <p:spPr>
          <a:xfrm>
            <a:off x="457200" y="3833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Methodology</a:t>
            </a:r>
            <a:endParaRPr dirty="0"/>
          </a:p>
        </p:txBody>
      </p:sp>
      <p:sp>
        <p:nvSpPr>
          <p:cNvPr id="1708" name="Google Shape;1708;p4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709" name="Google Shape;1709;p41"/>
          <p:cNvSpPr/>
          <p:nvPr/>
        </p:nvSpPr>
        <p:spPr>
          <a:xfrm>
            <a:off x="549552" y="1368175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DFE95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Gather 33 variables on 1,470 current and former employees from the past year </a:t>
            </a:r>
            <a:endParaRPr sz="12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0" name="Google Shape;1710;p41"/>
          <p:cNvSpPr/>
          <p:nvPr/>
        </p:nvSpPr>
        <p:spPr>
          <a:xfrm>
            <a:off x="5233800" y="1368177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50B88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Slice a random 2/3’s of our data off to use as a training set.  Use the remaining third to test our predictions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1" name="Google Shape;1711;p41"/>
          <p:cNvSpPr/>
          <p:nvPr/>
        </p:nvSpPr>
        <p:spPr>
          <a:xfrm>
            <a:off x="2891676" y="1368178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9ED15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Clean and load the data.  Split categorical data into levels in preparation for regression analysis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712" name="Google Shape;1712;p41"/>
          <p:cNvCxnSpPr>
            <a:stCxn id="1709" idx="3"/>
            <a:endCxn id="1711" idx="1"/>
          </p:cNvCxnSpPr>
          <p:nvPr/>
        </p:nvCxnSpPr>
        <p:spPr>
          <a:xfrm>
            <a:off x="2181252" y="2137525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713" name="Google Shape;1713;p41"/>
          <p:cNvCxnSpPr>
            <a:stCxn id="1711" idx="3"/>
            <a:endCxn id="1710" idx="1"/>
          </p:cNvCxnSpPr>
          <p:nvPr/>
        </p:nvCxnSpPr>
        <p:spPr>
          <a:xfrm>
            <a:off x="4523376" y="2137528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sp>
        <p:nvSpPr>
          <p:cNvPr id="15" name="Google Shape;1709;p41">
            <a:extLst>
              <a:ext uri="{FF2B5EF4-FFF2-40B4-BE49-F238E27FC236}">
                <a16:creationId xmlns:a16="http://schemas.microsoft.com/office/drawing/2014/main" id="{50EB6308-5D50-A94E-9BF8-A7A7349B6802}"/>
              </a:ext>
            </a:extLst>
          </p:cNvPr>
          <p:cNvSpPr/>
          <p:nvPr/>
        </p:nvSpPr>
        <p:spPr>
          <a:xfrm>
            <a:off x="549552" y="3273175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Perform Logistic Regression to predict attrition and try it out on the test set</a:t>
            </a:r>
            <a:endParaRPr sz="12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" name="Google Shape;1710;p41">
            <a:extLst>
              <a:ext uri="{FF2B5EF4-FFF2-40B4-BE49-F238E27FC236}">
                <a16:creationId xmlns:a16="http://schemas.microsoft.com/office/drawing/2014/main" id="{BF64F8BB-D27D-8345-981E-8EA5CC892F39}"/>
              </a:ext>
            </a:extLst>
          </p:cNvPr>
          <p:cNvSpPr/>
          <p:nvPr/>
        </p:nvSpPr>
        <p:spPr>
          <a:xfrm>
            <a:off x="5233800" y="3273177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A call to Action!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" name="Google Shape;1711;p41">
            <a:extLst>
              <a:ext uri="{FF2B5EF4-FFF2-40B4-BE49-F238E27FC236}">
                <a16:creationId xmlns:a16="http://schemas.microsoft.com/office/drawing/2014/main" id="{9FA773D3-3251-FC4B-9625-A52593C0A648}"/>
              </a:ext>
            </a:extLst>
          </p:cNvPr>
          <p:cNvSpPr/>
          <p:nvPr/>
        </p:nvSpPr>
        <p:spPr>
          <a:xfrm>
            <a:off x="2891676" y="3273178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Identify statistically significant contributing factors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8" name="Google Shape;1712;p41">
            <a:extLst>
              <a:ext uri="{FF2B5EF4-FFF2-40B4-BE49-F238E27FC236}">
                <a16:creationId xmlns:a16="http://schemas.microsoft.com/office/drawing/2014/main" id="{D7778C1F-67F3-1B44-AF32-DD90AA188DDA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2181252" y="4042525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9" name="Google Shape;1713;p41">
            <a:extLst>
              <a:ext uri="{FF2B5EF4-FFF2-40B4-BE49-F238E27FC236}">
                <a16:creationId xmlns:a16="http://schemas.microsoft.com/office/drawing/2014/main" id="{6200C88F-B010-0F42-9DD1-7349AA5F9B5B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4523376" y="4042528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</p:spTree>
    <p:extLst>
      <p:ext uri="{BB962C8B-B14F-4D97-AF65-F5344CB8AC3E}">
        <p14:creationId xmlns:p14="http://schemas.microsoft.com/office/powerpoint/2010/main" val="184236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42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Logistic Regression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After splitting the data in train and test groups we run regression on the training set to predict attrition.  Additionally, we identified key contributing factors.</a:t>
            </a:r>
            <a:endParaRPr sz="1800" dirty="0"/>
          </a:p>
        </p:txBody>
      </p:sp>
      <p:sp>
        <p:nvSpPr>
          <p:cNvPr id="1719" name="Google Shape;1719;p4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on the modelling process</a:t>
            </a:r>
            <a:endParaRPr dirty="0"/>
          </a:p>
        </p:txBody>
      </p:sp>
      <p:sp>
        <p:nvSpPr>
          <p:cNvPr id="1720" name="Google Shape;1720;p42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Does it work? 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Running the model against our test dataset and assuming probabilities greater than 50% indicate attrition results in 90% accuracy</a:t>
            </a:r>
            <a:endParaRPr sz="1800" dirty="0"/>
          </a:p>
        </p:txBody>
      </p:sp>
      <p:sp>
        <p:nvSpPr>
          <p:cNvPr id="1721" name="Google Shape;1721;p4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7771247"/>
      </p:ext>
    </p:extLst>
  </p:cSld>
  <p:clrMapOvr>
    <a:masterClrMapping/>
  </p:clrMapOvr>
</p:sld>
</file>

<file path=ppt/theme/theme1.xml><?xml version="1.0" encoding="utf-8"?>
<a:theme xmlns:a="http://schemas.openxmlformats.org/drawingml/2006/main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715</Words>
  <Application>Microsoft Macintosh PowerPoint</Application>
  <PresentationFormat>On-screen Show (16:9)</PresentationFormat>
  <Paragraphs>169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Muli Light</vt:lpstr>
      <vt:lpstr>Arial</vt:lpstr>
      <vt:lpstr>Roboto Slab</vt:lpstr>
      <vt:lpstr>Muli Black</vt:lpstr>
      <vt:lpstr>Muli</vt:lpstr>
      <vt:lpstr>Nym template</vt:lpstr>
      <vt:lpstr>If only we had more… Tenured Employees</vt:lpstr>
      <vt:lpstr>Who we are</vt:lpstr>
      <vt:lpstr>1. We can do better than the 16% † average turnover rate for our industry</vt:lpstr>
      <vt:lpstr>$ 4.5 M</vt:lpstr>
      <vt:lpstr>This is Maria.   </vt:lpstr>
      <vt:lpstr>This is also Maria.</vt:lpstr>
      <vt:lpstr>2. We cannot change what we cannot quantify</vt:lpstr>
      <vt:lpstr>Our Methodology</vt:lpstr>
      <vt:lpstr>More on the modelling process</vt:lpstr>
      <vt:lpstr>3. Lessons From the Data</vt:lpstr>
      <vt:lpstr>A little bit about XYZ employees</vt:lpstr>
      <vt:lpstr>Counts by Role</vt:lpstr>
      <vt:lpstr>Excerpt by Role from Sales</vt:lpstr>
      <vt:lpstr>Top three factors associated with turnover </vt:lpstr>
      <vt:lpstr>Notes on Notable Items</vt:lpstr>
      <vt:lpstr>4. Where do we go from here?</vt:lpstr>
      <vt:lpstr>Recommendations</vt:lpstr>
      <vt:lpstr>#SaveMaria  #SaveMoney</vt:lpstr>
      <vt:lpstr>Thanks!</vt:lpstr>
      <vt:lpstr>Appendix – Additional Significant Factors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Treat Employees As huMans</dc:title>
  <cp:lastModifiedBy>C G</cp:lastModifiedBy>
  <cp:revision>40</cp:revision>
  <dcterms:modified xsi:type="dcterms:W3CDTF">2018-08-07T20:55:36Z</dcterms:modified>
</cp:coreProperties>
</file>