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844" r:id="rId2"/>
    <p:sldId id="596" r:id="rId3"/>
    <p:sldId id="845" r:id="rId4"/>
    <p:sldId id="919" r:id="rId5"/>
    <p:sldId id="870" r:id="rId6"/>
    <p:sldId id="850" r:id="rId7"/>
    <p:sldId id="906" r:id="rId8"/>
    <p:sldId id="955" r:id="rId9"/>
    <p:sldId id="939" r:id="rId10"/>
    <p:sldId id="940" r:id="rId11"/>
    <p:sldId id="921" r:id="rId12"/>
    <p:sldId id="925" r:id="rId13"/>
    <p:sldId id="953" r:id="rId14"/>
    <p:sldId id="928" r:id="rId15"/>
    <p:sldId id="938" r:id="rId16"/>
    <p:sldId id="929" r:id="rId17"/>
    <p:sldId id="930" r:id="rId18"/>
    <p:sldId id="931" r:id="rId19"/>
    <p:sldId id="932" r:id="rId20"/>
    <p:sldId id="933" r:id="rId21"/>
    <p:sldId id="935" r:id="rId22"/>
    <p:sldId id="934" r:id="rId23"/>
    <p:sldId id="954" r:id="rId24"/>
    <p:sldId id="942" r:id="rId25"/>
    <p:sldId id="944" r:id="rId26"/>
    <p:sldId id="951" r:id="rId27"/>
    <p:sldId id="945" r:id="rId28"/>
    <p:sldId id="946" r:id="rId29"/>
    <p:sldId id="947" r:id="rId30"/>
    <p:sldId id="948" r:id="rId31"/>
    <p:sldId id="949" r:id="rId32"/>
    <p:sldId id="920" r:id="rId33"/>
    <p:sldId id="848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혜진" initials="박" lastIdx="1" clrIdx="0">
    <p:extLst>
      <p:ext uri="{19B8F6BF-5375-455C-9EA6-DF929625EA0E}">
        <p15:presenceInfo xmlns:p15="http://schemas.microsoft.com/office/powerpoint/2012/main" userId="박혜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8D8"/>
    <a:srgbClr val="E5E5E5"/>
    <a:srgbClr val="6B9AA4"/>
    <a:srgbClr val="F3663B"/>
    <a:srgbClr val="2B313D"/>
    <a:srgbClr val="FF3300"/>
    <a:srgbClr val="434544"/>
    <a:srgbClr val="3B4353"/>
    <a:srgbClr val="FF66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62" autoAdjust="0"/>
    <p:restoredTop sz="95990" autoAdjust="0"/>
  </p:normalViewPr>
  <p:slideViewPr>
    <p:cSldViewPr snapToGrid="0">
      <p:cViewPr varScale="1">
        <p:scale>
          <a:sx n="66" d="100"/>
          <a:sy n="66" d="100"/>
        </p:scale>
        <p:origin x="78" y="198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2019-09-06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8584957" y="5185285"/>
            <a:ext cx="1826189" cy="37929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5E5E5">
                  <a:lumMod val="89000"/>
                  <a:lumOff val="11000"/>
                </a:srgbClr>
              </a:gs>
              <a:gs pos="100000">
                <a:srgbClr val="E5E5E5">
                  <a:lumMod val="10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>
                <a:lumMod val="65000"/>
              </a:schemeClr>
            </a:solidFill>
          </a:ln>
          <a:effectLst>
            <a:outerShdw blurRad="50800" dist="76200" dir="5400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3144247" y="4095376"/>
            <a:ext cx="5400000" cy="0"/>
          </a:xfrm>
          <a:prstGeom prst="line">
            <a:avLst/>
          </a:prstGeom>
          <a:ln>
            <a:solidFill>
              <a:srgbClr val="4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8144457" y="3576207"/>
            <a:ext cx="308390" cy="398606"/>
            <a:chOff x="4291013" y="4001237"/>
            <a:chExt cx="155559" cy="201066"/>
          </a:xfrm>
        </p:grpSpPr>
        <p:sp>
          <p:nvSpPr>
            <p:cNvPr id="21" name="도넛 20"/>
            <p:cNvSpPr/>
            <p:nvPr/>
          </p:nvSpPr>
          <p:spPr>
            <a:xfrm>
              <a:off x="4291013" y="4001237"/>
              <a:ext cx="144178" cy="144178"/>
            </a:xfrm>
            <a:prstGeom prst="donut">
              <a:avLst>
                <a:gd name="adj" fmla="val 9637"/>
              </a:avLst>
            </a:prstGeom>
            <a:solidFill>
              <a:srgbClr val="4345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양쪽 모서리가 둥근 사각형 21"/>
            <p:cNvSpPr/>
            <p:nvPr/>
          </p:nvSpPr>
          <p:spPr>
            <a:xfrm rot="8100000">
              <a:off x="4428572" y="4102815"/>
              <a:ext cx="18000" cy="9948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345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2540871" y="1471300"/>
            <a:ext cx="6606751" cy="1325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 err="1">
                <a:solidFill>
                  <a:srgbClr val="434544"/>
                </a:solidFill>
              </a:rPr>
              <a:t>쌍강교</a:t>
            </a:r>
            <a:r>
              <a:rPr lang="ko-KR" altLang="en-US" sz="3600" b="1" dirty="0">
                <a:solidFill>
                  <a:srgbClr val="434544"/>
                </a:solidFill>
              </a:rPr>
              <a:t> </a:t>
            </a:r>
            <a:r>
              <a:rPr lang="en-US" altLang="ko-KR" sz="3600" b="1" dirty="0">
                <a:solidFill>
                  <a:srgbClr val="434544"/>
                </a:solidFill>
              </a:rPr>
              <a:t>COFFEE &amp; PUB </a:t>
            </a:r>
            <a:r>
              <a:rPr lang="ko-KR" altLang="en-US" sz="3600" b="1" dirty="0">
                <a:solidFill>
                  <a:srgbClr val="434544"/>
                </a:solidFill>
              </a:rPr>
              <a:t>자판기</a:t>
            </a:r>
            <a:endParaRPr lang="en-US" altLang="ko-KR" sz="3600" b="1" dirty="0">
              <a:solidFill>
                <a:srgbClr val="434544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2000" dirty="0">
              <a:solidFill>
                <a:srgbClr val="434544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92446" y="3519066"/>
            <a:ext cx="5822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434544"/>
                </a:solidFill>
              </a:rPr>
              <a:t>1</a:t>
            </a:r>
            <a:r>
              <a:rPr lang="ko-KR" altLang="en-US" sz="2000" dirty="0">
                <a:solidFill>
                  <a:srgbClr val="434544"/>
                </a:solidFill>
              </a:rPr>
              <a:t>조</a:t>
            </a:r>
            <a:endParaRPr lang="ko-KR" altLang="en-US" sz="2000" dirty="0"/>
          </a:p>
        </p:txBody>
      </p:sp>
      <p:sp>
        <p:nvSpPr>
          <p:cNvPr id="27" name="직사각형 26"/>
          <p:cNvSpPr/>
          <p:nvPr/>
        </p:nvSpPr>
        <p:spPr>
          <a:xfrm>
            <a:off x="4524425" y="3331054"/>
            <a:ext cx="27347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이예림</a:t>
            </a:r>
            <a:r>
              <a:rPr lang="en-US" altLang="ko-KR" dirty="0"/>
              <a:t>, </a:t>
            </a:r>
            <a:r>
              <a:rPr lang="ko-KR" altLang="en-US" dirty="0"/>
              <a:t>이현지</a:t>
            </a:r>
            <a:r>
              <a:rPr lang="en-US" altLang="ko-KR" dirty="0"/>
              <a:t>, </a:t>
            </a:r>
            <a:r>
              <a:rPr lang="ko-KR" altLang="en-US" dirty="0"/>
              <a:t>박혜민</a:t>
            </a:r>
            <a:r>
              <a:rPr lang="en-US" altLang="ko-KR" dirty="0"/>
              <a:t>, </a:t>
            </a:r>
            <a:r>
              <a:rPr lang="ko-KR" altLang="en-US" dirty="0"/>
              <a:t>최창훈</a:t>
            </a:r>
            <a:r>
              <a:rPr lang="en-US" altLang="ko-KR" dirty="0"/>
              <a:t>, </a:t>
            </a:r>
            <a:r>
              <a:rPr lang="ko-KR" altLang="en-US" dirty="0" err="1"/>
              <a:t>이성조</a:t>
            </a:r>
            <a:r>
              <a:rPr lang="en-US" altLang="ko-KR" dirty="0"/>
              <a:t>, </a:t>
            </a:r>
            <a:r>
              <a:rPr lang="ko-KR" altLang="en-US" dirty="0"/>
              <a:t>오지은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584958" y="5185286"/>
            <a:ext cx="1826189" cy="379293"/>
          </a:xfrm>
          <a:prstGeom prst="roundRect">
            <a:avLst>
              <a:gd name="adj" fmla="val 50000"/>
            </a:avLst>
          </a:prstGeom>
          <a:solidFill>
            <a:srgbClr val="E5E5E5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76200" dir="16200000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START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7834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6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3454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6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43454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6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B9AA4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ln>
            <a:solidFill>
              <a:srgbClr val="4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60400" y="187845"/>
            <a:ext cx="4661639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rgbClr val="434544"/>
                </a:solidFill>
              </a:rPr>
              <a:t>세부 기능</a:t>
            </a:r>
            <a:endParaRPr lang="en-US" altLang="ko-KR" sz="1400" b="1" i="1" dirty="0">
              <a:solidFill>
                <a:srgbClr val="434544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434544"/>
                </a:solidFill>
              </a:rPr>
              <a:t>세부 기능 소개</a:t>
            </a:r>
            <a:endParaRPr lang="ko-KR" altLang="en-US" sz="4000" dirty="0">
              <a:solidFill>
                <a:srgbClr val="434544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6154147" y="420098"/>
            <a:ext cx="343410" cy="343410"/>
            <a:chOff x="7470945" y="4120730"/>
            <a:chExt cx="508420" cy="508420"/>
          </a:xfrm>
        </p:grpSpPr>
        <p:sp>
          <p:nvSpPr>
            <p:cNvPr id="29" name="타원 28"/>
            <p:cNvSpPr/>
            <p:nvPr/>
          </p:nvSpPr>
          <p:spPr>
            <a:xfrm>
              <a:off x="7470945" y="4120730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7470946" y="4120731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양쪽 모서리가 둥근 사각형 1"/>
          <p:cNvSpPr/>
          <p:nvPr/>
        </p:nvSpPr>
        <p:spPr>
          <a:xfrm>
            <a:off x="368300" y="1177745"/>
            <a:ext cx="11455400" cy="5690538"/>
          </a:xfrm>
          <a:prstGeom prst="round2SameRect">
            <a:avLst>
              <a:gd name="adj1" fmla="val 5335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E121BCE-DF6C-422C-AF20-A6A3466EA62F}"/>
              </a:ext>
            </a:extLst>
          </p:cNvPr>
          <p:cNvSpPr/>
          <p:nvPr/>
        </p:nvSpPr>
        <p:spPr>
          <a:xfrm>
            <a:off x="1585515" y="2005619"/>
            <a:ext cx="1921079" cy="604007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거스름돈 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6F014C5-A69B-40CE-A3E4-C2F496F6A5E4}"/>
              </a:ext>
            </a:extLst>
          </p:cNvPr>
          <p:cNvSpPr/>
          <p:nvPr/>
        </p:nvSpPr>
        <p:spPr>
          <a:xfrm>
            <a:off x="1585515" y="3695679"/>
            <a:ext cx="1921079" cy="604007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장바구니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B84980A-5AFF-4F4B-BB48-005CB51B408D}"/>
              </a:ext>
            </a:extLst>
          </p:cNvPr>
          <p:cNvSpPr/>
          <p:nvPr/>
        </p:nvSpPr>
        <p:spPr>
          <a:xfrm>
            <a:off x="1585515" y="4543453"/>
            <a:ext cx="1921079" cy="604007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전체 영수증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D791F56-6E33-4084-9B2A-1C8570003790}"/>
              </a:ext>
            </a:extLst>
          </p:cNvPr>
          <p:cNvSpPr/>
          <p:nvPr/>
        </p:nvSpPr>
        <p:spPr>
          <a:xfrm>
            <a:off x="1585515" y="5431397"/>
            <a:ext cx="1921079" cy="604007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스탬프 적립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06621-8A7B-4417-9F7D-AE322AA1B0E3}"/>
              </a:ext>
            </a:extLst>
          </p:cNvPr>
          <p:cNvSpPr txBox="1"/>
          <p:nvPr/>
        </p:nvSpPr>
        <p:spPr>
          <a:xfrm>
            <a:off x="3838776" y="2140974"/>
            <a:ext cx="58303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현금 결제 시</a:t>
            </a:r>
            <a:r>
              <a:rPr lang="en-US" altLang="ko-KR" sz="1500" dirty="0"/>
              <a:t>, </a:t>
            </a:r>
            <a:r>
              <a:rPr lang="ko-KR" altLang="en-US" sz="1500" dirty="0"/>
              <a:t>화폐별로 거스름돈 반환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C98B2F1-53C1-4D42-86EF-B7678EBC9B5C}"/>
              </a:ext>
            </a:extLst>
          </p:cNvPr>
          <p:cNvSpPr txBox="1"/>
          <p:nvPr/>
        </p:nvSpPr>
        <p:spPr>
          <a:xfrm>
            <a:off x="3838777" y="3838958"/>
            <a:ext cx="58303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사용자가 한가지 메뉴 주문 완료 후</a:t>
            </a:r>
            <a:r>
              <a:rPr lang="en-US" altLang="ko-KR" sz="1500" dirty="0"/>
              <a:t>, </a:t>
            </a:r>
            <a:r>
              <a:rPr lang="ko-KR" altLang="en-US" sz="1500" dirty="0"/>
              <a:t>추가 주문을 원할 경우 </a:t>
            </a:r>
            <a:endParaRPr lang="en-US" altLang="ko-KR" sz="1500" dirty="0"/>
          </a:p>
          <a:p>
            <a:r>
              <a:rPr lang="ko-KR" altLang="en-US" sz="1500" dirty="0"/>
              <a:t>장바구니에 구입목록을 넣는 기능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03BFCE-D2E7-4338-B5A4-BB9F2D5541C4}"/>
              </a:ext>
            </a:extLst>
          </p:cNvPr>
          <p:cNvSpPr txBox="1"/>
          <p:nvPr/>
        </p:nvSpPr>
        <p:spPr>
          <a:xfrm>
            <a:off x="3838777" y="4702852"/>
            <a:ext cx="58303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결제 완료 후</a:t>
            </a:r>
            <a:r>
              <a:rPr lang="en-US" altLang="ko-KR" sz="1500" dirty="0"/>
              <a:t>, </a:t>
            </a:r>
            <a:r>
              <a:rPr lang="ko-KR" altLang="en-US" sz="1500" dirty="0"/>
              <a:t>사용자에게 영수증 출력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1AE6A7-A6BB-47DD-AD16-3A62C47BCFA4}"/>
              </a:ext>
            </a:extLst>
          </p:cNvPr>
          <p:cNvSpPr txBox="1"/>
          <p:nvPr/>
        </p:nvSpPr>
        <p:spPr>
          <a:xfrm>
            <a:off x="3838777" y="5582959"/>
            <a:ext cx="58303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결제 완료 후</a:t>
            </a:r>
            <a:r>
              <a:rPr lang="en-US" altLang="ko-KR" sz="1500" dirty="0"/>
              <a:t>, </a:t>
            </a:r>
            <a:r>
              <a:rPr lang="ko-KR" altLang="en-US" sz="1500" dirty="0"/>
              <a:t>메뉴 </a:t>
            </a:r>
            <a:r>
              <a:rPr lang="en-US" altLang="ko-KR" sz="1500" dirty="0"/>
              <a:t>1</a:t>
            </a:r>
            <a:r>
              <a:rPr lang="ko-KR" altLang="en-US" sz="1500" dirty="0"/>
              <a:t>개당 스탬프 적립</a:t>
            </a:r>
            <a:r>
              <a:rPr lang="en-US" altLang="ko-KR" sz="1500" dirty="0"/>
              <a:t>, 10</a:t>
            </a:r>
            <a:r>
              <a:rPr lang="ko-KR" altLang="en-US" sz="1500" dirty="0"/>
              <a:t>개 적립 시 쿠폰 발행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8BAE22C-E661-4972-BC71-17206F14000A}"/>
              </a:ext>
            </a:extLst>
          </p:cNvPr>
          <p:cNvSpPr/>
          <p:nvPr/>
        </p:nvSpPr>
        <p:spPr>
          <a:xfrm>
            <a:off x="1585515" y="2860600"/>
            <a:ext cx="1921079" cy="604007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현금 영수증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04F2BA-6FA1-4FC8-B555-5D69A99D035F}"/>
              </a:ext>
            </a:extLst>
          </p:cNvPr>
          <p:cNvSpPr txBox="1"/>
          <p:nvPr/>
        </p:nvSpPr>
        <p:spPr>
          <a:xfrm>
            <a:off x="3838778" y="3001020"/>
            <a:ext cx="58303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현금 결제 시</a:t>
            </a:r>
            <a:r>
              <a:rPr lang="en-US" altLang="ko-KR" sz="1500" dirty="0"/>
              <a:t>, </a:t>
            </a:r>
            <a:r>
              <a:rPr lang="ko-KR" altLang="en-US" sz="1500" dirty="0"/>
              <a:t>현금 영수증 여부에 따른 핸드폰 번호 입력</a:t>
            </a:r>
          </a:p>
        </p:txBody>
      </p:sp>
    </p:spTree>
    <p:extLst>
      <p:ext uri="{BB962C8B-B14F-4D97-AF65-F5344CB8AC3E}">
        <p14:creationId xmlns:p14="http://schemas.microsoft.com/office/powerpoint/2010/main" val="3604246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ln>
            <a:solidFill>
              <a:srgbClr val="4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60400" y="187845"/>
            <a:ext cx="4661639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rgbClr val="434544"/>
                </a:solidFill>
              </a:rPr>
              <a:t>세부 기능</a:t>
            </a:r>
            <a:endParaRPr lang="en-US" altLang="ko-KR" sz="1400" b="1" i="1" dirty="0">
              <a:solidFill>
                <a:srgbClr val="434544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434544"/>
                </a:solidFill>
              </a:rPr>
              <a:t>세부 기능 소개</a:t>
            </a:r>
            <a:endParaRPr lang="ko-KR" altLang="en-US" sz="4000" dirty="0">
              <a:solidFill>
                <a:srgbClr val="434544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6154147" y="420098"/>
            <a:ext cx="343410" cy="343410"/>
            <a:chOff x="7470945" y="4120730"/>
            <a:chExt cx="508420" cy="508420"/>
          </a:xfrm>
        </p:grpSpPr>
        <p:sp>
          <p:nvSpPr>
            <p:cNvPr id="29" name="타원 28"/>
            <p:cNvSpPr/>
            <p:nvPr/>
          </p:nvSpPr>
          <p:spPr>
            <a:xfrm>
              <a:off x="7470945" y="4120730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7470946" y="4120731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양쪽 모서리가 둥근 사각형 1"/>
          <p:cNvSpPr/>
          <p:nvPr/>
        </p:nvSpPr>
        <p:spPr>
          <a:xfrm>
            <a:off x="368300" y="1177745"/>
            <a:ext cx="11455400" cy="5690538"/>
          </a:xfrm>
          <a:prstGeom prst="round2SameRect">
            <a:avLst>
              <a:gd name="adj1" fmla="val 5335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E121BCE-DF6C-422C-AF20-A6A3466EA62F}"/>
              </a:ext>
            </a:extLst>
          </p:cNvPr>
          <p:cNvSpPr/>
          <p:nvPr/>
        </p:nvSpPr>
        <p:spPr>
          <a:xfrm>
            <a:off x="1585516" y="1974093"/>
            <a:ext cx="1921079" cy="604007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총 수익 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6F014C5-A69B-40CE-A3E4-C2F496F6A5E4}"/>
              </a:ext>
            </a:extLst>
          </p:cNvPr>
          <p:cNvSpPr/>
          <p:nvPr/>
        </p:nvSpPr>
        <p:spPr>
          <a:xfrm>
            <a:off x="1585515" y="2851255"/>
            <a:ext cx="1921079" cy="604007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재고 관리 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B84980A-5AFF-4F4B-BB48-005CB51B408D}"/>
              </a:ext>
            </a:extLst>
          </p:cNvPr>
          <p:cNvSpPr/>
          <p:nvPr/>
        </p:nvSpPr>
        <p:spPr>
          <a:xfrm>
            <a:off x="1585515" y="3720221"/>
            <a:ext cx="1921079" cy="604007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거스름돈 관리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D791F56-6E33-4084-9B2A-1C8570003790}"/>
              </a:ext>
            </a:extLst>
          </p:cNvPr>
          <p:cNvSpPr/>
          <p:nvPr/>
        </p:nvSpPr>
        <p:spPr>
          <a:xfrm>
            <a:off x="1585515" y="4584890"/>
            <a:ext cx="1921079" cy="604007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재부팅</a:t>
            </a:r>
            <a:endParaRPr lang="ko-KR" altLang="en-US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6A916E4-8DB5-4936-BE7A-29AC2B48CFBC}"/>
              </a:ext>
            </a:extLst>
          </p:cNvPr>
          <p:cNvSpPr/>
          <p:nvPr/>
        </p:nvSpPr>
        <p:spPr>
          <a:xfrm>
            <a:off x="1585515" y="5453856"/>
            <a:ext cx="1921079" cy="604007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가격 재설정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06621-8A7B-4417-9F7D-AE322AA1B0E3}"/>
              </a:ext>
            </a:extLst>
          </p:cNvPr>
          <p:cNvSpPr txBox="1"/>
          <p:nvPr/>
        </p:nvSpPr>
        <p:spPr>
          <a:xfrm>
            <a:off x="3838777" y="1993325"/>
            <a:ext cx="58303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관리자 모드에서 해당일에 총 수익을 확인하고</a:t>
            </a:r>
            <a:r>
              <a:rPr lang="en-US" altLang="ko-KR" sz="1500" dirty="0"/>
              <a:t>, </a:t>
            </a:r>
          </a:p>
          <a:p>
            <a:r>
              <a:rPr lang="ko-KR" altLang="en-US" sz="1500" dirty="0"/>
              <a:t>이를 파일 입출력을 통해 파일로 당일의 수익 저장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C98B2F1-53C1-4D42-86EF-B7678EBC9B5C}"/>
              </a:ext>
            </a:extLst>
          </p:cNvPr>
          <p:cNvSpPr txBox="1"/>
          <p:nvPr/>
        </p:nvSpPr>
        <p:spPr>
          <a:xfrm>
            <a:off x="3838777" y="2901264"/>
            <a:ext cx="58303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관리자 모드에서 재료의 재고 상태를 확인하고</a:t>
            </a:r>
            <a:r>
              <a:rPr lang="en-US" altLang="ko-KR" sz="1500" dirty="0"/>
              <a:t>, </a:t>
            </a:r>
            <a:r>
              <a:rPr lang="ko-KR" altLang="en-US" sz="1500" dirty="0"/>
              <a:t>재료를 추가한다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총 수익과 함께 당일의 재고 상태를 저장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03BFCE-D2E7-4338-B5A4-BB9F2D5541C4}"/>
              </a:ext>
            </a:extLst>
          </p:cNvPr>
          <p:cNvSpPr txBox="1"/>
          <p:nvPr/>
        </p:nvSpPr>
        <p:spPr>
          <a:xfrm>
            <a:off x="3838777" y="3879620"/>
            <a:ext cx="58303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자판기의 거스름돈을 화폐별로 관리하며</a:t>
            </a:r>
            <a:r>
              <a:rPr lang="en-US" altLang="ko-KR" sz="1500" dirty="0"/>
              <a:t>, </a:t>
            </a:r>
            <a:r>
              <a:rPr lang="ko-KR" altLang="en-US" sz="1500" dirty="0"/>
              <a:t>거스름돈 부족 시 추가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1AE6A7-A6BB-47DD-AD16-3A62C47BCFA4}"/>
              </a:ext>
            </a:extLst>
          </p:cNvPr>
          <p:cNvSpPr txBox="1"/>
          <p:nvPr/>
        </p:nvSpPr>
        <p:spPr>
          <a:xfrm>
            <a:off x="3838777" y="4736452"/>
            <a:ext cx="58303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자판기의 </a:t>
            </a:r>
            <a:r>
              <a:rPr lang="ko-KR" altLang="en-US" sz="1500" dirty="0" err="1"/>
              <a:t>고장률</a:t>
            </a:r>
            <a:r>
              <a:rPr lang="ko-KR" altLang="en-US" sz="1500" dirty="0"/>
              <a:t> 표시</a:t>
            </a:r>
            <a:r>
              <a:rPr lang="en-US" altLang="ko-KR" sz="1500" dirty="0"/>
              <a:t> </a:t>
            </a:r>
            <a:r>
              <a:rPr lang="ko-KR" altLang="en-US" sz="1500" dirty="0"/>
              <a:t>및 </a:t>
            </a:r>
            <a:r>
              <a:rPr lang="ko-KR" altLang="en-US" sz="1500" dirty="0" err="1"/>
              <a:t>고장률에</a:t>
            </a:r>
            <a:r>
              <a:rPr lang="ko-KR" altLang="en-US" sz="1500" dirty="0"/>
              <a:t> 따른 재부팅 기능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699578-74C2-4758-B47B-460CD87F3064}"/>
              </a:ext>
            </a:extLst>
          </p:cNvPr>
          <p:cNvSpPr txBox="1"/>
          <p:nvPr/>
        </p:nvSpPr>
        <p:spPr>
          <a:xfrm>
            <a:off x="3838777" y="5528224"/>
            <a:ext cx="58303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가격을 미리 초기화 하고</a:t>
            </a:r>
            <a:r>
              <a:rPr lang="en-US" altLang="ko-KR" sz="1500" dirty="0"/>
              <a:t>,</a:t>
            </a:r>
            <a:r>
              <a:rPr lang="ko-KR" altLang="en-US" sz="1500" dirty="0"/>
              <a:t> 시세 변동에 따른</a:t>
            </a:r>
            <a:r>
              <a:rPr lang="en-US" altLang="ko-KR" sz="1500" dirty="0"/>
              <a:t> </a:t>
            </a:r>
            <a:r>
              <a:rPr lang="ko-KR" altLang="en-US" sz="1500" dirty="0"/>
              <a:t>관리자의 가격 재설정 기능</a:t>
            </a:r>
          </a:p>
        </p:txBody>
      </p:sp>
    </p:spTree>
    <p:extLst>
      <p:ext uri="{BB962C8B-B14F-4D97-AF65-F5344CB8AC3E}">
        <p14:creationId xmlns:p14="http://schemas.microsoft.com/office/powerpoint/2010/main" val="2587019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ln>
            <a:solidFill>
              <a:srgbClr val="4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60400" y="187845"/>
            <a:ext cx="4661639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rgbClr val="434544"/>
                </a:solidFill>
              </a:rPr>
              <a:t>세부 기능</a:t>
            </a:r>
            <a:endParaRPr lang="en-US" altLang="ko-KR" sz="1400" b="1" i="1" dirty="0">
              <a:solidFill>
                <a:srgbClr val="434544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34544"/>
                </a:solidFill>
              </a:rPr>
              <a:t>FLOW </a:t>
            </a:r>
            <a:r>
              <a:rPr lang="ko-KR" altLang="en-US" sz="1200" dirty="0">
                <a:solidFill>
                  <a:srgbClr val="434544"/>
                </a:solidFill>
              </a:rPr>
              <a:t>차트</a:t>
            </a:r>
            <a:endParaRPr lang="ko-KR" altLang="en-US" sz="4000" dirty="0">
              <a:solidFill>
                <a:srgbClr val="434544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6154147" y="420098"/>
            <a:ext cx="343410" cy="343410"/>
            <a:chOff x="7470945" y="4120730"/>
            <a:chExt cx="508420" cy="508420"/>
          </a:xfrm>
        </p:grpSpPr>
        <p:sp>
          <p:nvSpPr>
            <p:cNvPr id="29" name="타원 28"/>
            <p:cNvSpPr/>
            <p:nvPr/>
          </p:nvSpPr>
          <p:spPr>
            <a:xfrm>
              <a:off x="7470945" y="4120730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7470946" y="4120731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양쪽 모서리가 둥근 사각형 1"/>
          <p:cNvSpPr/>
          <p:nvPr/>
        </p:nvSpPr>
        <p:spPr>
          <a:xfrm>
            <a:off x="426447" y="1167462"/>
            <a:ext cx="11455400" cy="5690538"/>
          </a:xfrm>
          <a:prstGeom prst="round2SameRect">
            <a:avLst>
              <a:gd name="adj1" fmla="val 5335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1DAF474B-05E1-43E7-8B2B-38F0CEF0C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396" y="1247164"/>
            <a:ext cx="9573208" cy="561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02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4">
            <a:extLst>
              <a:ext uri="{FF2B5EF4-FFF2-40B4-BE49-F238E27FC236}">
                <a16:creationId xmlns:a16="http://schemas.microsoft.com/office/drawing/2014/main" id="{3A887F59-B632-456B-8B4A-BB8699599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28" y="1167352"/>
            <a:ext cx="11454353" cy="569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양쪽 모서리가 둥근 사각형 1"/>
          <p:cNvSpPr/>
          <p:nvPr/>
        </p:nvSpPr>
        <p:spPr>
          <a:xfrm>
            <a:off x="426447" y="1167462"/>
            <a:ext cx="11455400" cy="5690538"/>
          </a:xfrm>
          <a:prstGeom prst="round2SameRect">
            <a:avLst>
              <a:gd name="adj1" fmla="val 5335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655AB426-AD66-4C4C-A1BF-6D720EE44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721" y="2103437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HY바다M" panose="02030600000101010101" pitchFamily="18" charset="-127"/>
                <a:ea typeface="HY바다M" panose="02030600000101010101" pitchFamily="18" charset="-127"/>
              </a:rPr>
              <a:t>		  </a:t>
            </a:r>
            <a:r>
              <a:rPr lang="ko-KR" altLang="en-US" b="1" dirty="0">
                <a:latin typeface="HY바다M" panose="02030600000101010101" pitchFamily="18" charset="-127"/>
                <a:ea typeface="HY바다M" panose="02030600000101010101" pitchFamily="18" charset="-127"/>
              </a:rPr>
              <a:t>사용자 화면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3273333" y="3877443"/>
            <a:ext cx="5400000" cy="0"/>
          </a:xfrm>
          <a:prstGeom prst="line">
            <a:avLst/>
          </a:prstGeom>
          <a:ln>
            <a:solidFill>
              <a:srgbClr val="4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338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ln>
            <a:solidFill>
              <a:srgbClr val="4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60400" y="187845"/>
            <a:ext cx="4661639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rgbClr val="434544"/>
                </a:solidFill>
                <a:latin typeface="+mj-ea"/>
                <a:ea typeface="+mj-ea"/>
              </a:rPr>
              <a:t>예상 실행 화면</a:t>
            </a:r>
            <a:endParaRPr lang="en-US" altLang="ko-KR" sz="1200" b="1" i="1" dirty="0">
              <a:solidFill>
                <a:srgbClr val="434544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434544"/>
                </a:solidFill>
              </a:rPr>
              <a:t>사용자 화면</a:t>
            </a:r>
            <a:endParaRPr lang="ko-KR" altLang="en-US" sz="4000" dirty="0">
              <a:solidFill>
                <a:srgbClr val="434544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6154147" y="420098"/>
            <a:ext cx="343410" cy="343410"/>
            <a:chOff x="7470945" y="4120730"/>
            <a:chExt cx="508420" cy="508420"/>
          </a:xfrm>
        </p:grpSpPr>
        <p:sp>
          <p:nvSpPr>
            <p:cNvPr id="29" name="타원 28"/>
            <p:cNvSpPr/>
            <p:nvPr/>
          </p:nvSpPr>
          <p:spPr>
            <a:xfrm>
              <a:off x="7470945" y="4120730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7470946" y="4120731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양쪽 모서리가 둥근 사각형 1"/>
          <p:cNvSpPr/>
          <p:nvPr/>
        </p:nvSpPr>
        <p:spPr>
          <a:xfrm>
            <a:off x="426447" y="1167462"/>
            <a:ext cx="11455400" cy="5690538"/>
          </a:xfrm>
          <a:prstGeom prst="round2SameRect">
            <a:avLst>
              <a:gd name="adj1" fmla="val 5335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id="{3A887F59-B632-456B-8B4A-BB8699599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99" y="1092707"/>
            <a:ext cx="11454353" cy="569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6ABD77A-3976-423A-84D5-CBFFE4E357CF}"/>
              </a:ext>
            </a:extLst>
          </p:cNvPr>
          <p:cNvSpPr txBox="1"/>
          <p:nvPr/>
        </p:nvSpPr>
        <p:spPr>
          <a:xfrm>
            <a:off x="512711" y="1376138"/>
            <a:ext cx="2507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● 초기 화면</a:t>
            </a:r>
            <a:r>
              <a:rPr lang="en-US" altLang="ko-KR" sz="1600" b="1" dirty="0"/>
              <a:t>(</a:t>
            </a:r>
            <a:r>
              <a:rPr lang="ko-KR" altLang="en-US" sz="1600" b="1" dirty="0">
                <a:solidFill>
                  <a:srgbClr val="FF0000"/>
                </a:solidFill>
              </a:rPr>
              <a:t>사용자</a:t>
            </a:r>
            <a:r>
              <a:rPr lang="ko-KR" altLang="en-US" sz="1600" b="1" dirty="0"/>
              <a:t> 측면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4475A0-CD6C-4CC7-994C-03D54042E795}"/>
              </a:ext>
            </a:extLst>
          </p:cNvPr>
          <p:cNvSpPr txBox="1"/>
          <p:nvPr/>
        </p:nvSpPr>
        <p:spPr>
          <a:xfrm>
            <a:off x="4625159" y="1969174"/>
            <a:ext cx="3457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쌍강교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Café &amp; Pub</a:t>
            </a:r>
            <a:endParaRPr lang="ko-KR" alt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26237B-0259-4C79-B717-68F723E53818}"/>
              </a:ext>
            </a:extLst>
          </p:cNvPr>
          <p:cNvSpPr txBox="1"/>
          <p:nvPr/>
        </p:nvSpPr>
        <p:spPr>
          <a:xfrm>
            <a:off x="2549468" y="2762165"/>
            <a:ext cx="34429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	&lt;Cafe&gt;</a:t>
            </a:r>
          </a:p>
          <a:p>
            <a:r>
              <a:rPr lang="en-US" altLang="ko-KR" b="1" dirty="0"/>
              <a:t>1.</a:t>
            </a:r>
            <a:r>
              <a:rPr lang="ko-KR" altLang="en-US" b="1" dirty="0"/>
              <a:t>아메리카노        </a:t>
            </a:r>
            <a:r>
              <a:rPr lang="en-US" altLang="ko-KR" b="1" dirty="0"/>
              <a:t>	2.0</a:t>
            </a:r>
          </a:p>
          <a:p>
            <a:r>
              <a:rPr lang="en-US" altLang="ko-KR" b="1" dirty="0"/>
              <a:t>2.</a:t>
            </a:r>
            <a:r>
              <a:rPr lang="ko-KR" altLang="en-US" b="1" dirty="0" err="1"/>
              <a:t>아이스티</a:t>
            </a:r>
            <a:r>
              <a:rPr lang="en-US" altLang="ko-KR" b="1" dirty="0"/>
              <a:t>		3.0</a:t>
            </a:r>
          </a:p>
          <a:p>
            <a:r>
              <a:rPr lang="en-US" altLang="ko-KR" b="1" dirty="0"/>
              <a:t>3.</a:t>
            </a:r>
            <a:r>
              <a:rPr lang="ko-KR" altLang="en-US" b="1" dirty="0"/>
              <a:t>카페라떼</a:t>
            </a:r>
            <a:r>
              <a:rPr lang="en-US" altLang="ko-KR" b="1" dirty="0"/>
              <a:t>		3.0</a:t>
            </a:r>
          </a:p>
          <a:p>
            <a:r>
              <a:rPr lang="en-US" altLang="ko-KR" b="1" dirty="0"/>
              <a:t>4.</a:t>
            </a:r>
            <a:r>
              <a:rPr lang="ko-KR" altLang="en-US" b="1" dirty="0" err="1"/>
              <a:t>카페모카</a:t>
            </a:r>
            <a:r>
              <a:rPr lang="en-US" altLang="ko-KR" b="1" dirty="0"/>
              <a:t>		3.0</a:t>
            </a:r>
          </a:p>
          <a:p>
            <a:r>
              <a:rPr lang="en-US" altLang="ko-KR" b="1" dirty="0"/>
              <a:t>5.</a:t>
            </a:r>
            <a:r>
              <a:rPr lang="ko-KR" altLang="en-US" b="1" dirty="0" err="1"/>
              <a:t>얼그레이</a:t>
            </a:r>
            <a:r>
              <a:rPr lang="en-US" altLang="ko-KR" b="1" dirty="0"/>
              <a:t>		3.5</a:t>
            </a:r>
          </a:p>
          <a:p>
            <a:r>
              <a:rPr lang="en-US" altLang="ko-KR" b="1" dirty="0"/>
              <a:t>6.</a:t>
            </a:r>
            <a:r>
              <a:rPr lang="ko-KR" altLang="en-US" b="1" dirty="0"/>
              <a:t>초콜릿</a:t>
            </a:r>
            <a:r>
              <a:rPr lang="en-US" altLang="ko-KR" b="1" dirty="0"/>
              <a:t>			4.0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43C00A-B650-40F1-931E-0147748945FC}"/>
              </a:ext>
            </a:extLst>
          </p:cNvPr>
          <p:cNvSpPr txBox="1"/>
          <p:nvPr/>
        </p:nvSpPr>
        <p:spPr>
          <a:xfrm>
            <a:off x="1699518" y="5351773"/>
            <a:ext cx="5796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▶ 커피 주문</a:t>
            </a:r>
            <a:r>
              <a:rPr lang="en-US" altLang="ko-KR" sz="1100" b="1" dirty="0"/>
              <a:t>(1</a:t>
            </a:r>
            <a:r>
              <a:rPr lang="ko-KR" altLang="en-US" sz="1100" b="1" dirty="0"/>
              <a:t>번</a:t>
            </a:r>
            <a:r>
              <a:rPr lang="en-US" altLang="ko-KR" sz="1100" b="1" dirty="0"/>
              <a:t>) </a:t>
            </a:r>
            <a:r>
              <a:rPr lang="ko-KR" altLang="en-US" b="1" dirty="0"/>
              <a:t>주류 주문</a:t>
            </a:r>
            <a:r>
              <a:rPr lang="en-US" altLang="ko-KR" sz="1100" b="1" dirty="0"/>
              <a:t>(2</a:t>
            </a:r>
            <a:r>
              <a:rPr lang="ko-KR" altLang="en-US" sz="1100" b="1" dirty="0"/>
              <a:t>번</a:t>
            </a:r>
            <a:r>
              <a:rPr lang="en-US" altLang="ko-KR" sz="1100" b="1" dirty="0"/>
              <a:t>)</a:t>
            </a:r>
            <a:r>
              <a:rPr lang="ko-KR" altLang="en-US" b="1" dirty="0"/>
              <a:t> </a:t>
            </a:r>
            <a:r>
              <a:rPr lang="en-US" altLang="ko-KR" sz="1200" b="1" dirty="0"/>
              <a:t> </a:t>
            </a:r>
            <a:r>
              <a:rPr lang="ko-KR" altLang="en-US" b="1" dirty="0"/>
              <a:t>관리자 모드</a:t>
            </a:r>
            <a:r>
              <a:rPr lang="en-US" altLang="ko-KR" sz="1100" b="1" dirty="0"/>
              <a:t>(3</a:t>
            </a:r>
            <a:r>
              <a:rPr lang="ko-KR" altLang="en-US" sz="1100" b="1" dirty="0"/>
              <a:t>번</a:t>
            </a:r>
            <a:r>
              <a:rPr lang="en-US" altLang="ko-KR" sz="1100" b="1" dirty="0"/>
              <a:t>)</a:t>
            </a:r>
            <a:r>
              <a:rPr lang="ko-KR" altLang="en-US" b="1" dirty="0"/>
              <a:t>입력</a:t>
            </a:r>
            <a:r>
              <a:rPr lang="en-US" altLang="ko-KR" b="1" dirty="0"/>
              <a:t> :  2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A2B39D-5E4C-4818-B2A4-9F0DE0EC0242}"/>
              </a:ext>
            </a:extLst>
          </p:cNvPr>
          <p:cNvSpPr txBox="1"/>
          <p:nvPr/>
        </p:nvSpPr>
        <p:spPr>
          <a:xfrm>
            <a:off x="3862360" y="4710516"/>
            <a:ext cx="4583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현재 매진 상품 </a:t>
            </a:r>
            <a:r>
              <a:rPr lang="en-US" altLang="ko-KR" sz="1200" dirty="0"/>
              <a:t>: </a:t>
            </a:r>
            <a:r>
              <a:rPr lang="ko-KR" altLang="en-US" sz="1200" dirty="0"/>
              <a:t>전 메뉴 주문 가능합니다 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A68250-DAC4-4161-98CA-F69392FFA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168" y="2043891"/>
            <a:ext cx="9097664" cy="453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622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ln>
            <a:solidFill>
              <a:srgbClr val="4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60400" y="187845"/>
            <a:ext cx="4661639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rgbClr val="434544"/>
                </a:solidFill>
                <a:latin typeface="+mj-ea"/>
                <a:ea typeface="+mj-ea"/>
              </a:rPr>
              <a:t>예상 실행 화면</a:t>
            </a:r>
            <a:endParaRPr lang="en-US" altLang="ko-KR" sz="1400" b="1" i="1" dirty="0">
              <a:solidFill>
                <a:srgbClr val="434544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434544"/>
                </a:solidFill>
              </a:rPr>
              <a:t>사용자 화면</a:t>
            </a:r>
            <a:endParaRPr lang="ko-KR" altLang="en-US" sz="4000" dirty="0">
              <a:solidFill>
                <a:srgbClr val="434544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6154147" y="420098"/>
            <a:ext cx="343410" cy="343410"/>
            <a:chOff x="7470945" y="4120730"/>
            <a:chExt cx="508420" cy="508420"/>
          </a:xfrm>
        </p:grpSpPr>
        <p:sp>
          <p:nvSpPr>
            <p:cNvPr id="29" name="타원 28"/>
            <p:cNvSpPr/>
            <p:nvPr/>
          </p:nvSpPr>
          <p:spPr>
            <a:xfrm>
              <a:off x="7470945" y="4120730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7470946" y="4120731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양쪽 모서리가 둥근 사각형 1"/>
          <p:cNvSpPr/>
          <p:nvPr/>
        </p:nvSpPr>
        <p:spPr>
          <a:xfrm>
            <a:off x="426447" y="1167462"/>
            <a:ext cx="11455400" cy="5690538"/>
          </a:xfrm>
          <a:prstGeom prst="round2SameRect">
            <a:avLst>
              <a:gd name="adj1" fmla="val 5335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id="{3A887F59-B632-456B-8B4A-BB8699599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99" y="1092707"/>
            <a:ext cx="11454353" cy="569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B624397-1F6C-470A-863C-B784228FC52B}"/>
              </a:ext>
            </a:extLst>
          </p:cNvPr>
          <p:cNvSpPr txBox="1"/>
          <p:nvPr/>
        </p:nvSpPr>
        <p:spPr>
          <a:xfrm>
            <a:off x="512712" y="1376138"/>
            <a:ext cx="2616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● 매진 화면</a:t>
            </a:r>
            <a:r>
              <a:rPr lang="en-US" altLang="ko-KR" sz="1600" b="1" dirty="0"/>
              <a:t>(</a:t>
            </a:r>
            <a:r>
              <a:rPr lang="ko-KR" altLang="en-US" sz="1600" b="1" dirty="0">
                <a:solidFill>
                  <a:srgbClr val="FF0000"/>
                </a:solidFill>
              </a:rPr>
              <a:t>사용자</a:t>
            </a:r>
            <a:r>
              <a:rPr lang="ko-KR" altLang="en-US" sz="1600" b="1" dirty="0"/>
              <a:t> 측면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672FED-D83A-40E5-8423-CDBC95EB0EA3}"/>
              </a:ext>
            </a:extLst>
          </p:cNvPr>
          <p:cNvSpPr txBox="1"/>
          <p:nvPr/>
        </p:nvSpPr>
        <p:spPr>
          <a:xfrm>
            <a:off x="4625159" y="1969174"/>
            <a:ext cx="3457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쌍강교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Café &amp; Pub</a:t>
            </a:r>
            <a:endParaRPr lang="ko-KR" altLang="en-US" sz="2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C55077-19AE-41AA-A7AA-4ECACCB02BB8}"/>
              </a:ext>
            </a:extLst>
          </p:cNvPr>
          <p:cNvSpPr txBox="1"/>
          <p:nvPr/>
        </p:nvSpPr>
        <p:spPr>
          <a:xfrm>
            <a:off x="2549468" y="2762165"/>
            <a:ext cx="34429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	&lt;Cafe&gt;</a:t>
            </a:r>
          </a:p>
          <a:p>
            <a:r>
              <a:rPr lang="en-US" altLang="ko-KR" b="1" dirty="0"/>
              <a:t>1.</a:t>
            </a:r>
            <a:r>
              <a:rPr lang="ko-KR" altLang="en-US" b="1" dirty="0"/>
              <a:t>아메리카노        </a:t>
            </a:r>
            <a:r>
              <a:rPr lang="en-US" altLang="ko-KR" b="1" dirty="0"/>
              <a:t>	2.0</a:t>
            </a:r>
          </a:p>
          <a:p>
            <a:r>
              <a:rPr lang="en-US" altLang="ko-KR" b="1" dirty="0"/>
              <a:t>2.</a:t>
            </a:r>
            <a:r>
              <a:rPr lang="ko-KR" altLang="en-US" b="1" dirty="0" err="1"/>
              <a:t>아이스티</a:t>
            </a:r>
            <a:r>
              <a:rPr lang="en-US" altLang="ko-KR" b="1" dirty="0"/>
              <a:t>		3.0</a:t>
            </a:r>
          </a:p>
          <a:p>
            <a:r>
              <a:rPr lang="en-US" altLang="ko-KR" b="1" dirty="0"/>
              <a:t>3.</a:t>
            </a:r>
            <a:r>
              <a:rPr lang="ko-KR" altLang="en-US" b="1" dirty="0"/>
              <a:t>카페라떼</a:t>
            </a:r>
            <a:r>
              <a:rPr lang="en-US" altLang="ko-KR" b="1" dirty="0"/>
              <a:t>		3.0</a:t>
            </a:r>
          </a:p>
          <a:p>
            <a:r>
              <a:rPr lang="en-US" altLang="ko-KR" b="1" dirty="0"/>
              <a:t>4.</a:t>
            </a:r>
            <a:r>
              <a:rPr lang="ko-KR" altLang="en-US" b="1" dirty="0" err="1"/>
              <a:t>카페모카</a:t>
            </a:r>
            <a:r>
              <a:rPr lang="en-US" altLang="ko-KR" b="1" dirty="0"/>
              <a:t>		3.0</a:t>
            </a:r>
          </a:p>
          <a:p>
            <a:r>
              <a:rPr lang="en-US" altLang="ko-KR" b="1" dirty="0"/>
              <a:t>5.</a:t>
            </a:r>
            <a:r>
              <a:rPr lang="ko-KR" altLang="en-US" b="1" dirty="0" err="1"/>
              <a:t>얼그레이</a:t>
            </a:r>
            <a:r>
              <a:rPr lang="en-US" altLang="ko-KR" b="1" dirty="0"/>
              <a:t>		3.5</a:t>
            </a:r>
          </a:p>
          <a:p>
            <a:r>
              <a:rPr lang="en-US" altLang="ko-KR" b="1" dirty="0"/>
              <a:t>6.</a:t>
            </a:r>
            <a:r>
              <a:rPr lang="ko-KR" altLang="en-US" b="1" dirty="0"/>
              <a:t>초콜릿</a:t>
            </a:r>
            <a:r>
              <a:rPr lang="en-US" altLang="ko-KR" b="1" dirty="0"/>
              <a:t>			4.0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6AEDA9-E059-4736-BF0B-155D3BAAADA8}"/>
              </a:ext>
            </a:extLst>
          </p:cNvPr>
          <p:cNvSpPr txBox="1"/>
          <p:nvPr/>
        </p:nvSpPr>
        <p:spPr>
          <a:xfrm>
            <a:off x="6536435" y="2762165"/>
            <a:ext cx="41660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	      &lt;Pub&gt;</a:t>
            </a:r>
          </a:p>
          <a:p>
            <a:r>
              <a:rPr lang="en-US" altLang="ko-KR" b="1" dirty="0"/>
              <a:t>1.</a:t>
            </a:r>
            <a:r>
              <a:rPr lang="ko-KR" altLang="en-US" b="1" dirty="0"/>
              <a:t>카스</a:t>
            </a:r>
            <a:r>
              <a:rPr lang="en-US" altLang="ko-KR" b="1" dirty="0"/>
              <a:t>			2.5</a:t>
            </a:r>
          </a:p>
          <a:p>
            <a:r>
              <a:rPr lang="en-US" altLang="ko-KR" b="1" dirty="0"/>
              <a:t>2.</a:t>
            </a:r>
            <a:r>
              <a:rPr lang="ko-KR" altLang="en-US" b="1" dirty="0"/>
              <a:t>하이트</a:t>
            </a:r>
            <a:r>
              <a:rPr lang="en-US" altLang="ko-KR" b="1" dirty="0"/>
              <a:t>			2.5</a:t>
            </a:r>
          </a:p>
          <a:p>
            <a:r>
              <a:rPr lang="en-US" altLang="ko-KR" b="1" dirty="0"/>
              <a:t>3.</a:t>
            </a:r>
            <a:r>
              <a:rPr lang="ko-KR" altLang="en-US" b="1" dirty="0"/>
              <a:t>테라</a:t>
            </a:r>
            <a:r>
              <a:rPr lang="en-US" altLang="ko-KR" b="1" dirty="0"/>
              <a:t>			3.0</a:t>
            </a:r>
          </a:p>
          <a:p>
            <a:r>
              <a:rPr lang="en-US" altLang="ko-KR" b="1" dirty="0"/>
              <a:t>4.</a:t>
            </a:r>
            <a:r>
              <a:rPr lang="ko-KR" altLang="en-US" b="1" dirty="0" err="1"/>
              <a:t>기네스</a:t>
            </a:r>
            <a:r>
              <a:rPr lang="en-US" altLang="ko-KR" b="1" dirty="0"/>
              <a:t>			3.0</a:t>
            </a:r>
          </a:p>
          <a:p>
            <a:r>
              <a:rPr lang="en-US" altLang="ko-KR" b="1" dirty="0"/>
              <a:t>5.</a:t>
            </a:r>
            <a:r>
              <a:rPr lang="ko-KR" altLang="en-US" b="1" dirty="0" err="1"/>
              <a:t>하이네켄</a:t>
            </a:r>
            <a:r>
              <a:rPr lang="en-US" altLang="ko-KR" b="1" dirty="0"/>
              <a:t>		3.0</a:t>
            </a:r>
          </a:p>
          <a:p>
            <a:endParaRPr lang="en-US" altLang="ko-KR" b="1" dirty="0"/>
          </a:p>
          <a:p>
            <a:r>
              <a:rPr lang="en-US" altLang="ko-KR" b="1" dirty="0"/>
              <a:t> 			     </a:t>
            </a:r>
            <a:r>
              <a:rPr lang="en-US" altLang="ko-KR" sz="1100" b="1" dirty="0"/>
              <a:t>0.</a:t>
            </a:r>
            <a:r>
              <a:rPr lang="ko-KR" altLang="en-US" sz="1100" b="1" dirty="0"/>
              <a:t>처음으로</a:t>
            </a:r>
            <a:endParaRPr lang="en-US" altLang="ko-KR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51749EC-B57C-49A4-84E2-1D530219703F}"/>
              </a:ext>
            </a:extLst>
          </p:cNvPr>
          <p:cNvSpPr/>
          <p:nvPr/>
        </p:nvSpPr>
        <p:spPr>
          <a:xfrm>
            <a:off x="1699518" y="2762164"/>
            <a:ext cx="9032033" cy="22253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D1C386-AAA8-4A95-BACB-2B5B11A15547}"/>
              </a:ext>
            </a:extLst>
          </p:cNvPr>
          <p:cNvSpPr txBox="1"/>
          <p:nvPr/>
        </p:nvSpPr>
        <p:spPr>
          <a:xfrm>
            <a:off x="1699518" y="5351773"/>
            <a:ext cx="5796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▶ 커피 주문</a:t>
            </a:r>
            <a:r>
              <a:rPr lang="en-US" altLang="ko-KR" sz="1100" b="1" dirty="0"/>
              <a:t>(1</a:t>
            </a:r>
            <a:r>
              <a:rPr lang="ko-KR" altLang="en-US" sz="1100" b="1" dirty="0"/>
              <a:t>번</a:t>
            </a:r>
            <a:r>
              <a:rPr lang="en-US" altLang="ko-KR" sz="1100" b="1" dirty="0"/>
              <a:t>) </a:t>
            </a:r>
            <a:r>
              <a:rPr lang="ko-KR" altLang="en-US" b="1" dirty="0"/>
              <a:t>주류 주문</a:t>
            </a:r>
            <a:r>
              <a:rPr lang="en-US" altLang="ko-KR" sz="1100" b="1" dirty="0"/>
              <a:t>(2</a:t>
            </a:r>
            <a:r>
              <a:rPr lang="ko-KR" altLang="en-US" sz="1100" b="1" dirty="0"/>
              <a:t>번</a:t>
            </a:r>
            <a:r>
              <a:rPr lang="en-US" altLang="ko-KR" sz="1100" b="1" dirty="0"/>
              <a:t>)</a:t>
            </a:r>
            <a:r>
              <a:rPr lang="ko-KR" altLang="en-US" b="1" dirty="0"/>
              <a:t> </a:t>
            </a:r>
            <a:r>
              <a:rPr lang="en-US" altLang="ko-KR" sz="1200" b="1" dirty="0"/>
              <a:t> </a:t>
            </a:r>
            <a:r>
              <a:rPr lang="ko-KR" altLang="en-US" b="1" dirty="0"/>
              <a:t>관리자 모드</a:t>
            </a:r>
            <a:r>
              <a:rPr lang="en-US" altLang="ko-KR" sz="1100" b="1" dirty="0"/>
              <a:t>(3</a:t>
            </a:r>
            <a:r>
              <a:rPr lang="ko-KR" altLang="en-US" sz="1100" b="1" dirty="0"/>
              <a:t>번</a:t>
            </a:r>
            <a:r>
              <a:rPr lang="en-US" altLang="ko-KR" sz="1100" b="1" dirty="0"/>
              <a:t>)</a:t>
            </a:r>
            <a:r>
              <a:rPr lang="ko-KR" altLang="en-US" b="1" dirty="0"/>
              <a:t>입력</a:t>
            </a:r>
            <a:r>
              <a:rPr lang="en-US" altLang="ko-KR" b="1" dirty="0"/>
              <a:t> :  2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4A1B7C-318C-4065-A346-50963D70D351}"/>
              </a:ext>
            </a:extLst>
          </p:cNvPr>
          <p:cNvSpPr txBox="1"/>
          <p:nvPr/>
        </p:nvSpPr>
        <p:spPr>
          <a:xfrm>
            <a:off x="4597908" y="4710516"/>
            <a:ext cx="4583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현재 매진 상품 </a:t>
            </a:r>
            <a:r>
              <a:rPr lang="en-US" altLang="ko-KR" sz="1200" dirty="0"/>
              <a:t>: ~~~ ~~~~ ~~~~</a:t>
            </a:r>
            <a:endParaRPr lang="ko-KR" altLang="en-US" sz="12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A5FF345-FF55-475B-80D1-1D2696C557DF}"/>
              </a:ext>
            </a:extLst>
          </p:cNvPr>
          <p:cNvSpPr/>
          <p:nvPr/>
        </p:nvSpPr>
        <p:spPr>
          <a:xfrm>
            <a:off x="4756558" y="4043494"/>
            <a:ext cx="159390" cy="1593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25888AD-47C9-45DB-8FCD-B2724269A776}"/>
              </a:ext>
            </a:extLst>
          </p:cNvPr>
          <p:cNvSpPr/>
          <p:nvPr/>
        </p:nvSpPr>
        <p:spPr>
          <a:xfrm>
            <a:off x="4755398" y="4567142"/>
            <a:ext cx="159390" cy="1593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2E230A6-5623-4255-94C8-4131CB796D6E}"/>
              </a:ext>
            </a:extLst>
          </p:cNvPr>
          <p:cNvSpPr/>
          <p:nvPr/>
        </p:nvSpPr>
        <p:spPr>
          <a:xfrm>
            <a:off x="8860173" y="4043494"/>
            <a:ext cx="159390" cy="15939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0D73D5-DA39-4BEA-950B-54FEC684C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710" y="2052018"/>
            <a:ext cx="9137647" cy="439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02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ln>
            <a:solidFill>
              <a:srgbClr val="4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60400" y="187845"/>
            <a:ext cx="4661639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rgbClr val="434544"/>
                </a:solidFill>
                <a:latin typeface="+mj-ea"/>
                <a:ea typeface="+mj-ea"/>
              </a:rPr>
              <a:t>예상 실행 화면</a:t>
            </a:r>
            <a:endParaRPr lang="en-US" altLang="ko-KR" sz="1400" b="1" i="1" dirty="0">
              <a:solidFill>
                <a:srgbClr val="434544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434544"/>
                </a:solidFill>
              </a:rPr>
              <a:t>사용자 화면</a:t>
            </a:r>
            <a:endParaRPr lang="ko-KR" altLang="en-US" sz="4000" dirty="0">
              <a:solidFill>
                <a:srgbClr val="434544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6154147" y="420098"/>
            <a:ext cx="343410" cy="343410"/>
            <a:chOff x="7470945" y="4120730"/>
            <a:chExt cx="508420" cy="508420"/>
          </a:xfrm>
        </p:grpSpPr>
        <p:sp>
          <p:nvSpPr>
            <p:cNvPr id="29" name="타원 28"/>
            <p:cNvSpPr/>
            <p:nvPr/>
          </p:nvSpPr>
          <p:spPr>
            <a:xfrm>
              <a:off x="7470945" y="4120730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7470946" y="4120731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양쪽 모서리가 둥근 사각형 1"/>
          <p:cNvSpPr/>
          <p:nvPr/>
        </p:nvSpPr>
        <p:spPr>
          <a:xfrm>
            <a:off x="426447" y="1167462"/>
            <a:ext cx="11455400" cy="5690538"/>
          </a:xfrm>
          <a:prstGeom prst="round2SameRect">
            <a:avLst>
              <a:gd name="adj1" fmla="val 5335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23471F-CD19-4C22-8283-09CD4199E81B}"/>
              </a:ext>
            </a:extLst>
          </p:cNvPr>
          <p:cNvSpPr txBox="1"/>
          <p:nvPr/>
        </p:nvSpPr>
        <p:spPr>
          <a:xfrm>
            <a:off x="582659" y="1400323"/>
            <a:ext cx="3217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● 커피 선택 화면</a:t>
            </a:r>
            <a:r>
              <a:rPr lang="en-US" altLang="ko-KR" sz="1600" b="1" dirty="0"/>
              <a:t>(</a:t>
            </a:r>
            <a:r>
              <a:rPr lang="ko-KR" altLang="en-US" sz="1600" b="1" dirty="0">
                <a:solidFill>
                  <a:srgbClr val="FF0000"/>
                </a:solidFill>
              </a:rPr>
              <a:t>사용자</a:t>
            </a:r>
            <a:r>
              <a:rPr lang="ko-KR" altLang="en-US" sz="1600" b="1" dirty="0"/>
              <a:t> 측면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9D8AFE-D9DE-4D0D-9B67-D27CFD48FAC5}"/>
              </a:ext>
            </a:extLst>
          </p:cNvPr>
          <p:cNvSpPr txBox="1"/>
          <p:nvPr/>
        </p:nvSpPr>
        <p:spPr>
          <a:xfrm>
            <a:off x="2370563" y="1849358"/>
            <a:ext cx="3575807" cy="44145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0">
              <a:defRPr lang="ko-KR" altLang="en-US"/>
            </a:pPr>
            <a:r>
              <a:rPr lang="en-US" altLang="ko-KR" sz="1400" b="1" dirty="0">
                <a:solidFill>
                  <a:schemeClr val="accent5"/>
                </a:solidFill>
              </a:rPr>
              <a:t>Case 1)  </a:t>
            </a:r>
            <a:r>
              <a:rPr lang="ko-KR" altLang="en-US" sz="1400" b="1" dirty="0" err="1">
                <a:solidFill>
                  <a:schemeClr val="accent5"/>
                </a:solidFill>
              </a:rPr>
              <a:t>토핑</a:t>
            </a:r>
            <a:r>
              <a:rPr lang="ko-KR" altLang="en-US" sz="1400" b="1" dirty="0">
                <a:solidFill>
                  <a:schemeClr val="accent5"/>
                </a:solidFill>
              </a:rPr>
              <a:t> </a:t>
            </a:r>
            <a:r>
              <a:rPr lang="en-US" altLang="ko-KR" sz="1400" b="1" dirty="0">
                <a:solidFill>
                  <a:schemeClr val="accent5"/>
                </a:solidFill>
              </a:rPr>
              <a:t>O</a:t>
            </a:r>
            <a:endParaRPr lang="ko-KR" altLang="en-US" sz="1400" b="1" dirty="0">
              <a:solidFill>
                <a:schemeClr val="accent5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4086B8-A17A-4442-998A-87DFAB148424}"/>
              </a:ext>
            </a:extLst>
          </p:cNvPr>
          <p:cNvSpPr txBox="1"/>
          <p:nvPr/>
        </p:nvSpPr>
        <p:spPr>
          <a:xfrm>
            <a:off x="8175967" y="1849357"/>
            <a:ext cx="3575807" cy="44145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0">
              <a:defRPr lang="ko-KR" altLang="en-US"/>
            </a:pPr>
            <a:r>
              <a:rPr lang="en-US" altLang="ko-KR" sz="1400" b="1" dirty="0">
                <a:solidFill>
                  <a:schemeClr val="accent5"/>
                </a:solidFill>
              </a:rPr>
              <a:t>Case </a:t>
            </a:r>
            <a:r>
              <a:rPr lang="ko-KR" altLang="en-US" sz="1400" b="1" dirty="0">
                <a:solidFill>
                  <a:schemeClr val="accent5"/>
                </a:solidFill>
              </a:rPr>
              <a:t>2</a:t>
            </a:r>
            <a:r>
              <a:rPr lang="en-US" altLang="ko-KR" sz="1400" b="1" dirty="0">
                <a:solidFill>
                  <a:schemeClr val="accent5"/>
                </a:solidFill>
              </a:rPr>
              <a:t>)  </a:t>
            </a:r>
            <a:r>
              <a:rPr lang="ko-KR" altLang="en-US" sz="1400" b="1" dirty="0" err="1">
                <a:solidFill>
                  <a:schemeClr val="accent5"/>
                </a:solidFill>
              </a:rPr>
              <a:t>토핑</a:t>
            </a:r>
            <a:r>
              <a:rPr lang="ko-KR" altLang="en-US" sz="1400" b="1" dirty="0">
                <a:solidFill>
                  <a:schemeClr val="accent5"/>
                </a:solidFill>
              </a:rPr>
              <a:t> </a:t>
            </a:r>
            <a:r>
              <a:rPr lang="en-US" altLang="ko-KR" sz="1400" b="1" dirty="0">
                <a:solidFill>
                  <a:schemeClr val="accent5"/>
                </a:solidFill>
              </a:rPr>
              <a:t>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8565D4-D072-41F2-AD69-A33FAB9847FC}"/>
              </a:ext>
            </a:extLst>
          </p:cNvPr>
          <p:cNvSpPr txBox="1"/>
          <p:nvPr/>
        </p:nvSpPr>
        <p:spPr>
          <a:xfrm>
            <a:off x="1481961" y="4965449"/>
            <a:ext cx="2611348" cy="362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A4782C8F-1D4B-47C2-827E-AD4E8EBF42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6" r="27093" b="795"/>
          <a:stretch/>
        </p:blipFill>
        <p:spPr>
          <a:xfrm>
            <a:off x="1148170" y="2173937"/>
            <a:ext cx="4946923" cy="46266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A1BFE47-B1FE-455D-BFC3-D61BD692F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396" y="2173937"/>
            <a:ext cx="5515158" cy="462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9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ln>
            <a:solidFill>
              <a:srgbClr val="4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60400" y="187845"/>
            <a:ext cx="4661639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rgbClr val="434544"/>
                </a:solidFill>
                <a:latin typeface="+mj-ea"/>
                <a:ea typeface="+mj-ea"/>
              </a:rPr>
              <a:t>예상 실행 화면</a:t>
            </a:r>
            <a:endParaRPr lang="en-US" altLang="ko-KR" sz="1400" b="1" i="1" dirty="0">
              <a:solidFill>
                <a:srgbClr val="434544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434544"/>
                </a:solidFill>
              </a:rPr>
              <a:t>사용자 화면</a:t>
            </a:r>
            <a:endParaRPr lang="ko-KR" altLang="en-US" sz="4000" dirty="0">
              <a:solidFill>
                <a:srgbClr val="434544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6154147" y="420098"/>
            <a:ext cx="343410" cy="343410"/>
            <a:chOff x="7470945" y="4120730"/>
            <a:chExt cx="508420" cy="508420"/>
          </a:xfrm>
        </p:grpSpPr>
        <p:sp>
          <p:nvSpPr>
            <p:cNvPr id="29" name="타원 28"/>
            <p:cNvSpPr/>
            <p:nvPr/>
          </p:nvSpPr>
          <p:spPr>
            <a:xfrm>
              <a:off x="7470945" y="4120730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7470946" y="4120731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양쪽 모서리가 둥근 사각형 1"/>
          <p:cNvSpPr/>
          <p:nvPr/>
        </p:nvSpPr>
        <p:spPr>
          <a:xfrm>
            <a:off x="426447" y="1167462"/>
            <a:ext cx="11455400" cy="5690538"/>
          </a:xfrm>
          <a:prstGeom prst="round2SameRect">
            <a:avLst>
              <a:gd name="adj1" fmla="val 5335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id="{3A887F59-B632-456B-8B4A-BB8699599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99" y="1092707"/>
            <a:ext cx="11454353" cy="569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413CB15-924C-4F51-980C-D19D3362E2CB}"/>
              </a:ext>
            </a:extLst>
          </p:cNvPr>
          <p:cNvSpPr txBox="1"/>
          <p:nvPr/>
        </p:nvSpPr>
        <p:spPr>
          <a:xfrm>
            <a:off x="593288" y="1409700"/>
            <a:ext cx="3132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● 주류 선택 화면</a:t>
            </a:r>
            <a:r>
              <a:rPr lang="en-US" altLang="ko-KR" sz="1600" b="1" dirty="0"/>
              <a:t>(</a:t>
            </a:r>
            <a:r>
              <a:rPr lang="ko-KR" altLang="en-US" sz="1600" b="1" dirty="0">
                <a:solidFill>
                  <a:srgbClr val="FF0000"/>
                </a:solidFill>
              </a:rPr>
              <a:t>사용자</a:t>
            </a:r>
            <a:r>
              <a:rPr lang="ko-KR" altLang="en-US" sz="1600" b="1" dirty="0"/>
              <a:t> 측면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16A6493-08C3-4109-B7DD-4AD86685B22E}"/>
              </a:ext>
            </a:extLst>
          </p:cNvPr>
          <p:cNvSpPr txBox="1"/>
          <p:nvPr/>
        </p:nvSpPr>
        <p:spPr>
          <a:xfrm>
            <a:off x="3929096" y="4327330"/>
            <a:ext cx="4493083" cy="54249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0">
              <a:defRPr lang="ko-KR" altLang="en-US"/>
            </a:pPr>
            <a:r>
              <a:rPr lang="ko-KR" altLang="en-US" sz="1100" b="1" dirty="0"/>
              <a:t>▶ 메뉴를 입력해주세요</a:t>
            </a:r>
            <a:r>
              <a:rPr lang="en-US" altLang="ko-KR" sz="1100" b="1" dirty="0"/>
              <a:t>.</a:t>
            </a:r>
          </a:p>
          <a:p>
            <a:pPr lvl="0">
              <a:defRPr lang="ko-KR" altLang="en-US"/>
            </a:pPr>
            <a:r>
              <a:rPr lang="en-US" altLang="ko-KR" sz="1100" b="1" dirty="0"/>
              <a:t>   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ED183A4-AC01-476C-9832-64F584D6948B}"/>
              </a:ext>
            </a:extLst>
          </p:cNvPr>
          <p:cNvSpPr txBox="1"/>
          <p:nvPr/>
        </p:nvSpPr>
        <p:spPr>
          <a:xfrm>
            <a:off x="3928494" y="4810537"/>
            <a:ext cx="4306466" cy="82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200" b="1" dirty="0"/>
              <a:t>▶ 장바구니에 추가하시겠습니까?</a:t>
            </a:r>
            <a:r>
              <a:rPr lang="en-US" altLang="ko-KR" sz="1200" b="1" dirty="0"/>
              <a:t> Y/N</a:t>
            </a:r>
          </a:p>
          <a:p>
            <a:pPr>
              <a:defRPr lang="ko-KR" altLang="en-US"/>
            </a:pPr>
            <a:r>
              <a:rPr lang="ko-KR" altLang="en-US" sz="1200" b="1" dirty="0"/>
              <a:t>   </a:t>
            </a:r>
            <a:r>
              <a:rPr lang="en-US" altLang="ko-KR" sz="1200" b="1" dirty="0"/>
              <a:t> </a:t>
            </a:r>
            <a:r>
              <a:rPr lang="en-US" altLang="ko-KR" sz="1200" b="1" dirty="0">
                <a:solidFill>
                  <a:srgbClr val="0000FF"/>
                </a:solidFill>
              </a:rPr>
              <a:t>Y(y)</a:t>
            </a:r>
            <a:r>
              <a:rPr lang="en-US" altLang="ko-KR" sz="1200" b="1" dirty="0"/>
              <a:t> : </a:t>
            </a:r>
            <a:r>
              <a:rPr lang="ko-KR" altLang="en-US" sz="1200" b="1" dirty="0"/>
              <a:t>다시 </a:t>
            </a:r>
            <a:r>
              <a:rPr lang="ko-KR" altLang="en-US" sz="1200" b="1" dirty="0" err="1"/>
              <a:t>메인으로</a:t>
            </a:r>
            <a:r>
              <a:rPr lang="ko-KR" altLang="en-US" sz="1200" b="1" dirty="0"/>
              <a:t> 이동 (금액 누적)</a:t>
            </a:r>
          </a:p>
          <a:p>
            <a:pPr>
              <a:defRPr lang="ko-KR" altLang="en-US"/>
            </a:pPr>
            <a:r>
              <a:rPr lang="ko-KR" altLang="en-US" sz="1200" b="1" dirty="0"/>
              <a:t>            → 현재 선택된 메뉴 저장 후 추가 메뉴 선택</a:t>
            </a:r>
          </a:p>
          <a:p>
            <a:pPr>
              <a:defRPr lang="ko-KR" altLang="en-US"/>
            </a:pPr>
            <a:r>
              <a:rPr lang="en-US" altLang="ko-KR" sz="1200" b="1" dirty="0"/>
              <a:t>    </a:t>
            </a:r>
            <a:r>
              <a:rPr lang="en-US" altLang="ko-KR" sz="1200" b="1" dirty="0">
                <a:solidFill>
                  <a:srgbClr val="FF0000"/>
                </a:solidFill>
              </a:rPr>
              <a:t>N(n)</a:t>
            </a:r>
            <a:r>
              <a:rPr lang="en-US" altLang="ko-KR" sz="1200" b="1" dirty="0"/>
              <a:t> : </a:t>
            </a:r>
            <a:r>
              <a:rPr lang="ko-KR" altLang="en-US" sz="1200" b="1" dirty="0"/>
              <a:t>결제 화면으로 이동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0FD45C4-32FC-4A8B-8DBB-6035811FC2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74" b="13465"/>
          <a:stretch/>
        </p:blipFill>
        <p:spPr>
          <a:xfrm>
            <a:off x="2433020" y="2249157"/>
            <a:ext cx="7325959" cy="385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188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ln>
            <a:solidFill>
              <a:srgbClr val="4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60400" y="187845"/>
            <a:ext cx="4661639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rgbClr val="434544"/>
                </a:solidFill>
                <a:latin typeface="+mj-ea"/>
                <a:ea typeface="+mj-ea"/>
              </a:rPr>
              <a:t>예상 실행 화면</a:t>
            </a:r>
            <a:endParaRPr lang="en-US" altLang="ko-KR" sz="1400" b="1" i="1" dirty="0">
              <a:solidFill>
                <a:srgbClr val="434544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434544"/>
                </a:solidFill>
              </a:rPr>
              <a:t>사용자 화면</a:t>
            </a:r>
            <a:endParaRPr lang="ko-KR" altLang="en-US" sz="4000" dirty="0">
              <a:solidFill>
                <a:srgbClr val="434544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6154147" y="420098"/>
            <a:ext cx="343410" cy="343410"/>
            <a:chOff x="7470945" y="4120730"/>
            <a:chExt cx="508420" cy="508420"/>
          </a:xfrm>
        </p:grpSpPr>
        <p:sp>
          <p:nvSpPr>
            <p:cNvPr id="29" name="타원 28"/>
            <p:cNvSpPr/>
            <p:nvPr/>
          </p:nvSpPr>
          <p:spPr>
            <a:xfrm>
              <a:off x="7470945" y="4120730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7470946" y="4120731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양쪽 모서리가 둥근 사각형 1"/>
          <p:cNvSpPr/>
          <p:nvPr/>
        </p:nvSpPr>
        <p:spPr>
          <a:xfrm>
            <a:off x="426447" y="1167462"/>
            <a:ext cx="11455400" cy="5690538"/>
          </a:xfrm>
          <a:prstGeom prst="round2SameRect">
            <a:avLst>
              <a:gd name="adj1" fmla="val 5335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id="{3A887F59-B632-456B-8B4A-BB8699599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99" y="1092707"/>
            <a:ext cx="11454353" cy="569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58A1168-4A69-4205-9A9C-10D73C12F317}"/>
              </a:ext>
            </a:extLst>
          </p:cNvPr>
          <p:cNvSpPr txBox="1"/>
          <p:nvPr/>
        </p:nvSpPr>
        <p:spPr>
          <a:xfrm>
            <a:off x="660400" y="1398697"/>
            <a:ext cx="3098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● 주류 인증 화면</a:t>
            </a:r>
            <a:r>
              <a:rPr lang="en-US" altLang="ko-KR" sz="1600" b="1" dirty="0"/>
              <a:t>(</a:t>
            </a:r>
            <a:r>
              <a:rPr lang="ko-KR" altLang="en-US" sz="1600" b="1" dirty="0">
                <a:solidFill>
                  <a:srgbClr val="FF0000"/>
                </a:solidFill>
              </a:rPr>
              <a:t>사용자</a:t>
            </a:r>
            <a:r>
              <a:rPr lang="ko-KR" altLang="en-US" sz="1600" b="1" dirty="0"/>
              <a:t> 측면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31BFE0-6971-4A1A-8AF5-54BBAA5930C3}"/>
              </a:ext>
            </a:extLst>
          </p:cNvPr>
          <p:cNvSpPr txBox="1"/>
          <p:nvPr/>
        </p:nvSpPr>
        <p:spPr>
          <a:xfrm>
            <a:off x="1475659" y="2235725"/>
            <a:ext cx="4465049" cy="44145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b="1" dirty="0">
                <a:solidFill>
                  <a:schemeClr val="accent5"/>
                </a:solidFill>
              </a:rPr>
              <a:t>Case 1)  </a:t>
            </a:r>
            <a:r>
              <a:rPr lang="ko-KR" altLang="en-US" b="1" dirty="0">
                <a:solidFill>
                  <a:schemeClr val="accent5"/>
                </a:solidFill>
              </a:rPr>
              <a:t>성인 인증 </a:t>
            </a:r>
            <a:r>
              <a:rPr lang="en-US" altLang="ko-KR" b="1" dirty="0">
                <a:solidFill>
                  <a:schemeClr val="accent5"/>
                </a:solidFill>
              </a:rPr>
              <a:t>,</a:t>
            </a:r>
            <a:r>
              <a:rPr lang="ko-KR" altLang="en-US" b="1" dirty="0">
                <a:solidFill>
                  <a:schemeClr val="accent5"/>
                </a:solidFill>
              </a:rPr>
              <a:t>인증번호 </a:t>
            </a:r>
            <a:r>
              <a:rPr lang="en-US" altLang="ko-KR" b="1" dirty="0">
                <a:solidFill>
                  <a:schemeClr val="accent5"/>
                </a:solidFill>
              </a:rPr>
              <a:t>O  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EDD7F1-81D6-4719-9BB2-406C680885CE}"/>
              </a:ext>
            </a:extLst>
          </p:cNvPr>
          <p:cNvSpPr txBox="1"/>
          <p:nvPr/>
        </p:nvSpPr>
        <p:spPr>
          <a:xfrm>
            <a:off x="7145212" y="2210870"/>
            <a:ext cx="4126684" cy="44145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b="1" dirty="0">
                <a:solidFill>
                  <a:schemeClr val="accent5"/>
                </a:solidFill>
              </a:rPr>
              <a:t>Case 2)  </a:t>
            </a:r>
            <a:r>
              <a:rPr lang="ko-KR" altLang="en-US" b="1" dirty="0">
                <a:solidFill>
                  <a:schemeClr val="accent5"/>
                </a:solidFill>
              </a:rPr>
              <a:t>성인 인증 </a:t>
            </a:r>
            <a:r>
              <a:rPr lang="en-US" altLang="ko-KR" b="1" dirty="0">
                <a:solidFill>
                  <a:schemeClr val="accent5"/>
                </a:solidFill>
              </a:rPr>
              <a:t>, </a:t>
            </a:r>
            <a:r>
              <a:rPr lang="ko-KR" altLang="en-US" b="1" dirty="0">
                <a:solidFill>
                  <a:schemeClr val="accent5"/>
                </a:solidFill>
              </a:rPr>
              <a:t>인증번호 </a:t>
            </a:r>
            <a:r>
              <a:rPr lang="en-US" altLang="ko-KR" b="1" dirty="0">
                <a:solidFill>
                  <a:schemeClr val="accent5"/>
                </a:solidFill>
              </a:rPr>
              <a:t>X </a:t>
            </a:r>
            <a:endParaRPr lang="ko-KR" altLang="en-US" b="1" dirty="0">
              <a:solidFill>
                <a:schemeClr val="accent5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9ABC3F-5278-4304-B069-9CD96954E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18" y="2603429"/>
            <a:ext cx="5646080" cy="37063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900EECF-3641-4A3A-A3E7-B7E27EC6D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712" y="2636985"/>
            <a:ext cx="5727177" cy="36627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643E28A-F660-4009-BEF5-D3E77A61D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4269" y="2603429"/>
            <a:ext cx="5727177" cy="370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1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ln>
            <a:solidFill>
              <a:srgbClr val="4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60400" y="187845"/>
            <a:ext cx="4661639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rgbClr val="434544"/>
                </a:solidFill>
                <a:latin typeface="+mj-ea"/>
                <a:ea typeface="+mj-ea"/>
              </a:rPr>
              <a:t>예상 실행 화면</a:t>
            </a:r>
            <a:endParaRPr lang="en-US" altLang="ko-KR" sz="1400" b="1" i="1" dirty="0">
              <a:solidFill>
                <a:srgbClr val="434544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434544"/>
                </a:solidFill>
              </a:rPr>
              <a:t>사용자 화면</a:t>
            </a:r>
            <a:endParaRPr lang="ko-KR" altLang="en-US" sz="4000" dirty="0">
              <a:solidFill>
                <a:srgbClr val="434544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6154147" y="420098"/>
            <a:ext cx="343410" cy="343410"/>
            <a:chOff x="7470945" y="4120730"/>
            <a:chExt cx="508420" cy="508420"/>
          </a:xfrm>
        </p:grpSpPr>
        <p:sp>
          <p:nvSpPr>
            <p:cNvPr id="29" name="타원 28"/>
            <p:cNvSpPr/>
            <p:nvPr/>
          </p:nvSpPr>
          <p:spPr>
            <a:xfrm>
              <a:off x="7470945" y="4120730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7470946" y="4120731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양쪽 모서리가 둥근 사각형 1"/>
          <p:cNvSpPr/>
          <p:nvPr/>
        </p:nvSpPr>
        <p:spPr>
          <a:xfrm>
            <a:off x="426447" y="1167462"/>
            <a:ext cx="11455400" cy="5690538"/>
          </a:xfrm>
          <a:prstGeom prst="round2SameRect">
            <a:avLst>
              <a:gd name="adj1" fmla="val 5335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id="{3A887F59-B632-456B-8B4A-BB8699599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99" y="1092707"/>
            <a:ext cx="11454353" cy="569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0F3D7D7-0225-47E3-879D-77677A106EE8}"/>
              </a:ext>
            </a:extLst>
          </p:cNvPr>
          <p:cNvSpPr txBox="1"/>
          <p:nvPr/>
        </p:nvSpPr>
        <p:spPr>
          <a:xfrm>
            <a:off x="660400" y="1341681"/>
            <a:ext cx="3472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● 공통 현금결제 화면</a:t>
            </a:r>
            <a:r>
              <a:rPr lang="en-US" altLang="ko-KR" sz="1600" b="1" dirty="0"/>
              <a:t>(</a:t>
            </a:r>
            <a:r>
              <a:rPr lang="ko-KR" altLang="en-US" sz="1600" b="1" dirty="0">
                <a:solidFill>
                  <a:srgbClr val="FF0000"/>
                </a:solidFill>
              </a:rPr>
              <a:t>사용자</a:t>
            </a:r>
            <a:r>
              <a:rPr lang="ko-KR" altLang="en-US" sz="1600" b="1" dirty="0"/>
              <a:t> 측면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B3D93D-A00F-4F7F-B65A-55E4DFDC9AD1}"/>
              </a:ext>
            </a:extLst>
          </p:cNvPr>
          <p:cNvSpPr txBox="1"/>
          <p:nvPr/>
        </p:nvSpPr>
        <p:spPr>
          <a:xfrm>
            <a:off x="1375880" y="5798433"/>
            <a:ext cx="2420904" cy="4013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ko-KR" altLang="en-US" sz="12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11DCC8-F658-48E1-8CFD-8DAC5F5A654B}"/>
              </a:ext>
            </a:extLst>
          </p:cNvPr>
          <p:cNvSpPr txBox="1"/>
          <p:nvPr/>
        </p:nvSpPr>
        <p:spPr>
          <a:xfrm>
            <a:off x="7395424" y="1616716"/>
            <a:ext cx="3948210" cy="44145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0">
              <a:defRPr lang="ko-KR" altLang="en-US"/>
            </a:pPr>
            <a:r>
              <a:rPr lang="en-US" altLang="ko-KR" sz="1400" b="1" dirty="0">
                <a:solidFill>
                  <a:schemeClr val="accent5"/>
                </a:solidFill>
              </a:rPr>
              <a:t>          case 2) </a:t>
            </a:r>
            <a:r>
              <a:rPr lang="ko-KR" altLang="en-US" sz="1400" b="1" dirty="0">
                <a:solidFill>
                  <a:schemeClr val="accent5"/>
                </a:solidFill>
              </a:rPr>
              <a:t>현금 </a:t>
            </a:r>
            <a:r>
              <a:rPr lang="en-US" altLang="ko-KR" sz="1400" b="1" dirty="0">
                <a:solidFill>
                  <a:schemeClr val="accent5"/>
                </a:solidFill>
              </a:rPr>
              <a:t>/ </a:t>
            </a:r>
            <a:r>
              <a:rPr lang="ko-KR" altLang="en-US" sz="1400" b="1" dirty="0">
                <a:solidFill>
                  <a:schemeClr val="accent5"/>
                </a:solidFill>
              </a:rPr>
              <a:t>화폐 부족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6C5C11-5409-411E-AADF-AD69A79B1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38" y="2009434"/>
            <a:ext cx="5978168" cy="38620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F73D2A-02F5-4105-96F0-93F97E60E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539" y="2012801"/>
            <a:ext cx="5978167" cy="38758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9BF4954-1E78-477B-964A-F9342984098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16" b="8652"/>
          <a:stretch/>
        </p:blipFill>
        <p:spPr>
          <a:xfrm>
            <a:off x="6584797" y="2009434"/>
            <a:ext cx="5238825" cy="387589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2C8474C0-7CA0-480E-8299-8E59602517B3}"/>
              </a:ext>
            </a:extLst>
          </p:cNvPr>
          <p:cNvSpPr txBox="1"/>
          <p:nvPr/>
        </p:nvSpPr>
        <p:spPr>
          <a:xfrm>
            <a:off x="1561118" y="1642643"/>
            <a:ext cx="3948210" cy="44145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0">
              <a:defRPr lang="ko-KR" altLang="en-US"/>
            </a:pPr>
            <a:r>
              <a:rPr lang="en-US" altLang="ko-KR" sz="1400" b="1" dirty="0">
                <a:solidFill>
                  <a:schemeClr val="accent5"/>
                </a:solidFill>
              </a:rPr>
              <a:t>          case 1) </a:t>
            </a:r>
            <a:r>
              <a:rPr lang="ko-KR" altLang="en-US" sz="1400" b="1" dirty="0">
                <a:solidFill>
                  <a:schemeClr val="accent5"/>
                </a:solidFill>
              </a:rPr>
              <a:t>현금 </a:t>
            </a:r>
            <a:r>
              <a:rPr lang="en-US" altLang="ko-KR" sz="1400" b="1" dirty="0">
                <a:solidFill>
                  <a:schemeClr val="accent5"/>
                </a:solidFill>
              </a:rPr>
              <a:t>/ </a:t>
            </a:r>
            <a:r>
              <a:rPr lang="ko-KR" altLang="en-US" sz="1400" b="1" dirty="0">
                <a:solidFill>
                  <a:schemeClr val="accent5"/>
                </a:solidFill>
              </a:rPr>
              <a:t>화폐 부족</a:t>
            </a:r>
          </a:p>
        </p:txBody>
      </p:sp>
    </p:spTree>
    <p:extLst>
      <p:ext uri="{BB962C8B-B14F-4D97-AF65-F5344CB8AC3E}">
        <p14:creationId xmlns:p14="http://schemas.microsoft.com/office/powerpoint/2010/main" val="300714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9A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rot="16200000">
            <a:off x="9309138" y="-1643062"/>
            <a:ext cx="0" cy="4505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 rot="16200000">
            <a:off x="7051283" y="512875"/>
            <a:ext cx="193450" cy="193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39596" y="1173279"/>
            <a:ext cx="11312807" cy="5369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B9AA4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3027" y="97376"/>
            <a:ext cx="4236842" cy="91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목차</a:t>
            </a:r>
            <a:endParaRPr lang="en-US" altLang="ko-KR" sz="2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ko-KR" sz="900" i="1" dirty="0">
                <a:solidFill>
                  <a:schemeClr val="bg1"/>
                </a:solidFill>
              </a:rPr>
              <a:t> JAVA SEMI PROJECT</a:t>
            </a:r>
            <a:endParaRPr lang="ko-KR" altLang="en-US" sz="2400" i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50616" y="1754455"/>
            <a:ext cx="3948547" cy="478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>
                <a:latin typeface="+mj-ea"/>
                <a:ea typeface="+mj-ea"/>
              </a:rPr>
              <a:t>자판기 개요 및 소개</a:t>
            </a:r>
            <a:endParaRPr lang="en-US" altLang="ko-KR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>
                <a:latin typeface="+mj-ea"/>
                <a:ea typeface="+mj-ea"/>
              </a:rPr>
              <a:t>    1) </a:t>
            </a:r>
            <a:r>
              <a:rPr lang="ko-KR" altLang="en-US" sz="1200" dirty="0">
                <a:latin typeface="+mj-ea"/>
                <a:ea typeface="+mj-ea"/>
              </a:rPr>
              <a:t>자판기 아이템 소개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>
                <a:latin typeface="+mj-ea"/>
                <a:ea typeface="+mj-ea"/>
              </a:rPr>
              <a:t>    2) </a:t>
            </a:r>
            <a:r>
              <a:rPr lang="ko-KR" altLang="en-US" sz="1200" dirty="0">
                <a:latin typeface="+mj-ea"/>
                <a:ea typeface="+mj-ea"/>
              </a:rPr>
              <a:t>아이템 선정 배경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>
                <a:latin typeface="+mj-ea"/>
                <a:ea typeface="+mj-ea"/>
              </a:rPr>
              <a:t>    3) SWOT </a:t>
            </a:r>
            <a:r>
              <a:rPr lang="ko-KR" altLang="en-US" sz="1200" dirty="0">
                <a:latin typeface="+mj-ea"/>
                <a:ea typeface="+mj-ea"/>
              </a:rPr>
              <a:t>분석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b="1" dirty="0">
                <a:latin typeface="+mj-ea"/>
                <a:ea typeface="+mj-ea"/>
              </a:rPr>
              <a:t>전체 시나리오</a:t>
            </a:r>
            <a:endParaRPr lang="en-US" altLang="ko-KR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>
                <a:latin typeface="+mj-ea"/>
                <a:ea typeface="+mj-ea"/>
              </a:rPr>
              <a:t>   1) </a:t>
            </a:r>
            <a:r>
              <a:rPr lang="ko-KR" altLang="en-US" sz="1200" dirty="0">
                <a:latin typeface="+mj-ea"/>
                <a:ea typeface="+mj-ea"/>
              </a:rPr>
              <a:t>전체 시나리오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>
                <a:latin typeface="+mj-ea"/>
                <a:ea typeface="+mj-ea"/>
              </a:rPr>
              <a:t>   2) </a:t>
            </a:r>
            <a:r>
              <a:rPr lang="ko-KR" altLang="en-US" sz="1200" dirty="0">
                <a:latin typeface="+mj-ea"/>
                <a:ea typeface="+mj-ea"/>
              </a:rPr>
              <a:t>핵심 기능 소개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ko-KR" altLang="en-US" b="1" dirty="0">
                <a:latin typeface="+mj-ea"/>
                <a:ea typeface="+mj-ea"/>
              </a:rPr>
              <a:t>세부 기능</a:t>
            </a:r>
            <a:endParaRPr lang="en-US" altLang="ko-KR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ko-KR" altLang="en-US" sz="1200" dirty="0">
                <a:latin typeface="+mj-ea"/>
                <a:ea typeface="+mj-ea"/>
              </a:rPr>
              <a:t>    </a:t>
            </a:r>
            <a:r>
              <a:rPr lang="en-US" altLang="ko-KR" sz="1200" dirty="0">
                <a:latin typeface="+mj-ea"/>
                <a:ea typeface="+mj-ea"/>
              </a:rPr>
              <a:t>1) </a:t>
            </a:r>
            <a:r>
              <a:rPr lang="ko-KR" altLang="en-US" sz="1200" dirty="0">
                <a:latin typeface="+mj-ea"/>
                <a:ea typeface="+mj-ea"/>
              </a:rPr>
              <a:t>세부 기능 소개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>
                <a:latin typeface="+mj-ea"/>
                <a:ea typeface="+mj-ea"/>
              </a:rPr>
              <a:t>    2) </a:t>
            </a:r>
            <a:r>
              <a:rPr lang="ko-KR" altLang="en-US" sz="1200" dirty="0">
                <a:latin typeface="+mj-ea"/>
                <a:ea typeface="+mj-ea"/>
              </a:rPr>
              <a:t>클래스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메소드 설계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>
                <a:latin typeface="+mj-ea"/>
                <a:ea typeface="+mj-ea"/>
              </a:rPr>
              <a:t>    3) Flow </a:t>
            </a:r>
            <a:r>
              <a:rPr lang="ko-KR" altLang="en-US" sz="1200" dirty="0">
                <a:latin typeface="+mj-ea"/>
                <a:ea typeface="+mj-ea"/>
              </a:rPr>
              <a:t>차트</a:t>
            </a: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51283" y="1754455"/>
            <a:ext cx="3349000" cy="2484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j-ea"/>
                <a:ea typeface="+mj-ea"/>
              </a:rPr>
              <a:t>4. </a:t>
            </a:r>
            <a:r>
              <a:rPr lang="ko-KR" altLang="en-US" b="1" dirty="0">
                <a:latin typeface="+mj-ea"/>
                <a:ea typeface="+mj-ea"/>
              </a:rPr>
              <a:t>예상 실행 화면</a:t>
            </a:r>
            <a:endParaRPr lang="en-US" altLang="ko-KR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>
                <a:latin typeface="+mj-ea"/>
                <a:ea typeface="+mj-ea"/>
              </a:rPr>
              <a:t>    1) </a:t>
            </a:r>
            <a:r>
              <a:rPr lang="ko-KR" altLang="en-US" sz="1200" dirty="0">
                <a:latin typeface="+mj-ea"/>
                <a:ea typeface="+mj-ea"/>
              </a:rPr>
              <a:t>사용자 화면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>
                <a:latin typeface="+mj-ea"/>
                <a:ea typeface="+mj-ea"/>
              </a:rPr>
              <a:t>    2) </a:t>
            </a:r>
            <a:r>
              <a:rPr lang="ko-KR" altLang="en-US" sz="1200" dirty="0">
                <a:latin typeface="+mj-ea"/>
                <a:ea typeface="+mj-ea"/>
              </a:rPr>
              <a:t>관리자 화면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endParaRPr lang="en-US" altLang="ko-KR" sz="8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AutoNum type="arabicPeriod" startAt="5"/>
            </a:pPr>
            <a:r>
              <a:rPr lang="ko-KR" altLang="en-US" b="1" dirty="0">
                <a:latin typeface="+mj-ea"/>
                <a:ea typeface="+mj-ea"/>
              </a:rPr>
              <a:t>일정 계획</a:t>
            </a:r>
            <a:endParaRPr lang="en-US" altLang="ko-KR" b="1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>
                <a:latin typeface="+mj-ea"/>
                <a:ea typeface="+mj-ea"/>
              </a:rPr>
              <a:t>    1) </a:t>
            </a:r>
            <a:r>
              <a:rPr lang="ko-KR" altLang="en-US" sz="1200" dirty="0">
                <a:latin typeface="+mj-ea"/>
                <a:ea typeface="+mj-ea"/>
              </a:rPr>
              <a:t>파트 분담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및 일정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endParaRPr lang="en-US" altLang="ko-KR" sz="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69058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ln>
            <a:solidFill>
              <a:srgbClr val="4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60400" y="187845"/>
            <a:ext cx="4661639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rgbClr val="434544"/>
                </a:solidFill>
                <a:latin typeface="+mj-ea"/>
                <a:ea typeface="+mj-ea"/>
              </a:rPr>
              <a:t>예상 실행 화면</a:t>
            </a:r>
            <a:endParaRPr lang="en-US" altLang="ko-KR" sz="1400" b="1" i="1" dirty="0">
              <a:solidFill>
                <a:srgbClr val="434544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434544"/>
                </a:solidFill>
              </a:rPr>
              <a:t>사용자 화면</a:t>
            </a:r>
            <a:endParaRPr lang="ko-KR" altLang="en-US" sz="4000" dirty="0">
              <a:solidFill>
                <a:srgbClr val="434544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6154147" y="420098"/>
            <a:ext cx="343410" cy="343410"/>
            <a:chOff x="7470945" y="4120730"/>
            <a:chExt cx="508420" cy="508420"/>
          </a:xfrm>
        </p:grpSpPr>
        <p:sp>
          <p:nvSpPr>
            <p:cNvPr id="29" name="타원 28"/>
            <p:cNvSpPr/>
            <p:nvPr/>
          </p:nvSpPr>
          <p:spPr>
            <a:xfrm>
              <a:off x="7470945" y="4120730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7470946" y="4120731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양쪽 모서리가 둥근 사각형 1"/>
          <p:cNvSpPr/>
          <p:nvPr/>
        </p:nvSpPr>
        <p:spPr>
          <a:xfrm>
            <a:off x="426447" y="1167462"/>
            <a:ext cx="11455400" cy="5690538"/>
          </a:xfrm>
          <a:prstGeom prst="round2SameRect">
            <a:avLst>
              <a:gd name="adj1" fmla="val 5335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id="{3A887F59-B632-456B-8B4A-BB8699599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47" y="1106919"/>
            <a:ext cx="11454353" cy="569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CDD4C05C-7858-45A6-B30B-72E61CBEC748}"/>
              </a:ext>
            </a:extLst>
          </p:cNvPr>
          <p:cNvSpPr txBox="1"/>
          <p:nvPr/>
        </p:nvSpPr>
        <p:spPr>
          <a:xfrm>
            <a:off x="660400" y="1332441"/>
            <a:ext cx="3571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● 공통 카드결제 화면</a:t>
            </a:r>
            <a:r>
              <a:rPr lang="en-US" altLang="ko-KR" sz="1600" b="1" dirty="0"/>
              <a:t>(</a:t>
            </a:r>
            <a:r>
              <a:rPr lang="ko-KR" altLang="en-US" sz="1600" b="1" dirty="0">
                <a:solidFill>
                  <a:srgbClr val="FF0000"/>
                </a:solidFill>
              </a:rPr>
              <a:t>사용자</a:t>
            </a:r>
            <a:r>
              <a:rPr lang="ko-KR" altLang="en-US" sz="1600" b="1" dirty="0"/>
              <a:t> 측면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FC2AA3-5A48-4BFC-9ED1-540B35D635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63"/>
          <a:stretch/>
        </p:blipFill>
        <p:spPr>
          <a:xfrm>
            <a:off x="813732" y="2043301"/>
            <a:ext cx="4806892" cy="446713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DA71A6F-E817-4BEB-B392-E0CB27B59695}"/>
              </a:ext>
            </a:extLst>
          </p:cNvPr>
          <p:cNvSpPr txBox="1"/>
          <p:nvPr/>
        </p:nvSpPr>
        <p:spPr>
          <a:xfrm>
            <a:off x="1561118" y="1642643"/>
            <a:ext cx="3948210" cy="44145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0">
              <a:defRPr lang="ko-KR" altLang="en-US"/>
            </a:pPr>
            <a:r>
              <a:rPr lang="en-US" altLang="ko-KR" sz="1400" b="1" dirty="0">
                <a:solidFill>
                  <a:schemeClr val="accent5"/>
                </a:solidFill>
              </a:rPr>
              <a:t>          case 1) </a:t>
            </a:r>
            <a:r>
              <a:rPr lang="ko-KR" altLang="en-US" sz="1400" b="1" dirty="0">
                <a:solidFill>
                  <a:schemeClr val="accent5"/>
                </a:solidFill>
              </a:rPr>
              <a:t>카드 번호 </a:t>
            </a:r>
            <a:r>
              <a:rPr lang="en-US" altLang="ko-KR" sz="1400" b="1" dirty="0">
                <a:solidFill>
                  <a:schemeClr val="accent5"/>
                </a:solidFill>
              </a:rPr>
              <a:t>CVC </a:t>
            </a:r>
            <a:r>
              <a:rPr lang="ko-KR" altLang="en-US" sz="1400" b="1" dirty="0">
                <a:solidFill>
                  <a:schemeClr val="accent5"/>
                </a:solidFill>
              </a:rPr>
              <a:t>일치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DB81B5-3FD4-4E02-9F51-98AA40395180}"/>
              </a:ext>
            </a:extLst>
          </p:cNvPr>
          <p:cNvSpPr txBox="1"/>
          <p:nvPr/>
        </p:nvSpPr>
        <p:spPr>
          <a:xfrm>
            <a:off x="7359301" y="1625416"/>
            <a:ext cx="3948210" cy="44145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0">
              <a:defRPr lang="ko-KR" altLang="en-US"/>
            </a:pPr>
            <a:r>
              <a:rPr lang="en-US" altLang="ko-KR" sz="1400" b="1" dirty="0">
                <a:solidFill>
                  <a:schemeClr val="accent5"/>
                </a:solidFill>
              </a:rPr>
              <a:t>          case 2) </a:t>
            </a:r>
            <a:r>
              <a:rPr lang="ko-KR" altLang="en-US" sz="1400" b="1" dirty="0">
                <a:solidFill>
                  <a:schemeClr val="accent5"/>
                </a:solidFill>
              </a:rPr>
              <a:t>카드 번호 </a:t>
            </a:r>
            <a:r>
              <a:rPr lang="en-US" altLang="ko-KR" sz="1400" b="1" dirty="0">
                <a:solidFill>
                  <a:schemeClr val="accent5"/>
                </a:solidFill>
              </a:rPr>
              <a:t>CVC </a:t>
            </a:r>
            <a:r>
              <a:rPr lang="ko-KR" altLang="en-US" sz="1400" b="1" dirty="0">
                <a:solidFill>
                  <a:schemeClr val="accent5"/>
                </a:solidFill>
              </a:rPr>
              <a:t>불일치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BE68120-B3EA-4004-B085-780EB4500D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515" y="2043300"/>
            <a:ext cx="4869781" cy="446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6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ln>
            <a:solidFill>
              <a:srgbClr val="4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60400" y="187845"/>
            <a:ext cx="4661639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rgbClr val="434544"/>
                </a:solidFill>
                <a:latin typeface="+mj-ea"/>
                <a:ea typeface="+mj-ea"/>
              </a:rPr>
              <a:t>예상 실행 화면</a:t>
            </a:r>
            <a:endParaRPr lang="en-US" altLang="ko-KR" sz="1400" b="1" i="1" dirty="0">
              <a:solidFill>
                <a:srgbClr val="434544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434544"/>
                </a:solidFill>
              </a:rPr>
              <a:t>사용자 화면</a:t>
            </a:r>
            <a:endParaRPr lang="ko-KR" altLang="en-US" sz="4000" dirty="0">
              <a:solidFill>
                <a:srgbClr val="434544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6154147" y="420098"/>
            <a:ext cx="343410" cy="343410"/>
            <a:chOff x="7470945" y="4120730"/>
            <a:chExt cx="508420" cy="508420"/>
          </a:xfrm>
        </p:grpSpPr>
        <p:sp>
          <p:nvSpPr>
            <p:cNvPr id="29" name="타원 28"/>
            <p:cNvSpPr/>
            <p:nvPr/>
          </p:nvSpPr>
          <p:spPr>
            <a:xfrm>
              <a:off x="7470945" y="4120730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7470946" y="4120731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양쪽 모서리가 둥근 사각형 1"/>
          <p:cNvSpPr/>
          <p:nvPr/>
        </p:nvSpPr>
        <p:spPr>
          <a:xfrm>
            <a:off x="426447" y="1167462"/>
            <a:ext cx="11455400" cy="5690538"/>
          </a:xfrm>
          <a:prstGeom prst="round2SameRect">
            <a:avLst>
              <a:gd name="adj1" fmla="val 5335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id="{3A887F59-B632-456B-8B4A-BB8699599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99" y="1092707"/>
            <a:ext cx="11454353" cy="569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71A4E36-5BB2-4189-9F81-E40F034A53F2}"/>
              </a:ext>
            </a:extLst>
          </p:cNvPr>
          <p:cNvSpPr txBox="1"/>
          <p:nvPr/>
        </p:nvSpPr>
        <p:spPr>
          <a:xfrm>
            <a:off x="660400" y="1348055"/>
            <a:ext cx="3866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● 공통 스탬프 적립 화면</a:t>
            </a:r>
            <a:r>
              <a:rPr lang="en-US" altLang="ko-KR" sz="1600" b="1" dirty="0"/>
              <a:t>(</a:t>
            </a:r>
            <a:r>
              <a:rPr lang="ko-KR" altLang="en-US" sz="1600" b="1" dirty="0">
                <a:solidFill>
                  <a:srgbClr val="FF0000"/>
                </a:solidFill>
              </a:rPr>
              <a:t>사용자</a:t>
            </a:r>
            <a:r>
              <a:rPr lang="ko-KR" altLang="en-US" sz="1600" b="1" dirty="0"/>
              <a:t> 측면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2CDB5E-DB0A-4361-8CE4-84D005E29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990553"/>
            <a:ext cx="5369499" cy="48014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E007F4E-0D85-4AA5-87CE-A8BD220F3C01}"/>
              </a:ext>
            </a:extLst>
          </p:cNvPr>
          <p:cNvSpPr txBox="1"/>
          <p:nvPr/>
        </p:nvSpPr>
        <p:spPr>
          <a:xfrm>
            <a:off x="1166835" y="1646475"/>
            <a:ext cx="3948210" cy="44145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0">
              <a:defRPr lang="ko-KR" altLang="en-US"/>
            </a:pPr>
            <a:r>
              <a:rPr lang="en-US" altLang="ko-KR" sz="1400" b="1" dirty="0">
                <a:solidFill>
                  <a:schemeClr val="accent5"/>
                </a:solidFill>
              </a:rPr>
              <a:t>          case 1) </a:t>
            </a:r>
            <a:r>
              <a:rPr lang="ko-KR" altLang="en-US" sz="1400" b="1" dirty="0">
                <a:solidFill>
                  <a:schemeClr val="accent5"/>
                </a:solidFill>
              </a:rPr>
              <a:t>스탬프 적립 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388780-4551-48EB-9D55-087267F9F3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352" y="1981930"/>
            <a:ext cx="5447290" cy="481867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8528194-A1A5-440E-8899-F73001852718}"/>
              </a:ext>
            </a:extLst>
          </p:cNvPr>
          <p:cNvSpPr txBox="1"/>
          <p:nvPr/>
        </p:nvSpPr>
        <p:spPr>
          <a:xfrm>
            <a:off x="7241863" y="1628622"/>
            <a:ext cx="3948210" cy="44145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0">
              <a:defRPr lang="ko-KR" altLang="en-US"/>
            </a:pPr>
            <a:r>
              <a:rPr lang="en-US" altLang="ko-KR" sz="1400" b="1" dirty="0">
                <a:solidFill>
                  <a:schemeClr val="accent5"/>
                </a:solidFill>
              </a:rPr>
              <a:t>          case 1) </a:t>
            </a:r>
            <a:r>
              <a:rPr lang="ko-KR" altLang="en-US" sz="1400" b="1" dirty="0">
                <a:solidFill>
                  <a:schemeClr val="accent5"/>
                </a:solidFill>
              </a:rPr>
              <a:t>스탬프 적립</a:t>
            </a:r>
            <a:r>
              <a:rPr lang="en-US" altLang="ko-KR" sz="1400" b="1" dirty="0">
                <a:solidFill>
                  <a:schemeClr val="accent5"/>
                </a:solidFill>
              </a:rPr>
              <a:t> X</a:t>
            </a:r>
            <a:endParaRPr lang="ko-KR" altLang="en-US" sz="1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36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ln>
            <a:solidFill>
              <a:srgbClr val="4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60400" y="187845"/>
            <a:ext cx="4661639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rgbClr val="434544"/>
                </a:solidFill>
                <a:latin typeface="+mj-ea"/>
                <a:ea typeface="+mj-ea"/>
              </a:rPr>
              <a:t>예상 실행 화면</a:t>
            </a:r>
            <a:endParaRPr lang="en-US" altLang="ko-KR" sz="1400" b="1" i="1" dirty="0">
              <a:solidFill>
                <a:srgbClr val="434544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434544"/>
                </a:solidFill>
              </a:rPr>
              <a:t>사용자 화면</a:t>
            </a:r>
            <a:endParaRPr lang="ko-KR" altLang="en-US" sz="4000" dirty="0">
              <a:solidFill>
                <a:srgbClr val="434544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6154147" y="420098"/>
            <a:ext cx="343410" cy="343410"/>
            <a:chOff x="7470945" y="4120730"/>
            <a:chExt cx="508420" cy="508420"/>
          </a:xfrm>
        </p:grpSpPr>
        <p:sp>
          <p:nvSpPr>
            <p:cNvPr id="29" name="타원 28"/>
            <p:cNvSpPr/>
            <p:nvPr/>
          </p:nvSpPr>
          <p:spPr>
            <a:xfrm>
              <a:off x="7470945" y="4120730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7470946" y="4120731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양쪽 모서리가 둥근 사각형 1"/>
          <p:cNvSpPr/>
          <p:nvPr/>
        </p:nvSpPr>
        <p:spPr>
          <a:xfrm>
            <a:off x="426447" y="1167462"/>
            <a:ext cx="11455400" cy="5690538"/>
          </a:xfrm>
          <a:prstGeom prst="round2SameRect">
            <a:avLst>
              <a:gd name="adj1" fmla="val 5335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id="{3A887F59-B632-456B-8B4A-BB8699599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99" y="1092707"/>
            <a:ext cx="11454353" cy="569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74E6F26-02EA-4627-8EFB-3E4E03CBCB5A}"/>
              </a:ext>
            </a:extLst>
          </p:cNvPr>
          <p:cNvSpPr txBox="1"/>
          <p:nvPr/>
        </p:nvSpPr>
        <p:spPr>
          <a:xfrm>
            <a:off x="660400" y="1332441"/>
            <a:ext cx="3523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● 공통 쿠폰결제 화면</a:t>
            </a:r>
            <a:r>
              <a:rPr lang="en-US" altLang="ko-KR" sz="1600" b="1" dirty="0"/>
              <a:t>(</a:t>
            </a:r>
            <a:r>
              <a:rPr lang="ko-KR" altLang="en-US" sz="1600" b="1" dirty="0">
                <a:solidFill>
                  <a:srgbClr val="FF0000"/>
                </a:solidFill>
              </a:rPr>
              <a:t>사용자</a:t>
            </a:r>
            <a:r>
              <a:rPr lang="ko-KR" altLang="en-US" sz="1600" b="1" dirty="0"/>
              <a:t> 측면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667398-724D-4869-B6D4-BD1D51C998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4"/>
          <a:stretch/>
        </p:blipFill>
        <p:spPr>
          <a:xfrm>
            <a:off x="2785144" y="1745750"/>
            <a:ext cx="7046753" cy="505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291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4">
            <a:extLst>
              <a:ext uri="{FF2B5EF4-FFF2-40B4-BE49-F238E27FC236}">
                <a16:creationId xmlns:a16="http://schemas.microsoft.com/office/drawing/2014/main" id="{3A887F59-B632-456B-8B4A-BB8699599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28" y="1167352"/>
            <a:ext cx="11454353" cy="569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양쪽 모서리가 둥근 사각형 1"/>
          <p:cNvSpPr/>
          <p:nvPr/>
        </p:nvSpPr>
        <p:spPr>
          <a:xfrm>
            <a:off x="426447" y="1167462"/>
            <a:ext cx="11455400" cy="5690538"/>
          </a:xfrm>
          <a:prstGeom prst="round2SameRect">
            <a:avLst>
              <a:gd name="adj1" fmla="val 5335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3273333" y="3877443"/>
            <a:ext cx="5400000" cy="0"/>
          </a:xfrm>
          <a:prstGeom prst="line">
            <a:avLst/>
          </a:prstGeom>
          <a:ln>
            <a:solidFill>
              <a:srgbClr val="4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131E859C-7F5B-4AD8-B297-8F45638D3E67}"/>
              </a:ext>
            </a:extLst>
          </p:cNvPr>
          <p:cNvSpPr txBox="1">
            <a:spLocks/>
          </p:cNvSpPr>
          <p:nvPr/>
        </p:nvSpPr>
        <p:spPr>
          <a:xfrm>
            <a:off x="1505919" y="23177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atin typeface="HY바다M" panose="02030600000101010101" pitchFamily="18" charset="-127"/>
                <a:ea typeface="HY바다M" panose="02030600000101010101" pitchFamily="18" charset="-127"/>
              </a:rPr>
              <a:t>			</a:t>
            </a:r>
            <a:r>
              <a:rPr lang="ko-KR" altLang="en-US" b="1" dirty="0">
                <a:latin typeface="HY바다M" panose="02030600000101010101" pitchFamily="18" charset="-127"/>
                <a:ea typeface="HY바다M" panose="02030600000101010101" pitchFamily="18" charset="-127"/>
              </a:rPr>
              <a:t>관리자 화면</a:t>
            </a:r>
          </a:p>
        </p:txBody>
      </p:sp>
    </p:spTree>
    <p:extLst>
      <p:ext uri="{BB962C8B-B14F-4D97-AF65-F5344CB8AC3E}">
        <p14:creationId xmlns:p14="http://schemas.microsoft.com/office/powerpoint/2010/main" val="606112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양쪽 모서리가 둥근 사각형 1">
            <a:extLst>
              <a:ext uri="{FF2B5EF4-FFF2-40B4-BE49-F238E27FC236}">
                <a16:creationId xmlns:a16="http://schemas.microsoft.com/office/drawing/2014/main" id="{87E21301-5C3E-41E8-B24D-82F9F86E6CFC}"/>
              </a:ext>
            </a:extLst>
          </p:cNvPr>
          <p:cNvSpPr/>
          <p:nvPr/>
        </p:nvSpPr>
        <p:spPr>
          <a:xfrm>
            <a:off x="582659" y="1167462"/>
            <a:ext cx="11455400" cy="5690538"/>
          </a:xfrm>
          <a:prstGeom prst="round2SameRect">
            <a:avLst>
              <a:gd name="adj1" fmla="val 5335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9553DF-D940-4852-8AC9-BFA51F68852C}"/>
              </a:ext>
            </a:extLst>
          </p:cNvPr>
          <p:cNvSpPr txBox="1"/>
          <p:nvPr/>
        </p:nvSpPr>
        <p:spPr>
          <a:xfrm>
            <a:off x="828661" y="1389856"/>
            <a:ext cx="4912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● 총 매출 확인</a:t>
            </a:r>
            <a:r>
              <a:rPr lang="en-US" altLang="ko-KR" sz="1600" b="1" dirty="0"/>
              <a:t>(</a:t>
            </a:r>
            <a:r>
              <a:rPr lang="ko-KR" altLang="en-US" sz="1600" b="1" dirty="0">
                <a:solidFill>
                  <a:srgbClr val="FF0000"/>
                </a:solidFill>
              </a:rPr>
              <a:t>관리자</a:t>
            </a:r>
            <a:r>
              <a:rPr lang="ko-KR" altLang="en-US" sz="1600" b="1" dirty="0"/>
              <a:t> 측면</a:t>
            </a:r>
            <a:r>
              <a:rPr lang="en-US" altLang="ko-KR" sz="1600" b="1" dirty="0"/>
              <a:t>)</a:t>
            </a:r>
            <a:endParaRPr lang="ko-KR" altLang="en-US" sz="1600" b="1" dirty="0"/>
          </a:p>
          <a:p>
            <a:endParaRPr lang="ko-KR" altLang="en-US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336D8E-AA8E-437A-AA1D-BEE70A06F9C9}"/>
              </a:ext>
            </a:extLst>
          </p:cNvPr>
          <p:cNvSpPr txBox="1"/>
          <p:nvPr/>
        </p:nvSpPr>
        <p:spPr>
          <a:xfrm>
            <a:off x="4253318" y="1892297"/>
            <a:ext cx="4171420" cy="44145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0">
              <a:defRPr lang="ko-KR" altLang="en-US"/>
            </a:pPr>
            <a:r>
              <a:rPr lang="en-US" altLang="ko-KR" sz="1400" b="1" dirty="0">
                <a:solidFill>
                  <a:schemeClr val="accent5"/>
                </a:solidFill>
              </a:rPr>
              <a:t>Case 1)  </a:t>
            </a:r>
            <a:r>
              <a:rPr lang="ko-KR" altLang="en-US" sz="1400" b="1" dirty="0">
                <a:solidFill>
                  <a:schemeClr val="accent5"/>
                </a:solidFill>
              </a:rPr>
              <a:t>총 매출 확인</a:t>
            </a:r>
            <a:r>
              <a:rPr lang="en-US" altLang="ko-KR" sz="1400" b="1" dirty="0">
                <a:solidFill>
                  <a:schemeClr val="accent5"/>
                </a:solidFill>
              </a:rPr>
              <a:t>(</a:t>
            </a:r>
            <a:r>
              <a:rPr lang="ko-KR" altLang="en-US" sz="1400" b="1" dirty="0" err="1">
                <a:solidFill>
                  <a:schemeClr val="accent5"/>
                </a:solidFill>
              </a:rPr>
              <a:t>아메리카노</a:t>
            </a:r>
            <a:r>
              <a:rPr lang="en-US" altLang="ko-KR" sz="1400" b="1" dirty="0">
                <a:solidFill>
                  <a:schemeClr val="accent5"/>
                </a:solidFill>
              </a:rPr>
              <a:t>1, </a:t>
            </a:r>
            <a:r>
              <a:rPr lang="ko-KR" altLang="en-US" sz="1400" b="1" dirty="0" err="1">
                <a:solidFill>
                  <a:schemeClr val="accent5"/>
                </a:solidFill>
              </a:rPr>
              <a:t>아이스티</a:t>
            </a:r>
            <a:r>
              <a:rPr lang="en-US" altLang="ko-KR" sz="1400" b="1" dirty="0">
                <a:solidFill>
                  <a:schemeClr val="accent5"/>
                </a:solidFill>
              </a:rPr>
              <a:t>1)</a:t>
            </a:r>
            <a:r>
              <a:rPr lang="ko-KR" altLang="en-US" sz="1400" b="1" dirty="0">
                <a:solidFill>
                  <a:schemeClr val="accent5"/>
                </a:solidFill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E4EBEB-ABD8-4300-9826-C3DA0109A4C9}"/>
              </a:ext>
            </a:extLst>
          </p:cNvPr>
          <p:cNvSpPr txBox="1"/>
          <p:nvPr/>
        </p:nvSpPr>
        <p:spPr>
          <a:xfrm>
            <a:off x="1481961" y="4965449"/>
            <a:ext cx="2611348" cy="362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A29D1-A1C3-4206-BB9C-D8E18D623A27}"/>
              </a:ext>
            </a:extLst>
          </p:cNvPr>
          <p:cNvSpPr txBox="1"/>
          <p:nvPr/>
        </p:nvSpPr>
        <p:spPr>
          <a:xfrm>
            <a:off x="3887794" y="1692830"/>
            <a:ext cx="5149195" cy="44145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pPr lvl="0">
              <a:defRPr lang="ko-KR" altLang="en-US"/>
            </a:pPr>
            <a:r>
              <a:rPr lang="en-US" altLang="ko-KR" sz="1400" b="1" dirty="0">
                <a:solidFill>
                  <a:schemeClr val="accent5"/>
                </a:solidFill>
              </a:rPr>
              <a:t>Case 2)  </a:t>
            </a:r>
            <a:r>
              <a:rPr lang="ko-KR" altLang="en-US" sz="1400" b="1" dirty="0">
                <a:solidFill>
                  <a:schemeClr val="accent5"/>
                </a:solidFill>
              </a:rPr>
              <a:t>재고 관리</a:t>
            </a:r>
            <a:endParaRPr lang="en-US" altLang="ko-KR" sz="1400" b="1" dirty="0">
              <a:solidFill>
                <a:schemeClr val="accent5"/>
              </a:solidFill>
            </a:endParaRPr>
          </a:p>
          <a:p>
            <a:pPr lvl="0">
              <a:defRPr lang="ko-KR" altLang="en-US"/>
            </a:pPr>
            <a:r>
              <a:rPr lang="en-US" altLang="ko-KR" sz="1400" b="1" dirty="0">
                <a:solidFill>
                  <a:schemeClr val="accent5"/>
                </a:solidFill>
              </a:rPr>
              <a:t>(</a:t>
            </a:r>
            <a:r>
              <a:rPr lang="ko-KR" altLang="en-US" sz="1400" b="1" dirty="0" err="1">
                <a:solidFill>
                  <a:schemeClr val="accent5"/>
                </a:solidFill>
              </a:rPr>
              <a:t>아메리카노</a:t>
            </a:r>
            <a:r>
              <a:rPr lang="ko-KR" altLang="en-US" sz="1400" b="1" dirty="0">
                <a:solidFill>
                  <a:schemeClr val="accent5"/>
                </a:solidFill>
              </a:rPr>
              <a:t> </a:t>
            </a:r>
            <a:r>
              <a:rPr lang="en-US" altLang="ko-KR" sz="1400" b="1" dirty="0">
                <a:solidFill>
                  <a:schemeClr val="accent5"/>
                </a:solidFill>
              </a:rPr>
              <a:t>: </a:t>
            </a:r>
            <a:r>
              <a:rPr lang="ko-KR" altLang="en-US" sz="1400" b="1" dirty="0">
                <a:solidFill>
                  <a:schemeClr val="accent5"/>
                </a:solidFill>
              </a:rPr>
              <a:t>원두</a:t>
            </a:r>
            <a:r>
              <a:rPr lang="en-US" altLang="ko-KR" sz="1400" b="1" dirty="0">
                <a:solidFill>
                  <a:schemeClr val="accent5"/>
                </a:solidFill>
              </a:rPr>
              <a:t>1,</a:t>
            </a:r>
            <a:r>
              <a:rPr lang="ko-KR" altLang="en-US" sz="1400" b="1" dirty="0">
                <a:solidFill>
                  <a:schemeClr val="accent5"/>
                </a:solidFill>
              </a:rPr>
              <a:t>물</a:t>
            </a:r>
            <a:r>
              <a:rPr lang="en-US" altLang="ko-KR" sz="1400" b="1" dirty="0">
                <a:solidFill>
                  <a:schemeClr val="accent5"/>
                </a:solidFill>
              </a:rPr>
              <a:t>1, </a:t>
            </a:r>
            <a:r>
              <a:rPr lang="ko-KR" altLang="en-US" sz="1400" b="1" dirty="0" err="1">
                <a:solidFill>
                  <a:schemeClr val="accent5"/>
                </a:solidFill>
              </a:rPr>
              <a:t>아이스티</a:t>
            </a:r>
            <a:r>
              <a:rPr lang="ko-KR" altLang="en-US" sz="1400" b="1" dirty="0">
                <a:solidFill>
                  <a:schemeClr val="accent5"/>
                </a:solidFill>
              </a:rPr>
              <a:t> </a:t>
            </a:r>
            <a:r>
              <a:rPr lang="en-US" altLang="ko-KR" sz="1400" b="1" dirty="0">
                <a:solidFill>
                  <a:schemeClr val="accent5"/>
                </a:solidFill>
              </a:rPr>
              <a:t>: </a:t>
            </a:r>
            <a:r>
              <a:rPr lang="ko-KR" altLang="en-US" sz="1400" b="1" dirty="0" err="1">
                <a:solidFill>
                  <a:schemeClr val="accent5"/>
                </a:solidFill>
              </a:rPr>
              <a:t>아이스티</a:t>
            </a:r>
            <a:r>
              <a:rPr lang="en-US" altLang="ko-KR" sz="1400" b="1" dirty="0">
                <a:solidFill>
                  <a:schemeClr val="accent5"/>
                </a:solidFill>
              </a:rPr>
              <a:t>1,</a:t>
            </a:r>
            <a:r>
              <a:rPr lang="ko-KR" altLang="en-US" sz="1400" b="1" dirty="0">
                <a:solidFill>
                  <a:schemeClr val="accent5"/>
                </a:solidFill>
              </a:rPr>
              <a:t>물</a:t>
            </a:r>
            <a:r>
              <a:rPr lang="en-US" altLang="ko-KR" sz="1400" b="1" dirty="0">
                <a:solidFill>
                  <a:schemeClr val="accent5"/>
                </a:solidFill>
              </a:rPr>
              <a:t>1)</a:t>
            </a:r>
            <a:endParaRPr lang="ko-KR" altLang="en-US" sz="1400" b="1" dirty="0">
              <a:solidFill>
                <a:schemeClr val="accent5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E47B782-8541-405C-AACE-D6848FBAF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374" y="2293935"/>
            <a:ext cx="5149195" cy="442247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DA95060-B0A5-42E7-9C6D-DB7C81E70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379" y="2227352"/>
            <a:ext cx="5359242" cy="4595457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07287E61-09BF-4459-8D3C-E4FF0D4A5297}"/>
              </a:ext>
            </a:extLst>
          </p:cNvPr>
          <p:cNvSpPr/>
          <p:nvPr/>
        </p:nvSpPr>
        <p:spPr>
          <a:xfrm>
            <a:off x="660400" y="187845"/>
            <a:ext cx="4661639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rgbClr val="434544"/>
                </a:solidFill>
                <a:latin typeface="+mj-ea"/>
                <a:ea typeface="+mj-ea"/>
              </a:rPr>
              <a:t>예상 실행 화면</a:t>
            </a:r>
            <a:endParaRPr lang="en-US" altLang="ko-KR" sz="1400" b="1" i="1" dirty="0">
              <a:solidFill>
                <a:srgbClr val="434544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434544"/>
                </a:solidFill>
              </a:rPr>
              <a:t>관리자 화면</a:t>
            </a:r>
            <a:endParaRPr lang="ko-KR" altLang="en-US" sz="4000" dirty="0">
              <a:solidFill>
                <a:srgbClr val="4345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22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2C55ADB-EE54-44B1-93F4-2E55E7F7E45A}"/>
              </a:ext>
            </a:extLst>
          </p:cNvPr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ln>
            <a:solidFill>
              <a:srgbClr val="4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44A91D0-7B3E-4712-B70C-D8FF8DC9129A}"/>
              </a:ext>
            </a:extLst>
          </p:cNvPr>
          <p:cNvSpPr/>
          <p:nvPr/>
        </p:nvSpPr>
        <p:spPr>
          <a:xfrm>
            <a:off x="660400" y="187845"/>
            <a:ext cx="4661639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rgbClr val="434544"/>
                </a:solidFill>
                <a:latin typeface="+mj-ea"/>
                <a:ea typeface="+mj-ea"/>
              </a:rPr>
              <a:t>예상 실행 화면</a:t>
            </a:r>
            <a:endParaRPr lang="en-US" altLang="ko-KR" sz="1400" b="1" i="1" dirty="0">
              <a:solidFill>
                <a:srgbClr val="434544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434544"/>
                </a:solidFill>
              </a:rPr>
              <a:t>관리자 화면</a:t>
            </a:r>
            <a:endParaRPr lang="ko-KR" altLang="en-US" sz="4000" dirty="0">
              <a:solidFill>
                <a:srgbClr val="434544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58F1034-A901-4456-A9FB-BC5803E447C0}"/>
              </a:ext>
            </a:extLst>
          </p:cNvPr>
          <p:cNvGrpSpPr/>
          <p:nvPr/>
        </p:nvGrpSpPr>
        <p:grpSpPr>
          <a:xfrm>
            <a:off x="6154147" y="420098"/>
            <a:ext cx="343410" cy="343410"/>
            <a:chOff x="7470945" y="4120730"/>
            <a:chExt cx="508420" cy="50842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FEE86B9-1753-42FE-9AB6-12FBB91A5194}"/>
                </a:ext>
              </a:extLst>
            </p:cNvPr>
            <p:cNvSpPr/>
            <p:nvPr/>
          </p:nvSpPr>
          <p:spPr>
            <a:xfrm>
              <a:off x="7470945" y="4120730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6C089C9-F6E5-4616-B800-34DC16AC8801}"/>
                </a:ext>
              </a:extLst>
            </p:cNvPr>
            <p:cNvSpPr/>
            <p:nvPr/>
          </p:nvSpPr>
          <p:spPr>
            <a:xfrm>
              <a:off x="7470946" y="4120731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양쪽 모서리가 둥근 사각형 1">
            <a:extLst>
              <a:ext uri="{FF2B5EF4-FFF2-40B4-BE49-F238E27FC236}">
                <a16:creationId xmlns:a16="http://schemas.microsoft.com/office/drawing/2014/main" id="{DDC46E09-03A6-4EDD-8A90-80B503FA91FD}"/>
              </a:ext>
            </a:extLst>
          </p:cNvPr>
          <p:cNvSpPr/>
          <p:nvPr/>
        </p:nvSpPr>
        <p:spPr>
          <a:xfrm>
            <a:off x="582659" y="1167462"/>
            <a:ext cx="11455400" cy="5690538"/>
          </a:xfrm>
          <a:prstGeom prst="round2SameRect">
            <a:avLst>
              <a:gd name="adj1" fmla="val 5335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1839C2-A51F-41CE-ADE6-C585FB9C49DC}"/>
              </a:ext>
            </a:extLst>
          </p:cNvPr>
          <p:cNvSpPr txBox="1"/>
          <p:nvPr/>
        </p:nvSpPr>
        <p:spPr>
          <a:xfrm>
            <a:off x="5130554" y="1772077"/>
            <a:ext cx="4171420" cy="44145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0">
              <a:defRPr lang="ko-KR" altLang="en-US"/>
            </a:pPr>
            <a:r>
              <a:rPr lang="en-US" altLang="ko-KR" sz="1400" b="1" dirty="0">
                <a:solidFill>
                  <a:schemeClr val="accent5"/>
                </a:solidFill>
              </a:rPr>
              <a:t>Case 1)  </a:t>
            </a:r>
            <a:r>
              <a:rPr lang="ko-KR" altLang="en-US" sz="1400" b="1" dirty="0">
                <a:solidFill>
                  <a:schemeClr val="accent5"/>
                </a:solidFill>
              </a:rPr>
              <a:t>재고 확인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661324-23AC-402D-8B84-C83C6B244A28}"/>
              </a:ext>
            </a:extLst>
          </p:cNvPr>
          <p:cNvSpPr txBox="1"/>
          <p:nvPr/>
        </p:nvSpPr>
        <p:spPr>
          <a:xfrm>
            <a:off x="1481961" y="4965449"/>
            <a:ext cx="2611348" cy="362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399E285-45C5-47AC-8A45-BB0AB6116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717" y="2104347"/>
            <a:ext cx="4055446" cy="465507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B23CC14-86EF-4005-AC20-EEA972CDD5BA}"/>
              </a:ext>
            </a:extLst>
          </p:cNvPr>
          <p:cNvSpPr txBox="1"/>
          <p:nvPr/>
        </p:nvSpPr>
        <p:spPr>
          <a:xfrm>
            <a:off x="828661" y="1389856"/>
            <a:ext cx="4912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● 재고추가</a:t>
            </a:r>
            <a:r>
              <a:rPr lang="en-US" altLang="ko-KR" sz="1600" b="1" dirty="0"/>
              <a:t>(</a:t>
            </a:r>
            <a:r>
              <a:rPr lang="ko-KR" altLang="en-US" sz="1600" b="1" dirty="0">
                <a:solidFill>
                  <a:srgbClr val="FF0000"/>
                </a:solidFill>
              </a:rPr>
              <a:t>관리자</a:t>
            </a:r>
            <a:r>
              <a:rPr lang="ko-KR" altLang="en-US" sz="1600" b="1" dirty="0"/>
              <a:t> 측면</a:t>
            </a:r>
            <a:r>
              <a:rPr lang="en-US" altLang="ko-KR" sz="1600" b="1" dirty="0"/>
              <a:t>)</a:t>
            </a:r>
            <a:endParaRPr lang="ko-KR" altLang="en-US" sz="1600" b="1" dirty="0"/>
          </a:p>
          <a:p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6523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양쪽 모서리가 둥근 사각형 1">
            <a:extLst>
              <a:ext uri="{FF2B5EF4-FFF2-40B4-BE49-F238E27FC236}">
                <a16:creationId xmlns:a16="http://schemas.microsoft.com/office/drawing/2014/main" id="{DDC46E09-03A6-4EDD-8A90-80B503FA91FD}"/>
              </a:ext>
            </a:extLst>
          </p:cNvPr>
          <p:cNvSpPr/>
          <p:nvPr/>
        </p:nvSpPr>
        <p:spPr>
          <a:xfrm>
            <a:off x="582659" y="1167462"/>
            <a:ext cx="11455400" cy="5690538"/>
          </a:xfrm>
          <a:prstGeom prst="round2SameRect">
            <a:avLst>
              <a:gd name="adj1" fmla="val 5335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1DAD237-079C-442F-8190-209C1028D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835" y="3397133"/>
            <a:ext cx="5602493" cy="1376521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2C55ADB-EE54-44B1-93F4-2E55E7F7E45A}"/>
              </a:ext>
            </a:extLst>
          </p:cNvPr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ln>
            <a:solidFill>
              <a:srgbClr val="4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44A91D0-7B3E-4712-B70C-D8FF8DC9129A}"/>
              </a:ext>
            </a:extLst>
          </p:cNvPr>
          <p:cNvSpPr/>
          <p:nvPr/>
        </p:nvSpPr>
        <p:spPr>
          <a:xfrm>
            <a:off x="660400" y="187845"/>
            <a:ext cx="4661639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rgbClr val="434544"/>
                </a:solidFill>
                <a:latin typeface="+mj-ea"/>
                <a:ea typeface="+mj-ea"/>
              </a:rPr>
              <a:t>예상 실행 화면</a:t>
            </a:r>
            <a:endParaRPr lang="en-US" altLang="ko-KR" sz="1400" b="1" i="1" dirty="0">
              <a:solidFill>
                <a:srgbClr val="434544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434544"/>
                </a:solidFill>
              </a:rPr>
              <a:t>관리자 화면</a:t>
            </a:r>
            <a:endParaRPr lang="ko-KR" altLang="en-US" sz="4000" dirty="0">
              <a:solidFill>
                <a:srgbClr val="434544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58F1034-A901-4456-A9FB-BC5803E447C0}"/>
              </a:ext>
            </a:extLst>
          </p:cNvPr>
          <p:cNvGrpSpPr/>
          <p:nvPr/>
        </p:nvGrpSpPr>
        <p:grpSpPr>
          <a:xfrm>
            <a:off x="6154147" y="420098"/>
            <a:ext cx="343410" cy="343410"/>
            <a:chOff x="7470945" y="4120730"/>
            <a:chExt cx="508420" cy="50842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FEE86B9-1753-42FE-9AB6-12FBB91A5194}"/>
                </a:ext>
              </a:extLst>
            </p:cNvPr>
            <p:cNvSpPr/>
            <p:nvPr/>
          </p:nvSpPr>
          <p:spPr>
            <a:xfrm>
              <a:off x="7470945" y="4120730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6C089C9-F6E5-4616-B800-34DC16AC8801}"/>
                </a:ext>
              </a:extLst>
            </p:cNvPr>
            <p:cNvSpPr/>
            <p:nvPr/>
          </p:nvSpPr>
          <p:spPr>
            <a:xfrm>
              <a:off x="7470946" y="4120731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B661324-23AC-402D-8B84-C83C6B244A28}"/>
              </a:ext>
            </a:extLst>
          </p:cNvPr>
          <p:cNvSpPr txBox="1"/>
          <p:nvPr/>
        </p:nvSpPr>
        <p:spPr>
          <a:xfrm>
            <a:off x="1481961" y="4965449"/>
            <a:ext cx="2611348" cy="362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23CC14-86EF-4005-AC20-EEA972CDD5BA}"/>
              </a:ext>
            </a:extLst>
          </p:cNvPr>
          <p:cNvSpPr txBox="1"/>
          <p:nvPr/>
        </p:nvSpPr>
        <p:spPr>
          <a:xfrm>
            <a:off x="828661" y="1389856"/>
            <a:ext cx="4912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● 재고추가</a:t>
            </a:r>
            <a:r>
              <a:rPr lang="en-US" altLang="ko-KR" sz="1600" b="1" dirty="0"/>
              <a:t>(</a:t>
            </a:r>
            <a:r>
              <a:rPr lang="ko-KR" altLang="en-US" sz="1600" b="1" dirty="0">
                <a:solidFill>
                  <a:srgbClr val="FF0000"/>
                </a:solidFill>
              </a:rPr>
              <a:t>관리자</a:t>
            </a:r>
            <a:r>
              <a:rPr lang="ko-KR" altLang="en-US" sz="1600" b="1" dirty="0"/>
              <a:t> 측면</a:t>
            </a:r>
            <a:r>
              <a:rPr lang="en-US" altLang="ko-KR" sz="1600" b="1" dirty="0"/>
              <a:t>)</a:t>
            </a:r>
            <a:endParaRPr lang="ko-KR" altLang="en-US" sz="1600" b="1" dirty="0"/>
          </a:p>
          <a:p>
            <a:endParaRPr lang="ko-KR" altLang="en-US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10E971-CB0F-4C87-960B-4F20B54B2445}"/>
              </a:ext>
            </a:extLst>
          </p:cNvPr>
          <p:cNvSpPr txBox="1"/>
          <p:nvPr/>
        </p:nvSpPr>
        <p:spPr>
          <a:xfrm>
            <a:off x="4181920" y="1341383"/>
            <a:ext cx="5149195" cy="44145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0">
              <a:defRPr lang="ko-KR" altLang="en-US"/>
            </a:pPr>
            <a:r>
              <a:rPr lang="en-US" altLang="ko-KR" sz="1400" b="1" dirty="0">
                <a:solidFill>
                  <a:schemeClr val="accent5"/>
                </a:solidFill>
              </a:rPr>
              <a:t>Case 2)  </a:t>
            </a:r>
            <a:r>
              <a:rPr lang="ko-KR" altLang="en-US" sz="1400" b="1" dirty="0">
                <a:solidFill>
                  <a:schemeClr val="accent5"/>
                </a:solidFill>
              </a:rPr>
              <a:t>재고 추가</a:t>
            </a:r>
            <a:r>
              <a:rPr lang="en-US" altLang="ko-KR" sz="1400" b="1" dirty="0">
                <a:solidFill>
                  <a:schemeClr val="accent5"/>
                </a:solidFill>
              </a:rPr>
              <a:t>( </a:t>
            </a:r>
            <a:r>
              <a:rPr lang="ko-KR" altLang="en-US" sz="1400" b="1" dirty="0">
                <a:solidFill>
                  <a:schemeClr val="accent5"/>
                </a:solidFill>
              </a:rPr>
              <a:t>원두</a:t>
            </a:r>
            <a:r>
              <a:rPr lang="en-US" altLang="ko-KR" sz="1400" b="1" dirty="0">
                <a:solidFill>
                  <a:schemeClr val="accent5"/>
                </a:solidFill>
              </a:rPr>
              <a:t>1 </a:t>
            </a:r>
            <a:r>
              <a:rPr lang="ko-KR" altLang="en-US" sz="1400" b="1" dirty="0">
                <a:solidFill>
                  <a:schemeClr val="accent5"/>
                </a:solidFill>
              </a:rPr>
              <a:t>추가 </a:t>
            </a:r>
            <a:r>
              <a:rPr lang="en-US" altLang="ko-KR" sz="1400" b="1" dirty="0">
                <a:solidFill>
                  <a:schemeClr val="accent5"/>
                </a:solidFill>
              </a:rPr>
              <a:t>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3F0E2A2-FA49-4B38-B18C-EB3DDB421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835" y="1839123"/>
            <a:ext cx="5668687" cy="490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8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7CEA2D1-26F5-4B32-9628-7E9037D91452}"/>
              </a:ext>
            </a:extLst>
          </p:cNvPr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ln>
            <a:solidFill>
              <a:srgbClr val="4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ED791D4-055C-4A15-8FCB-F8127EBA2E5D}"/>
              </a:ext>
            </a:extLst>
          </p:cNvPr>
          <p:cNvSpPr/>
          <p:nvPr/>
        </p:nvSpPr>
        <p:spPr>
          <a:xfrm>
            <a:off x="660400" y="187845"/>
            <a:ext cx="4661639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rgbClr val="434544"/>
                </a:solidFill>
                <a:latin typeface="+mj-ea"/>
                <a:ea typeface="+mj-ea"/>
              </a:rPr>
              <a:t>예상 실행 화면</a:t>
            </a:r>
            <a:endParaRPr lang="en-US" altLang="ko-KR" sz="1400" b="1" i="1" dirty="0">
              <a:solidFill>
                <a:srgbClr val="434544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434544"/>
                </a:solidFill>
              </a:rPr>
              <a:t>관리자 화면</a:t>
            </a:r>
            <a:endParaRPr lang="ko-KR" altLang="en-US" sz="4000" dirty="0">
              <a:solidFill>
                <a:srgbClr val="434544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3B33CD8-19C6-4D2E-AF4E-B65316573DA3}"/>
              </a:ext>
            </a:extLst>
          </p:cNvPr>
          <p:cNvGrpSpPr/>
          <p:nvPr/>
        </p:nvGrpSpPr>
        <p:grpSpPr>
          <a:xfrm>
            <a:off x="6154147" y="420098"/>
            <a:ext cx="343410" cy="343410"/>
            <a:chOff x="7470945" y="4120730"/>
            <a:chExt cx="508420" cy="508420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4C58AE1-7D6E-4D29-B814-E350CA439B51}"/>
                </a:ext>
              </a:extLst>
            </p:cNvPr>
            <p:cNvSpPr/>
            <p:nvPr/>
          </p:nvSpPr>
          <p:spPr>
            <a:xfrm>
              <a:off x="7470945" y="4120730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6721ED75-B5F3-4E5F-B9A0-57028987598B}"/>
                </a:ext>
              </a:extLst>
            </p:cNvPr>
            <p:cNvSpPr/>
            <p:nvPr/>
          </p:nvSpPr>
          <p:spPr>
            <a:xfrm>
              <a:off x="7470946" y="4120731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양쪽 모서리가 둥근 사각형 1">
            <a:extLst>
              <a:ext uri="{FF2B5EF4-FFF2-40B4-BE49-F238E27FC236}">
                <a16:creationId xmlns:a16="http://schemas.microsoft.com/office/drawing/2014/main" id="{2F06E0D4-1211-4F18-9ACD-799991B2BB8A}"/>
              </a:ext>
            </a:extLst>
          </p:cNvPr>
          <p:cNvSpPr/>
          <p:nvPr/>
        </p:nvSpPr>
        <p:spPr>
          <a:xfrm>
            <a:off x="582659" y="1150044"/>
            <a:ext cx="11455400" cy="5690538"/>
          </a:xfrm>
          <a:prstGeom prst="round2SameRect">
            <a:avLst>
              <a:gd name="adj1" fmla="val 5335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417129-97C7-4978-8E30-0F71BB7CDB4D}"/>
              </a:ext>
            </a:extLst>
          </p:cNvPr>
          <p:cNvSpPr txBox="1"/>
          <p:nvPr/>
        </p:nvSpPr>
        <p:spPr>
          <a:xfrm>
            <a:off x="1408860" y="2445358"/>
            <a:ext cx="4493083" cy="54249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0">
              <a:defRPr lang="ko-KR" altLang="en-US"/>
            </a:pPr>
            <a:r>
              <a:rPr lang="ko-KR" altLang="en-US" sz="1100" b="1"/>
              <a:t>▶ 메뉴를 입력해주세요</a:t>
            </a:r>
            <a:r>
              <a:rPr lang="en-US" altLang="ko-KR" sz="1100" b="1"/>
              <a:t>.</a:t>
            </a:r>
          </a:p>
          <a:p>
            <a:pPr lvl="0">
              <a:defRPr lang="ko-KR" altLang="en-US"/>
            </a:pPr>
            <a:r>
              <a:rPr lang="en-US" altLang="ko-KR" sz="1100" b="1"/>
              <a:t>   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0A5DAF-E7B9-44B3-BB0D-1E7798C36079}"/>
              </a:ext>
            </a:extLst>
          </p:cNvPr>
          <p:cNvSpPr txBox="1"/>
          <p:nvPr/>
        </p:nvSpPr>
        <p:spPr>
          <a:xfrm>
            <a:off x="1029865" y="1899530"/>
            <a:ext cx="5374090" cy="44145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0">
              <a:defRPr lang="ko-KR" altLang="en-US"/>
            </a:pPr>
            <a:r>
              <a:rPr lang="en-US" altLang="ko-KR" sz="1400" b="1" dirty="0">
                <a:solidFill>
                  <a:schemeClr val="accent5"/>
                </a:solidFill>
              </a:rPr>
              <a:t>Case 1)  </a:t>
            </a:r>
            <a:r>
              <a:rPr lang="ko-KR" altLang="en-US" sz="1400" b="1" dirty="0">
                <a:solidFill>
                  <a:schemeClr val="accent5"/>
                </a:solidFill>
              </a:rPr>
              <a:t>거스름돈 보여주기</a:t>
            </a:r>
            <a:endParaRPr lang="en-US" altLang="ko-KR" sz="1400" b="1" dirty="0">
              <a:solidFill>
                <a:schemeClr val="accent5"/>
              </a:solidFill>
            </a:endParaRPr>
          </a:p>
          <a:p>
            <a:pPr lvl="0">
              <a:defRPr lang="ko-KR" altLang="en-US"/>
            </a:pPr>
            <a:r>
              <a:rPr lang="en-US" altLang="ko-KR" sz="1400" b="1" dirty="0">
                <a:solidFill>
                  <a:schemeClr val="accent5"/>
                </a:solidFill>
              </a:rPr>
              <a:t>( </a:t>
            </a:r>
            <a:r>
              <a:rPr lang="ko-KR" altLang="en-US" sz="1400" b="1" dirty="0">
                <a:solidFill>
                  <a:schemeClr val="accent5"/>
                </a:solidFill>
              </a:rPr>
              <a:t>낸 돈 </a:t>
            </a:r>
            <a:r>
              <a:rPr lang="en-US" altLang="ko-KR" sz="1400" b="1" dirty="0">
                <a:solidFill>
                  <a:schemeClr val="accent5"/>
                </a:solidFill>
              </a:rPr>
              <a:t>: 10000</a:t>
            </a:r>
            <a:r>
              <a:rPr lang="ko-KR" altLang="en-US" sz="1400" b="1" dirty="0">
                <a:solidFill>
                  <a:schemeClr val="accent5"/>
                </a:solidFill>
              </a:rPr>
              <a:t>원  지불할 돈 </a:t>
            </a:r>
            <a:r>
              <a:rPr lang="en-US" altLang="ko-KR" sz="1400" b="1" dirty="0">
                <a:solidFill>
                  <a:schemeClr val="accent5"/>
                </a:solidFill>
              </a:rPr>
              <a:t>: 5300</a:t>
            </a:r>
            <a:r>
              <a:rPr lang="ko-KR" altLang="en-US" sz="1400" b="1" dirty="0">
                <a:solidFill>
                  <a:schemeClr val="accent5"/>
                </a:solidFill>
              </a:rPr>
              <a:t>원 거스름 돈 </a:t>
            </a:r>
            <a:r>
              <a:rPr lang="en-US" altLang="ko-KR" sz="1400" b="1" dirty="0">
                <a:solidFill>
                  <a:schemeClr val="accent5"/>
                </a:solidFill>
              </a:rPr>
              <a:t>4700</a:t>
            </a:r>
            <a:r>
              <a:rPr lang="ko-KR" altLang="en-US" sz="1400" b="1" dirty="0">
                <a:solidFill>
                  <a:schemeClr val="accent5"/>
                </a:solidFill>
              </a:rPr>
              <a:t>원 </a:t>
            </a:r>
            <a:r>
              <a:rPr lang="en-US" altLang="ko-KR" sz="1400" b="1" dirty="0">
                <a:solidFill>
                  <a:schemeClr val="accent5"/>
                </a:solidFill>
              </a:rPr>
              <a:t>)</a:t>
            </a:r>
            <a:endParaRPr lang="ko-KR" altLang="en-US" sz="1400" b="1" dirty="0">
              <a:solidFill>
                <a:schemeClr val="accent5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2CE27A-BF41-42B7-855C-FF15BEB430DC}"/>
              </a:ext>
            </a:extLst>
          </p:cNvPr>
          <p:cNvSpPr txBox="1"/>
          <p:nvPr/>
        </p:nvSpPr>
        <p:spPr>
          <a:xfrm>
            <a:off x="1612227" y="2823733"/>
            <a:ext cx="2351613" cy="82175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0">
              <a:defRPr lang="ko-KR" altLang="en-US"/>
            </a:pPr>
            <a:r>
              <a:rPr lang="en-US" altLang="ko-KR" sz="1000" b="1"/>
              <a:t>	&lt;</a:t>
            </a:r>
            <a:r>
              <a:rPr lang="ko-KR" altLang="en-US" sz="1000" b="1"/>
              <a:t>추가 옵션</a:t>
            </a:r>
            <a:r>
              <a:rPr lang="en-US" altLang="ko-KR" sz="1000" b="1"/>
              <a:t>&gt;</a:t>
            </a:r>
          </a:p>
          <a:p>
            <a:pPr lvl="0">
              <a:defRPr lang="ko-KR" altLang="en-US"/>
            </a:pPr>
            <a:r>
              <a:rPr lang="en-US" altLang="ko-KR" sz="1000" b="1"/>
              <a:t>1.</a:t>
            </a:r>
            <a:r>
              <a:rPr lang="ko-KR" altLang="en-US" sz="1000" b="1"/>
              <a:t>샷 추가        </a:t>
            </a:r>
            <a:r>
              <a:rPr lang="en-US" altLang="ko-KR" sz="1000" b="1"/>
              <a:t>		0.3</a:t>
            </a:r>
          </a:p>
          <a:p>
            <a:pPr lvl="0">
              <a:defRPr lang="ko-KR" altLang="en-US"/>
            </a:pPr>
            <a:r>
              <a:rPr lang="en-US" altLang="ko-KR" sz="1000" b="1"/>
              <a:t>2.</a:t>
            </a:r>
            <a:r>
              <a:rPr lang="ko-KR" altLang="en-US" sz="1000" b="1"/>
              <a:t>시럽 추가</a:t>
            </a:r>
            <a:r>
              <a:rPr lang="en-US" altLang="ko-KR" sz="1000" b="1"/>
              <a:t>		0.3</a:t>
            </a:r>
          </a:p>
          <a:p>
            <a:pPr lvl="0">
              <a:defRPr lang="ko-KR" altLang="en-US"/>
            </a:pPr>
            <a:r>
              <a:rPr lang="en-US" altLang="ko-KR" sz="1000" b="1"/>
              <a:t>3.</a:t>
            </a:r>
            <a:r>
              <a:rPr lang="ko-KR" altLang="en-US" sz="1000" b="1"/>
              <a:t>휘핑 추가</a:t>
            </a:r>
            <a:r>
              <a:rPr lang="en-US" altLang="ko-KR" sz="1000" b="1"/>
              <a:t>		0.3</a:t>
            </a:r>
          </a:p>
          <a:p>
            <a:pPr lvl="0">
              <a:defRPr lang="ko-KR" altLang="en-US"/>
            </a:pPr>
            <a:r>
              <a:rPr lang="en-US" altLang="ko-KR" sz="1000" b="1"/>
              <a:t>4.</a:t>
            </a:r>
            <a:r>
              <a:rPr lang="ko-KR" altLang="en-US" sz="1000" b="1"/>
              <a:t>버블 추가</a:t>
            </a:r>
            <a:r>
              <a:rPr lang="en-US" altLang="ko-KR" sz="1000" b="1"/>
              <a:t>		0.7</a:t>
            </a:r>
          </a:p>
          <a:p>
            <a:pPr lvl="0">
              <a:defRPr lang="ko-KR" altLang="en-US"/>
            </a:pPr>
            <a:r>
              <a:rPr lang="en-US" altLang="ko-KR" sz="1000" b="1"/>
              <a:t>5.</a:t>
            </a:r>
            <a:r>
              <a:rPr lang="ko-KR" altLang="en-US" sz="1000" b="1"/>
              <a:t>없음</a:t>
            </a:r>
            <a:endParaRPr lang="en-US" altLang="ko-KR" sz="1000" b="1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2E2AE7-1D52-433B-B3A0-8F0FCF1613FC}"/>
              </a:ext>
            </a:extLst>
          </p:cNvPr>
          <p:cNvSpPr txBox="1"/>
          <p:nvPr/>
        </p:nvSpPr>
        <p:spPr>
          <a:xfrm>
            <a:off x="1419602" y="4380745"/>
            <a:ext cx="3855005" cy="40132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0">
              <a:defRPr lang="ko-KR" altLang="en-US"/>
            </a:pPr>
            <a:r>
              <a:rPr lang="ko-KR" altLang="en-US" sz="1200" b="1"/>
              <a:t>▶ 더 추가 하시겠습니까</a:t>
            </a:r>
            <a:r>
              <a:rPr lang="en-US" altLang="ko-KR" sz="1200" b="1"/>
              <a:t>? Y/N</a:t>
            </a:r>
          </a:p>
          <a:p>
            <a:pPr lvl="0">
              <a:defRPr lang="ko-KR" altLang="en-US"/>
            </a:pPr>
            <a:r>
              <a:rPr lang="ko-KR" altLang="en-US" sz="1200" b="1"/>
              <a:t>    </a:t>
            </a:r>
            <a:r>
              <a:rPr lang="en-US" altLang="ko-KR" sz="1200" b="1"/>
              <a:t>Y(y)</a:t>
            </a:r>
          </a:p>
          <a:p>
            <a:pPr lvl="0">
              <a:defRPr lang="ko-KR" altLang="en-US"/>
            </a:pPr>
            <a:endParaRPr lang="en-US" altLang="ko-KR" sz="1200" b="1"/>
          </a:p>
          <a:p>
            <a:pPr lvl="0">
              <a:defRPr lang="ko-KR" altLang="en-US"/>
            </a:pPr>
            <a:r>
              <a:rPr lang="ko-KR" altLang="en-US" sz="1200" b="1"/>
              <a:t>▶ 추가하실 토핑 1~5 ?</a:t>
            </a:r>
          </a:p>
          <a:p>
            <a:pPr lvl="0">
              <a:defRPr lang="ko-KR" altLang="en-US"/>
            </a:pPr>
            <a:r>
              <a:rPr lang="en-US" altLang="ko-KR" sz="1200" b="1"/>
              <a:t>    2</a:t>
            </a:r>
          </a:p>
          <a:p>
            <a:pPr lvl="0">
              <a:defRPr lang="ko-KR" altLang="en-US"/>
            </a:pPr>
            <a:endParaRPr lang="ko-KR" altLang="en-US" sz="1200" b="1"/>
          </a:p>
          <a:p>
            <a:pPr lvl="0">
              <a:defRPr lang="ko-KR" altLang="en-US"/>
            </a:pPr>
            <a:r>
              <a:rPr lang="ko-KR" altLang="en-US" sz="1200" b="1"/>
              <a:t>▶ 더 추가 하시겠습니까? </a:t>
            </a:r>
            <a:r>
              <a:rPr lang="en-US" altLang="ko-KR" sz="1200" b="1"/>
              <a:t>Y/N</a:t>
            </a:r>
            <a:r>
              <a:rPr lang="ko-KR" altLang="en-US" sz="1200" b="1"/>
              <a:t> </a:t>
            </a:r>
          </a:p>
          <a:p>
            <a:pPr lvl="0">
              <a:defRPr lang="ko-KR" altLang="en-US"/>
            </a:pPr>
            <a:r>
              <a:rPr lang="ko-KR" altLang="en-US" sz="1200" b="1"/>
              <a:t>    </a:t>
            </a:r>
            <a:r>
              <a:rPr lang="en-US" altLang="ko-KR" sz="1200" b="1"/>
              <a:t>N </a:t>
            </a:r>
            <a:r>
              <a:rPr lang="ko-KR" altLang="en-US" sz="1200" b="1"/>
              <a:t>(</a:t>
            </a:r>
            <a:r>
              <a:rPr lang="en-US" altLang="ko-KR" sz="1200" b="1"/>
              <a:t>n)</a:t>
            </a:r>
          </a:p>
          <a:p>
            <a:pPr lvl="0">
              <a:defRPr lang="ko-KR" altLang="en-US"/>
            </a:pPr>
            <a:endParaRPr lang="en-US" altLang="ko-KR" sz="1200" b="1"/>
          </a:p>
          <a:p>
            <a:pPr lvl="0">
              <a:defRPr lang="ko-KR" altLang="en-US"/>
            </a:pPr>
            <a:endParaRPr lang="ko-KR" altLang="en-US" sz="1200" b="1"/>
          </a:p>
          <a:p>
            <a:pPr lvl="0">
              <a:defRPr lang="ko-KR" altLang="en-US"/>
            </a:pPr>
            <a:endParaRPr lang="ko-KR" altLang="en-US" sz="1200" b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DCE289-A8C4-4ECB-82AC-6DDFF69730F5}"/>
              </a:ext>
            </a:extLst>
          </p:cNvPr>
          <p:cNvSpPr txBox="1"/>
          <p:nvPr/>
        </p:nvSpPr>
        <p:spPr>
          <a:xfrm>
            <a:off x="1481961" y="4965449"/>
            <a:ext cx="2611348" cy="362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B1A768-6F8E-4B35-BF42-655FA50CEEE1}"/>
              </a:ext>
            </a:extLst>
          </p:cNvPr>
          <p:cNvSpPr txBox="1"/>
          <p:nvPr/>
        </p:nvSpPr>
        <p:spPr>
          <a:xfrm>
            <a:off x="7352106" y="1867805"/>
            <a:ext cx="5149195" cy="44145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0">
              <a:defRPr lang="ko-KR" altLang="en-US"/>
            </a:pPr>
            <a:r>
              <a:rPr lang="en-US" altLang="ko-KR" sz="1400" b="1" dirty="0">
                <a:solidFill>
                  <a:schemeClr val="accent5"/>
                </a:solidFill>
              </a:rPr>
              <a:t>Case 2)  </a:t>
            </a:r>
            <a:r>
              <a:rPr lang="ko-KR" altLang="en-US" sz="1400" b="1" dirty="0">
                <a:solidFill>
                  <a:schemeClr val="accent5"/>
                </a:solidFill>
              </a:rPr>
              <a:t>거스름돈 매수추가</a:t>
            </a:r>
            <a:r>
              <a:rPr lang="en-US" altLang="ko-KR" sz="1400" b="1" dirty="0">
                <a:solidFill>
                  <a:schemeClr val="accent5"/>
                </a:solidFill>
              </a:rPr>
              <a:t>(1000</a:t>
            </a:r>
            <a:r>
              <a:rPr lang="ko-KR" altLang="en-US" sz="1400" b="1" dirty="0">
                <a:solidFill>
                  <a:schemeClr val="accent5"/>
                </a:solidFill>
              </a:rPr>
              <a:t>원 </a:t>
            </a:r>
            <a:r>
              <a:rPr lang="en-US" altLang="ko-KR" sz="1400" b="1" dirty="0">
                <a:solidFill>
                  <a:schemeClr val="accent5"/>
                </a:solidFill>
              </a:rPr>
              <a:t>4</a:t>
            </a:r>
            <a:r>
              <a:rPr lang="ko-KR" altLang="en-US" sz="1400" b="1" dirty="0">
                <a:solidFill>
                  <a:schemeClr val="accent5"/>
                </a:solidFill>
              </a:rPr>
              <a:t>매 추가</a:t>
            </a:r>
            <a:r>
              <a:rPr lang="en-US" altLang="ko-KR" sz="1400" b="1" dirty="0">
                <a:solidFill>
                  <a:schemeClr val="accent5"/>
                </a:solidFill>
              </a:rPr>
              <a:t>)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1668DE79-96FD-4FDD-8CD5-C6E544A98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65" y="2433504"/>
            <a:ext cx="5251072" cy="3894482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85F7F025-9935-4B1A-BCDA-F79AFFF59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651" y="2309258"/>
            <a:ext cx="3699067" cy="443998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7985EEF-57D1-4363-82B2-46BCC7473C20}"/>
              </a:ext>
            </a:extLst>
          </p:cNvPr>
          <p:cNvSpPr txBox="1"/>
          <p:nvPr/>
        </p:nvSpPr>
        <p:spPr>
          <a:xfrm>
            <a:off x="828661" y="1389856"/>
            <a:ext cx="4912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● 거스름돈 관리</a:t>
            </a:r>
            <a:r>
              <a:rPr lang="en-US" altLang="ko-KR" sz="1600" b="1" dirty="0"/>
              <a:t>(</a:t>
            </a:r>
            <a:r>
              <a:rPr lang="ko-KR" altLang="en-US" sz="1600" b="1" dirty="0">
                <a:solidFill>
                  <a:srgbClr val="FF0000"/>
                </a:solidFill>
              </a:rPr>
              <a:t>관리자</a:t>
            </a:r>
            <a:r>
              <a:rPr lang="ko-KR" altLang="en-US" sz="1600" b="1" dirty="0"/>
              <a:t> 측면</a:t>
            </a:r>
            <a:r>
              <a:rPr lang="en-US" altLang="ko-KR" sz="1600" b="1" dirty="0"/>
              <a:t>)</a:t>
            </a:r>
            <a:endParaRPr lang="ko-KR" altLang="en-US" sz="1600" b="1" dirty="0"/>
          </a:p>
          <a:p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95907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63149BB-63F8-4CF3-ACA3-0809D3CE0C44}"/>
              </a:ext>
            </a:extLst>
          </p:cNvPr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ln>
            <a:solidFill>
              <a:srgbClr val="4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809420-9441-4337-A34F-0CF30C244926}"/>
              </a:ext>
            </a:extLst>
          </p:cNvPr>
          <p:cNvSpPr/>
          <p:nvPr/>
        </p:nvSpPr>
        <p:spPr>
          <a:xfrm>
            <a:off x="660400" y="187845"/>
            <a:ext cx="4661639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rgbClr val="434544"/>
                </a:solidFill>
                <a:latin typeface="+mj-ea"/>
                <a:ea typeface="+mj-ea"/>
              </a:rPr>
              <a:t>예상 실행 화면</a:t>
            </a:r>
            <a:endParaRPr lang="en-US" altLang="ko-KR" sz="1400" b="1" i="1" dirty="0">
              <a:solidFill>
                <a:srgbClr val="434544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434544"/>
                </a:solidFill>
              </a:rPr>
              <a:t>관리자 화면</a:t>
            </a:r>
            <a:endParaRPr lang="ko-KR" altLang="en-US" sz="4000" dirty="0">
              <a:solidFill>
                <a:srgbClr val="434544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DD249E9-0771-4212-8CF1-833B245FEAFE}"/>
              </a:ext>
            </a:extLst>
          </p:cNvPr>
          <p:cNvGrpSpPr/>
          <p:nvPr/>
        </p:nvGrpSpPr>
        <p:grpSpPr>
          <a:xfrm>
            <a:off x="6154147" y="420098"/>
            <a:ext cx="343410" cy="343410"/>
            <a:chOff x="7470945" y="4120730"/>
            <a:chExt cx="508420" cy="508420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618A536-E6D3-4101-B94B-DB0A5D3ED561}"/>
                </a:ext>
              </a:extLst>
            </p:cNvPr>
            <p:cNvSpPr/>
            <p:nvPr/>
          </p:nvSpPr>
          <p:spPr>
            <a:xfrm>
              <a:off x="7470945" y="4120730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CC291C5-B732-431A-ABFA-1CAA4474CB9A}"/>
                </a:ext>
              </a:extLst>
            </p:cNvPr>
            <p:cNvSpPr/>
            <p:nvPr/>
          </p:nvSpPr>
          <p:spPr>
            <a:xfrm>
              <a:off x="7470946" y="4120731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양쪽 모서리가 둥근 사각형 1">
            <a:extLst>
              <a:ext uri="{FF2B5EF4-FFF2-40B4-BE49-F238E27FC236}">
                <a16:creationId xmlns:a16="http://schemas.microsoft.com/office/drawing/2014/main" id="{5BA60535-510C-419D-B4D9-53DDA84DD219}"/>
              </a:ext>
            </a:extLst>
          </p:cNvPr>
          <p:cNvSpPr/>
          <p:nvPr/>
        </p:nvSpPr>
        <p:spPr>
          <a:xfrm>
            <a:off x="582659" y="1150044"/>
            <a:ext cx="11455400" cy="5690538"/>
          </a:xfrm>
          <a:prstGeom prst="round2SameRect">
            <a:avLst>
              <a:gd name="adj1" fmla="val 5335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542049-6DCE-4210-984A-C580E55D3E44}"/>
              </a:ext>
            </a:extLst>
          </p:cNvPr>
          <p:cNvSpPr txBox="1"/>
          <p:nvPr/>
        </p:nvSpPr>
        <p:spPr>
          <a:xfrm>
            <a:off x="1408860" y="2445358"/>
            <a:ext cx="4493083" cy="54249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0">
              <a:defRPr lang="ko-KR" altLang="en-US"/>
            </a:pPr>
            <a:r>
              <a:rPr lang="ko-KR" altLang="en-US" sz="1100" b="1"/>
              <a:t>▶ 메뉴를 입력해주세요</a:t>
            </a:r>
            <a:r>
              <a:rPr lang="en-US" altLang="ko-KR" sz="1100" b="1"/>
              <a:t>.</a:t>
            </a:r>
          </a:p>
          <a:p>
            <a:pPr lvl="0">
              <a:defRPr lang="ko-KR" altLang="en-US"/>
            </a:pPr>
            <a:r>
              <a:rPr lang="en-US" altLang="ko-KR" sz="1100" b="1"/>
              <a:t>   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E81BA8-7243-4DA9-A08A-48295DDB0ACA}"/>
              </a:ext>
            </a:extLst>
          </p:cNvPr>
          <p:cNvSpPr txBox="1"/>
          <p:nvPr/>
        </p:nvSpPr>
        <p:spPr>
          <a:xfrm>
            <a:off x="1116405" y="1854559"/>
            <a:ext cx="5374090" cy="44145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0">
              <a:defRPr lang="ko-KR" altLang="en-US"/>
            </a:pPr>
            <a:r>
              <a:rPr lang="en-US" altLang="ko-KR" sz="1400" b="1" dirty="0">
                <a:solidFill>
                  <a:schemeClr val="accent5"/>
                </a:solidFill>
              </a:rPr>
              <a:t>Case 1)  </a:t>
            </a:r>
            <a:r>
              <a:rPr lang="ko-KR" altLang="en-US" sz="1400" b="1" dirty="0">
                <a:solidFill>
                  <a:schemeClr val="accent5"/>
                </a:solidFill>
              </a:rPr>
              <a:t>메뉴가격 재설정</a:t>
            </a:r>
            <a:r>
              <a:rPr lang="en-US" altLang="ko-KR" sz="1400" b="1" dirty="0">
                <a:solidFill>
                  <a:schemeClr val="accent5"/>
                </a:solidFill>
              </a:rPr>
              <a:t>(</a:t>
            </a:r>
            <a:r>
              <a:rPr lang="ko-KR" altLang="en-US" sz="1400" b="1" dirty="0" err="1">
                <a:solidFill>
                  <a:schemeClr val="accent5"/>
                </a:solidFill>
              </a:rPr>
              <a:t>아메리카노</a:t>
            </a:r>
            <a:r>
              <a:rPr lang="ko-KR" altLang="en-US" sz="1400" b="1" dirty="0">
                <a:solidFill>
                  <a:schemeClr val="accent5"/>
                </a:solidFill>
              </a:rPr>
              <a:t> 원래 가격</a:t>
            </a:r>
            <a:r>
              <a:rPr lang="en-US" altLang="ko-KR" sz="1400" b="1" dirty="0">
                <a:solidFill>
                  <a:schemeClr val="accent5"/>
                </a:solidFill>
              </a:rPr>
              <a:t>:2000</a:t>
            </a:r>
            <a:r>
              <a:rPr lang="ko-KR" altLang="en-US" sz="1400" b="1" dirty="0">
                <a:solidFill>
                  <a:schemeClr val="accent5"/>
                </a:solidFill>
              </a:rPr>
              <a:t>원</a:t>
            </a:r>
            <a:r>
              <a:rPr lang="en-US" altLang="ko-KR" sz="1400" b="1" dirty="0">
                <a:solidFill>
                  <a:schemeClr val="accent5"/>
                </a:solidFill>
              </a:rPr>
              <a:t>)</a:t>
            </a:r>
            <a:r>
              <a:rPr lang="ko-KR" altLang="en-US" sz="1400" b="1" dirty="0">
                <a:solidFill>
                  <a:schemeClr val="accent5"/>
                </a:solidFill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64F3B9-5C9E-4CD2-9D6B-D5250F8DBBDC}"/>
              </a:ext>
            </a:extLst>
          </p:cNvPr>
          <p:cNvSpPr txBox="1"/>
          <p:nvPr/>
        </p:nvSpPr>
        <p:spPr>
          <a:xfrm>
            <a:off x="1612227" y="2823733"/>
            <a:ext cx="2351613" cy="82175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0">
              <a:defRPr lang="ko-KR" altLang="en-US"/>
            </a:pPr>
            <a:r>
              <a:rPr lang="en-US" altLang="ko-KR" sz="1000" b="1"/>
              <a:t>	&lt;</a:t>
            </a:r>
            <a:r>
              <a:rPr lang="ko-KR" altLang="en-US" sz="1000" b="1"/>
              <a:t>추가 옵션</a:t>
            </a:r>
            <a:r>
              <a:rPr lang="en-US" altLang="ko-KR" sz="1000" b="1"/>
              <a:t>&gt;</a:t>
            </a:r>
          </a:p>
          <a:p>
            <a:pPr lvl="0">
              <a:defRPr lang="ko-KR" altLang="en-US"/>
            </a:pPr>
            <a:r>
              <a:rPr lang="en-US" altLang="ko-KR" sz="1000" b="1"/>
              <a:t>1.</a:t>
            </a:r>
            <a:r>
              <a:rPr lang="ko-KR" altLang="en-US" sz="1000" b="1"/>
              <a:t>샷 추가        </a:t>
            </a:r>
            <a:r>
              <a:rPr lang="en-US" altLang="ko-KR" sz="1000" b="1"/>
              <a:t>		0.3</a:t>
            </a:r>
          </a:p>
          <a:p>
            <a:pPr lvl="0">
              <a:defRPr lang="ko-KR" altLang="en-US"/>
            </a:pPr>
            <a:r>
              <a:rPr lang="en-US" altLang="ko-KR" sz="1000" b="1"/>
              <a:t>2.</a:t>
            </a:r>
            <a:r>
              <a:rPr lang="ko-KR" altLang="en-US" sz="1000" b="1"/>
              <a:t>시럽 추가</a:t>
            </a:r>
            <a:r>
              <a:rPr lang="en-US" altLang="ko-KR" sz="1000" b="1"/>
              <a:t>		0.3</a:t>
            </a:r>
          </a:p>
          <a:p>
            <a:pPr lvl="0">
              <a:defRPr lang="ko-KR" altLang="en-US"/>
            </a:pPr>
            <a:r>
              <a:rPr lang="en-US" altLang="ko-KR" sz="1000" b="1"/>
              <a:t>3.</a:t>
            </a:r>
            <a:r>
              <a:rPr lang="ko-KR" altLang="en-US" sz="1000" b="1"/>
              <a:t>휘핑 추가</a:t>
            </a:r>
            <a:r>
              <a:rPr lang="en-US" altLang="ko-KR" sz="1000" b="1"/>
              <a:t>		0.3</a:t>
            </a:r>
          </a:p>
          <a:p>
            <a:pPr lvl="0">
              <a:defRPr lang="ko-KR" altLang="en-US"/>
            </a:pPr>
            <a:r>
              <a:rPr lang="en-US" altLang="ko-KR" sz="1000" b="1"/>
              <a:t>4.</a:t>
            </a:r>
            <a:r>
              <a:rPr lang="ko-KR" altLang="en-US" sz="1000" b="1"/>
              <a:t>버블 추가</a:t>
            </a:r>
            <a:r>
              <a:rPr lang="en-US" altLang="ko-KR" sz="1000" b="1"/>
              <a:t>		0.7</a:t>
            </a:r>
          </a:p>
          <a:p>
            <a:pPr lvl="0">
              <a:defRPr lang="ko-KR" altLang="en-US"/>
            </a:pPr>
            <a:r>
              <a:rPr lang="en-US" altLang="ko-KR" sz="1000" b="1"/>
              <a:t>5.</a:t>
            </a:r>
            <a:r>
              <a:rPr lang="ko-KR" altLang="en-US" sz="1000" b="1"/>
              <a:t>없음</a:t>
            </a:r>
            <a:endParaRPr lang="en-US" altLang="ko-KR" sz="1000" b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970D14-17B0-497A-A162-301B7E2D0CBA}"/>
              </a:ext>
            </a:extLst>
          </p:cNvPr>
          <p:cNvSpPr txBox="1"/>
          <p:nvPr/>
        </p:nvSpPr>
        <p:spPr>
          <a:xfrm>
            <a:off x="1419602" y="4380745"/>
            <a:ext cx="3855005" cy="40132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0">
              <a:defRPr lang="ko-KR" altLang="en-US"/>
            </a:pPr>
            <a:r>
              <a:rPr lang="ko-KR" altLang="en-US" sz="1200" b="1"/>
              <a:t>▶ 더 추가 하시겠습니까</a:t>
            </a:r>
            <a:r>
              <a:rPr lang="en-US" altLang="ko-KR" sz="1200" b="1"/>
              <a:t>? Y/N</a:t>
            </a:r>
          </a:p>
          <a:p>
            <a:pPr lvl="0">
              <a:defRPr lang="ko-KR" altLang="en-US"/>
            </a:pPr>
            <a:r>
              <a:rPr lang="ko-KR" altLang="en-US" sz="1200" b="1"/>
              <a:t>    </a:t>
            </a:r>
            <a:r>
              <a:rPr lang="en-US" altLang="ko-KR" sz="1200" b="1"/>
              <a:t>Y(y)</a:t>
            </a:r>
          </a:p>
          <a:p>
            <a:pPr lvl="0">
              <a:defRPr lang="ko-KR" altLang="en-US"/>
            </a:pPr>
            <a:endParaRPr lang="en-US" altLang="ko-KR" sz="1200" b="1"/>
          </a:p>
          <a:p>
            <a:pPr lvl="0">
              <a:defRPr lang="ko-KR" altLang="en-US"/>
            </a:pPr>
            <a:r>
              <a:rPr lang="ko-KR" altLang="en-US" sz="1200" b="1"/>
              <a:t>▶ 추가하실 토핑 1~5 ?</a:t>
            </a:r>
          </a:p>
          <a:p>
            <a:pPr lvl="0">
              <a:defRPr lang="ko-KR" altLang="en-US"/>
            </a:pPr>
            <a:r>
              <a:rPr lang="en-US" altLang="ko-KR" sz="1200" b="1"/>
              <a:t>    2</a:t>
            </a:r>
          </a:p>
          <a:p>
            <a:pPr lvl="0">
              <a:defRPr lang="ko-KR" altLang="en-US"/>
            </a:pPr>
            <a:endParaRPr lang="ko-KR" altLang="en-US" sz="1200" b="1"/>
          </a:p>
          <a:p>
            <a:pPr lvl="0">
              <a:defRPr lang="ko-KR" altLang="en-US"/>
            </a:pPr>
            <a:r>
              <a:rPr lang="ko-KR" altLang="en-US" sz="1200" b="1"/>
              <a:t>▶ 더 추가 하시겠습니까? </a:t>
            </a:r>
            <a:r>
              <a:rPr lang="en-US" altLang="ko-KR" sz="1200" b="1"/>
              <a:t>Y/N</a:t>
            </a:r>
            <a:r>
              <a:rPr lang="ko-KR" altLang="en-US" sz="1200" b="1"/>
              <a:t> </a:t>
            </a:r>
          </a:p>
          <a:p>
            <a:pPr lvl="0">
              <a:defRPr lang="ko-KR" altLang="en-US"/>
            </a:pPr>
            <a:r>
              <a:rPr lang="ko-KR" altLang="en-US" sz="1200" b="1"/>
              <a:t>    </a:t>
            </a:r>
            <a:r>
              <a:rPr lang="en-US" altLang="ko-KR" sz="1200" b="1"/>
              <a:t>N </a:t>
            </a:r>
            <a:r>
              <a:rPr lang="ko-KR" altLang="en-US" sz="1200" b="1"/>
              <a:t>(</a:t>
            </a:r>
            <a:r>
              <a:rPr lang="en-US" altLang="ko-KR" sz="1200" b="1"/>
              <a:t>n)</a:t>
            </a:r>
          </a:p>
          <a:p>
            <a:pPr lvl="0">
              <a:defRPr lang="ko-KR" altLang="en-US"/>
            </a:pPr>
            <a:endParaRPr lang="en-US" altLang="ko-KR" sz="1200" b="1"/>
          </a:p>
          <a:p>
            <a:pPr lvl="0">
              <a:defRPr lang="ko-KR" altLang="en-US"/>
            </a:pPr>
            <a:endParaRPr lang="ko-KR" altLang="en-US" sz="1200" b="1"/>
          </a:p>
          <a:p>
            <a:pPr lvl="0">
              <a:defRPr lang="ko-KR" altLang="en-US"/>
            </a:pPr>
            <a:endParaRPr lang="ko-KR" altLang="en-US" sz="12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94AB9E-14F4-46D2-B879-12D5BCFD9DFE}"/>
              </a:ext>
            </a:extLst>
          </p:cNvPr>
          <p:cNvSpPr txBox="1"/>
          <p:nvPr/>
        </p:nvSpPr>
        <p:spPr>
          <a:xfrm>
            <a:off x="1481961" y="4965449"/>
            <a:ext cx="2611348" cy="362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A52A0C-67F7-4C25-AC6D-ED9894B9D088}"/>
              </a:ext>
            </a:extLst>
          </p:cNvPr>
          <p:cNvSpPr txBox="1"/>
          <p:nvPr/>
        </p:nvSpPr>
        <p:spPr>
          <a:xfrm>
            <a:off x="7561122" y="1867805"/>
            <a:ext cx="5149195" cy="44145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0">
              <a:defRPr lang="ko-KR" altLang="en-US"/>
            </a:pPr>
            <a:r>
              <a:rPr lang="en-US" altLang="ko-KR" sz="1400" b="1" dirty="0">
                <a:solidFill>
                  <a:schemeClr val="accent5"/>
                </a:solidFill>
              </a:rPr>
              <a:t>Case 2)  </a:t>
            </a:r>
            <a:r>
              <a:rPr lang="ko-KR" altLang="en-US" sz="1400" b="1" dirty="0">
                <a:solidFill>
                  <a:schemeClr val="accent5"/>
                </a:solidFill>
              </a:rPr>
              <a:t>재설정한 메뉴 출력</a:t>
            </a:r>
            <a:endParaRPr lang="en-US" altLang="ko-KR" sz="1400" b="1" dirty="0">
              <a:solidFill>
                <a:schemeClr val="accent5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597E67E2-863E-459C-92C6-A1CDAA5AB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88" y="2189126"/>
            <a:ext cx="5102872" cy="4383237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C2396C9-9EBF-4D9F-97C6-9E163866C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349" y="2189126"/>
            <a:ext cx="4798366" cy="440912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37C8E28-1015-4194-A5BE-FAE29F7421A0}"/>
              </a:ext>
            </a:extLst>
          </p:cNvPr>
          <p:cNvSpPr txBox="1"/>
          <p:nvPr/>
        </p:nvSpPr>
        <p:spPr>
          <a:xfrm>
            <a:off x="828661" y="1389856"/>
            <a:ext cx="4912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● 메뉴가격 재설정</a:t>
            </a:r>
            <a:r>
              <a:rPr lang="en-US" altLang="ko-KR" sz="1600" b="1" dirty="0"/>
              <a:t>(</a:t>
            </a:r>
            <a:r>
              <a:rPr lang="ko-KR" altLang="en-US" sz="1600" b="1" dirty="0">
                <a:solidFill>
                  <a:srgbClr val="FF0000"/>
                </a:solidFill>
              </a:rPr>
              <a:t>관리자</a:t>
            </a:r>
            <a:r>
              <a:rPr lang="ko-KR" altLang="en-US" sz="1600" b="1" dirty="0"/>
              <a:t> 측면</a:t>
            </a:r>
            <a:r>
              <a:rPr lang="en-US" altLang="ko-KR" sz="1600" b="1" dirty="0"/>
              <a:t>)</a:t>
            </a:r>
            <a:endParaRPr lang="ko-KR" altLang="en-US" sz="1600" b="1" dirty="0"/>
          </a:p>
          <a:p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46643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1220772-A82A-4642-907F-C7E5F242D3D6}"/>
              </a:ext>
            </a:extLst>
          </p:cNvPr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ln>
            <a:solidFill>
              <a:srgbClr val="4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BFB776F-C9F7-4699-AAF9-7667B7D170F2}"/>
              </a:ext>
            </a:extLst>
          </p:cNvPr>
          <p:cNvSpPr/>
          <p:nvPr/>
        </p:nvSpPr>
        <p:spPr>
          <a:xfrm>
            <a:off x="660400" y="187845"/>
            <a:ext cx="4661639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rgbClr val="434544"/>
                </a:solidFill>
                <a:latin typeface="+mj-ea"/>
                <a:ea typeface="+mj-ea"/>
              </a:rPr>
              <a:t>예상 실행 화면</a:t>
            </a:r>
            <a:endParaRPr lang="en-US" altLang="ko-KR" sz="1400" b="1" i="1" dirty="0">
              <a:solidFill>
                <a:srgbClr val="434544"/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434544"/>
                </a:solidFill>
              </a:rPr>
              <a:t>관리자 화면</a:t>
            </a:r>
            <a:endParaRPr lang="ko-KR" altLang="en-US" sz="4000" dirty="0">
              <a:solidFill>
                <a:srgbClr val="434544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FB5FD3C-1F2A-4945-B723-47C45203F278}"/>
              </a:ext>
            </a:extLst>
          </p:cNvPr>
          <p:cNvGrpSpPr/>
          <p:nvPr/>
        </p:nvGrpSpPr>
        <p:grpSpPr>
          <a:xfrm>
            <a:off x="6154147" y="420098"/>
            <a:ext cx="343410" cy="343410"/>
            <a:chOff x="7470945" y="4120730"/>
            <a:chExt cx="508420" cy="508420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73D69FAD-E0E0-454F-9177-6DB03C902419}"/>
                </a:ext>
              </a:extLst>
            </p:cNvPr>
            <p:cNvSpPr/>
            <p:nvPr/>
          </p:nvSpPr>
          <p:spPr>
            <a:xfrm>
              <a:off x="7470945" y="4120730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4C9181F-29F6-464F-84C2-D739303B10B1}"/>
                </a:ext>
              </a:extLst>
            </p:cNvPr>
            <p:cNvSpPr/>
            <p:nvPr/>
          </p:nvSpPr>
          <p:spPr>
            <a:xfrm>
              <a:off x="7470946" y="4120731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양쪽 모서리가 둥근 사각형 1">
            <a:extLst>
              <a:ext uri="{FF2B5EF4-FFF2-40B4-BE49-F238E27FC236}">
                <a16:creationId xmlns:a16="http://schemas.microsoft.com/office/drawing/2014/main" id="{24FB8A42-0107-4B89-9677-95A63C199D39}"/>
              </a:ext>
            </a:extLst>
          </p:cNvPr>
          <p:cNvSpPr/>
          <p:nvPr/>
        </p:nvSpPr>
        <p:spPr>
          <a:xfrm>
            <a:off x="426447" y="1167462"/>
            <a:ext cx="11455400" cy="5690538"/>
          </a:xfrm>
          <a:prstGeom prst="round2SameRect">
            <a:avLst>
              <a:gd name="adj1" fmla="val 5335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3C0E127C-5E5C-4F4F-B3FE-F65029052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99" y="1092707"/>
            <a:ext cx="11454353" cy="569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A31EA51-0C22-44BE-AB03-D4EC11E62107}"/>
              </a:ext>
            </a:extLst>
          </p:cNvPr>
          <p:cNvSpPr txBox="1"/>
          <p:nvPr/>
        </p:nvSpPr>
        <p:spPr>
          <a:xfrm>
            <a:off x="1408860" y="2445358"/>
            <a:ext cx="4493083" cy="54249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0">
              <a:defRPr lang="ko-KR" altLang="en-US"/>
            </a:pPr>
            <a:r>
              <a:rPr lang="ko-KR" altLang="en-US" sz="1100" b="1"/>
              <a:t>▶ 메뉴를 입력해주세요</a:t>
            </a:r>
            <a:r>
              <a:rPr lang="en-US" altLang="ko-KR" sz="1100" b="1"/>
              <a:t>.</a:t>
            </a:r>
          </a:p>
          <a:p>
            <a:pPr lvl="0">
              <a:defRPr lang="ko-KR" altLang="en-US"/>
            </a:pPr>
            <a:r>
              <a:rPr lang="en-US" altLang="ko-KR" sz="1100" b="1"/>
              <a:t>   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F87F0D-1D62-44C9-8F3A-2890BB9B5DEE}"/>
              </a:ext>
            </a:extLst>
          </p:cNvPr>
          <p:cNvSpPr txBox="1"/>
          <p:nvPr/>
        </p:nvSpPr>
        <p:spPr>
          <a:xfrm>
            <a:off x="2370563" y="1849358"/>
            <a:ext cx="3575807" cy="44145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0">
              <a:defRPr lang="ko-KR" altLang="en-US"/>
            </a:pPr>
            <a:r>
              <a:rPr lang="en-US" altLang="ko-KR" sz="1400" b="1" dirty="0">
                <a:solidFill>
                  <a:schemeClr val="accent5"/>
                </a:solidFill>
              </a:rPr>
              <a:t>Case 1)  </a:t>
            </a:r>
            <a:r>
              <a:rPr lang="ko-KR" altLang="en-US" sz="1400" b="1" dirty="0">
                <a:solidFill>
                  <a:schemeClr val="accent5"/>
                </a:solidFill>
              </a:rPr>
              <a:t>비밀번호 </a:t>
            </a:r>
            <a:r>
              <a:rPr lang="en-US" altLang="ko-KR" sz="1400" b="1" dirty="0">
                <a:solidFill>
                  <a:schemeClr val="accent5"/>
                </a:solidFill>
              </a:rPr>
              <a:t>O</a:t>
            </a:r>
            <a:endParaRPr lang="ko-KR" altLang="en-US" sz="1400" b="1" dirty="0">
              <a:solidFill>
                <a:schemeClr val="accent5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2C6AC76-5964-4EF2-AD36-A9A0703DC975}"/>
              </a:ext>
            </a:extLst>
          </p:cNvPr>
          <p:cNvSpPr txBox="1"/>
          <p:nvPr/>
        </p:nvSpPr>
        <p:spPr>
          <a:xfrm>
            <a:off x="1612227" y="2823733"/>
            <a:ext cx="2351613" cy="82175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0">
              <a:defRPr lang="ko-KR" altLang="en-US"/>
            </a:pPr>
            <a:r>
              <a:rPr lang="en-US" altLang="ko-KR" sz="1000" b="1"/>
              <a:t>	&lt;</a:t>
            </a:r>
            <a:r>
              <a:rPr lang="ko-KR" altLang="en-US" sz="1000" b="1"/>
              <a:t>추가 옵션</a:t>
            </a:r>
            <a:r>
              <a:rPr lang="en-US" altLang="ko-KR" sz="1000" b="1"/>
              <a:t>&gt;</a:t>
            </a:r>
          </a:p>
          <a:p>
            <a:pPr lvl="0">
              <a:defRPr lang="ko-KR" altLang="en-US"/>
            </a:pPr>
            <a:r>
              <a:rPr lang="en-US" altLang="ko-KR" sz="1000" b="1"/>
              <a:t>1.</a:t>
            </a:r>
            <a:r>
              <a:rPr lang="ko-KR" altLang="en-US" sz="1000" b="1"/>
              <a:t>샷 추가        </a:t>
            </a:r>
            <a:r>
              <a:rPr lang="en-US" altLang="ko-KR" sz="1000" b="1"/>
              <a:t>		0.3</a:t>
            </a:r>
          </a:p>
          <a:p>
            <a:pPr lvl="0">
              <a:defRPr lang="ko-KR" altLang="en-US"/>
            </a:pPr>
            <a:r>
              <a:rPr lang="en-US" altLang="ko-KR" sz="1000" b="1"/>
              <a:t>2.</a:t>
            </a:r>
            <a:r>
              <a:rPr lang="ko-KR" altLang="en-US" sz="1000" b="1"/>
              <a:t>시럽 추가</a:t>
            </a:r>
            <a:r>
              <a:rPr lang="en-US" altLang="ko-KR" sz="1000" b="1"/>
              <a:t>		0.3</a:t>
            </a:r>
          </a:p>
          <a:p>
            <a:pPr lvl="0">
              <a:defRPr lang="ko-KR" altLang="en-US"/>
            </a:pPr>
            <a:r>
              <a:rPr lang="en-US" altLang="ko-KR" sz="1000" b="1"/>
              <a:t>3.</a:t>
            </a:r>
            <a:r>
              <a:rPr lang="ko-KR" altLang="en-US" sz="1000" b="1"/>
              <a:t>휘핑 추가</a:t>
            </a:r>
            <a:r>
              <a:rPr lang="en-US" altLang="ko-KR" sz="1000" b="1"/>
              <a:t>		0.3</a:t>
            </a:r>
          </a:p>
          <a:p>
            <a:pPr lvl="0">
              <a:defRPr lang="ko-KR" altLang="en-US"/>
            </a:pPr>
            <a:r>
              <a:rPr lang="en-US" altLang="ko-KR" sz="1000" b="1"/>
              <a:t>4.</a:t>
            </a:r>
            <a:r>
              <a:rPr lang="ko-KR" altLang="en-US" sz="1000" b="1"/>
              <a:t>버블 추가</a:t>
            </a:r>
            <a:r>
              <a:rPr lang="en-US" altLang="ko-KR" sz="1000" b="1"/>
              <a:t>		0.7</a:t>
            </a:r>
          </a:p>
          <a:p>
            <a:pPr lvl="0">
              <a:defRPr lang="ko-KR" altLang="en-US"/>
            </a:pPr>
            <a:r>
              <a:rPr lang="en-US" altLang="ko-KR" sz="1000" b="1"/>
              <a:t>5.</a:t>
            </a:r>
            <a:r>
              <a:rPr lang="ko-KR" altLang="en-US" sz="1000" b="1"/>
              <a:t>없음</a:t>
            </a:r>
            <a:endParaRPr lang="en-US" altLang="ko-KR" sz="1000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7121C4-E9EC-44E8-B657-550A740FD7E9}"/>
              </a:ext>
            </a:extLst>
          </p:cNvPr>
          <p:cNvSpPr txBox="1"/>
          <p:nvPr/>
        </p:nvSpPr>
        <p:spPr>
          <a:xfrm>
            <a:off x="8033533" y="1860103"/>
            <a:ext cx="3575807" cy="44145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0">
              <a:defRPr lang="ko-KR" altLang="en-US"/>
            </a:pPr>
            <a:r>
              <a:rPr lang="en-US" altLang="ko-KR" sz="1400" b="1" dirty="0">
                <a:solidFill>
                  <a:schemeClr val="accent5"/>
                </a:solidFill>
              </a:rPr>
              <a:t>Case </a:t>
            </a:r>
            <a:r>
              <a:rPr lang="ko-KR" altLang="en-US" sz="1400" b="1" dirty="0">
                <a:solidFill>
                  <a:schemeClr val="accent5"/>
                </a:solidFill>
              </a:rPr>
              <a:t>2</a:t>
            </a:r>
            <a:r>
              <a:rPr lang="en-US" altLang="ko-KR" sz="1400" b="1" dirty="0">
                <a:solidFill>
                  <a:schemeClr val="accent5"/>
                </a:solidFill>
              </a:rPr>
              <a:t>)  </a:t>
            </a:r>
            <a:r>
              <a:rPr lang="ko-KR" altLang="en-US" sz="1400" b="1" dirty="0">
                <a:solidFill>
                  <a:schemeClr val="accent5"/>
                </a:solidFill>
              </a:rPr>
              <a:t>비밀번호 </a:t>
            </a:r>
            <a:r>
              <a:rPr lang="en-US" altLang="ko-KR" sz="1400" b="1" dirty="0">
                <a:solidFill>
                  <a:schemeClr val="accent5"/>
                </a:solidFill>
              </a:rPr>
              <a:t>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6EFBE5-93A1-4B9C-8791-0F0F7F69C12B}"/>
              </a:ext>
            </a:extLst>
          </p:cNvPr>
          <p:cNvSpPr txBox="1"/>
          <p:nvPr/>
        </p:nvSpPr>
        <p:spPr>
          <a:xfrm>
            <a:off x="7448441" y="2832915"/>
            <a:ext cx="2351613" cy="82175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0">
              <a:defRPr lang="ko-KR" altLang="en-US"/>
            </a:pPr>
            <a:r>
              <a:rPr lang="en-US" altLang="ko-KR" sz="1000" b="1" dirty="0"/>
              <a:t>	&lt;</a:t>
            </a:r>
            <a:r>
              <a:rPr lang="ko-KR" altLang="en-US" sz="1000" b="1" dirty="0"/>
              <a:t>추가 옵션</a:t>
            </a:r>
            <a:r>
              <a:rPr lang="en-US" altLang="ko-KR" sz="1000" b="1" dirty="0"/>
              <a:t>&gt;</a:t>
            </a:r>
          </a:p>
          <a:p>
            <a:pPr lvl="0">
              <a:defRPr lang="ko-KR" altLang="en-US"/>
            </a:pPr>
            <a:r>
              <a:rPr lang="en-US" altLang="ko-KR" sz="1000" b="1" dirty="0"/>
              <a:t>1.</a:t>
            </a:r>
            <a:r>
              <a:rPr lang="ko-KR" altLang="en-US" sz="1000" b="1" dirty="0" err="1"/>
              <a:t>샷</a:t>
            </a:r>
            <a:r>
              <a:rPr lang="ko-KR" altLang="en-US" sz="1000" b="1" dirty="0"/>
              <a:t> 추가        </a:t>
            </a:r>
            <a:r>
              <a:rPr lang="en-US" altLang="ko-KR" sz="1000" b="1" dirty="0"/>
              <a:t>		0.3</a:t>
            </a:r>
          </a:p>
          <a:p>
            <a:pPr lvl="0">
              <a:defRPr lang="ko-KR" altLang="en-US"/>
            </a:pPr>
            <a:r>
              <a:rPr lang="en-US" altLang="ko-KR" sz="1000" b="1" dirty="0"/>
              <a:t>2.</a:t>
            </a:r>
            <a:r>
              <a:rPr lang="ko-KR" altLang="en-US" sz="1000" b="1" dirty="0"/>
              <a:t>시럽 추가</a:t>
            </a:r>
            <a:r>
              <a:rPr lang="en-US" altLang="ko-KR" sz="1000" b="1" dirty="0"/>
              <a:t>		0.3</a:t>
            </a:r>
          </a:p>
          <a:p>
            <a:pPr lvl="0">
              <a:defRPr lang="ko-KR" altLang="en-US"/>
            </a:pPr>
            <a:r>
              <a:rPr lang="en-US" altLang="ko-KR" sz="1000" b="1" dirty="0"/>
              <a:t>3.</a:t>
            </a:r>
            <a:r>
              <a:rPr lang="ko-KR" altLang="en-US" sz="1000" b="1" dirty="0" err="1"/>
              <a:t>휘핑</a:t>
            </a:r>
            <a:r>
              <a:rPr lang="ko-KR" altLang="en-US" sz="1000" b="1" dirty="0"/>
              <a:t> 추가</a:t>
            </a:r>
            <a:r>
              <a:rPr lang="en-US" altLang="ko-KR" sz="1000" b="1" dirty="0"/>
              <a:t>		0.3</a:t>
            </a:r>
          </a:p>
          <a:p>
            <a:pPr lvl="0">
              <a:defRPr lang="ko-KR" altLang="en-US"/>
            </a:pPr>
            <a:r>
              <a:rPr lang="en-US" altLang="ko-KR" sz="1000" b="1" dirty="0"/>
              <a:t>4.</a:t>
            </a:r>
            <a:r>
              <a:rPr lang="ko-KR" altLang="en-US" sz="1000" b="1" dirty="0"/>
              <a:t>버블 추가</a:t>
            </a:r>
            <a:r>
              <a:rPr lang="en-US" altLang="ko-KR" sz="1000" b="1" dirty="0"/>
              <a:t>		0.7</a:t>
            </a:r>
          </a:p>
          <a:p>
            <a:pPr lvl="0">
              <a:defRPr lang="ko-KR" altLang="en-US"/>
            </a:pPr>
            <a:r>
              <a:rPr lang="en-US" altLang="ko-KR" sz="1000" b="1" dirty="0"/>
              <a:t>5.</a:t>
            </a:r>
            <a:r>
              <a:rPr lang="ko-KR" altLang="en-US" sz="1000" b="1" dirty="0"/>
              <a:t>없음</a:t>
            </a:r>
            <a:endParaRPr lang="en-US" altLang="ko-KR" sz="1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6BC9AE-5DAC-4372-9590-185025695B60}"/>
              </a:ext>
            </a:extLst>
          </p:cNvPr>
          <p:cNvSpPr txBox="1"/>
          <p:nvPr/>
        </p:nvSpPr>
        <p:spPr>
          <a:xfrm>
            <a:off x="7067151" y="3876277"/>
            <a:ext cx="2082176" cy="357367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0">
              <a:defRPr lang="ko-KR" altLang="en-US"/>
            </a:pPr>
            <a:r>
              <a:rPr lang="ko-KR" altLang="en-US" sz="1200" b="1"/>
              <a:t>▶ 추가하실 토핑</a:t>
            </a:r>
            <a:r>
              <a:rPr lang="en-US" altLang="ko-KR" sz="1200" b="1"/>
              <a:t> Y/ N ?</a:t>
            </a:r>
          </a:p>
          <a:p>
            <a:pPr lvl="0">
              <a:defRPr lang="ko-KR" altLang="en-US"/>
            </a:pPr>
            <a:r>
              <a:rPr lang="ko-KR" altLang="en-US" sz="1200" b="1"/>
              <a:t>    </a:t>
            </a:r>
            <a:r>
              <a:rPr lang="en-US" altLang="ko-KR" sz="1200" b="1"/>
              <a:t>N(n)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56701BC-5D5A-4E52-B4FF-05CE2321D5FB}"/>
              </a:ext>
            </a:extLst>
          </p:cNvPr>
          <p:cNvSpPr txBox="1"/>
          <p:nvPr/>
        </p:nvSpPr>
        <p:spPr>
          <a:xfrm>
            <a:off x="1419602" y="4380745"/>
            <a:ext cx="3855005" cy="40132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0">
              <a:defRPr lang="ko-KR" altLang="en-US"/>
            </a:pPr>
            <a:r>
              <a:rPr lang="ko-KR" altLang="en-US" sz="1200" b="1"/>
              <a:t>▶ 더 추가 하시겠습니까</a:t>
            </a:r>
            <a:r>
              <a:rPr lang="en-US" altLang="ko-KR" sz="1200" b="1"/>
              <a:t>? Y/N</a:t>
            </a:r>
          </a:p>
          <a:p>
            <a:pPr lvl="0">
              <a:defRPr lang="ko-KR" altLang="en-US"/>
            </a:pPr>
            <a:r>
              <a:rPr lang="ko-KR" altLang="en-US" sz="1200" b="1"/>
              <a:t>    </a:t>
            </a:r>
            <a:r>
              <a:rPr lang="en-US" altLang="ko-KR" sz="1200" b="1"/>
              <a:t>Y(y)</a:t>
            </a:r>
          </a:p>
          <a:p>
            <a:pPr lvl="0">
              <a:defRPr lang="ko-KR" altLang="en-US"/>
            </a:pPr>
            <a:endParaRPr lang="en-US" altLang="ko-KR" sz="1200" b="1"/>
          </a:p>
          <a:p>
            <a:pPr lvl="0">
              <a:defRPr lang="ko-KR" altLang="en-US"/>
            </a:pPr>
            <a:r>
              <a:rPr lang="ko-KR" altLang="en-US" sz="1200" b="1"/>
              <a:t>▶ 추가하실 토핑 1~5 ?</a:t>
            </a:r>
          </a:p>
          <a:p>
            <a:pPr lvl="0">
              <a:defRPr lang="ko-KR" altLang="en-US"/>
            </a:pPr>
            <a:r>
              <a:rPr lang="en-US" altLang="ko-KR" sz="1200" b="1"/>
              <a:t>    2</a:t>
            </a:r>
          </a:p>
          <a:p>
            <a:pPr lvl="0">
              <a:defRPr lang="ko-KR" altLang="en-US"/>
            </a:pPr>
            <a:endParaRPr lang="ko-KR" altLang="en-US" sz="1200" b="1"/>
          </a:p>
          <a:p>
            <a:pPr lvl="0">
              <a:defRPr lang="ko-KR" altLang="en-US"/>
            </a:pPr>
            <a:r>
              <a:rPr lang="ko-KR" altLang="en-US" sz="1200" b="1"/>
              <a:t>▶ 더 추가 하시겠습니까? </a:t>
            </a:r>
            <a:r>
              <a:rPr lang="en-US" altLang="ko-KR" sz="1200" b="1"/>
              <a:t>Y/N</a:t>
            </a:r>
            <a:r>
              <a:rPr lang="ko-KR" altLang="en-US" sz="1200" b="1"/>
              <a:t> </a:t>
            </a:r>
          </a:p>
          <a:p>
            <a:pPr lvl="0">
              <a:defRPr lang="ko-KR" altLang="en-US"/>
            </a:pPr>
            <a:r>
              <a:rPr lang="ko-KR" altLang="en-US" sz="1200" b="1"/>
              <a:t>    </a:t>
            </a:r>
            <a:r>
              <a:rPr lang="en-US" altLang="ko-KR" sz="1200" b="1"/>
              <a:t>N </a:t>
            </a:r>
            <a:r>
              <a:rPr lang="ko-KR" altLang="en-US" sz="1200" b="1"/>
              <a:t>(</a:t>
            </a:r>
            <a:r>
              <a:rPr lang="en-US" altLang="ko-KR" sz="1200" b="1"/>
              <a:t>n)</a:t>
            </a:r>
          </a:p>
          <a:p>
            <a:pPr lvl="0">
              <a:defRPr lang="ko-KR" altLang="en-US"/>
            </a:pPr>
            <a:endParaRPr lang="en-US" altLang="ko-KR" sz="1200" b="1"/>
          </a:p>
          <a:p>
            <a:pPr lvl="0">
              <a:defRPr lang="ko-KR" altLang="en-US"/>
            </a:pPr>
            <a:endParaRPr lang="ko-KR" altLang="en-US" sz="1200" b="1"/>
          </a:p>
          <a:p>
            <a:pPr lvl="0">
              <a:defRPr lang="ko-KR" altLang="en-US"/>
            </a:pPr>
            <a:endParaRPr lang="ko-KR" altLang="en-US" sz="12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74316D-67CC-4041-9D55-74F588621B77}"/>
              </a:ext>
            </a:extLst>
          </p:cNvPr>
          <p:cNvSpPr txBox="1"/>
          <p:nvPr/>
        </p:nvSpPr>
        <p:spPr>
          <a:xfrm>
            <a:off x="1481961" y="4965449"/>
            <a:ext cx="2611348" cy="362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97E428-2085-4112-9C59-552812A53BC4}"/>
              </a:ext>
            </a:extLst>
          </p:cNvPr>
          <p:cNvSpPr txBox="1"/>
          <p:nvPr/>
        </p:nvSpPr>
        <p:spPr>
          <a:xfrm>
            <a:off x="6996094" y="4323639"/>
            <a:ext cx="4306466" cy="823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200" b="1" dirty="0"/>
              <a:t>▶ 장바구니에 추가하시겠습니까?</a:t>
            </a:r>
            <a:r>
              <a:rPr lang="en-US" altLang="ko-KR" sz="1200" b="1" dirty="0"/>
              <a:t> Y/N</a:t>
            </a:r>
          </a:p>
          <a:p>
            <a:pPr>
              <a:defRPr lang="ko-KR" altLang="en-US"/>
            </a:pPr>
            <a:r>
              <a:rPr lang="ko-KR" altLang="en-US" sz="1200" b="1" dirty="0"/>
              <a:t>   </a:t>
            </a:r>
            <a:r>
              <a:rPr lang="en-US" altLang="ko-KR" sz="1200" b="1" dirty="0"/>
              <a:t> </a:t>
            </a:r>
            <a:r>
              <a:rPr lang="en-US" altLang="ko-KR" sz="1200" b="1" dirty="0">
                <a:solidFill>
                  <a:srgbClr val="0000FF"/>
                </a:solidFill>
              </a:rPr>
              <a:t>Y(y)</a:t>
            </a:r>
            <a:r>
              <a:rPr lang="en-US" altLang="ko-KR" sz="1200" b="1" dirty="0"/>
              <a:t> : </a:t>
            </a:r>
            <a:r>
              <a:rPr lang="ko-KR" altLang="en-US" sz="1200" b="1" dirty="0"/>
              <a:t>다시 </a:t>
            </a:r>
            <a:r>
              <a:rPr lang="ko-KR" altLang="en-US" sz="1200" b="1" dirty="0" err="1"/>
              <a:t>메인으로</a:t>
            </a:r>
            <a:r>
              <a:rPr lang="ko-KR" altLang="en-US" sz="1200" b="1" dirty="0"/>
              <a:t> 이동 (금액 누적)</a:t>
            </a:r>
          </a:p>
          <a:p>
            <a:pPr>
              <a:defRPr lang="ko-KR" altLang="en-US"/>
            </a:pPr>
            <a:r>
              <a:rPr lang="ko-KR" altLang="en-US" sz="1200" b="1" dirty="0"/>
              <a:t>            → 현재 선택된 메뉴 저장 후 추가 메뉴 선택</a:t>
            </a:r>
          </a:p>
          <a:p>
            <a:pPr>
              <a:defRPr lang="ko-KR" altLang="en-US"/>
            </a:pPr>
            <a:r>
              <a:rPr lang="en-US" altLang="ko-KR" sz="1200" b="1" dirty="0"/>
              <a:t>    </a:t>
            </a:r>
            <a:r>
              <a:rPr lang="en-US" altLang="ko-KR" sz="1200" b="1" dirty="0">
                <a:solidFill>
                  <a:srgbClr val="FF0000"/>
                </a:solidFill>
              </a:rPr>
              <a:t>N(n)</a:t>
            </a:r>
            <a:r>
              <a:rPr lang="en-US" altLang="ko-KR" sz="1200" b="1" dirty="0"/>
              <a:t> : </a:t>
            </a:r>
            <a:r>
              <a:rPr lang="ko-KR" altLang="en-US" sz="1200" b="1" dirty="0"/>
              <a:t>결제 화면으로 이동</a:t>
            </a:r>
            <a:endParaRPr lang="en-US" altLang="ko-KR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A9C0E5-80DD-426E-833F-A437E792AF33}"/>
              </a:ext>
            </a:extLst>
          </p:cNvPr>
          <p:cNvSpPr txBox="1"/>
          <p:nvPr/>
        </p:nvSpPr>
        <p:spPr>
          <a:xfrm>
            <a:off x="7042660" y="5196233"/>
            <a:ext cx="4277892" cy="824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200" b="1" dirty="0"/>
              <a:t>▶ 결제 수단을 선택해주세요. 1</a:t>
            </a:r>
          </a:p>
          <a:p>
            <a:pPr>
              <a:defRPr lang="ko-KR" altLang="en-US"/>
            </a:pPr>
            <a:r>
              <a:rPr lang="ko-KR" altLang="en-US" sz="1200" b="1" dirty="0"/>
              <a:t>──────────────────</a:t>
            </a:r>
          </a:p>
          <a:p>
            <a:pPr>
              <a:defRPr lang="ko-KR" altLang="en-US"/>
            </a:pPr>
            <a:r>
              <a:rPr lang="ko-KR" altLang="en-US" sz="1200" b="1" dirty="0"/>
              <a:t>    1. 현금    2. 카드    3. 쿠폰사용</a:t>
            </a:r>
          </a:p>
          <a:p>
            <a:pPr>
              <a:defRPr lang="ko-KR" altLang="en-US"/>
            </a:pPr>
            <a:r>
              <a:rPr lang="ko-KR" altLang="en-US" sz="1200" b="1" dirty="0"/>
              <a:t>──────────────────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07E752E-F94A-4889-BAE7-1E8150B5D0E4}"/>
              </a:ext>
            </a:extLst>
          </p:cNvPr>
          <p:cNvSpPr/>
          <p:nvPr/>
        </p:nvSpPr>
        <p:spPr>
          <a:xfrm>
            <a:off x="7245545" y="2832915"/>
            <a:ext cx="3482240" cy="984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000" b="1">
              <a:solidFill>
                <a:schemeClr val="tx1"/>
              </a:solidFill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99D3DAD0-DA8E-4D55-9E7A-F08A15378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834" y="2232356"/>
            <a:ext cx="3818300" cy="4154538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79F11A65-0884-4BF6-B05C-B1A4322193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094" y="2232356"/>
            <a:ext cx="4164380" cy="4182566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312C3E7D-598C-4BB8-85C3-C41A15F6A048}"/>
              </a:ext>
            </a:extLst>
          </p:cNvPr>
          <p:cNvSpPr txBox="1"/>
          <p:nvPr/>
        </p:nvSpPr>
        <p:spPr>
          <a:xfrm>
            <a:off x="828661" y="1389856"/>
            <a:ext cx="4912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● 관리자 비밀번호 입력</a:t>
            </a:r>
            <a:r>
              <a:rPr lang="en-US" altLang="ko-KR" sz="1600" b="1" dirty="0"/>
              <a:t>(</a:t>
            </a:r>
            <a:r>
              <a:rPr lang="ko-KR" altLang="en-US" sz="1600" b="1" dirty="0">
                <a:solidFill>
                  <a:srgbClr val="FF0000"/>
                </a:solidFill>
              </a:rPr>
              <a:t>관리자</a:t>
            </a:r>
            <a:r>
              <a:rPr lang="ko-KR" altLang="en-US" sz="1600" b="1" dirty="0"/>
              <a:t> 측면</a:t>
            </a:r>
            <a:r>
              <a:rPr lang="en-US" altLang="ko-KR" sz="1600" b="1" dirty="0"/>
              <a:t>)</a:t>
            </a:r>
            <a:endParaRPr lang="ko-KR" altLang="en-US" sz="1600" b="1" dirty="0"/>
          </a:p>
          <a:p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32165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ln>
            <a:solidFill>
              <a:srgbClr val="4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6154147" y="420098"/>
            <a:ext cx="343410" cy="343410"/>
            <a:chOff x="7470945" y="4120730"/>
            <a:chExt cx="508420" cy="508420"/>
          </a:xfrm>
        </p:grpSpPr>
        <p:sp>
          <p:nvSpPr>
            <p:cNvPr id="29" name="타원 28"/>
            <p:cNvSpPr/>
            <p:nvPr/>
          </p:nvSpPr>
          <p:spPr>
            <a:xfrm>
              <a:off x="7470945" y="4120730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7470946" y="4120731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양쪽 모서리가 둥근 사각형 1"/>
          <p:cNvSpPr/>
          <p:nvPr/>
        </p:nvSpPr>
        <p:spPr>
          <a:xfrm>
            <a:off x="368300" y="1167462"/>
            <a:ext cx="11455400" cy="5690538"/>
          </a:xfrm>
          <a:prstGeom prst="round2SameRect">
            <a:avLst>
              <a:gd name="adj1" fmla="val 5335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F29BC7-6C99-4973-96EE-89F6D4F91FAA}"/>
              </a:ext>
            </a:extLst>
          </p:cNvPr>
          <p:cNvSpPr/>
          <p:nvPr/>
        </p:nvSpPr>
        <p:spPr>
          <a:xfrm>
            <a:off x="660400" y="187845"/>
            <a:ext cx="4661639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rgbClr val="434544"/>
                </a:solidFill>
              </a:rPr>
              <a:t>아이템 개요 및 소개</a:t>
            </a:r>
            <a:endParaRPr lang="en-US" altLang="ko-KR" sz="1400" b="1" i="1" dirty="0">
              <a:solidFill>
                <a:srgbClr val="434544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434544"/>
                </a:solidFill>
              </a:rPr>
              <a:t>자판기 아이템 소개</a:t>
            </a:r>
            <a:endParaRPr lang="ko-KR" altLang="en-US" sz="4000" dirty="0">
              <a:solidFill>
                <a:srgbClr val="434544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2AE2FDE-6AE4-4A98-8FC5-950BD7497A88}"/>
              </a:ext>
            </a:extLst>
          </p:cNvPr>
          <p:cNvGrpSpPr/>
          <p:nvPr/>
        </p:nvGrpSpPr>
        <p:grpSpPr>
          <a:xfrm>
            <a:off x="1579985" y="2137447"/>
            <a:ext cx="8650574" cy="2160240"/>
            <a:chOff x="1524000" y="2376456"/>
            <a:chExt cx="8650574" cy="2160240"/>
          </a:xfrm>
          <a:solidFill>
            <a:srgbClr val="D8D8D8"/>
          </a:solidFill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93472C1-62CF-4F9D-B7F1-DD3E3784B6B6}"/>
                </a:ext>
              </a:extLst>
            </p:cNvPr>
            <p:cNvSpPr/>
            <p:nvPr/>
          </p:nvSpPr>
          <p:spPr>
            <a:xfrm>
              <a:off x="1524000" y="2376456"/>
              <a:ext cx="8650574" cy="21602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6">
              <a:extLst>
                <a:ext uri="{FF2B5EF4-FFF2-40B4-BE49-F238E27FC236}">
                  <a16:creationId xmlns:a16="http://schemas.microsoft.com/office/drawing/2014/main" id="{5FD7708B-4A27-400D-98AD-F5648C29608C}"/>
                </a:ext>
              </a:extLst>
            </p:cNvPr>
            <p:cNvSpPr txBox="1"/>
            <p:nvPr/>
          </p:nvSpPr>
          <p:spPr>
            <a:xfrm>
              <a:off x="2325702" y="2464701"/>
              <a:ext cx="7848872" cy="60991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endParaRPr lang="ko-KR" altLang="en-US" sz="2000" b="1" dirty="0">
                <a:solidFill>
                  <a:srgbClr val="F2F27E"/>
                </a:solidFill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CAC67B60-82A3-4370-904A-9490B279D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5304" y="2921097"/>
              <a:ext cx="1070958" cy="1070958"/>
            </a:xfrm>
            <a:prstGeom prst="rect">
              <a:avLst/>
            </a:prstGeom>
            <a:grpFill/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C58F9F1-5A79-46AC-BAB2-AA0439F49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4687" y="2870374"/>
              <a:ext cx="1205325" cy="1205325"/>
            </a:xfrm>
            <a:prstGeom prst="rect">
              <a:avLst/>
            </a:prstGeom>
            <a:grpFill/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55456F2D-A70E-4149-AF05-4C9FD9C4A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5801" y="2870374"/>
              <a:ext cx="1085960" cy="1085960"/>
            </a:xfrm>
            <a:prstGeom prst="rect">
              <a:avLst/>
            </a:prstGeom>
            <a:grpFill/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DDE9849-10DC-402C-8F30-23F6232A9122}"/>
                </a:ext>
              </a:extLst>
            </p:cNvPr>
            <p:cNvSpPr txBox="1"/>
            <p:nvPr/>
          </p:nvSpPr>
          <p:spPr>
            <a:xfrm>
              <a:off x="4125902" y="3316384"/>
              <a:ext cx="472894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+</a:t>
              </a:r>
              <a:endParaRPr lang="ko-KR" altLang="en-US" dirty="0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14096EF-0131-43E9-B8A6-5FB7C707C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5903" y="3198730"/>
              <a:ext cx="633485" cy="633485"/>
            </a:xfrm>
            <a:prstGeom prst="rect">
              <a:avLst/>
            </a:prstGeom>
            <a:grpFill/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8CDBC228-2B9F-4F65-BC0D-C1BD0C645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226" y="3303350"/>
              <a:ext cx="424246" cy="424246"/>
            </a:xfrm>
            <a:prstGeom prst="rect">
              <a:avLst/>
            </a:prstGeom>
            <a:grpFill/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2F4766F-6972-4BBC-8562-9363D14F875B}"/>
              </a:ext>
            </a:extLst>
          </p:cNvPr>
          <p:cNvSpPr txBox="1"/>
          <p:nvPr/>
        </p:nvSpPr>
        <p:spPr>
          <a:xfrm>
            <a:off x="2457062" y="4982652"/>
            <a:ext cx="70321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언제 어디서나 낮과 밤 장소에 제약없이 이용 가능한</a:t>
            </a:r>
            <a:endParaRPr lang="en-US" altLang="ko-KR" sz="2000" dirty="0"/>
          </a:p>
          <a:p>
            <a:pPr algn="ctr"/>
            <a:endParaRPr lang="en-US" altLang="ko-KR" sz="2000" dirty="0"/>
          </a:p>
          <a:p>
            <a:pPr algn="ctr"/>
            <a:r>
              <a:rPr lang="ko-KR" altLang="en-US" sz="2000" dirty="0"/>
              <a:t>커피와 맥주 자판기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14223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9965410-D3B6-41D3-995C-FBD6885488B6}"/>
              </a:ext>
            </a:extLst>
          </p:cNvPr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ln>
            <a:solidFill>
              <a:srgbClr val="4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A2FA99D-799F-44EA-AE37-3634C7AC1D7A}"/>
              </a:ext>
            </a:extLst>
          </p:cNvPr>
          <p:cNvSpPr/>
          <p:nvPr/>
        </p:nvSpPr>
        <p:spPr>
          <a:xfrm>
            <a:off x="660400" y="187845"/>
            <a:ext cx="4661639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rgbClr val="434544"/>
                </a:solidFill>
                <a:latin typeface="+mj-ea"/>
                <a:ea typeface="+mj-ea"/>
              </a:rPr>
              <a:t>예상 실행 화면</a:t>
            </a:r>
            <a:endParaRPr lang="en-US" altLang="ko-KR" sz="1400" b="1" i="1" dirty="0">
              <a:solidFill>
                <a:srgbClr val="434544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434544"/>
                </a:solidFill>
              </a:rPr>
              <a:t>관리자 화면</a:t>
            </a:r>
            <a:endParaRPr lang="ko-KR" altLang="en-US" sz="4000" dirty="0">
              <a:solidFill>
                <a:srgbClr val="434544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692DA77-0CC7-4B61-BC70-F2E5E017CDBE}"/>
              </a:ext>
            </a:extLst>
          </p:cNvPr>
          <p:cNvGrpSpPr/>
          <p:nvPr/>
        </p:nvGrpSpPr>
        <p:grpSpPr>
          <a:xfrm>
            <a:off x="6154147" y="420098"/>
            <a:ext cx="343410" cy="343410"/>
            <a:chOff x="7470945" y="4120730"/>
            <a:chExt cx="508420" cy="508420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6C5F35C-4688-42A6-A462-6BFC2E5C8874}"/>
                </a:ext>
              </a:extLst>
            </p:cNvPr>
            <p:cNvSpPr/>
            <p:nvPr/>
          </p:nvSpPr>
          <p:spPr>
            <a:xfrm>
              <a:off x="7470945" y="4120730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B96FA084-8DEE-4676-A3A0-3989DC501F42}"/>
                </a:ext>
              </a:extLst>
            </p:cNvPr>
            <p:cNvSpPr/>
            <p:nvPr/>
          </p:nvSpPr>
          <p:spPr>
            <a:xfrm>
              <a:off x="7470946" y="4120731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양쪽 모서리가 둥근 사각형 1">
            <a:extLst>
              <a:ext uri="{FF2B5EF4-FFF2-40B4-BE49-F238E27FC236}">
                <a16:creationId xmlns:a16="http://schemas.microsoft.com/office/drawing/2014/main" id="{E40830D2-12C2-4650-9324-3ADBD030DAA2}"/>
              </a:ext>
            </a:extLst>
          </p:cNvPr>
          <p:cNvSpPr/>
          <p:nvPr/>
        </p:nvSpPr>
        <p:spPr>
          <a:xfrm>
            <a:off x="426447" y="1167462"/>
            <a:ext cx="11455400" cy="5690538"/>
          </a:xfrm>
          <a:prstGeom prst="round2SameRect">
            <a:avLst>
              <a:gd name="adj1" fmla="val 5335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BD31A5-F3D8-44AE-A2C4-37FE8E3269D4}"/>
              </a:ext>
            </a:extLst>
          </p:cNvPr>
          <p:cNvSpPr txBox="1"/>
          <p:nvPr/>
        </p:nvSpPr>
        <p:spPr>
          <a:xfrm>
            <a:off x="1408860" y="2445358"/>
            <a:ext cx="4493083" cy="54249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0">
              <a:defRPr lang="ko-KR" altLang="en-US"/>
            </a:pPr>
            <a:r>
              <a:rPr lang="ko-KR" altLang="en-US" sz="1100" b="1"/>
              <a:t>▶ 메뉴를 입력해주세요</a:t>
            </a:r>
            <a:r>
              <a:rPr lang="en-US" altLang="ko-KR" sz="1100" b="1"/>
              <a:t>.</a:t>
            </a:r>
          </a:p>
          <a:p>
            <a:pPr lvl="0">
              <a:defRPr lang="ko-KR" altLang="en-US"/>
            </a:pPr>
            <a:r>
              <a:rPr lang="en-US" altLang="ko-KR" sz="1100" b="1"/>
              <a:t>   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9854-3875-4A95-B1C2-60B1432AD3E4}"/>
              </a:ext>
            </a:extLst>
          </p:cNvPr>
          <p:cNvSpPr txBox="1"/>
          <p:nvPr/>
        </p:nvSpPr>
        <p:spPr>
          <a:xfrm>
            <a:off x="2012308" y="1849358"/>
            <a:ext cx="3575807" cy="44145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0">
              <a:defRPr lang="ko-KR" altLang="en-US"/>
            </a:pPr>
            <a:r>
              <a:rPr lang="en-US" altLang="ko-KR" sz="1400" b="1" dirty="0">
                <a:solidFill>
                  <a:schemeClr val="accent5"/>
                </a:solidFill>
              </a:rPr>
              <a:t>Case 1)  </a:t>
            </a:r>
            <a:r>
              <a:rPr lang="ko-KR" altLang="en-US" sz="1400" b="1" dirty="0">
                <a:solidFill>
                  <a:schemeClr val="accent5"/>
                </a:solidFill>
              </a:rPr>
              <a:t>비밀번호 </a:t>
            </a:r>
            <a:r>
              <a:rPr lang="en-US" altLang="ko-KR" sz="1400" b="1" dirty="0">
                <a:solidFill>
                  <a:schemeClr val="accent5"/>
                </a:solidFill>
              </a:rPr>
              <a:t>O</a:t>
            </a:r>
            <a:endParaRPr lang="ko-KR" altLang="en-US" sz="1400" b="1" dirty="0">
              <a:solidFill>
                <a:schemeClr val="accent5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B0B3AC-A315-4A4F-8B00-E6E50F211A70}"/>
              </a:ext>
            </a:extLst>
          </p:cNvPr>
          <p:cNvSpPr txBox="1"/>
          <p:nvPr/>
        </p:nvSpPr>
        <p:spPr>
          <a:xfrm>
            <a:off x="1612227" y="2823733"/>
            <a:ext cx="2351613" cy="82175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0">
              <a:defRPr lang="ko-KR" altLang="en-US"/>
            </a:pPr>
            <a:r>
              <a:rPr lang="en-US" altLang="ko-KR" sz="1000" b="1"/>
              <a:t>	&lt;</a:t>
            </a:r>
            <a:r>
              <a:rPr lang="ko-KR" altLang="en-US" sz="1000" b="1"/>
              <a:t>추가 옵션</a:t>
            </a:r>
            <a:r>
              <a:rPr lang="en-US" altLang="ko-KR" sz="1000" b="1"/>
              <a:t>&gt;</a:t>
            </a:r>
          </a:p>
          <a:p>
            <a:pPr lvl="0">
              <a:defRPr lang="ko-KR" altLang="en-US"/>
            </a:pPr>
            <a:r>
              <a:rPr lang="en-US" altLang="ko-KR" sz="1000" b="1"/>
              <a:t>1.</a:t>
            </a:r>
            <a:r>
              <a:rPr lang="ko-KR" altLang="en-US" sz="1000" b="1"/>
              <a:t>샷 추가        </a:t>
            </a:r>
            <a:r>
              <a:rPr lang="en-US" altLang="ko-KR" sz="1000" b="1"/>
              <a:t>		0.3</a:t>
            </a:r>
          </a:p>
          <a:p>
            <a:pPr lvl="0">
              <a:defRPr lang="ko-KR" altLang="en-US"/>
            </a:pPr>
            <a:r>
              <a:rPr lang="en-US" altLang="ko-KR" sz="1000" b="1"/>
              <a:t>2.</a:t>
            </a:r>
            <a:r>
              <a:rPr lang="ko-KR" altLang="en-US" sz="1000" b="1"/>
              <a:t>시럽 추가</a:t>
            </a:r>
            <a:r>
              <a:rPr lang="en-US" altLang="ko-KR" sz="1000" b="1"/>
              <a:t>		0.3</a:t>
            </a:r>
          </a:p>
          <a:p>
            <a:pPr lvl="0">
              <a:defRPr lang="ko-KR" altLang="en-US"/>
            </a:pPr>
            <a:r>
              <a:rPr lang="en-US" altLang="ko-KR" sz="1000" b="1"/>
              <a:t>3.</a:t>
            </a:r>
            <a:r>
              <a:rPr lang="ko-KR" altLang="en-US" sz="1000" b="1"/>
              <a:t>휘핑 추가</a:t>
            </a:r>
            <a:r>
              <a:rPr lang="en-US" altLang="ko-KR" sz="1000" b="1"/>
              <a:t>		0.3</a:t>
            </a:r>
          </a:p>
          <a:p>
            <a:pPr lvl="0">
              <a:defRPr lang="ko-KR" altLang="en-US"/>
            </a:pPr>
            <a:r>
              <a:rPr lang="en-US" altLang="ko-KR" sz="1000" b="1"/>
              <a:t>4.</a:t>
            </a:r>
            <a:r>
              <a:rPr lang="ko-KR" altLang="en-US" sz="1000" b="1"/>
              <a:t>버블 추가</a:t>
            </a:r>
            <a:r>
              <a:rPr lang="en-US" altLang="ko-KR" sz="1000" b="1"/>
              <a:t>		0.7</a:t>
            </a:r>
          </a:p>
          <a:p>
            <a:pPr lvl="0">
              <a:defRPr lang="ko-KR" altLang="en-US"/>
            </a:pPr>
            <a:r>
              <a:rPr lang="en-US" altLang="ko-KR" sz="1000" b="1"/>
              <a:t>5.</a:t>
            </a:r>
            <a:r>
              <a:rPr lang="ko-KR" altLang="en-US" sz="1000" b="1"/>
              <a:t>없음</a:t>
            </a:r>
            <a:endParaRPr lang="en-US" altLang="ko-KR" sz="10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98572C9-D006-4A31-A90B-1F98AD514A7D}"/>
              </a:ext>
            </a:extLst>
          </p:cNvPr>
          <p:cNvSpPr txBox="1"/>
          <p:nvPr/>
        </p:nvSpPr>
        <p:spPr>
          <a:xfrm>
            <a:off x="7448441" y="2832915"/>
            <a:ext cx="2351613" cy="82175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0">
              <a:defRPr lang="ko-KR" altLang="en-US"/>
            </a:pPr>
            <a:r>
              <a:rPr lang="en-US" altLang="ko-KR" sz="1000" b="1" dirty="0"/>
              <a:t>	&lt;</a:t>
            </a:r>
            <a:r>
              <a:rPr lang="ko-KR" altLang="en-US" sz="1000" b="1" dirty="0"/>
              <a:t>추가 옵션</a:t>
            </a:r>
            <a:r>
              <a:rPr lang="en-US" altLang="ko-KR" sz="1000" b="1" dirty="0"/>
              <a:t>&gt;</a:t>
            </a:r>
          </a:p>
          <a:p>
            <a:pPr lvl="0">
              <a:defRPr lang="ko-KR" altLang="en-US"/>
            </a:pPr>
            <a:r>
              <a:rPr lang="en-US" altLang="ko-KR" sz="1000" b="1" dirty="0"/>
              <a:t>1.</a:t>
            </a:r>
            <a:r>
              <a:rPr lang="ko-KR" altLang="en-US" sz="1000" b="1" dirty="0" err="1"/>
              <a:t>샷</a:t>
            </a:r>
            <a:r>
              <a:rPr lang="ko-KR" altLang="en-US" sz="1000" b="1" dirty="0"/>
              <a:t> 추가        </a:t>
            </a:r>
            <a:r>
              <a:rPr lang="en-US" altLang="ko-KR" sz="1000" b="1" dirty="0"/>
              <a:t>		0.3</a:t>
            </a:r>
          </a:p>
          <a:p>
            <a:pPr lvl="0">
              <a:defRPr lang="ko-KR" altLang="en-US"/>
            </a:pPr>
            <a:r>
              <a:rPr lang="en-US" altLang="ko-KR" sz="1000" b="1" dirty="0"/>
              <a:t>2.</a:t>
            </a:r>
            <a:r>
              <a:rPr lang="ko-KR" altLang="en-US" sz="1000" b="1" dirty="0"/>
              <a:t>시럽 추가</a:t>
            </a:r>
            <a:r>
              <a:rPr lang="en-US" altLang="ko-KR" sz="1000" b="1" dirty="0"/>
              <a:t>		0.3</a:t>
            </a:r>
          </a:p>
          <a:p>
            <a:pPr lvl="0">
              <a:defRPr lang="ko-KR" altLang="en-US"/>
            </a:pPr>
            <a:r>
              <a:rPr lang="en-US" altLang="ko-KR" sz="1000" b="1" dirty="0"/>
              <a:t>3.</a:t>
            </a:r>
            <a:r>
              <a:rPr lang="ko-KR" altLang="en-US" sz="1000" b="1" dirty="0" err="1"/>
              <a:t>휘핑</a:t>
            </a:r>
            <a:r>
              <a:rPr lang="ko-KR" altLang="en-US" sz="1000" b="1" dirty="0"/>
              <a:t> 추가</a:t>
            </a:r>
            <a:r>
              <a:rPr lang="en-US" altLang="ko-KR" sz="1000" b="1" dirty="0"/>
              <a:t>		0.3</a:t>
            </a:r>
          </a:p>
          <a:p>
            <a:pPr lvl="0">
              <a:defRPr lang="ko-KR" altLang="en-US"/>
            </a:pPr>
            <a:r>
              <a:rPr lang="en-US" altLang="ko-KR" sz="1000" b="1" dirty="0"/>
              <a:t>4.</a:t>
            </a:r>
            <a:r>
              <a:rPr lang="ko-KR" altLang="en-US" sz="1000" b="1" dirty="0"/>
              <a:t>버블 추가</a:t>
            </a:r>
            <a:r>
              <a:rPr lang="en-US" altLang="ko-KR" sz="1000" b="1" dirty="0"/>
              <a:t>		0.7</a:t>
            </a:r>
          </a:p>
          <a:p>
            <a:pPr lvl="0">
              <a:defRPr lang="ko-KR" altLang="en-US"/>
            </a:pPr>
            <a:r>
              <a:rPr lang="en-US" altLang="ko-KR" sz="1000" b="1" dirty="0"/>
              <a:t>5.</a:t>
            </a:r>
            <a:r>
              <a:rPr lang="ko-KR" altLang="en-US" sz="1000" b="1" dirty="0"/>
              <a:t>없음</a:t>
            </a:r>
            <a:endParaRPr lang="en-US" altLang="ko-KR" sz="1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A0AADF-4399-4BC8-A3E1-7DCDBE3532F9}"/>
              </a:ext>
            </a:extLst>
          </p:cNvPr>
          <p:cNvSpPr txBox="1"/>
          <p:nvPr/>
        </p:nvSpPr>
        <p:spPr>
          <a:xfrm>
            <a:off x="1419602" y="4380745"/>
            <a:ext cx="3855005" cy="40132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0">
              <a:defRPr lang="ko-KR" altLang="en-US"/>
            </a:pPr>
            <a:r>
              <a:rPr lang="ko-KR" altLang="en-US" sz="1200" b="1"/>
              <a:t>▶ 더 추가 하시겠습니까</a:t>
            </a:r>
            <a:r>
              <a:rPr lang="en-US" altLang="ko-KR" sz="1200" b="1"/>
              <a:t>? Y/N</a:t>
            </a:r>
          </a:p>
          <a:p>
            <a:pPr lvl="0">
              <a:defRPr lang="ko-KR" altLang="en-US"/>
            </a:pPr>
            <a:r>
              <a:rPr lang="ko-KR" altLang="en-US" sz="1200" b="1"/>
              <a:t>    </a:t>
            </a:r>
            <a:r>
              <a:rPr lang="en-US" altLang="ko-KR" sz="1200" b="1"/>
              <a:t>Y(y)</a:t>
            </a:r>
          </a:p>
          <a:p>
            <a:pPr lvl="0">
              <a:defRPr lang="ko-KR" altLang="en-US"/>
            </a:pPr>
            <a:endParaRPr lang="en-US" altLang="ko-KR" sz="1200" b="1"/>
          </a:p>
          <a:p>
            <a:pPr lvl="0">
              <a:defRPr lang="ko-KR" altLang="en-US"/>
            </a:pPr>
            <a:r>
              <a:rPr lang="ko-KR" altLang="en-US" sz="1200" b="1"/>
              <a:t>▶ 추가하실 토핑 1~5 ?</a:t>
            </a:r>
          </a:p>
          <a:p>
            <a:pPr lvl="0">
              <a:defRPr lang="ko-KR" altLang="en-US"/>
            </a:pPr>
            <a:r>
              <a:rPr lang="en-US" altLang="ko-KR" sz="1200" b="1"/>
              <a:t>    2</a:t>
            </a:r>
          </a:p>
          <a:p>
            <a:pPr lvl="0">
              <a:defRPr lang="ko-KR" altLang="en-US"/>
            </a:pPr>
            <a:endParaRPr lang="ko-KR" altLang="en-US" sz="1200" b="1"/>
          </a:p>
          <a:p>
            <a:pPr lvl="0">
              <a:defRPr lang="ko-KR" altLang="en-US"/>
            </a:pPr>
            <a:r>
              <a:rPr lang="ko-KR" altLang="en-US" sz="1200" b="1"/>
              <a:t>▶ 더 추가 하시겠습니까? </a:t>
            </a:r>
            <a:r>
              <a:rPr lang="en-US" altLang="ko-KR" sz="1200" b="1"/>
              <a:t>Y/N</a:t>
            </a:r>
            <a:r>
              <a:rPr lang="ko-KR" altLang="en-US" sz="1200" b="1"/>
              <a:t> </a:t>
            </a:r>
          </a:p>
          <a:p>
            <a:pPr lvl="0">
              <a:defRPr lang="ko-KR" altLang="en-US"/>
            </a:pPr>
            <a:r>
              <a:rPr lang="ko-KR" altLang="en-US" sz="1200" b="1"/>
              <a:t>    </a:t>
            </a:r>
            <a:r>
              <a:rPr lang="en-US" altLang="ko-KR" sz="1200" b="1"/>
              <a:t>N </a:t>
            </a:r>
            <a:r>
              <a:rPr lang="ko-KR" altLang="en-US" sz="1200" b="1"/>
              <a:t>(</a:t>
            </a:r>
            <a:r>
              <a:rPr lang="en-US" altLang="ko-KR" sz="1200" b="1"/>
              <a:t>n)</a:t>
            </a:r>
          </a:p>
          <a:p>
            <a:pPr lvl="0">
              <a:defRPr lang="ko-KR" altLang="en-US"/>
            </a:pPr>
            <a:endParaRPr lang="en-US" altLang="ko-KR" sz="1200" b="1"/>
          </a:p>
          <a:p>
            <a:pPr lvl="0">
              <a:defRPr lang="ko-KR" altLang="en-US"/>
            </a:pPr>
            <a:endParaRPr lang="ko-KR" altLang="en-US" sz="1200" b="1"/>
          </a:p>
          <a:p>
            <a:pPr lvl="0">
              <a:defRPr lang="ko-KR" altLang="en-US"/>
            </a:pPr>
            <a:endParaRPr lang="ko-KR" altLang="en-US" sz="1200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3034A3-C502-496A-80C3-632B20B4F1DA}"/>
              </a:ext>
            </a:extLst>
          </p:cNvPr>
          <p:cNvSpPr txBox="1"/>
          <p:nvPr/>
        </p:nvSpPr>
        <p:spPr>
          <a:xfrm>
            <a:off x="1481961" y="4965449"/>
            <a:ext cx="2611348" cy="362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AF34434-8BF4-40E5-A6E7-C3E9CD5CC46F}"/>
              </a:ext>
            </a:extLst>
          </p:cNvPr>
          <p:cNvSpPr/>
          <p:nvPr/>
        </p:nvSpPr>
        <p:spPr>
          <a:xfrm>
            <a:off x="7245545" y="2832915"/>
            <a:ext cx="3482240" cy="984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000" b="1">
              <a:solidFill>
                <a:schemeClr val="tx1"/>
              </a:solidFill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AFC38073-12E9-4CFC-9A10-507498244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99" y="2445358"/>
            <a:ext cx="5117191" cy="3457562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0C2AC5C1-7A0F-4413-B46A-6090B96A4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420" y="2335307"/>
            <a:ext cx="4124916" cy="428148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92471BB-6610-445B-9A27-01B4253B58BE}"/>
              </a:ext>
            </a:extLst>
          </p:cNvPr>
          <p:cNvSpPr txBox="1"/>
          <p:nvPr/>
        </p:nvSpPr>
        <p:spPr>
          <a:xfrm>
            <a:off x="7592529" y="1738877"/>
            <a:ext cx="3575807" cy="44145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0">
              <a:defRPr lang="ko-KR" altLang="en-US"/>
            </a:pPr>
            <a:r>
              <a:rPr lang="en-US" altLang="ko-KR" sz="1400" b="1" dirty="0">
                <a:solidFill>
                  <a:schemeClr val="accent5"/>
                </a:solidFill>
              </a:rPr>
              <a:t>Case 1)  </a:t>
            </a:r>
            <a:r>
              <a:rPr lang="ko-KR" altLang="en-US" sz="1400" b="1" dirty="0">
                <a:solidFill>
                  <a:schemeClr val="accent5"/>
                </a:solidFill>
              </a:rPr>
              <a:t>비밀번호 변경 후</a:t>
            </a:r>
          </a:p>
        </p:txBody>
      </p:sp>
      <p:sp>
        <p:nvSpPr>
          <p:cNvPr id="57" name="오른쪽 화살표 8">
            <a:extLst>
              <a:ext uri="{FF2B5EF4-FFF2-40B4-BE49-F238E27FC236}">
                <a16:creationId xmlns:a16="http://schemas.microsoft.com/office/drawing/2014/main" id="{6C76DDF7-A79B-455C-AB89-F31C9891F18A}"/>
              </a:ext>
            </a:extLst>
          </p:cNvPr>
          <p:cNvSpPr/>
          <p:nvPr/>
        </p:nvSpPr>
        <p:spPr>
          <a:xfrm>
            <a:off x="6056367" y="3936912"/>
            <a:ext cx="777875" cy="35736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7875C73-662E-4795-BBC9-960E2021F481}"/>
              </a:ext>
            </a:extLst>
          </p:cNvPr>
          <p:cNvSpPr txBox="1"/>
          <p:nvPr/>
        </p:nvSpPr>
        <p:spPr>
          <a:xfrm>
            <a:off x="828661" y="1389856"/>
            <a:ext cx="4912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● 관리자 비밀번호 변경 </a:t>
            </a:r>
            <a:r>
              <a:rPr lang="en-US" altLang="ko-KR" sz="1600" b="1" dirty="0"/>
              <a:t>(</a:t>
            </a:r>
            <a:r>
              <a:rPr lang="ko-KR" altLang="en-US" sz="1600" b="1" dirty="0">
                <a:solidFill>
                  <a:srgbClr val="FF0000"/>
                </a:solidFill>
              </a:rPr>
              <a:t>관리자</a:t>
            </a:r>
            <a:r>
              <a:rPr lang="ko-KR" altLang="en-US" sz="1600" b="1" dirty="0"/>
              <a:t> 측면</a:t>
            </a:r>
            <a:r>
              <a:rPr lang="en-US" altLang="ko-KR" sz="1600" b="1" dirty="0"/>
              <a:t>)</a:t>
            </a:r>
            <a:endParaRPr lang="ko-KR" altLang="en-US" sz="1600" b="1" dirty="0"/>
          </a:p>
          <a:p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47936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163406F-BA21-40C7-AA2B-329C5DA7E9A9}"/>
              </a:ext>
            </a:extLst>
          </p:cNvPr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ln>
            <a:solidFill>
              <a:srgbClr val="4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2C8E276-6940-44CF-95FD-52942200E1C5}"/>
              </a:ext>
            </a:extLst>
          </p:cNvPr>
          <p:cNvSpPr/>
          <p:nvPr/>
        </p:nvSpPr>
        <p:spPr>
          <a:xfrm>
            <a:off x="660400" y="187845"/>
            <a:ext cx="4661639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rgbClr val="434544"/>
                </a:solidFill>
                <a:latin typeface="+mj-ea"/>
                <a:ea typeface="+mj-ea"/>
              </a:rPr>
              <a:t>예상 실행 화면</a:t>
            </a:r>
            <a:endParaRPr lang="en-US" altLang="ko-KR" sz="1400" b="1" i="1" dirty="0">
              <a:solidFill>
                <a:srgbClr val="434544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34544"/>
                </a:solidFill>
              </a:rPr>
              <a:t> </a:t>
            </a:r>
            <a:r>
              <a:rPr lang="ko-KR" altLang="en-US" sz="1200" dirty="0">
                <a:solidFill>
                  <a:srgbClr val="434544"/>
                </a:solidFill>
              </a:rPr>
              <a:t>관리자 화면</a:t>
            </a:r>
            <a:endParaRPr lang="ko-KR" altLang="en-US" sz="4000" dirty="0">
              <a:solidFill>
                <a:srgbClr val="434544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12B88F0-1944-457C-994B-78E0B17971AB}"/>
              </a:ext>
            </a:extLst>
          </p:cNvPr>
          <p:cNvGrpSpPr/>
          <p:nvPr/>
        </p:nvGrpSpPr>
        <p:grpSpPr>
          <a:xfrm>
            <a:off x="6154147" y="420098"/>
            <a:ext cx="343410" cy="343410"/>
            <a:chOff x="7470945" y="4120730"/>
            <a:chExt cx="508420" cy="508420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5DA8EA3-5E3B-41EC-A405-70AA1F12A13C}"/>
                </a:ext>
              </a:extLst>
            </p:cNvPr>
            <p:cNvSpPr/>
            <p:nvPr/>
          </p:nvSpPr>
          <p:spPr>
            <a:xfrm>
              <a:off x="7470945" y="4120730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B88AB550-E80A-4A94-A3DC-99BE617D048D}"/>
                </a:ext>
              </a:extLst>
            </p:cNvPr>
            <p:cNvSpPr/>
            <p:nvPr/>
          </p:nvSpPr>
          <p:spPr>
            <a:xfrm>
              <a:off x="7470946" y="4120731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양쪽 모서리가 둥근 사각형 1">
            <a:extLst>
              <a:ext uri="{FF2B5EF4-FFF2-40B4-BE49-F238E27FC236}">
                <a16:creationId xmlns:a16="http://schemas.microsoft.com/office/drawing/2014/main" id="{FE8C1EFF-152E-41E8-966E-62FDD9568927}"/>
              </a:ext>
            </a:extLst>
          </p:cNvPr>
          <p:cNvSpPr/>
          <p:nvPr/>
        </p:nvSpPr>
        <p:spPr>
          <a:xfrm>
            <a:off x="426447" y="1167462"/>
            <a:ext cx="11455400" cy="5690538"/>
          </a:xfrm>
          <a:prstGeom prst="round2SameRect">
            <a:avLst>
              <a:gd name="adj1" fmla="val 5335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447FB3-0DAB-447B-9DF6-B4B57D45305B}"/>
              </a:ext>
            </a:extLst>
          </p:cNvPr>
          <p:cNvSpPr txBox="1"/>
          <p:nvPr/>
        </p:nvSpPr>
        <p:spPr>
          <a:xfrm>
            <a:off x="1408860" y="2445358"/>
            <a:ext cx="4493083" cy="54249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0">
              <a:defRPr lang="ko-KR" altLang="en-US"/>
            </a:pPr>
            <a:r>
              <a:rPr lang="ko-KR" altLang="en-US" sz="1100" b="1"/>
              <a:t>▶ 메뉴를 입력해주세요</a:t>
            </a:r>
            <a:r>
              <a:rPr lang="en-US" altLang="ko-KR" sz="1100" b="1"/>
              <a:t>.</a:t>
            </a:r>
          </a:p>
          <a:p>
            <a:pPr lvl="0">
              <a:defRPr lang="ko-KR" altLang="en-US"/>
            </a:pPr>
            <a:r>
              <a:rPr lang="en-US" altLang="ko-KR" sz="1100" b="1"/>
              <a:t>   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51165CA-440A-4D59-BFD0-52E3E52A8E71}"/>
              </a:ext>
            </a:extLst>
          </p:cNvPr>
          <p:cNvSpPr txBox="1"/>
          <p:nvPr/>
        </p:nvSpPr>
        <p:spPr>
          <a:xfrm>
            <a:off x="1829179" y="2004079"/>
            <a:ext cx="3575807" cy="44145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0">
              <a:defRPr lang="ko-KR" altLang="en-US"/>
            </a:pPr>
            <a:r>
              <a:rPr lang="en-US" altLang="ko-KR" sz="1400" b="1" dirty="0">
                <a:solidFill>
                  <a:schemeClr val="accent5"/>
                </a:solidFill>
              </a:rPr>
              <a:t>Case 1)  </a:t>
            </a:r>
            <a:r>
              <a:rPr lang="ko-KR" altLang="en-US" sz="1400" b="1" dirty="0">
                <a:solidFill>
                  <a:schemeClr val="accent5"/>
                </a:solidFill>
              </a:rPr>
              <a:t>사용시간</a:t>
            </a:r>
            <a:r>
              <a:rPr lang="en-US" altLang="ko-KR" sz="1400" b="1" dirty="0">
                <a:solidFill>
                  <a:schemeClr val="accent5"/>
                </a:solidFill>
              </a:rPr>
              <a:t>(</a:t>
            </a:r>
            <a:r>
              <a:rPr lang="ko-KR" altLang="en-US" sz="1400" b="1" dirty="0" err="1">
                <a:solidFill>
                  <a:schemeClr val="accent5"/>
                </a:solidFill>
              </a:rPr>
              <a:t>고장률</a:t>
            </a:r>
            <a:r>
              <a:rPr lang="en-US" altLang="ko-KR" sz="1400" b="1" dirty="0">
                <a:solidFill>
                  <a:schemeClr val="accent5"/>
                </a:solidFill>
              </a:rPr>
              <a:t>) </a:t>
            </a:r>
            <a:r>
              <a:rPr lang="ko-KR" altLang="en-US" sz="1400" b="1" dirty="0">
                <a:solidFill>
                  <a:schemeClr val="accent5"/>
                </a:solidFill>
              </a:rPr>
              <a:t>확인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F8F115-2AD4-4F8B-9BFF-A1E714CC4020}"/>
              </a:ext>
            </a:extLst>
          </p:cNvPr>
          <p:cNvSpPr txBox="1"/>
          <p:nvPr/>
        </p:nvSpPr>
        <p:spPr>
          <a:xfrm>
            <a:off x="1612227" y="2823733"/>
            <a:ext cx="2351613" cy="82175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0">
              <a:defRPr lang="ko-KR" altLang="en-US"/>
            </a:pPr>
            <a:r>
              <a:rPr lang="en-US" altLang="ko-KR" sz="1000" b="1"/>
              <a:t>	&lt;</a:t>
            </a:r>
            <a:r>
              <a:rPr lang="ko-KR" altLang="en-US" sz="1000" b="1"/>
              <a:t>추가 옵션</a:t>
            </a:r>
            <a:r>
              <a:rPr lang="en-US" altLang="ko-KR" sz="1000" b="1"/>
              <a:t>&gt;</a:t>
            </a:r>
          </a:p>
          <a:p>
            <a:pPr lvl="0">
              <a:defRPr lang="ko-KR" altLang="en-US"/>
            </a:pPr>
            <a:r>
              <a:rPr lang="en-US" altLang="ko-KR" sz="1000" b="1"/>
              <a:t>1.</a:t>
            </a:r>
            <a:r>
              <a:rPr lang="ko-KR" altLang="en-US" sz="1000" b="1"/>
              <a:t>샷 추가        </a:t>
            </a:r>
            <a:r>
              <a:rPr lang="en-US" altLang="ko-KR" sz="1000" b="1"/>
              <a:t>		0.3</a:t>
            </a:r>
          </a:p>
          <a:p>
            <a:pPr lvl="0">
              <a:defRPr lang="ko-KR" altLang="en-US"/>
            </a:pPr>
            <a:r>
              <a:rPr lang="en-US" altLang="ko-KR" sz="1000" b="1"/>
              <a:t>2.</a:t>
            </a:r>
            <a:r>
              <a:rPr lang="ko-KR" altLang="en-US" sz="1000" b="1"/>
              <a:t>시럽 추가</a:t>
            </a:r>
            <a:r>
              <a:rPr lang="en-US" altLang="ko-KR" sz="1000" b="1"/>
              <a:t>		0.3</a:t>
            </a:r>
          </a:p>
          <a:p>
            <a:pPr lvl="0">
              <a:defRPr lang="ko-KR" altLang="en-US"/>
            </a:pPr>
            <a:r>
              <a:rPr lang="en-US" altLang="ko-KR" sz="1000" b="1"/>
              <a:t>3.</a:t>
            </a:r>
            <a:r>
              <a:rPr lang="ko-KR" altLang="en-US" sz="1000" b="1"/>
              <a:t>휘핑 추가</a:t>
            </a:r>
            <a:r>
              <a:rPr lang="en-US" altLang="ko-KR" sz="1000" b="1"/>
              <a:t>		0.3</a:t>
            </a:r>
          </a:p>
          <a:p>
            <a:pPr lvl="0">
              <a:defRPr lang="ko-KR" altLang="en-US"/>
            </a:pPr>
            <a:r>
              <a:rPr lang="en-US" altLang="ko-KR" sz="1000" b="1"/>
              <a:t>4.</a:t>
            </a:r>
            <a:r>
              <a:rPr lang="ko-KR" altLang="en-US" sz="1000" b="1"/>
              <a:t>버블 추가</a:t>
            </a:r>
            <a:r>
              <a:rPr lang="en-US" altLang="ko-KR" sz="1000" b="1"/>
              <a:t>		0.7</a:t>
            </a:r>
          </a:p>
          <a:p>
            <a:pPr lvl="0">
              <a:defRPr lang="ko-KR" altLang="en-US"/>
            </a:pPr>
            <a:r>
              <a:rPr lang="en-US" altLang="ko-KR" sz="1000" b="1"/>
              <a:t>5.</a:t>
            </a:r>
            <a:r>
              <a:rPr lang="ko-KR" altLang="en-US" sz="1000" b="1"/>
              <a:t>없음</a:t>
            </a:r>
            <a:endParaRPr lang="en-US" altLang="ko-KR" sz="1000" b="1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B0F94F-45AE-411B-8579-595DED78C2C9}"/>
              </a:ext>
            </a:extLst>
          </p:cNvPr>
          <p:cNvSpPr txBox="1"/>
          <p:nvPr/>
        </p:nvSpPr>
        <p:spPr>
          <a:xfrm>
            <a:off x="7448441" y="2832915"/>
            <a:ext cx="2351613" cy="82175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0">
              <a:defRPr lang="ko-KR" altLang="en-US"/>
            </a:pPr>
            <a:r>
              <a:rPr lang="en-US" altLang="ko-KR" sz="1000" b="1" dirty="0"/>
              <a:t>	&lt;</a:t>
            </a:r>
            <a:r>
              <a:rPr lang="ko-KR" altLang="en-US" sz="1000" b="1" dirty="0"/>
              <a:t>추가 옵션</a:t>
            </a:r>
            <a:r>
              <a:rPr lang="en-US" altLang="ko-KR" sz="1000" b="1" dirty="0"/>
              <a:t>&gt;</a:t>
            </a:r>
          </a:p>
          <a:p>
            <a:pPr lvl="0">
              <a:defRPr lang="ko-KR" altLang="en-US"/>
            </a:pPr>
            <a:r>
              <a:rPr lang="en-US" altLang="ko-KR" sz="1000" b="1" dirty="0"/>
              <a:t>1.</a:t>
            </a:r>
            <a:r>
              <a:rPr lang="ko-KR" altLang="en-US" sz="1000" b="1" dirty="0" err="1"/>
              <a:t>샷</a:t>
            </a:r>
            <a:r>
              <a:rPr lang="ko-KR" altLang="en-US" sz="1000" b="1" dirty="0"/>
              <a:t> 추가        </a:t>
            </a:r>
            <a:r>
              <a:rPr lang="en-US" altLang="ko-KR" sz="1000" b="1" dirty="0"/>
              <a:t>		0.3</a:t>
            </a:r>
          </a:p>
          <a:p>
            <a:pPr lvl="0">
              <a:defRPr lang="ko-KR" altLang="en-US"/>
            </a:pPr>
            <a:r>
              <a:rPr lang="en-US" altLang="ko-KR" sz="1000" b="1" dirty="0"/>
              <a:t>2.</a:t>
            </a:r>
            <a:r>
              <a:rPr lang="ko-KR" altLang="en-US" sz="1000" b="1" dirty="0"/>
              <a:t>시럽 추가</a:t>
            </a:r>
            <a:r>
              <a:rPr lang="en-US" altLang="ko-KR" sz="1000" b="1" dirty="0"/>
              <a:t>		0.3</a:t>
            </a:r>
          </a:p>
          <a:p>
            <a:pPr lvl="0">
              <a:defRPr lang="ko-KR" altLang="en-US"/>
            </a:pPr>
            <a:r>
              <a:rPr lang="en-US" altLang="ko-KR" sz="1000" b="1" dirty="0"/>
              <a:t>3.</a:t>
            </a:r>
            <a:r>
              <a:rPr lang="ko-KR" altLang="en-US" sz="1000" b="1" dirty="0" err="1"/>
              <a:t>휘핑</a:t>
            </a:r>
            <a:r>
              <a:rPr lang="ko-KR" altLang="en-US" sz="1000" b="1" dirty="0"/>
              <a:t> 추가</a:t>
            </a:r>
            <a:r>
              <a:rPr lang="en-US" altLang="ko-KR" sz="1000" b="1" dirty="0"/>
              <a:t>		0.3</a:t>
            </a:r>
          </a:p>
          <a:p>
            <a:pPr lvl="0">
              <a:defRPr lang="ko-KR" altLang="en-US"/>
            </a:pPr>
            <a:r>
              <a:rPr lang="en-US" altLang="ko-KR" sz="1000" b="1" dirty="0"/>
              <a:t>4.</a:t>
            </a:r>
            <a:r>
              <a:rPr lang="ko-KR" altLang="en-US" sz="1000" b="1" dirty="0"/>
              <a:t>버블 추가</a:t>
            </a:r>
            <a:r>
              <a:rPr lang="en-US" altLang="ko-KR" sz="1000" b="1" dirty="0"/>
              <a:t>		0.7</a:t>
            </a:r>
          </a:p>
          <a:p>
            <a:pPr lvl="0">
              <a:defRPr lang="ko-KR" altLang="en-US"/>
            </a:pPr>
            <a:r>
              <a:rPr lang="en-US" altLang="ko-KR" sz="1000" b="1" dirty="0"/>
              <a:t>5.</a:t>
            </a:r>
            <a:r>
              <a:rPr lang="ko-KR" altLang="en-US" sz="1000" b="1" dirty="0"/>
              <a:t>없음</a:t>
            </a:r>
            <a:endParaRPr lang="en-US" altLang="ko-KR" sz="10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715A83-4801-4D45-896B-E89C0FAC19C6}"/>
              </a:ext>
            </a:extLst>
          </p:cNvPr>
          <p:cNvSpPr txBox="1"/>
          <p:nvPr/>
        </p:nvSpPr>
        <p:spPr>
          <a:xfrm>
            <a:off x="1419602" y="4380745"/>
            <a:ext cx="3855005" cy="40132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0">
              <a:defRPr lang="ko-KR" altLang="en-US"/>
            </a:pPr>
            <a:r>
              <a:rPr lang="ko-KR" altLang="en-US" sz="1200" b="1"/>
              <a:t>▶ 더 추가 하시겠습니까</a:t>
            </a:r>
            <a:r>
              <a:rPr lang="en-US" altLang="ko-KR" sz="1200" b="1"/>
              <a:t>? Y/N</a:t>
            </a:r>
          </a:p>
          <a:p>
            <a:pPr lvl="0">
              <a:defRPr lang="ko-KR" altLang="en-US"/>
            </a:pPr>
            <a:r>
              <a:rPr lang="ko-KR" altLang="en-US" sz="1200" b="1"/>
              <a:t>    </a:t>
            </a:r>
            <a:r>
              <a:rPr lang="en-US" altLang="ko-KR" sz="1200" b="1"/>
              <a:t>Y(y)</a:t>
            </a:r>
          </a:p>
          <a:p>
            <a:pPr lvl="0">
              <a:defRPr lang="ko-KR" altLang="en-US"/>
            </a:pPr>
            <a:endParaRPr lang="en-US" altLang="ko-KR" sz="1200" b="1"/>
          </a:p>
          <a:p>
            <a:pPr lvl="0">
              <a:defRPr lang="ko-KR" altLang="en-US"/>
            </a:pPr>
            <a:r>
              <a:rPr lang="ko-KR" altLang="en-US" sz="1200" b="1"/>
              <a:t>▶ 추가하실 토핑 1~5 ?</a:t>
            </a:r>
          </a:p>
          <a:p>
            <a:pPr lvl="0">
              <a:defRPr lang="ko-KR" altLang="en-US"/>
            </a:pPr>
            <a:r>
              <a:rPr lang="en-US" altLang="ko-KR" sz="1200" b="1"/>
              <a:t>    2</a:t>
            </a:r>
          </a:p>
          <a:p>
            <a:pPr lvl="0">
              <a:defRPr lang="ko-KR" altLang="en-US"/>
            </a:pPr>
            <a:endParaRPr lang="ko-KR" altLang="en-US" sz="1200" b="1"/>
          </a:p>
          <a:p>
            <a:pPr lvl="0">
              <a:defRPr lang="ko-KR" altLang="en-US"/>
            </a:pPr>
            <a:r>
              <a:rPr lang="ko-KR" altLang="en-US" sz="1200" b="1"/>
              <a:t>▶ 더 추가 하시겠습니까? </a:t>
            </a:r>
            <a:r>
              <a:rPr lang="en-US" altLang="ko-KR" sz="1200" b="1"/>
              <a:t>Y/N</a:t>
            </a:r>
            <a:r>
              <a:rPr lang="ko-KR" altLang="en-US" sz="1200" b="1"/>
              <a:t> </a:t>
            </a:r>
          </a:p>
          <a:p>
            <a:pPr lvl="0">
              <a:defRPr lang="ko-KR" altLang="en-US"/>
            </a:pPr>
            <a:r>
              <a:rPr lang="ko-KR" altLang="en-US" sz="1200" b="1"/>
              <a:t>    </a:t>
            </a:r>
            <a:r>
              <a:rPr lang="en-US" altLang="ko-KR" sz="1200" b="1"/>
              <a:t>N </a:t>
            </a:r>
            <a:r>
              <a:rPr lang="ko-KR" altLang="en-US" sz="1200" b="1"/>
              <a:t>(</a:t>
            </a:r>
            <a:r>
              <a:rPr lang="en-US" altLang="ko-KR" sz="1200" b="1"/>
              <a:t>n)</a:t>
            </a:r>
          </a:p>
          <a:p>
            <a:pPr lvl="0">
              <a:defRPr lang="ko-KR" altLang="en-US"/>
            </a:pPr>
            <a:endParaRPr lang="en-US" altLang="ko-KR" sz="1200" b="1"/>
          </a:p>
          <a:p>
            <a:pPr lvl="0">
              <a:defRPr lang="ko-KR" altLang="en-US"/>
            </a:pPr>
            <a:endParaRPr lang="ko-KR" altLang="en-US" sz="1200" b="1"/>
          </a:p>
          <a:p>
            <a:pPr lvl="0">
              <a:defRPr lang="ko-KR" altLang="en-US"/>
            </a:pPr>
            <a:endParaRPr lang="ko-KR" altLang="en-US" sz="1200" b="1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08FC024-5A1C-4E7F-BC1D-71BA2BE2D463}"/>
              </a:ext>
            </a:extLst>
          </p:cNvPr>
          <p:cNvSpPr txBox="1"/>
          <p:nvPr/>
        </p:nvSpPr>
        <p:spPr>
          <a:xfrm>
            <a:off x="1481961" y="4965449"/>
            <a:ext cx="2611348" cy="362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2C207DA-3C85-4D5C-9D4C-0599987FF984}"/>
              </a:ext>
            </a:extLst>
          </p:cNvPr>
          <p:cNvSpPr/>
          <p:nvPr/>
        </p:nvSpPr>
        <p:spPr>
          <a:xfrm>
            <a:off x="7245545" y="2832915"/>
            <a:ext cx="3482240" cy="984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AD2670-FF60-4F2A-AE78-4AF8CAD95907}"/>
              </a:ext>
            </a:extLst>
          </p:cNvPr>
          <p:cNvSpPr txBox="1"/>
          <p:nvPr/>
        </p:nvSpPr>
        <p:spPr>
          <a:xfrm>
            <a:off x="7419488" y="1959603"/>
            <a:ext cx="3575807" cy="44145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0">
              <a:defRPr lang="ko-KR" altLang="en-US"/>
            </a:pPr>
            <a:r>
              <a:rPr lang="en-US" altLang="ko-KR" sz="1400" b="1" dirty="0">
                <a:solidFill>
                  <a:schemeClr val="accent5"/>
                </a:solidFill>
              </a:rPr>
              <a:t>Case 2)  </a:t>
            </a:r>
            <a:r>
              <a:rPr lang="ko-KR" altLang="en-US" sz="1400" b="1" dirty="0">
                <a:solidFill>
                  <a:schemeClr val="accent5"/>
                </a:solidFill>
              </a:rPr>
              <a:t>자판기 </a:t>
            </a:r>
            <a:r>
              <a:rPr lang="ko-KR" altLang="en-US" sz="1400" b="1" dirty="0" err="1">
                <a:solidFill>
                  <a:schemeClr val="accent5"/>
                </a:solidFill>
              </a:rPr>
              <a:t>재부팅</a:t>
            </a:r>
            <a:r>
              <a:rPr lang="ko-KR" altLang="en-US" sz="1400" b="1" dirty="0">
                <a:solidFill>
                  <a:schemeClr val="accent5"/>
                </a:solidFill>
              </a:rPr>
              <a:t> 시작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BF5DD5A2-B268-411D-9437-649583B44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83" y="2445358"/>
            <a:ext cx="4986219" cy="3801726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59856D38-1FA5-43AF-8D00-D4EF9AB2B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644" y="2445358"/>
            <a:ext cx="4220711" cy="400505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2518F71F-B9C8-459C-9EC7-250210A94147}"/>
              </a:ext>
            </a:extLst>
          </p:cNvPr>
          <p:cNvSpPr txBox="1"/>
          <p:nvPr/>
        </p:nvSpPr>
        <p:spPr>
          <a:xfrm>
            <a:off x="828661" y="1389856"/>
            <a:ext cx="4912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● 사용시간 확인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자판기 </a:t>
            </a:r>
            <a:r>
              <a:rPr lang="ko-KR" altLang="en-US" sz="1600" b="1" dirty="0" err="1"/>
              <a:t>재부팅</a:t>
            </a:r>
            <a:r>
              <a:rPr lang="en-US" altLang="ko-KR" sz="1600" b="1" dirty="0"/>
              <a:t>(</a:t>
            </a:r>
            <a:r>
              <a:rPr lang="ko-KR" altLang="en-US" sz="1600" b="1" dirty="0">
                <a:solidFill>
                  <a:srgbClr val="FF0000"/>
                </a:solidFill>
              </a:rPr>
              <a:t>관리자</a:t>
            </a:r>
            <a:r>
              <a:rPr lang="ko-KR" altLang="en-US" sz="1600" b="1" dirty="0"/>
              <a:t> 측면</a:t>
            </a:r>
            <a:r>
              <a:rPr lang="en-US" altLang="ko-KR" sz="1600" b="1" dirty="0"/>
              <a:t>)</a:t>
            </a:r>
            <a:endParaRPr lang="ko-KR" altLang="en-US" sz="1600" b="1" dirty="0"/>
          </a:p>
          <a:p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22634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ln>
            <a:solidFill>
              <a:srgbClr val="4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60400" y="187845"/>
            <a:ext cx="4661639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rgbClr val="434544"/>
                </a:solidFill>
              </a:rPr>
              <a:t>일정 계획</a:t>
            </a:r>
            <a:endParaRPr lang="en-US" altLang="ko-KR" sz="1400" b="1" i="1" dirty="0">
              <a:solidFill>
                <a:srgbClr val="434544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434544"/>
                </a:solidFill>
              </a:rPr>
              <a:t>파트 분담 및 일정</a:t>
            </a:r>
            <a:endParaRPr lang="ko-KR" altLang="en-US" sz="4000" dirty="0">
              <a:solidFill>
                <a:srgbClr val="434544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6154147" y="420098"/>
            <a:ext cx="343410" cy="343410"/>
            <a:chOff x="7470945" y="4120730"/>
            <a:chExt cx="508420" cy="508420"/>
          </a:xfrm>
        </p:grpSpPr>
        <p:sp>
          <p:nvSpPr>
            <p:cNvPr id="29" name="타원 28"/>
            <p:cNvSpPr/>
            <p:nvPr/>
          </p:nvSpPr>
          <p:spPr>
            <a:xfrm>
              <a:off x="7470945" y="4120730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7470946" y="4120731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양쪽 모서리가 둥근 사각형 1"/>
          <p:cNvSpPr/>
          <p:nvPr/>
        </p:nvSpPr>
        <p:spPr>
          <a:xfrm>
            <a:off x="426447" y="1167462"/>
            <a:ext cx="11455400" cy="5690538"/>
          </a:xfrm>
          <a:prstGeom prst="round2SameRect">
            <a:avLst>
              <a:gd name="adj1" fmla="val 5335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EB44FA44-C437-4064-8F00-32763FAD9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2" y="1791478"/>
            <a:ext cx="10713231" cy="464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00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9A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/>
        </p:nvCxnSpPr>
        <p:spPr>
          <a:xfrm>
            <a:off x="8357940" y="3599457"/>
            <a:ext cx="3385698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 rot="16200000">
            <a:off x="4670760" y="2208984"/>
            <a:ext cx="2739166" cy="278094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13027" y="145001"/>
            <a:ext cx="4236842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bg1"/>
                </a:solidFill>
              </a:rPr>
              <a:t>JAVA</a:t>
            </a:r>
            <a:r>
              <a:rPr lang="ko-KR" altLang="en-US" sz="2400" b="1" i="1" dirty="0">
                <a:solidFill>
                  <a:schemeClr val="bg1"/>
                </a:solidFill>
              </a:rPr>
              <a:t> </a:t>
            </a:r>
            <a:r>
              <a:rPr lang="en-US" altLang="ko-KR" sz="2400" b="1" i="1" dirty="0">
                <a:solidFill>
                  <a:schemeClr val="bg1"/>
                </a:solidFill>
              </a:rPr>
              <a:t>SEMI</a:t>
            </a:r>
            <a:r>
              <a:rPr lang="ko-KR" altLang="en-US" sz="2400" b="1" i="1" dirty="0">
                <a:solidFill>
                  <a:schemeClr val="bg1"/>
                </a:solidFill>
              </a:rPr>
              <a:t> </a:t>
            </a:r>
            <a:r>
              <a:rPr lang="en-US" altLang="ko-KR" sz="2400" b="1" i="1" dirty="0">
                <a:solidFill>
                  <a:schemeClr val="bg1"/>
                </a:solidFill>
              </a:rPr>
              <a:t>PROJECT</a:t>
            </a:r>
          </a:p>
          <a:p>
            <a:pPr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bg1"/>
                </a:solidFill>
              </a:rPr>
              <a:t>1</a:t>
            </a:r>
            <a:r>
              <a:rPr lang="ko-KR" altLang="en-US" sz="2400" b="1" i="1" dirty="0">
                <a:solidFill>
                  <a:schemeClr val="bg1"/>
                </a:solidFill>
              </a:rPr>
              <a:t>조</a:t>
            </a:r>
            <a:endParaRPr lang="ko-KR" altLang="en-US" sz="2800" i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8D1B8D4-BACE-4746-A63B-BB924EF64C5E}"/>
              </a:ext>
            </a:extLst>
          </p:cNvPr>
          <p:cNvCxnSpPr>
            <a:cxnSpLocks/>
          </p:cNvCxnSpPr>
          <p:nvPr/>
        </p:nvCxnSpPr>
        <p:spPr>
          <a:xfrm>
            <a:off x="448362" y="3599457"/>
            <a:ext cx="3385698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C967684-8A8F-4815-8D07-65960774AFC6}"/>
              </a:ext>
            </a:extLst>
          </p:cNvPr>
          <p:cNvSpPr txBox="1"/>
          <p:nvPr/>
        </p:nvSpPr>
        <p:spPr>
          <a:xfrm>
            <a:off x="4015386" y="3091625"/>
            <a:ext cx="44194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2">
                    <a:lumMod val="25000"/>
                  </a:schemeClr>
                </a:solidFill>
              </a:rPr>
              <a:t>Thank you</a:t>
            </a:r>
            <a:endParaRPr lang="ko-KR" altLang="en-US" sz="60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947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ln>
            <a:solidFill>
              <a:srgbClr val="4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6154147" y="420098"/>
            <a:ext cx="343410" cy="343410"/>
            <a:chOff x="7470945" y="4120730"/>
            <a:chExt cx="508420" cy="508420"/>
          </a:xfrm>
        </p:grpSpPr>
        <p:sp>
          <p:nvSpPr>
            <p:cNvPr id="29" name="타원 28"/>
            <p:cNvSpPr/>
            <p:nvPr/>
          </p:nvSpPr>
          <p:spPr>
            <a:xfrm>
              <a:off x="7470945" y="4120730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7470946" y="4120731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양쪽 모서리가 둥근 사각형 1"/>
          <p:cNvSpPr/>
          <p:nvPr/>
        </p:nvSpPr>
        <p:spPr>
          <a:xfrm>
            <a:off x="368300" y="1167462"/>
            <a:ext cx="11455400" cy="5690538"/>
          </a:xfrm>
          <a:prstGeom prst="round2SameRect">
            <a:avLst>
              <a:gd name="adj1" fmla="val 5335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F29BC7-6C99-4973-96EE-89F6D4F91FAA}"/>
              </a:ext>
            </a:extLst>
          </p:cNvPr>
          <p:cNvSpPr/>
          <p:nvPr/>
        </p:nvSpPr>
        <p:spPr>
          <a:xfrm>
            <a:off x="660400" y="187845"/>
            <a:ext cx="4661639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rgbClr val="434544"/>
                </a:solidFill>
              </a:rPr>
              <a:t>아이템 개요 및 소개</a:t>
            </a:r>
            <a:endParaRPr lang="en-US" altLang="ko-KR" sz="1400" b="1" i="1" dirty="0">
              <a:solidFill>
                <a:srgbClr val="434544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434544"/>
                </a:solidFill>
              </a:rPr>
              <a:t>아이템 선정 배경</a:t>
            </a:r>
            <a:endParaRPr lang="ko-KR" altLang="en-US" sz="4000" dirty="0">
              <a:solidFill>
                <a:srgbClr val="434544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14B558E-8738-431E-86BE-EDF3050E0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993" y="2047311"/>
            <a:ext cx="3989236" cy="216178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0D6EC1D-0528-425F-A027-8002C5CB64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169" y="2060429"/>
            <a:ext cx="2361197" cy="228670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907C70D-3CAC-44F6-95DF-CA0193A4CF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83" y="2054477"/>
            <a:ext cx="2440792" cy="223003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B7F76A7-8AC0-4DB6-B42D-47C1A2127255}"/>
              </a:ext>
            </a:extLst>
          </p:cNvPr>
          <p:cNvSpPr txBox="1"/>
          <p:nvPr/>
        </p:nvSpPr>
        <p:spPr>
          <a:xfrm>
            <a:off x="2628134" y="5141362"/>
            <a:ext cx="7738843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ko-KR" altLang="en-US" dirty="0" err="1"/>
              <a:t>키오스크</a:t>
            </a:r>
            <a:r>
              <a:rPr lang="ko-KR" altLang="en-US" dirty="0"/>
              <a:t> 시장 규모가 커짐에 따라 </a:t>
            </a:r>
            <a:r>
              <a:rPr lang="ko-KR" altLang="en-US" dirty="0" err="1"/>
              <a:t>혼술족의</a:t>
            </a:r>
            <a:r>
              <a:rPr lang="ko-KR" altLang="en-US" dirty="0"/>
              <a:t> 증가로 커피뿐만 아니라 </a:t>
            </a:r>
            <a:endParaRPr lang="en-US" altLang="ko-KR" dirty="0"/>
          </a:p>
          <a:p>
            <a:pPr algn="ctr"/>
            <a:r>
              <a:rPr lang="ko-KR" altLang="en-US" dirty="0"/>
              <a:t>맥주도 자동판매기로 </a:t>
            </a:r>
            <a:r>
              <a:rPr lang="ko-KR" altLang="en-US" dirty="0" err="1"/>
              <a:t>판매시</a:t>
            </a:r>
            <a:r>
              <a:rPr lang="ko-KR" altLang="en-US" dirty="0"/>
              <a:t> 기대효과가 크다고 판단됨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8" name="오른쪽 화살표 13">
            <a:extLst>
              <a:ext uri="{FF2B5EF4-FFF2-40B4-BE49-F238E27FC236}">
                <a16:creationId xmlns:a16="http://schemas.microsoft.com/office/drawing/2014/main" id="{06EA74AD-DD15-49CA-B1F2-26A130B0EE0C}"/>
              </a:ext>
            </a:extLst>
          </p:cNvPr>
          <p:cNvSpPr/>
          <p:nvPr/>
        </p:nvSpPr>
        <p:spPr>
          <a:xfrm>
            <a:off x="1950098" y="5296515"/>
            <a:ext cx="814635" cy="33602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61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ln>
            <a:solidFill>
              <a:srgbClr val="4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양쪽 모서리가 둥근 사각형 1"/>
          <p:cNvSpPr/>
          <p:nvPr/>
        </p:nvSpPr>
        <p:spPr>
          <a:xfrm>
            <a:off x="368300" y="1167462"/>
            <a:ext cx="11455400" cy="5690538"/>
          </a:xfrm>
          <a:prstGeom prst="round2SameRect">
            <a:avLst>
              <a:gd name="adj1" fmla="val 5335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4563CD-B4CF-4234-ADA9-49FC46C4EAD7}"/>
              </a:ext>
            </a:extLst>
          </p:cNvPr>
          <p:cNvSpPr/>
          <p:nvPr/>
        </p:nvSpPr>
        <p:spPr>
          <a:xfrm>
            <a:off x="660400" y="187845"/>
            <a:ext cx="4661639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rgbClr val="434544"/>
                </a:solidFill>
              </a:rPr>
              <a:t>아이템 개요 및 소개</a:t>
            </a:r>
            <a:endParaRPr lang="en-US" altLang="ko-KR" sz="2400" b="1" i="1" dirty="0">
              <a:solidFill>
                <a:srgbClr val="434544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434544"/>
                </a:solidFill>
              </a:rPr>
              <a:t>SWOT </a:t>
            </a:r>
            <a:r>
              <a:rPr lang="ko-KR" altLang="en-US" sz="1200" dirty="0">
                <a:solidFill>
                  <a:srgbClr val="434544"/>
                </a:solidFill>
              </a:rPr>
              <a:t>분석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5EC8480-D592-4BE0-AABC-D5DFF586874D}"/>
              </a:ext>
            </a:extLst>
          </p:cNvPr>
          <p:cNvGrpSpPr/>
          <p:nvPr/>
        </p:nvGrpSpPr>
        <p:grpSpPr>
          <a:xfrm>
            <a:off x="6096000" y="420098"/>
            <a:ext cx="343410" cy="343410"/>
            <a:chOff x="7470945" y="4120730"/>
            <a:chExt cx="508420" cy="508420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C090FA8-B823-44CB-B6AD-FC2791166279}"/>
                </a:ext>
              </a:extLst>
            </p:cNvPr>
            <p:cNvSpPr/>
            <p:nvPr/>
          </p:nvSpPr>
          <p:spPr>
            <a:xfrm>
              <a:off x="7470945" y="4120730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98D848C-D752-4C98-A6B7-4EE523CBFC6A}"/>
                </a:ext>
              </a:extLst>
            </p:cNvPr>
            <p:cNvSpPr/>
            <p:nvPr/>
          </p:nvSpPr>
          <p:spPr>
            <a:xfrm>
              <a:off x="7470946" y="4120731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953767" y="2054270"/>
            <a:ext cx="1926918" cy="1926332"/>
            <a:chOff x="3960315" y="1465546"/>
            <a:chExt cx="1926918" cy="1926332"/>
          </a:xfrm>
          <a:solidFill>
            <a:srgbClr val="E54C4F"/>
          </a:solidFill>
        </p:grpSpPr>
        <p:sp>
          <p:nvSpPr>
            <p:cNvPr id="35" name="양쪽 모서리가 둥근 사각형 34"/>
            <p:cNvSpPr/>
            <p:nvPr/>
          </p:nvSpPr>
          <p:spPr>
            <a:xfrm>
              <a:off x="5223354" y="1465546"/>
              <a:ext cx="663879" cy="12651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31F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각 삼각형 35"/>
            <p:cNvSpPr/>
            <p:nvPr/>
          </p:nvSpPr>
          <p:spPr>
            <a:xfrm rot="10800000" flipH="1">
              <a:off x="5223354" y="2730674"/>
              <a:ext cx="661204" cy="66120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양쪽 모서리가 둥근 사각형 36"/>
            <p:cNvSpPr/>
            <p:nvPr/>
          </p:nvSpPr>
          <p:spPr>
            <a:xfrm rot="16200000">
              <a:off x="4260939" y="2427375"/>
              <a:ext cx="663879" cy="126512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 rot="5400000">
            <a:off x="6177591" y="2054563"/>
            <a:ext cx="1926918" cy="1926332"/>
            <a:chOff x="3960315" y="1465546"/>
            <a:chExt cx="1926918" cy="1926332"/>
          </a:xfrm>
          <a:solidFill>
            <a:srgbClr val="A17D60"/>
          </a:solidFill>
        </p:grpSpPr>
        <p:sp>
          <p:nvSpPr>
            <p:cNvPr id="39" name="양쪽 모서리가 둥근 사각형 38"/>
            <p:cNvSpPr/>
            <p:nvPr/>
          </p:nvSpPr>
          <p:spPr>
            <a:xfrm>
              <a:off x="5223354" y="1465546"/>
              <a:ext cx="663879" cy="126512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각 삼각형 39"/>
            <p:cNvSpPr/>
            <p:nvPr/>
          </p:nvSpPr>
          <p:spPr>
            <a:xfrm rot="10800000" flipH="1">
              <a:off x="5223354" y="2730674"/>
              <a:ext cx="661204" cy="66120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양쪽 모서리가 둥근 사각형 40"/>
            <p:cNvSpPr/>
            <p:nvPr/>
          </p:nvSpPr>
          <p:spPr>
            <a:xfrm rot="16200000">
              <a:off x="4260939" y="2427375"/>
              <a:ext cx="663879" cy="12651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7E62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 rot="10800000">
            <a:off x="6177299" y="4386492"/>
            <a:ext cx="1926918" cy="1926332"/>
            <a:chOff x="3960315" y="1465546"/>
            <a:chExt cx="1926918" cy="1926332"/>
          </a:xfrm>
          <a:solidFill>
            <a:srgbClr val="A17D60"/>
          </a:solidFill>
        </p:grpSpPr>
        <p:sp>
          <p:nvSpPr>
            <p:cNvPr id="43" name="양쪽 모서리가 둥근 사각형 42"/>
            <p:cNvSpPr/>
            <p:nvPr/>
          </p:nvSpPr>
          <p:spPr>
            <a:xfrm>
              <a:off x="5223354" y="1465546"/>
              <a:ext cx="663879" cy="126512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각 삼각형 43"/>
            <p:cNvSpPr/>
            <p:nvPr/>
          </p:nvSpPr>
          <p:spPr>
            <a:xfrm rot="10800000" flipH="1">
              <a:off x="5223354" y="2730674"/>
              <a:ext cx="661204" cy="66120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양쪽 모서리가 둥근 사각형 44"/>
            <p:cNvSpPr/>
            <p:nvPr/>
          </p:nvSpPr>
          <p:spPr>
            <a:xfrm rot="16200000">
              <a:off x="4260939" y="2427375"/>
              <a:ext cx="663879" cy="12651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7E62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/>
          <p:cNvGrpSpPr/>
          <p:nvPr/>
        </p:nvGrpSpPr>
        <p:grpSpPr>
          <a:xfrm rot="16200000">
            <a:off x="3950799" y="4386200"/>
            <a:ext cx="1926918" cy="1926332"/>
            <a:chOff x="3960315" y="1465546"/>
            <a:chExt cx="1926918" cy="1926332"/>
          </a:xfrm>
          <a:solidFill>
            <a:srgbClr val="A17D60"/>
          </a:solidFill>
        </p:grpSpPr>
        <p:sp>
          <p:nvSpPr>
            <p:cNvPr id="47" name="양쪽 모서리가 둥근 사각형 46"/>
            <p:cNvSpPr/>
            <p:nvPr/>
          </p:nvSpPr>
          <p:spPr>
            <a:xfrm>
              <a:off x="5223354" y="1465546"/>
              <a:ext cx="663879" cy="126512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각 삼각형 47"/>
            <p:cNvSpPr/>
            <p:nvPr/>
          </p:nvSpPr>
          <p:spPr>
            <a:xfrm rot="10800000" flipH="1">
              <a:off x="5223354" y="2730674"/>
              <a:ext cx="661204" cy="66120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양쪽 모서리가 둥근 사각형 48"/>
            <p:cNvSpPr/>
            <p:nvPr/>
          </p:nvSpPr>
          <p:spPr>
            <a:xfrm rot="16200000">
              <a:off x="4260939" y="2427375"/>
              <a:ext cx="663879" cy="12651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7E62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7138962" y="2035675"/>
            <a:ext cx="3614004" cy="1592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6607" indent="-146607" algn="just" defTabSz="781903" latinLnBrk="0">
              <a:lnSpc>
                <a:spcPct val="120000"/>
              </a:lnSpc>
              <a:spcAft>
                <a:spcPts val="342"/>
              </a:spcAft>
              <a:buFont typeface="Arial" panose="020B0604020202020204" pitchFamily="34" charset="0"/>
              <a:buChar char="•"/>
              <a:defRPr/>
            </a:pPr>
            <a:endParaRPr lang="en-US" altLang="ko-KR" sz="1200" b="1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+mn-ea"/>
            </a:endParaRPr>
          </a:p>
          <a:p>
            <a:pPr marL="146607" indent="-146607" algn="just" defTabSz="781903" latinLnBrk="0">
              <a:lnSpc>
                <a:spcPct val="120000"/>
              </a:lnSpc>
              <a:spcAft>
                <a:spcPts val="342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ea"/>
              </a:rPr>
              <a:t>고객들의 신뢰 필요</a:t>
            </a:r>
            <a:endParaRPr lang="en-US" altLang="ko-KR" sz="1200" b="1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+mn-ea"/>
            </a:endParaRPr>
          </a:p>
          <a:p>
            <a:pPr marL="146607" indent="-146607" algn="just" defTabSz="781903" latinLnBrk="0">
              <a:lnSpc>
                <a:spcPct val="120000"/>
              </a:lnSpc>
              <a:spcAft>
                <a:spcPts val="342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ea"/>
              </a:rPr>
              <a:t>카페와 </a:t>
            </a:r>
            <a:r>
              <a:rPr lang="ko-KR" altLang="en-US" sz="1200" b="1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ea"/>
              </a:rPr>
              <a:t>견줄만한</a:t>
            </a:r>
            <a:r>
              <a:rPr lang="ko-KR" altLang="en-US" sz="12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ea"/>
              </a:rPr>
              <a:t> 맛 보장 필요</a:t>
            </a:r>
            <a:endParaRPr lang="en-US" altLang="ko-KR" sz="1200" b="1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+mn-ea"/>
            </a:endParaRPr>
          </a:p>
          <a:p>
            <a:pPr marL="146607" indent="-146607" algn="just" defTabSz="781903" latinLnBrk="0">
              <a:lnSpc>
                <a:spcPct val="120000"/>
              </a:lnSpc>
              <a:spcAft>
                <a:spcPts val="342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ea"/>
              </a:rPr>
              <a:t>자판기가 불편하다는 인식 존재</a:t>
            </a:r>
            <a:endParaRPr lang="en-US" altLang="ko-KR" sz="1200" b="1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+mn-ea"/>
            </a:endParaRPr>
          </a:p>
          <a:p>
            <a:pPr marL="146607" indent="-146607" algn="just" defTabSz="781903" latinLnBrk="0">
              <a:lnSpc>
                <a:spcPct val="120000"/>
              </a:lnSpc>
              <a:spcAft>
                <a:spcPts val="342"/>
              </a:spcAft>
              <a:buFont typeface="Arial" panose="020B0604020202020204" pitchFamily="34" charset="0"/>
              <a:buChar char="•"/>
              <a:defRPr/>
            </a:pPr>
            <a:endParaRPr lang="en-US" altLang="ko-KR" sz="1200" b="1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+mn-ea"/>
            </a:endParaRPr>
          </a:p>
          <a:p>
            <a:pPr marL="146607" indent="-146607" algn="just" defTabSz="781903" latinLnBrk="0">
              <a:lnSpc>
                <a:spcPct val="120000"/>
              </a:lnSpc>
              <a:spcAft>
                <a:spcPts val="342"/>
              </a:spcAft>
              <a:buFont typeface="Arial" panose="020B0604020202020204" pitchFamily="34" charset="0"/>
              <a:buChar char="•"/>
              <a:defRPr/>
            </a:pPr>
            <a:endParaRPr lang="en-US" altLang="ko-KR" sz="1200" b="1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138962" y="5193673"/>
            <a:ext cx="3955136" cy="552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6607" indent="-146607" defTabSz="781903" latinLnBrk="0">
              <a:lnSpc>
                <a:spcPct val="120000"/>
              </a:lnSpc>
              <a:spcAft>
                <a:spcPts val="342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ea"/>
              </a:rPr>
              <a:t>초기 재고관리 처리 및 파악 부담</a:t>
            </a:r>
            <a:endParaRPr lang="en-US" altLang="ko-KR" sz="1200" b="1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+mn-ea"/>
            </a:endParaRPr>
          </a:p>
          <a:p>
            <a:pPr marL="146607" indent="-146607" defTabSz="781903" latinLnBrk="0">
              <a:lnSpc>
                <a:spcPct val="120000"/>
              </a:lnSpc>
              <a:spcAft>
                <a:spcPts val="342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b="1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ea"/>
              </a:rPr>
              <a:t>무인판매기</a:t>
            </a:r>
            <a:r>
              <a:rPr lang="ko-KR" altLang="en-US" sz="12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ea"/>
              </a:rPr>
              <a:t> 증가에 따른 경쟁력 부담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1755753" y="2119377"/>
            <a:ext cx="3566286" cy="1072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6607" indent="-146607" defTabSz="781903" latinLnBrk="0">
              <a:lnSpc>
                <a:spcPct val="120000"/>
              </a:lnSpc>
              <a:spcAft>
                <a:spcPts val="342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ea"/>
              </a:rPr>
              <a:t>한국에서 수요량이 많은 커피와 맥주품목 판매</a:t>
            </a:r>
            <a:endParaRPr lang="en-US" altLang="ko-KR" sz="1200" b="1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+mn-ea"/>
            </a:endParaRPr>
          </a:p>
          <a:p>
            <a:pPr marL="146607" indent="-146607" defTabSz="781903" latinLnBrk="0">
              <a:lnSpc>
                <a:spcPct val="120000"/>
              </a:lnSpc>
              <a:spcAft>
                <a:spcPts val="342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ea"/>
              </a:rPr>
              <a:t>성인인증 시스템을 통한 맥주판매</a:t>
            </a:r>
            <a:endParaRPr lang="en-US" altLang="ko-KR" sz="1200" b="1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+mn-ea"/>
            </a:endParaRPr>
          </a:p>
          <a:p>
            <a:pPr marL="146607" indent="-146607" defTabSz="781903" latinLnBrk="0">
              <a:lnSpc>
                <a:spcPct val="120000"/>
              </a:lnSpc>
              <a:spcAft>
                <a:spcPts val="342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2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ea"/>
              </a:rPr>
              <a:t>24</a:t>
            </a:r>
            <a:r>
              <a:rPr lang="ko-KR" altLang="en-US" sz="12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ea"/>
              </a:rPr>
              <a:t>시간 운영 및 자체 </a:t>
            </a:r>
            <a:r>
              <a:rPr lang="ko-KR" altLang="en-US" sz="1200" b="1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ea"/>
              </a:rPr>
              <a:t>고장률</a:t>
            </a:r>
            <a:r>
              <a:rPr lang="ko-KR" altLang="en-US" sz="12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ea"/>
              </a:rPr>
              <a:t> 개선</a:t>
            </a:r>
            <a:endParaRPr lang="en-US" altLang="ko-KR" sz="1200" b="1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+mn-ea"/>
            </a:endParaRPr>
          </a:p>
          <a:p>
            <a:pPr marL="146607" indent="-146607" defTabSz="781903" latinLnBrk="0">
              <a:lnSpc>
                <a:spcPct val="120000"/>
              </a:lnSpc>
              <a:spcAft>
                <a:spcPts val="342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ea"/>
              </a:rPr>
              <a:t>소비자의 편의성</a:t>
            </a:r>
            <a:r>
              <a:rPr lang="en-US" altLang="ko-KR" sz="12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ea"/>
              </a:rPr>
              <a:t>, </a:t>
            </a:r>
            <a:r>
              <a:rPr lang="ko-KR" altLang="en-US" sz="12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ea"/>
              </a:rPr>
              <a:t>접근성 증대</a:t>
            </a:r>
            <a:endParaRPr lang="en-US" altLang="ko-KR" sz="1200" b="1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626551" y="5160253"/>
            <a:ext cx="3437057" cy="773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6607" indent="-146607" defTabSz="781903" latinLnBrk="0">
              <a:lnSpc>
                <a:spcPct val="120000"/>
              </a:lnSpc>
              <a:spcAft>
                <a:spcPts val="342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b="1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ea"/>
              </a:rPr>
              <a:t>혼술족</a:t>
            </a:r>
            <a:r>
              <a:rPr lang="ko-KR" altLang="en-US" sz="12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ea"/>
              </a:rPr>
              <a:t> 증가로 인한</a:t>
            </a:r>
            <a:r>
              <a:rPr lang="en-US" altLang="ko-KR" sz="12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ea"/>
              </a:rPr>
              <a:t> </a:t>
            </a:r>
            <a:r>
              <a:rPr lang="ko-KR" altLang="en-US" sz="1200" b="1" kern="0" dirty="0" err="1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ea"/>
              </a:rPr>
              <a:t>무인판매기</a:t>
            </a:r>
            <a:r>
              <a:rPr lang="ko-KR" altLang="en-US" sz="12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ea"/>
              </a:rPr>
              <a:t> 이용률 증가와 주류판매량 증가</a:t>
            </a:r>
            <a:endParaRPr lang="en-US" altLang="ko-KR" sz="1200" b="1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+mn-ea"/>
            </a:endParaRPr>
          </a:p>
          <a:p>
            <a:pPr marL="146607" indent="-146607" defTabSz="781903" latinLnBrk="0">
              <a:lnSpc>
                <a:spcPct val="120000"/>
              </a:lnSpc>
              <a:spcAft>
                <a:spcPts val="342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ea"/>
              </a:rPr>
              <a:t>현재 국내에 존재하지 않는 이색자판기</a:t>
            </a:r>
            <a:endParaRPr lang="en-US" altLang="ko-KR" sz="1200" b="1" kern="0" dirty="0">
              <a:solidFill>
                <a:sysClr val="windowText" lastClr="000000">
                  <a:lumMod val="75000"/>
                  <a:lumOff val="25000"/>
                </a:sysClr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9088" y="3439446"/>
            <a:ext cx="1265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W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844584" y="4529794"/>
            <a:ext cx="1265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017780" y="4504165"/>
            <a:ext cx="1265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O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A0F594-00F9-4811-9102-68969E4F894F}"/>
              </a:ext>
            </a:extLst>
          </p:cNvPr>
          <p:cNvSpPr txBox="1"/>
          <p:nvPr/>
        </p:nvSpPr>
        <p:spPr>
          <a:xfrm>
            <a:off x="4056910" y="3425310"/>
            <a:ext cx="1265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S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EF477E9-41F5-4B7F-A460-6C8CA6BE5438}"/>
              </a:ext>
            </a:extLst>
          </p:cNvPr>
          <p:cNvSpPr/>
          <p:nvPr/>
        </p:nvSpPr>
        <p:spPr bwMode="auto">
          <a:xfrm>
            <a:off x="4155677" y="3696950"/>
            <a:ext cx="112723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983" b="1" dirty="0">
                <a:solidFill>
                  <a:schemeClr val="bg1"/>
                </a:solidFill>
                <a:latin typeface="+mn-ea"/>
              </a:rPr>
              <a:t>강점 </a:t>
            </a:r>
            <a:r>
              <a:rPr lang="en-US" altLang="ko-KR" sz="983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050" b="1" dirty="0">
                <a:solidFill>
                  <a:schemeClr val="bg1"/>
                </a:solidFill>
                <a:latin typeface="+mn-ea"/>
              </a:rPr>
              <a:t>Strength</a:t>
            </a:r>
            <a:r>
              <a:rPr lang="en-US" altLang="ko-KR" sz="983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983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36991B1-1CAC-48F9-84B4-F7ECF4DC0252}"/>
              </a:ext>
            </a:extLst>
          </p:cNvPr>
          <p:cNvSpPr/>
          <p:nvPr/>
        </p:nvSpPr>
        <p:spPr bwMode="auto">
          <a:xfrm>
            <a:off x="6839088" y="3696950"/>
            <a:ext cx="121219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983" b="1" dirty="0">
                <a:solidFill>
                  <a:schemeClr val="bg1"/>
                </a:solidFill>
                <a:latin typeface="+mn-ea"/>
              </a:rPr>
              <a:t>약점 </a:t>
            </a:r>
            <a:r>
              <a:rPr lang="en-US" altLang="ko-KR" sz="983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050" b="1" dirty="0">
                <a:solidFill>
                  <a:schemeClr val="bg1"/>
                </a:solidFill>
                <a:latin typeface="+mn-ea"/>
              </a:rPr>
              <a:t>Weakness</a:t>
            </a:r>
            <a:r>
              <a:rPr lang="en-US" altLang="ko-KR" sz="983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983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3F1CF8F-CEED-47FA-A77D-24B60A29AA6E}"/>
              </a:ext>
            </a:extLst>
          </p:cNvPr>
          <p:cNvSpPr/>
          <p:nvPr/>
        </p:nvSpPr>
        <p:spPr bwMode="auto">
          <a:xfrm>
            <a:off x="4057788" y="4751004"/>
            <a:ext cx="1308370" cy="2435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983" b="1" dirty="0">
                <a:solidFill>
                  <a:schemeClr val="bg1"/>
                </a:solidFill>
                <a:latin typeface="+mn-ea"/>
              </a:rPr>
              <a:t>기회 </a:t>
            </a:r>
            <a:r>
              <a:rPr lang="en-US" altLang="ko-KR" sz="983" b="1" dirty="0">
                <a:solidFill>
                  <a:schemeClr val="bg1"/>
                </a:solidFill>
                <a:latin typeface="+mn-ea"/>
              </a:rPr>
              <a:t>(Opportunity)</a:t>
            </a:r>
            <a:endParaRPr lang="ko-KR" altLang="en-US" sz="983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65E3017-C777-4D21-B0CE-0FEB3379921C}"/>
              </a:ext>
            </a:extLst>
          </p:cNvPr>
          <p:cNvSpPr/>
          <p:nvPr/>
        </p:nvSpPr>
        <p:spPr bwMode="auto">
          <a:xfrm>
            <a:off x="7059306" y="4796144"/>
            <a:ext cx="881972" cy="2435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983" b="1" dirty="0">
                <a:solidFill>
                  <a:schemeClr val="bg1"/>
                </a:solidFill>
                <a:latin typeface="+mn-ea"/>
              </a:rPr>
              <a:t>위협 </a:t>
            </a:r>
            <a:r>
              <a:rPr lang="en-US" altLang="ko-KR" sz="983" b="1" dirty="0">
                <a:solidFill>
                  <a:schemeClr val="bg1"/>
                </a:solidFill>
                <a:latin typeface="+mn-ea"/>
              </a:rPr>
              <a:t>(Treat)</a:t>
            </a:r>
            <a:endParaRPr lang="ko-KR" altLang="en-US" sz="983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1589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ln>
            <a:solidFill>
              <a:srgbClr val="4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60400" y="187845"/>
            <a:ext cx="4661639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rgbClr val="434544"/>
                </a:solidFill>
              </a:rPr>
              <a:t>전체 시나리오</a:t>
            </a:r>
            <a:endParaRPr lang="en-US" altLang="ko-KR" sz="1400" b="1" i="1" dirty="0">
              <a:solidFill>
                <a:srgbClr val="434544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434544"/>
                </a:solidFill>
              </a:rPr>
              <a:t>전체 시나리오</a:t>
            </a:r>
            <a:endParaRPr lang="ko-KR" altLang="en-US" sz="4000" dirty="0">
              <a:solidFill>
                <a:srgbClr val="434544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6154147" y="420098"/>
            <a:ext cx="343410" cy="343410"/>
            <a:chOff x="7470945" y="4120730"/>
            <a:chExt cx="508420" cy="508420"/>
          </a:xfrm>
        </p:grpSpPr>
        <p:sp>
          <p:nvSpPr>
            <p:cNvPr id="29" name="타원 28"/>
            <p:cNvSpPr/>
            <p:nvPr/>
          </p:nvSpPr>
          <p:spPr>
            <a:xfrm>
              <a:off x="7470945" y="4120730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7470946" y="4120731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양쪽 모서리가 둥근 사각형 1"/>
          <p:cNvSpPr/>
          <p:nvPr/>
        </p:nvSpPr>
        <p:spPr>
          <a:xfrm>
            <a:off x="426447" y="1158029"/>
            <a:ext cx="11455400" cy="5690538"/>
          </a:xfrm>
          <a:prstGeom prst="round2SameRect">
            <a:avLst>
              <a:gd name="adj1" fmla="val 5335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F5AF686-963F-499B-B99D-66D467A54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056" y="2976191"/>
            <a:ext cx="1550735" cy="1550735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4254D2E3-CFA0-4C18-A328-D477314F4189}"/>
              </a:ext>
            </a:extLst>
          </p:cNvPr>
          <p:cNvGrpSpPr/>
          <p:nvPr/>
        </p:nvGrpSpPr>
        <p:grpSpPr>
          <a:xfrm>
            <a:off x="872657" y="2899359"/>
            <a:ext cx="1518026" cy="1978838"/>
            <a:chOff x="889939" y="2124550"/>
            <a:chExt cx="1519177" cy="1995565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889939" y="3766602"/>
              <a:ext cx="1494064" cy="353513"/>
            </a:xfrm>
            <a:prstGeom prst="roundRect">
              <a:avLst>
                <a:gd name="adj" fmla="val 15935"/>
              </a:avLst>
            </a:prstGeom>
            <a:solidFill>
              <a:srgbClr val="F5F6F9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434544"/>
                  </a:solidFill>
                  <a:latin typeface="+mj-lt"/>
                  <a:ea typeface="+mj-ea"/>
                  <a:cs typeface="Aharoni" panose="02010803020104030203" pitchFamily="2" charset="-79"/>
                </a:rPr>
                <a:t>사용자</a:t>
              </a:r>
              <a:endPara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  <a:ea typeface="+mj-ea"/>
                <a:cs typeface="Aharoni" panose="02010803020104030203" pitchFamily="2" charset="-79"/>
              </a:endParaRPr>
            </a:p>
          </p:txBody>
        </p:sp>
        <p:pic>
          <p:nvPicPr>
            <p:cNvPr id="28" name="그래픽 11" descr="사용자">
              <a:extLst>
                <a:ext uri="{FF2B5EF4-FFF2-40B4-BE49-F238E27FC236}">
                  <a16:creationId xmlns:a16="http://schemas.microsoft.com/office/drawing/2014/main" id="{BE0BB9D5-C8D5-463B-BDCC-D708A11C6F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89939" y="2124550"/>
              <a:ext cx="1519177" cy="1519177"/>
            </a:xfrm>
            <a:prstGeom prst="rect">
              <a:avLst/>
            </a:prstGeom>
          </p:spPr>
        </p:pic>
      </p:grpSp>
      <p:pic>
        <p:nvPicPr>
          <p:cNvPr id="33" name="그림 32">
            <a:extLst>
              <a:ext uri="{FF2B5EF4-FFF2-40B4-BE49-F238E27FC236}">
                <a16:creationId xmlns:a16="http://schemas.microsoft.com/office/drawing/2014/main" id="{F5CDD08D-8836-489A-966C-0BDB2D8C6D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759" y="1644468"/>
            <a:ext cx="1205325" cy="120532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52CF9583-7CC5-4A67-9529-ADD9CE53BE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297" y="4674328"/>
            <a:ext cx="1279547" cy="1279547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51DE128-E4B9-4D5E-B33D-D62C6F68514D}"/>
              </a:ext>
            </a:extLst>
          </p:cNvPr>
          <p:cNvCxnSpPr>
            <a:cxnSpLocks/>
          </p:cNvCxnSpPr>
          <p:nvPr/>
        </p:nvCxnSpPr>
        <p:spPr>
          <a:xfrm>
            <a:off x="2285523" y="3671893"/>
            <a:ext cx="786829" cy="1019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85AFDAA-A899-4A67-BE4D-A20569BBFFB6}"/>
              </a:ext>
            </a:extLst>
          </p:cNvPr>
          <p:cNvCxnSpPr>
            <a:cxnSpLocks/>
          </p:cNvCxnSpPr>
          <p:nvPr/>
        </p:nvCxnSpPr>
        <p:spPr>
          <a:xfrm flipV="1">
            <a:off x="4550093" y="2360640"/>
            <a:ext cx="554045" cy="55317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3EDC243-7C73-405B-B571-04A027B0E1B4}"/>
              </a:ext>
            </a:extLst>
          </p:cNvPr>
          <p:cNvCxnSpPr>
            <a:cxnSpLocks/>
          </p:cNvCxnSpPr>
          <p:nvPr/>
        </p:nvCxnSpPr>
        <p:spPr>
          <a:xfrm>
            <a:off x="4437846" y="4775047"/>
            <a:ext cx="607029" cy="53905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67" name="사각형: 둥근 모서리 2066">
            <a:extLst>
              <a:ext uri="{FF2B5EF4-FFF2-40B4-BE49-F238E27FC236}">
                <a16:creationId xmlns:a16="http://schemas.microsoft.com/office/drawing/2014/main" id="{BDFD069C-8A48-49AE-98BC-2FA4D6CD51BA}"/>
              </a:ext>
            </a:extLst>
          </p:cNvPr>
          <p:cNvSpPr/>
          <p:nvPr/>
        </p:nvSpPr>
        <p:spPr>
          <a:xfrm>
            <a:off x="7324686" y="1447972"/>
            <a:ext cx="1927118" cy="512250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CE628A0C-510C-4275-8D43-76A24982432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808" y="4878490"/>
            <a:ext cx="1130057" cy="1130057"/>
          </a:xfrm>
          <a:prstGeom prst="rect">
            <a:avLst/>
          </a:prstGeom>
        </p:spPr>
      </p:pic>
      <p:pic>
        <p:nvPicPr>
          <p:cNvPr id="2048" name="그림 2047">
            <a:extLst>
              <a:ext uri="{FF2B5EF4-FFF2-40B4-BE49-F238E27FC236}">
                <a16:creationId xmlns:a16="http://schemas.microsoft.com/office/drawing/2014/main" id="{7923C943-3153-4764-8057-17D16504B4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371" y="3123635"/>
            <a:ext cx="1550735" cy="1550735"/>
          </a:xfrm>
          <a:prstGeom prst="rect">
            <a:avLst/>
          </a:prstGeom>
        </p:spPr>
      </p:pic>
      <p:pic>
        <p:nvPicPr>
          <p:cNvPr id="2053" name="그림 2052">
            <a:extLst>
              <a:ext uri="{FF2B5EF4-FFF2-40B4-BE49-F238E27FC236}">
                <a16:creationId xmlns:a16="http://schemas.microsoft.com/office/drawing/2014/main" id="{B27C4DEA-F349-4503-91D9-6AA57FE1801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076" y="1714189"/>
            <a:ext cx="1205326" cy="1205326"/>
          </a:xfrm>
          <a:prstGeom prst="rect">
            <a:avLst/>
          </a:prstGeom>
        </p:spPr>
      </p:pic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48B39AB-6499-4A79-9698-88BB97CA615E}"/>
              </a:ext>
            </a:extLst>
          </p:cNvPr>
          <p:cNvCxnSpPr>
            <a:cxnSpLocks/>
          </p:cNvCxnSpPr>
          <p:nvPr/>
        </p:nvCxnSpPr>
        <p:spPr>
          <a:xfrm flipV="1">
            <a:off x="6511266" y="4829317"/>
            <a:ext cx="554045" cy="55317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6C5176D-9B71-4865-82C9-92FAA90123A0}"/>
              </a:ext>
            </a:extLst>
          </p:cNvPr>
          <p:cNvCxnSpPr>
            <a:cxnSpLocks/>
          </p:cNvCxnSpPr>
          <p:nvPr/>
        </p:nvCxnSpPr>
        <p:spPr>
          <a:xfrm>
            <a:off x="9571341" y="3836017"/>
            <a:ext cx="786829" cy="1019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52A16B5-A821-4538-BB62-9D6ACD8686DE}"/>
              </a:ext>
            </a:extLst>
          </p:cNvPr>
          <p:cNvCxnSpPr>
            <a:cxnSpLocks/>
          </p:cNvCxnSpPr>
          <p:nvPr/>
        </p:nvCxnSpPr>
        <p:spPr>
          <a:xfrm>
            <a:off x="6417844" y="2352017"/>
            <a:ext cx="607029" cy="53905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모서리가 둥근 직사각형 13">
            <a:extLst>
              <a:ext uri="{FF2B5EF4-FFF2-40B4-BE49-F238E27FC236}">
                <a16:creationId xmlns:a16="http://schemas.microsoft.com/office/drawing/2014/main" id="{649A0C67-4AD4-48AC-8B09-5166EAB7BC3A}"/>
              </a:ext>
            </a:extLst>
          </p:cNvPr>
          <p:cNvSpPr/>
          <p:nvPr/>
        </p:nvSpPr>
        <p:spPr>
          <a:xfrm>
            <a:off x="3340270" y="2306593"/>
            <a:ext cx="1279547" cy="350550"/>
          </a:xfrm>
          <a:prstGeom prst="roundRect">
            <a:avLst>
              <a:gd name="adj" fmla="val 15935"/>
            </a:avLst>
          </a:prstGeom>
          <a:solidFill>
            <a:srgbClr val="F5F6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434544"/>
                </a:solidFill>
                <a:latin typeface="+mj-lt"/>
                <a:ea typeface="+mj-ea"/>
                <a:cs typeface="Aharoni" panose="02010803020104030203" pitchFamily="2" charset="-79"/>
              </a:rPr>
              <a:t>맥주 선택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  <a:latin typeface="+mj-lt"/>
              <a:ea typeface="+mj-ea"/>
              <a:cs typeface="Aharoni" panose="02010803020104030203" pitchFamily="2" charset="-79"/>
            </a:endParaRPr>
          </a:p>
        </p:txBody>
      </p:sp>
      <p:sp>
        <p:nvSpPr>
          <p:cNvPr id="75" name="모서리가 둥근 직사각형 13">
            <a:extLst>
              <a:ext uri="{FF2B5EF4-FFF2-40B4-BE49-F238E27FC236}">
                <a16:creationId xmlns:a16="http://schemas.microsoft.com/office/drawing/2014/main" id="{53584BB7-BD2F-4F45-9EE4-D5B1AD46705D}"/>
              </a:ext>
            </a:extLst>
          </p:cNvPr>
          <p:cNvSpPr/>
          <p:nvPr/>
        </p:nvSpPr>
        <p:spPr>
          <a:xfrm>
            <a:off x="3348700" y="4985259"/>
            <a:ext cx="1251079" cy="350550"/>
          </a:xfrm>
          <a:prstGeom prst="roundRect">
            <a:avLst>
              <a:gd name="adj" fmla="val 15935"/>
            </a:avLst>
          </a:prstGeom>
          <a:solidFill>
            <a:srgbClr val="F5F6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434544"/>
                </a:solidFill>
                <a:latin typeface="+mj-lt"/>
                <a:ea typeface="+mj-ea"/>
                <a:cs typeface="Aharoni" panose="02010803020104030203" pitchFamily="2" charset="-79"/>
              </a:rPr>
              <a:t>커피 선택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  <a:latin typeface="+mj-lt"/>
              <a:ea typeface="+mj-ea"/>
              <a:cs typeface="Aharoni" panose="02010803020104030203" pitchFamily="2" charset="-79"/>
            </a:endParaRPr>
          </a:p>
        </p:txBody>
      </p:sp>
      <p:sp>
        <p:nvSpPr>
          <p:cNvPr id="76" name="모서리가 둥근 직사각형 13">
            <a:extLst>
              <a:ext uri="{FF2B5EF4-FFF2-40B4-BE49-F238E27FC236}">
                <a16:creationId xmlns:a16="http://schemas.microsoft.com/office/drawing/2014/main" id="{DE2516FB-946A-43E7-9B5D-8CE72472902A}"/>
              </a:ext>
            </a:extLst>
          </p:cNvPr>
          <p:cNvSpPr/>
          <p:nvPr/>
        </p:nvSpPr>
        <p:spPr>
          <a:xfrm>
            <a:off x="7584152" y="1244791"/>
            <a:ext cx="1492932" cy="350550"/>
          </a:xfrm>
          <a:prstGeom prst="roundRect">
            <a:avLst>
              <a:gd name="adj" fmla="val 15935"/>
            </a:avLst>
          </a:prstGeom>
          <a:solidFill>
            <a:srgbClr val="F5F6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434544"/>
                </a:solidFill>
                <a:latin typeface="+mj-lt"/>
                <a:ea typeface="+mj-ea"/>
                <a:cs typeface="Aharoni" panose="02010803020104030203" pitchFamily="2" charset="-79"/>
              </a:rPr>
              <a:t>결제 방법 선택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  <a:latin typeface="+mj-lt"/>
              <a:ea typeface="+mj-ea"/>
              <a:cs typeface="Aharoni" panose="02010803020104030203" pitchFamily="2" charset="-79"/>
            </a:endParaRPr>
          </a:p>
        </p:txBody>
      </p:sp>
      <p:sp>
        <p:nvSpPr>
          <p:cNvPr id="78" name="모서리가 둥근 직사각형 13">
            <a:extLst>
              <a:ext uri="{FF2B5EF4-FFF2-40B4-BE49-F238E27FC236}">
                <a16:creationId xmlns:a16="http://schemas.microsoft.com/office/drawing/2014/main" id="{4F1DB38D-6ABD-48DF-9DBE-6E622142424B}"/>
              </a:ext>
            </a:extLst>
          </p:cNvPr>
          <p:cNvSpPr/>
          <p:nvPr/>
        </p:nvSpPr>
        <p:spPr>
          <a:xfrm>
            <a:off x="9318104" y="4003299"/>
            <a:ext cx="1251079" cy="350550"/>
          </a:xfrm>
          <a:prstGeom prst="roundRect">
            <a:avLst>
              <a:gd name="adj" fmla="val 15935"/>
            </a:avLst>
          </a:prstGeom>
          <a:solidFill>
            <a:srgbClr val="F5F6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434544"/>
                </a:solidFill>
                <a:latin typeface="+mj-lt"/>
                <a:ea typeface="+mj-ea"/>
                <a:cs typeface="Aharoni" panose="02010803020104030203" pitchFamily="2" charset="-79"/>
              </a:rPr>
              <a:t>스탬프 적립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  <a:latin typeface="+mj-lt"/>
              <a:ea typeface="+mj-ea"/>
              <a:cs typeface="Aharoni" panose="02010803020104030203" pitchFamily="2" charset="-79"/>
            </a:endParaRPr>
          </a:p>
        </p:txBody>
      </p:sp>
      <p:sp>
        <p:nvSpPr>
          <p:cNvPr id="79" name="모서리가 둥근 직사각형 13">
            <a:extLst>
              <a:ext uri="{FF2B5EF4-FFF2-40B4-BE49-F238E27FC236}">
                <a16:creationId xmlns:a16="http://schemas.microsoft.com/office/drawing/2014/main" id="{D527AB9D-3D60-4A65-929A-25360E63011E}"/>
              </a:ext>
            </a:extLst>
          </p:cNvPr>
          <p:cNvSpPr/>
          <p:nvPr/>
        </p:nvSpPr>
        <p:spPr>
          <a:xfrm>
            <a:off x="7686300" y="2978693"/>
            <a:ext cx="1251079" cy="350550"/>
          </a:xfrm>
          <a:prstGeom prst="roundRect">
            <a:avLst>
              <a:gd name="adj" fmla="val 15935"/>
            </a:avLst>
          </a:prstGeom>
          <a:solidFill>
            <a:srgbClr val="F5F6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434544"/>
                </a:solidFill>
                <a:latin typeface="+mj-lt"/>
                <a:ea typeface="+mj-ea"/>
                <a:cs typeface="Aharoni" panose="02010803020104030203" pitchFamily="2" charset="-79"/>
              </a:rPr>
              <a:t>현금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  <a:latin typeface="+mj-lt"/>
              <a:ea typeface="+mj-ea"/>
              <a:cs typeface="Aharoni" panose="02010803020104030203" pitchFamily="2" charset="-79"/>
            </a:endParaRPr>
          </a:p>
        </p:txBody>
      </p:sp>
      <p:sp>
        <p:nvSpPr>
          <p:cNvPr id="80" name="모서리가 둥근 직사각형 13">
            <a:extLst>
              <a:ext uri="{FF2B5EF4-FFF2-40B4-BE49-F238E27FC236}">
                <a16:creationId xmlns:a16="http://schemas.microsoft.com/office/drawing/2014/main" id="{5FB5E4C0-4D6F-4477-9CE7-BC8B2E240138}"/>
              </a:ext>
            </a:extLst>
          </p:cNvPr>
          <p:cNvSpPr/>
          <p:nvPr/>
        </p:nvSpPr>
        <p:spPr>
          <a:xfrm>
            <a:off x="7662705" y="4358148"/>
            <a:ext cx="1251079" cy="350550"/>
          </a:xfrm>
          <a:prstGeom prst="roundRect">
            <a:avLst>
              <a:gd name="adj" fmla="val 15935"/>
            </a:avLst>
          </a:prstGeom>
          <a:solidFill>
            <a:srgbClr val="F5F6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434544"/>
                </a:solidFill>
                <a:latin typeface="+mj-lt"/>
                <a:ea typeface="+mj-ea"/>
                <a:cs typeface="Aharoni" panose="02010803020104030203" pitchFamily="2" charset="-79"/>
              </a:rPr>
              <a:t>카드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  <a:latin typeface="+mj-lt"/>
              <a:ea typeface="+mj-ea"/>
              <a:cs typeface="Aharoni" panose="02010803020104030203" pitchFamily="2" charset="-79"/>
            </a:endParaRPr>
          </a:p>
        </p:txBody>
      </p:sp>
      <p:sp>
        <p:nvSpPr>
          <p:cNvPr id="81" name="모서리가 둥근 직사각형 13">
            <a:extLst>
              <a:ext uri="{FF2B5EF4-FFF2-40B4-BE49-F238E27FC236}">
                <a16:creationId xmlns:a16="http://schemas.microsoft.com/office/drawing/2014/main" id="{BF551A61-15F8-4992-B163-323CB3E4D525}"/>
              </a:ext>
            </a:extLst>
          </p:cNvPr>
          <p:cNvSpPr/>
          <p:nvPr/>
        </p:nvSpPr>
        <p:spPr>
          <a:xfrm>
            <a:off x="7662705" y="6074242"/>
            <a:ext cx="1251079" cy="350550"/>
          </a:xfrm>
          <a:prstGeom prst="roundRect">
            <a:avLst>
              <a:gd name="adj" fmla="val 15935"/>
            </a:avLst>
          </a:prstGeom>
          <a:solidFill>
            <a:srgbClr val="F5F6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434544"/>
                </a:solidFill>
                <a:latin typeface="+mj-lt"/>
                <a:ea typeface="+mj-ea"/>
                <a:cs typeface="Aharoni" panose="02010803020104030203" pitchFamily="2" charset="-79"/>
              </a:rPr>
              <a:t>쿠폰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  <a:latin typeface="+mj-lt"/>
              <a:ea typeface="+mj-ea"/>
              <a:cs typeface="Aharoni" panose="02010803020104030203" pitchFamily="2" charset="-79"/>
            </a:endParaRPr>
          </a:p>
        </p:txBody>
      </p:sp>
      <p:pic>
        <p:nvPicPr>
          <p:cNvPr id="2073" name="그림 2072">
            <a:extLst>
              <a:ext uri="{FF2B5EF4-FFF2-40B4-BE49-F238E27FC236}">
                <a16:creationId xmlns:a16="http://schemas.microsoft.com/office/drawing/2014/main" id="{151EA0CB-3424-490A-93B4-C785A12E109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207" y="3348915"/>
            <a:ext cx="1142615" cy="130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0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7" grpId="0" animBg="1"/>
      <p:bldP spid="74" grpId="0" animBg="1"/>
      <p:bldP spid="75" grpId="0" animBg="1"/>
      <p:bldP spid="76" grpId="0" animBg="1"/>
      <p:bldP spid="78" grpId="0" animBg="1"/>
      <p:bldP spid="79" grpId="0" animBg="1"/>
      <p:bldP spid="80" grpId="0" animBg="1"/>
      <p:bldP spid="8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ln>
            <a:solidFill>
              <a:srgbClr val="4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60400" y="187845"/>
            <a:ext cx="4661639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rgbClr val="434544"/>
                </a:solidFill>
              </a:rPr>
              <a:t>핵심기능</a:t>
            </a:r>
            <a:endParaRPr lang="en-US" altLang="ko-KR" sz="2400" b="1" i="1" dirty="0">
              <a:solidFill>
                <a:srgbClr val="434544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434544"/>
                </a:solidFill>
              </a:rPr>
              <a:t>핵심 기능 소개</a:t>
            </a:r>
            <a:endParaRPr lang="ko-KR" altLang="en-US" sz="4000" dirty="0">
              <a:solidFill>
                <a:srgbClr val="434544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6154147" y="420098"/>
            <a:ext cx="343410" cy="343410"/>
            <a:chOff x="7470945" y="4120730"/>
            <a:chExt cx="508420" cy="508420"/>
          </a:xfrm>
        </p:grpSpPr>
        <p:sp>
          <p:nvSpPr>
            <p:cNvPr id="29" name="타원 28"/>
            <p:cNvSpPr/>
            <p:nvPr/>
          </p:nvSpPr>
          <p:spPr>
            <a:xfrm>
              <a:off x="7470945" y="4120730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7470946" y="4120731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양쪽 모서리가 둥근 사각형 1"/>
          <p:cNvSpPr/>
          <p:nvPr/>
        </p:nvSpPr>
        <p:spPr>
          <a:xfrm>
            <a:off x="426447" y="1167462"/>
            <a:ext cx="11455400" cy="5690538"/>
          </a:xfrm>
          <a:prstGeom prst="round2SameRect">
            <a:avLst>
              <a:gd name="adj1" fmla="val 5335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A448D0B-C546-49DA-BE54-2D511993DE60}"/>
              </a:ext>
            </a:extLst>
          </p:cNvPr>
          <p:cNvSpPr/>
          <p:nvPr/>
        </p:nvSpPr>
        <p:spPr>
          <a:xfrm>
            <a:off x="1362425" y="1547649"/>
            <a:ext cx="1927118" cy="512250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rgbClr val="D8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295FA990-C894-4C94-94FE-1B88E9DBB0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547" y="4978167"/>
            <a:ext cx="1130057" cy="1130057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F00E46F6-B63E-4D90-B470-0038C7B990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110" y="3223312"/>
            <a:ext cx="1550735" cy="155073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7D24C929-9EE6-4C63-B59A-F2678E20D8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815" y="1813866"/>
            <a:ext cx="1205326" cy="1205326"/>
          </a:xfrm>
          <a:prstGeom prst="rect">
            <a:avLst/>
          </a:prstGeom>
        </p:spPr>
      </p:pic>
      <p:sp>
        <p:nvSpPr>
          <p:cNvPr id="43" name="모서리가 둥근 직사각형 13">
            <a:extLst>
              <a:ext uri="{FF2B5EF4-FFF2-40B4-BE49-F238E27FC236}">
                <a16:creationId xmlns:a16="http://schemas.microsoft.com/office/drawing/2014/main" id="{A6FBB172-C495-4779-84DE-7B75016777E6}"/>
              </a:ext>
            </a:extLst>
          </p:cNvPr>
          <p:cNvSpPr/>
          <p:nvPr/>
        </p:nvSpPr>
        <p:spPr>
          <a:xfrm>
            <a:off x="1724039" y="3078370"/>
            <a:ext cx="1251079" cy="350550"/>
          </a:xfrm>
          <a:prstGeom prst="roundRect">
            <a:avLst>
              <a:gd name="adj" fmla="val 15935"/>
            </a:avLst>
          </a:prstGeom>
          <a:solidFill>
            <a:srgbClr val="F5F6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434544"/>
                </a:solidFill>
                <a:latin typeface="+mj-lt"/>
                <a:ea typeface="+mj-ea"/>
                <a:cs typeface="Aharoni" panose="02010803020104030203" pitchFamily="2" charset="-79"/>
              </a:rPr>
              <a:t>현금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  <a:latin typeface="+mj-lt"/>
              <a:ea typeface="+mj-ea"/>
              <a:cs typeface="Aharoni" panose="02010803020104030203" pitchFamily="2" charset="-79"/>
            </a:endParaRPr>
          </a:p>
        </p:txBody>
      </p:sp>
      <p:sp>
        <p:nvSpPr>
          <p:cNvPr id="44" name="모서리가 둥근 직사각형 13">
            <a:extLst>
              <a:ext uri="{FF2B5EF4-FFF2-40B4-BE49-F238E27FC236}">
                <a16:creationId xmlns:a16="http://schemas.microsoft.com/office/drawing/2014/main" id="{11337A8D-6AEF-4D0A-A019-E19EBBAE4614}"/>
              </a:ext>
            </a:extLst>
          </p:cNvPr>
          <p:cNvSpPr/>
          <p:nvPr/>
        </p:nvSpPr>
        <p:spPr>
          <a:xfrm>
            <a:off x="1700444" y="4457825"/>
            <a:ext cx="1251079" cy="350550"/>
          </a:xfrm>
          <a:prstGeom prst="roundRect">
            <a:avLst>
              <a:gd name="adj" fmla="val 15935"/>
            </a:avLst>
          </a:prstGeom>
          <a:solidFill>
            <a:srgbClr val="F5F6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rgbClr val="434544"/>
                </a:solidFill>
                <a:latin typeface="+mj-lt"/>
                <a:ea typeface="+mj-ea"/>
                <a:cs typeface="Aharoni" panose="02010803020104030203" pitchFamily="2" charset="-79"/>
              </a:rPr>
              <a:t>카드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  <a:latin typeface="+mj-lt"/>
              <a:ea typeface="+mj-ea"/>
              <a:cs typeface="Aharoni" panose="02010803020104030203" pitchFamily="2" charset="-79"/>
            </a:endParaRPr>
          </a:p>
        </p:txBody>
      </p:sp>
      <p:sp>
        <p:nvSpPr>
          <p:cNvPr id="45" name="모서리가 둥근 직사각형 13">
            <a:extLst>
              <a:ext uri="{FF2B5EF4-FFF2-40B4-BE49-F238E27FC236}">
                <a16:creationId xmlns:a16="http://schemas.microsoft.com/office/drawing/2014/main" id="{4EC4F488-4ADC-4FA9-B586-6515EDCE09EC}"/>
              </a:ext>
            </a:extLst>
          </p:cNvPr>
          <p:cNvSpPr/>
          <p:nvPr/>
        </p:nvSpPr>
        <p:spPr>
          <a:xfrm>
            <a:off x="1700444" y="6173919"/>
            <a:ext cx="1251079" cy="350550"/>
          </a:xfrm>
          <a:prstGeom prst="roundRect">
            <a:avLst>
              <a:gd name="adj" fmla="val 15935"/>
            </a:avLst>
          </a:prstGeom>
          <a:solidFill>
            <a:srgbClr val="F5F6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rgbClr val="434544"/>
                </a:solidFill>
                <a:latin typeface="+mj-lt"/>
                <a:ea typeface="+mj-ea"/>
                <a:cs typeface="Aharoni" panose="02010803020104030203" pitchFamily="2" charset="-79"/>
              </a:rPr>
              <a:t>쿠폰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  <a:latin typeface="+mj-lt"/>
              <a:ea typeface="+mj-ea"/>
              <a:cs typeface="Aharoni" panose="02010803020104030203" pitchFamily="2" charset="-79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A9716E-5288-4318-BA76-300BC9C2D1BC}"/>
              </a:ext>
            </a:extLst>
          </p:cNvPr>
          <p:cNvSpPr/>
          <p:nvPr/>
        </p:nvSpPr>
        <p:spPr>
          <a:xfrm>
            <a:off x="4490969" y="2023856"/>
            <a:ext cx="5380818" cy="5757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434544"/>
                </a:solidFill>
              </a:rPr>
              <a:t>결제 기능</a:t>
            </a:r>
            <a:r>
              <a:rPr lang="en-US" altLang="ko-KR" sz="2800" b="1" dirty="0">
                <a:solidFill>
                  <a:srgbClr val="434544"/>
                </a:solidFill>
              </a:rPr>
              <a:t> </a:t>
            </a:r>
            <a:r>
              <a:rPr lang="ko-KR" altLang="en-US" sz="2800" b="1" dirty="0">
                <a:solidFill>
                  <a:srgbClr val="434544"/>
                </a:solidFill>
              </a:rPr>
              <a:t>및 관리자 기능 </a:t>
            </a:r>
            <a:endParaRPr lang="en-US" altLang="ko-KR" sz="2000" b="1" dirty="0">
              <a:solidFill>
                <a:srgbClr val="434544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rgbClr val="434544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rgbClr val="434544"/>
                </a:solidFill>
              </a:rPr>
              <a:t>현금</a:t>
            </a:r>
            <a:r>
              <a:rPr lang="en-US" altLang="ko-KR" sz="2000" dirty="0">
                <a:solidFill>
                  <a:srgbClr val="434544"/>
                </a:solidFill>
              </a:rPr>
              <a:t>, </a:t>
            </a:r>
            <a:r>
              <a:rPr lang="ko-KR" altLang="en-US" sz="2000" dirty="0">
                <a:solidFill>
                  <a:srgbClr val="434544"/>
                </a:solidFill>
              </a:rPr>
              <a:t>카드</a:t>
            </a:r>
            <a:r>
              <a:rPr lang="en-US" altLang="ko-KR" sz="2000" dirty="0">
                <a:solidFill>
                  <a:srgbClr val="434544"/>
                </a:solidFill>
              </a:rPr>
              <a:t>, </a:t>
            </a:r>
            <a:r>
              <a:rPr lang="ko-KR" altLang="en-US" sz="2000" dirty="0">
                <a:solidFill>
                  <a:srgbClr val="434544"/>
                </a:solidFill>
              </a:rPr>
              <a:t>쿠폰 결제</a:t>
            </a:r>
            <a:endParaRPr lang="en-US" altLang="ko-KR" sz="2000" dirty="0">
              <a:solidFill>
                <a:srgbClr val="434544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rgbClr val="434544"/>
                </a:solidFill>
              </a:rPr>
              <a:t>거스름돈 반환</a:t>
            </a:r>
            <a:endParaRPr lang="en-US" altLang="ko-KR" sz="2000" dirty="0">
              <a:solidFill>
                <a:srgbClr val="434544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rgbClr val="434544"/>
                </a:solidFill>
              </a:rPr>
              <a:t>성인인증 시스템</a:t>
            </a:r>
            <a:endParaRPr lang="en-US" altLang="ko-KR" sz="2000" dirty="0">
              <a:solidFill>
                <a:srgbClr val="434544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rgbClr val="434544"/>
                </a:solidFill>
              </a:rPr>
              <a:t>스탬프 적립</a:t>
            </a:r>
            <a:endParaRPr lang="en-US" altLang="ko-KR" sz="2000" dirty="0">
              <a:solidFill>
                <a:srgbClr val="434544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rgbClr val="434544"/>
                </a:solidFill>
              </a:rPr>
              <a:t>관리자 비밀번호 변경</a:t>
            </a:r>
            <a:endParaRPr lang="en-US" altLang="ko-KR" sz="2000" dirty="0">
              <a:solidFill>
                <a:srgbClr val="434544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rgbClr val="434544"/>
                </a:solidFill>
              </a:rPr>
              <a:t>품목 가격 설정</a:t>
            </a:r>
            <a:endParaRPr lang="en-US" altLang="ko-KR" sz="2000" dirty="0">
              <a:solidFill>
                <a:srgbClr val="434544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solidFill>
                  <a:srgbClr val="434544"/>
                </a:solidFill>
              </a:rPr>
              <a:t>재고 관리</a:t>
            </a:r>
            <a:endParaRPr lang="en-US" altLang="ko-KR" sz="2000" dirty="0">
              <a:solidFill>
                <a:srgbClr val="434544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solidFill>
                <a:srgbClr val="434544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2000" dirty="0">
              <a:solidFill>
                <a:srgbClr val="434544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2000" dirty="0">
              <a:solidFill>
                <a:srgbClr val="4345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210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ln>
            <a:solidFill>
              <a:srgbClr val="4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6154147" y="420098"/>
            <a:ext cx="343410" cy="343410"/>
            <a:chOff x="7470945" y="4120730"/>
            <a:chExt cx="508420" cy="508420"/>
          </a:xfrm>
        </p:grpSpPr>
        <p:sp>
          <p:nvSpPr>
            <p:cNvPr id="29" name="타원 28"/>
            <p:cNvSpPr/>
            <p:nvPr/>
          </p:nvSpPr>
          <p:spPr>
            <a:xfrm>
              <a:off x="7470945" y="4120730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7470946" y="4120731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양쪽 모서리가 둥근 사각형 1"/>
          <p:cNvSpPr/>
          <p:nvPr/>
        </p:nvSpPr>
        <p:spPr>
          <a:xfrm>
            <a:off x="426447" y="1167462"/>
            <a:ext cx="11455400" cy="5690538"/>
          </a:xfrm>
          <a:prstGeom prst="round2SameRect">
            <a:avLst>
              <a:gd name="adj1" fmla="val 5335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730D9A36-33E6-46BA-AED2-063594DB7FFE}"/>
              </a:ext>
            </a:extLst>
          </p:cNvPr>
          <p:cNvSpPr/>
          <p:nvPr/>
        </p:nvSpPr>
        <p:spPr>
          <a:xfrm>
            <a:off x="4831722" y="1295123"/>
            <a:ext cx="1549989" cy="10884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Admin</a:t>
            </a:r>
            <a:endParaRPr lang="ko-KR" altLang="en-US" dirty="0"/>
          </a:p>
        </p:txBody>
      </p:sp>
      <p:sp>
        <p:nvSpPr>
          <p:cNvPr id="56" name="모서리가 둥근 직사각형 4">
            <a:extLst>
              <a:ext uri="{FF2B5EF4-FFF2-40B4-BE49-F238E27FC236}">
                <a16:creationId xmlns:a16="http://schemas.microsoft.com/office/drawing/2014/main" id="{A8A8F8E0-80ED-44BC-ACBA-4810689E3C24}"/>
              </a:ext>
            </a:extLst>
          </p:cNvPr>
          <p:cNvSpPr/>
          <p:nvPr/>
        </p:nvSpPr>
        <p:spPr>
          <a:xfrm>
            <a:off x="1677125" y="1295123"/>
            <a:ext cx="1301991" cy="88437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Recipe</a:t>
            </a:r>
          </a:p>
          <a:p>
            <a:pPr algn="ctr"/>
            <a:r>
              <a:rPr lang="en-US" altLang="ko-KR" dirty="0"/>
              <a:t>(Interface)</a:t>
            </a:r>
            <a:endParaRPr lang="ko-KR" altLang="en-US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27C19A70-B373-4E6C-9BAF-EEA6EB187DDB}"/>
              </a:ext>
            </a:extLst>
          </p:cNvPr>
          <p:cNvSpPr/>
          <p:nvPr/>
        </p:nvSpPr>
        <p:spPr>
          <a:xfrm>
            <a:off x="8466992" y="3045529"/>
            <a:ext cx="1114229" cy="10488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Adult</a:t>
            </a:r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61813B02-D9C1-4C3F-AAA4-268A6CFD39ED}"/>
              </a:ext>
            </a:extLst>
          </p:cNvPr>
          <p:cNvSpPr/>
          <p:nvPr/>
        </p:nvSpPr>
        <p:spPr>
          <a:xfrm>
            <a:off x="1762524" y="3174720"/>
            <a:ext cx="1154932" cy="97220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Cafe</a:t>
            </a:r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1AEE4B39-08A6-4CC5-804C-4AADD7BED75E}"/>
              </a:ext>
            </a:extLst>
          </p:cNvPr>
          <p:cNvSpPr/>
          <p:nvPr/>
        </p:nvSpPr>
        <p:spPr>
          <a:xfrm>
            <a:off x="2011687" y="4723025"/>
            <a:ext cx="1115992" cy="9920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Pay</a:t>
            </a:r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71C00C96-F79C-4ECB-96C5-E36B6389EF65}"/>
              </a:ext>
            </a:extLst>
          </p:cNvPr>
          <p:cNvSpPr/>
          <p:nvPr/>
        </p:nvSpPr>
        <p:spPr>
          <a:xfrm>
            <a:off x="3445517" y="5677611"/>
            <a:ext cx="1266648" cy="11564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Topping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B00FFE5-B9DD-45FD-9A12-C351B30442B9}"/>
              </a:ext>
            </a:extLst>
          </p:cNvPr>
          <p:cNvSpPr/>
          <p:nvPr/>
        </p:nvSpPr>
        <p:spPr>
          <a:xfrm>
            <a:off x="4790874" y="3627734"/>
            <a:ext cx="1673988" cy="1088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Mainmachine</a:t>
            </a:r>
            <a:endParaRPr lang="en-US" altLang="ko-KR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5067A859-3A16-4F42-BA8F-171E781769F9}"/>
              </a:ext>
            </a:extLst>
          </p:cNvPr>
          <p:cNvSpPr/>
          <p:nvPr/>
        </p:nvSpPr>
        <p:spPr>
          <a:xfrm>
            <a:off x="8466992" y="4507001"/>
            <a:ext cx="1104847" cy="10884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Beer</a:t>
            </a:r>
            <a:endParaRPr lang="ko-KR" altLang="en-US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103C6FA-1DD1-4756-ABF2-0C0E411ADE26}"/>
              </a:ext>
            </a:extLst>
          </p:cNvPr>
          <p:cNvCxnSpPr>
            <a:stCxn id="55" idx="4"/>
            <a:endCxn id="61" idx="0"/>
          </p:cNvCxnSpPr>
          <p:nvPr/>
        </p:nvCxnSpPr>
        <p:spPr>
          <a:xfrm>
            <a:off x="5606717" y="2383579"/>
            <a:ext cx="21151" cy="12441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3018932-CAB8-4A85-8D63-0ADF7E8FAF39}"/>
              </a:ext>
            </a:extLst>
          </p:cNvPr>
          <p:cNvCxnSpPr>
            <a:stCxn id="55" idx="2"/>
            <a:endCxn id="58" idx="0"/>
          </p:cNvCxnSpPr>
          <p:nvPr/>
        </p:nvCxnSpPr>
        <p:spPr>
          <a:xfrm flipH="1">
            <a:off x="2339990" y="1839351"/>
            <a:ext cx="2491732" cy="13353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34A86C6-976D-4988-8A20-9AE1D6DA35E2}"/>
              </a:ext>
            </a:extLst>
          </p:cNvPr>
          <p:cNvCxnSpPr>
            <a:stCxn id="55" idx="6"/>
            <a:endCxn id="57" idx="0"/>
          </p:cNvCxnSpPr>
          <p:nvPr/>
        </p:nvCxnSpPr>
        <p:spPr>
          <a:xfrm>
            <a:off x="6381711" y="1839351"/>
            <a:ext cx="2642396" cy="12061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6F849F1-FA09-4F1A-82BD-58F8D7C92B7A}"/>
              </a:ext>
            </a:extLst>
          </p:cNvPr>
          <p:cNvCxnSpPr>
            <a:stCxn id="55" idx="5"/>
            <a:endCxn id="62" idx="1"/>
          </p:cNvCxnSpPr>
          <p:nvPr/>
        </p:nvCxnSpPr>
        <p:spPr>
          <a:xfrm>
            <a:off x="6154720" y="2224178"/>
            <a:ext cx="2474073" cy="24422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D035B6D-13C4-48DD-9A4E-EA3210413BD8}"/>
              </a:ext>
            </a:extLst>
          </p:cNvPr>
          <p:cNvCxnSpPr>
            <a:stCxn id="55" idx="3"/>
            <a:endCxn id="59" idx="7"/>
          </p:cNvCxnSpPr>
          <p:nvPr/>
        </p:nvCxnSpPr>
        <p:spPr>
          <a:xfrm flipH="1">
            <a:off x="2964246" y="2224178"/>
            <a:ext cx="2094467" cy="26441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7CE4B9D-6048-48F3-8F65-6138989EBE1A}"/>
              </a:ext>
            </a:extLst>
          </p:cNvPr>
          <p:cNvCxnSpPr>
            <a:stCxn id="56" idx="2"/>
            <a:endCxn id="58" idx="0"/>
          </p:cNvCxnSpPr>
          <p:nvPr/>
        </p:nvCxnSpPr>
        <p:spPr>
          <a:xfrm>
            <a:off x="2328121" y="2179494"/>
            <a:ext cx="11869" cy="9952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EF2B50F-7FF1-4471-B2F0-826CE7B43963}"/>
              </a:ext>
            </a:extLst>
          </p:cNvPr>
          <p:cNvSpPr txBox="1"/>
          <p:nvPr/>
        </p:nvSpPr>
        <p:spPr>
          <a:xfrm>
            <a:off x="5448089" y="2522953"/>
            <a:ext cx="95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70C0"/>
                </a:solidFill>
              </a:rPr>
              <a:t>상속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00F549D-E303-458B-A969-D18CDB6AD1E5}"/>
              </a:ext>
            </a:extLst>
          </p:cNvPr>
          <p:cNvSpPr txBox="1"/>
          <p:nvPr/>
        </p:nvSpPr>
        <p:spPr>
          <a:xfrm>
            <a:off x="7550308" y="2078471"/>
            <a:ext cx="95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70C0"/>
                </a:solidFill>
              </a:rPr>
              <a:t>상속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5756794-1788-4442-8DFF-7DB9CE997731}"/>
              </a:ext>
            </a:extLst>
          </p:cNvPr>
          <p:cNvSpPr txBox="1"/>
          <p:nvPr/>
        </p:nvSpPr>
        <p:spPr>
          <a:xfrm>
            <a:off x="7219631" y="3101087"/>
            <a:ext cx="95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70C0"/>
                </a:solidFill>
              </a:rPr>
              <a:t>상속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EA6887C-8690-4D40-9709-887A06A7E8F5}"/>
              </a:ext>
            </a:extLst>
          </p:cNvPr>
          <p:cNvSpPr txBox="1"/>
          <p:nvPr/>
        </p:nvSpPr>
        <p:spPr>
          <a:xfrm>
            <a:off x="3632465" y="2780223"/>
            <a:ext cx="95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70C0"/>
                </a:solidFill>
              </a:rPr>
              <a:t>상속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28F5512-42D6-4F6D-A4FD-2328CCB83CA6}"/>
              </a:ext>
            </a:extLst>
          </p:cNvPr>
          <p:cNvSpPr txBox="1"/>
          <p:nvPr/>
        </p:nvSpPr>
        <p:spPr>
          <a:xfrm>
            <a:off x="3076473" y="2065680"/>
            <a:ext cx="95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70C0"/>
                </a:solidFill>
              </a:rPr>
              <a:t>상속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54D5BC-5A01-41F0-B1B0-30B248DC0F37}"/>
              </a:ext>
            </a:extLst>
          </p:cNvPr>
          <p:cNvSpPr txBox="1"/>
          <p:nvPr/>
        </p:nvSpPr>
        <p:spPr>
          <a:xfrm>
            <a:off x="660400" y="2467426"/>
            <a:ext cx="189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implements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FEC45836-10A7-4783-B372-5DE85E65B8D3}"/>
              </a:ext>
            </a:extLst>
          </p:cNvPr>
          <p:cNvSpPr/>
          <p:nvPr/>
        </p:nvSpPr>
        <p:spPr>
          <a:xfrm>
            <a:off x="5197533" y="5677611"/>
            <a:ext cx="1266648" cy="11564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Mprice</a:t>
            </a:r>
            <a:endParaRPr lang="ko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F21F80B4-179C-4EAF-81DF-DFD3892A11B8}"/>
              </a:ext>
            </a:extLst>
          </p:cNvPr>
          <p:cNvSpPr/>
          <p:nvPr/>
        </p:nvSpPr>
        <p:spPr>
          <a:xfrm>
            <a:off x="6998527" y="5646102"/>
            <a:ext cx="1266648" cy="11564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Time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96E695F-52C4-422D-82D1-B2062299D4DE}"/>
              </a:ext>
            </a:extLst>
          </p:cNvPr>
          <p:cNvSpPr txBox="1"/>
          <p:nvPr/>
        </p:nvSpPr>
        <p:spPr>
          <a:xfrm>
            <a:off x="3239635" y="5727436"/>
            <a:ext cx="1685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 err="1"/>
              <a:t>토핑</a:t>
            </a:r>
            <a:r>
              <a:rPr lang="ko-KR" altLang="en-US" sz="1400" b="1" dirty="0"/>
              <a:t> 재료 클래스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21574D-14CF-43A8-BD80-A1D3AB35D2BF}"/>
              </a:ext>
            </a:extLst>
          </p:cNvPr>
          <p:cNvSpPr txBox="1"/>
          <p:nvPr/>
        </p:nvSpPr>
        <p:spPr>
          <a:xfrm>
            <a:off x="4954144" y="5741357"/>
            <a:ext cx="1685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가격정보 클래스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702F8F8-C16B-493F-905C-198D4150BACF}"/>
              </a:ext>
            </a:extLst>
          </p:cNvPr>
          <p:cNvSpPr txBox="1"/>
          <p:nvPr/>
        </p:nvSpPr>
        <p:spPr>
          <a:xfrm>
            <a:off x="6755138" y="5741357"/>
            <a:ext cx="1685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 err="1"/>
              <a:t>재부팅</a:t>
            </a:r>
            <a:r>
              <a:rPr lang="ko-KR" altLang="en-US" sz="1400" b="1" dirty="0"/>
              <a:t> 클래스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6103F34-E0E2-4C8E-BBEC-3FB7AD2A6429}"/>
              </a:ext>
            </a:extLst>
          </p:cNvPr>
          <p:cNvSpPr/>
          <p:nvPr/>
        </p:nvSpPr>
        <p:spPr>
          <a:xfrm>
            <a:off x="660400" y="215094"/>
            <a:ext cx="4661639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rgbClr val="434544"/>
                </a:solidFill>
              </a:rPr>
              <a:t>클래스와 메소드</a:t>
            </a:r>
            <a:endParaRPr lang="en-US" altLang="ko-KR" sz="2400" b="1" i="1" dirty="0">
              <a:solidFill>
                <a:srgbClr val="434544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434544"/>
                </a:solidFill>
              </a:rPr>
              <a:t> 소개</a:t>
            </a:r>
            <a:endParaRPr lang="ko-KR" altLang="en-US" sz="4000" dirty="0">
              <a:solidFill>
                <a:srgbClr val="4345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542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6154147" y="591803"/>
            <a:ext cx="5400000" cy="0"/>
          </a:xfrm>
          <a:prstGeom prst="line">
            <a:avLst/>
          </a:prstGeom>
          <a:ln>
            <a:solidFill>
              <a:srgbClr val="4345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60400" y="187845"/>
            <a:ext cx="4661639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i="1" dirty="0">
                <a:solidFill>
                  <a:srgbClr val="434544"/>
                </a:solidFill>
              </a:rPr>
              <a:t>세부 기능</a:t>
            </a:r>
            <a:endParaRPr lang="en-US" altLang="ko-KR" sz="1400" b="1" i="1" dirty="0">
              <a:solidFill>
                <a:srgbClr val="434544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434544"/>
                </a:solidFill>
              </a:rPr>
              <a:t>세부 기능 소개</a:t>
            </a:r>
            <a:endParaRPr lang="ko-KR" altLang="en-US" sz="4000" dirty="0">
              <a:solidFill>
                <a:srgbClr val="434544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6154147" y="420098"/>
            <a:ext cx="343410" cy="343410"/>
            <a:chOff x="7470945" y="4120730"/>
            <a:chExt cx="508420" cy="508420"/>
          </a:xfrm>
        </p:grpSpPr>
        <p:sp>
          <p:nvSpPr>
            <p:cNvPr id="29" name="타원 28"/>
            <p:cNvSpPr/>
            <p:nvPr/>
          </p:nvSpPr>
          <p:spPr>
            <a:xfrm>
              <a:off x="7470945" y="4120730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5400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7470946" y="4120731"/>
              <a:ext cx="508419" cy="508419"/>
            </a:xfrm>
            <a:prstGeom prst="ellipse">
              <a:avLst/>
            </a:prstGeom>
            <a:gradFill flip="none" rotWithShape="1">
              <a:gsLst>
                <a:gs pos="0">
                  <a:srgbClr val="E5E5E5">
                    <a:lumMod val="89000"/>
                    <a:lumOff val="11000"/>
                  </a:srgbClr>
                </a:gs>
                <a:gs pos="100000">
                  <a:srgbClr val="E5E5E5">
                    <a:lumMod val="10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762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양쪽 모서리가 둥근 사각형 1"/>
          <p:cNvSpPr/>
          <p:nvPr/>
        </p:nvSpPr>
        <p:spPr>
          <a:xfrm>
            <a:off x="368300" y="1177745"/>
            <a:ext cx="11455400" cy="5690538"/>
          </a:xfrm>
          <a:prstGeom prst="round2SameRect">
            <a:avLst>
              <a:gd name="adj1" fmla="val 5335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E121BCE-DF6C-422C-AF20-A6A3466EA62F}"/>
              </a:ext>
            </a:extLst>
          </p:cNvPr>
          <p:cNvSpPr/>
          <p:nvPr/>
        </p:nvSpPr>
        <p:spPr>
          <a:xfrm>
            <a:off x="1603967" y="3683824"/>
            <a:ext cx="1921079" cy="604007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맥주 선택 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6F014C5-A69B-40CE-A3E4-C2F496F6A5E4}"/>
              </a:ext>
            </a:extLst>
          </p:cNvPr>
          <p:cNvSpPr/>
          <p:nvPr/>
        </p:nvSpPr>
        <p:spPr>
          <a:xfrm>
            <a:off x="1603966" y="1835774"/>
            <a:ext cx="1921079" cy="604007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커피 선택  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B84980A-5AFF-4F4B-BB48-005CB51B408D}"/>
              </a:ext>
            </a:extLst>
          </p:cNvPr>
          <p:cNvSpPr/>
          <p:nvPr/>
        </p:nvSpPr>
        <p:spPr>
          <a:xfrm>
            <a:off x="1585515" y="2743952"/>
            <a:ext cx="1921079" cy="604007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토핑</a:t>
            </a:r>
            <a:r>
              <a:rPr lang="ko-KR" altLang="en-US" dirty="0"/>
              <a:t> 추가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D791F56-6E33-4084-9B2A-1C8570003790}"/>
              </a:ext>
            </a:extLst>
          </p:cNvPr>
          <p:cNvSpPr/>
          <p:nvPr/>
        </p:nvSpPr>
        <p:spPr>
          <a:xfrm>
            <a:off x="1585515" y="4584890"/>
            <a:ext cx="1921079" cy="604007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성인인증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6A916E4-8DB5-4936-BE7A-29AC2B48CFBC}"/>
              </a:ext>
            </a:extLst>
          </p:cNvPr>
          <p:cNvSpPr/>
          <p:nvPr/>
        </p:nvSpPr>
        <p:spPr>
          <a:xfrm>
            <a:off x="1585515" y="5453856"/>
            <a:ext cx="1921079" cy="604007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06621-8A7B-4417-9F7D-AE322AA1B0E3}"/>
              </a:ext>
            </a:extLst>
          </p:cNvPr>
          <p:cNvSpPr txBox="1"/>
          <p:nvPr/>
        </p:nvSpPr>
        <p:spPr>
          <a:xfrm>
            <a:off x="3857228" y="3819179"/>
            <a:ext cx="58303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사용자가 주류 선택 시 선택한 맥주 </a:t>
            </a:r>
            <a:r>
              <a:rPr lang="ko-KR" altLang="en-US" sz="1500" dirty="0" err="1"/>
              <a:t>메뉴판</a:t>
            </a:r>
            <a:r>
              <a:rPr lang="ko-KR" altLang="en-US" sz="1500" dirty="0"/>
              <a:t> 출력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C98B2F1-53C1-4D42-86EF-B7678EBC9B5C}"/>
              </a:ext>
            </a:extLst>
          </p:cNvPr>
          <p:cNvSpPr txBox="1"/>
          <p:nvPr/>
        </p:nvSpPr>
        <p:spPr>
          <a:xfrm>
            <a:off x="3857228" y="1979053"/>
            <a:ext cx="58303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사용자가 커피 선택 시 선택한 커피 </a:t>
            </a:r>
            <a:r>
              <a:rPr lang="ko-KR" altLang="en-US" sz="1500" dirty="0" err="1"/>
              <a:t>메뉴판</a:t>
            </a:r>
            <a:r>
              <a:rPr lang="ko-KR" altLang="en-US" sz="1500" dirty="0"/>
              <a:t> 제조 기능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03BFCE-D2E7-4338-B5A4-BB9F2D5541C4}"/>
              </a:ext>
            </a:extLst>
          </p:cNvPr>
          <p:cNvSpPr txBox="1"/>
          <p:nvPr/>
        </p:nvSpPr>
        <p:spPr>
          <a:xfrm>
            <a:off x="3838777" y="2903351"/>
            <a:ext cx="58303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커피 선택 시 </a:t>
            </a:r>
            <a:r>
              <a:rPr lang="ko-KR" altLang="en-US" sz="1500" dirty="0" err="1"/>
              <a:t>휘핑</a:t>
            </a:r>
            <a:r>
              <a:rPr lang="en-US" altLang="ko-KR" sz="1500" dirty="0"/>
              <a:t>, </a:t>
            </a:r>
            <a:r>
              <a:rPr lang="ko-KR" altLang="en-US" sz="1500" dirty="0"/>
              <a:t>버블</a:t>
            </a:r>
            <a:r>
              <a:rPr lang="en-US" altLang="ko-KR" sz="1500" dirty="0"/>
              <a:t>, </a:t>
            </a:r>
            <a:r>
              <a:rPr lang="ko-KR" altLang="en-US" sz="1500" dirty="0"/>
              <a:t>샷</a:t>
            </a:r>
            <a:r>
              <a:rPr lang="en-US" altLang="ko-KR" sz="1500" dirty="0"/>
              <a:t>, </a:t>
            </a:r>
            <a:r>
              <a:rPr lang="ko-KR" altLang="en-US" sz="1500" dirty="0"/>
              <a:t>시럽 </a:t>
            </a:r>
            <a:r>
              <a:rPr lang="ko-KR" altLang="en-US" sz="1500" dirty="0" err="1"/>
              <a:t>토핑</a:t>
            </a:r>
            <a:r>
              <a:rPr lang="ko-KR" altLang="en-US" sz="1500" dirty="0"/>
              <a:t> 추가 기능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1AE6A7-A6BB-47DD-AD16-3A62C47BCFA4}"/>
              </a:ext>
            </a:extLst>
          </p:cNvPr>
          <p:cNvSpPr txBox="1"/>
          <p:nvPr/>
        </p:nvSpPr>
        <p:spPr>
          <a:xfrm>
            <a:off x="3857227" y="4736452"/>
            <a:ext cx="6413383" cy="5539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500" dirty="0"/>
              <a:t>주류 선택 시 주민등록번호와 핸드폰번호를 통한 성인인증</a:t>
            </a:r>
            <a:r>
              <a:rPr lang="en-US" altLang="ko-KR" sz="1500" dirty="0"/>
              <a:t>,</a:t>
            </a:r>
            <a:r>
              <a:rPr lang="ko-KR" altLang="en-US" sz="1500" dirty="0"/>
              <a:t>문자인증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699578-74C2-4758-B47B-460CD87F3064}"/>
              </a:ext>
            </a:extLst>
          </p:cNvPr>
          <p:cNvSpPr txBox="1"/>
          <p:nvPr/>
        </p:nvSpPr>
        <p:spPr>
          <a:xfrm>
            <a:off x="3838777" y="5453856"/>
            <a:ext cx="61692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현금 </a:t>
            </a:r>
            <a:r>
              <a:rPr lang="en-US" altLang="ko-KR" sz="1500" dirty="0"/>
              <a:t>= </a:t>
            </a:r>
            <a:r>
              <a:rPr lang="ko-KR" altLang="en-US" sz="1500" dirty="0"/>
              <a:t>화폐 단위로 구별  카드 </a:t>
            </a:r>
            <a:r>
              <a:rPr lang="en-US" altLang="ko-KR" sz="1500" dirty="0"/>
              <a:t>= </a:t>
            </a:r>
            <a:r>
              <a:rPr lang="ko-KR" altLang="en-US" sz="1500" dirty="0"/>
              <a:t>카드번호 및 </a:t>
            </a:r>
            <a:r>
              <a:rPr lang="en-US" altLang="ko-KR" sz="1500" dirty="0"/>
              <a:t>CVC</a:t>
            </a:r>
            <a:r>
              <a:rPr lang="ko-KR" altLang="en-US" sz="1500" dirty="0"/>
              <a:t>번호</a:t>
            </a:r>
            <a:endParaRPr lang="en-US" altLang="ko-KR" sz="1500" dirty="0"/>
          </a:p>
          <a:p>
            <a:r>
              <a:rPr lang="ko-KR" altLang="en-US" sz="1500" dirty="0"/>
              <a:t>쿠폰 </a:t>
            </a:r>
            <a:r>
              <a:rPr lang="en-US" altLang="ko-KR" sz="1500" dirty="0"/>
              <a:t>= 10</a:t>
            </a:r>
            <a:r>
              <a:rPr lang="ko-KR" altLang="en-US" sz="1500" dirty="0" err="1"/>
              <a:t>번적립</a:t>
            </a:r>
            <a:r>
              <a:rPr lang="ko-KR" altLang="en-US" sz="1500" dirty="0"/>
              <a:t> </a:t>
            </a:r>
            <a:r>
              <a:rPr lang="en-US" altLang="ko-KR" sz="1500" dirty="0"/>
              <a:t>=</a:t>
            </a:r>
            <a:r>
              <a:rPr lang="ko-KR" altLang="en-US" sz="1500" dirty="0"/>
              <a:t> </a:t>
            </a:r>
            <a:r>
              <a:rPr lang="en-US" altLang="ko-KR" sz="1500" dirty="0"/>
              <a:t>1</a:t>
            </a:r>
            <a:r>
              <a:rPr lang="ko-KR" altLang="en-US" sz="1500" dirty="0"/>
              <a:t>매</a:t>
            </a:r>
          </a:p>
        </p:txBody>
      </p:sp>
    </p:spTree>
    <p:extLst>
      <p:ext uri="{BB962C8B-B14F-4D97-AF65-F5344CB8AC3E}">
        <p14:creationId xmlns:p14="http://schemas.microsoft.com/office/powerpoint/2010/main" val="960819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8577</TotalTime>
  <Words>1347</Words>
  <Application>Microsoft Office PowerPoint</Application>
  <PresentationFormat>와이드스크린</PresentationFormat>
  <Paragraphs>377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HY바다M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   사용자 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Lee Yerim</cp:lastModifiedBy>
  <cp:revision>1350</cp:revision>
  <dcterms:created xsi:type="dcterms:W3CDTF">2018-08-02T07:05:36Z</dcterms:created>
  <dcterms:modified xsi:type="dcterms:W3CDTF">2019-09-06T04:55:10Z</dcterms:modified>
</cp:coreProperties>
</file>