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0" r:id="rId8"/>
    <p:sldId id="271" r:id="rId9"/>
    <p:sldId id="262" r:id="rId10"/>
    <p:sldId id="266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36E5CD-DCFB-42FD-8187-67710672263D}">
          <p14:sldIdLst>
            <p14:sldId id="257"/>
            <p14:sldId id="258"/>
            <p14:sldId id="259"/>
            <p14:sldId id="260"/>
            <p14:sldId id="261"/>
            <p14:sldId id="263"/>
            <p14:sldId id="270"/>
          </p14:sldIdLst>
        </p14:section>
        <p14:section name="Machine Learning" id="{B05CB2C1-AFF5-4F9A-9F14-0E54B7405A20}">
          <p14:sldIdLst>
            <p14:sldId id="271"/>
            <p14:sldId id="262"/>
            <p14:sldId id="266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77" d="100"/>
          <a:sy n="77" d="100"/>
        </p:scale>
        <p:origin x="40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8D4A-DE81-4F23-8C91-4C310163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A6A23-9DBB-45D3-8185-F9630266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F734-EB68-440E-A884-F23FD30F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D6D0-A9D2-4C15-A283-A4A735E8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3C15-945C-4B0C-8D87-DEF64E39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92B6-AC9F-4113-AE4C-995FE05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24B93-A96E-421B-ABA5-FEE77E0F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093C-DE8E-4C34-A6D6-8812A8B5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052B-7C27-4F6C-A738-80100292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690B-2877-4A59-BA9E-1227A1D3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78529-54B5-4B99-B9B6-95124D3E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9B003-9D95-4A74-9ADA-D863389A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C80A-ACC8-46A2-9826-88EFBD0E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52DE-1E16-43B2-8873-7248FDF7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AEAD-1A52-4DE9-A7D2-89E30AF0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376A-FAEA-44C1-9B45-EAB2445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3DD0-8C95-4B75-B27A-0E8560D4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008E-7786-491C-ABBD-4CE4FC6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1CB6-8BD8-4013-8A4E-7F673C3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CA2CA-43DC-4BD6-B135-068BFD54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12E0-41E9-4D5D-AE8E-066BA3D4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0D1EE-CF1E-4C76-9AC8-50AB27FF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6212-65DB-4314-BAF7-CB153EE9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83A1-3EC7-4E2B-8744-066CD35C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72D3-7F73-40F6-BE98-BCA4793F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E3FC-7C81-409B-8AD0-B041FC8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C761-9E2B-4C56-A75A-DAB3A596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9C2EE-C038-4836-8595-FD7CD926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CC04-C829-46F1-8C66-359B3D08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501D1-B596-41EF-BD7C-612DD41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5ADB6-48D8-458B-ACC2-4C2B11F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DF5F-705E-4EBC-8C12-F481AA39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7A1C-C448-40B8-9342-D987A202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B3C5C-BF48-47B7-8344-BDC66BEC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36299-4362-48AE-A4DC-51E2AF2F7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65BC7-C987-493E-A5F8-8A617ADCE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03983-507F-487C-990D-BB5501E2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D3F15-FD5F-4345-A47F-5D226C00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E718A-6B7C-4252-BC13-4ADE331B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67E1-62D8-4649-8613-3A57D48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8BA4D-06CB-4B01-A169-97DE32BC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5421F-FBBE-4297-9065-76EACDE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747DC-B15E-4445-A880-63CFB120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01EDF-66FD-401A-935B-5CDE6D83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34516-2399-43E7-AE56-9B59AFA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FDE8-C871-482A-A4DF-305B8153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F16E-3041-42B6-A5C8-9353A3AC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6499-3A5E-47B9-BD77-AC9C99141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14079-B519-4624-BBCD-A029C65B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B792-0E03-4650-869C-D65F6DA5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CD0EA-3D81-4D14-A5E6-7BC73E4F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0623-3DD9-4AC6-BF17-1F15B2BA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D49F-DC35-4646-A02C-EBB4A400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E1DF9-7177-4538-97BD-03019047F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E587-DACB-45C1-B7B2-B7809D03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5A55-89F7-4142-B4B5-4C995345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C676A-77B9-436D-AB6B-DD1296EA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993A-0FFB-4071-BCCE-CFED2743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D9953-EF91-4E07-A981-0890AF7D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0C0C-62D0-4AAC-88C8-06F24C7A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7967-3459-4E12-ACF2-DC5A8B39F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E711-FC0A-4BDF-95F9-DF92F81C2BF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D2D2-3870-4C65-9F70-62BF5ED76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BB4B-9AE6-4102-A879-C6D4804D3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CFD8-EE66-4B24-9205-0C577C9F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34A8-A0F5-4761-89D7-65EEBAD99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Data to Effectively Maximize Bank Telemarketing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13A31-73C2-46ED-BE4A-A74B8F97C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Capstone 1 Project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Crystal Chen</a:t>
            </a:r>
          </a:p>
        </p:txBody>
      </p:sp>
    </p:spTree>
    <p:extLst>
      <p:ext uri="{BB962C8B-B14F-4D97-AF65-F5344CB8AC3E}">
        <p14:creationId xmlns:p14="http://schemas.microsoft.com/office/powerpoint/2010/main" val="288436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7A20-D49E-4312-BEC7-3967EE48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8ABC-426B-4605-A2A0-871E6DC80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 Model has and accuracy of 89%</a:t>
            </a:r>
          </a:p>
          <a:p>
            <a:r>
              <a:rPr lang="en-US" dirty="0"/>
              <a:t>Model has 75.8% ability of distinguishing between success and failure of marketing calls. </a:t>
            </a:r>
          </a:p>
          <a:p>
            <a:endParaRPr lang="en-US" dirty="0"/>
          </a:p>
        </p:txBody>
      </p:sp>
      <p:pic>
        <p:nvPicPr>
          <p:cNvPr id="6" name="Content Placeholder 5" descr="A close up of a person&#10;&#10;Description automatically generated">
            <a:extLst>
              <a:ext uri="{FF2B5EF4-FFF2-40B4-BE49-F238E27FC236}">
                <a16:creationId xmlns:a16="http://schemas.microsoft.com/office/drawing/2014/main" id="{DBF9C085-A1D6-4397-9094-0D84C954D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7171"/>
            <a:ext cx="5652370" cy="3768246"/>
          </a:xfrm>
        </p:spPr>
      </p:pic>
    </p:spTree>
    <p:extLst>
      <p:ext uri="{BB962C8B-B14F-4D97-AF65-F5344CB8AC3E}">
        <p14:creationId xmlns:p14="http://schemas.microsoft.com/office/powerpoint/2010/main" val="180519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55E0-CCB0-4388-B1AE-2454981F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68DA-3538-4A83-B80B-31818D9AD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model shows that the features of importance are not related to the client, but environmental factors such as the Euribor and average employment.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AA4712-1797-4860-8CF7-3E1F409C9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Insert feature importance image</a:t>
            </a:r>
          </a:p>
        </p:txBody>
      </p:sp>
    </p:spTree>
    <p:extLst>
      <p:ext uri="{BB962C8B-B14F-4D97-AF65-F5344CB8AC3E}">
        <p14:creationId xmlns:p14="http://schemas.microsoft.com/office/powerpoint/2010/main" val="245410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459425-0E44-4E3B-A173-9C7503FF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C27C9-7994-4986-A181-789678CA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model provided above 75% accuracy in predicting the outcome of a marketing call. </a:t>
            </a:r>
          </a:p>
          <a:p>
            <a:r>
              <a:rPr lang="en-US" dirty="0"/>
              <a:t>If market conditions are not optimal, banks should focus marketing tactics and resources on other products, other than term deposits. </a:t>
            </a:r>
          </a:p>
          <a:p>
            <a:r>
              <a:rPr lang="en-US" dirty="0"/>
              <a:t>Some limitations of this data are missing specifics such as exact date of call, exact values that are not quarterly or averages. </a:t>
            </a:r>
          </a:p>
          <a:p>
            <a:r>
              <a:rPr lang="en-US" dirty="0"/>
              <a:t>Model can be further improved upon with excess data variables. </a:t>
            </a:r>
          </a:p>
        </p:txBody>
      </p:sp>
    </p:spTree>
    <p:extLst>
      <p:ext uri="{BB962C8B-B14F-4D97-AF65-F5344CB8AC3E}">
        <p14:creationId xmlns:p14="http://schemas.microsoft.com/office/powerpoint/2010/main" val="13529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D0B-6D9E-4913-8C8E-FC4E1E54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Industry Performance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C46B-D988-42EF-BE13-F341D119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of Products Held by Each Consumer </a:t>
            </a:r>
          </a:p>
          <a:p>
            <a:pPr lvl="1"/>
            <a:r>
              <a:rPr lang="en-US" dirty="0"/>
              <a:t>Higher the average better the ranking for the banks. </a:t>
            </a:r>
          </a:p>
          <a:p>
            <a:r>
              <a:rPr lang="en-US" dirty="0"/>
              <a:t>Opening New Term Deposits </a:t>
            </a:r>
          </a:p>
          <a:p>
            <a:pPr lvl="1"/>
            <a:r>
              <a:rPr lang="en-US" dirty="0"/>
              <a:t>Allow banks to invest at a higher rate of return and lend collecting net interest margins. </a:t>
            </a:r>
          </a:p>
          <a:p>
            <a:r>
              <a:rPr lang="en-US" dirty="0"/>
              <a:t>Increasing Profitability</a:t>
            </a:r>
          </a:p>
          <a:p>
            <a:pPr lvl="1"/>
            <a:r>
              <a:rPr lang="en-US" dirty="0"/>
              <a:t>Using funds to increase profitability through investing and loans to borrowers. </a:t>
            </a:r>
          </a:p>
        </p:txBody>
      </p:sp>
    </p:spTree>
    <p:extLst>
      <p:ext uri="{BB962C8B-B14F-4D97-AF65-F5344CB8AC3E}">
        <p14:creationId xmlns:p14="http://schemas.microsoft.com/office/powerpoint/2010/main" val="266522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8FD7-FFF0-424B-AD73-8A15FB6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5344-AEEF-4EAF-964B-CF97E366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Telemarketing</a:t>
            </a:r>
          </a:p>
          <a:p>
            <a:r>
              <a:rPr lang="en-US" dirty="0"/>
              <a:t>Electronic Communications</a:t>
            </a:r>
          </a:p>
          <a:p>
            <a:r>
              <a:rPr lang="en-US" dirty="0"/>
              <a:t>Advertising</a:t>
            </a:r>
          </a:p>
          <a:p>
            <a:r>
              <a:rPr lang="en-US" dirty="0"/>
              <a:t>In Branch Marketing</a:t>
            </a:r>
          </a:p>
          <a:p>
            <a:r>
              <a:rPr lang="en-US" dirty="0"/>
              <a:t>These methods can be hit or miss, but we could increase success rate by placing priority to those with higher probability of opening a term deposit account.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8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CED-B95D-4A01-8B7C-7FA876D5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84C2-4AE9-4231-AF91-B5897B88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to predict which consumers have a higher probability chance of subscribing to a new term deposit.</a:t>
            </a:r>
          </a:p>
          <a:p>
            <a:r>
              <a:rPr lang="en-US" dirty="0"/>
              <a:t>Allows bank to allocate resources to better optimize and maximize success rate outcome. </a:t>
            </a:r>
          </a:p>
          <a:p>
            <a:r>
              <a:rPr lang="en-US" dirty="0"/>
              <a:t>Suggest further research to improve success of model predictions.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0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0A07-766E-49D5-A8E8-210C195C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Markers: 41,188 Entries 2008-2013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400F-30FF-4139-8D65-80AC4B12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Job</a:t>
            </a:r>
          </a:p>
          <a:p>
            <a:r>
              <a:rPr lang="en-US" dirty="0"/>
              <a:t>Marital Status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Previous Loan Default</a:t>
            </a:r>
          </a:p>
          <a:p>
            <a:r>
              <a:rPr lang="en-US" dirty="0"/>
              <a:t>Housing Loan</a:t>
            </a:r>
          </a:p>
          <a:p>
            <a:r>
              <a:rPr lang="en-US" dirty="0"/>
              <a:t>Loan</a:t>
            </a:r>
          </a:p>
          <a:p>
            <a:r>
              <a:rPr lang="en-US" dirty="0"/>
              <a:t>Contact Month/Day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803E-B78E-4A32-A48C-B0B69D2CB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Marketing Outcome</a:t>
            </a:r>
          </a:p>
          <a:p>
            <a:r>
              <a:rPr lang="en-US" dirty="0"/>
              <a:t>Employment Variation Rate (quarterly)</a:t>
            </a:r>
          </a:p>
          <a:p>
            <a:r>
              <a:rPr lang="en-US" dirty="0"/>
              <a:t>Consumer Price Index (</a:t>
            </a:r>
            <a:r>
              <a:rPr lang="en-US" dirty="0" err="1"/>
              <a:t>mo</a:t>
            </a:r>
            <a:r>
              <a:rPr lang="en-US" dirty="0"/>
              <a:t>)</a:t>
            </a:r>
          </a:p>
          <a:p>
            <a:r>
              <a:rPr lang="en-US" dirty="0"/>
              <a:t>Consumer Confidence Index (</a:t>
            </a:r>
            <a:r>
              <a:rPr lang="en-US" dirty="0" err="1"/>
              <a:t>mo</a:t>
            </a:r>
            <a:r>
              <a:rPr lang="en-US" dirty="0"/>
              <a:t>)</a:t>
            </a:r>
          </a:p>
          <a:p>
            <a:r>
              <a:rPr lang="en-US" dirty="0"/>
              <a:t>Euribor (3 month rate)</a:t>
            </a:r>
          </a:p>
          <a:p>
            <a:r>
              <a:rPr lang="en-US" dirty="0"/>
              <a:t>Number of Employees (quarterly)</a:t>
            </a:r>
          </a:p>
        </p:txBody>
      </p:sp>
    </p:spTree>
    <p:extLst>
      <p:ext uri="{BB962C8B-B14F-4D97-AF65-F5344CB8AC3E}">
        <p14:creationId xmlns:p14="http://schemas.microsoft.com/office/powerpoint/2010/main" val="413144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0D5EE-E93B-42E0-B63B-BC083B7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Trends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414B1-2CB3-4BA9-8132-61007E60E0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of the highest indicators is the rate of The Euribor. Most new subscriber term deposits were open during high Euribor rates. </a:t>
            </a:r>
          </a:p>
          <a:p>
            <a:r>
              <a:rPr lang="en-US" dirty="0"/>
              <a:t>Finding the optimal interest rate while remaining profitable is important for opening new term deposits. </a:t>
            </a:r>
          </a:p>
        </p:txBody>
      </p:sp>
      <p:pic>
        <p:nvPicPr>
          <p:cNvPr id="10" name="Content Placeholder 9" descr="A picture containing object&#10;&#10;Description automatically generated">
            <a:extLst>
              <a:ext uri="{FF2B5EF4-FFF2-40B4-BE49-F238E27FC236}">
                <a16:creationId xmlns:a16="http://schemas.microsoft.com/office/drawing/2014/main" id="{20BEE8F6-33CA-4BE1-81D3-2F478CB38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34" y="1336278"/>
            <a:ext cx="6278166" cy="4185443"/>
          </a:xfrm>
        </p:spPr>
      </p:pic>
    </p:spTree>
    <p:extLst>
      <p:ext uri="{BB962C8B-B14F-4D97-AF65-F5344CB8AC3E}">
        <p14:creationId xmlns:p14="http://schemas.microsoft.com/office/powerpoint/2010/main" val="70530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FC0C-F9A1-48E7-B814-077B1BAB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7EEA-AACC-4196-BEFB-BC1A6A03C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Employment is a high indicator of when new term deposit accounts were opened. </a:t>
            </a:r>
          </a:p>
          <a:p>
            <a:r>
              <a:rPr lang="en-US" dirty="0"/>
              <a:t>The higher the employment, the less likely clients opened accounts. </a:t>
            </a:r>
          </a:p>
          <a:p>
            <a:r>
              <a:rPr lang="en-US" dirty="0"/>
              <a:t>The higher average of employed citizens, the higher the rejection for new term deposits.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D6E525-6CDC-47FA-A9AE-115DBFC7F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84" y="2096294"/>
            <a:ext cx="5715000" cy="3809999"/>
          </a:xfrm>
        </p:spPr>
      </p:pic>
    </p:spTree>
    <p:extLst>
      <p:ext uri="{BB962C8B-B14F-4D97-AF65-F5344CB8AC3E}">
        <p14:creationId xmlns:p14="http://schemas.microsoft.com/office/powerpoint/2010/main" val="177375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6119-3151-4826-9D8F-AE546C34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Probability of Successful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DFA3-4DFC-4D57-ABAD-24318948B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collected data to train models predicting the outcome of a marketing call. Clients either sign up for a term deposit or decline. </a:t>
            </a:r>
          </a:p>
          <a:p>
            <a:r>
              <a:rPr lang="en-US" dirty="0"/>
              <a:t>Using the Random Forest Classifier, the model has an accuracy of  89.9%</a:t>
            </a:r>
          </a:p>
          <a:p>
            <a:r>
              <a:rPr lang="en-US" dirty="0"/>
              <a:t>Model has a 78.3% of distinguishing between success and failure. </a:t>
            </a:r>
          </a:p>
        </p:txBody>
      </p:sp>
      <p:pic>
        <p:nvPicPr>
          <p:cNvPr id="9" name="Content Placeholder 8" descr="A close up of a person&#10;&#10;Description automatically generated">
            <a:extLst>
              <a:ext uri="{FF2B5EF4-FFF2-40B4-BE49-F238E27FC236}">
                <a16:creationId xmlns:a16="http://schemas.microsoft.com/office/drawing/2014/main" id="{64E8C8B4-4AB9-419B-8441-A6F88842AD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9860"/>
            <a:ext cx="5854304" cy="3902868"/>
          </a:xfrm>
        </p:spPr>
      </p:pic>
    </p:spTree>
    <p:extLst>
      <p:ext uri="{BB962C8B-B14F-4D97-AF65-F5344CB8AC3E}">
        <p14:creationId xmlns:p14="http://schemas.microsoft.com/office/powerpoint/2010/main" val="220428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2C6C6-8B47-4F6D-90C0-AC55DC64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60C41-F799-4DAC-8958-6E7439791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4" y="1804086"/>
            <a:ext cx="10581991" cy="4275438"/>
          </a:xfrm>
        </p:spPr>
      </p:pic>
    </p:spTree>
    <p:extLst>
      <p:ext uri="{BB962C8B-B14F-4D97-AF65-F5344CB8AC3E}">
        <p14:creationId xmlns:p14="http://schemas.microsoft.com/office/powerpoint/2010/main" val="32114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490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Data to Effectively Maximize Bank Telemarketing Campaigns</vt:lpstr>
      <vt:lpstr>Banking Industry Performance Measurements</vt:lpstr>
      <vt:lpstr>Marketing Methods </vt:lpstr>
      <vt:lpstr>Purpose of Research</vt:lpstr>
      <vt:lpstr>Data Markers: 41,188 Entries 2008-2013</vt:lpstr>
      <vt:lpstr>Data Trends </vt:lpstr>
      <vt:lpstr>Data Trends</vt:lpstr>
      <vt:lpstr>Predicting Probability of Successful Call</vt:lpstr>
      <vt:lpstr>Random Forest Classifier </vt:lpstr>
      <vt:lpstr>Logistic Regression Model</vt:lpstr>
      <vt:lpstr>Conclusion</vt:lpstr>
      <vt:lpstr>Conclusion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to Effectively Maximize Bank Telemarketing Campaigns</dc:title>
  <dc:creator>Crystal Chen</dc:creator>
  <cp:lastModifiedBy>Crystal Chen</cp:lastModifiedBy>
  <cp:revision>5</cp:revision>
  <dcterms:created xsi:type="dcterms:W3CDTF">2019-09-12T01:33:54Z</dcterms:created>
  <dcterms:modified xsi:type="dcterms:W3CDTF">2019-10-11T18:54:07Z</dcterms:modified>
</cp:coreProperties>
</file>