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6" r:id="rId2"/>
    <p:sldMasterId id="2147483658" r:id="rId3"/>
    <p:sldMasterId id="2147483650" r:id="rId4"/>
  </p:sldMasterIdLst>
  <p:notesMasterIdLst>
    <p:notesMasterId r:id="rId25"/>
  </p:notesMasterIdLst>
  <p:handoutMasterIdLst>
    <p:handoutMasterId r:id="rId26"/>
  </p:handoutMasterIdLst>
  <p:sldIdLst>
    <p:sldId id="331" r:id="rId5"/>
    <p:sldId id="364" r:id="rId6"/>
    <p:sldId id="341" r:id="rId7"/>
    <p:sldId id="342" r:id="rId8"/>
    <p:sldId id="338" r:id="rId9"/>
    <p:sldId id="354" r:id="rId10"/>
    <p:sldId id="339" r:id="rId11"/>
    <p:sldId id="343" r:id="rId12"/>
    <p:sldId id="361" r:id="rId13"/>
    <p:sldId id="345" r:id="rId14"/>
    <p:sldId id="347" r:id="rId15"/>
    <p:sldId id="348" r:id="rId16"/>
    <p:sldId id="349" r:id="rId17"/>
    <p:sldId id="352" r:id="rId18"/>
    <p:sldId id="353" r:id="rId19"/>
    <p:sldId id="355" r:id="rId20"/>
    <p:sldId id="357" r:id="rId21"/>
    <p:sldId id="365" r:id="rId22"/>
    <p:sldId id="362" r:id="rId23"/>
    <p:sldId id="360" r:id="rId24"/>
  </p:sldIdLst>
  <p:sldSz cx="9144000" cy="6858000" type="screen4x3"/>
  <p:notesSz cx="6858000" cy="9144000"/>
  <p:custShowLst>
    <p:custShow name="Presentazione personalizzata 1" id="0">
      <p:sldLst/>
    </p:custShow>
  </p:custShow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4C1"/>
    <a:srgbClr val="5C80B3"/>
    <a:srgbClr val="5F89B9"/>
    <a:srgbClr val="5F82B9"/>
    <a:srgbClr val="5A78B9"/>
    <a:srgbClr val="5F73C8"/>
    <a:srgbClr val="5F73B9"/>
    <a:srgbClr val="5073BA"/>
    <a:srgbClr val="5073CD"/>
    <a:srgbClr val="557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Stile chiaro 3 - Color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e chiaro 1 - Color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4" autoAdjust="0"/>
    <p:restoredTop sz="98146" autoAdjust="0"/>
  </p:normalViewPr>
  <p:slideViewPr>
    <p:cSldViewPr snapToGrid="0">
      <p:cViewPr varScale="1">
        <p:scale>
          <a:sx n="117" d="100"/>
          <a:sy n="117" d="100"/>
        </p:scale>
        <p:origin x="-1524" y="-102"/>
      </p:cViewPr>
      <p:guideLst>
        <p:guide orient="horz" pos="2151"/>
        <p:guide pos="28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77E4-9475-8446-9C92-3FD7FFADEFA1}" type="datetimeFigureOut">
              <a:rPr lang="it-IT" smtClean="0">
                <a:latin typeface="Arial"/>
              </a:rPr>
              <a:pPr/>
              <a:t>20/11/2015</a:t>
            </a:fld>
            <a:endParaRPr lang="it-IT" dirty="0">
              <a:latin typeface="Arial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>
              <a:latin typeface="Arial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04876-7C41-8541-8A87-AC5A2920BFC6}" type="slidenum">
              <a:rPr lang="it-IT" smtClean="0">
                <a:latin typeface="Arial"/>
              </a:rPr>
              <a:pPr/>
              <a:t>‹#›</a:t>
            </a:fld>
            <a:endParaRPr lang="it-IT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1371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11A086D9-B6C2-4543-93F1-7626B8D6DACC}" type="datetimeFigureOut">
              <a:rPr lang="it-IT" smtClean="0"/>
              <a:pPr/>
              <a:t>20/11/2015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Fare </a:t>
            </a:r>
            <a:r>
              <a:rPr lang="en-US" dirty="0" err="1" smtClean="0"/>
              <a:t>clic</a:t>
            </a:r>
            <a:r>
              <a:rPr lang="en-US" dirty="0" smtClean="0"/>
              <a:t> per </a:t>
            </a:r>
            <a:r>
              <a:rPr lang="en-US" dirty="0" err="1" smtClean="0"/>
              <a:t>modificare</a:t>
            </a:r>
            <a:r>
              <a:rPr lang="en-US" dirty="0" smtClean="0"/>
              <a:t> </a:t>
            </a:r>
            <a:r>
              <a:rPr lang="en-US" dirty="0" err="1" smtClean="0"/>
              <a:t>gli</a:t>
            </a:r>
            <a:r>
              <a:rPr lang="en-US" dirty="0" smtClean="0"/>
              <a:t> </a:t>
            </a:r>
            <a:r>
              <a:rPr lang="en-US" dirty="0" err="1" smtClean="0"/>
              <a:t>stili</a:t>
            </a:r>
            <a:r>
              <a:rPr lang="en-US" dirty="0" smtClean="0"/>
              <a:t> del </a:t>
            </a:r>
            <a:r>
              <a:rPr lang="en-US" dirty="0" err="1" smtClean="0"/>
              <a:t>testo</a:t>
            </a:r>
            <a:r>
              <a:rPr lang="en-US" dirty="0" smtClean="0"/>
              <a:t> </a:t>
            </a:r>
            <a:r>
              <a:rPr lang="en-US" dirty="0" err="1" smtClean="0"/>
              <a:t>dello</a:t>
            </a:r>
            <a:r>
              <a:rPr lang="en-US" dirty="0" smtClean="0"/>
              <a:t> schema</a:t>
            </a:r>
          </a:p>
          <a:p>
            <a:pPr lvl="1"/>
            <a:r>
              <a:rPr lang="en-US" dirty="0" smtClean="0"/>
              <a:t>Secondo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2"/>
            <a:r>
              <a:rPr lang="en-US" dirty="0" err="1" smtClean="0"/>
              <a:t>Terzo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3"/>
            <a:r>
              <a:rPr lang="en-US" dirty="0" smtClean="0"/>
              <a:t>Quarto </a:t>
            </a:r>
            <a:r>
              <a:rPr lang="en-US" dirty="0" err="1" smtClean="0"/>
              <a:t>livello</a:t>
            </a:r>
            <a:endParaRPr lang="en-US" dirty="0" smtClean="0"/>
          </a:p>
          <a:p>
            <a:pPr lvl="4"/>
            <a:r>
              <a:rPr lang="en-US" dirty="0" err="1" smtClean="0"/>
              <a:t>Quinto</a:t>
            </a:r>
            <a:r>
              <a:rPr lang="en-US" dirty="0" smtClean="0"/>
              <a:t> </a:t>
            </a:r>
            <a:r>
              <a:rPr lang="en-US" dirty="0" err="1" smtClean="0"/>
              <a:t>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56EDDCE-EE65-6D48-ACA2-30328AA8009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63369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EDDCE-EE65-6D48-ACA2-30328AA80092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348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3739533"/>
            <a:ext cx="4368467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414000"/>
            <a:ext cx="7848267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of the presentation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9540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of the presentation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19999" y="3976598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99" y="5415932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City, Nation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719999" y="5636065"/>
            <a:ext cx="4368467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May 1st, 2014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720000" y="2806700"/>
            <a:ext cx="6036400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5400" b="1" i="0" baseline="0" dirty="0" smtClean="0">
                <a:solidFill>
                  <a:schemeClr val="bg2"/>
                </a:solidFill>
              </a:rPr>
              <a:t>Backup</a:t>
            </a:r>
            <a:endParaRPr lang="it-IT" sz="5400" b="1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766800"/>
            <a:ext cx="7848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Optional </a:t>
            </a:r>
            <a:r>
              <a:rPr lang="it-IT" dirty="0" err="1" smtClean="0"/>
              <a:t>subtitle</a:t>
            </a:r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540000" y="177800"/>
            <a:ext cx="6036400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3600" b="0" i="0" baseline="0" dirty="0" smtClean="0">
                <a:solidFill>
                  <a:schemeClr val="bg2"/>
                </a:solidFill>
              </a:rPr>
              <a:t>Index</a:t>
            </a:r>
            <a:endParaRPr lang="it-IT" sz="3600" b="0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CBF887C9-C5E6-44C5-A575-3434F391F102}" type="datetime1">
              <a:rPr lang="en-US" smtClean="0"/>
              <a:t>11/20/2015</a:t>
            </a:fld>
            <a:endParaRPr lang="it-IT" dirty="0"/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540000" y="6588000"/>
            <a:ext cx="3777004" cy="234131"/>
          </a:xfrm>
        </p:spPr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2031999"/>
            <a:ext cx="8223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360000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516467" y="759621"/>
            <a:ext cx="864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 smtClean="0"/>
              <a:t>Index</a:t>
            </a:r>
            <a:endParaRPr lang="it-IT" dirty="0" smtClean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8BA4594-9AA5-4514-A365-A4096BC693A4}" type="datetime1">
              <a:rPr lang="en-US" smtClean="0"/>
              <a:t>11/20/2015</a:t>
            </a:fld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Wingdings" charset="2"/>
              <a:buChar char="§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  <a:p>
            <a:pPr lvl="0"/>
            <a:r>
              <a:rPr lang="it-IT" dirty="0" smtClean="0"/>
              <a:t>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260000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860000" y="1259999"/>
            <a:ext cx="3708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2200"/>
              </a:lnSpc>
              <a:spcBef>
                <a:spcPts val="0"/>
              </a:spcBef>
              <a:buFont typeface="Arial"/>
              <a:buChar char="•"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9DE101A4-0846-4DAA-8896-E5A99EF28BE5}" type="datetime1">
              <a:rPr lang="en-US" smtClean="0"/>
              <a:t>11/20/2015</a:t>
            </a:fld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 dirty="0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EAF113AD-68C3-40F1-8B64-47D6AF926157}" type="datetime1">
              <a:rPr lang="en-US" smtClean="0"/>
              <a:t>11/20/2015</a:t>
            </a:fld>
            <a:endParaRPr lang="it-IT" dirty="0"/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540000" y="1260000"/>
            <a:ext cx="8045200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0" indent="-284400">
              <a:spcBef>
                <a:spcPts val="432"/>
              </a:spcBef>
              <a:buSzPct val="120000"/>
              <a:buFont typeface="Wingdings" charset="2"/>
              <a:buChar char="§"/>
              <a:defRPr sz="1800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00" indent="-284400">
              <a:spcBef>
                <a:spcPts val="336"/>
              </a:spcBef>
              <a:buSzPct val="70000"/>
              <a:buFont typeface="Lucida Grande"/>
              <a:buChar char="▲"/>
              <a:defRPr sz="1400">
                <a:solidFill>
                  <a:schemeClr val="accent2"/>
                </a:solidFill>
              </a:defRPr>
            </a:lvl3pPr>
            <a:lvl4pPr marL="1544400" indent="-252000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00" indent="-252000">
              <a:spcBef>
                <a:spcPts val="600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 smtClean="0"/>
              <a:t>First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1"/>
            <a:r>
              <a:rPr lang="it-IT" dirty="0" err="1" smtClean="0"/>
              <a:t>Second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err="1" smtClean="0"/>
              <a:t>Third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Note</a:t>
            </a:r>
          </a:p>
          <a:p>
            <a:pPr lvl="0"/>
            <a:r>
              <a:rPr lang="it-IT" dirty="0" smtClean="0"/>
              <a:t>(1) Include expense incurred in relation to sale of receivables, committed lines fees, hedges</a:t>
            </a:r>
          </a:p>
          <a:p>
            <a:pPr lvl="0"/>
            <a:r>
              <a:rPr lang="it-IT" dirty="0" smtClean="0"/>
              <a:t>(2) Net of charges on sales of receivables intersegment and floor plan fees</a:t>
            </a:r>
          </a:p>
          <a:p>
            <a:pPr lvl="0"/>
            <a:r>
              <a:rPr lang="it-IT" dirty="0" smtClean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4858000" y="5692300"/>
            <a:ext cx="3708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5127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Click on the </a:t>
            </a:r>
            <a:r>
              <a:rPr lang="it-IT" dirty="0" err="1"/>
              <a:t>icon</a:t>
            </a:r>
            <a:r>
              <a:rPr lang="it-IT" dirty="0"/>
              <a:t> to </a:t>
            </a:r>
            <a:r>
              <a:rPr lang="it-IT" dirty="0" err="1"/>
              <a:t>insert</a:t>
            </a:r>
            <a:r>
              <a:rPr lang="it-IT" dirty="0"/>
              <a:t> a </a:t>
            </a:r>
            <a:r>
              <a:rPr lang="it-IT" dirty="0" err="1"/>
              <a:t>table</a:t>
            </a:r>
            <a:endParaRPr lang="it-IT" dirty="0"/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4564063" y="1080000"/>
            <a:ext cx="3995737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F4B2BE61-B86E-4CEF-82B7-55AEACB62743}" type="datetime1">
              <a:rPr lang="en-US" smtClean="0"/>
              <a:t>11/20/2015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540000" y="205400"/>
            <a:ext cx="605553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0"/>
              </a:lnSpc>
              <a:spcBef>
                <a:spcPts val="0"/>
              </a:spcBef>
              <a:buNone/>
              <a:defRPr sz="2200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Title here</a:t>
            </a:r>
            <a:endParaRPr lang="it-IT" dirty="0"/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fr-FR" smtClean="0"/>
              <a:t>RU OUTER LENS HI LEVEL</a:t>
            </a:r>
            <a:endParaRPr lang="it-IT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1259999"/>
            <a:ext cx="35494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0" indent="-180000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738800"/>
            <a:ext cx="6055533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0"/>
              </a:lnSpc>
              <a:spcBef>
                <a:spcPts val="0"/>
              </a:spcBef>
              <a:buNone/>
              <a:defRPr sz="14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smtClean="0"/>
              <a:t>Subtitle here</a:t>
            </a:r>
            <a:endParaRPr lang="it-IT" dirty="0"/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4292598" y="1256248"/>
            <a:ext cx="4428070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8451450" y="6588000"/>
            <a:ext cx="320558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7855CF99-76A9-4903-BBAE-859BE87FC46C}" type="datetime1">
              <a:rPr lang="en-US" smtClean="0"/>
              <a:t>11/20/2015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5" name="Immagine 54" descr="MAGNETI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3899" y="467480"/>
            <a:ext cx="1377645" cy="6942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9144000" cy="4597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9144000" cy="162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" name="Connettore 1 3"/>
          <p:cNvCxnSpPr/>
          <p:nvPr userDrawn="1"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6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DB9A2311-0A50-481C-AEAA-241F2757E8C8}" type="datetime1">
              <a:rPr lang="en-US" smtClean="0"/>
              <a:t>11/20/2015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 rot="5400000">
            <a:off x="8153408" y="6654800"/>
            <a:ext cx="186266" cy="1588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 userDrawn="1"/>
        </p:nvCxnSpPr>
        <p:spPr>
          <a:xfrm>
            <a:off x="516467" y="658021"/>
            <a:ext cx="864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40000" y="6588000"/>
            <a:ext cx="3777004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6611393" y="6588000"/>
            <a:ext cx="1420768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CEDAA034-156D-4CBC-8AC9-DEA66447E751}" type="datetime1">
              <a:rPr lang="en-US" smtClean="0"/>
              <a:t>11/20/2015</a:t>
            </a:fld>
            <a:endParaRPr lang="it-IT" dirty="0"/>
          </a:p>
        </p:txBody>
      </p:sp>
      <p:pic>
        <p:nvPicPr>
          <p:cNvPr id="35" name="Immagine 34" descr="magneti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51972" y="212862"/>
            <a:ext cx="615655" cy="3108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1" r:id="rId2"/>
    <p:sldLayoutId id="2147483655" r:id="rId3"/>
    <p:sldLayoutId id="2147483652" r:id="rId4"/>
    <p:sldLayoutId id="2147483653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19.xml"/><Relationship Id="rId3" Type="http://schemas.openxmlformats.org/officeDocument/2006/relationships/slide" Target="slide5.xml"/><Relationship Id="rId7" Type="http://schemas.openxmlformats.org/officeDocument/2006/relationships/slide" Target="slide11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11" Type="http://schemas.openxmlformats.org/officeDocument/2006/relationships/slide" Target="slide17.xml"/><Relationship Id="rId5" Type="http://schemas.openxmlformats.org/officeDocument/2006/relationships/slide" Target="slide9.xml"/><Relationship Id="rId10" Type="http://schemas.openxmlformats.org/officeDocument/2006/relationships/slide" Target="slide16.xml"/><Relationship Id="rId4" Type="http://schemas.openxmlformats.org/officeDocument/2006/relationships/slide" Target="slide7.xml"/><Relationship Id="rId9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>
          <a:xfrm>
            <a:off x="758099" y="3758583"/>
            <a:ext cx="4368467" cy="205934"/>
          </a:xfrm>
        </p:spPr>
        <p:txBody>
          <a:bodyPr/>
          <a:lstStyle/>
          <a:p>
            <a:r>
              <a:rPr lang="en-US" dirty="0" smtClean="0"/>
              <a:t>Incoming</a:t>
            </a:r>
            <a:r>
              <a:rPr lang="it-IT" dirty="0" smtClean="0"/>
              <a:t> </a:t>
            </a:r>
            <a:r>
              <a:rPr lang="en-US" dirty="0" smtClean="0"/>
              <a:t>Inspection</a:t>
            </a:r>
            <a:r>
              <a:rPr lang="it-IT" dirty="0" smtClean="0"/>
              <a:t> </a:t>
            </a:r>
            <a:r>
              <a:rPr lang="en-US" dirty="0" smtClean="0"/>
              <a:t>Performed</a:t>
            </a:r>
            <a:r>
              <a:rPr lang="it-IT" dirty="0" smtClean="0"/>
              <a:t> by: </a:t>
            </a:r>
            <a:r>
              <a:rPr lang="en-US" dirty="0" smtClean="0"/>
              <a:t>Emmanuel Fernandez.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>
          <a:xfrm>
            <a:off x="539646" y="2414000"/>
            <a:ext cx="8309079" cy="549333"/>
          </a:xfrm>
        </p:spPr>
        <p:txBody>
          <a:bodyPr/>
          <a:lstStyle/>
          <a:p>
            <a:pPr algn="ctr"/>
            <a:r>
              <a:rPr lang="it-IT" dirty="0" smtClean="0"/>
              <a:t>RU OUTER LENS HI LEVEL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Incoming</a:t>
            </a:r>
            <a:r>
              <a:rPr lang="it-IT" dirty="0" smtClean="0"/>
              <a:t> </a:t>
            </a:r>
            <a:r>
              <a:rPr lang="en-US" dirty="0" smtClean="0"/>
              <a:t>Inspection</a:t>
            </a:r>
            <a:r>
              <a:rPr lang="it-IT" dirty="0" smtClean="0"/>
              <a:t> Report 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 smtClean="0"/>
              <a:t>TOOL MAKER</a:t>
            </a:r>
            <a:endParaRPr lang="it-IT" dirty="0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smtClean="0"/>
              <a:t>Juárez , México</a:t>
            </a:r>
            <a:endParaRPr lang="es-MX" dirty="0"/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 smtClean="0"/>
              <a:t>DATE: 11-17-2015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Core Layout </a:t>
            </a:r>
            <a:endParaRPr lang="it-IT" sz="1800" dirty="0"/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1687761" y="5333433"/>
            <a:ext cx="624840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/>
              <a:t>Frontal View cores  LH&amp; RH, comments:</a:t>
            </a:r>
          </a:p>
          <a:p>
            <a:pPr algn="ctr"/>
            <a:r>
              <a:rPr lang="en-US" altLang="en-US" b="1" dirty="0" smtClean="0">
                <a:solidFill>
                  <a:srgbClr val="FF0000"/>
                </a:solidFill>
              </a:rPr>
              <a:t>No </a:t>
            </a:r>
            <a:r>
              <a:rPr lang="en-US" altLang="en-US" b="1" dirty="0">
                <a:solidFill>
                  <a:srgbClr val="FF0000"/>
                </a:solidFill>
              </a:rPr>
              <a:t>visible Damage founded</a:t>
            </a:r>
          </a:p>
          <a:p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02C0E433-0C68-4CDD-A4AA-45324EF69FB7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5" name="TextBox 14"/>
          <p:cNvSpPr txBox="1"/>
          <p:nvPr/>
        </p:nvSpPr>
        <p:spPr>
          <a:xfrm>
            <a:off x="11549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4911721" y="4646950"/>
            <a:ext cx="699181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LH</a:t>
            </a:r>
            <a:endParaRPr lang="es-MX" dirty="0"/>
          </a:p>
        </p:txBody>
      </p:sp>
      <p:sp>
        <p:nvSpPr>
          <p:cNvPr id="20" name="TextBox 19"/>
          <p:cNvSpPr txBox="1"/>
          <p:nvPr/>
        </p:nvSpPr>
        <p:spPr>
          <a:xfrm>
            <a:off x="6957808" y="4628712"/>
            <a:ext cx="699181" cy="36933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RH</a:t>
            </a:r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10</a:t>
            </a:fld>
            <a:endParaRPr lang="it-IT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16" y="1723468"/>
            <a:ext cx="3962400" cy="309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51" y="1723468"/>
            <a:ext cx="1485900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498" y="1723468"/>
            <a:ext cx="1447800" cy="258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3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Ejector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AEDE0764-8A30-4EC8-BF0C-C553FF152442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Ejector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2581275" y="5881688"/>
            <a:ext cx="3962400" cy="461665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Ejector System </a:t>
            </a:r>
            <a:r>
              <a:rPr lang="en-US" altLang="en-US" dirty="0" smtClean="0">
                <a:solidFill>
                  <a:srgbClr val="FF0000"/>
                </a:solidFill>
              </a:rPr>
              <a:t>Tested ? , </a:t>
            </a:r>
            <a:r>
              <a:rPr lang="en-US" altLang="en-US" dirty="0">
                <a:solidFill>
                  <a:srgbClr val="FF0000"/>
                </a:solidFill>
              </a:rPr>
              <a:t>Back and Forward Position </a:t>
            </a:r>
            <a:r>
              <a:rPr lang="en-US" alt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The  Ejector System Is Ok!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590" y="4742080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Ejector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system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backward</a:t>
            </a:r>
            <a:r>
              <a:rPr lang="it-IT" dirty="0" smtClean="0">
                <a:solidFill>
                  <a:srgbClr val="FF0000"/>
                </a:solidFill>
              </a:rPr>
              <a:t> position </a:t>
            </a:r>
            <a:r>
              <a:rPr lang="it-IT" dirty="0" err="1" smtClean="0">
                <a:solidFill>
                  <a:srgbClr val="FF0000"/>
                </a:solidFill>
              </a:rPr>
              <a:t>picture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8775" y="4742080"/>
            <a:ext cx="260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FF0000"/>
                </a:solidFill>
              </a:rPr>
              <a:t>Ejector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system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forward</a:t>
            </a:r>
            <a:r>
              <a:rPr lang="it-IT" dirty="0" smtClean="0">
                <a:solidFill>
                  <a:srgbClr val="FF0000"/>
                </a:solidFill>
              </a:rPr>
              <a:t> position </a:t>
            </a:r>
            <a:r>
              <a:rPr lang="it-IT" dirty="0" err="1" smtClean="0">
                <a:solidFill>
                  <a:srgbClr val="FF0000"/>
                </a:solidFill>
              </a:rPr>
              <a:t>picture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9D5AC79C-6305-4748-90E6-9F1AFD84ADB1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extBox 14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2" y="1315535"/>
            <a:ext cx="3398837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437" y="1315535"/>
            <a:ext cx="3184525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94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91282" y="303060"/>
            <a:ext cx="6055533" cy="322075"/>
          </a:xfrm>
        </p:spPr>
        <p:txBody>
          <a:bodyPr/>
          <a:lstStyle/>
          <a:p>
            <a:r>
              <a:rPr lang="en-US" sz="1800" noProof="1" smtClean="0"/>
              <a:t>Ejector</a:t>
            </a:r>
            <a:r>
              <a:rPr lang="it-IT" sz="1800" dirty="0" smtClean="0"/>
              <a:t> </a:t>
            </a:r>
            <a:r>
              <a:rPr lang="en-US" sz="1800" dirty="0" smtClean="0"/>
              <a:t>system</a:t>
            </a:r>
            <a:r>
              <a:rPr lang="it-IT" sz="1800" dirty="0" smtClean="0"/>
              <a:t> </a:t>
            </a:r>
            <a:r>
              <a:rPr lang="en-US" sz="1800" dirty="0" smtClean="0"/>
              <a:t>parts and components 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E02C48AA-15C3-41F4-8BEA-AE5158502507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769" y="1871028"/>
            <a:ext cx="5021263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" y="2714133"/>
            <a:ext cx="3725863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134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Locator Ring  </a:t>
            </a:r>
            <a:endParaRPr lang="it-IT" sz="1800" dirty="0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736600" y="4998244"/>
            <a:ext cx="3962400" cy="830997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 smtClean="0">
                <a:solidFill>
                  <a:srgbClr val="FF0000"/>
                </a:solidFill>
              </a:rPr>
              <a:t>How many Locating rings ?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1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r>
              <a:rPr lang="en-US" altLang="en-US" dirty="0" smtClean="0">
                <a:solidFill>
                  <a:srgbClr val="FF0000"/>
                </a:solidFill>
              </a:rPr>
              <a:t>Sizes? 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138.04 mm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EEC28D0E-FC53-4F80-A8C8-16E9C4A54A2F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06" y="1703071"/>
            <a:ext cx="5181600" cy="2881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93" y="1935973"/>
            <a:ext cx="3063875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72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7" y="2366663"/>
            <a:ext cx="7231063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Electrical</a:t>
            </a:r>
            <a:r>
              <a:rPr lang="it-IT" sz="1800" dirty="0" smtClean="0"/>
              <a:t> </a:t>
            </a:r>
            <a:r>
              <a:rPr lang="en-US" sz="1800" dirty="0" smtClean="0"/>
              <a:t>Parts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971550"/>
            <a:ext cx="8229600" cy="8683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ebdings" pitchFamily="18" charset="2"/>
              <a:buNone/>
              <a:defRPr/>
            </a:pPr>
            <a:r>
              <a:rPr lang="es-MX" sz="1400" b="1" dirty="0" smtClean="0"/>
              <a:t>Conector Plug </a:t>
            </a:r>
            <a:r>
              <a:rPr lang="en-US" sz="1400" b="1" dirty="0" smtClean="0"/>
              <a:t>for</a:t>
            </a:r>
            <a:r>
              <a:rPr lang="es-MX" sz="1400" b="1" dirty="0" smtClean="0"/>
              <a:t>  Hot </a:t>
            </a:r>
            <a:r>
              <a:rPr lang="en-US" sz="1400" b="1" dirty="0" smtClean="0"/>
              <a:t>Runner</a:t>
            </a:r>
            <a:r>
              <a:rPr lang="es-MX" sz="1400" b="1" dirty="0" smtClean="0"/>
              <a:t> </a:t>
            </a:r>
            <a:r>
              <a:rPr lang="en-US" sz="1400" b="1" dirty="0" smtClean="0"/>
              <a:t>System</a:t>
            </a:r>
            <a:r>
              <a:rPr lang="es-MX" sz="1400" b="1" dirty="0" smtClean="0"/>
              <a:t>.</a:t>
            </a:r>
          </a:p>
          <a:p>
            <a:pPr>
              <a:buFontTx/>
              <a:buChar char="-"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Conector standard D-M-E </a:t>
            </a:r>
            <a:r>
              <a:rPr lang="es-MX" sz="1400" u="sng" dirty="0" smtClean="0">
                <a:solidFill>
                  <a:srgbClr val="FF0000"/>
                </a:solidFill>
              </a:rPr>
              <a:t>per </a:t>
            </a:r>
            <a:r>
              <a:rPr lang="en-US" sz="1400" u="sng" dirty="0" smtClean="0">
                <a:solidFill>
                  <a:srgbClr val="FF0000"/>
                </a:solidFill>
              </a:rPr>
              <a:t>Heater</a:t>
            </a:r>
            <a:r>
              <a:rPr lang="es-MX" sz="1400" u="sng" dirty="0" smtClean="0">
                <a:solidFill>
                  <a:srgbClr val="FF0000"/>
                </a:solidFill>
              </a:rPr>
              <a:t> and </a:t>
            </a:r>
            <a:r>
              <a:rPr lang="en-US" sz="1400" u="sng" dirty="0" smtClean="0">
                <a:solidFill>
                  <a:srgbClr val="FF0000"/>
                </a:solidFill>
              </a:rPr>
              <a:t>Thermocouples</a:t>
            </a:r>
            <a:r>
              <a:rPr lang="es-MX" sz="1400" u="sng" dirty="0" smtClean="0">
                <a:solidFill>
                  <a:srgbClr val="FF0000"/>
                </a:solidFill>
              </a:rPr>
              <a:t> ?</a:t>
            </a:r>
          </a:p>
          <a:p>
            <a:pPr>
              <a:buFontTx/>
              <a:buChar char="-"/>
              <a:defRPr/>
            </a:pPr>
            <a:r>
              <a:rPr lang="es-MX" sz="1400" dirty="0" err="1">
                <a:solidFill>
                  <a:srgbClr val="FF0000"/>
                </a:solidFill>
              </a:rPr>
              <a:t>for</a:t>
            </a:r>
            <a:r>
              <a:rPr lang="es-MX" sz="1400" dirty="0">
                <a:solidFill>
                  <a:srgbClr val="FF0000"/>
                </a:solidFill>
              </a:rPr>
              <a:t> </a:t>
            </a:r>
            <a:r>
              <a:rPr lang="es-MX" sz="1400" dirty="0" smtClean="0">
                <a:solidFill>
                  <a:srgbClr val="FF0000"/>
                </a:solidFill>
              </a:rPr>
              <a:t>4 </a:t>
            </a:r>
            <a:r>
              <a:rPr lang="es-MX" sz="1400" dirty="0" err="1">
                <a:solidFill>
                  <a:srgbClr val="FF0000"/>
                </a:solidFill>
              </a:rPr>
              <a:t>zones</a:t>
            </a:r>
            <a:endParaRPr lang="es-MX" sz="1400" dirty="0">
              <a:solidFill>
                <a:srgbClr val="FF0000"/>
              </a:solidFill>
            </a:endParaRPr>
          </a:p>
          <a:p>
            <a:pPr>
              <a:buFontTx/>
              <a:buChar char="-"/>
              <a:defRPr/>
            </a:pPr>
            <a:r>
              <a:rPr lang="es-MX" sz="1400" dirty="0" smtClean="0">
                <a:solidFill>
                  <a:srgbClr val="FF0000"/>
                </a:solidFill>
              </a:rPr>
              <a:t>Conector standard  </a:t>
            </a:r>
            <a:r>
              <a:rPr lang="en-US" sz="1400" dirty="0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Limit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Switch</a:t>
            </a:r>
            <a:r>
              <a:rPr lang="es-MX" sz="1400" dirty="0" smtClean="0">
                <a:solidFill>
                  <a:srgbClr val="FF0000"/>
                </a:solidFill>
              </a:rPr>
              <a:t> D-M-E? </a:t>
            </a:r>
          </a:p>
          <a:p>
            <a:pPr>
              <a:buFontTx/>
              <a:buChar char="-"/>
              <a:defRPr/>
            </a:pPr>
            <a:r>
              <a:rPr lang="es-MX" sz="1400" dirty="0">
                <a:solidFill>
                  <a:srgbClr val="FF0000"/>
                </a:solidFill>
              </a:rPr>
              <a:t>4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core</a:t>
            </a:r>
            <a:r>
              <a:rPr lang="es-MX" sz="1400" dirty="0" smtClean="0">
                <a:solidFill>
                  <a:srgbClr val="FF0000"/>
                </a:solidFill>
              </a:rPr>
              <a:t> #1 </a:t>
            </a:r>
            <a:r>
              <a:rPr lang="es-MX" sz="1400" dirty="0" err="1" smtClean="0">
                <a:solidFill>
                  <a:srgbClr val="FF0000"/>
                </a:solidFill>
              </a:rPr>
              <a:t>float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plate</a:t>
            </a:r>
            <a:r>
              <a:rPr lang="es-MX" sz="1400" dirty="0" smtClean="0">
                <a:solidFill>
                  <a:srgbClr val="FF0000"/>
                </a:solidFill>
              </a:rPr>
              <a:t> and 2 </a:t>
            </a:r>
            <a:r>
              <a:rPr lang="es-MX" sz="1400" dirty="0" err="1" smtClean="0">
                <a:solidFill>
                  <a:srgbClr val="FF0000"/>
                </a:solidFill>
              </a:rPr>
              <a:t>for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 smtClean="0">
                <a:solidFill>
                  <a:srgbClr val="FF0000"/>
                </a:solidFill>
              </a:rPr>
              <a:t>ejector</a:t>
            </a:r>
            <a:r>
              <a:rPr lang="es-MX" sz="1400" dirty="0" smtClean="0">
                <a:solidFill>
                  <a:srgbClr val="FF0000"/>
                </a:solidFill>
              </a:rPr>
              <a:t> </a:t>
            </a:r>
            <a:r>
              <a:rPr lang="es-MX" sz="1400" dirty="0" err="1">
                <a:solidFill>
                  <a:srgbClr val="FF0000"/>
                </a:solidFill>
              </a:rPr>
              <a:t>p</a:t>
            </a:r>
            <a:r>
              <a:rPr lang="es-MX" sz="1400" dirty="0" err="1" smtClean="0">
                <a:solidFill>
                  <a:srgbClr val="FF0000"/>
                </a:solidFill>
              </a:rPr>
              <a:t>late</a:t>
            </a:r>
            <a:r>
              <a:rPr lang="es-MX" sz="1400" dirty="0" smtClean="0">
                <a:solidFill>
                  <a:srgbClr val="FF0000"/>
                </a:solidFill>
              </a:rPr>
              <a:t>.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0" indent="0">
              <a:buFont typeface="Webdings" pitchFamily="18" charset="2"/>
              <a:buNone/>
              <a:defRPr/>
            </a:pPr>
            <a:endParaRPr lang="en-US" sz="1400" dirty="0" smtClean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dirty="0" smtClean="0"/>
              <a:t> 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  <a:p>
            <a:pPr marL="0" indent="0">
              <a:buFont typeface="Webdings" pitchFamily="18" charset="2"/>
              <a:buNone/>
              <a:defRPr/>
            </a:pPr>
            <a:r>
              <a:rPr lang="en-US" sz="1400" b="1" dirty="0" smtClean="0"/>
              <a:t> </a:t>
            </a:r>
          </a:p>
          <a:p>
            <a:pPr marL="0" indent="0">
              <a:buFont typeface="Webdings" pitchFamily="18" charset="2"/>
              <a:buNone/>
              <a:defRPr/>
            </a:pPr>
            <a:endParaRPr lang="en-US" sz="1400" b="1" dirty="0" smtClean="0"/>
          </a:p>
        </p:txBody>
      </p:sp>
      <p:sp>
        <p:nvSpPr>
          <p:cNvPr id="8" name="Oval 2"/>
          <p:cNvSpPr>
            <a:spLocks noChangeArrowheads="1"/>
          </p:cNvSpPr>
          <p:nvPr/>
        </p:nvSpPr>
        <p:spPr bwMode="auto">
          <a:xfrm>
            <a:off x="1955800" y="1930400"/>
            <a:ext cx="1778000" cy="1193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1638300" y="2527300"/>
            <a:ext cx="1206500" cy="914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35000" y="5468203"/>
            <a:ext cx="386080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heaters and thermocouple</a:t>
            </a:r>
            <a:r>
              <a:rPr lang="en-US" altLang="en-US" dirty="0" smtClean="0"/>
              <a:t>.</a:t>
            </a:r>
          </a:p>
          <a:p>
            <a:pPr algn="ctr"/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5259388" y="5602287"/>
            <a:ext cx="3433762" cy="276999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Limit </a:t>
            </a:r>
            <a:r>
              <a:rPr lang="en-US" altLang="en-US" dirty="0">
                <a:solidFill>
                  <a:srgbClr val="FF0000"/>
                </a:solidFill>
              </a:rPr>
              <a:t>Switch </a:t>
            </a:r>
            <a:r>
              <a:rPr lang="en-US" altLang="en-US" dirty="0" smtClean="0">
                <a:solidFill>
                  <a:srgbClr val="FF0000"/>
                </a:solidFill>
              </a:rPr>
              <a:t>Connector</a:t>
            </a:r>
            <a:endParaRPr lang="en-US" altLang="en-US" dirty="0"/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542D393E-C7CB-449E-93FC-0591F1049F8D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200" dirty="0">
              <a:solidFill>
                <a:srgbClr val="000000"/>
              </a:solidFill>
              <a:latin typeface="Wingdings"/>
            </a:endParaRPr>
          </a:p>
          <a:p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r>
              <a:rPr lang="es-MX" dirty="0">
                <a:latin typeface="Wingdings"/>
              </a:rPr>
              <a:t> </a:t>
            </a:r>
            <a:endParaRPr lang="it-IT" dirty="0"/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95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Water </a:t>
            </a:r>
            <a:r>
              <a:rPr lang="en-US" sz="1800" dirty="0" smtClean="0"/>
              <a:t>leak</a:t>
            </a:r>
            <a:r>
              <a:rPr lang="it-IT" sz="1800" dirty="0" smtClean="0"/>
              <a:t>  </a:t>
            </a:r>
            <a:r>
              <a:rPr lang="en-US" sz="1800" dirty="0" smtClean="0"/>
              <a:t>Testing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1533525" y="5500925"/>
            <a:ext cx="6000750" cy="646331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 smtClean="0">
                <a:solidFill>
                  <a:srgbClr val="FF0000"/>
                </a:solidFill>
              </a:rPr>
              <a:t>Test </a:t>
            </a:r>
            <a:r>
              <a:rPr lang="en-US" altLang="en-US" dirty="0">
                <a:solidFill>
                  <a:srgbClr val="FF0000"/>
                </a:solidFill>
              </a:rPr>
              <a:t>Both sides of the tool with water at desired </a:t>
            </a:r>
            <a:r>
              <a:rPr lang="en-US" altLang="en-US" dirty="0" smtClean="0">
                <a:solidFill>
                  <a:srgbClr val="FF0000"/>
                </a:solidFill>
              </a:rPr>
              <a:t>temperature ?  comments</a:t>
            </a:r>
            <a:r>
              <a:rPr lang="en-US" altLang="en-US" dirty="0" smtClean="0"/>
              <a:t>:</a:t>
            </a:r>
          </a:p>
          <a:p>
            <a:pPr algn="ctr"/>
            <a:r>
              <a:rPr lang="en-US" altLang="en-US" dirty="0"/>
              <a:t>THE CAVITY AND CORE SIDE ARE TESTED AT </a:t>
            </a:r>
            <a:r>
              <a:rPr lang="en-US" altLang="en-US" dirty="0" smtClean="0"/>
              <a:t>85°C ,</a:t>
            </a:r>
            <a:r>
              <a:rPr lang="en-US" dirty="0"/>
              <a:t> NO WATER LEAKS</a:t>
            </a:r>
          </a:p>
          <a:p>
            <a:pPr algn="ctr"/>
            <a:endParaRPr lang="en-US" altLang="en-US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4293CE49-8DCA-4C95-A5A6-1608789589B6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5" name="Rectangle 14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5400" y="993298"/>
            <a:ext cx="16426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CAVITY SIDE </a:t>
            </a:r>
            <a:endParaRPr lang="es-MX" dirty="0"/>
          </a:p>
        </p:txBody>
      </p:sp>
      <p:sp>
        <p:nvSpPr>
          <p:cNvPr id="16" name="TextBox 15"/>
          <p:cNvSpPr txBox="1"/>
          <p:nvPr/>
        </p:nvSpPr>
        <p:spPr>
          <a:xfrm>
            <a:off x="5595710" y="971550"/>
            <a:ext cx="14790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CORE SIDE </a:t>
            </a:r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648136"/>
            <a:ext cx="3475037" cy="211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6" y="1854511"/>
            <a:ext cx="3200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04" y="3962110"/>
            <a:ext cx="2049463" cy="135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3877972"/>
            <a:ext cx="2384425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23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Spare</a:t>
            </a:r>
            <a:r>
              <a:rPr lang="it-IT" sz="1800" dirty="0" smtClean="0"/>
              <a:t> </a:t>
            </a:r>
            <a:r>
              <a:rPr lang="en-US" sz="1800" dirty="0" smtClean="0"/>
              <a:t>parts</a:t>
            </a:r>
            <a:r>
              <a:rPr lang="it-IT" sz="1800" dirty="0" smtClean="0"/>
              <a:t> ,</a:t>
            </a:r>
            <a:r>
              <a:rPr lang="en-US" sz="1800" dirty="0" smtClean="0"/>
              <a:t>Documents</a:t>
            </a:r>
            <a:r>
              <a:rPr lang="it-IT" sz="1800" dirty="0" smtClean="0"/>
              <a:t> , </a:t>
            </a:r>
            <a:r>
              <a:rPr lang="en-US" sz="1800" dirty="0" smtClean="0"/>
              <a:t>Tool</a:t>
            </a:r>
            <a:r>
              <a:rPr lang="it-IT" sz="1800" dirty="0" smtClean="0"/>
              <a:t> Manual etc. </a:t>
            </a:r>
            <a:r>
              <a:rPr lang="en-US" sz="1800" dirty="0" smtClean="0"/>
              <a:t>Received</a:t>
            </a:r>
            <a:r>
              <a:rPr lang="it-IT" sz="1800" dirty="0" smtClean="0"/>
              <a:t>  </a:t>
            </a:r>
            <a:endParaRPr lang="it-IT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b="1" dirty="0" smtClean="0">
                <a:solidFill>
                  <a:schemeClr val="tx1"/>
                </a:solidFill>
              </a:rPr>
              <a:t>he </a:t>
            </a:r>
            <a:r>
              <a:rPr lang="en-US" b="1" dirty="0">
                <a:solidFill>
                  <a:schemeClr val="tx1"/>
                </a:solidFill>
              </a:rPr>
              <a:t>mold </a:t>
            </a:r>
            <a:r>
              <a:rPr lang="en-US" b="1" dirty="0" smtClean="0">
                <a:solidFill>
                  <a:schemeClr val="tx1"/>
                </a:solidFill>
              </a:rPr>
              <a:t>arrived </a:t>
            </a:r>
            <a:endParaRPr lang="it-IT" b="1" dirty="0" smtClean="0">
              <a:solidFill>
                <a:schemeClr val="tx1"/>
              </a:solidFill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E79D0DBD-566F-4CD3-B90F-0F331A8D6DB1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17</a:t>
            </a:fld>
            <a:endParaRPr lang="it-IT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95" y="1841659"/>
            <a:ext cx="4102614" cy="419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27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420575" y="269569"/>
            <a:ext cx="6055533" cy="322075"/>
          </a:xfrm>
        </p:spPr>
        <p:txBody>
          <a:bodyPr/>
          <a:lstStyle/>
          <a:p>
            <a:r>
              <a:rPr lang="en-US" sz="1800" dirty="0" smtClean="0"/>
              <a:t>Observations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In the </a:t>
            </a:r>
            <a:r>
              <a:rPr lang="it-IT" dirty="0" err="1">
                <a:solidFill>
                  <a:schemeClr val="tx1"/>
                </a:solidFill>
              </a:rPr>
              <a:t>i</a:t>
            </a:r>
            <a:r>
              <a:rPr lang="it-IT" dirty="0" err="1" smtClean="0">
                <a:solidFill>
                  <a:schemeClr val="tx1"/>
                </a:solidFill>
              </a:rPr>
              <a:t>ncoming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</a:t>
            </a:r>
            <a:r>
              <a:rPr lang="it-IT" dirty="0" err="1" smtClean="0">
                <a:solidFill>
                  <a:schemeClr val="tx1"/>
                </a:solidFill>
              </a:rPr>
              <a:t>nspection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ot </a:t>
            </a:r>
            <a:r>
              <a:rPr lang="en-US" dirty="0">
                <a:solidFill>
                  <a:schemeClr val="tx1"/>
                </a:solidFill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etected </a:t>
            </a:r>
            <a:r>
              <a:rPr lang="en-US" dirty="0">
                <a:solidFill>
                  <a:schemeClr val="tx1"/>
                </a:solidFill>
              </a:rPr>
              <a:t>f</a:t>
            </a:r>
            <a:r>
              <a:rPr lang="en-US" dirty="0" smtClean="0">
                <a:solidFill>
                  <a:schemeClr val="tx1"/>
                </a:solidFill>
              </a:rPr>
              <a:t>ailures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 The </a:t>
            </a:r>
            <a:r>
              <a:rPr lang="it-IT" dirty="0" err="1" smtClean="0">
                <a:solidFill>
                  <a:schemeClr val="tx1"/>
                </a:solidFill>
              </a:rPr>
              <a:t>ejector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s</a:t>
            </a:r>
            <a:r>
              <a:rPr lang="it-IT" dirty="0" err="1" smtClean="0">
                <a:solidFill>
                  <a:schemeClr val="tx1"/>
                </a:solidFill>
              </a:rPr>
              <a:t>ystem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i</a:t>
            </a:r>
            <a:r>
              <a:rPr lang="it-IT" dirty="0" err="1" smtClean="0">
                <a:solidFill>
                  <a:schemeClr val="tx1"/>
                </a:solidFill>
              </a:rPr>
              <a:t>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w</a:t>
            </a:r>
            <a:r>
              <a:rPr lang="it-IT" dirty="0" err="1" smtClean="0">
                <a:solidFill>
                  <a:schemeClr val="tx1"/>
                </a:solidFill>
              </a:rPr>
              <a:t>orking</a:t>
            </a:r>
            <a:r>
              <a:rPr lang="it-IT" dirty="0" smtClean="0">
                <a:solidFill>
                  <a:schemeClr val="tx1"/>
                </a:solidFill>
              </a:rPr>
              <a:t> Ok.</a:t>
            </a:r>
          </a:p>
          <a:p>
            <a:r>
              <a:rPr lang="it-IT" dirty="0" smtClean="0">
                <a:solidFill>
                  <a:schemeClr val="tx1"/>
                </a:solidFill>
              </a:rPr>
              <a:t>The HRS </a:t>
            </a:r>
            <a:r>
              <a:rPr lang="it-IT" dirty="0" err="1" smtClean="0">
                <a:solidFill>
                  <a:schemeClr val="tx1"/>
                </a:solidFill>
              </a:rPr>
              <a:t>is</a:t>
            </a:r>
            <a:r>
              <a:rPr lang="it-IT" dirty="0" smtClean="0">
                <a:solidFill>
                  <a:schemeClr val="tx1"/>
                </a:solidFill>
              </a:rPr>
              <a:t> Ok.</a:t>
            </a:r>
          </a:p>
          <a:p>
            <a:r>
              <a:rPr lang="it-IT" dirty="0" err="1" smtClean="0">
                <a:solidFill>
                  <a:schemeClr val="tx1"/>
                </a:solidFill>
              </a:rPr>
              <a:t>El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molde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llega</a:t>
            </a:r>
            <a:r>
              <a:rPr lang="it-IT" dirty="0" smtClean="0">
                <a:solidFill>
                  <a:schemeClr val="tx1"/>
                </a:solidFill>
              </a:rPr>
              <a:t> con </a:t>
            </a:r>
            <a:r>
              <a:rPr lang="it-IT" dirty="0" err="1" smtClean="0">
                <a:solidFill>
                  <a:schemeClr val="tx1"/>
                </a:solidFill>
              </a:rPr>
              <a:t>oxido</a:t>
            </a:r>
            <a:r>
              <a:rPr lang="it-IT" dirty="0" smtClean="0">
                <a:solidFill>
                  <a:schemeClr val="tx1"/>
                </a:solidFill>
              </a:rPr>
              <a:t> en </a:t>
            </a:r>
            <a:r>
              <a:rPr lang="it-IT" dirty="0" err="1" smtClean="0">
                <a:solidFill>
                  <a:schemeClr val="tx1"/>
                </a:solidFill>
              </a:rPr>
              <a:t>zonas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perifericas</a:t>
            </a:r>
            <a:endParaRPr lang="it-IT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endParaRPr lang="it-IT" dirty="0" smtClean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9C770D5A-3001-499C-9C33-CB37AB9D2B77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Wingdings"/>
              </a:rPr>
              <a:t>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18</a:t>
            </a:fld>
            <a:endParaRPr lang="it-IT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77" y="2704783"/>
            <a:ext cx="3908425" cy="325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428" y="3375501"/>
            <a:ext cx="3527425" cy="191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50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Quick</a:t>
            </a:r>
            <a:r>
              <a:rPr lang="it-IT" sz="1800" dirty="0" smtClean="0"/>
              <a:t> </a:t>
            </a:r>
            <a:r>
              <a:rPr lang="en-US" sz="1800" dirty="0" smtClean="0"/>
              <a:t>Checklist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01900" y="885825"/>
            <a:ext cx="8045200" cy="5299075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sp>
        <p:nvSpPr>
          <p:cNvPr id="28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4333CEB7-DDD1-408F-973F-67995876A3CD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21241"/>
              </p:ext>
            </p:extLst>
          </p:nvPr>
        </p:nvGraphicFramePr>
        <p:xfrm>
          <a:off x="714374" y="914391"/>
          <a:ext cx="7734301" cy="50022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4134"/>
                <a:gridCol w="2430992"/>
                <a:gridCol w="600075"/>
                <a:gridCol w="552450"/>
                <a:gridCol w="515768"/>
                <a:gridCol w="3160882"/>
              </a:tblGrid>
              <a:tr h="345127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L#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DESCRIPTION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YES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NO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N/A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sng" strike="noStrike" dirty="0">
                          <a:effectLst/>
                        </a:rPr>
                        <a:t>COMMENTS  /  OBSERVATIONS</a:t>
                      </a:r>
                      <a:endParaRPr lang="en-US" sz="900" b="1" i="0" u="sng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LOCATING RINGS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How many numbers</a:t>
                      </a:r>
                      <a:r>
                        <a:rPr lang="en-US" sz="900" b="1" u="none" strike="noStrike" dirty="0" smtClean="0">
                          <a:effectLst/>
                        </a:rPr>
                        <a:t>? 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AIR VENTS &amp; ITS DEPTH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Availability</a:t>
                      </a:r>
                      <a:r>
                        <a:rPr lang="en-US" sz="9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of sufficient number of air  vents? YES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INTERLOCKS  ( PARTING LINE LOCKS 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r>
                        <a:rPr lang="en-US" sz="900" b="1" u="none" strike="noStrike" dirty="0" smtClean="0">
                          <a:effectLst/>
                        </a:rPr>
                        <a:t>How many? 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DATE INSERTS OR ENGRAVING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Specify how many years</a:t>
                      </a:r>
                      <a:r>
                        <a:rPr lang="en-US" sz="900" b="1" u="none" strike="noStrike" dirty="0" smtClean="0">
                          <a:effectLst/>
                        </a:rPr>
                        <a:t>?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HOT RUNNER SYSTEMS 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THERMOCOUPLE &amp; RESISTANCE SPARES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EJECTOR BLADES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VALVE GATES AVAILABILITY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ANGLE PINS FOR SLIDES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LOCKING CYLINDERS AVAILABILITY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 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SPRINGS ON EJECTION SYSTEM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Color </a:t>
                      </a:r>
                      <a:r>
                        <a:rPr lang="en-US" sz="900" b="1" u="none" strike="noStrike" dirty="0" smtClean="0">
                          <a:effectLst/>
                        </a:rPr>
                        <a:t>? BLUE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TEXTURES IN CAVITY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en-US" sz="900" u="none" strike="noStrike" dirty="0" smtClean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IDENTIFICATION ON ALL PARTS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HYDRAULIC PISTON FOR CORES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LIMIT SWITCHES (MICRO SWITCH)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RJG OR SPECIAL SENSORS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 smtClean="0">
                          <a:effectLst/>
                        </a:rPr>
                        <a:t>Specify</a:t>
                      </a:r>
                      <a:r>
                        <a:rPr lang="en-US" sz="900" b="1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900" b="1" u="none" strike="noStrike" dirty="0" smtClean="0">
                          <a:effectLst/>
                        </a:rPr>
                        <a:t>?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SAFETY </a:t>
                      </a:r>
                      <a:r>
                        <a:rPr lang="en-US" sz="800" u="none" strike="noStrike" dirty="0" smtClean="0">
                          <a:effectLst/>
                        </a:rPr>
                        <a:t>LOCK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INSERT CHANGES SPARES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u="none" strike="noStrike" dirty="0">
                          <a:effectLst/>
                        </a:rPr>
                        <a:t>19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800" u="none" strike="noStrike" dirty="0">
                          <a:effectLst/>
                        </a:rPr>
                        <a:t>MOLD DRAWINGS &amp; CD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r>
                        <a:rPr lang="it-IT" sz="900" dirty="0" smtClean="0">
                          <a:solidFill>
                            <a:schemeClr val="tx1"/>
                          </a:solidFill>
                          <a:sym typeface="Wingdings"/>
                        </a:rPr>
                        <a:t></a:t>
                      </a:r>
                      <a:endParaRPr lang="it-IT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373" marR="6373" marT="63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105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40000" y="1914526"/>
            <a:ext cx="8223000" cy="4291198"/>
          </a:xfrm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hlinkClick r:id="rId2" action="ppaction://hlinksldjump"/>
              </a:rPr>
              <a:t>Tool </a:t>
            </a:r>
            <a:r>
              <a:rPr lang="en-US" sz="1400" dirty="0" smtClean="0">
                <a:solidFill>
                  <a:schemeClr val="tx1"/>
                </a:solidFill>
                <a:hlinkClick r:id="rId2" action="ppaction://hlinksldjump"/>
              </a:rPr>
              <a:t>General Information </a:t>
            </a:r>
            <a:r>
              <a:rPr lang="en-US" sz="1400" dirty="0">
                <a:solidFill>
                  <a:schemeClr val="tx1"/>
                </a:solidFill>
                <a:hlinkClick r:id="rId2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2" action="ppaction://hlinksldjump"/>
              </a:rPr>
              <a:t>Identification  Plaques.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Injection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– Hot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Runner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System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,Plaques, </a:t>
            </a:r>
            <a:r>
              <a:rPr lang="en-US" sz="1400" dirty="0" smtClean="0">
                <a:solidFill>
                  <a:schemeClr val="tx1"/>
                </a:solidFill>
                <a:hlinkClick r:id="rId3" action="ppaction://hlinksldjump"/>
              </a:rPr>
              <a:t>tests</a:t>
            </a:r>
            <a:r>
              <a:rPr lang="es-MX" sz="1400" dirty="0" smtClean="0">
                <a:solidFill>
                  <a:schemeClr val="tx1"/>
                </a:solidFill>
                <a:hlinkClick r:id="rId3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Cavity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Side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 (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Main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4" action="ppaction://hlinksldjump"/>
              </a:rPr>
              <a:t>appearances</a:t>
            </a:r>
            <a:r>
              <a:rPr lang="es-MX" sz="1400" dirty="0" smtClean="0">
                <a:solidFill>
                  <a:schemeClr val="tx1"/>
                </a:solidFill>
                <a:hlinkClick r:id="rId4" action="ppaction://hlinksldjump"/>
              </a:rPr>
              <a:t> ).</a:t>
            </a:r>
            <a:endParaRPr lang="es-MX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Slides , Retractors , Lifters </a:t>
            </a:r>
            <a:r>
              <a:rPr lang="es-MX" sz="1400" dirty="0" smtClean="0">
                <a:solidFill>
                  <a:schemeClr val="tx1"/>
                </a:solidFill>
                <a:hlinkClick r:id="rId5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5" action="ppaction://hlinksldjump"/>
              </a:rPr>
              <a:t>Details</a:t>
            </a:r>
            <a:r>
              <a:rPr lang="es-MX" sz="1400" dirty="0" smtClean="0">
                <a:solidFill>
                  <a:schemeClr val="tx1"/>
                </a:solidFill>
                <a:hlinkClick r:id="rId5" action="ppaction://hlinksldjump"/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Layout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 </a:t>
            </a:r>
            <a:r>
              <a:rPr lang="es-MX" sz="1400" dirty="0">
                <a:solidFill>
                  <a:schemeClr val="tx1"/>
                </a:solidFill>
                <a:hlinkClick r:id="rId6" action="ppaction://hlinksldjump"/>
              </a:rPr>
              <a:t>C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ore 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Side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(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Main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6" action="ppaction://hlinksldjump"/>
              </a:rPr>
              <a:t>appearances</a:t>
            </a:r>
            <a:r>
              <a:rPr lang="es-MX" sz="1400" dirty="0" smtClean="0">
                <a:solidFill>
                  <a:schemeClr val="tx1"/>
                </a:solidFill>
                <a:hlinkClick r:id="rId6" action="ppaction://hlinksldjump"/>
              </a:rPr>
              <a:t> ) . 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Ejector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System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&amp; </a:t>
            </a:r>
            <a:r>
              <a:rPr lang="en-US" sz="1400" dirty="0" smtClean="0">
                <a:solidFill>
                  <a:schemeClr val="tx1"/>
                </a:solidFill>
                <a:hlinkClick r:id="rId7" action="ppaction://hlinksldjump"/>
              </a:rPr>
              <a:t>Parts</a:t>
            </a:r>
            <a:r>
              <a:rPr lang="es-MX" sz="1400" dirty="0" smtClean="0">
                <a:solidFill>
                  <a:schemeClr val="tx1"/>
                </a:solidFill>
                <a:hlinkClick r:id="rId7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8" action="ppaction://hlinksldjump"/>
              </a:rPr>
              <a:t>Locating</a:t>
            </a:r>
            <a:r>
              <a:rPr lang="es-MX" sz="1400" dirty="0" smtClean="0">
                <a:solidFill>
                  <a:schemeClr val="tx1"/>
                </a:solidFill>
                <a:hlinkClick r:id="rId8" action="ppaction://hlinksldjump"/>
              </a:rPr>
              <a:t>  Ring.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9" action="ppaction://hlinksldjump"/>
              </a:rPr>
              <a:t>Electrical</a:t>
            </a:r>
            <a:r>
              <a:rPr lang="es-MX" sz="1400" dirty="0" smtClean="0">
                <a:solidFill>
                  <a:schemeClr val="tx1"/>
                </a:solidFill>
                <a:hlinkClick r:id="rId9" action="ppaction://hlinksldjump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hlinkClick r:id="rId9" action="ppaction://hlinksldjump"/>
              </a:rPr>
              <a:t>Plugs</a:t>
            </a:r>
            <a:r>
              <a:rPr lang="es-MX" sz="1400" dirty="0" smtClean="0">
                <a:solidFill>
                  <a:schemeClr val="tx1"/>
                </a:solidFill>
                <a:hlinkClick r:id="rId9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 smtClean="0">
                <a:solidFill>
                  <a:schemeClr val="tx1"/>
                </a:solidFill>
                <a:hlinkClick r:id="rId10" action="ppaction://hlinksldjump"/>
              </a:rPr>
              <a:t>Water </a:t>
            </a:r>
            <a:r>
              <a:rPr lang="en-US" sz="1400" dirty="0">
                <a:solidFill>
                  <a:schemeClr val="tx1"/>
                </a:solidFill>
                <a:hlinkClick r:id="rId10" action="ppaction://hlinksldjump"/>
              </a:rPr>
              <a:t>Leaks </a:t>
            </a:r>
            <a:r>
              <a:rPr lang="en-US" sz="1400" dirty="0" smtClean="0">
                <a:solidFill>
                  <a:schemeClr val="tx1"/>
                </a:solidFill>
                <a:hlinkClick r:id="rId10" action="ppaction://hlinksldjump"/>
              </a:rPr>
              <a:t>Test.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Spare 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Parts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,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Documents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,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Tool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manuals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etc. </a:t>
            </a:r>
            <a:r>
              <a:rPr lang="en-US" sz="1400" dirty="0" smtClean="0">
                <a:solidFill>
                  <a:schemeClr val="tx1"/>
                </a:solidFill>
                <a:hlinkClick r:id="rId11" action="ppaction://hlinksldjump"/>
              </a:rPr>
              <a:t>Received</a:t>
            </a:r>
            <a:r>
              <a:rPr lang="es-MX" sz="1400" dirty="0" smtClean="0">
                <a:solidFill>
                  <a:schemeClr val="tx1"/>
                </a:solidFill>
                <a:hlinkClick r:id="rId11" action="ppaction://hlinksldjump"/>
              </a:rPr>
              <a:t> .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hlinkClick r:id="rId12" action="ppaction://hlinksldjump"/>
              </a:rPr>
              <a:t>Observations </a:t>
            </a:r>
            <a:r>
              <a:rPr lang="en-US" sz="1400" dirty="0" smtClean="0">
                <a:solidFill>
                  <a:schemeClr val="tx1"/>
                </a:solidFill>
                <a:hlinkClick r:id="rId12" action="ppaction://hlinksldjump"/>
              </a:rPr>
              <a:t> / Summary.</a:t>
            </a:r>
            <a:endParaRPr lang="es-MX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s-MX" sz="1400" dirty="0" smtClean="0">
                <a:solidFill>
                  <a:schemeClr val="tx1"/>
                </a:solidFill>
                <a:hlinkClick r:id="rId13" action="ppaction://hlinksldjump"/>
              </a:rPr>
              <a:t>Quick  </a:t>
            </a:r>
            <a:r>
              <a:rPr lang="en-US" sz="1400" dirty="0" smtClean="0">
                <a:solidFill>
                  <a:schemeClr val="tx1"/>
                </a:solidFill>
                <a:hlinkClick r:id="rId13" action="ppaction://hlinksldjump"/>
              </a:rPr>
              <a:t>Check</a:t>
            </a:r>
            <a:r>
              <a:rPr lang="es-MX" sz="1400" dirty="0" smtClean="0">
                <a:solidFill>
                  <a:schemeClr val="tx1"/>
                </a:solidFill>
                <a:hlinkClick r:id="rId13" action="ppaction://hlinksldjump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hlinkClick r:id="rId13" action="ppaction://hlinksldjump"/>
              </a:rPr>
              <a:t>List</a:t>
            </a:r>
            <a:r>
              <a:rPr lang="es-MX" sz="1400" dirty="0" smtClean="0">
                <a:solidFill>
                  <a:schemeClr val="tx1"/>
                </a:solidFill>
                <a:hlinkClick r:id="rId13" action="ppaction://hlinksldjump"/>
              </a:rPr>
              <a:t>. </a:t>
            </a:r>
            <a:endParaRPr lang="en-US" sz="1400" dirty="0">
              <a:solidFill>
                <a:schemeClr val="tx1"/>
              </a:solidFill>
            </a:endParaRPr>
          </a:p>
          <a:p>
            <a:endParaRPr lang="it-IT" sz="1000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09A369DE-B935-48FB-9BBB-4C1923A34E99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73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Quick</a:t>
            </a:r>
            <a:r>
              <a:rPr lang="it-IT" sz="1800" dirty="0" smtClean="0"/>
              <a:t> </a:t>
            </a:r>
            <a:r>
              <a:rPr lang="en-US" sz="1800" dirty="0" smtClean="0"/>
              <a:t>Checklist</a:t>
            </a:r>
            <a:r>
              <a:rPr lang="it-IT" sz="1800" dirty="0" smtClean="0"/>
              <a:t>  </a:t>
            </a:r>
            <a:endParaRPr lang="it-IT" sz="1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501900" y="885825"/>
            <a:ext cx="8045200" cy="5299075"/>
          </a:xfrm>
        </p:spPr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endParaRPr lang="it-IT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30022"/>
              </p:ext>
            </p:extLst>
          </p:nvPr>
        </p:nvGraphicFramePr>
        <p:xfrm>
          <a:off x="1247775" y="1676401"/>
          <a:ext cx="6308725" cy="3475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8621"/>
                <a:gridCol w="3290104"/>
              </a:tblGrid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MOLD NUMBER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it-IT" altLang="en-US" sz="1200" b="1" dirty="0" smtClean="0">
                          <a:solidFill>
                            <a:schemeClr val="tx1"/>
                          </a:solidFill>
                        </a:rPr>
                        <a:t>14816</a:t>
                      </a:r>
                      <a:endParaRPr lang="it-IT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PART NUMBER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LH:6002TC0391/RH:6002TC0392</a:t>
                      </a:r>
                      <a:endParaRPr lang="it-IT" sz="1200" dirty="0" smtClean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PART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it-IT" sz="1200" b="1" dirty="0" smtClean="0"/>
                        <a:t>OUTER LENS HI LEVEL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OF CAVITIES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2</a:t>
                      </a:r>
                      <a:r>
                        <a:rPr lang="en-US" sz="1200" b="1" u="none" strike="noStrike" baseline="0" dirty="0" smtClean="0">
                          <a:effectLst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CAVITIES MARKED  NO.'S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TOOLING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ENGINEER </a:t>
                      </a:r>
                      <a:r>
                        <a:rPr lang="en-US" sz="1200" u="none" strike="noStrike" dirty="0" smtClean="0">
                          <a:effectLst/>
                        </a:rPr>
                        <a:t> NAME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MOLD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ARRIVAL DATE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MOLD INCOMING </a:t>
                      </a:r>
                      <a:r>
                        <a:rPr lang="en-US" sz="1200" u="none" strike="noStrike" dirty="0" smtClean="0">
                          <a:effectLst/>
                        </a:rPr>
                        <a:t>INSP.</a:t>
                      </a:r>
                      <a:r>
                        <a:rPr lang="en-US" sz="12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200" u="none" strike="noStrike" dirty="0" smtClean="0">
                          <a:effectLst/>
                        </a:rPr>
                        <a:t>DATE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FREQUENCY FOR PM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N/A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758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PRESS ASSIGNED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 </a:t>
                      </a:r>
                      <a:r>
                        <a:rPr lang="en-US" sz="1200" b="1" u="none" strike="noStrike" dirty="0" smtClean="0">
                          <a:effectLst/>
                        </a:rPr>
                        <a:t>N/A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9C8ECBE6-AC76-4452-A92D-08CA5D2106F5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495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55613" y="1050450"/>
            <a:ext cx="4536825" cy="1416525"/>
          </a:xfrm>
        </p:spPr>
        <p:txBody>
          <a:bodyPr/>
          <a:lstStyle/>
          <a:p>
            <a:r>
              <a:rPr lang="es-MX" altLang="en-US" b="1" dirty="0">
                <a:solidFill>
                  <a:schemeClr val="tx1"/>
                </a:solidFill>
              </a:rPr>
              <a:t>IDENTIFICATION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>
                <a:solidFill>
                  <a:schemeClr val="tx1"/>
                </a:solidFill>
              </a:rPr>
              <a:t>Tool Source  </a:t>
            </a:r>
            <a:r>
              <a:rPr lang="en-US" altLang="en-US" b="1" dirty="0" smtClean="0">
                <a:solidFill>
                  <a:schemeClr val="tx1"/>
                </a:solidFill>
              </a:rPr>
              <a:t>: PROPER TOOLING</a:t>
            </a:r>
            <a:endParaRPr lang="en-US" altLang="en-US" dirty="0" smtClean="0">
              <a:solidFill>
                <a:schemeClr val="tx1"/>
              </a:solidFill>
            </a:endParaRPr>
          </a:p>
          <a:p>
            <a:r>
              <a:rPr lang="it-IT" altLang="en-US" b="1" dirty="0" smtClean="0">
                <a:solidFill>
                  <a:schemeClr val="tx1"/>
                </a:solidFill>
              </a:rPr>
              <a:t>Job : 14816</a:t>
            </a:r>
            <a:endParaRPr lang="it-IT" altLang="en-US" dirty="0" smtClean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Part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Number</a:t>
            </a:r>
            <a:r>
              <a:rPr lang="es-MX" altLang="en-US" b="1" dirty="0" smtClean="0">
                <a:solidFill>
                  <a:schemeClr val="tx1"/>
                </a:solidFill>
              </a:rPr>
              <a:t>: LH:6002TC0391/RH:6002TC0392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02930" y="217756"/>
            <a:ext cx="6055533" cy="322075"/>
          </a:xfrm>
        </p:spPr>
        <p:txBody>
          <a:bodyPr/>
          <a:lstStyle/>
          <a:p>
            <a:r>
              <a:rPr lang="en-US" sz="1800" dirty="0" smtClean="0"/>
              <a:t>Tool</a:t>
            </a:r>
            <a:r>
              <a:rPr lang="it-IT" sz="1800" dirty="0" smtClean="0"/>
              <a:t> </a:t>
            </a:r>
            <a:r>
              <a:rPr lang="en-US" sz="1800" dirty="0" smtClean="0"/>
              <a:t>Identification</a:t>
            </a:r>
            <a:r>
              <a:rPr lang="it-IT" sz="1800" dirty="0" smtClean="0"/>
              <a:t> </a:t>
            </a:r>
            <a:r>
              <a:rPr lang="en-US" sz="1800" dirty="0" smtClean="0"/>
              <a:t>plate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8CF37EB4-CECC-4CDB-BC24-934BE559C2A5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TextBox 6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3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1466850"/>
            <a:ext cx="35433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64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63800" y="1770525"/>
            <a:ext cx="4251075" cy="1816575"/>
          </a:xfrm>
        </p:spPr>
        <p:txBody>
          <a:bodyPr/>
          <a:lstStyle/>
          <a:p>
            <a:r>
              <a:rPr lang="es-MX" altLang="en-US" b="1" dirty="0" smtClean="0">
                <a:solidFill>
                  <a:schemeClr val="tx1"/>
                </a:solidFill>
              </a:rPr>
              <a:t>MOLD WEIGHT</a:t>
            </a:r>
            <a:r>
              <a:rPr lang="es-MX" altLang="en-US" dirty="0" smtClean="0">
                <a:solidFill>
                  <a:schemeClr val="tx1"/>
                </a:solidFill>
              </a:rPr>
              <a:t>: 19,100 kg.</a:t>
            </a:r>
          </a:p>
          <a:p>
            <a:endParaRPr lang="es-MX" altLang="en-US" dirty="0" smtClean="0">
              <a:solidFill>
                <a:schemeClr val="tx1"/>
              </a:solidFill>
            </a:endParaRPr>
          </a:p>
          <a:p>
            <a:r>
              <a:rPr lang="es-MX" altLang="en-US" b="1" dirty="0" smtClean="0">
                <a:solidFill>
                  <a:schemeClr val="tx1"/>
                </a:solidFill>
              </a:rPr>
              <a:t>MOLD SIZE (axbxc)</a:t>
            </a:r>
            <a:r>
              <a:rPr lang="es-MX" altLang="en-US" dirty="0" smtClean="0">
                <a:solidFill>
                  <a:schemeClr val="tx1"/>
                </a:solidFill>
              </a:rPr>
              <a:t>: 1320 mm X 1650 mm X</a:t>
            </a:r>
          </a:p>
          <a:p>
            <a:r>
              <a:rPr lang="es-MX" altLang="en-US" dirty="0" smtClean="0">
                <a:solidFill>
                  <a:schemeClr val="tx1"/>
                </a:solidFill>
              </a:rPr>
              <a:t>1427.5 mm</a:t>
            </a: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Nozzle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radius</a:t>
            </a:r>
            <a:r>
              <a:rPr lang="es-MX" altLang="en-US" dirty="0" smtClean="0">
                <a:solidFill>
                  <a:schemeClr val="tx1"/>
                </a:solidFill>
              </a:rPr>
              <a:t>: 19.1 mm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b="1" dirty="0" smtClean="0">
                <a:solidFill>
                  <a:schemeClr val="tx1"/>
                </a:solidFill>
              </a:rPr>
              <a:t>Injection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en-US" b="1" dirty="0" smtClean="0">
                <a:solidFill>
                  <a:schemeClr val="tx1"/>
                </a:solidFill>
              </a:rPr>
              <a:t>diameter:</a:t>
            </a:r>
            <a:r>
              <a:rPr lang="es-MX" altLang="en-US" b="1" dirty="0" smtClean="0">
                <a:solidFill>
                  <a:schemeClr val="tx1"/>
                </a:solidFill>
              </a:rPr>
              <a:t> </a:t>
            </a:r>
            <a:r>
              <a:rPr lang="es-MX" altLang="en-US" dirty="0" smtClean="0">
                <a:solidFill>
                  <a:schemeClr val="tx1"/>
                </a:solidFill>
              </a:rPr>
              <a:t> </a:t>
            </a:r>
            <a:r>
              <a:rPr lang="es-MX" altLang="en-US" dirty="0">
                <a:solidFill>
                  <a:schemeClr val="tx1"/>
                </a:solidFill>
              </a:rPr>
              <a:t>5</a:t>
            </a:r>
            <a:r>
              <a:rPr lang="es-MX" altLang="en-US" dirty="0" smtClean="0">
                <a:solidFill>
                  <a:schemeClr val="tx1"/>
                </a:solidFill>
              </a:rPr>
              <a:t> mm</a:t>
            </a:r>
            <a:endParaRPr lang="it-I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General Information</a:t>
            </a:r>
            <a:endParaRPr lang="it-IT" sz="1800" dirty="0"/>
          </a:p>
        </p:txBody>
      </p:sp>
      <p:sp>
        <p:nvSpPr>
          <p:cNvPr id="9" name="Rectangle 8"/>
          <p:cNvSpPr/>
          <p:nvPr/>
        </p:nvSpPr>
        <p:spPr>
          <a:xfrm>
            <a:off x="383720" y="1114425"/>
            <a:ext cx="24408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/>
              <a:t>Owner of </a:t>
            </a:r>
            <a:r>
              <a:rPr lang="en-US" altLang="en-US" sz="1600" b="1" dirty="0" smtClean="0"/>
              <a:t>Tool: </a:t>
            </a:r>
            <a:r>
              <a:rPr lang="en-US" altLang="en-US" sz="1600" dirty="0" smtClean="0"/>
              <a:t>Chrysler</a:t>
            </a:r>
            <a:endParaRPr lang="en-US" altLang="en-US" sz="1600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C7C2BF00-B631-4DF3-BB1F-C54F4251647A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3007994"/>
            <a:ext cx="547849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6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90573" y="1231153"/>
            <a:ext cx="2376195" cy="48600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Hot Runner System # </a:t>
            </a:r>
          </a:p>
          <a:p>
            <a:pPr>
              <a:defRPr/>
            </a:pPr>
            <a:r>
              <a:rPr lang="en-US" b="1" dirty="0" smtClean="0">
                <a:solidFill>
                  <a:schemeClr val="tx1"/>
                </a:solidFill>
              </a:rPr>
              <a:t>HO95511.0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Hot </a:t>
            </a:r>
            <a:r>
              <a:rPr lang="en-US" sz="1800" dirty="0" smtClean="0"/>
              <a:t>Runner</a:t>
            </a:r>
            <a:r>
              <a:rPr lang="it-IT" sz="1800" dirty="0" smtClean="0"/>
              <a:t> System </a:t>
            </a:r>
            <a:endParaRPr lang="it-IT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686299" y="1331250"/>
            <a:ext cx="3899013" cy="4860000"/>
          </a:xfrm>
        </p:spPr>
        <p:txBody>
          <a:bodyPr/>
          <a:lstStyle/>
          <a:p>
            <a:pPr marL="18000" indent="0">
              <a:buNone/>
            </a:pPr>
            <a:r>
              <a:rPr lang="it-IT" b="1" dirty="0" smtClean="0">
                <a:solidFill>
                  <a:schemeClr val="tx1"/>
                </a:solidFill>
              </a:rPr>
              <a:t>Zone Hot </a:t>
            </a:r>
            <a:r>
              <a:rPr lang="en-US" b="1" dirty="0" smtClean="0">
                <a:solidFill>
                  <a:schemeClr val="tx1"/>
                </a:solidFill>
              </a:rPr>
              <a:t>Nozzle</a:t>
            </a:r>
            <a:r>
              <a:rPr lang="it-IT" b="1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system:</a:t>
            </a: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 smtClean="0">
              <a:solidFill>
                <a:schemeClr val="tx1"/>
              </a:solidFill>
            </a:endParaRPr>
          </a:p>
          <a:p>
            <a:pPr marL="1800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5F3EC446-0D8B-4DC9-B669-71F730AC2F92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TextBox 12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0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dirty="0" smtClean="0"/>
              <a:t>Hot </a:t>
            </a:r>
            <a:r>
              <a:rPr lang="en-US" sz="1800" dirty="0" smtClean="0"/>
              <a:t>Runner</a:t>
            </a:r>
            <a:r>
              <a:rPr lang="it-IT" sz="1800" dirty="0" smtClean="0"/>
              <a:t> System </a:t>
            </a:r>
            <a:r>
              <a:rPr lang="en-US" sz="1800" dirty="0" smtClean="0"/>
              <a:t>Testing</a:t>
            </a:r>
            <a:r>
              <a:rPr lang="it-IT" sz="1800" dirty="0" smtClean="0"/>
              <a:t> </a:t>
            </a:r>
            <a:endParaRPr lang="it-IT" sz="1800" dirty="0"/>
          </a:p>
        </p:txBody>
      </p:sp>
      <p:sp>
        <p:nvSpPr>
          <p:cNvPr id="18" name="TextBox 7"/>
          <p:cNvSpPr txBox="1">
            <a:spLocks noChangeArrowheads="1"/>
          </p:cNvSpPr>
          <p:nvPr/>
        </p:nvSpPr>
        <p:spPr bwMode="auto">
          <a:xfrm>
            <a:off x="1804987" y="5498752"/>
            <a:ext cx="6000750" cy="830997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>
                <a:solidFill>
                  <a:srgbClr val="FF0000"/>
                </a:solidFill>
              </a:rPr>
              <a:t>T</a:t>
            </a:r>
            <a:r>
              <a:rPr lang="en-US" altLang="en-US" dirty="0" smtClean="0">
                <a:solidFill>
                  <a:srgbClr val="FF0000"/>
                </a:solidFill>
              </a:rPr>
              <a:t>esting </a:t>
            </a:r>
            <a:r>
              <a:rPr lang="en-US" altLang="en-US" dirty="0">
                <a:solidFill>
                  <a:srgbClr val="FF0000"/>
                </a:solidFill>
              </a:rPr>
              <a:t>the hot runner </a:t>
            </a:r>
            <a:r>
              <a:rPr lang="en-US" altLang="en-US" dirty="0" smtClean="0">
                <a:solidFill>
                  <a:srgbClr val="FF0000"/>
                </a:solidFill>
              </a:rPr>
              <a:t>system comments</a:t>
            </a:r>
            <a:r>
              <a:rPr lang="en-US" altLang="en-US" dirty="0" smtClean="0"/>
              <a:t>:</a:t>
            </a:r>
          </a:p>
          <a:p>
            <a:r>
              <a:rPr lang="en-US" dirty="0" smtClean="0"/>
              <a:t>All Zones Reached Its Proper Temperature, The Valve Is Moved Ok And Testing The Hot Runner System Everything Is Ok!</a:t>
            </a:r>
          </a:p>
          <a:p>
            <a:pPr algn="ctr"/>
            <a:endParaRPr lang="en-US" altLang="en-US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C3EC0184-AB1A-4E34-8F76-2F3BB57E4096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TextBox 9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605276" y="4232599"/>
            <a:ext cx="2158207" cy="9233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</a:rPr>
              <a:t>all </a:t>
            </a:r>
            <a:r>
              <a:rPr lang="en-US" dirty="0" smtClean="0">
                <a:latin typeface="arial"/>
              </a:rPr>
              <a:t>zones </a:t>
            </a:r>
            <a:r>
              <a:rPr lang="en-US" dirty="0">
                <a:latin typeface="arial"/>
              </a:rPr>
              <a:t>of the mold is heated to </a:t>
            </a:r>
            <a:r>
              <a:rPr lang="en-US" dirty="0" smtClean="0">
                <a:latin typeface="arial"/>
              </a:rPr>
              <a:t>560° F.</a:t>
            </a:r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TextBox 5"/>
          <p:cNvSpPr txBox="1"/>
          <p:nvPr/>
        </p:nvSpPr>
        <p:spPr>
          <a:xfrm>
            <a:off x="5282519" y="1228290"/>
            <a:ext cx="190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CLOSED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82519" y="3317813"/>
            <a:ext cx="243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VALVE OPENED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8" y="1104900"/>
            <a:ext cx="3513137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823" y="1725550"/>
            <a:ext cx="1279525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204" y="3687145"/>
            <a:ext cx="1782763" cy="160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43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569415" y="1227283"/>
            <a:ext cx="3708150" cy="4786500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The </a:t>
            </a:r>
            <a:r>
              <a:rPr lang="it-IT" dirty="0" err="1" smtClean="0">
                <a:solidFill>
                  <a:schemeClr val="tx1"/>
                </a:solidFill>
              </a:rPr>
              <a:t>mold</a:t>
            </a:r>
            <a:r>
              <a:rPr lang="it-IT" dirty="0" smtClean="0">
                <a:solidFill>
                  <a:schemeClr val="tx1"/>
                </a:solidFill>
              </a:rPr>
              <a:t> </a:t>
            </a:r>
            <a:r>
              <a:rPr lang="it-IT" dirty="0" err="1" smtClean="0">
                <a:solidFill>
                  <a:schemeClr val="tx1"/>
                </a:solidFill>
              </a:rPr>
              <a:t>have</a:t>
            </a:r>
            <a:r>
              <a:rPr lang="it-IT" dirty="0" smtClean="0">
                <a:solidFill>
                  <a:schemeClr val="tx1"/>
                </a:solidFill>
              </a:rPr>
              <a:t> 2 </a:t>
            </a:r>
            <a:r>
              <a:rPr lang="it-IT" dirty="0" err="1" smtClean="0">
                <a:solidFill>
                  <a:schemeClr val="tx1"/>
                </a:solidFill>
              </a:rPr>
              <a:t>cavities</a:t>
            </a:r>
            <a:r>
              <a:rPr lang="it-IT" dirty="0" smtClean="0">
                <a:solidFill>
                  <a:schemeClr val="tx1"/>
                </a:solidFill>
              </a:rPr>
              <a:t> (RH/LH)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Lay</a:t>
            </a:r>
            <a:r>
              <a:rPr lang="it-IT" sz="1800" dirty="0" smtClean="0"/>
              <a:t> </a:t>
            </a:r>
            <a:r>
              <a:rPr lang="en-US" sz="1800" dirty="0" smtClean="0"/>
              <a:t>outs</a:t>
            </a:r>
            <a:r>
              <a:rPr lang="it-IT" sz="1800" dirty="0" smtClean="0"/>
              <a:t> – </a:t>
            </a:r>
            <a:r>
              <a:rPr lang="en-US" sz="1800" dirty="0" smtClean="0"/>
              <a:t>Cavity</a:t>
            </a:r>
            <a:r>
              <a:rPr lang="it-IT" sz="1800" dirty="0" smtClean="0"/>
              <a:t> Side </a:t>
            </a:r>
            <a:endParaRPr lang="it-IT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552450" y="847725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Mold</a:t>
            </a:r>
            <a:r>
              <a:rPr lang="it-IT" dirty="0" smtClean="0"/>
              <a:t> </a:t>
            </a:r>
            <a:r>
              <a:rPr lang="en-US" dirty="0" smtClean="0"/>
              <a:t>Cavity</a:t>
            </a:r>
            <a:r>
              <a:rPr lang="it-IT" dirty="0" smtClean="0"/>
              <a:t> – How </a:t>
            </a:r>
            <a:r>
              <a:rPr lang="en-US" dirty="0" smtClean="0"/>
              <a:t>many</a:t>
            </a:r>
            <a:r>
              <a:rPr lang="it-IT" dirty="0" smtClean="0"/>
              <a:t> </a:t>
            </a:r>
            <a:r>
              <a:rPr lang="en-US" dirty="0" smtClean="0"/>
              <a:t>Cavity</a:t>
            </a:r>
            <a:r>
              <a:rPr lang="it-IT" dirty="0" smtClean="0"/>
              <a:t> ?</a:t>
            </a:r>
            <a:endParaRPr lang="it-IT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6870F0B6-E5E3-4DF4-B7F3-5147ED788899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7</a:t>
            </a:fld>
            <a:endParaRPr lang="it-IT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35" y="1820863"/>
            <a:ext cx="5021263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121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800" dirty="0" smtClean="0"/>
              <a:t>Lay</a:t>
            </a:r>
            <a:r>
              <a:rPr lang="it-IT" sz="1800" dirty="0" smtClean="0"/>
              <a:t> out – </a:t>
            </a:r>
            <a:r>
              <a:rPr lang="en-US" sz="1800" dirty="0" smtClean="0"/>
              <a:t>cavity</a:t>
            </a:r>
            <a:r>
              <a:rPr lang="it-IT" sz="1800" dirty="0" smtClean="0"/>
              <a:t> LH &amp; RH</a:t>
            </a:r>
            <a:endParaRPr lang="it-IT" sz="1800" dirty="0"/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1818502" y="5729585"/>
            <a:ext cx="5991225" cy="461665"/>
          </a:xfrm>
          <a:prstGeom prst="rect">
            <a:avLst/>
          </a:prstGeom>
          <a:noFill/>
          <a:ln w="158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dirty="0"/>
              <a:t>Frontal View </a:t>
            </a:r>
            <a:r>
              <a:rPr lang="en-US" altLang="en-US" dirty="0" smtClean="0"/>
              <a:t>cavities RH </a:t>
            </a:r>
            <a:r>
              <a:rPr lang="en-US" altLang="en-US" dirty="0"/>
              <a:t>&amp; </a:t>
            </a:r>
            <a:r>
              <a:rPr lang="en-US" altLang="en-US" dirty="0" smtClean="0"/>
              <a:t>LH</a:t>
            </a:r>
            <a:r>
              <a:rPr lang="en-US" altLang="en-US" dirty="0"/>
              <a:t>. </a:t>
            </a:r>
            <a:r>
              <a:rPr lang="en-US" altLang="en-US" dirty="0" smtClean="0"/>
              <a:t>Comments: No damages founded</a:t>
            </a:r>
          </a:p>
          <a:p>
            <a:pPr algn="ctr"/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ADF38889-7A1B-433F-B99D-3CEE4CCB99AE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TextBox 11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0000" y="1260000"/>
            <a:ext cx="3627266" cy="422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tx1"/>
                </a:solidFill>
              </a:rPr>
              <a:t>CAVITY RH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4437089" y="1259999"/>
            <a:ext cx="4130911" cy="4241391"/>
          </a:xfrm>
        </p:spPr>
        <p:txBody>
          <a:bodyPr/>
          <a:lstStyle/>
          <a:p>
            <a:r>
              <a:rPr lang="es-MX" dirty="0" smtClean="0">
                <a:solidFill>
                  <a:schemeClr val="tx1"/>
                </a:solidFill>
              </a:rPr>
              <a:t>CAVITY LH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40" y="1694815"/>
            <a:ext cx="2338092" cy="375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084" y="1694815"/>
            <a:ext cx="2211329" cy="3756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8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sz="1800" noProof="1" smtClean="0"/>
              <a:t>Slides, Retractors , Lifters etc.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1331118" y="1284514"/>
            <a:ext cx="3960409" cy="146685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The </a:t>
            </a:r>
            <a:r>
              <a:rPr lang="en-US" dirty="0" smtClean="0"/>
              <a:t>mold have lifters &amp; slides 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576942"/>
              </p:ext>
            </p:extLst>
          </p:nvPr>
        </p:nvGraphicFramePr>
        <p:xfrm>
          <a:off x="1195387" y="2081054"/>
          <a:ext cx="6143626" cy="2404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9245"/>
                <a:gridCol w="697995"/>
                <a:gridCol w="652588"/>
                <a:gridCol w="2063798"/>
              </a:tblGrid>
              <a:tr h="2805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COMMENTS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4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NO. OF SLIDES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DAMAGES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NO VISIVLE DAMAGRES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</a:t>
                      </a:r>
                      <a:r>
                        <a:rPr lang="en-US" sz="1200" u="none" strike="noStrike" dirty="0" smtClean="0">
                          <a:effectLst/>
                        </a:rPr>
                        <a:t>LEAKS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NO WATER LEAKS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50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PLUGS - PRESS FIT OR THREADED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STOPPER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WATER </a:t>
                      </a:r>
                      <a:r>
                        <a:rPr lang="en-US" sz="1200" u="none" strike="noStrike" dirty="0" smtClean="0">
                          <a:effectLst/>
                        </a:rPr>
                        <a:t>CONNECTOR </a:t>
                      </a:r>
                      <a:r>
                        <a:rPr lang="en-US" sz="1200" u="none" strike="noStrike" dirty="0">
                          <a:effectLst/>
                        </a:rPr>
                        <a:t>SIZE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¼” NPT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MOVEMENTS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CAM</a:t>
                      </a:r>
                      <a:r>
                        <a:rPr lang="en-US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PIN POSITION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SLIDE RETAINER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r>
                        <a:rPr lang="en-US" sz="1200" u="none" strike="noStrike" dirty="0" smtClean="0">
                          <a:effectLst/>
                        </a:rPr>
                        <a:t>N/A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112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4181475" y="212534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3" name="Oval 12"/>
          <p:cNvSpPr/>
          <p:nvPr/>
        </p:nvSpPr>
        <p:spPr>
          <a:xfrm>
            <a:off x="4896631" y="2135651"/>
            <a:ext cx="171450" cy="1905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half" idx="19"/>
          </p:nvPr>
        </p:nvSpPr>
        <p:spPr>
          <a:xfrm>
            <a:off x="6611393" y="6588000"/>
            <a:ext cx="1420768" cy="206531"/>
          </a:xfrm>
        </p:spPr>
        <p:txBody>
          <a:bodyPr/>
          <a:lstStyle/>
          <a:p>
            <a:fld id="{33069D7C-55D2-45A4-8AAA-B11EE95F662C}" type="datetime1">
              <a:rPr lang="en-US" sz="1100" smtClean="0">
                <a:solidFill>
                  <a:schemeClr val="tx1"/>
                </a:solidFill>
              </a:rPr>
              <a:t>11/20/2015</a:t>
            </a:fld>
            <a:endParaRPr lang="it-IT" sz="11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34275" y="819150"/>
            <a:ext cx="361950" cy="28575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  <a:sym typeface="Wingdings"/>
              </a:rPr>
              <a:t>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48625" y="828675"/>
            <a:ext cx="361950" cy="28575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906" y="6191250"/>
            <a:ext cx="1368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hlinkClick r:id="rId2" action="ppaction://hlinksldjump"/>
              </a:rPr>
              <a:t>BACK TO INDEX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>
            <a:off x="4151986" y="262064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24" name="Oval 23"/>
          <p:cNvSpPr/>
          <p:nvPr/>
        </p:nvSpPr>
        <p:spPr>
          <a:xfrm>
            <a:off x="4156983" y="281114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25" name="Oval 24"/>
          <p:cNvSpPr/>
          <p:nvPr/>
        </p:nvSpPr>
        <p:spPr>
          <a:xfrm>
            <a:off x="4151585" y="3053273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26" name="Oval 25"/>
          <p:cNvSpPr/>
          <p:nvPr/>
        </p:nvSpPr>
        <p:spPr>
          <a:xfrm>
            <a:off x="4148595" y="3257725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27" name="Oval 26"/>
          <p:cNvSpPr/>
          <p:nvPr/>
        </p:nvSpPr>
        <p:spPr>
          <a:xfrm>
            <a:off x="4151762" y="3489533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4159749" y="3680033"/>
            <a:ext cx="171450" cy="1905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fr-FR" smtClean="0"/>
              <a:t>RU OUTER LENS HI LEVEL</a:t>
            </a:r>
            <a:endParaRPr lang="it-I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819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ACKUP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DEX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PAGES">
  <a:themeElements>
    <a:clrScheme name="MAGNETI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280"/>
      </a:accent1>
      <a:accent2>
        <a:srgbClr val="898C8A"/>
      </a:accent2>
      <a:accent3>
        <a:srgbClr val="C1C1C1"/>
      </a:accent3>
      <a:accent4>
        <a:srgbClr val="AFDEF8"/>
      </a:accent4>
      <a:accent5>
        <a:srgbClr val="7AB0E0"/>
      </a:accent5>
      <a:accent6>
        <a:srgbClr val="0056A2"/>
      </a:accent6>
      <a:hlink>
        <a:srgbClr val="004280"/>
      </a:hlink>
      <a:folHlink>
        <a:srgbClr val="0042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10853</TotalTime>
  <Words>846</Words>
  <Application>Microsoft Office PowerPoint</Application>
  <PresentationFormat>On-screen Show (4:3)</PresentationFormat>
  <Paragraphs>372</Paragraphs>
  <Slides>20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COVER</vt:lpstr>
      <vt:lpstr>BACKUP</vt:lpstr>
      <vt:lpstr>INDEX</vt:lpstr>
      <vt:lpstr>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Presentazione personalizzata 1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FCA Corporate</dc:title>
  <dc:creator>ROBILANT</dc:creator>
  <cp:lastModifiedBy>Administrator</cp:lastModifiedBy>
  <cp:revision>514</cp:revision>
  <dcterms:created xsi:type="dcterms:W3CDTF">2014-10-10T13:09:08Z</dcterms:created>
  <dcterms:modified xsi:type="dcterms:W3CDTF">2015-11-20T14:11:27Z</dcterms:modified>
</cp:coreProperties>
</file>