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6" r:id="rId2"/>
    <p:sldMasterId id="2147483658" r:id="rId3"/>
    <p:sldMasterId id="2147483650" r:id="rId4"/>
  </p:sldMasterIdLst>
  <p:notesMasterIdLst>
    <p:notesMasterId r:id="rId24"/>
  </p:notesMasterIdLst>
  <p:handoutMasterIdLst>
    <p:handoutMasterId r:id="rId25"/>
  </p:handoutMasterIdLst>
  <p:sldIdLst>
    <p:sldId id="331" r:id="rId5"/>
    <p:sldId id="364" r:id="rId6"/>
    <p:sldId id="341" r:id="rId7"/>
    <p:sldId id="342" r:id="rId8"/>
    <p:sldId id="338" r:id="rId9"/>
    <p:sldId id="354" r:id="rId10"/>
    <p:sldId id="339" r:id="rId11"/>
    <p:sldId id="361" r:id="rId12"/>
    <p:sldId id="345" r:id="rId13"/>
    <p:sldId id="347" r:id="rId14"/>
    <p:sldId id="348" r:id="rId15"/>
    <p:sldId id="349" r:id="rId16"/>
    <p:sldId id="352" r:id="rId17"/>
    <p:sldId id="353" r:id="rId18"/>
    <p:sldId id="355" r:id="rId19"/>
    <p:sldId id="357" r:id="rId20"/>
    <p:sldId id="365" r:id="rId21"/>
    <p:sldId id="362" r:id="rId22"/>
    <p:sldId id="360" r:id="rId23"/>
  </p:sldIdLst>
  <p:sldSz cx="9144000" cy="6858000" type="screen4x3"/>
  <p:notesSz cx="6858000" cy="9144000"/>
  <p:custShowLst>
    <p:custShow name="Presentazione personalizzata 1" id="0">
      <p:sldLst/>
    </p:custShow>
  </p:custShow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4C1"/>
    <a:srgbClr val="5C80B3"/>
    <a:srgbClr val="5F89B9"/>
    <a:srgbClr val="5F82B9"/>
    <a:srgbClr val="5A78B9"/>
    <a:srgbClr val="5F73C8"/>
    <a:srgbClr val="5F73B9"/>
    <a:srgbClr val="5073BA"/>
    <a:srgbClr val="5073CD"/>
    <a:srgbClr val="557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72" autoAdjust="0"/>
    <p:restoredTop sz="98146" autoAdjust="0"/>
  </p:normalViewPr>
  <p:slideViewPr>
    <p:cSldViewPr snapToGrid="0">
      <p:cViewPr>
        <p:scale>
          <a:sx n="66" d="100"/>
          <a:sy n="66" d="100"/>
        </p:scale>
        <p:origin x="192" y="-132"/>
      </p:cViewPr>
      <p:guideLst>
        <p:guide orient="horz" pos="215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>
              <a:latin typeface="Arial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777E4-9475-8446-9C92-3FD7FFADEFA1}" type="datetimeFigureOut">
              <a:rPr lang="it-IT" smtClean="0">
                <a:latin typeface="Arial"/>
              </a:rPr>
              <a:pPr/>
              <a:t>28/03/2016</a:t>
            </a:fld>
            <a:endParaRPr lang="it-IT" dirty="0">
              <a:latin typeface="Arial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>
              <a:latin typeface="Arial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04876-7C41-8541-8A87-AC5A2920BFC6}" type="slidenum">
              <a:rPr lang="it-IT" smtClean="0">
                <a:latin typeface="Arial"/>
              </a:rPr>
              <a:pPr/>
              <a:t>‹#›</a:t>
            </a:fld>
            <a:endParaRPr lang="it-IT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13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11A086D9-B6C2-4543-93F1-7626B8D6DACC}" type="datetimeFigureOut">
              <a:rPr lang="it-IT" smtClean="0"/>
              <a:pPr/>
              <a:t>28/03/2016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Fare </a:t>
            </a:r>
            <a:r>
              <a:rPr lang="en-US" dirty="0" err="1" smtClean="0"/>
              <a:t>clic</a:t>
            </a:r>
            <a:r>
              <a:rPr lang="en-US" dirty="0" smtClean="0"/>
              <a:t> per </a:t>
            </a:r>
            <a:r>
              <a:rPr lang="en-US" dirty="0" err="1" smtClean="0"/>
              <a:t>modificare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stili</a:t>
            </a:r>
            <a:r>
              <a:rPr lang="en-US" dirty="0" smtClean="0"/>
              <a:t> del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schema</a:t>
            </a:r>
          </a:p>
          <a:p>
            <a:pPr lvl="1"/>
            <a:r>
              <a:rPr lang="en-US" dirty="0" smtClean="0"/>
              <a:t>Secondo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2"/>
            <a:r>
              <a:rPr lang="en-US" dirty="0" err="1" smtClean="0"/>
              <a:t>Terzo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D56EDDCE-EE65-6D48-ACA2-30328AA80092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336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3739533"/>
            <a:ext cx="4368467" cy="20593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Name Surname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2414000"/>
            <a:ext cx="7848267" cy="5493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3200" b="1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of the presentation</a:t>
            </a:r>
            <a:endParaRPr lang="it-IT" dirty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54000"/>
            <a:ext cx="7848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of the presentation</a:t>
            </a:r>
            <a:endParaRPr lang="it-IT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19999" y="3976598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Job Title or Department</a:t>
            </a:r>
          </a:p>
        </p:txBody>
      </p:sp>
      <p:sp>
        <p:nvSpPr>
          <p:cNvPr id="7" name="Segnaposto testo 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99" y="5415932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City, Nation</a:t>
            </a:r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719999" y="5636065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May 1st, 2014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720000" y="2806700"/>
            <a:ext cx="6036400" cy="9525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it-IT" sz="5400" b="1" i="0" baseline="0" dirty="0" smtClean="0">
                <a:solidFill>
                  <a:schemeClr val="bg2"/>
                </a:solidFill>
              </a:rPr>
              <a:t>Backup</a:t>
            </a:r>
            <a:endParaRPr lang="it-IT" sz="5400" b="1" i="0" baseline="0" dirty="0">
              <a:solidFill>
                <a:schemeClr val="bg2"/>
              </a:solidFill>
            </a:endParaRPr>
          </a:p>
        </p:txBody>
      </p:sp>
      <p:sp>
        <p:nvSpPr>
          <p:cNvPr id="3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766800"/>
            <a:ext cx="7848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Optional </a:t>
            </a:r>
            <a:r>
              <a:rPr lang="it-IT" dirty="0" err="1" smtClean="0"/>
              <a:t>subtitle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540000" y="177800"/>
            <a:ext cx="6036400" cy="1244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it-IT" sz="3600" b="0" i="0" baseline="0" dirty="0" smtClean="0">
                <a:solidFill>
                  <a:schemeClr val="bg2"/>
                </a:solidFill>
              </a:rPr>
              <a:t>Index</a:t>
            </a:r>
            <a:endParaRPr lang="it-IT" sz="3600" b="0" i="0" baseline="0" dirty="0">
              <a:solidFill>
                <a:schemeClr val="bg2"/>
              </a:solidFill>
            </a:endParaRPr>
          </a:p>
        </p:txBody>
      </p:sp>
      <p:sp>
        <p:nvSpPr>
          <p:cNvPr id="3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 dirty="0"/>
          </a:p>
        </p:txBody>
      </p:sp>
      <p:sp>
        <p:nvSpPr>
          <p:cNvPr id="4" name="Segnaposto data 7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mtClean="0"/>
              <a:t>11/02/2015</a:t>
            </a:r>
            <a:endParaRPr lang="it-IT" dirty="0"/>
          </a:p>
        </p:txBody>
      </p:sp>
      <p:sp>
        <p:nvSpPr>
          <p:cNvPr id="5" name="Segnaposto piè di pagina 1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mtClean="0"/>
              <a:t>FORD CD-391 DL Housing High</a:t>
            </a:r>
            <a:endParaRPr lang="it-IT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031999"/>
            <a:ext cx="8223000" cy="408799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360000" algn="l">
              <a:lnSpc>
                <a:spcPts val="32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Lucida Grande"/>
              <a:buChar char="■"/>
              <a:defRPr sz="18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516467" y="759621"/>
            <a:ext cx="8640000" cy="0"/>
          </a:xfrm>
          <a:prstGeom prst="line">
            <a:avLst/>
          </a:prstGeom>
          <a:ln w="127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err="1" smtClean="0"/>
              <a:t>Index</a:t>
            </a:r>
            <a:endParaRPr lang="it-IT" dirty="0" smtClean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11/02/2015</a:t>
            </a:r>
            <a:endParaRPr lang="it-IT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FORD CD-391 DL Housing High</a:t>
            </a:r>
            <a:endParaRPr lang="it-IT" dirty="0"/>
          </a:p>
        </p:txBody>
      </p:sp>
      <p:sp>
        <p:nvSpPr>
          <p:cNvPr id="13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260000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Text lorem ipsum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Arial"/>
              <a:buChar char="•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11/02/2015</a:t>
            </a:r>
            <a:endParaRPr lang="it-IT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FORD CD-391 DL Housing High</a:t>
            </a:r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_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11/02/2015</a:t>
            </a:r>
            <a:endParaRPr lang="it-IT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FORD CD-391 DL Housing High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60000"/>
            <a:ext cx="8045200" cy="4924900"/>
          </a:xfrm>
          <a:prstGeom prst="rect">
            <a:avLst/>
          </a:prstGeom>
        </p:spPr>
        <p:txBody>
          <a:bodyPr vert="horz" lIns="0" tIns="0" rIns="0" bIns="0"/>
          <a:lstStyle>
            <a:lvl1pPr marL="284400" indent="-284400">
              <a:spcBef>
                <a:spcPts val="432"/>
              </a:spcBef>
              <a:buSzPct val="120000"/>
              <a:buFont typeface="Wingdings" charset="2"/>
              <a:buChar char="§"/>
              <a:defRPr sz="1800">
                <a:solidFill>
                  <a:schemeClr val="accent2"/>
                </a:solidFill>
              </a:defRPr>
            </a:lvl1pPr>
            <a:lvl2pPr>
              <a:spcBef>
                <a:spcPts val="384"/>
              </a:spcBef>
              <a:buSzPct val="100000"/>
              <a:buFont typeface="Arial"/>
              <a:buChar char="●"/>
              <a:defRPr sz="1600" baseline="0">
                <a:solidFill>
                  <a:schemeClr val="accent2"/>
                </a:solidFill>
              </a:defRPr>
            </a:lvl2pPr>
            <a:lvl3pPr marL="1198800" indent="-284400">
              <a:spcBef>
                <a:spcPts val="336"/>
              </a:spcBef>
              <a:buSzPct val="70000"/>
              <a:buFont typeface="Lucida Grande"/>
              <a:buChar char="▲"/>
              <a:defRPr sz="1400">
                <a:solidFill>
                  <a:schemeClr val="accent2"/>
                </a:solidFill>
              </a:defRPr>
            </a:lvl3pPr>
            <a:lvl4pPr marL="1544400" indent="-252000">
              <a:spcBef>
                <a:spcPts val="288"/>
              </a:spcBef>
              <a:buSzPct val="110000"/>
              <a:buFont typeface="Arial Bold Italic"/>
              <a:buChar char="□"/>
              <a:defRPr sz="1200" baseline="0">
                <a:solidFill>
                  <a:schemeClr val="accent2"/>
                </a:solidFill>
              </a:defRPr>
            </a:lvl4pPr>
            <a:lvl5pPr marL="2001600" indent="-252000">
              <a:spcBef>
                <a:spcPts val="600"/>
              </a:spcBef>
              <a:buSzPct val="130000"/>
              <a:buFont typeface="Arial"/>
              <a:buChar char="○"/>
              <a:defRPr sz="12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it-IT" dirty="0" smtClean="0"/>
              <a:t>First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Note</a:t>
            </a:r>
          </a:p>
          <a:p>
            <a:pPr lvl="0"/>
            <a:r>
              <a:rPr lang="it-IT" dirty="0" smtClean="0"/>
              <a:t>(1) Include expense incurred in relation to sale of receivables, committed lines fees, hedges</a:t>
            </a:r>
          </a:p>
          <a:p>
            <a:pPr lvl="0"/>
            <a:r>
              <a:rPr lang="it-IT" dirty="0" smtClean="0"/>
              <a:t>(2) Net of charges on sales of receivables intersegment and floor plan fees</a:t>
            </a:r>
          </a:p>
          <a:p>
            <a:pPr lvl="0"/>
            <a:r>
              <a:rPr lang="it-IT" dirty="0" smtClean="0"/>
              <a:t>(3) Excluding derivatives fair values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FORD CD-391 DL Housing High</a:t>
            </a:r>
            <a:endParaRPr lang="it-IT" dirty="0"/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4858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(4) Include FX gain/losses, interest cost capitalized (IAS23), bank fees and other financial charges Numbers may not add due to rounding</a:t>
            </a:r>
          </a:p>
        </p:txBody>
      </p:sp>
      <p:sp>
        <p:nvSpPr>
          <p:cNvPr id="14" name="Segnaposto tabella 13"/>
          <p:cNvSpPr>
            <a:spLocks noGrp="1"/>
          </p:cNvSpPr>
          <p:nvPr>
            <p:ph type="tbl" sz="quarter" idx="21" hasCustomPrompt="1"/>
          </p:nvPr>
        </p:nvSpPr>
        <p:spPr>
          <a:xfrm>
            <a:off x="5127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dirty="0"/>
              <a:t>Click on the </a:t>
            </a:r>
            <a:r>
              <a:rPr lang="it-IT" dirty="0" err="1"/>
              <a:t>icon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a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15" name="Segnaposto tabella 13"/>
          <p:cNvSpPr>
            <a:spLocks noGrp="1"/>
          </p:cNvSpPr>
          <p:nvPr>
            <p:ph type="tbl" sz="quarter" idx="22" hasCustomPrompt="1"/>
          </p:nvPr>
        </p:nvSpPr>
        <p:spPr>
          <a:xfrm>
            <a:off x="45640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0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6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11/02/2015</a:t>
            </a:r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FORD CD-391 DL Housing High</a:t>
            </a:r>
            <a:endParaRPr lang="it-IT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59999"/>
            <a:ext cx="35494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300" b="1" i="0" u="none" kern="1200" baseline="0">
                <a:solidFill>
                  <a:schemeClr val="accent3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 here</a:t>
            </a:r>
          </a:p>
        </p:txBody>
      </p:sp>
      <p:sp>
        <p:nvSpPr>
          <p:cNvPr id="16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738800"/>
            <a:ext cx="6055533" cy="3220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here</a:t>
            </a:r>
            <a:endParaRPr lang="it-IT" dirty="0"/>
          </a:p>
        </p:txBody>
      </p:sp>
      <p:sp>
        <p:nvSpPr>
          <p:cNvPr id="17" name="Segnaposto grafico 7"/>
          <p:cNvSpPr>
            <a:spLocks noGrp="1"/>
          </p:cNvSpPr>
          <p:nvPr>
            <p:ph type="chart" sz="quarter" idx="16" hasCustomPrompt="1"/>
          </p:nvPr>
        </p:nvSpPr>
        <p:spPr>
          <a:xfrm>
            <a:off x="4292598" y="1256248"/>
            <a:ext cx="4428070" cy="4865151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graph</a:t>
            </a:r>
          </a:p>
        </p:txBody>
      </p:sp>
      <p:sp>
        <p:nvSpPr>
          <p:cNvPr id="14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5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11/02/2015</a:t>
            </a:r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 userDrawn="1"/>
        </p:nvSpPr>
        <p:spPr>
          <a:xfrm>
            <a:off x="0" y="1625600"/>
            <a:ext cx="9144000" cy="459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5" name="Immagine 54" descr="MAGNETI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3899" y="467480"/>
            <a:ext cx="1377645" cy="6942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 userDrawn="1"/>
        </p:nvSpPr>
        <p:spPr>
          <a:xfrm>
            <a:off x="0" y="1625600"/>
            <a:ext cx="9144000" cy="459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0"/>
            <a:ext cx="9144000" cy="162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1 3"/>
          <p:cNvCxnSpPr/>
          <p:nvPr userDrawn="1"/>
        </p:nvCxnSpPr>
        <p:spPr>
          <a:xfrm rot="5400000">
            <a:off x="8153408" y="6654800"/>
            <a:ext cx="186266" cy="1588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FORD CD-391 DL Housing High</a:t>
            </a:r>
            <a:endParaRPr lang="it-IT" dirty="0"/>
          </a:p>
        </p:txBody>
      </p:sp>
      <p:sp>
        <p:nvSpPr>
          <p:cNvPr id="6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11/02/2015</a:t>
            </a:r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ttore 1 13"/>
          <p:cNvCxnSpPr/>
          <p:nvPr userDrawn="1"/>
        </p:nvCxnSpPr>
        <p:spPr>
          <a:xfrm rot="5400000">
            <a:off x="8153408" y="6654800"/>
            <a:ext cx="186266" cy="1588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 userDrawn="1"/>
        </p:nvCxnSpPr>
        <p:spPr>
          <a:xfrm>
            <a:off x="516467" y="658021"/>
            <a:ext cx="8640000" cy="0"/>
          </a:xfrm>
          <a:prstGeom prst="line">
            <a:avLst/>
          </a:prstGeom>
          <a:ln w="1270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FORD CD-391 DL Housing High</a:t>
            </a:r>
            <a:endParaRPr lang="it-IT" dirty="0"/>
          </a:p>
        </p:txBody>
      </p:sp>
      <p:sp>
        <p:nvSpPr>
          <p:cNvPr id="7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smtClean="0"/>
              <a:t>11/02/2015</a:t>
            </a:r>
            <a:endParaRPr lang="it-IT" dirty="0"/>
          </a:p>
        </p:txBody>
      </p:sp>
      <p:pic>
        <p:nvPicPr>
          <p:cNvPr id="35" name="Immagine 34" descr="magneti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51972" y="212862"/>
            <a:ext cx="615655" cy="310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5" r:id="rId3"/>
    <p:sldLayoutId id="2147483652" r:id="rId4"/>
    <p:sldLayoutId id="2147483653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package" Target="../embeddings/Microsoft_Excel_Worksheet1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8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12" Type="http://schemas.openxmlformats.org/officeDocument/2006/relationships/slide" Target="slide1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9.xml"/><Relationship Id="rId11" Type="http://schemas.openxmlformats.org/officeDocument/2006/relationships/slide" Target="slide16.xml"/><Relationship Id="rId5" Type="http://schemas.openxmlformats.org/officeDocument/2006/relationships/slide" Target="slide8.xml"/><Relationship Id="rId10" Type="http://schemas.openxmlformats.org/officeDocument/2006/relationships/slide" Target="slide15.xml"/><Relationship Id="rId4" Type="http://schemas.openxmlformats.org/officeDocument/2006/relationships/slide" Target="slide7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>
          <a:xfrm>
            <a:off x="758099" y="3758583"/>
            <a:ext cx="4368467" cy="205934"/>
          </a:xfrm>
        </p:spPr>
        <p:txBody>
          <a:bodyPr/>
          <a:lstStyle/>
          <a:p>
            <a:r>
              <a:rPr lang="en-US" dirty="0" smtClean="0"/>
              <a:t>Incoming</a:t>
            </a:r>
            <a:r>
              <a:rPr lang="it-IT" dirty="0" smtClean="0"/>
              <a:t> </a:t>
            </a:r>
            <a:r>
              <a:rPr lang="en-US" dirty="0" smtClean="0"/>
              <a:t>Inspection</a:t>
            </a:r>
            <a:r>
              <a:rPr lang="it-IT" dirty="0" smtClean="0"/>
              <a:t> </a:t>
            </a:r>
            <a:r>
              <a:rPr lang="en-US" dirty="0" smtClean="0"/>
              <a:t>Performed</a:t>
            </a:r>
            <a:r>
              <a:rPr lang="it-IT" dirty="0" smtClean="0"/>
              <a:t> by: José Alberto </a:t>
            </a:r>
            <a:r>
              <a:rPr lang="es-MX" dirty="0" smtClean="0"/>
              <a:t>P</a:t>
            </a:r>
            <a:r>
              <a:rPr lang="it-IT" dirty="0" smtClean="0"/>
              <a:t>érez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539646" y="2414000"/>
            <a:ext cx="8309079" cy="549333"/>
          </a:xfrm>
        </p:spPr>
        <p:txBody>
          <a:bodyPr/>
          <a:lstStyle/>
          <a:p>
            <a:r>
              <a:rPr lang="fr-FR" dirty="0"/>
              <a:t>AUDI Q5 HL OUTER LENS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Incoming</a:t>
            </a:r>
            <a:r>
              <a:rPr lang="it-IT" dirty="0" smtClean="0"/>
              <a:t> </a:t>
            </a:r>
            <a:r>
              <a:rPr lang="en-US" dirty="0" smtClean="0"/>
              <a:t>Inspection</a:t>
            </a:r>
            <a:r>
              <a:rPr lang="it-IT" dirty="0" smtClean="0"/>
              <a:t> Report 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 smtClean="0"/>
              <a:t>TOOL MAKER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smtClean="0"/>
              <a:t>Juárez , México</a:t>
            </a:r>
            <a:endParaRPr lang="es-MX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 smtClean="0"/>
              <a:t>DATE: 04-11-2015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53" y="2592921"/>
            <a:ext cx="4359275" cy="352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Ejector</a:t>
            </a:r>
            <a:r>
              <a:rPr lang="it-IT" sz="1800" dirty="0" smtClean="0"/>
              <a:t> System </a:t>
            </a:r>
            <a:endParaRPr lang="it-IT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10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44577" y="1266824"/>
            <a:ext cx="7064323" cy="462430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Ejection System Has The Following Configuration: 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181600" y="4647684"/>
            <a:ext cx="364066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Model No. 2.50CP2HCTV14A7.500</a:t>
            </a:r>
          </a:p>
          <a:p>
            <a:r>
              <a:rPr lang="es-MX" dirty="0" smtClean="0"/>
              <a:t>Serial No. AF283970 A</a:t>
            </a:r>
          </a:p>
          <a:p>
            <a:r>
              <a:rPr lang="es-MX" dirty="0" smtClean="0"/>
              <a:t>Envelope Pressuer: 3000 psi Hyd.</a:t>
            </a:r>
            <a:endParaRPr lang="es-MX" dirty="0"/>
          </a:p>
        </p:txBody>
      </p:sp>
      <p:sp>
        <p:nvSpPr>
          <p:cNvPr id="27" name="TextBox 26"/>
          <p:cNvSpPr txBox="1"/>
          <p:nvPr/>
        </p:nvSpPr>
        <p:spPr>
          <a:xfrm>
            <a:off x="812217" y="1755065"/>
            <a:ext cx="423991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EXPULSION SYSTEM WORKS WITH HYDRAULIC PISTONS</a:t>
            </a:r>
            <a:endParaRPr lang="es-MX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089400" y="2810934"/>
            <a:ext cx="1465378" cy="202141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089400" y="3858225"/>
            <a:ext cx="1486772" cy="974125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172" y="1732262"/>
            <a:ext cx="2416175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9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Ejector</a:t>
            </a:r>
            <a:r>
              <a:rPr lang="it-IT" sz="1800" dirty="0" smtClean="0"/>
              <a:t> System </a:t>
            </a:r>
            <a:endParaRPr lang="it-IT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11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581275" y="5881688"/>
            <a:ext cx="3962400" cy="461665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Ejector System </a:t>
            </a:r>
            <a:r>
              <a:rPr lang="en-US" altLang="en-US" dirty="0" smtClean="0">
                <a:solidFill>
                  <a:srgbClr val="FF0000"/>
                </a:solidFill>
              </a:rPr>
              <a:t>Tested ? , </a:t>
            </a:r>
            <a:r>
              <a:rPr lang="en-US" altLang="en-US" dirty="0">
                <a:solidFill>
                  <a:srgbClr val="FF0000"/>
                </a:solidFill>
              </a:rPr>
              <a:t>Back and Forward Position </a:t>
            </a:r>
            <a:r>
              <a:rPr lang="en-US" alt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The  Ejector System Is Ok!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997883"/>
            <a:ext cx="33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Ejector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system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backward</a:t>
            </a:r>
            <a:r>
              <a:rPr lang="it-IT" dirty="0" smtClean="0">
                <a:solidFill>
                  <a:srgbClr val="FF0000"/>
                </a:solidFill>
              </a:rPr>
              <a:t> position </a:t>
            </a:r>
            <a:r>
              <a:rPr lang="it-IT" dirty="0" err="1" smtClean="0">
                <a:solidFill>
                  <a:srgbClr val="FF0000"/>
                </a:solidFill>
              </a:rPr>
              <a:t>picture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0149" y="4997883"/>
            <a:ext cx="260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Ejector system forward </a:t>
            </a:r>
            <a:r>
              <a:rPr lang="it-IT" dirty="0" smtClean="0">
                <a:solidFill>
                  <a:srgbClr val="FF0000"/>
                </a:solidFill>
              </a:rPr>
              <a:t>position </a:t>
            </a:r>
            <a:r>
              <a:rPr lang="it-IT" dirty="0" err="1" smtClean="0">
                <a:solidFill>
                  <a:srgbClr val="FF0000"/>
                </a:solidFill>
              </a:rPr>
              <a:t>pictures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extBox 14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677302"/>
            <a:ext cx="4198937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936857"/>
            <a:ext cx="3413125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4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719882" y="907217"/>
            <a:ext cx="6055533" cy="322075"/>
          </a:xfrm>
        </p:spPr>
        <p:txBody>
          <a:bodyPr/>
          <a:lstStyle/>
          <a:p>
            <a:r>
              <a:rPr lang="en-US" sz="1800" noProof="1" smtClean="0"/>
              <a:t>Ejector</a:t>
            </a:r>
            <a:r>
              <a:rPr lang="it-IT" sz="1800" dirty="0" smtClean="0"/>
              <a:t> </a:t>
            </a:r>
            <a:r>
              <a:rPr lang="en-US" sz="1800" dirty="0" smtClean="0"/>
              <a:t>system</a:t>
            </a:r>
            <a:r>
              <a:rPr lang="it-IT" sz="1800" dirty="0" smtClean="0"/>
              <a:t> </a:t>
            </a:r>
            <a:r>
              <a:rPr lang="en-US" sz="1800" dirty="0" smtClean="0"/>
              <a:t>parts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12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FORD CD-391 DL Housing High</a:t>
            </a:r>
            <a:endParaRPr lang="it-IT" sz="110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 action="ppaction://hlinksldjump"/>
              </a:rPr>
              <a:t>BACK TO INDEX</a:t>
            </a:r>
            <a:endParaRPr lang="en-US" sz="12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546062"/>
              </p:ext>
            </p:extLst>
          </p:nvPr>
        </p:nvGraphicFramePr>
        <p:xfrm>
          <a:off x="376950" y="1671638"/>
          <a:ext cx="7584628" cy="371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Worksheet" r:id="rId4" imgW="5457934" imgH="2676391" progId="Excel.Sheet.12">
                  <p:embed/>
                </p:oleObj>
              </mc:Choice>
              <mc:Fallback>
                <p:oleObj name="Worksheet" r:id="rId4" imgW="5457934" imgH="26763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6950" y="1671638"/>
                        <a:ext cx="7584628" cy="371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3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Locator Ring  </a:t>
            </a:r>
            <a:endParaRPr lang="it-IT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13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736600" y="5133711"/>
            <a:ext cx="3962400" cy="830997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How many Locating rings ? 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TREE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Sizes? 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130mm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224379"/>
            <a:ext cx="7208837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7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Electrical</a:t>
            </a:r>
            <a:r>
              <a:rPr lang="it-IT" sz="1800" dirty="0" smtClean="0"/>
              <a:t> </a:t>
            </a:r>
            <a:r>
              <a:rPr lang="en-US" sz="1800" dirty="0" smtClean="0"/>
              <a:t>Parts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14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71550"/>
            <a:ext cx="8229600" cy="8683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itchFamily="18" charset="2"/>
              <a:buNone/>
              <a:defRPr/>
            </a:pPr>
            <a:r>
              <a:rPr lang="es-MX" sz="1400" b="1" dirty="0" smtClean="0"/>
              <a:t>Conector Plug </a:t>
            </a:r>
            <a:r>
              <a:rPr lang="en-US" sz="1400" b="1" dirty="0" smtClean="0"/>
              <a:t>for</a:t>
            </a:r>
            <a:r>
              <a:rPr lang="es-MX" sz="1400" b="1" dirty="0" smtClean="0"/>
              <a:t>  Hot </a:t>
            </a:r>
            <a:r>
              <a:rPr lang="en-US" sz="1400" b="1" dirty="0" smtClean="0"/>
              <a:t>Runner</a:t>
            </a:r>
            <a:r>
              <a:rPr lang="es-MX" sz="1400" b="1" dirty="0" smtClean="0"/>
              <a:t> </a:t>
            </a:r>
            <a:r>
              <a:rPr lang="en-US" sz="1400" b="1" dirty="0" smtClean="0"/>
              <a:t>System</a:t>
            </a:r>
            <a:r>
              <a:rPr lang="es-MX" sz="1400" b="1" dirty="0" smtClean="0"/>
              <a:t>.</a:t>
            </a:r>
          </a:p>
          <a:p>
            <a:pPr>
              <a:buFontTx/>
              <a:buChar char="-"/>
              <a:defRPr/>
            </a:pPr>
            <a:r>
              <a:rPr lang="es-MX" sz="1400" dirty="0" smtClean="0">
                <a:solidFill>
                  <a:srgbClr val="FF0000"/>
                </a:solidFill>
              </a:rPr>
              <a:t>Conector standard D-M-E </a:t>
            </a:r>
            <a:r>
              <a:rPr lang="es-MX" sz="1400" u="sng" dirty="0" smtClean="0">
                <a:solidFill>
                  <a:srgbClr val="FF0000"/>
                </a:solidFill>
              </a:rPr>
              <a:t>per </a:t>
            </a:r>
            <a:r>
              <a:rPr lang="en-US" sz="1400" u="sng" dirty="0" smtClean="0">
                <a:solidFill>
                  <a:srgbClr val="FF0000"/>
                </a:solidFill>
              </a:rPr>
              <a:t>Heater</a:t>
            </a:r>
            <a:r>
              <a:rPr lang="es-MX" sz="1400" u="sng" dirty="0" smtClean="0">
                <a:solidFill>
                  <a:srgbClr val="FF0000"/>
                </a:solidFill>
              </a:rPr>
              <a:t> and </a:t>
            </a:r>
            <a:r>
              <a:rPr lang="en-US" sz="1400" u="sng" dirty="0" smtClean="0">
                <a:solidFill>
                  <a:srgbClr val="FF0000"/>
                </a:solidFill>
              </a:rPr>
              <a:t>Thermocouples</a:t>
            </a:r>
            <a:r>
              <a:rPr lang="es-MX" sz="1400" u="sng" dirty="0" smtClean="0">
                <a:solidFill>
                  <a:srgbClr val="FF0000"/>
                </a:solidFill>
              </a:rPr>
              <a:t> ?</a:t>
            </a:r>
          </a:p>
          <a:p>
            <a:pPr>
              <a:buFontTx/>
              <a:buChar char="-"/>
              <a:defRPr/>
            </a:pPr>
            <a:r>
              <a:rPr lang="es-MX" sz="1400" dirty="0" smtClean="0">
                <a:solidFill>
                  <a:srgbClr val="FF0000"/>
                </a:solidFill>
              </a:rPr>
              <a:t>10 </a:t>
            </a:r>
            <a:r>
              <a:rPr lang="es-MX" sz="1400" dirty="0" err="1" smtClean="0">
                <a:solidFill>
                  <a:srgbClr val="FF0000"/>
                </a:solidFill>
              </a:rPr>
              <a:t>for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1° Clear 17 Zones </a:t>
            </a:r>
            <a:r>
              <a:rPr lang="en-US" sz="1400" dirty="0" smtClean="0">
                <a:solidFill>
                  <a:srgbClr val="FF0000"/>
                </a:solidFill>
              </a:rPr>
              <a:t> &amp; 1</a:t>
            </a:r>
            <a:r>
              <a:rPr lang="en-US" sz="1400" dirty="0">
                <a:solidFill>
                  <a:srgbClr val="FF0000"/>
                </a:solidFill>
              </a:rPr>
              <a:t>° Black 34 Zones </a:t>
            </a:r>
            <a:endParaRPr lang="es-MX" sz="1400" dirty="0" smtClean="0">
              <a:solidFill>
                <a:srgbClr val="FF0000"/>
              </a:solidFill>
            </a:endParaRPr>
          </a:p>
          <a:p>
            <a:pPr>
              <a:buFontTx/>
              <a:buChar char="-"/>
              <a:defRPr/>
            </a:pPr>
            <a:r>
              <a:rPr lang="es-MX" sz="1400" dirty="0" smtClean="0">
                <a:solidFill>
                  <a:srgbClr val="FF0000"/>
                </a:solidFill>
              </a:rPr>
              <a:t>Conector standard  </a:t>
            </a:r>
            <a:r>
              <a:rPr lang="en-US" sz="1400" dirty="0" smtClean="0">
                <a:solidFill>
                  <a:srgbClr val="FF0000"/>
                </a:solidFill>
              </a:rPr>
              <a:t>For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Limit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Switch</a:t>
            </a:r>
            <a:r>
              <a:rPr lang="es-MX" sz="1400" dirty="0" smtClean="0">
                <a:solidFill>
                  <a:srgbClr val="FF0000"/>
                </a:solidFill>
              </a:rPr>
              <a:t> D-M-E? </a:t>
            </a:r>
          </a:p>
          <a:p>
            <a:pPr>
              <a:buFontTx/>
              <a:buChar char="-"/>
              <a:defRPr/>
            </a:pPr>
            <a:r>
              <a:rPr lang="es-MX" sz="1400" dirty="0" smtClean="0">
                <a:solidFill>
                  <a:srgbClr val="FF0000"/>
                </a:solidFill>
              </a:rPr>
              <a:t>1 </a:t>
            </a:r>
            <a:r>
              <a:rPr lang="es-MX" sz="1400" dirty="0" err="1" smtClean="0">
                <a:solidFill>
                  <a:srgbClr val="FF0000"/>
                </a:solidFill>
              </a:rPr>
              <a:t>For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s-MX" sz="1400" dirty="0" err="1" smtClean="0">
                <a:solidFill>
                  <a:srgbClr val="FF0000"/>
                </a:solidFill>
              </a:rPr>
              <a:t>The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s-MX" sz="1400" dirty="0" err="1" smtClean="0">
                <a:solidFill>
                  <a:srgbClr val="FF0000"/>
                </a:solidFill>
              </a:rPr>
              <a:t>Ejector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s-MX" sz="1400" dirty="0" err="1" smtClean="0">
                <a:solidFill>
                  <a:srgbClr val="FF0000"/>
                </a:solidFill>
              </a:rPr>
              <a:t>Plate</a:t>
            </a:r>
            <a:r>
              <a:rPr lang="es-MX" sz="1400" dirty="0">
                <a:solidFill>
                  <a:srgbClr val="FF0000"/>
                </a:solidFill>
              </a:rPr>
              <a:t> </a:t>
            </a:r>
            <a:r>
              <a:rPr lang="es-MX" sz="1400" dirty="0" smtClean="0">
                <a:solidFill>
                  <a:srgbClr val="FF0000"/>
                </a:solidFill>
              </a:rPr>
              <a:t>&amp; 1 </a:t>
            </a:r>
            <a:r>
              <a:rPr lang="es-MX" sz="1400" dirty="0" err="1" smtClean="0">
                <a:solidFill>
                  <a:srgbClr val="FF0000"/>
                </a:solidFill>
              </a:rPr>
              <a:t>For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s-MX" sz="1400" dirty="0" err="1" smtClean="0">
                <a:solidFill>
                  <a:srgbClr val="FF0000"/>
                </a:solidFill>
              </a:rPr>
              <a:t>The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s-MX" sz="1400" dirty="0" err="1" smtClean="0">
                <a:solidFill>
                  <a:srgbClr val="FF0000"/>
                </a:solidFill>
              </a:rPr>
              <a:t>Slides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buFont typeface="Webdings" pitchFamily="18" charset="2"/>
              <a:buNone/>
              <a:defRPr/>
            </a:pPr>
            <a:endParaRPr lang="en-US" sz="1400" dirty="0" smtClean="0"/>
          </a:p>
          <a:p>
            <a:pPr marL="0" indent="0">
              <a:buFont typeface="Webdings" pitchFamily="18" charset="2"/>
              <a:buNone/>
              <a:defRPr/>
            </a:pPr>
            <a:r>
              <a:rPr lang="en-US" dirty="0" smtClean="0"/>
              <a:t> </a:t>
            </a:r>
          </a:p>
          <a:p>
            <a:pPr marL="0" indent="0">
              <a:buFont typeface="Webdings" pitchFamily="18" charset="2"/>
              <a:buNone/>
              <a:defRPr/>
            </a:pPr>
            <a:endParaRPr lang="en-US" dirty="0" smtClean="0"/>
          </a:p>
          <a:p>
            <a:pPr marL="0" indent="0">
              <a:buFont typeface="Webdings" pitchFamily="18" charset="2"/>
              <a:buNone/>
              <a:defRPr/>
            </a:pPr>
            <a:endParaRPr lang="en-US" sz="1400" b="1" dirty="0" smtClean="0"/>
          </a:p>
          <a:p>
            <a:pPr marL="0" indent="0">
              <a:buFont typeface="Webdings" pitchFamily="18" charset="2"/>
              <a:buNone/>
              <a:defRPr/>
            </a:pPr>
            <a:endParaRPr lang="en-US" sz="1400" b="1" dirty="0" smtClean="0"/>
          </a:p>
          <a:p>
            <a:pPr marL="0" indent="0">
              <a:buFont typeface="Webdings" pitchFamily="18" charset="2"/>
              <a:buNone/>
              <a:defRPr/>
            </a:pPr>
            <a:endParaRPr lang="en-US" sz="1400" b="1" dirty="0" smtClean="0"/>
          </a:p>
          <a:p>
            <a:pPr marL="0" indent="0">
              <a:buFont typeface="Webdings" pitchFamily="18" charset="2"/>
              <a:buNone/>
              <a:defRPr/>
            </a:pPr>
            <a:r>
              <a:rPr lang="en-US" sz="1400" b="1" dirty="0" smtClean="0"/>
              <a:t> </a:t>
            </a:r>
          </a:p>
          <a:p>
            <a:pPr marL="0" indent="0">
              <a:buFont typeface="Webdings" pitchFamily="18" charset="2"/>
              <a:buNone/>
              <a:defRPr/>
            </a:pPr>
            <a:endParaRPr lang="en-US" sz="1400" b="1" dirty="0" smtClean="0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1955800" y="1930400"/>
            <a:ext cx="1778000" cy="1193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1638300" y="2527300"/>
            <a:ext cx="120650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635000" y="5410749"/>
            <a:ext cx="3860800" cy="646331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FF0000"/>
                </a:solidFill>
              </a:rPr>
              <a:t>heaters and thermocouple</a:t>
            </a:r>
            <a:r>
              <a:rPr lang="en-US" altLang="en-US" dirty="0" smtClean="0"/>
              <a:t>.</a:t>
            </a:r>
          </a:p>
          <a:p>
            <a:pPr algn="ctr"/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5276056" y="5421244"/>
            <a:ext cx="3433762" cy="276999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FF0000"/>
                </a:solidFill>
              </a:rPr>
              <a:t>Limit </a:t>
            </a:r>
            <a:r>
              <a:rPr lang="en-US" altLang="en-US" dirty="0">
                <a:solidFill>
                  <a:srgbClr val="FF0000"/>
                </a:solidFill>
              </a:rPr>
              <a:t>Switch </a:t>
            </a:r>
            <a:r>
              <a:rPr lang="en-US" altLang="en-US" dirty="0" smtClean="0">
                <a:solidFill>
                  <a:srgbClr val="FF0000"/>
                </a:solidFill>
              </a:rPr>
              <a:t>Connector</a:t>
            </a:r>
            <a:endParaRPr lang="en-US" alt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rgbClr val="000000"/>
              </a:solidFill>
              <a:latin typeface="Wingdings"/>
            </a:endParaRPr>
          </a:p>
          <a:p>
            <a:r>
              <a:rPr lang="es-MX" dirty="0">
                <a:solidFill>
                  <a:schemeClr val="tx1"/>
                </a:solidFill>
                <a:latin typeface="Wingdings"/>
              </a:rPr>
              <a:t></a:t>
            </a:r>
            <a:r>
              <a:rPr lang="es-MX" dirty="0">
                <a:latin typeface="Wingdings"/>
              </a:rPr>
              <a:t> </a:t>
            </a:r>
            <a:endParaRPr lang="it-IT" dirty="0"/>
          </a:p>
        </p:txBody>
      </p:sp>
      <p:sp>
        <p:nvSpPr>
          <p:cNvPr id="19" name="Rectangle 18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841889"/>
            <a:ext cx="2895600" cy="23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49" y="3413389"/>
            <a:ext cx="3406775" cy="117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5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Water </a:t>
            </a:r>
            <a:r>
              <a:rPr lang="en-US" sz="1800" dirty="0" smtClean="0"/>
              <a:t>leak</a:t>
            </a:r>
            <a:r>
              <a:rPr lang="it-IT" sz="1800" dirty="0" smtClean="0"/>
              <a:t>  </a:t>
            </a:r>
            <a:r>
              <a:rPr lang="en-US" sz="1800" dirty="0" smtClean="0"/>
              <a:t>Testing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533524" y="5501827"/>
            <a:ext cx="6000750" cy="646331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FF0000"/>
                </a:solidFill>
              </a:rPr>
              <a:t>Test </a:t>
            </a:r>
            <a:r>
              <a:rPr lang="en-US" altLang="en-US" dirty="0">
                <a:solidFill>
                  <a:srgbClr val="FF0000"/>
                </a:solidFill>
              </a:rPr>
              <a:t>Both sides of the tool with water at desired </a:t>
            </a:r>
            <a:r>
              <a:rPr lang="en-US" altLang="en-US" dirty="0" smtClean="0">
                <a:solidFill>
                  <a:srgbClr val="FF0000"/>
                </a:solidFill>
              </a:rPr>
              <a:t>temperature ?  comments</a:t>
            </a:r>
            <a:r>
              <a:rPr lang="en-US" altLang="en-US" dirty="0" smtClean="0"/>
              <a:t>:</a:t>
            </a:r>
          </a:p>
          <a:p>
            <a:pPr algn="ctr"/>
            <a:r>
              <a:rPr lang="en-US" altLang="en-US" dirty="0"/>
              <a:t>THE CAVITY AND CORE SIDE ARE TESTED AT </a:t>
            </a:r>
            <a:r>
              <a:rPr lang="en-US" altLang="en-US" dirty="0" smtClean="0"/>
              <a:t>90</a:t>
            </a:r>
            <a:r>
              <a:rPr lang="en-US" altLang="en-US" dirty="0" smtClean="0"/>
              <a:t>°C </a:t>
            </a:r>
            <a:r>
              <a:rPr lang="en-US" altLang="en-US" dirty="0" smtClean="0"/>
              <a:t>,</a:t>
            </a:r>
            <a:r>
              <a:rPr lang="en-US" dirty="0"/>
              <a:t> NO WATER LEAKS</a:t>
            </a:r>
          </a:p>
          <a:p>
            <a:pPr algn="ctr"/>
            <a:endParaRPr lang="en-US" alt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Wingdings"/>
              </a:rPr>
              <a:t></a:t>
            </a:r>
            <a:endParaRPr lang="it-IT" dirty="0"/>
          </a:p>
        </p:txBody>
      </p:sp>
      <p:sp>
        <p:nvSpPr>
          <p:cNvPr id="15" name="Rectangle 14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993298"/>
            <a:ext cx="16426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CAVITY SIDE </a:t>
            </a:r>
            <a:endParaRPr lang="es-MX" dirty="0"/>
          </a:p>
        </p:txBody>
      </p:sp>
      <p:sp>
        <p:nvSpPr>
          <p:cNvPr id="16" name="TextBox 15"/>
          <p:cNvSpPr txBox="1"/>
          <p:nvPr/>
        </p:nvSpPr>
        <p:spPr>
          <a:xfrm>
            <a:off x="5595710" y="971550"/>
            <a:ext cx="14790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CORE SIDE </a:t>
            </a:r>
            <a:endParaRPr lang="es-MX" dirty="0"/>
          </a:p>
        </p:txBody>
      </p:sp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86" y="1840933"/>
            <a:ext cx="3886200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23" y="1567089"/>
            <a:ext cx="3360737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2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Spare</a:t>
            </a:r>
            <a:r>
              <a:rPr lang="it-IT" sz="1800" dirty="0" smtClean="0"/>
              <a:t> </a:t>
            </a:r>
            <a:r>
              <a:rPr lang="en-US" sz="1800" dirty="0" smtClean="0"/>
              <a:t>parts</a:t>
            </a:r>
            <a:r>
              <a:rPr lang="it-IT" sz="1800" dirty="0" smtClean="0"/>
              <a:t> ,</a:t>
            </a:r>
            <a:r>
              <a:rPr lang="en-US" sz="1800" dirty="0" smtClean="0"/>
              <a:t>Documents</a:t>
            </a:r>
            <a:r>
              <a:rPr lang="it-IT" sz="1800" dirty="0" smtClean="0"/>
              <a:t> , </a:t>
            </a:r>
            <a:r>
              <a:rPr lang="en-US" sz="1800" dirty="0" smtClean="0"/>
              <a:t>Tool</a:t>
            </a:r>
            <a:r>
              <a:rPr lang="it-IT" sz="1800" dirty="0" smtClean="0"/>
              <a:t> Manual etc. </a:t>
            </a:r>
            <a:r>
              <a:rPr lang="en-US" sz="1800" dirty="0" smtClean="0"/>
              <a:t>Received</a:t>
            </a:r>
            <a:r>
              <a:rPr lang="it-IT" sz="1800" dirty="0" smtClean="0"/>
              <a:t>  </a:t>
            </a:r>
            <a:endParaRPr lang="it-IT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16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mold arrived </a:t>
            </a:r>
            <a:r>
              <a:rPr lang="en-US" b="1" dirty="0" smtClean="0">
                <a:solidFill>
                  <a:schemeClr val="tx1"/>
                </a:solidFill>
              </a:rPr>
              <a:t>with </a:t>
            </a:r>
            <a:r>
              <a:rPr lang="en-US" b="1" dirty="0" smtClean="0">
                <a:solidFill>
                  <a:schemeClr val="tx1"/>
                </a:solidFill>
              </a:rPr>
              <a:t>documents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&amp; Cd.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ctangle 9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Wingdings"/>
              </a:rPr>
              <a:t>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7" y="1789567"/>
            <a:ext cx="4968875" cy="395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2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20575" y="269569"/>
            <a:ext cx="6055533" cy="322075"/>
          </a:xfrm>
        </p:spPr>
        <p:txBody>
          <a:bodyPr/>
          <a:lstStyle/>
          <a:p>
            <a:r>
              <a:rPr lang="en-US" sz="1800" dirty="0" smtClean="0"/>
              <a:t>Observations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17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In The Incoming Inspection </a:t>
            </a:r>
            <a:r>
              <a:rPr lang="en-US" dirty="0" smtClean="0">
                <a:solidFill>
                  <a:schemeClr val="tx1"/>
                </a:solidFill>
              </a:rPr>
              <a:t>Not Detected Failures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 The Ejector System Is Working Ok 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The Hrs Is Ok.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No Visible Damage Founded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Cooling System Ok </a:t>
            </a:r>
            <a:endParaRPr lang="it-IT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Mold Has Pressure Sensors.</a:t>
            </a:r>
            <a:endParaRPr lang="it-IT" dirty="0" smtClean="0">
              <a:solidFill>
                <a:schemeClr val="tx1"/>
              </a:solidFill>
            </a:endParaRPr>
          </a:p>
          <a:p>
            <a:endParaRPr lang="it-IT" dirty="0" smtClean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Wingdings"/>
              </a:rPr>
              <a:t></a:t>
            </a:r>
            <a:endParaRPr lang="it-IT" dirty="0"/>
          </a:p>
        </p:txBody>
      </p:sp>
      <p:sp>
        <p:nvSpPr>
          <p:cNvPr id="10" name="Rectangle 9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424853" y="4080293"/>
            <a:ext cx="2438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Type 1710B0</a:t>
            </a:r>
          </a:p>
          <a:p>
            <a:r>
              <a:rPr lang="es-MX" dirty="0" smtClean="0"/>
              <a:t>Operating  T. 125° C</a:t>
            </a:r>
            <a:endParaRPr lang="es-MX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486" y="3919538"/>
            <a:ext cx="2339975" cy="9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5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Quick</a:t>
            </a:r>
            <a:r>
              <a:rPr lang="it-IT" sz="1800" dirty="0" smtClean="0"/>
              <a:t> </a:t>
            </a:r>
            <a:r>
              <a:rPr lang="en-US" sz="1800" dirty="0" smtClean="0"/>
              <a:t>Checklist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18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501900" y="885825"/>
            <a:ext cx="8045200" cy="5299075"/>
          </a:xfrm>
        </p:spPr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28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61384"/>
              </p:ext>
            </p:extLst>
          </p:nvPr>
        </p:nvGraphicFramePr>
        <p:xfrm>
          <a:off x="714374" y="914391"/>
          <a:ext cx="7734301" cy="5002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134"/>
                <a:gridCol w="2430992"/>
                <a:gridCol w="600075"/>
                <a:gridCol w="552450"/>
                <a:gridCol w="515768"/>
                <a:gridCol w="3160882"/>
              </a:tblGrid>
              <a:tr h="3451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L#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DESCRIPTION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YES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NO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N/A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COMMENTS  /  OBSERVATIONS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LOCATING RINGS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How many numbers</a:t>
                      </a:r>
                      <a:r>
                        <a:rPr lang="en-US" sz="900" b="1" u="none" strike="noStrike" dirty="0" smtClean="0">
                          <a:effectLst/>
                        </a:rPr>
                        <a:t>? 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AIR VENTS &amp; ITS DEPTH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Availability</a:t>
                      </a:r>
                      <a:r>
                        <a:rPr lang="en-US" sz="9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of sufficient number of air  vents? YES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INTERLOCKS  ( PARTING LINE LOCKS 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r>
                        <a:rPr lang="en-US" sz="900" b="1" u="none" strike="noStrike" dirty="0" smtClean="0">
                          <a:effectLst/>
                        </a:rPr>
                        <a:t>How many? FOR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DATE INSERTS OR ENGRAVING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Specify how many years</a:t>
                      </a:r>
                      <a:r>
                        <a:rPr lang="en-US" sz="900" b="1" u="none" strike="noStrike" dirty="0" smtClean="0">
                          <a:effectLst/>
                        </a:rPr>
                        <a:t>? 6 (2015-2020)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HOT RUNNER SYSTEMS 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H091800.0  H091802.0</a:t>
                      </a: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THERMOCOUPLE &amp; RESISTANCE SPARES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EJECTOR BLADES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VALVE GATES AVAILABILITY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dirty="0" smtClean="0">
                          <a:effectLst/>
                        </a:rPr>
                        <a:t> 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ANGLE PINS FOR SLIDES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LOCKING CYLINDERS AVAILABILITY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dirty="0" smtClean="0">
                          <a:effectLst/>
                        </a:rPr>
                        <a:t> 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SPRINGS ON EJECTION SYSTEM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Color </a:t>
                      </a:r>
                      <a:r>
                        <a:rPr lang="en-US" sz="900" b="1" u="none" strike="noStrike" dirty="0" smtClean="0">
                          <a:effectLst/>
                        </a:rPr>
                        <a:t>?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TEXTURES IN CAVITY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dirty="0" smtClean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IDENTIFICATION ON ALL PARTS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HYDRAULIC PISTON FOR CORES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LIMIT SWITCHES (MICRO SWITCH)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RJG OR SPECIAL SENSORS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 smtClean="0">
                          <a:effectLst/>
                        </a:rPr>
                        <a:t>Specify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b="1" u="none" strike="noStrike" dirty="0" smtClean="0">
                          <a:effectLst/>
                        </a:rPr>
                        <a:t>?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SAFETY </a:t>
                      </a:r>
                      <a:r>
                        <a:rPr lang="en-US" sz="800" u="none" strike="noStrike" dirty="0" smtClean="0">
                          <a:effectLst/>
                        </a:rPr>
                        <a:t>LOCK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INSERT CHANGES SPARES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r>
                        <a:rPr lang="en-US" sz="900" b="1" u="none" strike="noStrike" dirty="0" smtClean="0">
                          <a:effectLst/>
                        </a:rPr>
                        <a:t>ONLY FOR CLOSE DOWN CAVITIES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MOLD DRAWINGS &amp; CD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0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Quick</a:t>
            </a:r>
            <a:r>
              <a:rPr lang="it-IT" sz="1800" dirty="0" smtClean="0"/>
              <a:t> </a:t>
            </a:r>
            <a:r>
              <a:rPr lang="en-US" sz="1800" dirty="0" smtClean="0"/>
              <a:t>Checklist</a:t>
            </a:r>
            <a:r>
              <a:rPr lang="it-IT" sz="1800" dirty="0" smtClean="0"/>
              <a:t>  </a:t>
            </a:r>
            <a:endParaRPr lang="it-IT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19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501900" y="885825"/>
            <a:ext cx="8045200" cy="5299075"/>
          </a:xfrm>
        </p:spPr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50408"/>
              </p:ext>
            </p:extLst>
          </p:nvPr>
        </p:nvGraphicFramePr>
        <p:xfrm>
          <a:off x="1247775" y="1676401"/>
          <a:ext cx="6308725" cy="3558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8621"/>
                <a:gridCol w="3290104"/>
              </a:tblGrid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MOLD NUMBER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altLang="en-US" sz="1200" b="1" dirty="0" smtClean="0">
                          <a:solidFill>
                            <a:schemeClr val="tx1"/>
                          </a:solidFill>
                        </a:rPr>
                        <a:t>3312</a:t>
                      </a:r>
                      <a:endParaRPr lang="it-IT" altLang="en-US" sz="12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PART NUMBER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 smtClean="0"/>
                        <a:t>6002TC0397/98</a:t>
                      </a:r>
                      <a:endParaRPr lang="it-IT" sz="1200" b="1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PART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AUDI Q5 HL OUTER LENS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45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NO. OF CAVITIES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CAVITIES MARKED  NO.'S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LH-RH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TOOLING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ENGINEER </a:t>
                      </a:r>
                      <a:r>
                        <a:rPr lang="en-US" sz="1200" u="none" strike="noStrike" dirty="0" smtClean="0">
                          <a:effectLst/>
                        </a:rPr>
                        <a:t> NAME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FRANCISCO</a:t>
                      </a:r>
                      <a:r>
                        <a:rPr lang="en-US" sz="12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MELENDEZ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MOLD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ARRIVAL DATE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29/09/16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MOLD INCOMING </a:t>
                      </a:r>
                      <a:r>
                        <a:rPr lang="en-US" sz="1200" u="none" strike="noStrike" dirty="0" smtClean="0">
                          <a:effectLst/>
                        </a:rPr>
                        <a:t>INSP.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01/10/16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FREQUENCY FOR PM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20,000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SHOTS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PRESS ASSIGNED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smtClean="0">
                          <a:effectLst/>
                        </a:rPr>
                        <a:t>N/A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495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2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40000" y="1914526"/>
            <a:ext cx="8223000" cy="4291198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hlinkClick r:id="rId2" action="ppaction://hlinksldjump"/>
              </a:rPr>
              <a:t>Tool </a:t>
            </a:r>
            <a:r>
              <a:rPr lang="en-US" sz="1400" dirty="0" smtClean="0">
                <a:solidFill>
                  <a:schemeClr val="tx1"/>
                </a:solidFill>
                <a:hlinkClick r:id="rId2" action="ppaction://hlinksldjump"/>
              </a:rPr>
              <a:t>General Information </a:t>
            </a:r>
            <a:r>
              <a:rPr lang="en-US" sz="1400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2" action="ppaction://hlinksldjump"/>
              </a:rPr>
              <a:t>Identification  Plaques.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Injection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layout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– Hot </a:t>
            </a: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Runner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System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,Plaques, </a:t>
            </a: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tests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Layout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Cavity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Side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 (</a:t>
            </a: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Main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appearances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).</a:t>
            </a:r>
            <a:endParaRPr lang="es-MX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5" action="ppaction://hlinksldjump"/>
              </a:rPr>
              <a:t>Slides , Retractors , Lifters </a:t>
            </a:r>
            <a:r>
              <a:rPr lang="es-MX" sz="1400" dirty="0" smtClean="0">
                <a:solidFill>
                  <a:schemeClr val="tx1"/>
                </a:solidFill>
                <a:hlinkClick r:id="rId5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5" action="ppaction://hlinksldjump"/>
              </a:rPr>
              <a:t>Details</a:t>
            </a:r>
            <a:r>
              <a:rPr lang="es-MX" sz="1400" dirty="0" smtClean="0">
                <a:solidFill>
                  <a:schemeClr val="tx1"/>
                </a:solidFill>
                <a:hlinkClick r:id="rId5" action="ppaction://hlinksldjump"/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Layout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  </a:t>
            </a:r>
            <a:r>
              <a:rPr lang="es-MX" sz="1400" dirty="0">
                <a:solidFill>
                  <a:schemeClr val="tx1"/>
                </a:solidFill>
                <a:hlinkClick r:id="rId6" action="ppaction://hlinksldjump"/>
              </a:rPr>
              <a:t>C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ore </a:t>
            </a:r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Side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 (</a:t>
            </a:r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Main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appearances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 ) . 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7" action="ppaction://hlinksldjump"/>
              </a:rPr>
              <a:t>Ejector</a:t>
            </a:r>
            <a:r>
              <a:rPr lang="es-MX" sz="1400" dirty="0" smtClean="0">
                <a:solidFill>
                  <a:schemeClr val="tx1"/>
                </a:solidFill>
                <a:hlinkClick r:id="rId7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7" action="ppaction://hlinksldjump"/>
              </a:rPr>
              <a:t>System</a:t>
            </a:r>
            <a:r>
              <a:rPr lang="es-MX" sz="1400" dirty="0" smtClean="0">
                <a:solidFill>
                  <a:schemeClr val="tx1"/>
                </a:solidFill>
                <a:hlinkClick r:id="rId7" action="ppaction://hlinksldjump"/>
              </a:rPr>
              <a:t> &amp; </a:t>
            </a:r>
            <a:r>
              <a:rPr lang="en-US" sz="1400" dirty="0" smtClean="0">
                <a:solidFill>
                  <a:schemeClr val="tx1"/>
                </a:solidFill>
                <a:hlinkClick r:id="rId7" action="ppaction://hlinksldjump"/>
              </a:rPr>
              <a:t>Parts</a:t>
            </a:r>
            <a:r>
              <a:rPr lang="es-MX" sz="1400" dirty="0" smtClean="0">
                <a:solidFill>
                  <a:schemeClr val="tx1"/>
                </a:solidFill>
                <a:hlinkClick r:id="rId7" action="ppaction://hlinksldjump"/>
              </a:rPr>
              <a:t> 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8" action="ppaction://hlinksldjump"/>
              </a:rPr>
              <a:t>Locating</a:t>
            </a:r>
            <a:r>
              <a:rPr lang="es-MX" sz="1400" dirty="0" smtClean="0">
                <a:solidFill>
                  <a:schemeClr val="tx1"/>
                </a:solidFill>
                <a:hlinkClick r:id="rId8" action="ppaction://hlinksldjump"/>
              </a:rPr>
              <a:t>  Ring.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9" action="ppaction://hlinksldjump"/>
              </a:rPr>
              <a:t>Electrical</a:t>
            </a:r>
            <a:r>
              <a:rPr lang="es-MX" sz="1400" dirty="0" smtClean="0">
                <a:solidFill>
                  <a:schemeClr val="tx1"/>
                </a:solidFill>
                <a:hlinkClick r:id="rId9" action="ppaction://hlinksldjump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hlinkClick r:id="rId9" action="ppaction://hlinksldjump"/>
              </a:rPr>
              <a:t>Plugs</a:t>
            </a:r>
            <a:r>
              <a:rPr lang="es-MX" sz="1400" dirty="0" smtClean="0">
                <a:solidFill>
                  <a:schemeClr val="tx1"/>
                </a:solidFill>
                <a:hlinkClick r:id="rId9" action="ppaction://hlinksldjump"/>
              </a:rPr>
              <a:t> 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10" action="ppaction://hlinksldjump"/>
              </a:rPr>
              <a:t>Water </a:t>
            </a:r>
            <a:r>
              <a:rPr lang="en-US" sz="1400" dirty="0">
                <a:solidFill>
                  <a:schemeClr val="tx1"/>
                </a:solidFill>
                <a:hlinkClick r:id="rId10" action="ppaction://hlinksldjump"/>
              </a:rPr>
              <a:t>Leaks </a:t>
            </a:r>
            <a:r>
              <a:rPr lang="en-US" sz="1400" dirty="0" smtClean="0">
                <a:solidFill>
                  <a:schemeClr val="tx1"/>
                </a:solidFill>
                <a:hlinkClick r:id="rId10" action="ppaction://hlinksldjump"/>
              </a:rPr>
              <a:t>Test.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Spare  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Parts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, 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Documents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,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Tool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manuals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etc. 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Received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hlinkClick r:id="rId12" action="ppaction://hlinksldjump"/>
              </a:rPr>
              <a:t>Observations </a:t>
            </a:r>
            <a:r>
              <a:rPr lang="en-US" sz="1400" dirty="0" smtClean="0">
                <a:solidFill>
                  <a:schemeClr val="tx1"/>
                </a:solidFill>
                <a:hlinkClick r:id="rId12" action="ppaction://hlinksldjump"/>
              </a:rPr>
              <a:t> / Summary.</a:t>
            </a:r>
            <a:endParaRPr lang="es-MX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s-MX" sz="1400" dirty="0" smtClean="0">
                <a:solidFill>
                  <a:schemeClr val="tx1"/>
                </a:solidFill>
                <a:hlinkClick r:id="rId13" action="ppaction://hlinksldjump"/>
              </a:rPr>
              <a:t>Quick  </a:t>
            </a:r>
            <a:r>
              <a:rPr lang="en-US" sz="1400" dirty="0" smtClean="0">
                <a:solidFill>
                  <a:schemeClr val="tx1"/>
                </a:solidFill>
                <a:hlinkClick r:id="rId13" action="ppaction://hlinksldjump"/>
              </a:rPr>
              <a:t>Check</a:t>
            </a:r>
            <a:r>
              <a:rPr lang="es-MX" sz="1400" dirty="0" smtClean="0">
                <a:solidFill>
                  <a:schemeClr val="tx1"/>
                </a:solidFill>
                <a:hlinkClick r:id="rId13" action="ppaction://hlinksldjump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hlinkClick r:id="rId13" action="ppaction://hlinksldjump"/>
              </a:rPr>
              <a:t>List</a:t>
            </a:r>
            <a:r>
              <a:rPr lang="es-MX" sz="1400" dirty="0" smtClean="0">
                <a:solidFill>
                  <a:schemeClr val="tx1"/>
                </a:solidFill>
                <a:hlinkClick r:id="rId13" action="ppaction://hlinksldjump"/>
              </a:rPr>
              <a:t>. </a:t>
            </a:r>
            <a:endParaRPr lang="en-US" sz="1400" dirty="0">
              <a:solidFill>
                <a:schemeClr val="tx1"/>
              </a:solidFill>
            </a:endParaRPr>
          </a:p>
          <a:p>
            <a:endParaRPr lang="it-IT" sz="1000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55613" y="1050450"/>
            <a:ext cx="4536825" cy="1416525"/>
          </a:xfrm>
        </p:spPr>
        <p:txBody>
          <a:bodyPr/>
          <a:lstStyle/>
          <a:p>
            <a:r>
              <a:rPr lang="es-MX" altLang="en-US" b="1" dirty="0">
                <a:solidFill>
                  <a:schemeClr val="tx1"/>
                </a:solidFill>
              </a:rPr>
              <a:t>IDENTIFICATION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chemeClr val="tx1"/>
                </a:solidFill>
              </a:rPr>
              <a:t>Tool Source  </a:t>
            </a:r>
            <a:r>
              <a:rPr lang="en-US" altLang="en-US" b="1" dirty="0" smtClean="0">
                <a:solidFill>
                  <a:schemeClr val="tx1"/>
                </a:solidFill>
              </a:rPr>
              <a:t>: PROSPECT MOLD</a:t>
            </a:r>
          </a:p>
          <a:p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it-IT" altLang="en-US" b="1" dirty="0" smtClean="0">
                <a:solidFill>
                  <a:schemeClr val="tx1"/>
                </a:solidFill>
              </a:rPr>
              <a:t>Job :</a:t>
            </a:r>
            <a:r>
              <a:rPr lang="it-IT" altLang="en-US" dirty="0" smtClean="0">
                <a:solidFill>
                  <a:schemeClr val="tx1"/>
                </a:solidFill>
              </a:rPr>
              <a:t>  </a:t>
            </a:r>
            <a:r>
              <a:rPr lang="it-IT" altLang="en-US" b="1" dirty="0" smtClean="0">
                <a:solidFill>
                  <a:schemeClr val="tx1"/>
                </a:solidFill>
              </a:rPr>
              <a:t>3312</a:t>
            </a:r>
          </a:p>
          <a:p>
            <a:endParaRPr lang="it-IT" altLang="en-US" dirty="0" smtClean="0">
              <a:solidFill>
                <a:schemeClr val="tx1"/>
              </a:solidFill>
            </a:endParaRP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Part</a:t>
            </a:r>
            <a:r>
              <a:rPr lang="es-MX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</a:rPr>
              <a:t>Number</a:t>
            </a:r>
            <a:r>
              <a:rPr lang="es-MX" altLang="en-US" b="1" dirty="0" smtClean="0">
                <a:solidFill>
                  <a:schemeClr val="tx1"/>
                </a:solidFill>
              </a:rPr>
              <a:t>: </a:t>
            </a:r>
            <a:r>
              <a:rPr lang="es-MX" altLang="en-US" b="1" dirty="0" smtClean="0">
                <a:solidFill>
                  <a:schemeClr val="tx1"/>
                </a:solidFill>
              </a:rPr>
              <a:t> </a:t>
            </a:r>
            <a:r>
              <a:rPr lang="es-MX" altLang="en-US" b="1" dirty="0" smtClean="0">
                <a:solidFill>
                  <a:schemeClr val="tx1"/>
                </a:solidFill>
              </a:rPr>
              <a:t>6002TC0397/98</a:t>
            </a:r>
          </a:p>
          <a:p>
            <a:endParaRPr lang="es-MX" altLang="en-US" b="1" dirty="0">
              <a:solidFill>
                <a:schemeClr val="tx1"/>
              </a:solidFill>
            </a:endParaRPr>
          </a:p>
          <a:p>
            <a:r>
              <a:rPr lang="es-MX" altLang="en-US" b="1" dirty="0" smtClean="0">
                <a:solidFill>
                  <a:schemeClr val="tx1"/>
                </a:solidFill>
              </a:rPr>
              <a:t>ALNA </a:t>
            </a:r>
            <a:r>
              <a:rPr lang="en-US" altLang="en-US" b="1" dirty="0" smtClean="0">
                <a:solidFill>
                  <a:schemeClr val="tx1"/>
                </a:solidFill>
              </a:rPr>
              <a:t>Number</a:t>
            </a:r>
            <a:r>
              <a:rPr lang="es-MX" altLang="en-US" b="1" dirty="0" smtClean="0">
                <a:solidFill>
                  <a:schemeClr val="tx1"/>
                </a:solidFill>
              </a:rPr>
              <a:t>#  490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02930" y="217756"/>
            <a:ext cx="6055533" cy="322075"/>
          </a:xfrm>
        </p:spPr>
        <p:txBody>
          <a:bodyPr/>
          <a:lstStyle/>
          <a:p>
            <a:r>
              <a:rPr lang="en-US" sz="1800" dirty="0" smtClean="0"/>
              <a:t>Tool</a:t>
            </a:r>
            <a:r>
              <a:rPr lang="it-IT" sz="1800" dirty="0" smtClean="0"/>
              <a:t> </a:t>
            </a:r>
            <a:r>
              <a:rPr lang="en-US" sz="1800" dirty="0" smtClean="0"/>
              <a:t>Identification</a:t>
            </a:r>
            <a:r>
              <a:rPr lang="it-IT" sz="1800" dirty="0" smtClean="0"/>
              <a:t> </a:t>
            </a:r>
            <a:r>
              <a:rPr lang="en-US" sz="1800" dirty="0" smtClean="0"/>
              <a:t>plate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3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FORD CD-391 DL Housing High</a:t>
            </a:r>
            <a:endParaRPr lang="it-IT" sz="110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806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63800" y="1770525"/>
            <a:ext cx="4251075" cy="1816575"/>
          </a:xfrm>
        </p:spPr>
        <p:txBody>
          <a:bodyPr/>
          <a:lstStyle/>
          <a:p>
            <a:r>
              <a:rPr lang="es-MX" altLang="en-US" b="1" dirty="0" smtClean="0">
                <a:solidFill>
                  <a:schemeClr val="tx1"/>
                </a:solidFill>
              </a:rPr>
              <a:t>MOLD WEIGHT </a:t>
            </a:r>
            <a:r>
              <a:rPr lang="es-MX" altLang="en-US" dirty="0" smtClean="0">
                <a:solidFill>
                  <a:schemeClr val="tx1"/>
                </a:solidFill>
              </a:rPr>
              <a:t> : </a:t>
            </a:r>
            <a:r>
              <a:rPr lang="es-MX" altLang="en-US" dirty="0" smtClean="0">
                <a:solidFill>
                  <a:schemeClr val="tx1"/>
                </a:solidFill>
              </a:rPr>
              <a:t>16,896Kg. </a:t>
            </a:r>
            <a:endParaRPr lang="es-MX" altLang="en-US" dirty="0" smtClean="0">
              <a:solidFill>
                <a:schemeClr val="tx1"/>
              </a:solidFill>
            </a:endParaRPr>
          </a:p>
          <a:p>
            <a:endParaRPr lang="es-MX" altLang="en-US" dirty="0" smtClean="0">
              <a:solidFill>
                <a:schemeClr val="tx1"/>
              </a:solidFill>
            </a:endParaRPr>
          </a:p>
          <a:p>
            <a:r>
              <a:rPr lang="es-MX" altLang="en-US" dirty="0" smtClean="0">
                <a:solidFill>
                  <a:schemeClr val="tx1"/>
                </a:solidFill>
              </a:rPr>
              <a:t>T</a:t>
            </a:r>
            <a:r>
              <a:rPr lang="es-MX" altLang="en-US" b="1" dirty="0" smtClean="0">
                <a:solidFill>
                  <a:schemeClr val="tx1"/>
                </a:solidFill>
              </a:rPr>
              <a:t>MOLD SIZE (axbxc)</a:t>
            </a:r>
            <a:r>
              <a:rPr lang="es-MX" altLang="en-US" dirty="0" smtClean="0">
                <a:solidFill>
                  <a:schemeClr val="tx1"/>
                </a:solidFill>
              </a:rPr>
              <a:t>: </a:t>
            </a:r>
            <a:r>
              <a:rPr lang="es-MX" altLang="en-US" dirty="0" smtClean="0">
                <a:solidFill>
                  <a:schemeClr val="tx1"/>
                </a:solidFill>
              </a:rPr>
              <a:t>69”X 53” </a:t>
            </a:r>
            <a:r>
              <a:rPr lang="es-MX" altLang="en-US" dirty="0" smtClean="0">
                <a:solidFill>
                  <a:schemeClr val="tx1"/>
                </a:solidFill>
              </a:rPr>
              <a:t>X </a:t>
            </a:r>
          </a:p>
          <a:p>
            <a:r>
              <a:rPr lang="es-MX" altLang="en-US" dirty="0" smtClean="0">
                <a:solidFill>
                  <a:schemeClr val="tx1"/>
                </a:solidFill>
              </a:rPr>
              <a:t>55.5”</a:t>
            </a:r>
            <a:endParaRPr lang="es-MX" altLang="en-US" dirty="0" smtClean="0">
              <a:solidFill>
                <a:schemeClr val="tx1"/>
              </a:solidFill>
            </a:endParaRPr>
          </a:p>
          <a:p>
            <a:endParaRPr lang="es-MX" altLang="en-US" dirty="0">
              <a:solidFill>
                <a:schemeClr val="tx1"/>
              </a:solidFill>
            </a:endParaRP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Nozzle</a:t>
            </a:r>
            <a:r>
              <a:rPr lang="es-MX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</a:rPr>
              <a:t>radius</a:t>
            </a:r>
            <a:r>
              <a:rPr lang="es-MX" altLang="en-US" dirty="0" smtClean="0">
                <a:solidFill>
                  <a:schemeClr val="tx1"/>
                </a:solidFill>
              </a:rPr>
              <a:t>: </a:t>
            </a:r>
            <a:r>
              <a:rPr lang="es-MX" altLang="en-US" dirty="0" smtClean="0">
                <a:solidFill>
                  <a:schemeClr val="tx1"/>
                </a:solidFill>
              </a:rPr>
              <a:t>19.05mm</a:t>
            </a:r>
            <a:endParaRPr lang="es-MX" altLang="en-US" dirty="0" smtClean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Injection</a:t>
            </a:r>
            <a:r>
              <a:rPr lang="es-MX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</a:rPr>
              <a:t>diameter</a:t>
            </a:r>
            <a:r>
              <a:rPr lang="es-MX" altLang="en-US" b="1" dirty="0" smtClean="0">
                <a:solidFill>
                  <a:schemeClr val="tx1"/>
                </a:solidFill>
              </a:rPr>
              <a:t> </a:t>
            </a:r>
            <a:r>
              <a:rPr lang="es-MX" altLang="en-US" dirty="0" smtClean="0">
                <a:solidFill>
                  <a:schemeClr val="tx1"/>
                </a:solidFill>
              </a:rPr>
              <a:t> </a:t>
            </a:r>
            <a:r>
              <a:rPr lang="es-MX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smtClean="0">
                <a:solidFill>
                  <a:schemeClr val="tx1"/>
                </a:solidFill>
              </a:rPr>
              <a:t>12mm.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General Information</a:t>
            </a:r>
            <a:endParaRPr lang="it-IT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4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1101209"/>
            <a:ext cx="25859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/>
              <a:t>Owner of </a:t>
            </a:r>
            <a:r>
              <a:rPr lang="en-US" altLang="en-US" sz="1600" b="1" dirty="0" smtClean="0"/>
              <a:t>Tool</a:t>
            </a:r>
            <a:r>
              <a:rPr lang="en-US" altLang="en-US" sz="1600" b="1" dirty="0" smtClean="0"/>
              <a:t>: AUDI AG</a:t>
            </a:r>
            <a:r>
              <a:rPr lang="en-US" altLang="en-US" sz="1600" dirty="0" smtClean="0"/>
              <a:t>.</a:t>
            </a:r>
            <a:endParaRPr lang="en-US" altLang="en-US" sz="160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FORD CD-391 DL Housing High</a:t>
            </a:r>
            <a:endParaRPr lang="it-IT" sz="110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012" y="2027236"/>
            <a:ext cx="4754563" cy="367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6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59388" y="746459"/>
            <a:ext cx="2376195" cy="4860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Hot Runner System # 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H091800.0  H091802.0</a:t>
            </a: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Hot </a:t>
            </a:r>
            <a:r>
              <a:rPr lang="en-US" sz="1800" dirty="0" smtClean="0"/>
              <a:t>Runner</a:t>
            </a:r>
            <a:r>
              <a:rPr lang="it-IT" sz="1800" dirty="0" smtClean="0"/>
              <a:t> System </a:t>
            </a:r>
            <a:endParaRPr lang="it-IT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321218" y="819150"/>
            <a:ext cx="4822782" cy="4860000"/>
          </a:xfrm>
        </p:spPr>
        <p:txBody>
          <a:bodyPr/>
          <a:lstStyle/>
          <a:p>
            <a:pPr marL="1800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Zone Hot </a:t>
            </a:r>
            <a:r>
              <a:rPr lang="en-US" b="1" dirty="0" smtClean="0">
                <a:solidFill>
                  <a:schemeClr val="tx1"/>
                </a:solidFill>
              </a:rPr>
              <a:t>Nozzle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system:</a:t>
            </a:r>
          </a:p>
          <a:p>
            <a:pPr marL="18000" indent="0">
              <a:buNone/>
            </a:pPr>
            <a:r>
              <a:rPr lang="it-IT" dirty="0" smtClean="0">
                <a:solidFill>
                  <a:schemeClr val="tx1"/>
                </a:solidFill>
              </a:rPr>
              <a:t>1° Clear 17 Zones </a:t>
            </a:r>
          </a:p>
          <a:p>
            <a:pPr marL="18000" indent="0">
              <a:buNone/>
            </a:pPr>
            <a:r>
              <a:rPr lang="it-IT" dirty="0" smtClean="0">
                <a:solidFill>
                  <a:schemeClr val="tx1"/>
                </a:solidFill>
              </a:rPr>
              <a:t>1° Black 34 Zones </a:t>
            </a:r>
            <a:endParaRPr lang="it-IT" dirty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7041995" y="6191249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20" y="1725613"/>
            <a:ext cx="6721475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0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Hot </a:t>
            </a:r>
            <a:r>
              <a:rPr lang="en-US" sz="1800" dirty="0" smtClean="0"/>
              <a:t>Runner</a:t>
            </a:r>
            <a:r>
              <a:rPr lang="it-IT" sz="1800" dirty="0" smtClean="0"/>
              <a:t> System </a:t>
            </a:r>
            <a:r>
              <a:rPr lang="en-US" sz="1800" dirty="0" smtClean="0"/>
              <a:t>Testing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6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411596" y="5373869"/>
            <a:ext cx="4797478" cy="646331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FF0000"/>
                </a:solidFill>
              </a:rPr>
              <a:t>T</a:t>
            </a:r>
            <a:r>
              <a:rPr lang="en-US" altLang="en-US" dirty="0" smtClean="0">
                <a:solidFill>
                  <a:srgbClr val="FF0000"/>
                </a:solidFill>
              </a:rPr>
              <a:t>esting </a:t>
            </a:r>
            <a:r>
              <a:rPr lang="en-US" altLang="en-US" dirty="0">
                <a:solidFill>
                  <a:srgbClr val="FF0000"/>
                </a:solidFill>
              </a:rPr>
              <a:t>the hot runner </a:t>
            </a:r>
            <a:r>
              <a:rPr lang="en-US" altLang="en-US" dirty="0" smtClean="0">
                <a:solidFill>
                  <a:srgbClr val="FF0000"/>
                </a:solidFill>
              </a:rPr>
              <a:t>system comments</a:t>
            </a:r>
            <a:r>
              <a:rPr lang="en-US" altLang="en-US" dirty="0" smtClean="0"/>
              <a:t>:</a:t>
            </a:r>
          </a:p>
          <a:p>
            <a:r>
              <a:rPr lang="en-US" dirty="0" smtClean="0"/>
              <a:t>All Zones Reached Its Proper Temperature And Testing The Hot Runner System Everything Is Ok</a:t>
            </a:r>
            <a:r>
              <a:rPr lang="en-US" dirty="0" smtClean="0"/>
              <a:t>!</a:t>
            </a:r>
            <a:endParaRPr lang="en-US" dirty="0" smtClean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61792" y="818092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5605514" y="4529104"/>
            <a:ext cx="2398094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</a:rPr>
              <a:t>A</a:t>
            </a:r>
            <a:r>
              <a:rPr lang="en-US" dirty="0" smtClean="0">
                <a:latin typeface="arial"/>
              </a:rPr>
              <a:t>ll zones </a:t>
            </a:r>
            <a:r>
              <a:rPr lang="en-US" dirty="0">
                <a:latin typeface="arial"/>
              </a:rPr>
              <a:t>of the mold is heated to </a:t>
            </a:r>
            <a:r>
              <a:rPr lang="en-US" dirty="0" smtClean="0">
                <a:latin typeface="arial"/>
              </a:rPr>
              <a:t>530° F.</a:t>
            </a:r>
            <a:endParaRPr lang="es-MX" dirty="0"/>
          </a:p>
        </p:txBody>
      </p:sp>
      <p:sp>
        <p:nvSpPr>
          <p:cNvPr id="20" name="Rectangle 19"/>
          <p:cNvSpPr/>
          <p:nvPr/>
        </p:nvSpPr>
        <p:spPr>
          <a:xfrm>
            <a:off x="5712899" y="3861670"/>
            <a:ext cx="2183325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MX" dirty="0" smtClean="0"/>
              <a:t>2ND SHOT CLEAR</a:t>
            </a:r>
            <a:endParaRPr lang="es-MX" dirty="0"/>
          </a:p>
        </p:txBody>
      </p:sp>
      <p:sp>
        <p:nvSpPr>
          <p:cNvPr id="21" name="Rectangle 20"/>
          <p:cNvSpPr/>
          <p:nvPr/>
        </p:nvSpPr>
        <p:spPr>
          <a:xfrm>
            <a:off x="1479963" y="4852270"/>
            <a:ext cx="1838743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s-MX" dirty="0" smtClean="0"/>
              <a:t>1st. Shot Black</a:t>
            </a:r>
            <a:endParaRPr lang="es-MX" dirty="0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0" y="1242246"/>
            <a:ext cx="3878263" cy="347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764" y="1276577"/>
            <a:ext cx="4211945" cy="2422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4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552450" y="1223532"/>
            <a:ext cx="3708150" cy="47865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 visible Damage </a:t>
            </a:r>
            <a:r>
              <a:rPr lang="en-US" dirty="0" smtClean="0">
                <a:solidFill>
                  <a:schemeClr val="tx1"/>
                </a:solidFill>
              </a:rPr>
              <a:t>founded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Lay</a:t>
            </a:r>
            <a:r>
              <a:rPr lang="it-IT" sz="1800" dirty="0" smtClean="0"/>
              <a:t> </a:t>
            </a:r>
            <a:r>
              <a:rPr lang="en-US" sz="1800" dirty="0" smtClean="0"/>
              <a:t>outs</a:t>
            </a:r>
            <a:r>
              <a:rPr lang="it-IT" sz="1800" dirty="0" smtClean="0"/>
              <a:t> – </a:t>
            </a:r>
            <a:r>
              <a:rPr lang="en-US" sz="1800" dirty="0" smtClean="0"/>
              <a:t>Cavity</a:t>
            </a:r>
            <a:r>
              <a:rPr lang="it-IT" sz="1800" dirty="0" smtClean="0"/>
              <a:t> Side </a:t>
            </a:r>
            <a:endParaRPr lang="it-IT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7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450" y="847725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Mold</a:t>
            </a:r>
            <a:r>
              <a:rPr lang="it-IT" dirty="0" smtClean="0"/>
              <a:t> </a:t>
            </a:r>
            <a:r>
              <a:rPr lang="en-US" dirty="0" smtClean="0"/>
              <a:t>Cavity</a:t>
            </a:r>
            <a:r>
              <a:rPr lang="it-IT" dirty="0" smtClean="0"/>
              <a:t> – How </a:t>
            </a:r>
            <a:r>
              <a:rPr lang="en-US" dirty="0" smtClean="0"/>
              <a:t>many</a:t>
            </a:r>
            <a:r>
              <a:rPr lang="it-IT" dirty="0" smtClean="0"/>
              <a:t> </a:t>
            </a:r>
            <a:r>
              <a:rPr lang="en-US" dirty="0" smtClean="0"/>
              <a:t>Cavity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908175"/>
            <a:ext cx="8466137" cy="304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2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noProof="1" smtClean="0"/>
              <a:t>Slides, Retractors , Lifters etc.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8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1331118" y="1276350"/>
            <a:ext cx="3960409" cy="14668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MOLD DO NOT HAVE THE FOLLOWING SYSTEMS: SLIDES AND RETRACTORS.</a:t>
            </a:r>
          </a:p>
          <a:p>
            <a:endParaRPr lang="it-IT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24673"/>
              </p:ext>
            </p:extLst>
          </p:nvPr>
        </p:nvGraphicFramePr>
        <p:xfrm>
          <a:off x="196411" y="2170864"/>
          <a:ext cx="6232553" cy="2404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8172"/>
                <a:gridCol w="697995"/>
                <a:gridCol w="652588"/>
                <a:gridCol w="2063798"/>
              </a:tblGrid>
              <a:tr h="280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COMMENTS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 NO</a:t>
                      </a:r>
                      <a:r>
                        <a:rPr lang="en-US" sz="1200" u="none" strike="noStrike" dirty="0">
                          <a:effectLst/>
                        </a:rPr>
                        <a:t>. OF </a:t>
                      </a:r>
                      <a:r>
                        <a:rPr lang="en-US" sz="1200" u="none" strike="noStrike" dirty="0" smtClean="0">
                          <a:effectLst/>
                        </a:rPr>
                        <a:t>LIFTERS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 NO</a:t>
                      </a:r>
                      <a:r>
                        <a:rPr lang="en-US" sz="1200" u="none" strike="noStrike" dirty="0">
                          <a:effectLst/>
                        </a:rPr>
                        <a:t>. OF SLIDES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DAMAGES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NO VISIVLE DAMAGRES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WATER </a:t>
                      </a:r>
                      <a:r>
                        <a:rPr lang="en-US" sz="1200" u="none" strike="noStrike" dirty="0" smtClean="0">
                          <a:effectLst/>
                        </a:rPr>
                        <a:t>LEAKS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NO WATER LEAKS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PLUGS - PRESS FIT OR THREADED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THREADED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STOPPER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WATER </a:t>
                      </a:r>
                      <a:r>
                        <a:rPr lang="en-US" sz="1200" u="none" strike="noStrike" dirty="0" smtClean="0">
                          <a:effectLst/>
                        </a:rPr>
                        <a:t>CONNECTOR </a:t>
                      </a:r>
                      <a:r>
                        <a:rPr lang="en-US" sz="1200" u="none" strike="noStrike" dirty="0">
                          <a:effectLst/>
                        </a:rPr>
                        <a:t>SIZE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¼” NPT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MOVEMENTS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N/A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CAM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PIN POSITION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N/A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SLIDE RETAINER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N/A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3301758" y="2240835"/>
            <a:ext cx="171450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2"/>
          <p:cNvSpPr/>
          <p:nvPr/>
        </p:nvSpPr>
        <p:spPr>
          <a:xfrm>
            <a:off x="4016914" y="2251141"/>
            <a:ext cx="17145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2" y="2503488"/>
            <a:ext cx="2187575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1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Core Layout </a:t>
            </a:r>
            <a:endParaRPr lang="it-IT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z="1100" smtClean="0">
                <a:solidFill>
                  <a:schemeClr val="tx1"/>
                </a:solidFill>
              </a:rPr>
              <a:pPr/>
              <a:t>9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1800225" y="5693737"/>
            <a:ext cx="6248400" cy="646331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/>
              <a:t>Frontal View cores  LH&amp; RH, comments:</a:t>
            </a:r>
          </a:p>
          <a:p>
            <a:pPr algn="ctr"/>
            <a:r>
              <a:rPr lang="en-US" altLang="en-US" b="1" dirty="0" smtClean="0">
                <a:solidFill>
                  <a:srgbClr val="FF0000"/>
                </a:solidFill>
              </a:rPr>
              <a:t>No </a:t>
            </a:r>
            <a:r>
              <a:rPr lang="en-US" altLang="en-US" b="1" dirty="0">
                <a:solidFill>
                  <a:srgbClr val="FF0000"/>
                </a:solidFill>
              </a:rPr>
              <a:t>visible Damage founded</a:t>
            </a:r>
          </a:p>
          <a:p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FORD CD-391 DL Housing High</a:t>
            </a:r>
            <a:endParaRPr lang="it-IT" dirty="0"/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11/02/2015</a:t>
            </a:r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11549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2652882" y="5149194"/>
            <a:ext cx="1228385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Station 1</a:t>
            </a:r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5430153" y="5149194"/>
            <a:ext cx="1217387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Station 2</a:t>
            </a:r>
            <a:endParaRPr lang="es-MX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2" y="1306513"/>
            <a:ext cx="4975225" cy="363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MAGNET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80"/>
      </a:accent1>
      <a:accent2>
        <a:srgbClr val="898C8A"/>
      </a:accent2>
      <a:accent3>
        <a:srgbClr val="C1C1C1"/>
      </a:accent3>
      <a:accent4>
        <a:srgbClr val="AFDEF8"/>
      </a:accent4>
      <a:accent5>
        <a:srgbClr val="7AB0E0"/>
      </a:accent5>
      <a:accent6>
        <a:srgbClr val="0056A2"/>
      </a:accent6>
      <a:hlink>
        <a:srgbClr val="004280"/>
      </a:hlink>
      <a:folHlink>
        <a:srgbClr val="0042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ACKUP">
  <a:themeElements>
    <a:clrScheme name="MAGNET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80"/>
      </a:accent1>
      <a:accent2>
        <a:srgbClr val="898C8A"/>
      </a:accent2>
      <a:accent3>
        <a:srgbClr val="C1C1C1"/>
      </a:accent3>
      <a:accent4>
        <a:srgbClr val="AFDEF8"/>
      </a:accent4>
      <a:accent5>
        <a:srgbClr val="7AB0E0"/>
      </a:accent5>
      <a:accent6>
        <a:srgbClr val="0056A2"/>
      </a:accent6>
      <a:hlink>
        <a:srgbClr val="004280"/>
      </a:hlink>
      <a:folHlink>
        <a:srgbClr val="0042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DEX">
  <a:themeElements>
    <a:clrScheme name="MAGNET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80"/>
      </a:accent1>
      <a:accent2>
        <a:srgbClr val="898C8A"/>
      </a:accent2>
      <a:accent3>
        <a:srgbClr val="C1C1C1"/>
      </a:accent3>
      <a:accent4>
        <a:srgbClr val="AFDEF8"/>
      </a:accent4>
      <a:accent5>
        <a:srgbClr val="7AB0E0"/>
      </a:accent5>
      <a:accent6>
        <a:srgbClr val="0056A2"/>
      </a:accent6>
      <a:hlink>
        <a:srgbClr val="004280"/>
      </a:hlink>
      <a:folHlink>
        <a:srgbClr val="0042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GES">
  <a:themeElements>
    <a:clrScheme name="MAGNET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80"/>
      </a:accent1>
      <a:accent2>
        <a:srgbClr val="898C8A"/>
      </a:accent2>
      <a:accent3>
        <a:srgbClr val="C1C1C1"/>
      </a:accent3>
      <a:accent4>
        <a:srgbClr val="AFDEF8"/>
      </a:accent4>
      <a:accent5>
        <a:srgbClr val="7AB0E0"/>
      </a:accent5>
      <a:accent6>
        <a:srgbClr val="0056A2"/>
      </a:accent6>
      <a:hlink>
        <a:srgbClr val="004280"/>
      </a:hlink>
      <a:folHlink>
        <a:srgbClr val="0042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11133</TotalTime>
  <Words>900</Words>
  <Application>Microsoft Office PowerPoint</Application>
  <PresentationFormat>On-screen Show (4:3)</PresentationFormat>
  <Paragraphs>380</Paragraphs>
  <Slides>19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COVER</vt:lpstr>
      <vt:lpstr>BACKUP</vt:lpstr>
      <vt:lpstr>INDEX</vt:lpstr>
      <vt:lpstr>PAGES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Presentazione personalizzata 1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FCA Corporate</dc:title>
  <dc:creator>ROBILANT</dc:creator>
  <cp:lastModifiedBy>Administrator</cp:lastModifiedBy>
  <cp:revision>515</cp:revision>
  <dcterms:created xsi:type="dcterms:W3CDTF">2014-10-10T13:09:08Z</dcterms:created>
  <dcterms:modified xsi:type="dcterms:W3CDTF">2016-03-28T20:19:12Z</dcterms:modified>
</cp:coreProperties>
</file>