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86" r:id="rId2"/>
    <p:sldId id="326" r:id="rId3"/>
    <p:sldId id="302" r:id="rId4"/>
    <p:sldId id="261" r:id="rId5"/>
    <p:sldId id="323" r:id="rId6"/>
    <p:sldId id="324" r:id="rId7"/>
    <p:sldId id="325" r:id="rId8"/>
    <p:sldId id="287" r:id="rId9"/>
    <p:sldId id="275" r:id="rId10"/>
    <p:sldId id="327" r:id="rId11"/>
    <p:sldId id="328" r:id="rId12"/>
    <p:sldId id="329" r:id="rId13"/>
    <p:sldId id="330" r:id="rId14"/>
    <p:sldId id="332" r:id="rId15"/>
    <p:sldId id="331" r:id="rId16"/>
    <p:sldId id="288" r:id="rId17"/>
    <p:sldId id="333" r:id="rId18"/>
    <p:sldId id="334" r:id="rId19"/>
    <p:sldId id="289" r:id="rId20"/>
    <p:sldId id="335" r:id="rId21"/>
    <p:sldId id="336" r:id="rId22"/>
    <p:sldId id="338" r:id="rId23"/>
    <p:sldId id="339" r:id="rId24"/>
    <p:sldId id="340" r:id="rId25"/>
    <p:sldId id="341" r:id="rId26"/>
    <p:sldId id="344" r:id="rId27"/>
    <p:sldId id="345" r:id="rId28"/>
    <p:sldId id="290" r:id="rId29"/>
    <p:sldId id="346" r:id="rId30"/>
    <p:sldId id="347" r:id="rId31"/>
    <p:sldId id="362" r:id="rId32"/>
    <p:sldId id="349" r:id="rId33"/>
    <p:sldId id="360" r:id="rId34"/>
    <p:sldId id="361" r:id="rId35"/>
    <p:sldId id="350" r:id="rId36"/>
    <p:sldId id="363" r:id="rId37"/>
    <p:sldId id="364" r:id="rId38"/>
    <p:sldId id="365" r:id="rId39"/>
    <p:sldId id="366" r:id="rId40"/>
    <p:sldId id="367" r:id="rId41"/>
    <p:sldId id="369" r:id="rId42"/>
    <p:sldId id="368" r:id="rId43"/>
    <p:sldId id="348" r:id="rId44"/>
    <p:sldId id="351" r:id="rId45"/>
    <p:sldId id="352" r:id="rId46"/>
    <p:sldId id="353" r:id="rId47"/>
    <p:sldId id="354" r:id="rId48"/>
    <p:sldId id="337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CC00"/>
    <a:srgbClr val="A5F62E"/>
    <a:srgbClr val="76C308"/>
    <a:srgbClr val="4F81BD"/>
    <a:srgbClr val="009900"/>
    <a:srgbClr val="92D050"/>
    <a:srgbClr val="E4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FFB1-E4DA-446B-84E5-260FA7038DF7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D729-89AD-4E04-8A9A-0A6052A0A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3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62AB-439E-421D-92BF-AC40878CDE9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86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0775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494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887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44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F232-9F1C-460D-9FED-A8B5AA8C57B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2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F00-EDBD-43AD-8845-4355AAE50D0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6306"/>
            <a:ext cx="8712968" cy="8164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5211" y="6381328"/>
            <a:ext cx="684132" cy="365125"/>
          </a:xfrm>
        </p:spPr>
        <p:txBody>
          <a:bodyPr/>
          <a:lstStyle/>
          <a:p>
            <a:fld id="{D1B6DBB7-B045-4643-BEDA-2AC3406F4331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680" y="6469454"/>
            <a:ext cx="2996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㈜</a:t>
            </a:r>
            <a:r>
              <a:rPr lang="ko-KR" altLang="en-US" sz="1200" dirty="0" err="1" smtClean="0"/>
              <a:t>헬로앱스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http://www.helloapps.co.kr</a:t>
            </a:r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888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C8D-B0DE-475E-B4A5-625B3746FBA2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01EA-BB80-4206-AE09-0673849E388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07E-E5B7-4CC4-8662-14FA1EE844D6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88A5-45FC-4D49-93D1-B4C0CDC1E4AE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84E4-FE4F-4894-B851-8009B538253F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504" y="6406488"/>
            <a:ext cx="462297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㈜</a:t>
            </a:r>
            <a:r>
              <a:rPr lang="ko-KR" altLang="en-US" dirty="0" err="1" smtClean="0"/>
              <a:t>헬로앱스</a:t>
            </a:r>
            <a:r>
              <a:rPr lang="ko-KR" altLang="en-US" dirty="0" smtClean="0"/>
              <a:t>  </a:t>
            </a:r>
            <a:r>
              <a:rPr lang="en-US" altLang="ko-KR" dirty="0" smtClean="0"/>
              <a:t>http://www.helloapps.co.kr</a:t>
            </a:r>
            <a:endParaRPr lang="ko-KR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1831-2784-4290-B77F-DDC0312B01A0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39B9-7FF9-4D58-BA89-977874FB42F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81" y="6406488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㈜</a:t>
            </a:r>
            <a:r>
              <a:rPr lang="ko-KR" altLang="en-US" dirty="0" err="1" smtClean="0"/>
              <a:t>헬로앱스</a:t>
            </a:r>
            <a:r>
              <a:rPr lang="ko-KR" altLang="en-US" dirty="0" smtClean="0"/>
              <a:t>  </a:t>
            </a:r>
            <a:r>
              <a:rPr lang="en-US" altLang="ko-KR" dirty="0" smtClean="0"/>
              <a:t>http://www.helloapps.co.kr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8467" y="-3244"/>
            <a:ext cx="9144000" cy="118874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raspberry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25921"/>
            <a:ext cx="8064895" cy="1646302"/>
          </a:xfrm>
        </p:spPr>
        <p:txBody>
          <a:bodyPr/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기초과정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smtClean="0"/>
              <a:t>차시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㈜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헬로앱스</a:t>
            </a:r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739884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smtClean="0"/>
              <a:t>김영준 목원대학교 겸임교수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4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다운로드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NOOBS </a:t>
            </a:r>
            <a:r>
              <a:rPr lang="ko-KR" altLang="en-US" smtClean="0"/>
              <a:t>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55837"/>
            <a:ext cx="6038850" cy="418147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2196750">
            <a:off x="3152903" y="5117273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439033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NOOBS: New Out of the Box Software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2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다운로드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NOOBS Download ZIP </a:t>
            </a:r>
            <a:r>
              <a:rPr lang="ko-KR" altLang="en-US" smtClean="0"/>
              <a:t>파일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7411169" cy="3280219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2196750">
            <a:off x="3794455" y="4026295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0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다운로드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NOOBS Download ZIP </a:t>
            </a:r>
            <a:r>
              <a:rPr lang="ko-KR" altLang="en-US" smtClean="0"/>
              <a:t>파일을 임의의 디렉토리에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04" y="2492896"/>
            <a:ext cx="3857625" cy="2981325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3452185">
            <a:off x="4815253" y="4191468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0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복사하기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NOOBS Download ZIP </a:t>
            </a:r>
            <a:r>
              <a:rPr lang="ko-KR" altLang="en-US" smtClean="0"/>
              <a:t>파일의 압축을 해제하기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68" y="2207096"/>
            <a:ext cx="3448050" cy="3886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57" y="3356992"/>
            <a:ext cx="1447800" cy="22860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16200000">
            <a:off x="3111293" y="3147255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복사하기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 SD </a:t>
            </a:r>
            <a:r>
              <a:rPr lang="ko-KR" altLang="en-US" smtClean="0"/>
              <a:t>카드</a:t>
            </a:r>
            <a:r>
              <a:rPr lang="en-US" altLang="ko-KR" dirty="0" smtClean="0"/>
              <a:t>(</a:t>
            </a:r>
            <a:r>
              <a:rPr lang="ko-KR" altLang="en-US" smtClean="0"/>
              <a:t>리더기</a:t>
            </a:r>
            <a:r>
              <a:rPr lang="en-US" altLang="ko-KR" dirty="0" smtClean="0"/>
              <a:t>)</a:t>
            </a:r>
            <a:r>
              <a:rPr lang="ko-KR" altLang="en-US" smtClean="0"/>
              <a:t>를 컴퓨터에 연결하기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1853580" cy="11073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10" y="4697807"/>
            <a:ext cx="871419" cy="65795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0800000">
            <a:off x="2043619" y="3861048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3869333" y="3201670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74" y="2811381"/>
            <a:ext cx="2868622" cy="16977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10688" y="476188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USB </a:t>
            </a:r>
            <a:r>
              <a:rPr lang="ko-KR" altLang="en-US" smtClean="0"/>
              <a:t>드라이브</a:t>
            </a:r>
            <a:endParaRPr lang="en-US" altLang="ko-KR" dirty="0" smtClean="0"/>
          </a:p>
          <a:p>
            <a:r>
              <a:rPr lang="ko-KR" altLang="en-US" dirty="0" smtClean="0"/>
              <a:t>생성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592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복사하기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 해제된 전체 파일을 </a:t>
            </a:r>
            <a:r>
              <a:rPr lang="en-US" altLang="ko-KR" dirty="0" smtClean="0"/>
              <a:t>USB </a:t>
            </a:r>
            <a:r>
              <a:rPr lang="ko-KR" altLang="en-US" smtClean="0"/>
              <a:t>디렉토리에 복사 </a:t>
            </a:r>
            <a:r>
              <a:rPr lang="en-US" altLang="ko-KR" dirty="0" smtClean="0"/>
              <a:t>(Micro SD </a:t>
            </a:r>
            <a:r>
              <a:rPr lang="ko-KR" altLang="en-US" smtClean="0"/>
              <a:t>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6200000">
            <a:off x="4688355" y="3816512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9" y="2178399"/>
            <a:ext cx="3495675" cy="3924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39" y="3041884"/>
            <a:ext cx="1853580" cy="11073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19" y="4150249"/>
            <a:ext cx="871419" cy="6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설치하기</a:t>
            </a:r>
            <a:r>
              <a:rPr lang="en-US" altLang="ko-KR" dirty="0"/>
              <a:t>: </a:t>
            </a:r>
            <a:r>
              <a:rPr lang="en-US" altLang="ko-KR" dirty="0" smtClean="0"/>
              <a:t>Micro SD </a:t>
            </a:r>
            <a:r>
              <a:rPr lang="ko-KR" altLang="en-US" smtClean="0"/>
              <a:t>카드 장착하기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 SD </a:t>
            </a:r>
            <a:r>
              <a:rPr lang="ko-KR" altLang="en-US" smtClean="0"/>
              <a:t>카드를 라즈베리파이에 장착하기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96" y="3460064"/>
            <a:ext cx="871419" cy="65795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821871"/>
            <a:ext cx="4123849" cy="2592288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2192357" y="3425384"/>
            <a:ext cx="2104221" cy="325277"/>
          </a:xfrm>
          <a:custGeom>
            <a:avLst/>
            <a:gdLst>
              <a:gd name="connsiteX0" fmla="*/ 0 w 2104221"/>
              <a:gd name="connsiteY0" fmla="*/ 320351 h 325277"/>
              <a:gd name="connsiteX1" fmla="*/ 275421 w 2104221"/>
              <a:gd name="connsiteY1" fmla="*/ 309334 h 325277"/>
              <a:gd name="connsiteX2" fmla="*/ 672029 w 2104221"/>
              <a:gd name="connsiteY2" fmla="*/ 188149 h 325277"/>
              <a:gd name="connsiteX3" fmla="*/ 1211855 w 2104221"/>
              <a:gd name="connsiteY3" fmla="*/ 22896 h 325277"/>
              <a:gd name="connsiteX4" fmla="*/ 1685580 w 2104221"/>
              <a:gd name="connsiteY4" fmla="*/ 11879 h 325277"/>
              <a:gd name="connsiteX5" fmla="*/ 2104221 w 2104221"/>
              <a:gd name="connsiteY5" fmla="*/ 122047 h 32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4221" h="325277">
                <a:moveTo>
                  <a:pt x="0" y="320351"/>
                </a:moveTo>
                <a:cubicBezTo>
                  <a:pt x="81708" y="325859"/>
                  <a:pt x="163416" y="331368"/>
                  <a:pt x="275421" y="309334"/>
                </a:cubicBezTo>
                <a:cubicBezTo>
                  <a:pt x="387426" y="287300"/>
                  <a:pt x="672029" y="188149"/>
                  <a:pt x="672029" y="188149"/>
                </a:cubicBezTo>
                <a:cubicBezTo>
                  <a:pt x="828101" y="140409"/>
                  <a:pt x="1042930" y="52274"/>
                  <a:pt x="1211855" y="22896"/>
                </a:cubicBezTo>
                <a:cubicBezTo>
                  <a:pt x="1380780" y="-6482"/>
                  <a:pt x="1536852" y="-4646"/>
                  <a:pt x="1685580" y="11879"/>
                </a:cubicBezTo>
                <a:cubicBezTo>
                  <a:pt x="1834308" y="28404"/>
                  <a:pt x="1969264" y="75225"/>
                  <a:pt x="2104221" y="122047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4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설치하기</a:t>
            </a:r>
            <a:r>
              <a:rPr lang="en-US" altLang="ko-KR" dirty="0"/>
              <a:t>: </a:t>
            </a:r>
            <a:r>
              <a:rPr lang="ko-KR" altLang="en-US" smtClean="0"/>
              <a:t>라즈베리파이 케이블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HDMI </a:t>
            </a:r>
            <a:r>
              <a:rPr lang="ko-KR" altLang="en-US" smtClean="0"/>
              <a:t>케이블을 </a:t>
            </a:r>
            <a:r>
              <a:rPr lang="en-US" altLang="ko-KR" dirty="0" smtClean="0"/>
              <a:t>HDMI </a:t>
            </a:r>
            <a:r>
              <a:rPr lang="ko-KR" altLang="en-US" smtClean="0"/>
              <a:t>포트에 연결한 후 모니터에 연결</a:t>
            </a:r>
            <a:endParaRPr lang="en-US" altLang="ko-KR" dirty="0" smtClean="0"/>
          </a:p>
          <a:p>
            <a:r>
              <a:rPr lang="ko-KR" altLang="en-US" dirty="0" smtClean="0"/>
              <a:t>키보드와 마우스를 </a:t>
            </a:r>
            <a:r>
              <a:rPr lang="en-US" altLang="ko-KR" dirty="0" smtClean="0"/>
              <a:t>USB </a:t>
            </a:r>
            <a:r>
              <a:rPr lang="ko-KR" altLang="en-US" smtClean="0"/>
              <a:t>포트에 연결</a:t>
            </a:r>
            <a:endParaRPr lang="en-US" altLang="ko-KR" dirty="0" smtClean="0"/>
          </a:p>
          <a:p>
            <a:r>
              <a:rPr lang="en-US" altLang="ko-KR" dirty="0" smtClean="0"/>
              <a:t>LAN </a:t>
            </a:r>
            <a:r>
              <a:rPr lang="ko-KR" altLang="en-US" smtClean="0"/>
              <a:t>케이블을 </a:t>
            </a:r>
            <a:r>
              <a:rPr lang="en-US" altLang="ko-KR" dirty="0" smtClean="0"/>
              <a:t>LAN </a:t>
            </a:r>
            <a:r>
              <a:rPr lang="ko-KR" altLang="en-US" smtClean="0"/>
              <a:t>포트에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8" y="2855937"/>
            <a:ext cx="5095875" cy="338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1800" y="57553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HDMI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6136" y="501317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LAN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7984" y="328498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키보드 </a:t>
            </a:r>
            <a:r>
              <a:rPr lang="en-US" altLang="ko-KR" dirty="0" smtClean="0"/>
              <a:t>/ </a:t>
            </a:r>
            <a:r>
              <a:rPr lang="ko-KR" altLang="en-US" smtClean="0"/>
              <a:t>마우스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9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설치하기</a:t>
            </a:r>
            <a:r>
              <a:rPr lang="en-US" altLang="ko-KR" dirty="0"/>
              <a:t>: </a:t>
            </a:r>
            <a:r>
              <a:rPr lang="ko-KR" altLang="en-US" smtClean="0"/>
              <a:t>라즈베리파이 케이블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무선 공유기와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en-US" altLang="ko-KR" dirty="0" smtClean="0"/>
              <a:t>LAN </a:t>
            </a:r>
            <a:r>
              <a:rPr lang="ko-KR" altLang="en-US" smtClean="0"/>
              <a:t>케이블을 </a:t>
            </a:r>
            <a:r>
              <a:rPr lang="en-US" altLang="ko-KR" dirty="0" smtClean="0"/>
              <a:t>LAN </a:t>
            </a:r>
            <a:r>
              <a:rPr lang="ko-KR" altLang="en-US" smtClean="0"/>
              <a:t>포트에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21" y="2492896"/>
            <a:ext cx="5209579" cy="3228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908630"/>
            <a:ext cx="641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라즈베리</a:t>
            </a:r>
            <a:r>
              <a:rPr lang="ko-KR" altLang="en-US" dirty="0" smtClean="0">
                <a:solidFill>
                  <a:srgbClr val="C00000"/>
                </a:solidFill>
              </a:rPr>
              <a:t> 파이는 자동으로 </a:t>
            </a:r>
            <a:r>
              <a:rPr lang="en-US" altLang="ko-KR" dirty="0" smtClean="0">
                <a:solidFill>
                  <a:srgbClr val="C00000"/>
                </a:solidFill>
              </a:rPr>
              <a:t>IP</a:t>
            </a:r>
            <a:r>
              <a:rPr lang="ko-KR" altLang="en-US" smtClean="0">
                <a:solidFill>
                  <a:srgbClr val="C00000"/>
                </a:solidFill>
              </a:rPr>
              <a:t>가 할당되며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smtClean="0">
                <a:solidFill>
                  <a:srgbClr val="C00000"/>
                </a:solidFill>
              </a:rPr>
              <a:t>공유기가 인터넷에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연결되어 있는 경우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smtClean="0">
                <a:solidFill>
                  <a:srgbClr val="C00000"/>
                </a:solidFill>
              </a:rPr>
              <a:t>자동으로 인터넷에 연결됩니다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2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설치하기</a:t>
            </a:r>
            <a:r>
              <a:rPr lang="en-US" altLang="ko-KR" dirty="0"/>
              <a:t>: </a:t>
            </a:r>
            <a:r>
              <a:rPr lang="ko-KR" altLang="en-US"/>
              <a:t>라즈베리파이 케이블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보드에 전원 케이블을 연결하면 자동으로 부팅됨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852936"/>
            <a:ext cx="2716519" cy="245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4" y="2492896"/>
            <a:ext cx="4123849" cy="2592288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850703" y="4296578"/>
            <a:ext cx="5351793" cy="1780490"/>
          </a:xfrm>
          <a:custGeom>
            <a:avLst/>
            <a:gdLst>
              <a:gd name="connsiteX0" fmla="*/ 52680 w 5351793"/>
              <a:gd name="connsiteY0" fmla="*/ 0 h 1780490"/>
              <a:gd name="connsiteX1" fmla="*/ 19630 w 5351793"/>
              <a:gd name="connsiteY1" fmla="*/ 374574 h 1780490"/>
              <a:gd name="connsiteX2" fmla="*/ 317085 w 5351793"/>
              <a:gd name="connsiteY2" fmla="*/ 892367 h 1780490"/>
              <a:gd name="connsiteX3" fmla="*/ 1517924 w 5351793"/>
              <a:gd name="connsiteY3" fmla="*/ 1487277 h 1780490"/>
              <a:gd name="connsiteX4" fmla="*/ 2806897 w 5351793"/>
              <a:gd name="connsiteY4" fmla="*/ 1773716 h 1780490"/>
              <a:gd name="connsiteX5" fmla="*/ 3886550 w 5351793"/>
              <a:gd name="connsiteY5" fmla="*/ 1663547 h 1780490"/>
              <a:gd name="connsiteX6" fmla="*/ 4822984 w 5351793"/>
              <a:gd name="connsiteY6" fmla="*/ 1366092 h 1780490"/>
              <a:gd name="connsiteX7" fmla="*/ 5351793 w 5351793"/>
              <a:gd name="connsiteY7" fmla="*/ 859316 h 178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1793" h="1780490">
                <a:moveTo>
                  <a:pt x="52680" y="0"/>
                </a:moveTo>
                <a:cubicBezTo>
                  <a:pt x="14121" y="112923"/>
                  <a:pt x="-24437" y="225846"/>
                  <a:pt x="19630" y="374574"/>
                </a:cubicBezTo>
                <a:cubicBezTo>
                  <a:pt x="63697" y="523302"/>
                  <a:pt x="67369" y="706917"/>
                  <a:pt x="317085" y="892367"/>
                </a:cubicBezTo>
                <a:cubicBezTo>
                  <a:pt x="566801" y="1077818"/>
                  <a:pt x="1102955" y="1340386"/>
                  <a:pt x="1517924" y="1487277"/>
                </a:cubicBezTo>
                <a:cubicBezTo>
                  <a:pt x="1932893" y="1634168"/>
                  <a:pt x="2412126" y="1744338"/>
                  <a:pt x="2806897" y="1773716"/>
                </a:cubicBezTo>
                <a:cubicBezTo>
                  <a:pt x="3201668" y="1803094"/>
                  <a:pt x="3550536" y="1731484"/>
                  <a:pt x="3886550" y="1663547"/>
                </a:cubicBezTo>
                <a:cubicBezTo>
                  <a:pt x="4222564" y="1595610"/>
                  <a:pt x="4578777" y="1500130"/>
                  <a:pt x="4822984" y="1366092"/>
                </a:cubicBezTo>
                <a:cubicBezTo>
                  <a:pt x="5067191" y="1232054"/>
                  <a:pt x="5209492" y="1045685"/>
                  <a:pt x="5351793" y="859316"/>
                </a:cubicBezTo>
              </a:path>
            </a:pathLst>
          </a:custGeom>
          <a:noFill/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2012</a:t>
            </a:r>
            <a:r>
              <a:rPr lang="ko-KR" altLang="en-US" smtClean="0"/>
              <a:t>년 영국의 라즈베리파이 재단에서 교육적인 목적으로 제작한 싱글보드 컴퓨터</a:t>
            </a:r>
            <a:endParaRPr lang="en-US" altLang="ko-KR" dirty="0" smtClean="0"/>
          </a:p>
          <a:p>
            <a:r>
              <a:rPr lang="en-US" altLang="ko-KR" dirty="0" smtClean="0"/>
              <a:t>Pi3 </a:t>
            </a:r>
            <a:r>
              <a:rPr lang="ko-KR" altLang="en-US" smtClean="0"/>
              <a:t>버전까지 출시</a:t>
            </a:r>
            <a:endParaRPr lang="en-US" altLang="ko-KR" dirty="0" smtClean="0"/>
          </a:p>
          <a:p>
            <a:r>
              <a:rPr lang="en-US" altLang="ko-KR" dirty="0" smtClean="0"/>
              <a:t>CPU: Quad Cortex A53@1.2GHz</a:t>
            </a:r>
          </a:p>
          <a:p>
            <a:r>
              <a:rPr lang="en-US" altLang="ko-KR" dirty="0" smtClean="0"/>
              <a:t>Instruction Set: ARMv8-A</a:t>
            </a:r>
          </a:p>
          <a:p>
            <a:r>
              <a:rPr lang="en-US" altLang="ko-KR" dirty="0" smtClean="0"/>
              <a:t>GPU: 400 MHz </a:t>
            </a:r>
            <a:r>
              <a:rPr lang="en-US" altLang="ko-KR" dirty="0" err="1" smtClean="0"/>
              <a:t>VideoCore</a:t>
            </a:r>
            <a:r>
              <a:rPr lang="en-US" altLang="ko-KR" dirty="0" smtClean="0"/>
              <a:t> IV</a:t>
            </a:r>
          </a:p>
          <a:p>
            <a:r>
              <a:rPr lang="en-US" altLang="ko-KR" dirty="0" smtClean="0"/>
              <a:t>RAM: 1GB</a:t>
            </a:r>
          </a:p>
          <a:p>
            <a:r>
              <a:rPr lang="en-US" altLang="ko-KR" dirty="0" smtClean="0"/>
              <a:t>Ethernet: 10/100</a:t>
            </a:r>
          </a:p>
          <a:p>
            <a:r>
              <a:rPr lang="en-US" altLang="ko-KR" dirty="0" smtClean="0"/>
              <a:t>Wireless: 802.11m / Bluetooth 4.0</a:t>
            </a:r>
          </a:p>
          <a:p>
            <a:r>
              <a:rPr lang="en-US" altLang="ko-KR" dirty="0" smtClean="0"/>
              <a:t>Audio: HDMI / Headphone</a:t>
            </a:r>
          </a:p>
          <a:p>
            <a:r>
              <a:rPr lang="en-US" altLang="ko-KR" dirty="0" smtClean="0"/>
              <a:t>GPIO: 40</a:t>
            </a:r>
            <a:r>
              <a:rPr lang="ko-KR" altLang="en-US" smtClean="0"/>
              <a:t>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1151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7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3140968"/>
            <a:ext cx="4548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환경 구성하기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5902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42" y="2594232"/>
            <a:ext cx="6032004" cy="38658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터미널 </a:t>
            </a:r>
            <a:r>
              <a:rPr lang="ko-KR" altLang="en-US" dirty="0" err="1" smtClean="0"/>
              <a:t>콘솔창</a:t>
            </a:r>
            <a:r>
              <a:rPr lang="ko-KR" altLang="en-US" dirty="0" smtClean="0"/>
              <a:t>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2010638">
            <a:off x="2566922" y="2086232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2989" y="1691920"/>
            <a:ext cx="461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아이콘을 클릭하여 실행합니다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9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한글 폰트 파일 설치하기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684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ibus-hangul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ttf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unfonts</a:t>
            </a:r>
            <a:r>
              <a:rPr lang="en-US" altLang="ko-KR" sz="2400" dirty="0" smtClean="0"/>
              <a:t>-core</a:t>
            </a: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11560" y="5313982"/>
            <a:ext cx="424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) Super User DO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apt-get) Advanced Packaging Tool - Get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3608" y="3789040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슈퍼유저 권한으로 </a:t>
            </a:r>
            <a:r>
              <a:rPr lang="en-US" altLang="ko-KR" dirty="0" smtClean="0"/>
              <a:t>apt-get </a:t>
            </a:r>
            <a:r>
              <a:rPr lang="ko-KR" altLang="en-US" smtClean="0"/>
              <a:t>명령어를 실행함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62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업데이트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update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4541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업그레이드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upgrade</a:t>
            </a:r>
            <a:endParaRPr lang="ko-KR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755576" y="5085184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update </a:t>
            </a:r>
            <a:r>
              <a:rPr lang="ko-KR" altLang="en-US" smtClean="0"/>
              <a:t>및 </a:t>
            </a:r>
            <a:r>
              <a:rPr lang="en-US" altLang="ko-KR" dirty="0" smtClean="0"/>
              <a:t>upgrade </a:t>
            </a:r>
            <a:r>
              <a:rPr lang="ko-KR" altLang="en-US" smtClean="0"/>
              <a:t>명령어 실행을 </a:t>
            </a:r>
            <a:r>
              <a:rPr lang="en-US" altLang="ko-KR" dirty="0" smtClean="0"/>
              <a:t>2</a:t>
            </a:r>
            <a:r>
              <a:rPr lang="ko-KR" altLang="en-US" smtClean="0"/>
              <a:t>번 정도 반복함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입력기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iBus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ko-KR" altLang="en-US" dirty="0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ibus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ibus-hangul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2916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/>
              <a:t>주소 확인하기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또는 오른쪽 상단의        아이콘에 마우스를 올리면 </a:t>
            </a:r>
            <a:r>
              <a:rPr lang="en-US" altLang="ko-KR" dirty="0" smtClean="0"/>
              <a:t>IP </a:t>
            </a:r>
            <a:r>
              <a:rPr lang="ko-KR" altLang="en-US" smtClean="0"/>
              <a:t>표시됨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25649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ifconfig</a:t>
            </a:r>
            <a:endParaRPr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500361"/>
            <a:ext cx="323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636912"/>
            <a:ext cx="45480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/>
              <a:t>원격접속 환경</a:t>
            </a:r>
            <a:endParaRPr lang="en-US" altLang="ko-KR" sz="5400" dirty="0" smtClean="0"/>
          </a:p>
          <a:p>
            <a:pPr algn="ctr"/>
            <a:r>
              <a:rPr lang="ko-KR" altLang="en-US" sz="5400" dirty="0" smtClean="0"/>
              <a:t>구성하기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4879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환경 설정 메뉴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43" y="2525757"/>
            <a:ext cx="5610225" cy="339090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3766850">
            <a:off x="3850818" y="4388276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1638818"/>
            <a:ext cx="346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 Pi Configuration </a:t>
            </a:r>
            <a:r>
              <a:rPr lang="ko-KR" altLang="en-US" smtClean="0"/>
              <a:t>실행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7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환경 설정 메뉴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0464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Interfaces </a:t>
            </a:r>
            <a:r>
              <a:rPr lang="ko-KR" altLang="en-US" smtClean="0"/>
              <a:t>탭 선택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4591050" cy="3943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23928" y="2924944"/>
            <a:ext cx="936104" cy="20162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439930">
            <a:off x="4774886" y="2034419"/>
            <a:ext cx="285603" cy="931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07904" y="155563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항목을 </a:t>
            </a:r>
            <a:r>
              <a:rPr lang="en-US" altLang="ko-KR" dirty="0" smtClean="0"/>
              <a:t>Enable</a:t>
            </a:r>
            <a:r>
              <a:rPr lang="ko-KR" altLang="en-US" smtClean="0"/>
              <a:t>로 설정함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6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32849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준비하기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2591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재시작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Shutdown </a:t>
            </a:r>
            <a:r>
              <a:rPr lang="ko-KR" altLang="en-US" smtClean="0"/>
              <a:t>메뉴에서 </a:t>
            </a:r>
            <a:r>
              <a:rPr lang="en-US" altLang="ko-KR" dirty="0" smtClean="0"/>
              <a:t>Reboot </a:t>
            </a:r>
            <a:r>
              <a:rPr lang="ko-KR" altLang="en-US" smtClean="0"/>
              <a:t>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 없이 원격으로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1) </a:t>
            </a:r>
            <a:r>
              <a:rPr lang="en-US" altLang="ko-KR" dirty="0" err="1" smtClean="0"/>
              <a:t>PuTTY</a:t>
            </a:r>
            <a:r>
              <a:rPr lang="ko-KR" altLang="en-US" smtClean="0"/>
              <a:t>를 통해 터미널로 접속하여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접속만 가능하며</a:t>
            </a:r>
            <a:r>
              <a:rPr lang="en-US" altLang="ko-KR" dirty="0" smtClean="0"/>
              <a:t>, UI </a:t>
            </a:r>
            <a:r>
              <a:rPr lang="ko-KR" altLang="en-US" smtClean="0"/>
              <a:t>관련된 기능을 실행할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2) VNC Viewer</a:t>
            </a:r>
            <a:r>
              <a:rPr lang="ko-KR" altLang="en-US" smtClean="0"/>
              <a:t>를 통해 원격으로 화면 접속하여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화면을 동일하게 보면서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모니터나 키보드</a:t>
            </a:r>
            <a:r>
              <a:rPr lang="en-US" altLang="ko-KR" dirty="0" smtClean="0"/>
              <a:t>, </a:t>
            </a:r>
            <a:r>
              <a:rPr lang="ko-KR" altLang="en-US" smtClean="0"/>
              <a:t>마우스 없이 원격으로 라즈베리파이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0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PuTTY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Download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http://www.chiark.greenend.org.uk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5419725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575075"/>
            <a:ext cx="5391150" cy="14954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16579330">
            <a:off x="307330" y="3143533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8312254">
            <a:off x="2043484" y="4251039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4375278">
            <a:off x="6077028" y="4634267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7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PuTTY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Download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PuTTY.exe </a:t>
            </a:r>
            <a:r>
              <a:rPr lang="ko-KR" altLang="en-US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74887"/>
            <a:ext cx="4305300" cy="4162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2072" y="328498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SSH </a:t>
            </a:r>
            <a:r>
              <a:rPr lang="ko-KR" altLang="en-US" smtClean="0"/>
              <a:t>모드 선택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071" y="2915652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smtClean="0"/>
              <a:t>주소 입력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22071" y="586798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 </a:t>
            </a:r>
            <a:r>
              <a:rPr lang="ko-KR" altLang="en-US" smtClean="0"/>
              <a:t>버튼 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17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PuTTY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Download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3342304"/>
            <a:ext cx="6391275" cy="2266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632" y="2270924"/>
            <a:ext cx="293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id</a:t>
            </a:r>
            <a:r>
              <a:rPr lang="ko-KR" altLang="en-US" smtClean="0"/>
              <a:t>에</a:t>
            </a:r>
            <a:r>
              <a:rPr lang="en-US" altLang="ko-KR" dirty="0" smtClean="0"/>
              <a:t> pi</a:t>
            </a:r>
          </a:p>
          <a:p>
            <a:r>
              <a:rPr lang="en-US" altLang="ko-KR" dirty="0" smtClean="0"/>
              <a:t>password</a:t>
            </a:r>
            <a:r>
              <a:rPr lang="ko-KR" altLang="en-US" smtClean="0"/>
              <a:t>에 </a:t>
            </a:r>
            <a:r>
              <a:rPr lang="en-US" altLang="ko-KR" dirty="0" smtClean="0"/>
              <a:t>raspberry </a:t>
            </a:r>
            <a:r>
              <a:rPr lang="ko-KR" altLang="en-US" smtClean="0"/>
              <a:t>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7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VNC Client </a:t>
            </a:r>
            <a:r>
              <a:rPr lang="ko-KR" altLang="en-US" smtClean="0"/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https://www.realvnc.com/raspberrypi/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7991475" cy="226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87" y="4981712"/>
            <a:ext cx="3733800" cy="1543050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4268984" y="4448746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6093296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원격접속 프로그램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05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VNC Client </a:t>
            </a:r>
            <a:r>
              <a:rPr lang="ko-KR" altLang="en-US" smtClean="0"/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접속 프로그램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18282" y="3604374"/>
            <a:ext cx="40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VNC-Viewer-6.0.1-Windows-64bit.exe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18283" y="2481149"/>
            <a:ext cx="4079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VNC-Viewer-6.0.1-Windows-32bit.exe</a:t>
            </a:r>
          </a:p>
          <a:p>
            <a:endParaRPr lang="en-US" altLang="ko-KR" dirty="0"/>
          </a:p>
          <a:p>
            <a:r>
              <a:rPr lang="ko-KR" altLang="en-US" smtClean="0"/>
              <a:t>또는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3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VNC Client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접속 프로그램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20880"/>
            <a:ext cx="6163791" cy="440370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6200000">
            <a:off x="1797422" y="2311662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2502" y="2841216"/>
            <a:ext cx="166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smtClean="0"/>
              <a:t>주소 입력후</a:t>
            </a:r>
            <a:endParaRPr lang="en-US" altLang="ko-KR" dirty="0" smtClean="0"/>
          </a:p>
          <a:p>
            <a:r>
              <a:rPr lang="ko-KR" altLang="en-US" dirty="0" err="1" smtClean="0"/>
              <a:t>엔터키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328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VNC Client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접속 프로그램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69890"/>
            <a:ext cx="3686175" cy="163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465874"/>
            <a:ext cx="293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name</a:t>
            </a:r>
            <a:r>
              <a:rPr lang="ko-KR" altLang="en-US" smtClean="0"/>
              <a:t>에</a:t>
            </a:r>
            <a:r>
              <a:rPr lang="en-US" altLang="ko-KR" dirty="0" smtClean="0"/>
              <a:t> pi</a:t>
            </a:r>
          </a:p>
          <a:p>
            <a:r>
              <a:rPr lang="en-US" altLang="ko-KR" dirty="0" smtClean="0"/>
              <a:t>password</a:t>
            </a:r>
            <a:r>
              <a:rPr lang="ko-KR" altLang="en-US" smtClean="0"/>
              <a:t>에 </a:t>
            </a:r>
            <a:r>
              <a:rPr lang="en-US" altLang="ko-KR" dirty="0" smtClean="0"/>
              <a:t>raspberry </a:t>
            </a:r>
            <a:r>
              <a:rPr lang="ko-KR" altLang="en-US" smtClean="0"/>
              <a:t>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69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VNC Client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원격으로</a:t>
            </a:r>
            <a:r>
              <a:rPr lang="en-US" altLang="ko-KR" dirty="0" smtClean="0"/>
              <a:t> </a:t>
            </a:r>
            <a:r>
              <a:rPr lang="ko-KR" altLang="en-US" smtClean="0"/>
              <a:t>라즈베리파이 화면이 표시됨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4225652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준비물 </a:t>
            </a:r>
            <a:r>
              <a:rPr lang="en-US" altLang="ko-KR" dirty="0" smtClean="0">
                <a:solidFill>
                  <a:schemeClr val="bg1"/>
                </a:solidFill>
              </a:rPr>
              <a:t>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5582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준비하기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19001"/>
            <a:ext cx="2868622" cy="16977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9103" y="339168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노트북 </a:t>
            </a:r>
            <a:r>
              <a:rPr lang="ko-KR" altLang="en-US" smtClean="0"/>
              <a:t>또는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1767" y="340643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53582"/>
            <a:ext cx="2764929" cy="17380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676535"/>
            <a:ext cx="1306475" cy="15364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52187" y="340643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무선 공유기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53" y="5836188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USB </a:t>
            </a:r>
            <a:r>
              <a:rPr lang="ko-KR" altLang="en-US" smtClean="0"/>
              <a:t>키보드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01" y="4653136"/>
            <a:ext cx="1689326" cy="932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059" y="4667841"/>
            <a:ext cx="1140255" cy="1015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84374" y="5836188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USB </a:t>
            </a:r>
            <a:r>
              <a:rPr lang="ko-KR" altLang="en-US" smtClean="0"/>
              <a:t>마우스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7712" y="4790239"/>
            <a:ext cx="871419" cy="6579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7964" y="582227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Micro SD 16GB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40" y="4756980"/>
            <a:ext cx="1020666" cy="90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54575" y="5836188"/>
            <a:ext cx="182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Micro SD </a:t>
            </a:r>
            <a:r>
              <a:rPr lang="ko-KR" altLang="en-US" smtClean="0"/>
              <a:t>리더기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43428" y="374003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454" y="373726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80641" y="37251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1364" y="614863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1203" y="620988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1335" y="614863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209" y="616380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9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5226" y="2636912"/>
            <a:ext cx="628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/>
              <a:t>화면 해상도 크기 변경하기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3270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원격 화면의 크기 변경하기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43" y="2525757"/>
            <a:ext cx="5610225" cy="339090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3766850">
            <a:off x="3850818" y="4388276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27643" y="1700808"/>
            <a:ext cx="346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 Pi Configuration </a:t>
            </a:r>
            <a:r>
              <a:rPr lang="ko-KR" altLang="en-US" smtClean="0"/>
              <a:t>실행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82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원격 화면의 크기 변경하기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Resolution</a:t>
            </a:r>
            <a:r>
              <a:rPr lang="ko-KR" altLang="en-US" smtClean="0"/>
              <a:t>을 선택하여 자신에게 맞는 크기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9" y="2708920"/>
            <a:ext cx="2828925" cy="2533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08920"/>
            <a:ext cx="2838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09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5213" y="2636912"/>
            <a:ext cx="544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/>
              <a:t>파이썬</a:t>
            </a:r>
            <a:r>
              <a:rPr lang="ko-KR" altLang="en-US" sz="5400" dirty="0" smtClean="0"/>
              <a:t> 실습 환경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1168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업데이트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52501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python-dev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apt-get install </a:t>
            </a:r>
            <a:r>
              <a:rPr lang="en-US" altLang="ko-KR" sz="2400" dirty="0" smtClean="0"/>
              <a:t>python-pip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pip install --upgrade pip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apt-get install </a:t>
            </a:r>
            <a:r>
              <a:rPr lang="en-US" altLang="ko-KR" sz="2400" dirty="0" smtClean="0"/>
              <a:t>python-</a:t>
            </a:r>
            <a:r>
              <a:rPr lang="en-US" altLang="ko-KR" sz="2400" dirty="0" err="1" smtClean="0"/>
              <a:t>rpi.gpio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1332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업데이트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python3-dev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apt-get install </a:t>
            </a:r>
            <a:r>
              <a:rPr lang="en-US" altLang="ko-KR" sz="2400" dirty="0" smtClean="0"/>
              <a:t>python3-rpi.gpio</a:t>
            </a:r>
          </a:p>
        </p:txBody>
      </p:sp>
    </p:spTree>
    <p:extLst>
      <p:ext uri="{BB962C8B-B14F-4D97-AF65-F5344CB8AC3E}">
        <p14:creationId xmlns:p14="http://schemas.microsoft.com/office/powerpoint/2010/main" val="2685655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업데이트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5439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python-</a:t>
            </a:r>
            <a:r>
              <a:rPr lang="en-US" altLang="ko-KR" sz="2400" dirty="0" err="1" smtClean="0"/>
              <a:t>setuptools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easy_install</a:t>
            </a:r>
            <a:r>
              <a:rPr lang="en-US" altLang="ko-KR" sz="2400" dirty="0" smtClean="0"/>
              <a:t> –U RPIO</a:t>
            </a:r>
          </a:p>
        </p:txBody>
      </p:sp>
    </p:spTree>
    <p:extLst>
      <p:ext uri="{BB962C8B-B14F-4D97-AF65-F5344CB8AC3E}">
        <p14:creationId xmlns:p14="http://schemas.microsoft.com/office/powerpoint/2010/main" val="2105853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5212" y="2636912"/>
            <a:ext cx="544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/>
              <a:t>파이썬</a:t>
            </a:r>
            <a:r>
              <a:rPr lang="ko-KR" altLang="en-US" sz="5400" dirty="0" smtClean="0"/>
              <a:t> 파일 실행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9677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Python3 </a:t>
            </a:r>
            <a:r>
              <a:rPr lang="ko-KR" altLang="en-US" smtClean="0"/>
              <a:t>명령어 쉘 실행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92896"/>
            <a:ext cx="3790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10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Python3 </a:t>
            </a:r>
            <a:r>
              <a:rPr lang="ko-KR" altLang="en-US" smtClean="0"/>
              <a:t>명령어 쉘 실행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</a:t>
            </a:r>
            <a:r>
              <a:rPr lang="ko-KR" altLang="en-US" dirty="0" err="1"/>
              <a:t>쉘</a:t>
            </a:r>
            <a:r>
              <a:rPr lang="ko-KR" altLang="en-US" dirty="0"/>
              <a:t>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92896"/>
            <a:ext cx="3790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준비물 </a:t>
            </a:r>
            <a:r>
              <a:rPr lang="en-US" altLang="ko-KR" dirty="0" smtClean="0">
                <a:solidFill>
                  <a:schemeClr val="bg1"/>
                </a:solidFill>
              </a:rPr>
              <a:t>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5582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준비하기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1697732" cy="13940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00187"/>
            <a:ext cx="2507732" cy="1522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437112"/>
            <a:ext cx="1853580" cy="1107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332" y="308019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LAN </a:t>
            </a:r>
            <a:r>
              <a:rPr lang="ko-KR" altLang="en-US" smtClean="0"/>
              <a:t>케이블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9205" y="341378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2570" y="308019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HDMI </a:t>
            </a:r>
            <a:r>
              <a:rPr lang="ko-KR" altLang="en-US" smtClean="0"/>
              <a:t>케이블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6753" y="341378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868" y="571204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USB </a:t>
            </a:r>
            <a:r>
              <a:rPr lang="ko-KR" altLang="en-US" smtClean="0"/>
              <a:t>무선 어젭터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6425" y="604564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(</a:t>
            </a:r>
            <a:r>
              <a:rPr lang="ko-KR" altLang="en-US" sz="1400" smtClean="0">
                <a:solidFill>
                  <a:srgbClr val="7030A0"/>
                </a:solidFill>
              </a:rPr>
              <a:t>옵션</a:t>
            </a:r>
            <a:r>
              <a:rPr lang="en-US" altLang="ko-KR" sz="1400" dirty="0" smtClean="0">
                <a:solidFill>
                  <a:srgbClr val="7030A0"/>
                </a:solidFill>
              </a:rPr>
              <a:t>)</a:t>
            </a:r>
            <a:endParaRPr lang="ko-KR" altLang="en-US" sz="1400">
              <a:solidFill>
                <a:srgbClr val="7030A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139" y="1545287"/>
            <a:ext cx="2716519" cy="24536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87267" y="40540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전원 케이블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02407" y="440137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768" y="4451020"/>
            <a:ext cx="1741216" cy="14060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36167" y="571106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HDMI DVI </a:t>
            </a:r>
            <a:r>
              <a:rPr lang="ko-KR" altLang="en-US" smtClean="0"/>
              <a:t>젠더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32570" y="6032951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(</a:t>
            </a:r>
            <a:r>
              <a:rPr lang="ko-KR" altLang="en-US" sz="1400" smtClean="0">
                <a:solidFill>
                  <a:srgbClr val="7030A0"/>
                </a:solidFill>
              </a:rPr>
              <a:t>모니터에 </a:t>
            </a:r>
            <a:r>
              <a:rPr lang="en-US" altLang="ko-KR" sz="1400" dirty="0" smtClean="0">
                <a:solidFill>
                  <a:srgbClr val="7030A0"/>
                </a:solidFill>
              </a:rPr>
              <a:t>HDMI </a:t>
            </a:r>
            <a:r>
              <a:rPr lang="ko-KR" altLang="en-US" sz="1400" smtClean="0">
                <a:solidFill>
                  <a:srgbClr val="7030A0"/>
                </a:solidFill>
              </a:rPr>
              <a:t>포트 없는 경우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r>
              <a:rPr lang="ko-KR" altLang="en-US" sz="1400" smtClean="0">
                <a:solidFill>
                  <a:srgbClr val="7030A0"/>
                </a:solidFill>
              </a:rPr>
              <a:t>필요</a:t>
            </a:r>
            <a:r>
              <a:rPr lang="en-US" altLang="ko-KR" sz="1400" dirty="0" smtClean="0">
                <a:solidFill>
                  <a:srgbClr val="7030A0"/>
                </a:solidFill>
              </a:rPr>
              <a:t>)</a:t>
            </a:r>
            <a:endParaRPr lang="ko-KR" altLang="en-US" sz="1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94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ko-KR" altLang="en-US" dirty="0" err="1" smtClean="0"/>
              <a:t>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smtClean="0"/>
              <a:t>명령어를 입력하여 실행 결과를 확인해 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</a:t>
            </a:r>
            <a:r>
              <a:rPr lang="ko-KR" altLang="en-US" dirty="0" err="1"/>
              <a:t>쉘</a:t>
            </a:r>
            <a:r>
              <a:rPr lang="ko-KR" altLang="en-US" dirty="0"/>
              <a:t>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4495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8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smtClean="0"/>
              <a:t>명령어를 파일로 저장하여 실행하려면 </a:t>
            </a:r>
            <a:r>
              <a:rPr lang="en-US" altLang="ko-KR" dirty="0" smtClean="0"/>
              <a:t>File -&gt; New File </a:t>
            </a:r>
            <a:r>
              <a:rPr lang="ko-KR" altLang="en-US" smtClean="0"/>
              <a:t>선택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편집기 창 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93784"/>
            <a:ext cx="7277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F5 </a:t>
            </a:r>
            <a:r>
              <a:rPr lang="ko-KR" altLang="en-US" smtClean="0"/>
              <a:t>또는</a:t>
            </a:r>
            <a:r>
              <a:rPr lang="en-US" altLang="ko-KR" dirty="0" smtClean="0"/>
              <a:t> Run </a:t>
            </a:r>
            <a:r>
              <a:rPr lang="ko-KR" altLang="en-US" smtClean="0"/>
              <a:t>메뉴에서 프로그램을 실행함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편집기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852936"/>
            <a:ext cx="5676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실행시</a:t>
            </a:r>
            <a:r>
              <a:rPr lang="en-US" altLang="ko-KR" dirty="0" smtClean="0"/>
              <a:t> </a:t>
            </a:r>
            <a:r>
              <a:rPr lang="ko-KR" altLang="en-US" smtClean="0"/>
              <a:t>파일이 저장되어 있지 않으면 파일을 저장함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폴더를 생성하려면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 전에 파일 탐색기에서</a:t>
            </a:r>
            <a:endParaRPr lang="en-US" altLang="ko-KR" dirty="0" smtClean="0"/>
          </a:p>
          <a:p>
            <a:r>
              <a:rPr lang="en-US" altLang="ko-KR" dirty="0" smtClean="0"/>
              <a:t>Home/pi/ </a:t>
            </a:r>
            <a:r>
              <a:rPr lang="ko-KR" altLang="en-US" smtClean="0"/>
              <a:t>아래에 폴더를 생성해 놓음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30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파일을 명령어로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LXTerminal</a:t>
            </a:r>
            <a:r>
              <a:rPr lang="en-US" altLang="ko-KR" dirty="0" smtClean="0"/>
              <a:t> </a:t>
            </a:r>
            <a:r>
              <a:rPr lang="ko-KR" altLang="en-US" smtClean="0"/>
              <a:t>창에서 아래의 명령어를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4557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python3 first.py</a:t>
            </a:r>
          </a:p>
          <a:p>
            <a:endParaRPr lang="en-US" altLang="ko-KR" sz="2400" dirty="0" smtClean="0"/>
          </a:p>
          <a:p>
            <a:r>
              <a:rPr lang="ko-KR" altLang="en-US" sz="2400" smtClean="0"/>
              <a:t>또는 관리자 권한이 필요한 경우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python3 </a:t>
            </a:r>
            <a:r>
              <a:rPr lang="en-US" altLang="ko-KR" sz="2400" dirty="0"/>
              <a:t>first.py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87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준비물 </a:t>
            </a:r>
            <a:r>
              <a:rPr lang="en-US" altLang="ko-KR" dirty="0" smtClean="0">
                <a:solidFill>
                  <a:schemeClr val="bg1"/>
                </a:solidFill>
              </a:rPr>
              <a:t>#3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5582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준비하기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0266" y="4241667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센서 확장 </a:t>
            </a:r>
            <a:r>
              <a:rPr lang="ko-KR" altLang="en-US" dirty="0" err="1" smtClean="0"/>
              <a:t>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smtClean="0"/>
              <a:t>아두이노</a:t>
            </a:r>
            <a:r>
              <a:rPr lang="en-US" altLang="ko-KR" dirty="0" smtClean="0"/>
              <a:t>All-In-One </a:t>
            </a:r>
            <a:r>
              <a:rPr lang="ko-KR" altLang="en-US" smtClean="0"/>
              <a:t>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3" y="42218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센서 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06" y="1844823"/>
            <a:ext cx="2215954" cy="22159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3847" y="488799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(</a:t>
            </a:r>
            <a:r>
              <a:rPr lang="ko-KR" altLang="en-US" sz="1400" smtClean="0">
                <a:solidFill>
                  <a:srgbClr val="7030A0"/>
                </a:solidFill>
              </a:rPr>
              <a:t>옵션</a:t>
            </a:r>
            <a:r>
              <a:rPr lang="en-US" altLang="ko-KR" sz="1400" dirty="0" smtClean="0">
                <a:solidFill>
                  <a:srgbClr val="7030A0"/>
                </a:solidFill>
              </a:rPr>
              <a:t>)</a:t>
            </a:r>
            <a:endParaRPr lang="ko-KR" altLang="en-US" sz="1400">
              <a:solidFill>
                <a:srgbClr val="7030A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44823"/>
            <a:ext cx="2215954" cy="22159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9883" y="475233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(</a:t>
            </a:r>
            <a:r>
              <a:rPr lang="ko-KR" altLang="en-US" sz="1400" smtClean="0">
                <a:solidFill>
                  <a:srgbClr val="7030A0"/>
                </a:solidFill>
              </a:rPr>
              <a:t>옵션</a:t>
            </a:r>
            <a:r>
              <a:rPr lang="en-US" altLang="ko-KR" sz="1400" dirty="0" smtClean="0">
                <a:solidFill>
                  <a:srgbClr val="7030A0"/>
                </a:solidFill>
              </a:rPr>
              <a:t>)</a:t>
            </a:r>
            <a:endParaRPr lang="ko-KR" altLang="en-US" sz="1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32849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설치하기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3509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설치하는 절차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4639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PC</a:t>
            </a:r>
            <a:r>
              <a:rPr lang="ko-KR" altLang="en-US" smtClean="0"/>
              <a:t>에서 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설치 파일 다운로드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Micro SD </a:t>
            </a:r>
            <a:r>
              <a:rPr lang="ko-KR" altLang="en-US" smtClean="0"/>
              <a:t>카드에 복사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Micro SD </a:t>
            </a:r>
            <a:r>
              <a:rPr lang="ko-KR" altLang="en-US" smtClean="0"/>
              <a:t>카드를 라즈베리파이에 장착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부팅 및 설치 진행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시스템 업데이트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개발 환경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063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smtClean="0"/>
              <a:t>라즈비안 </a:t>
            </a:r>
            <a:r>
              <a:rPr lang="en-US" altLang="ko-KR" dirty="0" smtClean="0"/>
              <a:t>OS </a:t>
            </a:r>
            <a:r>
              <a:rPr lang="ko-KR" altLang="en-US" smtClean="0"/>
              <a:t>파일 다운로드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http://www.raspberrypi.org</a:t>
            </a:r>
            <a:r>
              <a:rPr lang="en-US" altLang="ko-KR" dirty="0" smtClean="0"/>
              <a:t> </a:t>
            </a:r>
            <a:r>
              <a:rPr lang="ko-KR" altLang="en-US" smtClean="0"/>
              <a:t>사이트 접속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52936"/>
            <a:ext cx="6686525" cy="2874033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2196750">
            <a:off x="3224912" y="2312875"/>
            <a:ext cx="28560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869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864</Words>
  <Application>Microsoft Office PowerPoint</Application>
  <PresentationFormat>화면 슬라이드 쇼(4:3)</PresentationFormat>
  <Paragraphs>261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HY그래픽M</vt:lpstr>
      <vt:lpstr>맑은 고딕</vt:lpstr>
      <vt:lpstr>Arial</vt:lpstr>
      <vt:lpstr>Trebuchet MS</vt:lpstr>
      <vt:lpstr>Wingdings 3</vt:lpstr>
      <vt:lpstr>패싯</vt:lpstr>
      <vt:lpstr>라즈베리파이 기초과정 (1차시)</vt:lpstr>
      <vt:lpstr>라즈베리파이 소개</vt:lpstr>
      <vt:lpstr>PowerPoint 프레젠테이션</vt:lpstr>
      <vt:lpstr>준비물 #1</vt:lpstr>
      <vt:lpstr>준비물 #2</vt:lpstr>
      <vt:lpstr>준비물 #3</vt:lpstr>
      <vt:lpstr>PowerPoint 프레젠테이션</vt:lpstr>
      <vt:lpstr>설치하는 절차</vt:lpstr>
      <vt:lpstr>설치하기: 라즈비안 OS 파일 다운로드</vt:lpstr>
      <vt:lpstr>설치하기: 라즈비안 OS 파일 다운로드</vt:lpstr>
      <vt:lpstr>설치하기: 라즈비안 OS 파일 다운로드</vt:lpstr>
      <vt:lpstr>설치하기: 라즈비안 OS 파일 다운로드</vt:lpstr>
      <vt:lpstr>설치하기: 라즈비안 OS 파일 복사하기</vt:lpstr>
      <vt:lpstr>설치하기: 라즈비안 OS 파일 복사하기</vt:lpstr>
      <vt:lpstr>설치하기: 라즈비안 OS 파일 복사하기</vt:lpstr>
      <vt:lpstr>설치하기: Micro SD 카드 장착하기</vt:lpstr>
      <vt:lpstr>설치하기: 라즈베리파이 케이블 연결</vt:lpstr>
      <vt:lpstr>설치하기: 라즈베리파이 케이블 연결</vt:lpstr>
      <vt:lpstr>설치하기: 라즈베리파이 케이블 연결</vt:lpstr>
      <vt:lpstr>PowerPoint 프레젠테이션</vt:lpstr>
      <vt:lpstr>터미널 콘솔창 실행하기</vt:lpstr>
      <vt:lpstr>한글 폰트 파일 설치하기</vt:lpstr>
      <vt:lpstr>업데이트 실행</vt:lpstr>
      <vt:lpstr>업그레이드 실행</vt:lpstr>
      <vt:lpstr>한글 입력기 (iBus) 실행</vt:lpstr>
      <vt:lpstr>IP 주소 확인하기</vt:lpstr>
      <vt:lpstr>PowerPoint 프레젠테이션</vt:lpstr>
      <vt:lpstr>라즈베리파이 환경 설정 메뉴 실행</vt:lpstr>
      <vt:lpstr>라즈베리파이 환경 설정 메뉴 실행</vt:lpstr>
      <vt:lpstr>재시작</vt:lpstr>
      <vt:lpstr>모니터 없이 원격으로 라즈베리파이 사용</vt:lpstr>
      <vt:lpstr>PuTTY Download</vt:lpstr>
      <vt:lpstr>PuTTY Download</vt:lpstr>
      <vt:lpstr>PuTTY Download</vt:lpstr>
      <vt:lpstr>VNC Client 설치</vt:lpstr>
      <vt:lpstr>VNC Client 설치</vt:lpstr>
      <vt:lpstr>VNC Client 실행</vt:lpstr>
      <vt:lpstr>VNC Client 실행</vt:lpstr>
      <vt:lpstr>VNC Client 실행</vt:lpstr>
      <vt:lpstr>PowerPoint 프레젠테이션</vt:lpstr>
      <vt:lpstr>원격 화면의 크기 변경하기</vt:lpstr>
      <vt:lpstr>원격 화면의 크기 변경하기</vt:lpstr>
      <vt:lpstr>PowerPoint 프레젠테이션</vt:lpstr>
      <vt:lpstr>업데이트 실행</vt:lpstr>
      <vt:lpstr>업데이트 실행</vt:lpstr>
      <vt:lpstr>업데이트 실행</vt:lpstr>
      <vt:lpstr>PowerPoint 프레젠테이션</vt:lpstr>
      <vt:lpstr>개발 쉘 실행하기</vt:lpstr>
      <vt:lpstr>개발 쉘 실행하기</vt:lpstr>
      <vt:lpstr>개발 쉘 실행하기</vt:lpstr>
      <vt:lpstr>개발 편집기 창 열기</vt:lpstr>
      <vt:lpstr>개발 편집기 실행하기</vt:lpstr>
      <vt:lpstr>파이썬 파일을 명령어로 실행하기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</dc:creator>
  <cp:lastModifiedBy>Young Joon Kim</cp:lastModifiedBy>
  <cp:revision>941</cp:revision>
  <dcterms:created xsi:type="dcterms:W3CDTF">2015-05-01T02:42:52Z</dcterms:created>
  <dcterms:modified xsi:type="dcterms:W3CDTF">2017-02-15T10:12:26Z</dcterms:modified>
</cp:coreProperties>
</file>