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86" r:id="rId2"/>
    <p:sldId id="368" r:id="rId3"/>
    <p:sldId id="369" r:id="rId4"/>
    <p:sldId id="370" r:id="rId5"/>
    <p:sldId id="372" r:id="rId6"/>
    <p:sldId id="375" r:id="rId7"/>
    <p:sldId id="377" r:id="rId8"/>
    <p:sldId id="376" r:id="rId9"/>
    <p:sldId id="378" r:id="rId10"/>
    <p:sldId id="373" r:id="rId11"/>
    <p:sldId id="374" r:id="rId12"/>
    <p:sldId id="329" r:id="rId13"/>
    <p:sldId id="340" r:id="rId14"/>
    <p:sldId id="330" r:id="rId15"/>
    <p:sldId id="336" r:id="rId16"/>
    <p:sldId id="335" r:id="rId17"/>
    <p:sldId id="331" r:id="rId18"/>
    <p:sldId id="332" r:id="rId19"/>
    <p:sldId id="333" r:id="rId20"/>
    <p:sldId id="334" r:id="rId21"/>
    <p:sldId id="337" r:id="rId22"/>
    <p:sldId id="338" r:id="rId23"/>
    <p:sldId id="339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02" r:id="rId33"/>
    <p:sldId id="275" r:id="rId34"/>
    <p:sldId id="328" r:id="rId35"/>
    <p:sldId id="371" r:id="rId36"/>
    <p:sldId id="353" r:id="rId37"/>
    <p:sldId id="354" r:id="rId38"/>
    <p:sldId id="355" r:id="rId39"/>
    <p:sldId id="356" r:id="rId40"/>
    <p:sldId id="357" r:id="rId41"/>
    <p:sldId id="362" r:id="rId42"/>
    <p:sldId id="359" r:id="rId43"/>
    <p:sldId id="363" r:id="rId44"/>
    <p:sldId id="361" r:id="rId45"/>
    <p:sldId id="358" r:id="rId46"/>
    <p:sldId id="360" r:id="rId47"/>
    <p:sldId id="364" r:id="rId48"/>
    <p:sldId id="365" r:id="rId49"/>
    <p:sldId id="366" r:id="rId50"/>
    <p:sldId id="367" r:id="rId5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6600"/>
    <a:srgbClr val="99CC00"/>
    <a:srgbClr val="A5F62E"/>
    <a:srgbClr val="76C308"/>
    <a:srgbClr val="4F81BD"/>
    <a:srgbClr val="009900"/>
    <a:srgbClr val="92D050"/>
    <a:srgbClr val="E479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0FFB1-E4DA-446B-84E5-260FA7038DF7}" type="datetimeFigureOut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2D729-89AD-4E04-8A9A-0A6052A0A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639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62AB-439E-421D-92BF-AC40878CDE9D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11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0DC8-49E5-4DBA-90C1-E785E7C8A599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98675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0DC8-49E5-4DBA-90C1-E785E7C8A599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507751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0DC8-49E5-4DBA-90C1-E785E7C8A599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14944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0DC8-49E5-4DBA-90C1-E785E7C8A599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928878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0DC8-49E5-4DBA-90C1-E785E7C8A599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44440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F232-9F1C-460D-9FED-A8B5AA8C57BD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824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1F00-EDBD-43AD-8845-4355AAE50D0C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55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36306"/>
            <a:ext cx="8712968" cy="8164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10" y="1484784"/>
            <a:ext cx="8387754" cy="4608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5211" y="6381328"/>
            <a:ext cx="684132" cy="365125"/>
          </a:xfrm>
        </p:spPr>
        <p:txBody>
          <a:bodyPr/>
          <a:lstStyle/>
          <a:p>
            <a:fld id="{D1B6DBB7-B045-4643-BEDA-2AC3406F4331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381328"/>
            <a:ext cx="462297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74629" y="6381328"/>
            <a:ext cx="512638" cy="365125"/>
          </a:xfrm>
        </p:spPr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47680" y="6469454"/>
            <a:ext cx="2996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㈜</a:t>
            </a:r>
            <a:r>
              <a:rPr lang="ko-KR" altLang="en-US" sz="1200" dirty="0" err="1" smtClean="0"/>
              <a:t>헬로앱스</a:t>
            </a:r>
            <a:r>
              <a:rPr lang="ko-KR" altLang="en-US" sz="1200" dirty="0" smtClean="0"/>
              <a:t>  </a:t>
            </a:r>
            <a:r>
              <a:rPr lang="en-US" altLang="ko-KR" sz="1200" dirty="0" smtClean="0"/>
              <a:t>http://www.helloapps.co.kr</a:t>
            </a:r>
            <a:endParaRPr lang="ko-KR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48886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1C8D-B0DE-475E-B4A5-625B3746FBA2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45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01EA-BB80-4206-AE09-0673849E388D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37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507E-E5B7-4CC4-8662-14FA1EE844D6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27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88A5-45FC-4D49-93D1-B4C0CDC1E4AE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3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84E4-FE4F-4894-B851-8009B538253F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17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1831-2784-4290-B77F-DDC0312B01A0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63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39B9-7FF9-4D58-BA89-977874FB42FC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5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70DC8-49E5-4DBA-90C1-E785E7C8A599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-8467" y="-3244"/>
            <a:ext cx="9144000" cy="118874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21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125921"/>
            <a:ext cx="8064895" cy="1646302"/>
          </a:xfrm>
        </p:spPr>
        <p:txBody>
          <a:bodyPr/>
          <a:lstStyle/>
          <a:p>
            <a:pPr algn="ctr"/>
            <a:r>
              <a:rPr lang="ko-KR" altLang="en-US" dirty="0" err="1" smtClean="0"/>
              <a:t>라즈베리파이</a:t>
            </a:r>
            <a:r>
              <a:rPr lang="ko-KR" altLang="en-US" dirty="0" smtClean="0"/>
              <a:t> 기초과정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(2</a:t>
            </a:r>
            <a:r>
              <a:rPr lang="ko-KR" altLang="en-US" smtClean="0"/>
              <a:t>차시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</a:rPr>
              <a:t>㈜</a:t>
            </a:r>
            <a:r>
              <a:rPr lang="ko-KR" altLang="en-US" sz="3600" dirty="0" err="1" smtClean="0">
                <a:solidFill>
                  <a:schemeClr val="tx1"/>
                </a:solidFill>
              </a:rPr>
              <a:t>헬로앱스</a:t>
            </a:r>
            <a:endParaRPr lang="en-US" altLang="ko-KR" sz="3600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0" y="5739884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강사</a:t>
            </a:r>
            <a:r>
              <a:rPr lang="en-US" altLang="ko-KR" dirty="0" smtClean="0"/>
              <a:t>: </a:t>
            </a:r>
            <a:r>
              <a:rPr lang="ko-KR" altLang="en-US" smtClean="0"/>
              <a:t>김영준 목원대학교 겸임교수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945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5"/>
          <p:cNvSpPr>
            <a:spLocks noGrp="1"/>
          </p:cNvSpPr>
          <p:nvPr>
            <p:ph idx="1"/>
          </p:nvPr>
        </p:nvSpPr>
        <p:spPr>
          <a:xfrm>
            <a:off x="360710" y="1484784"/>
            <a:ext cx="8387754" cy="4608512"/>
          </a:xfrm>
        </p:spPr>
        <p:txBody>
          <a:bodyPr/>
          <a:lstStyle/>
          <a:p>
            <a:r>
              <a:rPr lang="en-US" altLang="ko-KR" dirty="0" smtClean="0"/>
              <a:t>F5 </a:t>
            </a:r>
            <a:r>
              <a:rPr lang="ko-KR" altLang="en-US" smtClean="0"/>
              <a:t>또는</a:t>
            </a:r>
            <a:r>
              <a:rPr lang="en-US" altLang="ko-KR" dirty="0" smtClean="0"/>
              <a:t> Run </a:t>
            </a:r>
            <a:r>
              <a:rPr lang="ko-KR" altLang="en-US" smtClean="0"/>
              <a:t>메뉴에서 프로그램을 실행함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개발 편집기에서 직접 실행하기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2852936"/>
            <a:ext cx="5676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실행시</a:t>
            </a:r>
            <a:r>
              <a:rPr lang="en-US" altLang="ko-KR" dirty="0" smtClean="0"/>
              <a:t> </a:t>
            </a:r>
            <a:r>
              <a:rPr lang="ko-KR" altLang="en-US" smtClean="0"/>
              <a:t>파일이 저장되어 있지 않으면 파일을 저장함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폴더를 생성하려면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실행 전에 파일 탐색기에서</a:t>
            </a:r>
            <a:endParaRPr lang="en-US" altLang="ko-KR" dirty="0" smtClean="0"/>
          </a:p>
          <a:p>
            <a:r>
              <a:rPr lang="en-US" altLang="ko-KR" dirty="0" smtClean="0"/>
              <a:t>Home/pi/ </a:t>
            </a:r>
            <a:r>
              <a:rPr lang="ko-KR" altLang="en-US" smtClean="0"/>
              <a:t>아래에 폴더를 미리 생성해 놓아야 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2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파일로 생성한 후 실행하기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나중에 터미널에서 작성된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파일을 실행할 경우에는 아래와 같이 실행시킬 수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09800" y="2634878"/>
            <a:ext cx="45576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python3 first.py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또는 관리자 권한이 필요한 경우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err="1" smtClean="0"/>
              <a:t>sudo</a:t>
            </a:r>
            <a:r>
              <a:rPr lang="en-US" altLang="ko-KR" sz="2400" dirty="0" smtClean="0"/>
              <a:t> python3 </a:t>
            </a:r>
            <a:r>
              <a:rPr lang="en-US" altLang="ko-KR" sz="2400" dirty="0"/>
              <a:t>first.py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728468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67744" y="3284984"/>
            <a:ext cx="38555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err="1" smtClean="0"/>
              <a:t>파이썬</a:t>
            </a:r>
            <a:r>
              <a:rPr lang="ko-KR" altLang="en-US" sz="5400" dirty="0" smtClean="0"/>
              <a:t> 기초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004723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주석</a:t>
            </a:r>
            <a:r>
              <a:rPr lang="en-US" altLang="ko-KR" dirty="0" smtClean="0"/>
              <a:t> </a:t>
            </a:r>
            <a:r>
              <a:rPr lang="ko-KR" altLang="en-US" smtClean="0"/>
              <a:t>처리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파이썬에서는</a:t>
            </a:r>
            <a:r>
              <a:rPr lang="ko-KR" altLang="en-US" dirty="0"/>
              <a:t> </a:t>
            </a:r>
            <a:r>
              <a:rPr lang="en-US" altLang="ko-KR" dirty="0" smtClean="0"/>
              <a:t>#</a:t>
            </a:r>
            <a:r>
              <a:rPr lang="ko-KR" altLang="en-US" smtClean="0"/>
              <a:t>으로 시작하는 라인은 주석처리됨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804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변수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= 100</a:t>
            </a:r>
          </a:p>
          <a:p>
            <a:r>
              <a:rPr lang="en-US" altLang="ko-KR" dirty="0" smtClean="0"/>
              <a:t>B = 0b0101</a:t>
            </a:r>
          </a:p>
          <a:p>
            <a:r>
              <a:rPr lang="en-US" altLang="ko-KR" dirty="0" smtClean="0"/>
              <a:t>C = 0x55</a:t>
            </a:r>
          </a:p>
          <a:p>
            <a:r>
              <a:rPr lang="en-US" altLang="ko-KR" dirty="0" smtClean="0"/>
              <a:t>D = 123.56</a:t>
            </a:r>
          </a:p>
          <a:p>
            <a:r>
              <a:rPr lang="en-US" altLang="ko-KR" dirty="0" smtClean="0"/>
              <a:t>E = ‘12345’</a:t>
            </a:r>
          </a:p>
          <a:p>
            <a:r>
              <a:rPr lang="en-US" altLang="ko-KR" dirty="0" smtClean="0"/>
              <a:t>F = “12345”</a:t>
            </a:r>
          </a:p>
          <a:p>
            <a:r>
              <a:rPr lang="en-US" altLang="ko-KR" dirty="0" smtClean="0"/>
              <a:t>G = True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749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문자를</a:t>
            </a:r>
            <a:r>
              <a:rPr lang="en-US" altLang="ko-KR" dirty="0" smtClean="0"/>
              <a:t> </a:t>
            </a:r>
            <a:r>
              <a:rPr lang="ko-KR" altLang="en-US" smtClean="0"/>
              <a:t>숫자로</a:t>
            </a:r>
            <a:r>
              <a:rPr lang="en-US" altLang="ko-KR" dirty="0" smtClean="0"/>
              <a:t>, </a:t>
            </a:r>
            <a:r>
              <a:rPr lang="ko-KR" altLang="en-US" smtClean="0"/>
              <a:t>숫자를 문자로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 =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(‘123’)</a:t>
            </a:r>
          </a:p>
          <a:p>
            <a:r>
              <a:rPr lang="en-US" altLang="ko-KR" dirty="0" smtClean="0"/>
              <a:t>f = float(“365.7”)</a:t>
            </a:r>
          </a:p>
          <a:p>
            <a:r>
              <a:rPr lang="en-US" altLang="ko-KR" dirty="0" smtClean="0"/>
              <a:t>x = long(“12345678”)</a:t>
            </a:r>
          </a:p>
          <a:p>
            <a:r>
              <a:rPr lang="en-US" altLang="ko-KR" dirty="0" smtClean="0"/>
              <a:t>s =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(123)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ss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(456) + “789”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665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range()</a:t>
            </a:r>
            <a:r>
              <a:rPr lang="ko-KR" altLang="en-US"/>
              <a:t> </a:t>
            </a:r>
            <a:r>
              <a:rPr lang="ko-KR" altLang="en-US" smtClean="0"/>
              <a:t>함수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range(10)</a:t>
            </a:r>
          </a:p>
          <a:p>
            <a:pPr lvl="1"/>
            <a:r>
              <a:rPr lang="en-US" altLang="ko-KR" dirty="0" smtClean="0"/>
              <a:t>0 ~ 9 </a:t>
            </a:r>
            <a:r>
              <a:rPr lang="ko-KR" altLang="en-US" smtClean="0"/>
              <a:t>사이의</a:t>
            </a:r>
            <a:r>
              <a:rPr lang="en-US" altLang="ko-KR" dirty="0" smtClean="0"/>
              <a:t> </a:t>
            </a:r>
            <a:r>
              <a:rPr lang="ko-KR" altLang="en-US" smtClean="0"/>
              <a:t>숫자를 생성함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range(5, 10)</a:t>
            </a:r>
          </a:p>
          <a:p>
            <a:pPr lvl="1"/>
            <a:r>
              <a:rPr lang="en-US" altLang="ko-KR" dirty="0" smtClean="0"/>
              <a:t>5 ~ 9 </a:t>
            </a:r>
            <a:r>
              <a:rPr lang="ko-KR" altLang="en-US" smtClean="0"/>
              <a:t>사이의 숫자를 생성함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range(10, 20, 2)</a:t>
            </a:r>
          </a:p>
          <a:p>
            <a:pPr lvl="1"/>
            <a:r>
              <a:rPr lang="en-US" altLang="ko-KR" dirty="0" smtClean="0"/>
              <a:t>10</a:t>
            </a:r>
            <a:r>
              <a:rPr lang="ko-KR" altLang="en-US" smtClean="0"/>
              <a:t>에서 </a:t>
            </a:r>
            <a:r>
              <a:rPr lang="en-US" altLang="ko-KR" dirty="0" smtClean="0"/>
              <a:t>19</a:t>
            </a:r>
            <a:r>
              <a:rPr lang="ko-KR" altLang="en-US" smtClean="0"/>
              <a:t>까지의 숫자를 </a:t>
            </a:r>
            <a:r>
              <a:rPr lang="en-US" altLang="ko-KR" dirty="0" smtClean="0"/>
              <a:t>2</a:t>
            </a:r>
            <a:r>
              <a:rPr lang="ko-KR" altLang="en-US" smtClean="0"/>
              <a:t>씩 증가하여 생성함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10, 12, 14, 16, 18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918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f</a:t>
            </a:r>
            <a:r>
              <a:rPr lang="ko-KR" altLang="en-US" smtClean="0"/>
              <a:t> 조건 비교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if</a:t>
            </a:r>
            <a:r>
              <a:rPr lang="ko-KR" altLang="en-US" smtClean="0"/>
              <a:t> 조건식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smtClean="0"/>
              <a:t>수식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smtClean="0"/>
              <a:t>수식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else: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smtClean="0"/>
              <a:t>수식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smtClean="0"/>
              <a:t>수식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236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if</a:t>
            </a:r>
            <a:r>
              <a:rPr lang="ko-KR" altLang="en-US" smtClean="0"/>
              <a:t> 조건 비교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60710" y="1484784"/>
            <a:ext cx="2915146" cy="460851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a = 5</a:t>
            </a:r>
          </a:p>
          <a:p>
            <a:pPr marL="0" indent="0">
              <a:buNone/>
            </a:pPr>
            <a:r>
              <a:rPr lang="en-US" altLang="ko-KR" dirty="0" smtClean="0"/>
              <a:t>if a == 5: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print (‘True’)</a:t>
            </a:r>
          </a:p>
          <a:p>
            <a:pPr marL="0" indent="0">
              <a:buNone/>
            </a:pPr>
            <a:r>
              <a:rPr lang="en-US" altLang="ko-KR" dirty="0" smtClean="0"/>
              <a:t>else: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print (‘False’)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3972121" y="1497758"/>
            <a:ext cx="2915146" cy="46085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ko-KR" dirty="0" smtClean="0"/>
              <a:t>a = 5</a:t>
            </a:r>
          </a:p>
          <a:p>
            <a:pPr marL="0" indent="0">
              <a:buFont typeface="Wingdings 3" charset="2"/>
              <a:buNone/>
            </a:pPr>
            <a:r>
              <a:rPr lang="en-US" altLang="ko-KR" dirty="0" smtClean="0"/>
              <a:t>if a &gt; 3 and a &lt; 10:</a:t>
            </a:r>
          </a:p>
          <a:p>
            <a:pPr marL="0" indent="0">
              <a:buFont typeface="Wingdings 3" charset="2"/>
              <a:buNone/>
            </a:pPr>
            <a:r>
              <a:rPr lang="en-US" altLang="ko-KR" dirty="0" smtClean="0"/>
              <a:t>	print (‘True’)</a:t>
            </a:r>
          </a:p>
          <a:p>
            <a:pPr marL="0" indent="0">
              <a:buFont typeface="Wingdings 3" charset="2"/>
              <a:buNone/>
            </a:pPr>
            <a:r>
              <a:rPr lang="en-US" altLang="ko-KR" dirty="0" smtClean="0"/>
              <a:t>else:</a:t>
            </a:r>
          </a:p>
          <a:p>
            <a:pPr marL="0" indent="0">
              <a:buFont typeface="Wingdings 3" charset="2"/>
              <a:buNone/>
            </a:pPr>
            <a:r>
              <a:rPr lang="en-US" altLang="ko-KR" dirty="0" smtClean="0"/>
              <a:t>	print (‘False’)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6340678"/>
            <a:ext cx="140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and, or, nor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472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f</a:t>
            </a:r>
            <a:r>
              <a:rPr lang="ko-KR" altLang="en-US" smtClean="0"/>
              <a:t> 조건 비교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60710" y="1484784"/>
            <a:ext cx="5939482" cy="460851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a = 5</a:t>
            </a:r>
          </a:p>
          <a:p>
            <a:pPr marL="0" indent="0">
              <a:buNone/>
            </a:pPr>
            <a:r>
              <a:rPr lang="en-US" altLang="ko-KR" dirty="0" smtClean="0"/>
              <a:t>if a == 4: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print (‘number is 4’)</a:t>
            </a:r>
          </a:p>
          <a:p>
            <a:pPr marL="0" indent="0">
              <a:buNone/>
            </a:pPr>
            <a:r>
              <a:rPr lang="en-US" altLang="ko-KR" dirty="0" err="1" smtClean="0"/>
              <a:t>elif</a:t>
            </a:r>
            <a:r>
              <a:rPr lang="en-US" altLang="ko-KR" dirty="0" smtClean="0"/>
              <a:t> a &lt; 10:</a:t>
            </a:r>
          </a:p>
          <a:p>
            <a:pPr marL="0" indent="0">
              <a:buNone/>
            </a:pPr>
            <a:r>
              <a:rPr lang="en-US" altLang="ko-KR" dirty="0"/>
              <a:t>	print </a:t>
            </a:r>
            <a:r>
              <a:rPr lang="en-US" altLang="ko-KR" dirty="0" smtClean="0"/>
              <a:t>(‘number little then 10’)</a:t>
            </a:r>
          </a:p>
          <a:p>
            <a:pPr marL="0" indent="0">
              <a:buNone/>
            </a:pPr>
            <a:r>
              <a:rPr lang="en-US" altLang="ko-KR" dirty="0" smtClean="0"/>
              <a:t>else: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print (‘number is something’)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56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7624" y="3140968"/>
            <a:ext cx="5933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err="1" smtClean="0"/>
              <a:t>라즈베리파이</a:t>
            </a:r>
            <a:r>
              <a:rPr lang="ko-KR" altLang="en-US" sz="5400" dirty="0" smtClean="0"/>
              <a:t> 코딩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79393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while</a:t>
            </a:r>
            <a:r>
              <a:rPr lang="ko-KR" altLang="en-US" smtClean="0"/>
              <a:t> 반복문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60710" y="1484784"/>
            <a:ext cx="2699122" cy="460851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while </a:t>
            </a:r>
            <a:r>
              <a:rPr lang="ko-KR" altLang="en-US" smtClean="0"/>
              <a:t>조건식 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smtClean="0"/>
              <a:t>명령어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smtClean="0"/>
              <a:t>명령어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3931826" y="1484022"/>
            <a:ext cx="2699122" cy="46085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r>
              <a:rPr lang="en-US" altLang="ko-KR" dirty="0" smtClean="0"/>
              <a:t>a = 0</a:t>
            </a:r>
          </a:p>
          <a:p>
            <a:pPr marL="0" indent="0">
              <a:buFont typeface="Wingdings 3" charset="2"/>
              <a:buNone/>
            </a:pPr>
            <a:r>
              <a:rPr lang="en-US" altLang="ko-KR" dirty="0" smtClean="0"/>
              <a:t>while a &lt; 10</a:t>
            </a:r>
            <a:r>
              <a:rPr lang="ko-KR" altLang="en-US" smtClean="0"/>
              <a:t> </a:t>
            </a:r>
            <a:r>
              <a:rPr lang="en-US" altLang="ko-KR" dirty="0" smtClean="0"/>
              <a:t>:</a:t>
            </a:r>
          </a:p>
          <a:p>
            <a:pPr marL="0" indent="0">
              <a:buFont typeface="Wingdings 3" charset="2"/>
              <a:buNone/>
            </a:pPr>
            <a:r>
              <a:rPr lang="en-US" altLang="ko-KR" dirty="0" smtClean="0"/>
              <a:t>	a = a + 1</a:t>
            </a:r>
          </a:p>
          <a:p>
            <a:pPr marL="0" indent="0">
              <a:buFont typeface="Wingdings 3" charset="2"/>
              <a:buNone/>
            </a:pPr>
            <a:r>
              <a:rPr lang="en-US" altLang="ko-KR" dirty="0" smtClean="0"/>
              <a:t>	print (a)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7603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for</a:t>
            </a:r>
            <a:r>
              <a:rPr lang="ko-KR" altLang="en-US" smtClean="0"/>
              <a:t> </a:t>
            </a:r>
            <a:r>
              <a:rPr lang="ko-KR" altLang="en-US" dirty="0" err="1" smtClean="0"/>
              <a:t>반복문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60710" y="1484784"/>
            <a:ext cx="5507434" cy="460851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range(10)</a:t>
            </a:r>
            <a:r>
              <a:rPr lang="ko-KR" altLang="en-US" smtClean="0"/>
              <a:t> 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print(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for</a:t>
            </a:r>
            <a:r>
              <a:rPr lang="ko-KR" altLang="en-US" smtClean="0"/>
              <a:t> 반복문 실습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구구단을 작성해 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다중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사용합니다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87624" y="2523550"/>
            <a:ext cx="6478055" cy="3891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for </a:t>
            </a:r>
            <a:r>
              <a:rPr lang="en-US" altLang="ko-KR" sz="2800" dirty="0"/>
              <a:t>x in range(2, 10):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    print("------- [" + </a:t>
            </a:r>
            <a:r>
              <a:rPr lang="en-US" altLang="ko-KR" sz="2800" dirty="0" err="1"/>
              <a:t>str</a:t>
            </a:r>
            <a:r>
              <a:rPr lang="en-US" altLang="ko-KR" sz="2800" dirty="0"/>
              <a:t>(x) + "</a:t>
            </a:r>
            <a:r>
              <a:rPr lang="ko-KR" altLang="en-US" sz="2800"/>
              <a:t>단</a:t>
            </a:r>
            <a:r>
              <a:rPr lang="en-US" altLang="ko-KR" sz="2800" dirty="0"/>
              <a:t>] -------")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    for y in range(1, 10):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        print(x, "X", y, "=", x*y)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print("---------------------")</a:t>
            </a:r>
          </a:p>
          <a:p>
            <a:pPr>
              <a:lnSpc>
                <a:spcPct val="150000"/>
              </a:lnSpc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84022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시간 지연 함수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import time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#sleep </a:t>
            </a:r>
            <a:r>
              <a:rPr lang="ko-KR" altLang="en-US" smtClean="0"/>
              <a:t>함수는 초단위로 지연시킴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#</a:t>
            </a:r>
            <a:r>
              <a:rPr lang="ko-KR" altLang="en-US" smtClean="0"/>
              <a:t>아래의 예는 </a:t>
            </a:r>
            <a:r>
              <a:rPr lang="en-US" altLang="ko-KR" dirty="0" smtClean="0"/>
              <a:t>0.1</a:t>
            </a:r>
            <a:r>
              <a:rPr lang="ko-KR" altLang="en-US" smtClean="0"/>
              <a:t>초씩 실행을 지연시킴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range(10)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print 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time.sleep</a:t>
            </a:r>
            <a:r>
              <a:rPr lang="en-US" altLang="ko-KR" dirty="0" smtClean="0"/>
              <a:t>(0.1)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724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예외처리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try: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except  </a:t>
            </a:r>
            <a:r>
              <a:rPr lang="ko-KR" altLang="en-US" smtClean="0"/>
              <a:t>에러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else: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finally: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735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Ctrl+C</a:t>
            </a:r>
            <a:r>
              <a:rPr lang="ko-KR" altLang="en-US" smtClean="0"/>
              <a:t>로 프로그램 종료 처리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try: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except  </a:t>
            </a:r>
            <a:r>
              <a:rPr lang="en-US" altLang="ko-KR" dirty="0" err="1" smtClean="0"/>
              <a:t>KeyboardInterrupt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r>
              <a:rPr lang="en-US" altLang="ko-KR" dirty="0" smtClean="0"/>
              <a:t>	pass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else: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finally: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338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smtClean="0"/>
              <a:t>정의하기 </a:t>
            </a:r>
            <a:r>
              <a:rPr lang="en-US" altLang="ko-KR" dirty="0" smtClean="0"/>
              <a:t>#1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#</a:t>
            </a:r>
            <a:r>
              <a:rPr lang="ko-KR" altLang="en-US" smtClean="0"/>
              <a:t>리턴값이 없는 함수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def</a:t>
            </a:r>
            <a:r>
              <a:rPr lang="en-US" altLang="ko-KR" dirty="0" smtClean="0"/>
              <a:t> MySum1():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a = 10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b = 20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print (</a:t>
            </a:r>
            <a:r>
              <a:rPr lang="en-US" altLang="ko-KR" dirty="0" err="1" smtClean="0"/>
              <a:t>a+b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MySum1()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593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smtClean="0"/>
              <a:t>정의하기 </a:t>
            </a:r>
            <a:r>
              <a:rPr lang="en-US" altLang="ko-KR" dirty="0" smtClean="0"/>
              <a:t>#2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#</a:t>
            </a:r>
            <a:r>
              <a:rPr lang="ko-KR" altLang="en-US" smtClean="0"/>
              <a:t>리턴값이 있는 함수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def</a:t>
            </a:r>
            <a:r>
              <a:rPr lang="en-US" altLang="ko-KR" dirty="0" smtClean="0"/>
              <a:t> MySum2():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a = 10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b = 20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return (</a:t>
            </a:r>
            <a:r>
              <a:rPr lang="en-US" altLang="ko-KR" dirty="0" err="1" smtClean="0"/>
              <a:t>a+b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print MySum2()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647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smtClean="0"/>
              <a:t>정의하기 </a:t>
            </a:r>
            <a:r>
              <a:rPr lang="en-US" altLang="ko-KR" dirty="0" smtClean="0"/>
              <a:t>#3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#</a:t>
            </a:r>
            <a:r>
              <a:rPr lang="ko-KR" altLang="en-US" smtClean="0"/>
              <a:t>인수가 있는 함수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def</a:t>
            </a:r>
            <a:r>
              <a:rPr lang="en-US" altLang="ko-KR" dirty="0" smtClean="0"/>
              <a:t> MySum3(a, b):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return (</a:t>
            </a:r>
            <a:r>
              <a:rPr lang="en-US" altLang="ko-KR" dirty="0" err="1" smtClean="0"/>
              <a:t>a+b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 = MySum3(33, 44)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print MySum3(100, 200)</a:t>
            </a:r>
          </a:p>
          <a:p>
            <a:pPr marL="0" indent="0">
              <a:buNone/>
            </a:pPr>
            <a:r>
              <a:rPr lang="en-US" altLang="ko-KR" dirty="0"/>
              <a:t>print MySum3</a:t>
            </a:r>
            <a:r>
              <a:rPr lang="en-US" altLang="ko-KR" dirty="0" smtClean="0"/>
              <a:t>(“ABC”, “DEF”)</a:t>
            </a:r>
            <a:endParaRPr lang="ko-KR" altLang="en-US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322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함수에서</a:t>
            </a:r>
            <a:r>
              <a:rPr lang="en-US" altLang="ko-KR" dirty="0" smtClean="0"/>
              <a:t> </a:t>
            </a:r>
            <a:r>
              <a:rPr lang="ko-KR" altLang="en-US" smtClean="0"/>
              <a:t>전역변수 사용하기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a = 100</a:t>
            </a:r>
          </a:p>
          <a:p>
            <a:pPr marL="0" indent="0">
              <a:buNone/>
            </a:pPr>
            <a:r>
              <a:rPr lang="en-US" altLang="ko-KR" dirty="0" err="1" smtClean="0"/>
              <a:t>def</a:t>
            </a:r>
            <a:r>
              <a:rPr lang="en-US" altLang="ko-KR" dirty="0" smtClean="0"/>
              <a:t> MySum4(b):</a:t>
            </a:r>
          </a:p>
          <a:p>
            <a:pPr marL="0" indent="0">
              <a:buNone/>
            </a:pPr>
            <a:r>
              <a:rPr lang="en-US" altLang="ko-KR" dirty="0" smtClean="0"/>
              <a:t>	global a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a = 200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return (</a:t>
            </a:r>
            <a:r>
              <a:rPr lang="en-US" altLang="ko-KR" dirty="0" err="1" smtClean="0"/>
              <a:t>a+b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print MySum4(300)</a:t>
            </a:r>
          </a:p>
        </p:txBody>
      </p:sp>
    </p:spTree>
    <p:extLst>
      <p:ext uri="{BB962C8B-B14F-4D97-AF65-F5344CB8AC3E}">
        <p14:creationId xmlns:p14="http://schemas.microsoft.com/office/powerpoint/2010/main" val="151531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H/W </a:t>
            </a:r>
            <a:r>
              <a:rPr lang="ko-KR" altLang="en-US" smtClean="0"/>
              <a:t>제어 코딩 </a:t>
            </a:r>
            <a:r>
              <a:rPr lang="ko-KR" altLang="en-US" dirty="0" smtClean="0"/>
              <a:t>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라즈베리파이에서의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H/W </a:t>
            </a:r>
            <a:r>
              <a:rPr lang="ko-KR" altLang="en-US" smtClean="0"/>
              <a:t>제어 코딩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985301"/>
              </p:ext>
            </p:extLst>
          </p:nvPr>
        </p:nvGraphicFramePr>
        <p:xfrm>
          <a:off x="899592" y="3140968"/>
          <a:ext cx="6096000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C/C++ </a:t>
                      </a:r>
                      <a:r>
                        <a:rPr lang="ko-KR" altLang="en-US" smtClean="0"/>
                        <a:t>툴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파이썬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코딩</a:t>
                      </a:r>
                      <a:r>
                        <a:rPr lang="en-US" altLang="ko-KR" dirty="0" smtClean="0"/>
                        <a:t>: Wiring PI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dirty="0" smtClean="0"/>
                        <a:t>GUI: </a:t>
                      </a:r>
                      <a:r>
                        <a:rPr lang="en-US" altLang="ko-KR" dirty="0" err="1" smtClean="0"/>
                        <a:t>Qt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코딩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dirty="0" err="1" smtClean="0"/>
                        <a:t>Rpi.GPIO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dirty="0" smtClean="0"/>
                        <a:t>GUI: </a:t>
                      </a:r>
                      <a:r>
                        <a:rPr lang="en-US" altLang="ko-KR" dirty="0" err="1" smtClean="0"/>
                        <a:t>Tkinter</a:t>
                      </a:r>
                      <a:endParaRPr lang="ko-KR" altLang="en-US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8276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r>
              <a:rPr lang="ko-KR" altLang="en-US" smtClean="0"/>
              <a:t>추가하기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import </a:t>
            </a:r>
            <a:r>
              <a:rPr lang="ko-KR" altLang="en-US" smtClean="0"/>
              <a:t>모듈명 </a:t>
            </a:r>
            <a:r>
              <a:rPr lang="en-US" altLang="ko-KR" dirty="0" smtClean="0"/>
              <a:t>as </a:t>
            </a:r>
            <a:r>
              <a:rPr lang="ko-KR" altLang="en-US" smtClean="0"/>
              <a:t>별명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import time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import </a:t>
            </a:r>
            <a:r>
              <a:rPr lang="en-US" altLang="ko-KR" dirty="0" err="1" smtClean="0"/>
              <a:t>RPi.GPIO</a:t>
            </a:r>
            <a:r>
              <a:rPr lang="en-US" altLang="ko-KR" dirty="0" smtClean="0"/>
              <a:t> as GPIO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import math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import random</a:t>
            </a:r>
          </a:p>
        </p:txBody>
      </p:sp>
    </p:spTree>
    <p:extLst>
      <p:ext uri="{BB962C8B-B14F-4D97-AF65-F5344CB8AC3E}">
        <p14:creationId xmlns:p14="http://schemas.microsoft.com/office/powerpoint/2010/main" val="1289680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r>
              <a:rPr lang="ko-KR" altLang="en-US" smtClean="0"/>
              <a:t>생성하기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코드를 임의의 모듈이름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py</a:t>
            </a:r>
            <a:r>
              <a:rPr lang="ko-KR" altLang="en-US" smtClean="0"/>
              <a:t>로 저장하면 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.</a:t>
            </a:r>
            <a:r>
              <a:rPr lang="en-US" altLang="ko-KR" dirty="0" err="1" smtClean="0"/>
              <a:t>py</a:t>
            </a:r>
            <a:r>
              <a:rPr lang="ko-KR" altLang="en-US" smtClean="0"/>
              <a:t>를 제외한 파일 이름이 모듈 이름이 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모듈 안에 있는 변수나 함수는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smtClean="0"/>
              <a:t>모듈</a:t>
            </a:r>
            <a:r>
              <a:rPr lang="en-US" altLang="ko-KR" dirty="0" smtClean="0"/>
              <a:t>.</a:t>
            </a:r>
            <a:r>
              <a:rPr lang="ko-KR" altLang="en-US" smtClean="0"/>
              <a:t>변수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smtClean="0"/>
              <a:t>모듈</a:t>
            </a:r>
            <a:r>
              <a:rPr lang="en-US" altLang="ko-KR" dirty="0" smtClean="0"/>
              <a:t>.</a:t>
            </a:r>
            <a:r>
              <a:rPr lang="ko-KR" altLang="en-US" smtClean="0"/>
              <a:t>함수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mtClean="0"/>
              <a:t>로 호출 또는 참조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32040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35696" y="3212976"/>
            <a:ext cx="4309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/>
              <a:t>LED </a:t>
            </a:r>
            <a:r>
              <a:rPr lang="ko-KR" altLang="en-US" sz="5400" smtClean="0"/>
              <a:t>제어하기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2025913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LED </a:t>
            </a:r>
            <a:r>
              <a:rPr lang="ko-KR" altLang="en-US" smtClean="0"/>
              <a:t>제어하기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LED </a:t>
            </a:r>
            <a:r>
              <a:rPr lang="ko-KR" altLang="en-US" smtClean="0"/>
              <a:t>연결하기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316510"/>
            <a:ext cx="2520280" cy="1584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2204864"/>
            <a:ext cx="2066925" cy="209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3768" y="4828861"/>
            <a:ext cx="2701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</a:t>
            </a:r>
            <a:r>
              <a:rPr lang="ko-KR" altLang="en-US" smtClean="0"/>
              <a:t>핀 핀에 </a:t>
            </a:r>
            <a:r>
              <a:rPr lang="en-US" altLang="ko-KR" dirty="0" smtClean="0"/>
              <a:t>LED </a:t>
            </a:r>
            <a:r>
              <a:rPr lang="ko-KR" altLang="en-US" smtClean="0"/>
              <a:t>소자 연결</a:t>
            </a:r>
            <a:endParaRPr lang="en-US" altLang="ko-KR" dirty="0" smtClean="0"/>
          </a:p>
          <a:p>
            <a:r>
              <a:rPr lang="en-US" altLang="ko-KR" dirty="0" smtClean="0"/>
              <a:t>GND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smtClean="0">
                <a:sym typeface="Wingdings" panose="05000000000000000000" pitchFamily="2" charset="2"/>
              </a:rPr>
              <a:t>검정색 케이블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/>
              <a:t>11</a:t>
            </a:r>
            <a:r>
              <a:rPr lang="ko-KR" altLang="en-US" smtClean="0"/>
              <a:t>번핀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smtClean="0">
                <a:sym typeface="Wingdings" panose="05000000000000000000" pitchFamily="2" charset="2"/>
              </a:rPr>
              <a:t>초록색 케이블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3386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LED </a:t>
            </a:r>
            <a:r>
              <a:rPr lang="ko-KR" altLang="en-US" smtClean="0"/>
              <a:t>제어하기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251520" y="1268760"/>
            <a:ext cx="8387754" cy="4608512"/>
          </a:xfrm>
        </p:spPr>
        <p:txBody>
          <a:bodyPr/>
          <a:lstStyle/>
          <a:p>
            <a:r>
              <a:rPr lang="en-US" altLang="ko-KR" dirty="0" smtClean="0"/>
              <a:t>LED </a:t>
            </a:r>
            <a:r>
              <a:rPr lang="ko-KR" altLang="en-US" smtClean="0"/>
              <a:t>연결하기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90253"/>
            <a:ext cx="6991350" cy="4791075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 rot="8748347">
            <a:off x="5607036" y="2559152"/>
            <a:ext cx="859043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8748347">
            <a:off x="5597466" y="2270916"/>
            <a:ext cx="859043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63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LED </a:t>
            </a:r>
            <a:r>
              <a:rPr lang="ko-KR" altLang="en-US" smtClean="0"/>
              <a:t>제어하기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251520" y="1268760"/>
            <a:ext cx="8387754" cy="4608512"/>
          </a:xfrm>
        </p:spPr>
        <p:txBody>
          <a:bodyPr/>
          <a:lstStyle/>
          <a:p>
            <a:r>
              <a:rPr lang="en-US" altLang="ko-KR" dirty="0" smtClean="0"/>
              <a:t>LED </a:t>
            </a:r>
            <a:r>
              <a:rPr lang="ko-KR" altLang="en-US" smtClean="0"/>
              <a:t>연결하기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954062"/>
            <a:ext cx="3870561" cy="39170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276872"/>
            <a:ext cx="2066925" cy="20955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 flipH="1">
            <a:off x="2627784" y="3140968"/>
            <a:ext cx="1440160" cy="0"/>
          </a:xfrm>
          <a:prstGeom prst="line">
            <a:avLst/>
          </a:prstGeom>
          <a:ln w="762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2627784" y="2924944"/>
            <a:ext cx="14401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1560" y="5013176"/>
            <a:ext cx="34050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센서에서</a:t>
            </a:r>
            <a:r>
              <a:rPr lang="en-US" altLang="ko-KR" dirty="0" smtClean="0"/>
              <a:t> </a:t>
            </a:r>
            <a:r>
              <a:rPr lang="ko-KR" altLang="en-US" smtClean="0"/>
              <a:t>초록색선은 </a:t>
            </a:r>
            <a:r>
              <a:rPr lang="en-US" altLang="ko-KR" dirty="0" smtClean="0"/>
              <a:t>11</a:t>
            </a:r>
            <a:r>
              <a:rPr lang="ko-KR" altLang="en-US" smtClean="0"/>
              <a:t>번 핀에</a:t>
            </a:r>
            <a:endParaRPr lang="en-US" altLang="ko-KR" dirty="0" smtClean="0"/>
          </a:p>
          <a:p>
            <a:r>
              <a:rPr lang="ko-KR" altLang="en-US" dirty="0" err="1" smtClean="0"/>
              <a:t>검정색선은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9</a:t>
            </a:r>
            <a:r>
              <a:rPr lang="ko-KR" altLang="en-US" smtClean="0"/>
              <a:t>번 핀에 연결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빨간색 선은 연결할 필요 없음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3779912" y="2780928"/>
            <a:ext cx="2088232" cy="432048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725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GPIO </a:t>
            </a:r>
            <a:r>
              <a:rPr lang="ko-KR" altLang="en-US" smtClean="0"/>
              <a:t>모듈 불러오기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254818"/>
            <a:ext cx="2706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RPi.GPIO</a:t>
            </a:r>
            <a:r>
              <a:rPr lang="en-US" altLang="ko-KR" dirty="0" smtClean="0"/>
              <a:t> as GPIO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1542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핀번호</a:t>
            </a:r>
            <a:r>
              <a:rPr lang="en-US" altLang="ko-KR" dirty="0" smtClean="0"/>
              <a:t> </a:t>
            </a:r>
            <a:r>
              <a:rPr lang="ko-KR" altLang="en-US" smtClean="0"/>
              <a:t>할당 방법 정의 </a:t>
            </a:r>
            <a:r>
              <a:rPr lang="en-US" altLang="ko-KR" dirty="0" smtClean="0"/>
              <a:t>#1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254818"/>
            <a:ext cx="31101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RPi.GPIO</a:t>
            </a:r>
            <a:r>
              <a:rPr lang="en-US" altLang="ko-KR" dirty="0" smtClean="0"/>
              <a:t> as GPIO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GPIO.setmode</a:t>
            </a:r>
            <a:r>
              <a:rPr lang="en-US" altLang="ko-KR" dirty="0" smtClean="0"/>
              <a:t>(GPIO.BOARD)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744240"/>
            <a:ext cx="4762500" cy="481965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6672836">
            <a:off x="3745642" y="1098665"/>
            <a:ext cx="859043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6672836">
            <a:off x="8239348" y="1107189"/>
            <a:ext cx="859043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3068960"/>
            <a:ext cx="293221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위와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smtClean="0">
                <a:solidFill>
                  <a:srgbClr val="C00000"/>
                </a:solidFill>
              </a:rPr>
              <a:t>같이 </a:t>
            </a:r>
            <a:r>
              <a:rPr lang="en-US" altLang="ko-KR" dirty="0" err="1" smtClean="0">
                <a:solidFill>
                  <a:srgbClr val="C00000"/>
                </a:solidFill>
              </a:rPr>
              <a:t>setmode</a:t>
            </a:r>
            <a:r>
              <a:rPr lang="ko-KR" altLang="en-US" smtClean="0">
                <a:solidFill>
                  <a:srgbClr val="C00000"/>
                </a:solidFill>
              </a:rPr>
              <a:t>에서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smtClean="0">
                <a:solidFill>
                  <a:srgbClr val="C00000"/>
                </a:solidFill>
              </a:rPr>
              <a:t>GPIO.BOARD</a:t>
            </a:r>
            <a:r>
              <a:rPr lang="ko-KR" altLang="en-US" smtClean="0">
                <a:solidFill>
                  <a:srgbClr val="C00000"/>
                </a:solidFill>
              </a:rPr>
              <a:t>로 정의하면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오른쪽 그림에서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smtClean="0">
                <a:solidFill>
                  <a:srgbClr val="C00000"/>
                </a:solidFill>
              </a:rPr>
              <a:t>01 ~ 40</a:t>
            </a:r>
            <a:r>
              <a:rPr lang="ko-KR" altLang="en-US" smtClean="0">
                <a:solidFill>
                  <a:srgbClr val="C00000"/>
                </a:solidFill>
              </a:rPr>
              <a:t>번 까지의 숫자로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핀 번호를 사용하겠다는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의미임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endParaRPr lang="en-US" altLang="ko-KR" dirty="0">
              <a:solidFill>
                <a:srgbClr val="C00000"/>
              </a:solidFill>
            </a:endParaRPr>
          </a:p>
          <a:p>
            <a:r>
              <a:rPr lang="ko-KR" altLang="en-US" dirty="0">
                <a:solidFill>
                  <a:srgbClr val="C00000"/>
                </a:solidFill>
              </a:rPr>
              <a:t>예를 들어 </a:t>
            </a:r>
            <a:r>
              <a:rPr lang="en-US" altLang="ko-KR" dirty="0">
                <a:solidFill>
                  <a:srgbClr val="C00000"/>
                </a:solidFill>
              </a:rPr>
              <a:t>11</a:t>
            </a:r>
            <a:r>
              <a:rPr lang="ko-KR" altLang="en-US">
                <a:solidFill>
                  <a:srgbClr val="C00000"/>
                </a:solidFill>
              </a:rPr>
              <a:t>번핀은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>
                <a:solidFill>
                  <a:srgbClr val="C00000"/>
                </a:solidFill>
              </a:rPr>
              <a:t>GPIO17</a:t>
            </a:r>
            <a:r>
              <a:rPr lang="ko-KR" altLang="en-US">
                <a:solidFill>
                  <a:srgbClr val="C00000"/>
                </a:solidFill>
              </a:rPr>
              <a:t>인데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>
                <a:solidFill>
                  <a:srgbClr val="C00000"/>
                </a:solidFill>
              </a:rPr>
              <a:t>프로그렘에서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 smtClean="0">
                <a:solidFill>
                  <a:srgbClr val="C00000"/>
                </a:solidFill>
              </a:rPr>
              <a:t>11</a:t>
            </a:r>
            <a:r>
              <a:rPr lang="ko-KR" altLang="en-US" smtClean="0">
                <a:solidFill>
                  <a:srgbClr val="C00000"/>
                </a:solidFill>
              </a:rPr>
              <a:t>번으로 사용함</a:t>
            </a:r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8342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핀번호</a:t>
            </a:r>
            <a:r>
              <a:rPr lang="en-US" altLang="ko-KR" dirty="0" smtClean="0"/>
              <a:t> </a:t>
            </a:r>
            <a:r>
              <a:rPr lang="ko-KR" altLang="en-US" smtClean="0"/>
              <a:t>할당 방법 정의 </a:t>
            </a:r>
            <a:r>
              <a:rPr lang="en-US" altLang="ko-KR" dirty="0" smtClean="0"/>
              <a:t>#2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254818"/>
            <a:ext cx="28440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RPi.GPIO</a:t>
            </a:r>
            <a:r>
              <a:rPr lang="en-US" altLang="ko-KR" dirty="0" smtClean="0"/>
              <a:t> as GPIO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GPIO.setmode</a:t>
            </a:r>
            <a:r>
              <a:rPr lang="en-US" altLang="ko-KR" dirty="0" smtClean="0"/>
              <a:t>(GPIO.BCM)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744240"/>
            <a:ext cx="4762500" cy="481965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6672836">
            <a:off x="4609739" y="1218469"/>
            <a:ext cx="859043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6672836">
            <a:off x="7584023" y="1150604"/>
            <a:ext cx="859043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3068960"/>
            <a:ext cx="339227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위와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smtClean="0">
                <a:solidFill>
                  <a:srgbClr val="C00000"/>
                </a:solidFill>
              </a:rPr>
              <a:t>같이 </a:t>
            </a:r>
            <a:r>
              <a:rPr lang="en-US" altLang="ko-KR" dirty="0" err="1" smtClean="0">
                <a:solidFill>
                  <a:srgbClr val="C00000"/>
                </a:solidFill>
              </a:rPr>
              <a:t>setmode</a:t>
            </a:r>
            <a:r>
              <a:rPr lang="ko-KR" altLang="en-US" smtClean="0">
                <a:solidFill>
                  <a:srgbClr val="C00000"/>
                </a:solidFill>
              </a:rPr>
              <a:t>에서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smtClean="0">
                <a:solidFill>
                  <a:srgbClr val="C00000"/>
                </a:solidFill>
              </a:rPr>
              <a:t>GPIO.BCM</a:t>
            </a:r>
            <a:r>
              <a:rPr lang="ko-KR" altLang="en-US" smtClean="0">
                <a:solidFill>
                  <a:srgbClr val="C00000"/>
                </a:solidFill>
              </a:rPr>
              <a:t>으로 정의하면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오른쪽 그림에서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smtClean="0">
                <a:solidFill>
                  <a:srgbClr val="C00000"/>
                </a:solidFill>
              </a:rPr>
              <a:t>GPIO</a:t>
            </a:r>
            <a:r>
              <a:rPr lang="ko-KR" altLang="en-US" smtClean="0">
                <a:solidFill>
                  <a:srgbClr val="C00000"/>
                </a:solidFill>
              </a:rPr>
              <a:t>이름 뒤에 있는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번호로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smtClean="0">
                <a:solidFill>
                  <a:srgbClr val="C00000"/>
                </a:solidFill>
              </a:rPr>
              <a:t>핀 </a:t>
            </a:r>
            <a:r>
              <a:rPr lang="ko-KR" altLang="en-US" dirty="0" smtClean="0">
                <a:solidFill>
                  <a:srgbClr val="C00000"/>
                </a:solidFill>
              </a:rPr>
              <a:t>번호를 사용하겠다는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의미임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endParaRPr lang="en-US" altLang="ko-KR" dirty="0">
              <a:solidFill>
                <a:srgbClr val="C0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예를 들어 </a:t>
            </a:r>
            <a:r>
              <a:rPr lang="en-US" altLang="ko-KR" dirty="0" smtClean="0">
                <a:solidFill>
                  <a:srgbClr val="C00000"/>
                </a:solidFill>
              </a:rPr>
              <a:t>11</a:t>
            </a:r>
            <a:r>
              <a:rPr lang="ko-KR" altLang="en-US" smtClean="0">
                <a:solidFill>
                  <a:srgbClr val="C00000"/>
                </a:solidFill>
              </a:rPr>
              <a:t>번핀은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smtClean="0">
                <a:solidFill>
                  <a:srgbClr val="C00000"/>
                </a:solidFill>
              </a:rPr>
              <a:t>GPIO17</a:t>
            </a:r>
            <a:r>
              <a:rPr lang="ko-KR" altLang="en-US" smtClean="0">
                <a:solidFill>
                  <a:srgbClr val="C00000"/>
                </a:solidFill>
              </a:rPr>
              <a:t>인데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smtClean="0">
                <a:solidFill>
                  <a:srgbClr val="C00000"/>
                </a:solidFill>
              </a:rPr>
              <a:t>프로그렘에서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smtClean="0">
                <a:solidFill>
                  <a:srgbClr val="C00000"/>
                </a:solidFill>
              </a:rPr>
              <a:t>17</a:t>
            </a:r>
            <a:r>
              <a:rPr lang="ko-KR" altLang="en-US" smtClean="0">
                <a:solidFill>
                  <a:srgbClr val="C00000"/>
                </a:solidFill>
              </a:rPr>
              <a:t>번으로 사용함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6515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핀번호</a:t>
            </a:r>
            <a:r>
              <a:rPr lang="ko-KR" altLang="en-US" dirty="0" smtClean="0"/>
              <a:t> 용도 및 초기값 설정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254818"/>
            <a:ext cx="48335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RPi.GPIO</a:t>
            </a:r>
            <a:r>
              <a:rPr lang="en-US" altLang="ko-KR" dirty="0" smtClean="0"/>
              <a:t> as GPIO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GPIO.setmode</a:t>
            </a:r>
            <a:r>
              <a:rPr lang="en-US" altLang="ko-KR" dirty="0" smtClean="0"/>
              <a:t>(GPIO.</a:t>
            </a:r>
            <a:r>
              <a:rPr lang="en-US" altLang="ko-KR" dirty="0"/>
              <a:t> BOARD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GPIO.setup</a:t>
            </a:r>
            <a:r>
              <a:rPr lang="en-US" altLang="ko-KR" dirty="0" smtClean="0"/>
              <a:t>(11, GPIO.OUT, initial=GPIO.LOW)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7704" y="3491237"/>
            <a:ext cx="5439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위의 값은 </a:t>
            </a:r>
            <a:r>
              <a:rPr lang="en-US" altLang="ko-KR" dirty="0" smtClean="0">
                <a:solidFill>
                  <a:srgbClr val="C00000"/>
                </a:solidFill>
              </a:rPr>
              <a:t>11</a:t>
            </a:r>
            <a:r>
              <a:rPr lang="ko-KR" altLang="en-US" smtClean="0">
                <a:solidFill>
                  <a:srgbClr val="C00000"/>
                </a:solidFill>
              </a:rPr>
              <a:t>번 핀을 </a:t>
            </a:r>
            <a:r>
              <a:rPr lang="en-US" altLang="ko-KR" dirty="0" smtClean="0">
                <a:solidFill>
                  <a:srgbClr val="C00000"/>
                </a:solidFill>
              </a:rPr>
              <a:t>OUT (</a:t>
            </a:r>
            <a:r>
              <a:rPr lang="ko-KR" altLang="en-US" smtClean="0">
                <a:solidFill>
                  <a:srgbClr val="C00000"/>
                </a:solidFill>
              </a:rPr>
              <a:t>출력</a:t>
            </a:r>
            <a:r>
              <a:rPr lang="en-US" altLang="ko-KR" dirty="0" smtClean="0">
                <a:solidFill>
                  <a:srgbClr val="C00000"/>
                </a:solidFill>
              </a:rPr>
              <a:t>) </a:t>
            </a:r>
            <a:r>
              <a:rPr lang="ko-KR" altLang="en-US" smtClean="0">
                <a:solidFill>
                  <a:srgbClr val="C00000"/>
                </a:solidFill>
              </a:rPr>
              <a:t>목적으로 사용하며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초기값은 </a:t>
            </a:r>
            <a:r>
              <a:rPr lang="en-US" altLang="ko-KR" dirty="0" smtClean="0">
                <a:solidFill>
                  <a:srgbClr val="C00000"/>
                </a:solidFill>
              </a:rPr>
              <a:t>LOW </a:t>
            </a:r>
            <a:r>
              <a:rPr lang="ko-KR" altLang="en-US" smtClean="0">
                <a:solidFill>
                  <a:srgbClr val="C00000"/>
                </a:solidFill>
              </a:rPr>
              <a:t>상태로 시작하도록 설정함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240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코딩</a:t>
            </a:r>
            <a:r>
              <a:rPr lang="en-US" altLang="ko-KR" dirty="0" smtClean="0"/>
              <a:t> </a:t>
            </a:r>
            <a:r>
              <a:rPr lang="ko-KR" altLang="en-US" smtClean="0"/>
              <a:t>주제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GPIO </a:t>
            </a:r>
            <a:r>
              <a:rPr lang="ko-KR" altLang="en-US" smtClean="0"/>
              <a:t>디지털 제어 </a:t>
            </a:r>
            <a:r>
              <a:rPr lang="en-US" altLang="ko-KR" dirty="0" smtClean="0"/>
              <a:t>(Input / Output)</a:t>
            </a:r>
          </a:p>
          <a:p>
            <a:pPr lvl="1"/>
            <a:r>
              <a:rPr lang="en-US" altLang="ko-KR" dirty="0" smtClean="0"/>
              <a:t>LED, </a:t>
            </a:r>
            <a:r>
              <a:rPr lang="ko-KR" altLang="en-US" smtClean="0"/>
              <a:t>디지털 버튼</a:t>
            </a:r>
            <a:r>
              <a:rPr lang="en-US" altLang="ko-KR" dirty="0" smtClean="0"/>
              <a:t>, </a:t>
            </a:r>
            <a:r>
              <a:rPr lang="ko-KR" altLang="en-US" smtClean="0"/>
              <a:t>스피커</a:t>
            </a:r>
            <a:r>
              <a:rPr lang="en-US" altLang="ko-KR" dirty="0" smtClean="0"/>
              <a:t>, </a:t>
            </a:r>
            <a:r>
              <a:rPr lang="ko-KR" altLang="en-US" smtClean="0"/>
              <a:t>서보모터 등</a:t>
            </a:r>
            <a:endParaRPr lang="en-US" altLang="ko-KR" dirty="0" smtClean="0"/>
          </a:p>
          <a:p>
            <a:r>
              <a:rPr lang="en-US" altLang="ko-KR" dirty="0" smtClean="0"/>
              <a:t>PWM </a:t>
            </a:r>
            <a:r>
              <a:rPr lang="ko-KR" altLang="en-US" smtClean="0"/>
              <a:t>제어 </a:t>
            </a:r>
            <a:r>
              <a:rPr lang="en-US" altLang="ko-KR" dirty="0" smtClean="0"/>
              <a:t>(</a:t>
            </a:r>
            <a:r>
              <a:rPr lang="ko-KR" altLang="en-US" smtClean="0"/>
              <a:t>아날로그화된 디지털 제어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모터 드라이브 제어</a:t>
            </a:r>
            <a:endParaRPr lang="en-US" altLang="ko-KR" dirty="0" smtClean="0"/>
          </a:p>
          <a:p>
            <a:r>
              <a:rPr lang="en-US" altLang="ko-KR" dirty="0" smtClean="0"/>
              <a:t>UART </a:t>
            </a:r>
            <a:r>
              <a:rPr lang="ko-KR" altLang="en-US" smtClean="0"/>
              <a:t>통신 </a:t>
            </a:r>
            <a:r>
              <a:rPr lang="en-US" altLang="ko-KR" dirty="0" smtClean="0"/>
              <a:t>(</a:t>
            </a:r>
            <a:r>
              <a:rPr lang="ko-KR" altLang="en-US" smtClean="0"/>
              <a:t>시리얼 통신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SPI </a:t>
            </a:r>
            <a:r>
              <a:rPr lang="ko-KR" altLang="en-US" smtClean="0"/>
              <a:t>통신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SPI </a:t>
            </a:r>
            <a:r>
              <a:rPr lang="ko-KR" altLang="en-US" smtClean="0"/>
              <a:t>기본 통신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ADC </a:t>
            </a:r>
            <a:r>
              <a:rPr lang="ko-KR" altLang="en-US" smtClean="0"/>
              <a:t>연결 </a:t>
            </a:r>
            <a:r>
              <a:rPr lang="en-US" altLang="ko-KR" dirty="0" smtClean="0"/>
              <a:t>(MCP3002, MCP3008 </a:t>
            </a:r>
            <a:r>
              <a:rPr lang="ko-KR" altLang="en-US" smtClean="0"/>
              <a:t>등의 </a:t>
            </a:r>
            <a:r>
              <a:rPr lang="en-US" altLang="ko-KR" dirty="0" smtClean="0"/>
              <a:t>IC</a:t>
            </a:r>
            <a:r>
              <a:rPr lang="ko-KR" altLang="en-US" smtClean="0"/>
              <a:t>와 </a:t>
            </a:r>
            <a:r>
              <a:rPr lang="en-US" altLang="ko-KR" dirty="0" smtClean="0"/>
              <a:t>SPI </a:t>
            </a:r>
            <a:r>
              <a:rPr lang="ko-KR" altLang="en-US" smtClean="0"/>
              <a:t>연결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I2C </a:t>
            </a:r>
            <a:r>
              <a:rPr lang="ko-KR" altLang="en-US" smtClean="0"/>
              <a:t>통신</a:t>
            </a:r>
            <a:endParaRPr lang="en-US" altLang="ko-KR" dirty="0" smtClean="0"/>
          </a:p>
          <a:p>
            <a:r>
              <a:rPr lang="en-US" altLang="ko-KR" dirty="0" smtClean="0"/>
              <a:t>GUI </a:t>
            </a:r>
            <a:r>
              <a:rPr lang="ko-KR" altLang="en-US" smtClean="0"/>
              <a:t>코딩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3693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핀에 값을 출력함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254818"/>
            <a:ext cx="49601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RPi.GPIO</a:t>
            </a:r>
            <a:r>
              <a:rPr lang="en-US" altLang="ko-KR" dirty="0" smtClean="0"/>
              <a:t> as GPIO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GPIO.setmode</a:t>
            </a:r>
            <a:r>
              <a:rPr lang="en-US" altLang="ko-KR" dirty="0" smtClean="0"/>
              <a:t>(GPIO.</a:t>
            </a:r>
            <a:r>
              <a:rPr lang="en-US" altLang="ko-KR" dirty="0"/>
              <a:t> BOARD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GPIO.setup</a:t>
            </a:r>
            <a:r>
              <a:rPr lang="en-US" altLang="ko-KR" dirty="0" smtClean="0"/>
              <a:t>(11, GPIO.OUT, initial=GPIO.LOW)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GPIO.output</a:t>
            </a:r>
            <a:r>
              <a:rPr lang="en-US" altLang="ko-KR" dirty="0" smtClean="0"/>
              <a:t>(11</a:t>
            </a:r>
            <a:r>
              <a:rPr lang="en-US" altLang="ko-KR" dirty="0"/>
              <a:t>, </a:t>
            </a:r>
            <a:r>
              <a:rPr lang="en-US" altLang="ko-KR" dirty="0" smtClean="0"/>
              <a:t>GPIO.HIGH)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위의 값은 </a:t>
            </a:r>
            <a:r>
              <a:rPr lang="en-US" altLang="ko-KR" dirty="0" smtClean="0">
                <a:solidFill>
                  <a:srgbClr val="C00000"/>
                </a:solidFill>
              </a:rPr>
              <a:t>11</a:t>
            </a:r>
            <a:r>
              <a:rPr lang="ko-KR" altLang="en-US" smtClean="0">
                <a:solidFill>
                  <a:srgbClr val="C00000"/>
                </a:solidFill>
              </a:rPr>
              <a:t>번 핀</a:t>
            </a:r>
            <a:r>
              <a:rPr lang="ko-KR" altLang="en-US">
                <a:solidFill>
                  <a:srgbClr val="C00000"/>
                </a:solidFill>
              </a:rPr>
              <a:t>에</a:t>
            </a:r>
            <a:r>
              <a:rPr lang="ko-KR" altLang="en-US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HIGH </a:t>
            </a:r>
            <a:r>
              <a:rPr lang="ko-KR" altLang="en-US" smtClean="0">
                <a:solidFill>
                  <a:srgbClr val="C00000"/>
                </a:solidFill>
              </a:rPr>
              <a:t>상태로 출력함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029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63688" y="3212976"/>
            <a:ext cx="2924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/>
              <a:t>LED </a:t>
            </a:r>
            <a:r>
              <a:rPr lang="ko-KR" altLang="en-US" sz="5400" smtClean="0"/>
              <a:t>켜기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2948779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시간</a:t>
            </a:r>
            <a:r>
              <a:rPr lang="en-US" altLang="ko-KR" dirty="0" smtClean="0"/>
              <a:t> </a:t>
            </a:r>
            <a:r>
              <a:rPr lang="ko-KR" altLang="en-US" smtClean="0"/>
              <a:t>모듈 추가하기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254818"/>
            <a:ext cx="483350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RPi.GPIO</a:t>
            </a:r>
            <a:r>
              <a:rPr lang="en-US" altLang="ko-KR" dirty="0" smtClean="0"/>
              <a:t> as GPIO</a:t>
            </a:r>
          </a:p>
          <a:p>
            <a:r>
              <a:rPr lang="en-US" altLang="ko-KR" dirty="0" smtClean="0">
                <a:solidFill>
                  <a:srgbClr val="C00000"/>
                </a:solidFill>
              </a:rPr>
              <a:t>import time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GPIO.setmode</a:t>
            </a:r>
            <a:r>
              <a:rPr lang="en-US" altLang="ko-KR" dirty="0" smtClean="0"/>
              <a:t>(GPIO.</a:t>
            </a:r>
            <a:r>
              <a:rPr lang="en-US" altLang="ko-KR" dirty="0"/>
              <a:t> BOARD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GPIO.setup</a:t>
            </a:r>
            <a:r>
              <a:rPr lang="en-US" altLang="ko-KR" dirty="0" smtClean="0"/>
              <a:t>(11, GPIO.OUT, initial=GPIO.LOW)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GPIO.output</a:t>
            </a:r>
            <a:r>
              <a:rPr lang="en-US" altLang="ko-KR" dirty="0" smtClean="0"/>
              <a:t>(11</a:t>
            </a:r>
            <a:r>
              <a:rPr lang="en-US" altLang="ko-KR" dirty="0"/>
              <a:t>, </a:t>
            </a:r>
            <a:r>
              <a:rPr lang="en-US" altLang="ko-KR" dirty="0" smtClean="0"/>
              <a:t>GPIO.HIGH)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2011593" y="5517232"/>
            <a:ext cx="297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time </a:t>
            </a:r>
            <a:r>
              <a:rPr lang="ko-KR" altLang="en-US" smtClean="0">
                <a:solidFill>
                  <a:srgbClr val="C00000"/>
                </a:solidFill>
              </a:rPr>
              <a:t>모듈을 </a:t>
            </a:r>
            <a:r>
              <a:rPr lang="en-US" altLang="ko-KR" dirty="0" smtClean="0">
                <a:solidFill>
                  <a:srgbClr val="C00000"/>
                </a:solidFill>
              </a:rPr>
              <a:t>import </a:t>
            </a:r>
            <a:r>
              <a:rPr lang="ko-KR" altLang="en-US" smtClean="0">
                <a:solidFill>
                  <a:srgbClr val="C00000"/>
                </a:solidFill>
              </a:rPr>
              <a:t>시켜줌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939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</a:t>
            </a:r>
            <a:r>
              <a:rPr lang="ko-KR" altLang="en-US" smtClean="0"/>
              <a:t>초간 </a:t>
            </a:r>
            <a:r>
              <a:rPr lang="en-US" altLang="ko-KR" dirty="0" smtClean="0"/>
              <a:t>LED </a:t>
            </a:r>
            <a:r>
              <a:rPr lang="ko-KR" altLang="en-US" smtClean="0"/>
              <a:t>켜기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254818"/>
            <a:ext cx="48335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RPi.GPIO</a:t>
            </a:r>
            <a:r>
              <a:rPr lang="en-US" altLang="ko-KR" dirty="0" smtClean="0"/>
              <a:t> as GPIO</a:t>
            </a:r>
          </a:p>
          <a:p>
            <a:r>
              <a:rPr lang="en-US" altLang="ko-KR" dirty="0" smtClean="0"/>
              <a:t>import time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GPIO.setmode</a:t>
            </a:r>
            <a:r>
              <a:rPr lang="en-US" altLang="ko-KR" dirty="0" smtClean="0"/>
              <a:t>(GPIO.</a:t>
            </a:r>
            <a:r>
              <a:rPr lang="en-US" altLang="ko-KR" dirty="0"/>
              <a:t> BOARD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err="1" smtClean="0"/>
              <a:t>GPIO.setup</a:t>
            </a:r>
            <a:r>
              <a:rPr lang="en-US" altLang="ko-KR" dirty="0" smtClean="0"/>
              <a:t>(11, GPIO.OUT, initial=GPIO.LOW)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GPIO.output</a:t>
            </a:r>
            <a:r>
              <a:rPr lang="en-US" altLang="ko-KR" dirty="0" smtClean="0"/>
              <a:t>(11</a:t>
            </a:r>
            <a:r>
              <a:rPr lang="en-US" altLang="ko-KR" dirty="0"/>
              <a:t>, </a:t>
            </a:r>
            <a:r>
              <a:rPr lang="en-US" altLang="ko-KR" dirty="0" smtClean="0"/>
              <a:t>GPIO.HIGH)</a:t>
            </a:r>
          </a:p>
          <a:p>
            <a:r>
              <a:rPr lang="en-US" altLang="ko-KR" dirty="0" err="1" smtClean="0">
                <a:solidFill>
                  <a:srgbClr val="C00000"/>
                </a:solidFill>
              </a:rPr>
              <a:t>time.sleep</a:t>
            </a:r>
            <a:r>
              <a:rPr lang="en-US" altLang="ko-KR" dirty="0" smtClean="0">
                <a:solidFill>
                  <a:srgbClr val="C00000"/>
                </a:solidFill>
              </a:rPr>
              <a:t>(3)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08065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모든 </a:t>
            </a:r>
            <a:r>
              <a:rPr lang="en-US" altLang="ko-KR" dirty="0" smtClean="0"/>
              <a:t>GPIO </a:t>
            </a:r>
            <a:r>
              <a:rPr lang="ko-KR" altLang="en-US" smtClean="0"/>
              <a:t>핀 해제시키기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254818"/>
            <a:ext cx="483350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 smtClean="0"/>
              <a:t>RPi.GPIO</a:t>
            </a:r>
            <a:r>
              <a:rPr lang="en-US" altLang="ko-KR" dirty="0" smtClean="0"/>
              <a:t> </a:t>
            </a:r>
            <a:r>
              <a:rPr lang="en-US" altLang="ko-KR" dirty="0"/>
              <a:t>as GPIO</a:t>
            </a:r>
          </a:p>
          <a:p>
            <a:r>
              <a:rPr lang="en-US" altLang="ko-KR" dirty="0"/>
              <a:t>import time</a:t>
            </a:r>
          </a:p>
          <a:p>
            <a:endParaRPr lang="en-US" altLang="ko-KR" dirty="0"/>
          </a:p>
          <a:p>
            <a:r>
              <a:rPr lang="en-US" altLang="ko-KR" dirty="0" err="1"/>
              <a:t>GPIO.setmode</a:t>
            </a:r>
            <a:r>
              <a:rPr lang="en-US" altLang="ko-KR" dirty="0"/>
              <a:t>(GPIO. BOARD)</a:t>
            </a:r>
          </a:p>
          <a:p>
            <a:r>
              <a:rPr lang="en-US" altLang="ko-KR" dirty="0" err="1"/>
              <a:t>GPIO.setup</a:t>
            </a:r>
            <a:r>
              <a:rPr lang="en-US" altLang="ko-KR" dirty="0"/>
              <a:t>(11, GPIO.OUT, initial=GPIO.LOW)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GPIO.output</a:t>
            </a:r>
            <a:r>
              <a:rPr lang="en-US" altLang="ko-KR" dirty="0"/>
              <a:t>(11, GPIO.HIGH)</a:t>
            </a:r>
          </a:p>
          <a:p>
            <a:r>
              <a:rPr lang="en-US" altLang="ko-KR" dirty="0" err="1"/>
              <a:t>time.sleep</a:t>
            </a:r>
            <a:r>
              <a:rPr lang="en-US" altLang="ko-KR" dirty="0"/>
              <a:t>(3)</a:t>
            </a:r>
          </a:p>
          <a:p>
            <a:endParaRPr lang="en-US" altLang="ko-KR" dirty="0" smtClean="0"/>
          </a:p>
          <a:p>
            <a:r>
              <a:rPr lang="en-US" altLang="ko-KR" dirty="0" err="1" smtClean="0">
                <a:solidFill>
                  <a:srgbClr val="C00000"/>
                </a:solidFill>
              </a:rPr>
              <a:t>GPIO.cleanup</a:t>
            </a:r>
            <a:r>
              <a:rPr lang="en-US" altLang="ko-KR" dirty="0" smtClean="0">
                <a:solidFill>
                  <a:srgbClr val="C00000"/>
                </a:solidFill>
              </a:rPr>
              <a:t>()</a:t>
            </a:r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1720" y="5013176"/>
            <a:ext cx="5657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종료하기 전에 </a:t>
            </a:r>
            <a:r>
              <a:rPr lang="en-US" altLang="ko-KR" dirty="0" smtClean="0">
                <a:solidFill>
                  <a:srgbClr val="C00000"/>
                </a:solidFill>
              </a:rPr>
              <a:t>GPIO </a:t>
            </a:r>
            <a:r>
              <a:rPr lang="ko-KR" altLang="en-US" smtClean="0">
                <a:solidFill>
                  <a:srgbClr val="C00000"/>
                </a:solidFill>
              </a:rPr>
              <a:t>핀들을 개방시켜 주어야 함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smtClean="0">
                <a:solidFill>
                  <a:srgbClr val="C00000"/>
                </a:solidFill>
              </a:rPr>
              <a:t>cleanup() </a:t>
            </a:r>
            <a:r>
              <a:rPr lang="ko-KR" altLang="en-US" smtClean="0">
                <a:solidFill>
                  <a:srgbClr val="C00000"/>
                </a:solidFill>
              </a:rPr>
              <a:t>실행하지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smtClean="0">
                <a:solidFill>
                  <a:srgbClr val="C00000"/>
                </a:solidFill>
              </a:rPr>
              <a:t>않고 종료할 경우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smtClean="0">
                <a:solidFill>
                  <a:srgbClr val="C00000"/>
                </a:solidFill>
              </a:rPr>
              <a:t>그 다음 실행시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경고 메시지가 표시됨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9598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63688" y="3212976"/>
            <a:ext cx="4309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/>
              <a:t>LED </a:t>
            </a:r>
            <a:r>
              <a:rPr lang="ko-KR" altLang="en-US" sz="5400" smtClean="0"/>
              <a:t>점멸하기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1623202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0.5</a:t>
            </a:r>
            <a:r>
              <a:rPr lang="ko-KR" altLang="en-US" smtClean="0"/>
              <a:t>초 간격 점멸 기능 구현하기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254818"/>
            <a:ext cx="483350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RPi.GPIO</a:t>
            </a:r>
            <a:r>
              <a:rPr lang="en-US" altLang="ko-KR" dirty="0" smtClean="0"/>
              <a:t> as GPIO</a:t>
            </a:r>
          </a:p>
          <a:p>
            <a:r>
              <a:rPr lang="en-US" altLang="ko-KR" dirty="0" smtClean="0"/>
              <a:t>import time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GPIO.setmode</a:t>
            </a:r>
            <a:r>
              <a:rPr lang="en-US" altLang="ko-KR" dirty="0" smtClean="0"/>
              <a:t>(GPIO.</a:t>
            </a:r>
            <a:r>
              <a:rPr lang="en-US" altLang="ko-KR" dirty="0"/>
              <a:t> BOARD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err="1" smtClean="0"/>
              <a:t>GPIO.setup</a:t>
            </a:r>
            <a:r>
              <a:rPr lang="en-US" altLang="ko-KR" dirty="0" smtClean="0"/>
              <a:t>(11, GPIO.OUT, initial=GPIO.LOW)</a:t>
            </a:r>
          </a:p>
          <a:p>
            <a:endParaRPr lang="en-US" altLang="ko-KR" dirty="0" smtClean="0"/>
          </a:p>
          <a:p>
            <a:r>
              <a:rPr lang="en-US" altLang="ko-KR" dirty="0" err="1" smtClean="0">
                <a:solidFill>
                  <a:srgbClr val="C00000"/>
                </a:solidFill>
              </a:rPr>
              <a:t>GPIO.output</a:t>
            </a:r>
            <a:r>
              <a:rPr lang="en-US" altLang="ko-KR" dirty="0" smtClean="0">
                <a:solidFill>
                  <a:srgbClr val="C00000"/>
                </a:solidFill>
              </a:rPr>
              <a:t>(11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en-US" altLang="ko-KR" dirty="0" smtClean="0">
                <a:solidFill>
                  <a:srgbClr val="C00000"/>
                </a:solidFill>
              </a:rPr>
              <a:t>GPIO.HIGH)</a:t>
            </a:r>
          </a:p>
          <a:p>
            <a:r>
              <a:rPr lang="en-US" altLang="ko-KR" dirty="0" err="1" smtClean="0">
                <a:solidFill>
                  <a:srgbClr val="C00000"/>
                </a:solidFill>
              </a:rPr>
              <a:t>time.sleep</a:t>
            </a:r>
            <a:r>
              <a:rPr lang="en-US" altLang="ko-KR" dirty="0" smtClean="0">
                <a:solidFill>
                  <a:srgbClr val="C00000"/>
                </a:solidFill>
              </a:rPr>
              <a:t>(0.5)</a:t>
            </a:r>
          </a:p>
          <a:p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 err="1">
                <a:solidFill>
                  <a:srgbClr val="C00000"/>
                </a:solidFill>
              </a:rPr>
              <a:t>GPIO.output</a:t>
            </a:r>
            <a:r>
              <a:rPr lang="en-US" altLang="ko-KR" dirty="0">
                <a:solidFill>
                  <a:srgbClr val="C00000"/>
                </a:solidFill>
              </a:rPr>
              <a:t>(11, </a:t>
            </a:r>
            <a:r>
              <a:rPr lang="en-US" altLang="ko-KR" dirty="0" smtClean="0">
                <a:solidFill>
                  <a:srgbClr val="C00000"/>
                </a:solidFill>
              </a:rPr>
              <a:t>GPIO.LOW)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 err="1" smtClean="0">
                <a:solidFill>
                  <a:srgbClr val="C00000"/>
                </a:solidFill>
              </a:rPr>
              <a:t>time.sleep</a:t>
            </a:r>
            <a:r>
              <a:rPr lang="en-US" altLang="ko-KR" dirty="0" smtClean="0">
                <a:solidFill>
                  <a:srgbClr val="C00000"/>
                </a:solidFill>
              </a:rPr>
              <a:t>(0.5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</a:p>
          <a:p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 err="1">
                <a:solidFill>
                  <a:srgbClr val="C00000"/>
                </a:solidFill>
              </a:rPr>
              <a:t>GPIO.output</a:t>
            </a:r>
            <a:r>
              <a:rPr lang="en-US" altLang="ko-KR" dirty="0">
                <a:solidFill>
                  <a:srgbClr val="C00000"/>
                </a:solidFill>
              </a:rPr>
              <a:t>(11, GPIO.HIGH)</a:t>
            </a:r>
          </a:p>
          <a:p>
            <a:r>
              <a:rPr lang="en-US" altLang="ko-KR" dirty="0" err="1" smtClean="0">
                <a:solidFill>
                  <a:srgbClr val="C00000"/>
                </a:solidFill>
              </a:rPr>
              <a:t>time.sleep</a:t>
            </a:r>
            <a:r>
              <a:rPr lang="en-US" altLang="ko-KR" dirty="0" smtClean="0">
                <a:solidFill>
                  <a:srgbClr val="C00000"/>
                </a:solidFill>
              </a:rPr>
              <a:t>(0.5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</a:p>
          <a:p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err="1">
                <a:solidFill>
                  <a:srgbClr val="C00000"/>
                </a:solidFill>
              </a:rPr>
              <a:t>GPIO.output</a:t>
            </a:r>
            <a:r>
              <a:rPr lang="en-US" altLang="ko-KR" dirty="0">
                <a:solidFill>
                  <a:srgbClr val="C00000"/>
                </a:solidFill>
              </a:rPr>
              <a:t>(11, </a:t>
            </a:r>
            <a:r>
              <a:rPr lang="en-US" altLang="ko-KR" dirty="0" smtClean="0">
                <a:solidFill>
                  <a:srgbClr val="C00000"/>
                </a:solidFill>
              </a:rPr>
              <a:t>GPIO.LOW)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 err="1" smtClean="0">
                <a:solidFill>
                  <a:srgbClr val="C00000"/>
                </a:solidFill>
              </a:rPr>
              <a:t>time.sleep</a:t>
            </a:r>
            <a:r>
              <a:rPr lang="en-US" altLang="ko-KR" dirty="0" smtClean="0">
                <a:solidFill>
                  <a:srgbClr val="C00000"/>
                </a:solidFill>
              </a:rPr>
              <a:t>(0.5)</a:t>
            </a:r>
          </a:p>
          <a:p>
            <a:endParaRPr lang="en-US" altLang="ko-KR" dirty="0"/>
          </a:p>
          <a:p>
            <a:r>
              <a:rPr lang="en-US" altLang="ko-KR" dirty="0" err="1"/>
              <a:t>GPIO.cleanup</a:t>
            </a:r>
            <a:r>
              <a:rPr lang="en-US" altLang="ko-KR" dirty="0" smtClean="0"/>
              <a:t>()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62598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3212976"/>
            <a:ext cx="6349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/>
              <a:t>무한 반복 기능 구현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97275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Ctrl + C</a:t>
            </a:r>
            <a:r>
              <a:rPr lang="ko-KR" altLang="en-US" smtClean="0"/>
              <a:t>로 종료되는 프로그램</a:t>
            </a:r>
            <a:r>
              <a:rPr lang="en-US" altLang="ko-KR" dirty="0" smtClean="0"/>
              <a:t> </a:t>
            </a:r>
            <a:r>
              <a:rPr lang="ko-KR" altLang="en-US" smtClean="0"/>
              <a:t>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254818"/>
            <a:ext cx="483350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RPi.GPIO</a:t>
            </a:r>
            <a:r>
              <a:rPr lang="en-US" altLang="ko-KR" dirty="0" smtClean="0"/>
              <a:t> as GPIO</a:t>
            </a:r>
          </a:p>
          <a:p>
            <a:r>
              <a:rPr lang="en-US" altLang="ko-KR" dirty="0" smtClean="0"/>
              <a:t>import time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GPIO.setmode</a:t>
            </a:r>
            <a:r>
              <a:rPr lang="en-US" altLang="ko-KR" dirty="0" smtClean="0"/>
              <a:t>(GPIO.</a:t>
            </a:r>
            <a:r>
              <a:rPr lang="en-US" altLang="ko-KR" dirty="0"/>
              <a:t> BOARD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err="1" smtClean="0"/>
              <a:t>GPIO.setup</a:t>
            </a:r>
            <a:r>
              <a:rPr lang="en-US" altLang="ko-KR" dirty="0" smtClean="0"/>
              <a:t>(11, GPIO.OUT, initial=GPIO.LOW)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C00000"/>
                </a:solidFill>
              </a:rPr>
              <a:t>try:</a:t>
            </a:r>
          </a:p>
          <a:p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>
                <a:solidFill>
                  <a:srgbClr val="C00000"/>
                </a:solidFill>
              </a:rPr>
              <a:t>e</a:t>
            </a:r>
            <a:r>
              <a:rPr lang="en-US" altLang="ko-KR" dirty="0" smtClean="0">
                <a:solidFill>
                  <a:srgbClr val="C00000"/>
                </a:solidFill>
              </a:rPr>
              <a:t>xcept </a:t>
            </a:r>
            <a:r>
              <a:rPr lang="en-US" altLang="ko-KR" dirty="0" err="1" smtClean="0">
                <a:solidFill>
                  <a:srgbClr val="C00000"/>
                </a:solidFill>
              </a:rPr>
              <a:t>KeyboardInterrupt</a:t>
            </a:r>
            <a:r>
              <a:rPr lang="en-US" altLang="ko-KR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	</a:t>
            </a:r>
            <a:r>
              <a:rPr lang="en-US" altLang="ko-KR" dirty="0" smtClean="0">
                <a:solidFill>
                  <a:srgbClr val="C00000"/>
                </a:solidFill>
              </a:rPr>
              <a:t>pass</a:t>
            </a:r>
            <a:endParaRPr lang="en-US" altLang="ko-KR" dirty="0">
              <a:solidFill>
                <a:srgbClr val="C00000"/>
              </a:solidFill>
            </a:endParaRPr>
          </a:p>
          <a:p>
            <a:endParaRPr lang="en-US" altLang="ko-KR" dirty="0"/>
          </a:p>
          <a:p>
            <a:r>
              <a:rPr lang="en-US" altLang="ko-KR" dirty="0" err="1"/>
              <a:t>GPIO.cleanup</a:t>
            </a:r>
            <a:r>
              <a:rPr lang="en-US" altLang="ko-KR" dirty="0" smtClean="0"/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12287" y="5877272"/>
            <a:ext cx="586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C00000"/>
                </a:solidFill>
              </a:rPr>
              <a:t>Ctrl+C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smtClean="0">
                <a:solidFill>
                  <a:srgbClr val="C00000"/>
                </a:solidFill>
              </a:rPr>
              <a:t>키를 눌러 프로그램을 종료시키는 기능을 구현함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9220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무한 </a:t>
            </a:r>
            <a:r>
              <a:rPr lang="en-US" altLang="ko-KR" dirty="0" smtClean="0"/>
              <a:t>loop </a:t>
            </a:r>
            <a:r>
              <a:rPr lang="ko-KR" altLang="en-US" smtClean="0"/>
              <a:t>기능을 추가함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254818"/>
            <a:ext cx="483350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RPi.GPIO</a:t>
            </a:r>
            <a:r>
              <a:rPr lang="en-US" altLang="ko-KR" dirty="0" smtClean="0"/>
              <a:t> as GPIO</a:t>
            </a:r>
          </a:p>
          <a:p>
            <a:r>
              <a:rPr lang="en-US" altLang="ko-KR" dirty="0" smtClean="0"/>
              <a:t>import time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GPIO.setmode</a:t>
            </a:r>
            <a:r>
              <a:rPr lang="en-US" altLang="ko-KR" dirty="0" smtClean="0"/>
              <a:t>(GPIO.</a:t>
            </a:r>
            <a:r>
              <a:rPr lang="en-US" altLang="ko-KR" dirty="0"/>
              <a:t> BOARD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err="1" smtClean="0"/>
              <a:t>GPIO.setup</a:t>
            </a:r>
            <a:r>
              <a:rPr lang="en-US" altLang="ko-KR" dirty="0" smtClean="0"/>
              <a:t>(11, GPIO.OUT, initial=GPIO.LOW)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try: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	</a:t>
            </a:r>
            <a:r>
              <a:rPr lang="en-US" altLang="ko-KR" dirty="0" smtClean="0">
                <a:solidFill>
                  <a:srgbClr val="C00000"/>
                </a:solidFill>
              </a:rPr>
              <a:t>while True:</a:t>
            </a:r>
          </a:p>
          <a:p>
            <a:endParaRPr lang="en-US" altLang="ko-KR" dirty="0"/>
          </a:p>
          <a:p>
            <a:r>
              <a:rPr lang="en-US" altLang="ko-KR" dirty="0" smtClean="0"/>
              <a:t>except </a:t>
            </a:r>
            <a:r>
              <a:rPr lang="en-US" altLang="ko-KR" dirty="0" err="1" smtClean="0"/>
              <a:t>KeyboardInterrupt</a:t>
            </a:r>
            <a:r>
              <a:rPr lang="en-US" altLang="ko-KR" dirty="0" smtClean="0"/>
              <a:t>: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pass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GPIO.cleanup</a:t>
            </a:r>
            <a:r>
              <a:rPr lang="en-US" altLang="ko-KR" dirty="0" smtClean="0"/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12287" y="5877272"/>
            <a:ext cx="452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While </a:t>
            </a:r>
            <a:r>
              <a:rPr lang="ko-KR" altLang="en-US" smtClean="0">
                <a:solidFill>
                  <a:srgbClr val="C00000"/>
                </a:solidFill>
              </a:rPr>
              <a:t>문을 종료시기려면 </a:t>
            </a:r>
            <a:r>
              <a:rPr lang="en-US" altLang="ko-KR" dirty="0" err="1" smtClean="0">
                <a:solidFill>
                  <a:srgbClr val="C00000"/>
                </a:solidFill>
              </a:rPr>
              <a:t>Ctrl+C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smtClean="0">
                <a:solidFill>
                  <a:srgbClr val="C00000"/>
                </a:solidFill>
              </a:rPr>
              <a:t>키를 누름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7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29010" y="3212976"/>
            <a:ext cx="5240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err="1" smtClean="0"/>
              <a:t>파이썬</a:t>
            </a:r>
            <a:r>
              <a:rPr lang="ko-KR" altLang="en-US" sz="5400" dirty="0" smtClean="0"/>
              <a:t> 실행하기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4394924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LED </a:t>
            </a:r>
            <a:r>
              <a:rPr lang="ko-KR" altLang="en-US" smtClean="0"/>
              <a:t>점멸 기능을 추가함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254818"/>
            <a:ext cx="512191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RPi.GPIO</a:t>
            </a:r>
            <a:r>
              <a:rPr lang="en-US" altLang="ko-KR" dirty="0" smtClean="0"/>
              <a:t> as GPIO</a:t>
            </a:r>
          </a:p>
          <a:p>
            <a:r>
              <a:rPr lang="en-US" altLang="ko-KR" dirty="0" smtClean="0"/>
              <a:t>import time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GPIO.setmode</a:t>
            </a:r>
            <a:r>
              <a:rPr lang="en-US" altLang="ko-KR" dirty="0" smtClean="0"/>
              <a:t>(GPIO.</a:t>
            </a:r>
            <a:r>
              <a:rPr lang="en-US" altLang="ko-KR" dirty="0"/>
              <a:t> BOARD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err="1" smtClean="0"/>
              <a:t>GPIO.setup</a:t>
            </a:r>
            <a:r>
              <a:rPr lang="en-US" altLang="ko-KR" dirty="0" smtClean="0"/>
              <a:t>(11, GPIO.OUT, initial=GPIO.LOW)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try: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while True: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		</a:t>
            </a:r>
            <a:r>
              <a:rPr lang="en-US" altLang="ko-KR" dirty="0" err="1" smtClean="0">
                <a:solidFill>
                  <a:srgbClr val="C00000"/>
                </a:solidFill>
              </a:rPr>
              <a:t>GPIO.output</a:t>
            </a:r>
            <a:r>
              <a:rPr lang="en-US" altLang="ko-KR" dirty="0" smtClean="0">
                <a:solidFill>
                  <a:srgbClr val="C00000"/>
                </a:solidFill>
              </a:rPr>
              <a:t>(11, </a:t>
            </a:r>
            <a:r>
              <a:rPr lang="en-US" altLang="ko-KR" dirty="0">
                <a:solidFill>
                  <a:srgbClr val="C00000"/>
                </a:solidFill>
              </a:rPr>
              <a:t>GPIO.HIGH)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		</a:t>
            </a:r>
            <a:r>
              <a:rPr lang="en-US" altLang="ko-KR" dirty="0" err="1">
                <a:solidFill>
                  <a:srgbClr val="C00000"/>
                </a:solidFill>
              </a:rPr>
              <a:t>time.sleep</a:t>
            </a:r>
            <a:r>
              <a:rPr lang="en-US" altLang="ko-KR" dirty="0">
                <a:solidFill>
                  <a:srgbClr val="C00000"/>
                </a:solidFill>
              </a:rPr>
              <a:t>(0.5)</a:t>
            </a:r>
          </a:p>
          <a:p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>
                <a:solidFill>
                  <a:srgbClr val="C00000"/>
                </a:solidFill>
              </a:rPr>
              <a:t>		</a:t>
            </a:r>
            <a:r>
              <a:rPr lang="en-US" altLang="ko-KR" dirty="0" err="1" smtClean="0">
                <a:solidFill>
                  <a:srgbClr val="C00000"/>
                </a:solidFill>
              </a:rPr>
              <a:t>GPIO.output</a:t>
            </a:r>
            <a:r>
              <a:rPr lang="en-US" altLang="ko-KR" dirty="0" smtClean="0">
                <a:solidFill>
                  <a:srgbClr val="C00000"/>
                </a:solidFill>
              </a:rPr>
              <a:t>(11, </a:t>
            </a:r>
            <a:r>
              <a:rPr lang="en-US" altLang="ko-KR" dirty="0">
                <a:solidFill>
                  <a:srgbClr val="C00000"/>
                </a:solidFill>
              </a:rPr>
              <a:t>GPIO.LOW)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		</a:t>
            </a:r>
            <a:r>
              <a:rPr lang="en-US" altLang="ko-KR" dirty="0" err="1">
                <a:solidFill>
                  <a:srgbClr val="C00000"/>
                </a:solidFill>
              </a:rPr>
              <a:t>time.sleep</a:t>
            </a:r>
            <a:r>
              <a:rPr lang="en-US" altLang="ko-KR" dirty="0">
                <a:solidFill>
                  <a:srgbClr val="C00000"/>
                </a:solidFill>
              </a:rPr>
              <a:t>(0.5)</a:t>
            </a:r>
          </a:p>
          <a:p>
            <a:endParaRPr lang="en-US" altLang="ko-KR" dirty="0"/>
          </a:p>
          <a:p>
            <a:r>
              <a:rPr lang="en-US" altLang="ko-KR" dirty="0"/>
              <a:t>e</a:t>
            </a:r>
            <a:r>
              <a:rPr lang="en-US" altLang="ko-KR" dirty="0" smtClean="0"/>
              <a:t>xcept </a:t>
            </a:r>
            <a:r>
              <a:rPr lang="en-US" altLang="ko-KR" dirty="0" err="1" smtClean="0"/>
              <a:t>KeyboardInterrupt</a:t>
            </a:r>
            <a:r>
              <a:rPr lang="en-US" altLang="ko-KR" dirty="0" smtClean="0"/>
              <a:t>: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pass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GPIO.cleanup</a:t>
            </a:r>
            <a:r>
              <a:rPr lang="en-US" altLang="ko-KR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9097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5"/>
          <p:cNvSpPr>
            <a:spLocks noGrp="1"/>
          </p:cNvSpPr>
          <p:nvPr>
            <p:ph idx="1"/>
          </p:nvPr>
        </p:nvSpPr>
        <p:spPr>
          <a:xfrm>
            <a:off x="360710" y="1484784"/>
            <a:ext cx="8387754" cy="4608512"/>
          </a:xfrm>
        </p:spPr>
        <p:txBody>
          <a:bodyPr/>
          <a:lstStyle/>
          <a:p>
            <a:r>
              <a:rPr lang="en-US" altLang="ko-KR" dirty="0" smtClean="0"/>
              <a:t>Programming </a:t>
            </a:r>
            <a:r>
              <a:rPr lang="ko-KR" altLang="en-US" smtClean="0"/>
              <a:t>메뉴에서 </a:t>
            </a:r>
            <a:r>
              <a:rPr lang="en-US" altLang="ko-KR" dirty="0" smtClean="0"/>
              <a:t>Python 3 </a:t>
            </a:r>
            <a:r>
              <a:rPr lang="ko-KR" altLang="en-US" smtClean="0"/>
              <a:t>메뉴 선택 </a:t>
            </a:r>
            <a:r>
              <a:rPr lang="en-US" altLang="ko-KR" dirty="0" smtClean="0"/>
              <a:t>-&gt; </a:t>
            </a:r>
            <a:r>
              <a:rPr lang="ko-KR" altLang="en-US" smtClean="0"/>
              <a:t>쉘이 실행됨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쉘</a:t>
            </a:r>
            <a:r>
              <a:rPr lang="ko-KR" altLang="en-US" dirty="0" smtClean="0"/>
              <a:t> 실행하기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04864"/>
            <a:ext cx="74961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60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5"/>
          <p:cNvSpPr>
            <a:spLocks noGrp="1"/>
          </p:cNvSpPr>
          <p:nvPr>
            <p:ph idx="1"/>
          </p:nvPr>
        </p:nvSpPr>
        <p:spPr>
          <a:xfrm>
            <a:off x="360710" y="1484784"/>
            <a:ext cx="8387754" cy="4608512"/>
          </a:xfrm>
        </p:spPr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쉘에서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명령어를 직접 입력하면 실행 결과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print (“Hello!”)  </a:t>
            </a:r>
            <a:r>
              <a:rPr lang="ko-KR" altLang="en-US" smtClean="0"/>
              <a:t>입력후 엔터키를 치면 </a:t>
            </a:r>
            <a:r>
              <a:rPr lang="en-US" altLang="ko-KR" dirty="0" smtClean="0"/>
              <a:t>Hello!</a:t>
            </a:r>
            <a:r>
              <a:rPr lang="ko-KR" altLang="en-US" smtClean="0"/>
              <a:t>가 출력됨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명령어 실행하기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284984"/>
            <a:ext cx="52578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22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5"/>
          <p:cNvSpPr>
            <a:spLocks noGrp="1"/>
          </p:cNvSpPr>
          <p:nvPr>
            <p:ph idx="1"/>
          </p:nvPr>
        </p:nvSpPr>
        <p:spPr>
          <a:xfrm>
            <a:off x="360710" y="1484784"/>
            <a:ext cx="8387754" cy="4608512"/>
          </a:xfrm>
        </p:spPr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쉘</a:t>
            </a:r>
            <a:r>
              <a:rPr lang="ko-KR" altLang="en-US" dirty="0" smtClean="0"/>
              <a:t> 메뉴에서 </a:t>
            </a:r>
            <a:r>
              <a:rPr lang="en-US" altLang="ko-KR" dirty="0" smtClean="0"/>
              <a:t>File -&gt; New File </a:t>
            </a:r>
            <a:r>
              <a:rPr lang="ko-KR" altLang="en-US" smtClean="0"/>
              <a:t>선택하면 편집기창 실행됨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편집기 실행하기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335779"/>
            <a:ext cx="7478414" cy="4189565"/>
          </a:xfrm>
          <a:prstGeom prst="rect">
            <a:avLst/>
          </a:prstGeom>
        </p:spPr>
      </p:pic>
      <p:sp>
        <p:nvSpPr>
          <p:cNvPr id="5" name="자유형 4"/>
          <p:cNvSpPr/>
          <p:nvPr/>
        </p:nvSpPr>
        <p:spPr>
          <a:xfrm>
            <a:off x="2701452" y="1979997"/>
            <a:ext cx="1505299" cy="441063"/>
          </a:xfrm>
          <a:custGeom>
            <a:avLst/>
            <a:gdLst>
              <a:gd name="connsiteX0" fmla="*/ 1487278 w 1505299"/>
              <a:gd name="connsiteY0" fmla="*/ 441063 h 441063"/>
              <a:gd name="connsiteX1" fmla="*/ 1487278 w 1505299"/>
              <a:gd name="connsiteY1" fmla="*/ 363945 h 441063"/>
              <a:gd name="connsiteX2" fmla="*/ 1299991 w 1505299"/>
              <a:gd name="connsiteY2" fmla="*/ 66490 h 441063"/>
              <a:gd name="connsiteX3" fmla="*/ 594911 w 1505299"/>
              <a:gd name="connsiteY3" fmla="*/ 11405 h 441063"/>
              <a:gd name="connsiteX4" fmla="*/ 0 w 1505299"/>
              <a:gd name="connsiteY4" fmla="*/ 231743 h 44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5299" h="441063">
                <a:moveTo>
                  <a:pt x="1487278" y="441063"/>
                </a:moveTo>
                <a:cubicBezTo>
                  <a:pt x="1502885" y="433718"/>
                  <a:pt x="1518492" y="426374"/>
                  <a:pt x="1487278" y="363945"/>
                </a:cubicBezTo>
                <a:cubicBezTo>
                  <a:pt x="1456064" y="301516"/>
                  <a:pt x="1448719" y="125247"/>
                  <a:pt x="1299991" y="66490"/>
                </a:cubicBezTo>
                <a:cubicBezTo>
                  <a:pt x="1151263" y="7733"/>
                  <a:pt x="811576" y="-16137"/>
                  <a:pt x="594911" y="11405"/>
                </a:cubicBezTo>
                <a:cubicBezTo>
                  <a:pt x="378246" y="38947"/>
                  <a:pt x="189123" y="135345"/>
                  <a:pt x="0" y="231743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1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5"/>
          <p:cNvSpPr>
            <a:spLocks noGrp="1"/>
          </p:cNvSpPr>
          <p:nvPr>
            <p:ph idx="1"/>
          </p:nvPr>
        </p:nvSpPr>
        <p:spPr>
          <a:xfrm>
            <a:off x="360710" y="1484784"/>
            <a:ext cx="8387754" cy="4608512"/>
          </a:xfrm>
        </p:spPr>
        <p:txBody>
          <a:bodyPr/>
          <a:lstStyle/>
          <a:p>
            <a:r>
              <a:rPr lang="ko-KR" altLang="en-US" dirty="0" smtClean="0"/>
              <a:t>편집기 창에서 </a:t>
            </a:r>
            <a:r>
              <a:rPr lang="en-US" altLang="ko-KR" dirty="0" smtClean="0"/>
              <a:t>Run -&gt; Run</a:t>
            </a:r>
            <a:r>
              <a:rPr lang="ko-KR" altLang="en-US" smtClean="0"/>
              <a:t> </a:t>
            </a:r>
            <a:r>
              <a:rPr lang="en-US" altLang="ko-KR" dirty="0" smtClean="0"/>
              <a:t>Module </a:t>
            </a:r>
            <a:r>
              <a:rPr lang="ko-KR" altLang="en-US" smtClean="0"/>
              <a:t>메뉴를 선택하면 작성된 코드가 실행됨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편집기 실행하기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335779"/>
            <a:ext cx="7478414" cy="4189565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1259632" y="1988840"/>
            <a:ext cx="360040" cy="5040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52865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1595</TotalTime>
  <Words>1062</Words>
  <Application>Microsoft Office PowerPoint</Application>
  <PresentationFormat>화면 슬라이드 쇼(4:3)</PresentationFormat>
  <Paragraphs>425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7" baseType="lpstr">
      <vt:lpstr>HY그래픽M</vt:lpstr>
      <vt:lpstr>맑은 고딕</vt:lpstr>
      <vt:lpstr>Arial</vt:lpstr>
      <vt:lpstr>Trebuchet MS</vt:lpstr>
      <vt:lpstr>Wingdings</vt:lpstr>
      <vt:lpstr>Wingdings 3</vt:lpstr>
      <vt:lpstr>패싯</vt:lpstr>
      <vt:lpstr>라즈베리파이 기초과정 (2차시)</vt:lpstr>
      <vt:lpstr>PowerPoint 프레젠테이션</vt:lpstr>
      <vt:lpstr>H/W 제어 코딩 툴</vt:lpstr>
      <vt:lpstr>코딩 주제</vt:lpstr>
      <vt:lpstr>PowerPoint 프레젠테이션</vt:lpstr>
      <vt:lpstr>파이썬 쉘 실행하기</vt:lpstr>
      <vt:lpstr>파이썬 명령어 실행하기</vt:lpstr>
      <vt:lpstr>파이썬 편집기 실행하기</vt:lpstr>
      <vt:lpstr>파이썬 편집기 실행하기</vt:lpstr>
      <vt:lpstr>개발 편집기에서 직접 실행하기</vt:lpstr>
      <vt:lpstr>파이썬 파일로 생성한 후 실행하기</vt:lpstr>
      <vt:lpstr>PowerPoint 프레젠테이션</vt:lpstr>
      <vt:lpstr>주석 처리</vt:lpstr>
      <vt:lpstr>변수</vt:lpstr>
      <vt:lpstr>문자를 숫자로, 숫자를 문자로</vt:lpstr>
      <vt:lpstr>range() 함수</vt:lpstr>
      <vt:lpstr>if 조건 비교</vt:lpstr>
      <vt:lpstr>if 조건 비교</vt:lpstr>
      <vt:lpstr>if 조건 비교</vt:lpstr>
      <vt:lpstr>while 반복문</vt:lpstr>
      <vt:lpstr>for 반복문</vt:lpstr>
      <vt:lpstr>for 반복문 실습</vt:lpstr>
      <vt:lpstr>시간 지연 함수</vt:lpstr>
      <vt:lpstr>예외처리</vt:lpstr>
      <vt:lpstr>Ctrl+C로 프로그램 종료 처리</vt:lpstr>
      <vt:lpstr>함수 정의하기 #1</vt:lpstr>
      <vt:lpstr>함수 정의하기 #2</vt:lpstr>
      <vt:lpstr>함수 정의하기 #3</vt:lpstr>
      <vt:lpstr>함수에서 전역변수 사용하기</vt:lpstr>
      <vt:lpstr>모듈 추가하기</vt:lpstr>
      <vt:lpstr>모듈 생성하기</vt:lpstr>
      <vt:lpstr>PowerPoint 프레젠테이션</vt:lpstr>
      <vt:lpstr>LED 제어하기</vt:lpstr>
      <vt:lpstr>LED 제어하기</vt:lpstr>
      <vt:lpstr>LED 제어하기</vt:lpstr>
      <vt:lpstr>GPIO 모듈 불러오기</vt:lpstr>
      <vt:lpstr>핀번호 할당 방법 정의 #1</vt:lpstr>
      <vt:lpstr>핀번호 할당 방법 정의 #2</vt:lpstr>
      <vt:lpstr>핀번호 용도 및 초기값 설정</vt:lpstr>
      <vt:lpstr>핀에 값을 출력함</vt:lpstr>
      <vt:lpstr>PowerPoint 프레젠테이션</vt:lpstr>
      <vt:lpstr>시간 모듈 추가하기</vt:lpstr>
      <vt:lpstr>3초간 LED 켜기</vt:lpstr>
      <vt:lpstr>모든 GPIO 핀 해제시키기</vt:lpstr>
      <vt:lpstr>PowerPoint 프레젠테이션</vt:lpstr>
      <vt:lpstr>0.5초 간격 점멸 기능 구현하기</vt:lpstr>
      <vt:lpstr>PowerPoint 프레젠테이션</vt:lpstr>
      <vt:lpstr>Ctrl + C로 종료되는 프로그램 틀</vt:lpstr>
      <vt:lpstr>무한 loop 기능을 추가함</vt:lpstr>
      <vt:lpstr>LED 점멸 기능을 추가함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HYUNWOO</dc:creator>
  <cp:lastModifiedBy>Young Joon Kim</cp:lastModifiedBy>
  <cp:revision>1081</cp:revision>
  <dcterms:created xsi:type="dcterms:W3CDTF">2015-05-01T02:42:52Z</dcterms:created>
  <dcterms:modified xsi:type="dcterms:W3CDTF">2017-02-15T10:12:35Z</dcterms:modified>
</cp:coreProperties>
</file>