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86" r:id="rId2"/>
    <p:sldId id="368" r:id="rId3"/>
    <p:sldId id="371" r:id="rId4"/>
    <p:sldId id="406" r:id="rId5"/>
    <p:sldId id="407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70" r:id="rId15"/>
    <p:sldId id="400" r:id="rId16"/>
    <p:sldId id="401" r:id="rId17"/>
    <p:sldId id="380" r:id="rId18"/>
    <p:sldId id="382" r:id="rId19"/>
    <p:sldId id="381" r:id="rId20"/>
    <p:sldId id="383" r:id="rId21"/>
    <p:sldId id="384" r:id="rId22"/>
    <p:sldId id="385" r:id="rId23"/>
    <p:sldId id="386" r:id="rId24"/>
    <p:sldId id="387" r:id="rId25"/>
    <p:sldId id="402" r:id="rId26"/>
    <p:sldId id="403" r:id="rId27"/>
    <p:sldId id="404" r:id="rId28"/>
    <p:sldId id="388" r:id="rId29"/>
    <p:sldId id="389" r:id="rId30"/>
    <p:sldId id="390" r:id="rId31"/>
    <p:sldId id="391" r:id="rId32"/>
    <p:sldId id="405" r:id="rId33"/>
    <p:sldId id="392" r:id="rId34"/>
    <p:sldId id="393" r:id="rId35"/>
    <p:sldId id="394" r:id="rId36"/>
    <p:sldId id="408" r:id="rId37"/>
    <p:sldId id="395" r:id="rId38"/>
    <p:sldId id="409" r:id="rId39"/>
    <p:sldId id="396" r:id="rId40"/>
    <p:sldId id="397" r:id="rId41"/>
    <p:sldId id="398" r:id="rId42"/>
    <p:sldId id="399" r:id="rId43"/>
    <p:sldId id="410" r:id="rId44"/>
    <p:sldId id="411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C00"/>
    <a:srgbClr val="A5F62E"/>
    <a:srgbClr val="76C308"/>
    <a:srgbClr val="4F81BD"/>
    <a:srgbClr val="009900"/>
    <a:srgbClr val="92D050"/>
    <a:srgbClr val="E47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0FFB1-E4DA-446B-84E5-260FA7038DF7}" type="datetimeFigureOut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2D729-89AD-4E04-8A9A-0A6052A0A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3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F62AB-439E-421D-92BF-AC40878CDE9D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867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0775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4944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2887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444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F232-9F1C-460D-9FED-A8B5AA8C57BD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82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1F00-EDBD-43AD-8845-4355AAE50D0C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5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6306"/>
            <a:ext cx="8712968" cy="8164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10" y="1484784"/>
            <a:ext cx="8387754" cy="4608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5211" y="6381328"/>
            <a:ext cx="684132" cy="365125"/>
          </a:xfrm>
        </p:spPr>
        <p:txBody>
          <a:bodyPr/>
          <a:lstStyle/>
          <a:p>
            <a:fld id="{D1B6DBB7-B045-4643-BEDA-2AC3406F4331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381328"/>
            <a:ext cx="462297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4629" y="6381328"/>
            <a:ext cx="512638" cy="365125"/>
          </a:xfrm>
        </p:spPr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47680" y="6469454"/>
            <a:ext cx="2996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㈜</a:t>
            </a:r>
            <a:r>
              <a:rPr lang="ko-KR" altLang="en-US" sz="1200" dirty="0" err="1" smtClean="0"/>
              <a:t>헬로앱스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http://www.helloapps.co.kr</a:t>
            </a:r>
            <a:endParaRPr lang="ko-KR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48886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1C8D-B0DE-475E-B4A5-625B3746FBA2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4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01EA-BB80-4206-AE09-0673849E388D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37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07E-E5B7-4CC4-8662-14FA1EE844D6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7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88A5-45FC-4D49-93D1-B4C0CDC1E4AE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84E4-FE4F-4894-B851-8009B538253F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7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1831-2784-4290-B77F-DDC0312B01A0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3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39B9-7FF9-4D58-BA89-977874FB42FC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5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0DC8-49E5-4DBA-90C1-E785E7C8A599}" type="datetime1">
              <a:rPr lang="ko-KR" altLang="en-US" smtClean="0"/>
              <a:t>2017-02-15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44BB50-B7B3-497B-AAED-7CC56EBF7E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-8467" y="-3244"/>
            <a:ext cx="9144000" cy="118874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1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125921"/>
            <a:ext cx="8064895" cy="1646302"/>
          </a:xfrm>
        </p:spPr>
        <p:txBody>
          <a:bodyPr/>
          <a:lstStyle/>
          <a:p>
            <a:pPr algn="ctr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기초과정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(3</a:t>
            </a:r>
            <a:r>
              <a:rPr lang="ko-KR" altLang="en-US" smtClean="0"/>
              <a:t>차시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㈜</a:t>
            </a:r>
            <a:r>
              <a:rPr lang="ko-KR" altLang="en-US" sz="3600" dirty="0" err="1" smtClean="0">
                <a:solidFill>
                  <a:schemeClr val="tx1"/>
                </a:solidFill>
              </a:rPr>
              <a:t>헬로앱스</a:t>
            </a:r>
            <a:endParaRPr lang="en-US" altLang="ko-KR" sz="3600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5739884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smtClean="0"/>
              <a:t>김영준 목원대학교 겸임교수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버튼으로</a:t>
            </a:r>
            <a:r>
              <a:rPr lang="en-US" altLang="ko-KR" dirty="0" smtClean="0"/>
              <a:t> LED </a:t>
            </a:r>
            <a:r>
              <a:rPr lang="ko-KR" altLang="en-US" smtClean="0"/>
              <a:t>켜기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558518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RPi.GPIO</a:t>
            </a:r>
            <a:r>
              <a:rPr lang="en-US" altLang="ko-KR" sz="1600" dirty="0" smtClean="0"/>
              <a:t> as GPIO</a:t>
            </a:r>
          </a:p>
          <a:p>
            <a:r>
              <a:rPr lang="en-US" altLang="ko-KR" sz="1600" dirty="0" smtClean="0"/>
              <a:t>import time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GPIO.setmode</a:t>
            </a:r>
            <a:r>
              <a:rPr lang="en-US" altLang="ko-KR" sz="1600" dirty="0" smtClean="0"/>
              <a:t>(GPIO.BOARD)</a:t>
            </a:r>
          </a:p>
          <a:p>
            <a:r>
              <a:rPr lang="en-US" altLang="ko-KR" sz="1600" dirty="0" err="1" smtClean="0"/>
              <a:t>GPIO.setup</a:t>
            </a:r>
            <a:r>
              <a:rPr lang="en-US" altLang="ko-KR" sz="1600" dirty="0" smtClean="0"/>
              <a:t>(7, GPIO.IN)</a:t>
            </a:r>
            <a:endParaRPr lang="en-US" altLang="ko-KR" sz="1600" dirty="0"/>
          </a:p>
          <a:p>
            <a:r>
              <a:rPr lang="en-US" altLang="ko-KR" sz="1600" dirty="0" err="1" smtClean="0"/>
              <a:t>GPIO.setup</a:t>
            </a:r>
            <a:r>
              <a:rPr lang="en-US" altLang="ko-KR" sz="1600" dirty="0" smtClean="0"/>
              <a:t>(11, GPIO.OUT, initial=GPIO.LOW)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try: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while True: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a </a:t>
            </a:r>
            <a:r>
              <a:rPr lang="en-US" altLang="ko-KR" sz="1600" dirty="0">
                <a:solidFill>
                  <a:srgbClr val="C00000"/>
                </a:solidFill>
              </a:rPr>
              <a:t>=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GPIO.input</a:t>
            </a:r>
            <a:r>
              <a:rPr lang="en-US" altLang="ko-KR" sz="1600" dirty="0" smtClean="0">
                <a:solidFill>
                  <a:srgbClr val="C00000"/>
                </a:solidFill>
              </a:rPr>
              <a:t>(7)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if a == 0:</a:t>
            </a:r>
            <a:endParaRPr lang="en-US" altLang="ko-KR" sz="1600" dirty="0" smtClean="0"/>
          </a:p>
          <a:p>
            <a:r>
              <a:rPr lang="en-US" altLang="ko-KR" sz="1600" dirty="0">
                <a:solidFill>
                  <a:srgbClr val="C00000"/>
                </a:solidFill>
              </a:rPr>
              <a:t>		</a:t>
            </a:r>
            <a:r>
              <a:rPr lang="en-US" altLang="ko-KR" sz="1600" dirty="0" smtClean="0">
                <a:solidFill>
                  <a:srgbClr val="C00000"/>
                </a:solidFill>
              </a:rPr>
              <a:t>	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GPIO.output</a:t>
            </a:r>
            <a:r>
              <a:rPr lang="en-US" altLang="ko-KR" sz="1600" dirty="0" smtClean="0">
                <a:solidFill>
                  <a:srgbClr val="C00000"/>
                </a:solidFill>
              </a:rPr>
              <a:t>(11, </a:t>
            </a:r>
            <a:r>
              <a:rPr lang="en-US" altLang="ko-KR" sz="1600" dirty="0">
                <a:solidFill>
                  <a:srgbClr val="C00000"/>
                </a:solidFill>
              </a:rPr>
              <a:t>GPIO.HIGH</a:t>
            </a:r>
            <a:r>
              <a:rPr lang="en-US" altLang="ko-KR" sz="16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else: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	</a:t>
            </a:r>
            <a:r>
              <a:rPr lang="en-US" altLang="ko-KR" sz="1600" dirty="0">
                <a:solidFill>
                  <a:srgbClr val="C00000"/>
                </a:solidFill>
              </a:rPr>
              <a:t>		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GPIO.output</a:t>
            </a:r>
            <a:r>
              <a:rPr lang="en-US" altLang="ko-KR" sz="1600" dirty="0" smtClean="0">
                <a:solidFill>
                  <a:srgbClr val="C00000"/>
                </a:solidFill>
              </a:rPr>
              <a:t>(11, </a:t>
            </a:r>
            <a:r>
              <a:rPr lang="en-US" altLang="ko-KR" sz="1600" dirty="0">
                <a:solidFill>
                  <a:srgbClr val="C00000"/>
                </a:solidFill>
              </a:rPr>
              <a:t>GPIO.LOW</a:t>
            </a:r>
            <a:r>
              <a:rPr lang="en-US" altLang="ko-KR" sz="1600" dirty="0" smtClean="0">
                <a:solidFill>
                  <a:srgbClr val="C00000"/>
                </a:solidFill>
              </a:rPr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e</a:t>
            </a:r>
            <a:r>
              <a:rPr lang="en-US" altLang="ko-KR" sz="1600" dirty="0" smtClean="0"/>
              <a:t>xcept </a:t>
            </a:r>
            <a:r>
              <a:rPr lang="en-US" altLang="ko-KR" sz="1600" dirty="0" err="1" smtClean="0"/>
              <a:t>KeyboardInterrupt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pass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GPIO.cleanup</a:t>
            </a:r>
            <a:r>
              <a:rPr lang="en-US" altLang="ko-KR" sz="16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999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0" y="3140968"/>
            <a:ext cx="6021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/>
              <a:t>풀업</a:t>
            </a:r>
            <a:r>
              <a:rPr lang="ko-KR" altLang="en-US" sz="5400" dirty="0" smtClean="0"/>
              <a:t> </a:t>
            </a:r>
            <a:r>
              <a:rPr lang="en-US" altLang="ko-KR" sz="5400" dirty="0" smtClean="0"/>
              <a:t>/ </a:t>
            </a:r>
            <a:r>
              <a:rPr lang="ko-KR" altLang="en-US" sz="5400" smtClean="0"/>
              <a:t>풀다운 설정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558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버튼으로</a:t>
            </a:r>
            <a:r>
              <a:rPr lang="en-US" altLang="ko-KR" dirty="0" smtClean="0"/>
              <a:t> LED </a:t>
            </a:r>
            <a:r>
              <a:rPr lang="ko-KR" altLang="en-US" smtClean="0"/>
              <a:t>켜기 </a:t>
            </a:r>
            <a:r>
              <a:rPr lang="en-US" altLang="ko-KR" dirty="0" smtClean="0"/>
              <a:t>(</a:t>
            </a:r>
            <a:r>
              <a:rPr lang="ko-KR" altLang="en-US" smtClean="0"/>
              <a:t>참고 사항임</a:t>
            </a:r>
            <a:r>
              <a:rPr lang="en-US" altLang="ko-KR" dirty="0" smtClean="0"/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558518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RPi.GPIO</a:t>
            </a:r>
            <a:r>
              <a:rPr lang="en-US" altLang="ko-KR" sz="1600" dirty="0" smtClean="0"/>
              <a:t> as GPIO</a:t>
            </a:r>
          </a:p>
          <a:p>
            <a:r>
              <a:rPr lang="en-US" altLang="ko-KR" sz="1600" dirty="0" smtClean="0"/>
              <a:t>import time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GPIO.setmode</a:t>
            </a:r>
            <a:r>
              <a:rPr lang="en-US" altLang="ko-KR" sz="1600" dirty="0" smtClean="0"/>
              <a:t>(GPIO.BOARD)</a:t>
            </a:r>
          </a:p>
          <a:p>
            <a:r>
              <a:rPr lang="en-US" altLang="ko-KR" sz="1600" dirty="0" err="1" smtClean="0"/>
              <a:t>GPIO.setup</a:t>
            </a:r>
            <a:r>
              <a:rPr lang="en-US" altLang="ko-KR" sz="1600" dirty="0" smtClean="0"/>
              <a:t>(7, GPIO.IN</a:t>
            </a:r>
            <a:r>
              <a:rPr lang="en-US" altLang="ko-KR" sz="1600" dirty="0" smtClean="0">
                <a:solidFill>
                  <a:srgbClr val="C0000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pull_up_down</a:t>
            </a:r>
            <a:r>
              <a:rPr lang="en-US" altLang="ko-KR" sz="1600" dirty="0" smtClean="0">
                <a:solidFill>
                  <a:srgbClr val="C00000"/>
                </a:solidFill>
              </a:rPr>
              <a:t>=GPIO.PUD_UP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err="1" smtClean="0"/>
              <a:t>GPIO.setup</a:t>
            </a:r>
            <a:r>
              <a:rPr lang="en-US" altLang="ko-KR" sz="1600" dirty="0" smtClean="0"/>
              <a:t>(11, GPIO.OUT, initial=GPIO.LOW)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try: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while True: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a </a:t>
            </a:r>
            <a:r>
              <a:rPr lang="en-US" altLang="ko-KR" sz="1600" dirty="0"/>
              <a:t>= </a:t>
            </a:r>
            <a:r>
              <a:rPr lang="en-US" altLang="ko-KR" sz="1600" dirty="0" err="1" smtClean="0"/>
              <a:t>GPIO.input</a:t>
            </a:r>
            <a:r>
              <a:rPr lang="en-US" altLang="ko-KR" sz="1600" dirty="0" smtClean="0"/>
              <a:t>(7)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if a == 1: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GPIO.output</a:t>
            </a:r>
            <a:r>
              <a:rPr lang="en-US" altLang="ko-KR" sz="1600" dirty="0" smtClean="0"/>
              <a:t>(11, </a:t>
            </a:r>
            <a:r>
              <a:rPr lang="en-US" altLang="ko-KR" sz="1600" dirty="0"/>
              <a:t>GPIO.HIGH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else:</a:t>
            </a:r>
            <a:endParaRPr lang="en-US" altLang="ko-KR" sz="1600" dirty="0"/>
          </a:p>
          <a:p>
            <a:r>
              <a:rPr lang="en-US" altLang="ko-KR" sz="1600" dirty="0" smtClean="0"/>
              <a:t>	</a:t>
            </a:r>
            <a:r>
              <a:rPr lang="en-US" altLang="ko-KR" sz="1600" dirty="0"/>
              <a:t>		</a:t>
            </a:r>
            <a:r>
              <a:rPr lang="en-US" altLang="ko-KR" sz="1600" dirty="0" err="1" smtClean="0"/>
              <a:t>GPIO.output</a:t>
            </a:r>
            <a:r>
              <a:rPr lang="en-US" altLang="ko-KR" sz="1600" dirty="0" smtClean="0"/>
              <a:t>(11, </a:t>
            </a:r>
            <a:r>
              <a:rPr lang="en-US" altLang="ko-KR" sz="1600" dirty="0"/>
              <a:t>GPIO.LOW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e</a:t>
            </a:r>
            <a:r>
              <a:rPr lang="en-US" altLang="ko-KR" sz="1600" dirty="0" smtClean="0"/>
              <a:t>xcept </a:t>
            </a:r>
            <a:r>
              <a:rPr lang="en-US" altLang="ko-KR" sz="1600" dirty="0" err="1" smtClean="0"/>
              <a:t>KeyboardInterrupt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pass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GPIO.cleanup</a:t>
            </a:r>
            <a:r>
              <a:rPr lang="en-US" altLang="ko-KR" sz="1600" dirty="0" smtClean="0"/>
              <a:t>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5936" y="5373216"/>
            <a:ext cx="4060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본 실습에서 사용되는 버튼은 저항의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위치가 고정되어 있어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smtClean="0">
                <a:solidFill>
                  <a:srgbClr val="C00000"/>
                </a:solidFill>
              </a:rPr>
              <a:t>풀업</a:t>
            </a:r>
            <a:r>
              <a:rPr lang="en-US" altLang="ko-KR" dirty="0" smtClean="0">
                <a:solidFill>
                  <a:srgbClr val="C00000"/>
                </a:solidFill>
              </a:rPr>
              <a:t>/</a:t>
            </a:r>
            <a:r>
              <a:rPr lang="ko-KR" altLang="en-US" smtClean="0">
                <a:solidFill>
                  <a:srgbClr val="C00000"/>
                </a:solidFill>
              </a:rPr>
              <a:t>풀다운을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조정해도 결과가 달라지지 않음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7704" y="3212976"/>
            <a:ext cx="406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/>
              <a:t>실습 및 응용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306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r>
              <a:rPr lang="en-US" altLang="ko-KR" dirty="0" smtClean="0"/>
              <a:t>1) </a:t>
            </a:r>
            <a:r>
              <a:rPr lang="ko-KR" altLang="en-US" smtClean="0"/>
              <a:t>학생의 </a:t>
            </a:r>
            <a:r>
              <a:rPr lang="ko-KR" altLang="en-US" dirty="0"/>
              <a:t>인원수를 세는 카운터를 버튼으로 구현해 봅니다</a:t>
            </a:r>
            <a:r>
              <a:rPr lang="en-US" altLang="ko-KR" dirty="0"/>
              <a:t>.</a:t>
            </a:r>
            <a:endParaRPr lang="ko-KR" altLang="en-US"/>
          </a:p>
          <a:p>
            <a:endParaRPr lang="en-US" altLang="ko-KR" dirty="0" smtClean="0"/>
          </a:p>
          <a:p>
            <a:r>
              <a:rPr lang="ko-KR" altLang="en-US" dirty="0" smtClean="0"/>
              <a:t>주제</a:t>
            </a:r>
            <a:r>
              <a:rPr lang="en-US" altLang="ko-KR" dirty="0" smtClean="0"/>
              <a:t>2) </a:t>
            </a:r>
            <a:r>
              <a:rPr lang="ko-KR" altLang="en-US" smtClean="0"/>
              <a:t>토글 </a:t>
            </a:r>
            <a:r>
              <a:rPr lang="ko-KR" altLang="en-US" dirty="0" smtClean="0"/>
              <a:t>스위치를 구현하시오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주제</a:t>
            </a:r>
            <a:r>
              <a:rPr lang="en-US" altLang="ko-KR" dirty="0" smtClean="0"/>
              <a:t>3) </a:t>
            </a:r>
            <a:r>
              <a:rPr lang="ko-KR" altLang="en-US" smtClean="0"/>
              <a:t>버튼이 </a:t>
            </a:r>
            <a:r>
              <a:rPr lang="ko-KR" altLang="en-US" dirty="0" smtClean="0"/>
              <a:t>눌리면 </a:t>
            </a:r>
            <a:r>
              <a:rPr lang="en-US" altLang="ko-KR" dirty="0" smtClean="0"/>
              <a:t>10</a:t>
            </a:r>
            <a:r>
              <a:rPr lang="ko-KR" altLang="en-US" smtClean="0"/>
              <a:t>초간 </a:t>
            </a:r>
            <a:r>
              <a:rPr lang="en-US" altLang="ko-KR" dirty="0" smtClean="0"/>
              <a:t>LED</a:t>
            </a:r>
            <a:r>
              <a:rPr lang="ko-KR" altLang="en-US" smtClean="0"/>
              <a:t>가 켜진 후 꺼지도록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주제</a:t>
            </a:r>
            <a:r>
              <a:rPr lang="en-US" altLang="ko-KR" dirty="0" smtClean="0"/>
              <a:t>4) </a:t>
            </a:r>
            <a:r>
              <a:rPr lang="ko-KR" altLang="en-US" smtClean="0"/>
              <a:t>버튼이 </a:t>
            </a:r>
            <a:r>
              <a:rPr lang="ko-KR" altLang="en-US" dirty="0" smtClean="0"/>
              <a:t>눌릴 때 마다 </a:t>
            </a:r>
            <a:r>
              <a:rPr lang="en-US" altLang="ko-KR" dirty="0" smtClean="0"/>
              <a:t>LED</a:t>
            </a:r>
            <a:r>
              <a:rPr lang="ko-KR" altLang="en-US" smtClean="0"/>
              <a:t>가 켜져 있는 시간이 </a:t>
            </a:r>
            <a:r>
              <a:rPr lang="en-US" altLang="ko-KR" dirty="0" smtClean="0"/>
              <a:t>10</a:t>
            </a:r>
            <a:r>
              <a:rPr lang="ko-KR" altLang="en-US" smtClean="0"/>
              <a:t>초씩 연장되도록 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카운트 세기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91880" y="188640"/>
            <a:ext cx="504016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RPi.GPIO</a:t>
            </a:r>
            <a:r>
              <a:rPr lang="en-US" altLang="ko-KR" sz="1600" dirty="0" smtClean="0"/>
              <a:t> as GPIO</a:t>
            </a:r>
          </a:p>
          <a:p>
            <a:r>
              <a:rPr lang="en-US" altLang="ko-KR" sz="1600" dirty="0" smtClean="0"/>
              <a:t>import time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GPIO.setmode</a:t>
            </a:r>
            <a:r>
              <a:rPr lang="en-US" altLang="ko-KR" sz="1600" dirty="0" smtClean="0"/>
              <a:t>(GPIO.BOARD)</a:t>
            </a:r>
          </a:p>
          <a:p>
            <a:r>
              <a:rPr lang="en-US" altLang="ko-KR" sz="1600" dirty="0" err="1" smtClean="0"/>
              <a:t>GPIO.setup</a:t>
            </a:r>
            <a:r>
              <a:rPr lang="en-US" altLang="ko-KR" sz="1600" dirty="0" smtClean="0"/>
              <a:t>(7, GPIO.IN)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cnt</a:t>
            </a:r>
            <a:r>
              <a:rPr lang="en-US" altLang="ko-KR" sz="1600" dirty="0" smtClean="0">
                <a:solidFill>
                  <a:srgbClr val="C00000"/>
                </a:solidFill>
              </a:rPr>
              <a:t> = 0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pressed = 0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try: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while True: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a </a:t>
            </a:r>
            <a:r>
              <a:rPr lang="en-US" altLang="ko-KR" sz="1600" dirty="0"/>
              <a:t>= </a:t>
            </a:r>
            <a:r>
              <a:rPr lang="en-US" altLang="ko-KR" sz="1600" dirty="0" err="1" smtClean="0"/>
              <a:t>GPIO.input</a:t>
            </a:r>
            <a:r>
              <a:rPr lang="en-US" altLang="ko-KR" sz="1600" dirty="0" smtClean="0"/>
              <a:t>(7)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if a == 1: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	</a:t>
            </a:r>
            <a:r>
              <a:rPr lang="en-US" altLang="ko-KR" sz="1600" dirty="0" smtClean="0">
                <a:solidFill>
                  <a:srgbClr val="C00000"/>
                </a:solidFill>
              </a:rPr>
              <a:t>	if pressed == 0: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		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cnt</a:t>
            </a:r>
            <a:r>
              <a:rPr lang="en-US" altLang="ko-KR" sz="1600" dirty="0" smtClean="0">
                <a:solidFill>
                  <a:srgbClr val="C00000"/>
                </a:solidFill>
              </a:rPr>
              <a:t> =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cnt</a:t>
            </a:r>
            <a:r>
              <a:rPr lang="en-US" altLang="ko-KR" sz="1600" dirty="0" smtClean="0">
                <a:solidFill>
                  <a:srgbClr val="C00000"/>
                </a:solidFill>
              </a:rPr>
              <a:t> + 1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		print (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cnt</a:t>
            </a:r>
            <a:r>
              <a:rPr lang="en-US" altLang="ko-KR" sz="16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	pressed = 1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else: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			pressed </a:t>
            </a:r>
            <a:r>
              <a:rPr lang="en-US" altLang="ko-KR" sz="1600" dirty="0">
                <a:solidFill>
                  <a:srgbClr val="C00000"/>
                </a:solidFill>
              </a:rPr>
              <a:t>= </a:t>
            </a:r>
            <a:r>
              <a:rPr lang="en-US" altLang="ko-KR" sz="1600" dirty="0" smtClean="0">
                <a:solidFill>
                  <a:srgbClr val="C00000"/>
                </a:solidFill>
              </a:rPr>
              <a:t>0</a:t>
            </a:r>
          </a:p>
          <a:p>
            <a:endParaRPr lang="en-US" altLang="ko-KR" sz="1600" dirty="0"/>
          </a:p>
          <a:p>
            <a:r>
              <a:rPr lang="en-US" altLang="ko-KR" sz="1600" dirty="0"/>
              <a:t>e</a:t>
            </a:r>
            <a:r>
              <a:rPr lang="en-US" altLang="ko-KR" sz="1600" dirty="0" smtClean="0"/>
              <a:t>xcept </a:t>
            </a:r>
            <a:r>
              <a:rPr lang="en-US" altLang="ko-KR" sz="1600" dirty="0" err="1" smtClean="0"/>
              <a:t>KeyboardInterrupt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pass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GPIO.cleanup</a:t>
            </a:r>
            <a:r>
              <a:rPr lang="en-US" altLang="ko-KR" sz="16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84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토글스위</a:t>
            </a:r>
            <a:r>
              <a:rPr lang="ko-KR" altLang="en-US" dirty="0" err="1"/>
              <a:t>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91880" y="223693"/>
            <a:ext cx="5253361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RPi.GPIO</a:t>
            </a:r>
            <a:r>
              <a:rPr lang="en-US" altLang="ko-KR" sz="1400" dirty="0" smtClean="0"/>
              <a:t> as GPIO</a:t>
            </a:r>
          </a:p>
          <a:p>
            <a:r>
              <a:rPr lang="en-US" altLang="ko-KR" sz="1400" dirty="0" smtClean="0"/>
              <a:t>import time</a:t>
            </a:r>
          </a:p>
          <a:p>
            <a:r>
              <a:rPr lang="en-US" altLang="ko-KR" sz="1400" dirty="0" err="1" smtClean="0"/>
              <a:t>GPIO.setmode</a:t>
            </a:r>
            <a:r>
              <a:rPr lang="en-US" altLang="ko-KR" sz="1400" dirty="0" smtClean="0"/>
              <a:t>(GPIO.BOARD)</a:t>
            </a:r>
          </a:p>
          <a:p>
            <a:r>
              <a:rPr lang="en-US" altLang="ko-KR" sz="1400" dirty="0" err="1" smtClean="0"/>
              <a:t>GPIO.setup</a:t>
            </a:r>
            <a:r>
              <a:rPr lang="en-US" altLang="ko-KR" sz="1400" dirty="0" smtClean="0"/>
              <a:t>(7, GPIO.IN)</a:t>
            </a:r>
          </a:p>
          <a:p>
            <a:r>
              <a:rPr lang="en-US" altLang="ko-KR" sz="1400" dirty="0" err="1"/>
              <a:t>GPIO.setup</a:t>
            </a:r>
            <a:r>
              <a:rPr lang="en-US" altLang="ko-KR" sz="1400" dirty="0"/>
              <a:t>(11, GPIO.OUT, initial=GPIO.LOW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>
                <a:solidFill>
                  <a:srgbClr val="C00000"/>
                </a:solidFill>
              </a:rPr>
              <a:t>l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ed_on</a:t>
            </a:r>
            <a:r>
              <a:rPr lang="en-US" altLang="ko-KR" sz="1400" dirty="0" smtClean="0">
                <a:solidFill>
                  <a:srgbClr val="C00000"/>
                </a:solidFill>
              </a:rPr>
              <a:t> = False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pressed = 0</a:t>
            </a:r>
            <a:endParaRPr lang="en-US" altLang="ko-KR" sz="1400" dirty="0" smtClean="0"/>
          </a:p>
          <a:p>
            <a:r>
              <a:rPr lang="en-US" altLang="ko-KR" sz="1400" dirty="0" smtClean="0"/>
              <a:t>try: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while True: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	a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GPIO.input</a:t>
            </a:r>
            <a:r>
              <a:rPr lang="en-US" altLang="ko-KR" sz="1400" dirty="0" smtClean="0"/>
              <a:t>(7)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	</a:t>
            </a:r>
            <a:r>
              <a:rPr lang="en-US" altLang="ko-KR" sz="1400" dirty="0" smtClean="0">
                <a:solidFill>
                  <a:srgbClr val="C00000"/>
                </a:solidFill>
              </a:rPr>
              <a:t>	if a == 1: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		</a:t>
            </a:r>
            <a:r>
              <a:rPr lang="en-US" altLang="ko-KR" sz="1400" dirty="0" smtClean="0">
                <a:solidFill>
                  <a:srgbClr val="C00000"/>
                </a:solidFill>
              </a:rPr>
              <a:t>	if pressed == 0: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	</a:t>
            </a:r>
            <a:r>
              <a:rPr lang="en-US" altLang="ko-KR" sz="1400" dirty="0" smtClean="0">
                <a:solidFill>
                  <a:srgbClr val="C00000"/>
                </a:solidFill>
              </a:rPr>
              <a:t>			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led_on</a:t>
            </a:r>
            <a:r>
              <a:rPr lang="en-US" altLang="ko-KR" sz="1400" dirty="0" smtClean="0">
                <a:solidFill>
                  <a:srgbClr val="C00000"/>
                </a:solidFill>
              </a:rPr>
              <a:t> = ~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led_on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				print (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led_on</a:t>
            </a:r>
            <a:r>
              <a:rPr lang="en-US" altLang="ko-KR" sz="14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	</a:t>
            </a:r>
            <a:r>
              <a:rPr lang="en-US" altLang="ko-KR" sz="1400" dirty="0" smtClean="0">
                <a:solidFill>
                  <a:srgbClr val="C00000"/>
                </a:solidFill>
              </a:rPr>
              <a:t>		pressed = 1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	</a:t>
            </a:r>
            <a:r>
              <a:rPr lang="en-US" altLang="ko-KR" sz="1400" dirty="0" smtClean="0">
                <a:solidFill>
                  <a:srgbClr val="C00000"/>
                </a:solidFill>
              </a:rPr>
              <a:t>	else: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			pressed </a:t>
            </a:r>
            <a:r>
              <a:rPr lang="en-US" altLang="ko-KR" sz="1400" dirty="0">
                <a:solidFill>
                  <a:srgbClr val="C00000"/>
                </a:solidFill>
              </a:rPr>
              <a:t>= </a:t>
            </a:r>
            <a:r>
              <a:rPr lang="en-US" altLang="ko-KR" sz="1400" dirty="0" smtClean="0">
                <a:solidFill>
                  <a:srgbClr val="C00000"/>
                </a:solidFill>
              </a:rPr>
              <a:t>0</a:t>
            </a:r>
          </a:p>
          <a:p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		if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led_on</a:t>
            </a:r>
            <a:r>
              <a:rPr lang="en-US" altLang="ko-KR" sz="1400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	</a:t>
            </a:r>
            <a:r>
              <a:rPr lang="en-US" altLang="ko-KR" sz="1400" dirty="0" smtClean="0">
                <a:solidFill>
                  <a:srgbClr val="C00000"/>
                </a:solidFill>
              </a:rPr>
              <a:t>		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GPIO.output</a:t>
            </a:r>
            <a:r>
              <a:rPr lang="en-US" altLang="ko-KR" sz="1400" dirty="0" smtClean="0">
                <a:solidFill>
                  <a:srgbClr val="C00000"/>
                </a:solidFill>
              </a:rPr>
              <a:t>(11, GPIO.HIGH)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	</a:t>
            </a:r>
            <a:r>
              <a:rPr lang="en-US" altLang="ko-KR" sz="1400" dirty="0" smtClean="0">
                <a:solidFill>
                  <a:srgbClr val="C00000"/>
                </a:solidFill>
              </a:rPr>
              <a:t>	else: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			</a:t>
            </a:r>
            <a:r>
              <a:rPr lang="en-US" altLang="ko-KR" sz="1400" dirty="0" err="1">
                <a:solidFill>
                  <a:srgbClr val="C00000"/>
                </a:solidFill>
              </a:rPr>
              <a:t>GPIO.output</a:t>
            </a:r>
            <a:r>
              <a:rPr lang="en-US" altLang="ko-KR" sz="1400" dirty="0">
                <a:solidFill>
                  <a:srgbClr val="C00000"/>
                </a:solidFill>
              </a:rPr>
              <a:t>(11, </a:t>
            </a:r>
            <a:r>
              <a:rPr lang="en-US" altLang="ko-KR" sz="1400" dirty="0" smtClean="0">
                <a:solidFill>
                  <a:srgbClr val="C00000"/>
                </a:solidFill>
              </a:rPr>
              <a:t>GPIO.LOW)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	</a:t>
            </a:r>
            <a:r>
              <a:rPr lang="en-US" altLang="ko-KR" sz="1400" dirty="0" smtClean="0">
                <a:solidFill>
                  <a:srgbClr val="C00000"/>
                </a:solidFill>
              </a:rPr>
              <a:t>	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sz="1400" dirty="0" smtClean="0">
                <a:solidFill>
                  <a:srgbClr val="C00000"/>
                </a:solidFill>
              </a:rPr>
              <a:t>(0.1)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e</a:t>
            </a:r>
            <a:r>
              <a:rPr lang="en-US" altLang="ko-KR" sz="1400" dirty="0" smtClean="0"/>
              <a:t>xcept </a:t>
            </a:r>
            <a:r>
              <a:rPr lang="en-US" altLang="ko-KR" sz="1400" dirty="0" err="1" smtClean="0"/>
              <a:t>KeyboardInterrupt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pass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GPIO.cleanup</a:t>
            </a:r>
            <a:r>
              <a:rPr lang="en-US" altLang="ko-KR" sz="14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227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7704" y="3212976"/>
            <a:ext cx="3937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PWM </a:t>
            </a:r>
            <a:r>
              <a:rPr lang="ko-KR" altLang="en-US" sz="5400" smtClean="0"/>
              <a:t>명령어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406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PWM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이론상</a:t>
            </a:r>
            <a:r>
              <a:rPr lang="en-US" altLang="ko-KR" dirty="0" smtClean="0"/>
              <a:t> 100MHz </a:t>
            </a:r>
            <a:r>
              <a:rPr lang="ko-KR" altLang="en-US" smtClean="0"/>
              <a:t>주파수 생성 가능하나 실제는 그 값보다 작음</a:t>
            </a:r>
            <a:endParaRPr lang="en-US" altLang="ko-KR" dirty="0" smtClean="0"/>
          </a:p>
          <a:p>
            <a:r>
              <a:rPr lang="en-US" altLang="ko-KR" dirty="0" smtClean="0"/>
              <a:t>Hardware PWM </a:t>
            </a:r>
            <a:r>
              <a:rPr lang="ko-KR" altLang="en-US" smtClean="0"/>
              <a:t>과 </a:t>
            </a:r>
            <a:r>
              <a:rPr lang="en-US" altLang="ko-KR" dirty="0" smtClean="0"/>
              <a:t>Software PWM</a:t>
            </a:r>
            <a:r>
              <a:rPr lang="ko-KR" altLang="en-US" smtClean="0"/>
              <a:t>으로 구현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smtClean="0"/>
              <a:t>에는 실제로 </a:t>
            </a:r>
            <a:r>
              <a:rPr lang="en-US" altLang="ko-KR" dirty="0" smtClean="0"/>
              <a:t>1</a:t>
            </a:r>
            <a:r>
              <a:rPr lang="ko-KR" altLang="en-US" smtClean="0"/>
              <a:t>개의 물리적 </a:t>
            </a:r>
            <a:r>
              <a:rPr lang="en-US" altLang="ko-KR" dirty="0" smtClean="0"/>
              <a:t>PWM </a:t>
            </a:r>
            <a:r>
              <a:rPr lang="ko-KR" altLang="en-US" smtClean="0"/>
              <a:t>핀만 존재</a:t>
            </a:r>
            <a:endParaRPr lang="en-US" altLang="ko-KR" dirty="0" smtClean="0"/>
          </a:p>
          <a:p>
            <a:pPr lvl="2"/>
            <a:r>
              <a:rPr lang="en-US" altLang="ko-KR" dirty="0"/>
              <a:t>Pin12 </a:t>
            </a:r>
            <a:r>
              <a:rPr lang="en-US" altLang="ko-KR" dirty="0" smtClean="0"/>
              <a:t>GPIO18</a:t>
            </a:r>
          </a:p>
          <a:p>
            <a:pPr lvl="1"/>
            <a:r>
              <a:rPr lang="ko-KR" altLang="en-US" dirty="0" smtClean="0"/>
              <a:t>하지만 다른 핀에 대해서는 </a:t>
            </a:r>
            <a:r>
              <a:rPr lang="en-US" altLang="ko-KR" dirty="0" smtClean="0"/>
              <a:t>Software PWM </a:t>
            </a:r>
            <a:r>
              <a:rPr lang="ko-KR" altLang="en-US" smtClean="0"/>
              <a:t>방식으로 작동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59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PWM </a:t>
            </a:r>
            <a:r>
              <a:rPr lang="ko-KR" altLang="en-US" smtClean="0"/>
              <a:t>명령어의 구성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43216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RPi.GPIO</a:t>
            </a:r>
            <a:r>
              <a:rPr lang="en-US" altLang="ko-KR" sz="1600" dirty="0" smtClean="0"/>
              <a:t> as GPIO</a:t>
            </a:r>
          </a:p>
          <a:p>
            <a:r>
              <a:rPr lang="en-US" altLang="ko-KR" sz="1600" dirty="0" smtClean="0"/>
              <a:t>import time</a:t>
            </a:r>
          </a:p>
          <a:p>
            <a:endParaRPr lang="en-US" altLang="ko-KR" sz="1600" dirty="0" smtClean="0"/>
          </a:p>
          <a:p>
            <a:r>
              <a:rPr lang="en-US" altLang="ko-KR" sz="1600" dirty="0" err="1"/>
              <a:t>GPIO.setmode</a:t>
            </a:r>
            <a:r>
              <a:rPr lang="en-US" altLang="ko-KR" sz="1600" dirty="0"/>
              <a:t>(GPIO.BOARD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/>
              <a:t>GPIO.setup</a:t>
            </a:r>
            <a:r>
              <a:rPr lang="en-US" altLang="ko-KR" sz="1600" dirty="0"/>
              <a:t>(11, GPIO.OUT, initial=GPIO.LOW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p = GPIO.PWM(11, 100)</a:t>
            </a:r>
          </a:p>
          <a:p>
            <a:endParaRPr lang="en-US" altLang="ko-KR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139952" y="3933056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GPIO.PWM(</a:t>
            </a:r>
            <a:r>
              <a:rPr lang="ko-KR" altLang="en-US" smtClean="0">
                <a:solidFill>
                  <a:srgbClr val="C00000"/>
                </a:solidFill>
              </a:rPr>
              <a:t>핀번호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smtClean="0">
                <a:solidFill>
                  <a:srgbClr val="C00000"/>
                </a:solidFill>
              </a:rPr>
              <a:t>진동수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3140968"/>
            <a:ext cx="3855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/>
              <a:t>디지털 입력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939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PWM </a:t>
            </a:r>
            <a:r>
              <a:rPr lang="ko-KR" altLang="en-US" smtClean="0"/>
              <a:t>명령어의 구성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432163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RPi.GPIO</a:t>
            </a:r>
            <a:r>
              <a:rPr lang="en-US" altLang="ko-KR" sz="1600" dirty="0" smtClean="0"/>
              <a:t> as GPIO</a:t>
            </a:r>
          </a:p>
          <a:p>
            <a:r>
              <a:rPr lang="en-US" altLang="ko-KR" sz="1600" dirty="0" smtClean="0"/>
              <a:t>import time</a:t>
            </a:r>
          </a:p>
          <a:p>
            <a:endParaRPr lang="en-US" altLang="ko-KR" sz="1600" dirty="0" smtClean="0"/>
          </a:p>
          <a:p>
            <a:r>
              <a:rPr lang="en-US" altLang="ko-KR" sz="1600" dirty="0" err="1"/>
              <a:t>GPIO.setmode</a:t>
            </a:r>
            <a:r>
              <a:rPr lang="en-US" altLang="ko-KR" sz="1600" dirty="0"/>
              <a:t>(GPIO.BOARD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/>
              <a:t>GPIO.setup</a:t>
            </a:r>
            <a:r>
              <a:rPr lang="en-US" altLang="ko-KR" sz="1600" dirty="0"/>
              <a:t>(11, GPIO.OUT, initial=GPIO.LOW)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 = GPIO.PWM(11, 100)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p.start</a:t>
            </a:r>
            <a:r>
              <a:rPr lang="en-US" altLang="ko-KR" sz="1600" dirty="0" smtClean="0">
                <a:solidFill>
                  <a:srgbClr val="C00000"/>
                </a:solidFill>
              </a:rPr>
              <a:t>(50)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…</a:t>
            </a:r>
          </a:p>
          <a:p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p.stop</a:t>
            </a:r>
            <a:r>
              <a:rPr lang="en-US" altLang="ko-KR" sz="1600" dirty="0" smtClean="0">
                <a:solidFill>
                  <a:srgbClr val="C00000"/>
                </a:solidFill>
              </a:rPr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GPIO.cleanup</a:t>
            </a:r>
            <a:r>
              <a:rPr lang="en-US" altLang="ko-KR" sz="1600" dirty="0" smtClean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869160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start(</a:t>
            </a:r>
            <a:r>
              <a:rPr lang="ko-KR" altLang="en-US" smtClean="0">
                <a:solidFill>
                  <a:srgbClr val="C00000"/>
                </a:solidFill>
              </a:rPr>
              <a:t>듀티비를 실수로 표시</a:t>
            </a:r>
            <a:r>
              <a:rPr lang="en-US" altLang="ko-KR" dirty="0" smtClean="0">
                <a:solidFill>
                  <a:srgbClr val="C00000"/>
                </a:solidFill>
              </a:rPr>
              <a:t>, 0% ~ 100%)</a:t>
            </a:r>
          </a:p>
          <a:p>
            <a:r>
              <a:rPr lang="ko-KR" altLang="en-US" dirty="0" smtClean="0">
                <a:solidFill>
                  <a:srgbClr val="C00000"/>
                </a:solidFill>
              </a:rPr>
              <a:t>위의 예는 </a:t>
            </a:r>
            <a:r>
              <a:rPr lang="ko-KR" altLang="en-US" dirty="0" err="1" smtClean="0">
                <a:solidFill>
                  <a:srgbClr val="C00000"/>
                </a:solidFill>
              </a:rPr>
              <a:t>듀티비가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50%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단계적으로 밝기를 조절하는 예제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4321632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RPi.GPIO</a:t>
            </a:r>
            <a:r>
              <a:rPr lang="en-US" altLang="ko-KR" sz="1600" dirty="0" smtClean="0"/>
              <a:t> as GPIO</a:t>
            </a:r>
          </a:p>
          <a:p>
            <a:r>
              <a:rPr lang="en-US" altLang="ko-KR" sz="1600" dirty="0" smtClean="0"/>
              <a:t>import time</a:t>
            </a:r>
          </a:p>
          <a:p>
            <a:endParaRPr lang="en-US" altLang="ko-KR" sz="1600" dirty="0" smtClean="0"/>
          </a:p>
          <a:p>
            <a:r>
              <a:rPr lang="en-US" altLang="ko-KR" sz="1600" dirty="0" err="1"/>
              <a:t>GPIO.setmode</a:t>
            </a:r>
            <a:r>
              <a:rPr lang="en-US" altLang="ko-KR" sz="1600" dirty="0"/>
              <a:t>(GPIO.BOARD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err="1"/>
              <a:t>GPIO.setup</a:t>
            </a:r>
            <a:r>
              <a:rPr lang="en-US" altLang="ko-KR" sz="1600" dirty="0"/>
              <a:t>(11, GPIO.OUT, initial=GPIO.LOW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 = GPIO.PWM(11, 100)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p.start</a:t>
            </a:r>
            <a:r>
              <a:rPr lang="en-US" altLang="ko-KR" sz="1600" dirty="0" smtClean="0">
                <a:solidFill>
                  <a:srgbClr val="C00000"/>
                </a:solidFill>
              </a:rPr>
              <a:t>(0)</a:t>
            </a:r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sz="1600" dirty="0" smtClean="0">
                <a:solidFill>
                  <a:srgbClr val="C00000"/>
                </a:solidFill>
              </a:rPr>
              <a:t>(1)</a:t>
            </a:r>
            <a:endParaRPr lang="en-US" altLang="ko-KR" sz="1600" dirty="0">
              <a:solidFill>
                <a:srgbClr val="C00000"/>
              </a:solidFill>
            </a:endParaRPr>
          </a:p>
          <a:p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p.ChangeDutyCycle</a:t>
            </a:r>
            <a:r>
              <a:rPr lang="en-US" altLang="ko-KR" sz="1600" dirty="0" smtClean="0">
                <a:solidFill>
                  <a:srgbClr val="C00000"/>
                </a:solidFill>
              </a:rPr>
              <a:t>(30)</a:t>
            </a:r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sz="1600" dirty="0" smtClean="0">
                <a:solidFill>
                  <a:srgbClr val="C00000"/>
                </a:solidFill>
              </a:rPr>
              <a:t>(1)</a:t>
            </a:r>
            <a:endParaRPr lang="en-US" altLang="ko-KR" sz="1600" dirty="0">
              <a:solidFill>
                <a:srgbClr val="C00000"/>
              </a:solidFill>
            </a:endParaRP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p.ChangeDutyCycle</a:t>
            </a:r>
            <a:r>
              <a:rPr lang="en-US" altLang="ko-KR" sz="1600" dirty="0" smtClean="0">
                <a:solidFill>
                  <a:srgbClr val="C00000"/>
                </a:solidFill>
              </a:rPr>
              <a:t>(60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sz="1600" dirty="0" smtClean="0">
                <a:solidFill>
                  <a:srgbClr val="C00000"/>
                </a:solidFill>
              </a:rPr>
              <a:t>(1)</a:t>
            </a:r>
            <a:endParaRPr lang="en-US" altLang="ko-KR" sz="1600" dirty="0">
              <a:solidFill>
                <a:srgbClr val="C00000"/>
              </a:solidFill>
            </a:endParaRP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p.ChangeDutyCycle</a:t>
            </a:r>
            <a:r>
              <a:rPr lang="en-US" altLang="ko-KR" sz="1600" dirty="0" smtClean="0">
                <a:solidFill>
                  <a:srgbClr val="C00000"/>
                </a:solidFill>
              </a:rPr>
              <a:t>(100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sz="1600" dirty="0" smtClean="0">
                <a:solidFill>
                  <a:srgbClr val="C00000"/>
                </a:solidFill>
              </a:rPr>
              <a:t>(3)</a:t>
            </a:r>
          </a:p>
          <a:p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err="1" smtClean="0"/>
              <a:t>p.stop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GPIO.cleanup</a:t>
            </a:r>
            <a:r>
              <a:rPr lang="en-US" altLang="ko-KR" sz="1600" dirty="0" smtClean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5733256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ChangeDutyCycle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smtClean="0">
                <a:solidFill>
                  <a:srgbClr val="C00000"/>
                </a:solidFill>
              </a:rPr>
              <a:t>듀티비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3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진동수를</a:t>
            </a:r>
            <a:r>
              <a:rPr lang="en-US" altLang="ko-KR" dirty="0" smtClean="0"/>
              <a:t> </a:t>
            </a:r>
            <a:r>
              <a:rPr lang="ko-KR" altLang="en-US" smtClean="0"/>
              <a:t>변경하려면</a:t>
            </a:r>
            <a:r>
              <a:rPr lang="en-US" altLang="ko-KR" dirty="0" smtClean="0"/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79712" y="2708920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p.ChangeFrequency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진동수</a:t>
            </a:r>
            <a:r>
              <a:rPr lang="en-US" altLang="ko-KR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04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7704" y="3212976"/>
            <a:ext cx="406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/>
              <a:t>실습 및 응용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152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r>
              <a:rPr lang="en-US" altLang="ko-KR" dirty="0" smtClean="0"/>
              <a:t>1) for </a:t>
            </a:r>
            <a:r>
              <a:rPr lang="ko-KR" altLang="en-US" smtClean="0"/>
              <a:t>반복문으로</a:t>
            </a:r>
            <a:r>
              <a:rPr lang="en-US" altLang="ko-KR" dirty="0" smtClean="0"/>
              <a:t> LED</a:t>
            </a:r>
            <a:r>
              <a:rPr lang="ko-KR" altLang="en-US" smtClean="0"/>
              <a:t>가 점진적으로 밝아지다가 어두워 지도록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주제</a:t>
            </a:r>
            <a:r>
              <a:rPr lang="en-US" altLang="ko-KR" dirty="0" smtClean="0"/>
              <a:t>2) </a:t>
            </a:r>
            <a:r>
              <a:rPr lang="ko-KR" altLang="en-US" smtClean="0"/>
              <a:t>버튼으로 </a:t>
            </a:r>
            <a:r>
              <a:rPr lang="en-US" altLang="ko-KR" dirty="0" smtClean="0"/>
              <a:t>LED</a:t>
            </a:r>
            <a:r>
              <a:rPr lang="ko-KR" altLang="en-US" smtClean="0"/>
              <a:t>의 밝기를 조절하는 기능을 구현합니다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단계적으로 밝기를 조절하는 예제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48335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as GPIO</a:t>
            </a:r>
          </a:p>
          <a:p>
            <a:r>
              <a:rPr lang="en-US" altLang="ko-KR" dirty="0" smtClean="0"/>
              <a:t>import time</a:t>
            </a:r>
          </a:p>
          <a:p>
            <a:endParaRPr lang="en-US" altLang="ko-KR" dirty="0" smtClean="0"/>
          </a:p>
          <a:p>
            <a:r>
              <a:rPr lang="en-US" altLang="ko-KR" dirty="0" err="1"/>
              <a:t>GPIO.setmode</a:t>
            </a:r>
            <a:r>
              <a:rPr lang="en-US" altLang="ko-KR" dirty="0"/>
              <a:t>(GPIO.BOARD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GPIO.setup</a:t>
            </a:r>
            <a:r>
              <a:rPr lang="en-US" altLang="ko-KR" dirty="0"/>
              <a:t>(11, GPIO.OUT, initial=GPIO.LOW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 = GPIO.PWM(11, 500)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p.start</a:t>
            </a:r>
            <a:r>
              <a:rPr lang="en-US" altLang="ko-KR" dirty="0" smtClean="0">
                <a:solidFill>
                  <a:srgbClr val="C00000"/>
                </a:solidFill>
              </a:rPr>
              <a:t>(0)</a:t>
            </a:r>
          </a:p>
          <a:p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for </a:t>
            </a:r>
            <a:r>
              <a:rPr lang="en-US" altLang="ko-KR" dirty="0" err="1" smtClean="0">
                <a:solidFill>
                  <a:srgbClr val="C00000"/>
                </a:solidFill>
              </a:rPr>
              <a:t>i</a:t>
            </a:r>
            <a:r>
              <a:rPr lang="en-US" altLang="ko-KR" dirty="0" smtClean="0">
                <a:solidFill>
                  <a:srgbClr val="C00000"/>
                </a:solidFill>
              </a:rPr>
              <a:t> in range(100):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	</a:t>
            </a:r>
            <a:r>
              <a:rPr lang="en-US" altLang="ko-KR" dirty="0" err="1" smtClean="0">
                <a:solidFill>
                  <a:srgbClr val="C00000"/>
                </a:solidFill>
              </a:rPr>
              <a:t>p.ChangeDutyCycle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</a:rPr>
              <a:t>i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	</a:t>
            </a:r>
            <a:r>
              <a:rPr lang="en-US" altLang="ko-KR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dirty="0" smtClean="0">
                <a:solidFill>
                  <a:srgbClr val="C00000"/>
                </a:solidFill>
              </a:rPr>
              <a:t>(0.1)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err="1" smtClean="0"/>
              <a:t>p.stop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GPIO.cleanup</a:t>
            </a:r>
            <a:r>
              <a:rPr lang="en-US" altLang="ko-KR" dirty="0" smtClean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5733256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ChangeDutyCycle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smtClean="0">
                <a:solidFill>
                  <a:srgbClr val="C00000"/>
                </a:solidFill>
              </a:rPr>
              <a:t>듀티비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80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</a:t>
            </a:r>
            <a:r>
              <a:rPr lang="ko-KR" altLang="en-US" dirty="0"/>
              <a:t>한 </a:t>
            </a:r>
            <a:r>
              <a:rPr lang="ko-KR" altLang="en-US" dirty="0" smtClean="0"/>
              <a:t>반복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밝기 조절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412776"/>
            <a:ext cx="4943982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RPi.GPIO</a:t>
            </a:r>
            <a:r>
              <a:rPr lang="en-US" altLang="ko-KR" sz="1600" dirty="0" smtClean="0"/>
              <a:t> as GPIO</a:t>
            </a:r>
          </a:p>
          <a:p>
            <a:r>
              <a:rPr lang="en-US" altLang="ko-KR" sz="1600" dirty="0" smtClean="0"/>
              <a:t>import time</a:t>
            </a:r>
          </a:p>
          <a:p>
            <a:r>
              <a:rPr lang="en-US" altLang="ko-KR" sz="1600" dirty="0" err="1" smtClean="0"/>
              <a:t>GPIO.setmode</a:t>
            </a:r>
            <a:r>
              <a:rPr lang="en-US" altLang="ko-KR" sz="1600" dirty="0" smtClean="0"/>
              <a:t>(GPIO.BOARD)</a:t>
            </a:r>
          </a:p>
          <a:p>
            <a:r>
              <a:rPr lang="en-US" altLang="ko-KR" sz="1600" dirty="0" err="1" smtClean="0"/>
              <a:t>GPIO.setup</a:t>
            </a:r>
            <a:r>
              <a:rPr lang="en-US" altLang="ko-KR" sz="1600" dirty="0" smtClean="0"/>
              <a:t>(11</a:t>
            </a:r>
            <a:r>
              <a:rPr lang="en-US" altLang="ko-KR" sz="1600" dirty="0"/>
              <a:t>, GPIO.OUT, initial=GPIO.LOW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p = GPIO.PWM(11, 500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err="1">
                <a:solidFill>
                  <a:srgbClr val="C00000"/>
                </a:solidFill>
              </a:rPr>
              <a:t>p.start</a:t>
            </a:r>
            <a:r>
              <a:rPr lang="en-US" altLang="ko-KR" sz="1600" dirty="0">
                <a:solidFill>
                  <a:srgbClr val="C00000"/>
                </a:solidFill>
              </a:rPr>
              <a:t>(0)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try: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while True: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		for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in </a:t>
            </a:r>
            <a:r>
              <a:rPr lang="en-US" altLang="ko-KR" sz="1600" dirty="0" smtClean="0">
                <a:solidFill>
                  <a:srgbClr val="C00000"/>
                </a:solidFill>
              </a:rPr>
              <a:t>range(0, 100, 5):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	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p.ChangeDutyCycle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		</a:t>
            </a:r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sz="1600" dirty="0" smtClean="0">
                <a:solidFill>
                  <a:srgbClr val="C00000"/>
                </a:solidFill>
              </a:rPr>
              <a:t>(0.1)</a:t>
            </a:r>
            <a:endParaRPr lang="en-US" altLang="ko-KR" sz="1600" dirty="0">
              <a:solidFill>
                <a:srgbClr val="C000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e</a:t>
            </a:r>
            <a:r>
              <a:rPr lang="en-US" altLang="ko-KR" sz="1600" dirty="0" smtClean="0"/>
              <a:t>xcept </a:t>
            </a:r>
            <a:r>
              <a:rPr lang="en-US" altLang="ko-KR" sz="1600" dirty="0" err="1" smtClean="0"/>
              <a:t>KeyboardInterrupt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pass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err="1"/>
              <a:t>p.stop</a:t>
            </a:r>
            <a:r>
              <a:rPr lang="en-US" altLang="ko-KR" sz="1600" dirty="0" smtClean="0"/>
              <a:t>()</a:t>
            </a:r>
            <a:endParaRPr lang="en-US" altLang="ko-KR" sz="1600" dirty="0"/>
          </a:p>
          <a:p>
            <a:r>
              <a:rPr lang="en-US" altLang="ko-KR" sz="1600" dirty="0" err="1"/>
              <a:t>GPIO.cleanup</a:t>
            </a:r>
            <a:r>
              <a:rPr lang="en-US" altLang="ko-KR" sz="16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773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</a:t>
            </a:r>
            <a:r>
              <a:rPr lang="ko-KR" altLang="en-US" dirty="0"/>
              <a:t>한 </a:t>
            </a:r>
            <a:r>
              <a:rPr lang="ko-KR" altLang="en-US" dirty="0" smtClean="0"/>
              <a:t>반복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밝기 조절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67944" y="620688"/>
            <a:ext cx="4943982" cy="60016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RPi.GPIO</a:t>
            </a:r>
            <a:r>
              <a:rPr lang="en-US" altLang="ko-KR" sz="1600" dirty="0" smtClean="0"/>
              <a:t> as GPIO</a:t>
            </a:r>
          </a:p>
          <a:p>
            <a:r>
              <a:rPr lang="en-US" altLang="ko-KR" sz="1600" dirty="0" smtClean="0"/>
              <a:t>import time</a:t>
            </a:r>
          </a:p>
          <a:p>
            <a:r>
              <a:rPr lang="en-US" altLang="ko-KR" sz="1600" dirty="0" err="1" smtClean="0"/>
              <a:t>GPIO.setmode</a:t>
            </a:r>
            <a:r>
              <a:rPr lang="en-US" altLang="ko-KR" sz="1600" dirty="0" smtClean="0"/>
              <a:t>(GPIO.BOARD)</a:t>
            </a:r>
          </a:p>
          <a:p>
            <a:r>
              <a:rPr lang="en-US" altLang="ko-KR" sz="1600" dirty="0" err="1" smtClean="0"/>
              <a:t>GPIO.setup</a:t>
            </a:r>
            <a:r>
              <a:rPr lang="en-US" altLang="ko-KR" sz="1600" dirty="0" smtClean="0"/>
              <a:t>(11</a:t>
            </a:r>
            <a:r>
              <a:rPr lang="en-US" altLang="ko-KR" sz="1600" dirty="0"/>
              <a:t>, GPIO.OUT, initial=GPIO.LOW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p = GPIO.PWM(11, 500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err="1">
                <a:solidFill>
                  <a:srgbClr val="C00000"/>
                </a:solidFill>
              </a:rPr>
              <a:t>p.start</a:t>
            </a:r>
            <a:r>
              <a:rPr lang="en-US" altLang="ko-KR" sz="1600" dirty="0">
                <a:solidFill>
                  <a:srgbClr val="C00000"/>
                </a:solidFill>
              </a:rPr>
              <a:t>(0)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try: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while True: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		for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in </a:t>
            </a:r>
            <a:r>
              <a:rPr lang="en-US" altLang="ko-KR" sz="1600" dirty="0" smtClean="0">
                <a:solidFill>
                  <a:srgbClr val="C00000"/>
                </a:solidFill>
              </a:rPr>
              <a:t>range(0, 100, 5):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	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p.ChangeDutyCycle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		</a:t>
            </a:r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sz="1600" dirty="0" smtClean="0">
                <a:solidFill>
                  <a:srgbClr val="C00000"/>
                </a:solidFill>
              </a:rPr>
              <a:t>(0.1)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		for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in </a:t>
            </a:r>
            <a:r>
              <a:rPr lang="en-US" altLang="ko-KR" sz="1600" dirty="0" smtClean="0">
                <a:solidFill>
                  <a:srgbClr val="C00000"/>
                </a:solidFill>
              </a:rPr>
              <a:t>range(100</a:t>
            </a:r>
            <a:r>
              <a:rPr lang="en-US" altLang="ko-KR" sz="1600" dirty="0">
                <a:solidFill>
                  <a:srgbClr val="C00000"/>
                </a:solidFill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</a:rPr>
              <a:t>0</a:t>
            </a:r>
            <a:r>
              <a:rPr lang="en-US" altLang="ko-KR" sz="1600" dirty="0">
                <a:solidFill>
                  <a:srgbClr val="C00000"/>
                </a:solidFill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</a:rPr>
              <a:t>-5</a:t>
            </a:r>
            <a:r>
              <a:rPr lang="en-US" altLang="ko-KR" sz="1600" dirty="0">
                <a:solidFill>
                  <a:srgbClr val="C00000"/>
                </a:solidFill>
              </a:rPr>
              <a:t>):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		</a:t>
            </a:r>
            <a:r>
              <a:rPr lang="en-US" altLang="ko-KR" sz="1600" dirty="0" err="1">
                <a:solidFill>
                  <a:srgbClr val="C00000"/>
                </a:solidFill>
              </a:rPr>
              <a:t>p.ChangeDutyCycle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		</a:t>
            </a:r>
            <a:r>
              <a:rPr lang="en-US" altLang="ko-KR" sz="1600" dirty="0" err="1">
                <a:solidFill>
                  <a:srgbClr val="C00000"/>
                </a:solidFill>
              </a:rPr>
              <a:t>time.sleep</a:t>
            </a:r>
            <a:r>
              <a:rPr lang="en-US" altLang="ko-KR" sz="1600" dirty="0">
                <a:solidFill>
                  <a:srgbClr val="C00000"/>
                </a:solidFill>
              </a:rPr>
              <a:t>(0.1)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e</a:t>
            </a:r>
            <a:r>
              <a:rPr lang="en-US" altLang="ko-KR" sz="1600" dirty="0" smtClean="0"/>
              <a:t>xcept </a:t>
            </a:r>
            <a:r>
              <a:rPr lang="en-US" altLang="ko-KR" sz="1600" dirty="0" err="1" smtClean="0"/>
              <a:t>KeyboardInterrupt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pass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err="1"/>
              <a:t>p.stop</a:t>
            </a:r>
            <a:r>
              <a:rPr lang="en-US" altLang="ko-KR" sz="1600" dirty="0" smtClean="0"/>
              <a:t>()</a:t>
            </a:r>
            <a:endParaRPr lang="en-US" altLang="ko-KR" sz="1600" dirty="0"/>
          </a:p>
          <a:p>
            <a:r>
              <a:rPr lang="en-US" altLang="ko-KR" sz="1600" dirty="0" err="1"/>
              <a:t>GPIO.cleanup</a:t>
            </a:r>
            <a:r>
              <a:rPr lang="en-US" altLang="ko-KR" sz="16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4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7704" y="3212976"/>
            <a:ext cx="3855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스피커 제어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875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진동수로 멜로디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24352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RPi.GPIO</a:t>
            </a:r>
            <a:r>
              <a:rPr lang="en-US" altLang="ko-KR" sz="1600" dirty="0" smtClean="0"/>
              <a:t> as GPIO</a:t>
            </a:r>
          </a:p>
          <a:p>
            <a:r>
              <a:rPr lang="en-US" altLang="ko-KR" sz="1600" dirty="0" smtClean="0"/>
              <a:t>import time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 = GPIO.PWM(12, 1000)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p.start</a:t>
            </a:r>
            <a:r>
              <a:rPr lang="en-US" altLang="ko-KR" sz="1600" dirty="0" smtClean="0">
                <a:solidFill>
                  <a:srgbClr val="C00000"/>
                </a:solidFill>
              </a:rPr>
              <a:t>(50)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…</a:t>
            </a:r>
          </a:p>
          <a:p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p.stop</a:t>
            </a:r>
            <a:r>
              <a:rPr lang="en-US" altLang="ko-KR" sz="1600" dirty="0" smtClean="0">
                <a:solidFill>
                  <a:srgbClr val="C00000"/>
                </a:solidFill>
              </a:rPr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GPIO.cleanup</a:t>
            </a:r>
            <a:r>
              <a:rPr lang="en-US" altLang="ko-KR" sz="1600" dirty="0" smtClean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86916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1000 Hz</a:t>
            </a:r>
            <a:r>
              <a:rPr lang="ko-KR" altLang="en-US" smtClean="0">
                <a:solidFill>
                  <a:srgbClr val="C00000"/>
                </a:solidFill>
              </a:rPr>
              <a:t>를 듀티비 </a:t>
            </a:r>
            <a:r>
              <a:rPr lang="en-US" altLang="ko-KR" dirty="0" smtClean="0">
                <a:solidFill>
                  <a:srgbClr val="C00000"/>
                </a:solidFill>
              </a:rPr>
              <a:t>50%</a:t>
            </a:r>
            <a:r>
              <a:rPr lang="ko-KR" altLang="en-US" smtClean="0">
                <a:solidFill>
                  <a:srgbClr val="C00000"/>
                </a:solidFill>
              </a:rPr>
              <a:t>로 실행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</a:t>
            </a:r>
            <a:r>
              <a:rPr lang="ko-KR" altLang="en-US" smtClean="0"/>
              <a:t>와 </a:t>
            </a:r>
            <a:r>
              <a:rPr lang="en-US" altLang="ko-KR" dirty="0"/>
              <a:t>Push</a:t>
            </a:r>
            <a:r>
              <a:rPr lang="ko-KR" altLang="en-US"/>
              <a:t> 버튼 연결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626" y="1744240"/>
            <a:ext cx="4439794" cy="449307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9039132">
            <a:off x="4317074" y="2275128"/>
            <a:ext cx="85904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916832"/>
            <a:ext cx="3733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7</a:t>
            </a:r>
            <a:r>
              <a:rPr lang="ko-KR" altLang="en-US" smtClean="0">
                <a:solidFill>
                  <a:srgbClr val="C00000"/>
                </a:solidFill>
              </a:rPr>
              <a:t>번 핀에 </a:t>
            </a:r>
            <a:r>
              <a:rPr lang="en-US" altLang="ko-KR" dirty="0" smtClean="0">
                <a:solidFill>
                  <a:srgbClr val="C00000"/>
                </a:solidFill>
              </a:rPr>
              <a:t>Push </a:t>
            </a:r>
            <a:r>
              <a:rPr lang="ko-KR" altLang="en-US" smtClean="0">
                <a:solidFill>
                  <a:srgbClr val="C00000"/>
                </a:solidFill>
              </a:rPr>
              <a:t>버튼 데이터 선 연결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11</a:t>
            </a:r>
            <a:r>
              <a:rPr lang="ko-KR" altLang="en-US" smtClean="0">
                <a:solidFill>
                  <a:srgbClr val="C00000"/>
                </a:solidFill>
              </a:rPr>
              <a:t>번에 </a:t>
            </a:r>
            <a:r>
              <a:rPr lang="en-US" altLang="ko-KR" dirty="0" smtClean="0">
                <a:solidFill>
                  <a:srgbClr val="C00000"/>
                </a:solidFill>
              </a:rPr>
              <a:t>LED </a:t>
            </a:r>
            <a:r>
              <a:rPr lang="ko-KR" altLang="en-US" smtClean="0">
                <a:solidFill>
                  <a:srgbClr val="C00000"/>
                </a:solidFill>
              </a:rPr>
              <a:t>데이터선 연결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각 센서에 </a:t>
            </a:r>
            <a:r>
              <a:rPr lang="en-US" altLang="ko-KR" dirty="0" smtClean="0">
                <a:solidFill>
                  <a:srgbClr val="C00000"/>
                </a:solidFill>
              </a:rPr>
              <a:t>GND</a:t>
            </a:r>
            <a:r>
              <a:rPr lang="ko-KR" altLang="en-US" smtClean="0">
                <a:solidFill>
                  <a:srgbClr val="C00000"/>
                </a:solidFill>
              </a:rPr>
              <a:t>와 </a:t>
            </a:r>
            <a:r>
              <a:rPr lang="en-US" altLang="ko-KR" dirty="0" smtClean="0">
                <a:solidFill>
                  <a:srgbClr val="C00000"/>
                </a:solidFill>
              </a:rPr>
              <a:t>3.3V</a:t>
            </a:r>
            <a:r>
              <a:rPr lang="ko-KR" altLang="en-US">
                <a:solidFill>
                  <a:srgbClr val="C00000"/>
                </a:solidFill>
              </a:rPr>
              <a:t> </a:t>
            </a:r>
            <a:r>
              <a:rPr lang="ko-KR" altLang="en-US" smtClean="0">
                <a:solidFill>
                  <a:srgbClr val="C00000"/>
                </a:solidFill>
              </a:rPr>
              <a:t>연결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오른쪽 화살표 8"/>
          <p:cNvSpPr/>
          <p:nvPr/>
        </p:nvSpPr>
        <p:spPr>
          <a:xfrm rot="9039132">
            <a:off x="4335593" y="2714566"/>
            <a:ext cx="85904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진동수로 멜로디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1844824"/>
            <a:ext cx="6413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p.ChangeFrequency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진동수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명령을 이용하여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듀티비를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50%</a:t>
            </a:r>
            <a:r>
              <a:rPr lang="ko-KR" altLang="en-US" sz="2400" dirty="0" smtClean="0"/>
              <a:t>으로 유지하고 진동수 변경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104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진동수로 멜로디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257634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RPi.GPIO</a:t>
            </a:r>
            <a:r>
              <a:rPr lang="en-US" altLang="ko-KR" sz="1600" dirty="0" smtClean="0"/>
              <a:t> as GPIO</a:t>
            </a:r>
          </a:p>
          <a:p>
            <a:r>
              <a:rPr lang="en-US" altLang="ko-KR" sz="1600" dirty="0" smtClean="0"/>
              <a:t>import time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p = GPIO.PWM(11, 300)</a:t>
            </a:r>
          </a:p>
          <a:p>
            <a:r>
              <a:rPr lang="en-US" altLang="ko-KR" sz="1600" dirty="0" err="1" smtClean="0"/>
              <a:t>p.start</a:t>
            </a:r>
            <a:r>
              <a:rPr lang="en-US" altLang="ko-KR" sz="1600" dirty="0" smtClean="0"/>
              <a:t>(50)</a:t>
            </a:r>
          </a:p>
          <a:p>
            <a:r>
              <a:rPr lang="en-US" altLang="ko-KR" sz="1600" dirty="0" err="1" smtClean="0"/>
              <a:t>time.sleep</a:t>
            </a:r>
            <a:r>
              <a:rPr lang="en-US" altLang="ko-KR" sz="1600" dirty="0" smtClean="0"/>
              <a:t>(1)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p.ChangeFrequency</a:t>
            </a:r>
            <a:r>
              <a:rPr lang="en-US" altLang="ko-KR" sz="1600" dirty="0" smtClean="0"/>
              <a:t>(500)</a:t>
            </a:r>
          </a:p>
          <a:p>
            <a:r>
              <a:rPr lang="en-US" altLang="ko-KR" sz="1600" dirty="0" err="1" smtClean="0"/>
              <a:t>p.ChangeDutyCycle</a:t>
            </a:r>
            <a:r>
              <a:rPr lang="en-US" altLang="ko-KR" sz="1600" dirty="0" smtClean="0"/>
              <a:t>(50)</a:t>
            </a:r>
          </a:p>
          <a:p>
            <a:r>
              <a:rPr lang="en-US" altLang="ko-KR" sz="1600" dirty="0" err="1" smtClean="0"/>
              <a:t>time.sleep</a:t>
            </a:r>
            <a:r>
              <a:rPr lang="en-US" altLang="ko-KR" sz="1600" dirty="0" smtClean="0"/>
              <a:t>(1)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p.ChangeFrequency</a:t>
            </a:r>
            <a:r>
              <a:rPr lang="en-US" altLang="ko-KR" sz="1600" dirty="0" smtClean="0"/>
              <a:t>(1000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p.ChangeDutyCycle</a:t>
            </a:r>
            <a:r>
              <a:rPr lang="en-US" altLang="ko-KR" sz="1600" dirty="0"/>
              <a:t>(50)</a:t>
            </a:r>
          </a:p>
          <a:p>
            <a:r>
              <a:rPr lang="en-US" altLang="ko-KR" sz="1600" dirty="0" err="1"/>
              <a:t>time.sleep</a:t>
            </a:r>
            <a:r>
              <a:rPr lang="en-US" altLang="ko-KR" sz="1600" dirty="0"/>
              <a:t>(1)</a:t>
            </a:r>
          </a:p>
          <a:p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err="1" smtClean="0"/>
              <a:t>p.stop</a:t>
            </a:r>
            <a:r>
              <a:rPr lang="en-US" altLang="ko-KR" sz="1600" dirty="0" smtClean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GPIO.cleanup</a:t>
            </a:r>
            <a:r>
              <a:rPr lang="en-US" altLang="ko-KR" sz="16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7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진동수로 멜로디 생성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67944" y="620688"/>
            <a:ext cx="5049780" cy="60016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RPi.GPIO</a:t>
            </a:r>
            <a:r>
              <a:rPr lang="en-US" altLang="ko-KR" sz="1600" dirty="0" smtClean="0"/>
              <a:t> as GPIO</a:t>
            </a:r>
          </a:p>
          <a:p>
            <a:r>
              <a:rPr lang="en-US" altLang="ko-KR" sz="1600" dirty="0" smtClean="0"/>
              <a:t>import time</a:t>
            </a:r>
          </a:p>
          <a:p>
            <a:r>
              <a:rPr lang="en-US" altLang="ko-KR" sz="1600" dirty="0" err="1" smtClean="0"/>
              <a:t>GPIO.setmode</a:t>
            </a:r>
            <a:r>
              <a:rPr lang="en-US" altLang="ko-KR" sz="1600" dirty="0" smtClean="0"/>
              <a:t>(GPIO.BOARD)</a:t>
            </a:r>
          </a:p>
          <a:p>
            <a:r>
              <a:rPr lang="en-US" altLang="ko-KR" sz="1600" dirty="0" err="1" smtClean="0"/>
              <a:t>GPIO.setup</a:t>
            </a:r>
            <a:r>
              <a:rPr lang="en-US" altLang="ko-KR" sz="1600" dirty="0" smtClean="0"/>
              <a:t>(11</a:t>
            </a:r>
            <a:r>
              <a:rPr lang="en-US" altLang="ko-KR" sz="1600" dirty="0"/>
              <a:t>, GPIO.OUT, initial=GPIO.LOW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p = GPIO.PWM(11, 500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err="1" smtClean="0">
                <a:solidFill>
                  <a:srgbClr val="C00000"/>
                </a:solidFill>
              </a:rPr>
              <a:t>p.start</a:t>
            </a:r>
            <a:r>
              <a:rPr lang="en-US" altLang="ko-KR" sz="1600" dirty="0" smtClean="0">
                <a:solidFill>
                  <a:srgbClr val="C00000"/>
                </a:solidFill>
              </a:rPr>
              <a:t>(50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try: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while True: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		for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in </a:t>
            </a:r>
            <a:r>
              <a:rPr lang="en-US" altLang="ko-KR" sz="1600" dirty="0" smtClean="0">
                <a:solidFill>
                  <a:srgbClr val="C00000"/>
                </a:solidFill>
              </a:rPr>
              <a:t>range(100, 1000, 5):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	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p.Change</a:t>
            </a:r>
            <a:r>
              <a:rPr lang="en-US" altLang="ko-KR" sz="1600" dirty="0" err="1" smtClean="0"/>
              <a:t>Frequency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		</a:t>
            </a:r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sz="1600" dirty="0" smtClean="0">
                <a:solidFill>
                  <a:srgbClr val="C00000"/>
                </a:solidFill>
              </a:rPr>
              <a:t>(0.1)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		for 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 in </a:t>
            </a:r>
            <a:r>
              <a:rPr lang="en-US" altLang="ko-KR" sz="1600" dirty="0" smtClean="0">
                <a:solidFill>
                  <a:srgbClr val="C00000"/>
                </a:solidFill>
              </a:rPr>
              <a:t>range(1000, 100</a:t>
            </a:r>
            <a:r>
              <a:rPr lang="en-US" altLang="ko-KR" sz="1600" dirty="0">
                <a:solidFill>
                  <a:srgbClr val="C00000"/>
                </a:solidFill>
              </a:rPr>
              <a:t>, </a:t>
            </a:r>
            <a:r>
              <a:rPr lang="en-US" altLang="ko-KR" sz="1600" dirty="0" smtClean="0">
                <a:solidFill>
                  <a:srgbClr val="C00000"/>
                </a:solidFill>
              </a:rPr>
              <a:t>-5</a:t>
            </a:r>
            <a:r>
              <a:rPr lang="en-US" altLang="ko-KR" sz="1600" dirty="0">
                <a:solidFill>
                  <a:srgbClr val="C00000"/>
                </a:solidFill>
              </a:rPr>
              <a:t>):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		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p.Change</a:t>
            </a:r>
            <a:r>
              <a:rPr lang="en-US" altLang="ko-KR" sz="1600" dirty="0" err="1" smtClean="0"/>
              <a:t>Frequency</a:t>
            </a:r>
            <a:r>
              <a:rPr lang="en-US" altLang="ko-KR" sz="1600" dirty="0" smtClean="0">
                <a:solidFill>
                  <a:srgbClr val="C00000"/>
                </a:solidFill>
              </a:rPr>
              <a:t>(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		</a:t>
            </a:r>
            <a:r>
              <a:rPr lang="en-US" altLang="ko-KR" sz="1600" dirty="0" err="1">
                <a:solidFill>
                  <a:srgbClr val="C00000"/>
                </a:solidFill>
              </a:rPr>
              <a:t>time.sleep</a:t>
            </a:r>
            <a:r>
              <a:rPr lang="en-US" altLang="ko-KR" sz="1600" dirty="0">
                <a:solidFill>
                  <a:srgbClr val="C00000"/>
                </a:solidFill>
              </a:rPr>
              <a:t>(0.1)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e</a:t>
            </a:r>
            <a:r>
              <a:rPr lang="en-US" altLang="ko-KR" sz="1600" dirty="0" smtClean="0"/>
              <a:t>xcept </a:t>
            </a:r>
            <a:r>
              <a:rPr lang="en-US" altLang="ko-KR" sz="1600" dirty="0" err="1" smtClean="0"/>
              <a:t>KeyboardInterrupt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pass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err="1"/>
              <a:t>p.stop</a:t>
            </a:r>
            <a:r>
              <a:rPr lang="en-US" altLang="ko-KR" sz="1600" dirty="0" smtClean="0"/>
              <a:t>()</a:t>
            </a:r>
            <a:endParaRPr lang="en-US" altLang="ko-KR" sz="1600" dirty="0"/>
          </a:p>
          <a:p>
            <a:r>
              <a:rPr lang="en-US" altLang="ko-KR" sz="1600" dirty="0" err="1"/>
              <a:t>GPIO.cleanup</a:t>
            </a:r>
            <a:r>
              <a:rPr lang="en-US" altLang="ko-KR" sz="16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245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음계표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7924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7704" y="3212976"/>
            <a:ext cx="3399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/>
              <a:t>UART </a:t>
            </a:r>
            <a:r>
              <a:rPr lang="ko-KR" altLang="en-US" sz="5400" smtClean="0"/>
              <a:t>통신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570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UART </a:t>
            </a:r>
            <a:r>
              <a:rPr lang="ko-KR" altLang="en-US" smtClean="0"/>
              <a:t>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00808"/>
            <a:ext cx="4439794" cy="449307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9039132">
            <a:off x="5557058" y="2132818"/>
            <a:ext cx="85904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9039132">
            <a:off x="5572787" y="2432043"/>
            <a:ext cx="85904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라즈베리파이와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쉴드</a:t>
            </a:r>
            <a:r>
              <a:rPr lang="ko-KR" altLang="en-US" dirty="0" smtClean="0"/>
              <a:t> 연결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28402"/>
            <a:ext cx="3130782" cy="31683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834840" y="1505988"/>
            <a:ext cx="4104854" cy="4062448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3670334" y="2276873"/>
            <a:ext cx="1405722" cy="165618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681351" y="2428554"/>
            <a:ext cx="1405722" cy="1656184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01791" y="2125192"/>
            <a:ext cx="1446273" cy="5117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98838" y="1819803"/>
            <a:ext cx="1665250" cy="7770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3568" y="5229201"/>
            <a:ext cx="4440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r>
              <a:rPr lang="ko-KR" altLang="en-US" smtClean="0"/>
              <a:t>번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)</a:t>
            </a:r>
            <a:r>
              <a:rPr lang="ko-KR" altLang="en-US" smtClean="0"/>
              <a:t> </a:t>
            </a:r>
            <a:r>
              <a:rPr lang="en-US" altLang="ko-KR" dirty="0" smtClean="0"/>
              <a:t>-&gt; </a:t>
            </a:r>
            <a:r>
              <a:rPr lang="ko-KR" altLang="en-US" smtClean="0"/>
              <a:t>아두이노 </a:t>
            </a:r>
            <a:r>
              <a:rPr lang="en-US" altLang="ko-KR" dirty="0" smtClean="0"/>
              <a:t>10</a:t>
            </a:r>
            <a:r>
              <a:rPr lang="ko-KR" altLang="en-US" smtClean="0"/>
              <a:t>번 </a:t>
            </a:r>
            <a:r>
              <a:rPr lang="en-US" altLang="ko-KR" dirty="0" smtClean="0"/>
              <a:t>(Rx)</a:t>
            </a:r>
          </a:p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smtClean="0"/>
              <a:t>번 </a:t>
            </a:r>
            <a:r>
              <a:rPr lang="en-US" altLang="ko-KR" dirty="0" smtClean="0"/>
              <a:t>(Rx)</a:t>
            </a:r>
            <a:r>
              <a:rPr lang="ko-KR" altLang="en-US" smtClean="0"/>
              <a:t> </a:t>
            </a:r>
            <a:r>
              <a:rPr lang="en-US" altLang="ko-KR" dirty="0" smtClean="0"/>
              <a:t>-&gt; </a:t>
            </a:r>
            <a:r>
              <a:rPr lang="ko-KR" altLang="en-US" smtClean="0"/>
              <a:t>아두이노 </a:t>
            </a:r>
            <a:r>
              <a:rPr lang="en-US" altLang="ko-KR" dirty="0" smtClean="0"/>
              <a:t>11</a:t>
            </a:r>
            <a:r>
              <a:rPr lang="ko-KR" altLang="en-US" smtClean="0"/>
              <a:t>번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Tx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5V -&gt; </a:t>
            </a:r>
            <a:r>
              <a:rPr lang="ko-KR" altLang="en-US" smtClean="0"/>
              <a:t>아두이노</a:t>
            </a:r>
            <a:r>
              <a:rPr lang="en-US" altLang="ko-KR" dirty="0" smtClean="0"/>
              <a:t> 5V</a:t>
            </a:r>
          </a:p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GND -&gt; </a:t>
            </a:r>
            <a:r>
              <a:rPr lang="ko-KR" altLang="en-US" smtClean="0"/>
              <a:t>아두이노</a:t>
            </a:r>
            <a:r>
              <a:rPr lang="en-US" altLang="ko-KR" dirty="0" smtClean="0"/>
              <a:t> GND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UART </a:t>
            </a:r>
            <a:r>
              <a:rPr lang="ko-KR" altLang="en-US" smtClean="0"/>
              <a:t>통신을 사용하기 위한 준비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8" y="3068960"/>
            <a:ext cx="6332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/>
              <a:t>sudo</a:t>
            </a:r>
            <a:r>
              <a:rPr lang="en-US" altLang="ko-KR" sz="3200" dirty="0" smtClean="0"/>
              <a:t> apt-get install python-serial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084" y="1725936"/>
            <a:ext cx="636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아래의 명령을 실행하여 </a:t>
            </a:r>
            <a:r>
              <a:rPr lang="en-US" altLang="ko-KR" sz="2400" dirty="0" err="1" smtClean="0"/>
              <a:t>PySerial</a:t>
            </a:r>
            <a:r>
              <a:rPr lang="en-US" altLang="ko-KR" sz="2400" dirty="0" smtClean="0"/>
              <a:t> </a:t>
            </a:r>
            <a:r>
              <a:rPr lang="ko-KR" altLang="en-US" sz="2400" smtClean="0"/>
              <a:t>패키지 설치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2667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아두이노에서</a:t>
            </a:r>
            <a:r>
              <a:rPr lang="ko-KR" altLang="en-US" dirty="0" smtClean="0"/>
              <a:t> 조도센서의 값을 전달하기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1256467"/>
            <a:ext cx="3533340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SoftwareSerial.h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//10 Rx, 11 </a:t>
            </a:r>
            <a:r>
              <a:rPr lang="en-US" altLang="ko-KR" sz="1600" dirty="0" err="1"/>
              <a:t>Tx</a:t>
            </a:r>
            <a:endParaRPr lang="en-US" altLang="ko-KR" sz="1600" dirty="0"/>
          </a:p>
          <a:p>
            <a:r>
              <a:rPr lang="en-US" altLang="ko-KR" sz="1600" dirty="0" err="1"/>
              <a:t>SoftwareSerial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mySerial</a:t>
            </a:r>
            <a:r>
              <a:rPr lang="en-US" altLang="ko-KR" sz="1600" dirty="0"/>
              <a:t>(10, 11);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void setup()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//</a:t>
            </a:r>
            <a:r>
              <a:rPr lang="en-US" altLang="ko-KR" sz="1600" dirty="0" err="1"/>
              <a:t>Conneced</a:t>
            </a:r>
            <a:r>
              <a:rPr lang="en-US" altLang="ko-KR" sz="1600" dirty="0"/>
              <a:t> to PC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Serial.begin</a:t>
            </a:r>
            <a:r>
              <a:rPr lang="en-US" altLang="ko-KR" sz="1600" dirty="0"/>
              <a:t>(115200);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	//Connected to </a:t>
            </a:r>
            <a:r>
              <a:rPr lang="en-US" altLang="ko-KR" sz="1600" dirty="0" err="1"/>
              <a:t>RaspBerry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mySerial.begin</a:t>
            </a:r>
            <a:r>
              <a:rPr lang="en-US" altLang="ko-KR" sz="1600" dirty="0"/>
              <a:t>(9600);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void loop()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 = </a:t>
            </a:r>
            <a:r>
              <a:rPr lang="en-US" altLang="ko-KR" sz="1600" dirty="0" err="1"/>
              <a:t>analogRead</a:t>
            </a:r>
            <a:r>
              <a:rPr lang="en-US" altLang="ko-KR" sz="1600" dirty="0"/>
              <a:t>(0);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mySerial.print</a:t>
            </a:r>
            <a:r>
              <a:rPr lang="en-US" altLang="ko-KR" sz="1600" dirty="0" smtClean="0"/>
              <a:t>(a</a:t>
            </a:r>
            <a:r>
              <a:rPr lang="en-US" altLang="ko-KR" sz="1600" dirty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	delay(100);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3889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시리얼 </a:t>
            </a:r>
            <a:r>
              <a:rPr lang="ko-KR" altLang="en-US" dirty="0" err="1" smtClean="0"/>
              <a:t>통신값</a:t>
            </a:r>
            <a:r>
              <a:rPr lang="ko-KR" altLang="en-US" dirty="0" smtClean="0"/>
              <a:t> 표기하기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5084" y="1725936"/>
            <a:ext cx="57967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</a:t>
            </a:r>
            <a:r>
              <a:rPr lang="en-US" altLang="ko-KR" sz="2400" dirty="0" smtClean="0"/>
              <a:t>mport serial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con = </a:t>
            </a:r>
            <a:r>
              <a:rPr lang="en-US" altLang="ko-KR" sz="2400" dirty="0" err="1" smtClean="0"/>
              <a:t>serial.Serial</a:t>
            </a:r>
            <a:r>
              <a:rPr lang="en-US" altLang="ko-KR" sz="2400" dirty="0" smtClean="0"/>
              <a:t>(‘dev/ttyAMA0’, 9600)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while True: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print (</a:t>
            </a:r>
            <a:r>
              <a:rPr lang="en-US" altLang="ko-KR" sz="2400" dirty="0" err="1" smtClean="0"/>
              <a:t>con.readline</a:t>
            </a:r>
            <a:r>
              <a:rPr lang="en-US" altLang="ko-KR" sz="2400" dirty="0" smtClean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4225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LED </a:t>
            </a:r>
            <a:r>
              <a:rPr lang="ko-KR" altLang="en-US" smtClean="0"/>
              <a:t>연결하기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268760"/>
            <a:ext cx="8387754" cy="4608512"/>
          </a:xfrm>
        </p:spPr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smtClean="0"/>
              <a:t>연결하기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954062"/>
            <a:ext cx="3870561" cy="39170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76872"/>
            <a:ext cx="2066925" cy="20955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2627784" y="3140968"/>
            <a:ext cx="1440160" cy="0"/>
          </a:xfrm>
          <a:prstGeom prst="line">
            <a:avLst/>
          </a:prstGeom>
          <a:ln w="762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2627784" y="2924944"/>
            <a:ext cx="14401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1560" y="5013176"/>
            <a:ext cx="3405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센서에서</a:t>
            </a:r>
            <a:r>
              <a:rPr lang="en-US" altLang="ko-KR" dirty="0" smtClean="0"/>
              <a:t> </a:t>
            </a:r>
            <a:r>
              <a:rPr lang="ko-KR" altLang="en-US" smtClean="0"/>
              <a:t>초록색선은 </a:t>
            </a:r>
            <a:r>
              <a:rPr lang="en-US" altLang="ko-KR" dirty="0" smtClean="0"/>
              <a:t>11</a:t>
            </a:r>
            <a:r>
              <a:rPr lang="ko-KR" altLang="en-US" smtClean="0"/>
              <a:t>번 핀에</a:t>
            </a:r>
            <a:endParaRPr lang="en-US" altLang="ko-KR" dirty="0" smtClean="0"/>
          </a:p>
          <a:p>
            <a:r>
              <a:rPr lang="ko-KR" altLang="en-US" dirty="0" err="1" smtClean="0"/>
              <a:t>검정색선은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smtClean="0"/>
              <a:t>번 핀에 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빨간색 선은 연결할 필요 없음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779912" y="2780928"/>
            <a:ext cx="2088232" cy="43204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86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시리얼 명령어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5084" y="1725936"/>
            <a:ext cx="73741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</a:t>
            </a:r>
            <a:r>
              <a:rPr lang="en-US" altLang="ko-KR" sz="2400" dirty="0" smtClean="0"/>
              <a:t>mport serial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con = </a:t>
            </a:r>
            <a:r>
              <a:rPr lang="en-US" altLang="ko-KR" sz="2400" dirty="0" err="1" smtClean="0"/>
              <a:t>serial.Serial</a:t>
            </a:r>
            <a:r>
              <a:rPr lang="en-US" altLang="ko-KR" sz="2400" dirty="0" smtClean="0"/>
              <a:t>(‘dev/ttyAMA0’, 9600)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#</a:t>
            </a:r>
            <a:r>
              <a:rPr lang="ko-KR" altLang="en-US" sz="2400" smtClean="0"/>
              <a:t>읽을 데이터가 없으면 </a:t>
            </a:r>
            <a:r>
              <a:rPr lang="en-US" altLang="ko-KR" sz="2400" dirty="0" smtClean="0"/>
              <a:t>0, </a:t>
            </a:r>
            <a:r>
              <a:rPr lang="ko-KR" altLang="en-US" sz="2400" smtClean="0"/>
              <a:t>있으면 길이 값을 리턴</a:t>
            </a:r>
            <a:endParaRPr lang="en-US" altLang="ko-KR" sz="2400" dirty="0"/>
          </a:p>
          <a:p>
            <a:r>
              <a:rPr lang="ko-KR" altLang="en-US" sz="2400" dirty="0" smtClean="0"/>
              <a:t>길이 </a:t>
            </a:r>
            <a:r>
              <a:rPr lang="en-US" altLang="ko-KR" sz="2400" dirty="0" smtClean="0"/>
              <a:t>= </a:t>
            </a:r>
            <a:r>
              <a:rPr lang="en-US" altLang="ko-KR" sz="2400" dirty="0" err="1" smtClean="0"/>
              <a:t>con.isWaiting</a:t>
            </a:r>
            <a:r>
              <a:rPr lang="en-US" altLang="ko-KR" sz="2400" dirty="0" smtClean="0"/>
              <a:t>()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#read </a:t>
            </a:r>
            <a:r>
              <a:rPr lang="ko-KR" altLang="en-US" sz="2400" smtClean="0"/>
              <a:t>명령어를 이용하여 필요한 길이의 값을 읽어옴</a:t>
            </a:r>
            <a:endParaRPr lang="en-US" altLang="ko-KR" sz="2400" dirty="0"/>
          </a:p>
          <a:p>
            <a:r>
              <a:rPr lang="en-US" altLang="ko-KR" sz="2400" dirty="0" smtClean="0"/>
              <a:t>a = </a:t>
            </a:r>
            <a:r>
              <a:rPr lang="en-US" altLang="ko-KR" sz="2400" dirty="0" err="1" smtClean="0"/>
              <a:t>con.read</a:t>
            </a:r>
            <a:r>
              <a:rPr lang="en-US" altLang="ko-KR" sz="2400" dirty="0" smtClean="0"/>
              <a:t>(</a:t>
            </a:r>
            <a:r>
              <a:rPr lang="ko-KR" altLang="en-US" sz="2400" smtClean="0"/>
              <a:t>길이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#write</a:t>
            </a:r>
            <a:r>
              <a:rPr lang="ko-KR" altLang="en-US" sz="2400" smtClean="0"/>
              <a:t>명령으로 값을 전송</a:t>
            </a:r>
            <a:endParaRPr lang="en-US" altLang="ko-KR" sz="2400" dirty="0" smtClean="0"/>
          </a:p>
          <a:p>
            <a:r>
              <a:rPr lang="en-US" altLang="ko-KR" sz="2400" dirty="0" err="1" smtClean="0"/>
              <a:t>con.write</a:t>
            </a:r>
            <a:r>
              <a:rPr lang="en-US" altLang="ko-KR" sz="2400" dirty="0" smtClean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028622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7704" y="3212976"/>
            <a:ext cx="406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/>
              <a:t>실습 및 응용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20420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UART </a:t>
            </a:r>
            <a:r>
              <a:rPr lang="ko-KR" altLang="en-US" smtClean="0"/>
              <a:t>실습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보드의 조도 </a:t>
            </a:r>
            <a:r>
              <a:rPr lang="ko-KR" altLang="en-US" dirty="0" err="1" smtClean="0"/>
              <a:t>센서값이</a:t>
            </a:r>
            <a:r>
              <a:rPr lang="ko-KR" altLang="en-US" dirty="0" smtClean="0"/>
              <a:t> 작으면 </a:t>
            </a:r>
            <a:r>
              <a:rPr lang="en-US" altLang="ko-KR" dirty="0" smtClean="0"/>
              <a:t>LED</a:t>
            </a:r>
            <a:r>
              <a:rPr lang="ko-KR" altLang="en-US" smtClean="0"/>
              <a:t>를 켜는 기능을 구현하시오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43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UART </a:t>
            </a:r>
            <a:r>
              <a:rPr lang="ko-KR" altLang="en-US"/>
              <a:t>실습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47864" y="644521"/>
            <a:ext cx="4371710" cy="575542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RPi.GPIO</a:t>
            </a:r>
            <a:r>
              <a:rPr lang="en-US" altLang="ko-KR" sz="1600" dirty="0" smtClean="0"/>
              <a:t> as GPIO</a:t>
            </a:r>
          </a:p>
          <a:p>
            <a:r>
              <a:rPr lang="en-US" altLang="ko-KR" sz="1600" dirty="0" smtClean="0"/>
              <a:t>import time</a:t>
            </a:r>
          </a:p>
          <a:p>
            <a:r>
              <a:rPr lang="en-US" altLang="ko-KR" sz="1600" dirty="0"/>
              <a:t>import serial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GPIO.setmode</a:t>
            </a:r>
            <a:r>
              <a:rPr lang="en-US" altLang="ko-KR" sz="1600" dirty="0" smtClean="0"/>
              <a:t>(GPIO.BOARD)</a:t>
            </a:r>
          </a:p>
          <a:p>
            <a:r>
              <a:rPr lang="en-US" altLang="ko-KR" sz="1600" dirty="0" err="1" smtClean="0"/>
              <a:t>GPIO.setup</a:t>
            </a:r>
            <a:r>
              <a:rPr lang="en-US" altLang="ko-KR" sz="1600" dirty="0" smtClean="0"/>
              <a:t>(11</a:t>
            </a:r>
            <a:r>
              <a:rPr lang="en-US" altLang="ko-KR" sz="1600" dirty="0"/>
              <a:t>, GPIO.OUT, initial=GPIO.LOW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C00000"/>
                </a:solidFill>
              </a:rPr>
              <a:t>con = </a:t>
            </a:r>
            <a:r>
              <a:rPr lang="en-US" altLang="ko-KR" sz="1600" dirty="0" err="1">
                <a:solidFill>
                  <a:srgbClr val="C00000"/>
                </a:solidFill>
              </a:rPr>
              <a:t>serial.Serial</a:t>
            </a:r>
            <a:r>
              <a:rPr lang="en-US" altLang="ko-KR" sz="1600" dirty="0">
                <a:solidFill>
                  <a:srgbClr val="C00000"/>
                </a:solidFill>
              </a:rPr>
              <a:t>(‘dev/ttyAMA0’, 9600)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try: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while True: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		a =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con.isWaiting</a:t>
            </a:r>
            <a:r>
              <a:rPr lang="en-US" altLang="ko-KR" sz="1600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if a &gt; 0: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	d </a:t>
            </a:r>
            <a:r>
              <a:rPr lang="en-US" altLang="ko-KR" sz="1600" dirty="0">
                <a:solidFill>
                  <a:srgbClr val="C00000"/>
                </a:solidFill>
              </a:rPr>
              <a:t>=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con.read</a:t>
            </a:r>
            <a:r>
              <a:rPr lang="en-US" altLang="ko-KR" sz="1600" dirty="0" smtClean="0">
                <a:solidFill>
                  <a:srgbClr val="C00000"/>
                </a:solidFill>
              </a:rPr>
              <a:t>(a)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	print(d)</a:t>
            </a:r>
            <a:endParaRPr lang="en-US" altLang="ko-KR" sz="1600" dirty="0">
              <a:solidFill>
                <a:srgbClr val="C00000"/>
              </a:solidFill>
            </a:endParaRPr>
          </a:p>
          <a:p>
            <a:endParaRPr lang="en-US" altLang="ko-KR" sz="1600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		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sz="1600" dirty="0" smtClean="0">
                <a:solidFill>
                  <a:srgbClr val="C00000"/>
                </a:solidFill>
              </a:rPr>
              <a:t>(0.1)</a:t>
            </a:r>
          </a:p>
          <a:p>
            <a:endParaRPr lang="en-US" altLang="ko-KR" sz="1600" dirty="0"/>
          </a:p>
          <a:p>
            <a:r>
              <a:rPr lang="en-US" altLang="ko-KR" sz="1600" dirty="0"/>
              <a:t>e</a:t>
            </a:r>
            <a:r>
              <a:rPr lang="en-US" altLang="ko-KR" sz="1600" dirty="0" smtClean="0"/>
              <a:t>xcept </a:t>
            </a:r>
            <a:r>
              <a:rPr lang="en-US" altLang="ko-KR" sz="1600" dirty="0" err="1" smtClean="0"/>
              <a:t>KeyboardInterrupt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pass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err="1"/>
              <a:t>p.stop</a:t>
            </a:r>
            <a:r>
              <a:rPr lang="en-US" altLang="ko-KR" sz="1600" dirty="0" smtClean="0"/>
              <a:t>()</a:t>
            </a:r>
            <a:endParaRPr lang="en-US" altLang="ko-KR" sz="1600" dirty="0"/>
          </a:p>
          <a:p>
            <a:r>
              <a:rPr lang="en-US" altLang="ko-KR" sz="1600" dirty="0" err="1"/>
              <a:t>GPIO.cleanup</a:t>
            </a:r>
            <a:r>
              <a:rPr lang="en-US" altLang="ko-KR" sz="16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41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UART </a:t>
            </a:r>
            <a:r>
              <a:rPr lang="ko-KR" altLang="en-US"/>
              <a:t>실습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83768" y="44624"/>
            <a:ext cx="6508513" cy="67403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import </a:t>
            </a:r>
            <a:r>
              <a:rPr lang="en-US" altLang="ko-KR" sz="1600" dirty="0" err="1" smtClean="0"/>
              <a:t>RPi.GPIO</a:t>
            </a:r>
            <a:r>
              <a:rPr lang="en-US" altLang="ko-KR" sz="1600" dirty="0" smtClean="0"/>
              <a:t> as GPIO</a:t>
            </a:r>
          </a:p>
          <a:p>
            <a:r>
              <a:rPr lang="en-US" altLang="ko-KR" sz="1600" dirty="0" smtClean="0"/>
              <a:t>import time</a:t>
            </a:r>
          </a:p>
          <a:p>
            <a:r>
              <a:rPr lang="en-US" altLang="ko-KR" sz="1600" dirty="0"/>
              <a:t>import serial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GPIO.setmode</a:t>
            </a:r>
            <a:r>
              <a:rPr lang="en-US" altLang="ko-KR" sz="1600" dirty="0" smtClean="0"/>
              <a:t>(GPIO.BOARD)</a:t>
            </a:r>
          </a:p>
          <a:p>
            <a:r>
              <a:rPr lang="en-US" altLang="ko-KR" sz="1600" dirty="0" err="1" smtClean="0"/>
              <a:t>GPIO.setup</a:t>
            </a:r>
            <a:r>
              <a:rPr lang="en-US" altLang="ko-KR" sz="1600" dirty="0" smtClean="0"/>
              <a:t>(11</a:t>
            </a:r>
            <a:r>
              <a:rPr lang="en-US" altLang="ko-KR" sz="1600" dirty="0"/>
              <a:t>, GPIO.OUT, initial=GPIO.LOW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C00000"/>
                </a:solidFill>
              </a:rPr>
              <a:t>con = </a:t>
            </a:r>
            <a:r>
              <a:rPr lang="en-US" altLang="ko-KR" sz="1600" dirty="0" err="1">
                <a:solidFill>
                  <a:srgbClr val="C00000"/>
                </a:solidFill>
              </a:rPr>
              <a:t>serial.Serial</a:t>
            </a:r>
            <a:r>
              <a:rPr lang="en-US" altLang="ko-KR" sz="1600" dirty="0">
                <a:solidFill>
                  <a:srgbClr val="C00000"/>
                </a:solidFill>
              </a:rPr>
              <a:t>(‘dev/ttyAMA0’, 9600)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try: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while True: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		a =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con.isWaiting</a:t>
            </a:r>
            <a:r>
              <a:rPr lang="en-US" altLang="ko-KR" sz="1600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if a &gt; 0: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	d </a:t>
            </a:r>
            <a:r>
              <a:rPr lang="en-US" altLang="ko-KR" sz="1600" dirty="0">
                <a:solidFill>
                  <a:srgbClr val="C00000"/>
                </a:solidFill>
              </a:rPr>
              <a:t>=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con.read</a:t>
            </a:r>
            <a:r>
              <a:rPr lang="en-US" altLang="ko-KR" sz="1600" dirty="0" smtClean="0">
                <a:solidFill>
                  <a:srgbClr val="C00000"/>
                </a:solidFill>
              </a:rPr>
              <a:t>(a)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	print(d)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	if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ko-KR" sz="1600" dirty="0" smtClean="0">
                <a:solidFill>
                  <a:srgbClr val="C00000"/>
                </a:solidFill>
              </a:rPr>
              <a:t>(d) &lt; 500: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				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GPIO.output</a:t>
            </a:r>
            <a:r>
              <a:rPr lang="en-US" altLang="ko-KR" sz="1600" dirty="0" smtClean="0">
                <a:solidFill>
                  <a:srgbClr val="C00000"/>
                </a:solidFill>
              </a:rPr>
              <a:t>(11, GPIO.HIGH)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</a:t>
            </a:r>
            <a:r>
              <a:rPr lang="en-US" altLang="ko-KR" sz="1600" dirty="0" smtClean="0">
                <a:solidFill>
                  <a:srgbClr val="C00000"/>
                </a:solidFill>
              </a:rPr>
              <a:t>		else: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				</a:t>
            </a:r>
            <a:r>
              <a:rPr lang="en-US" altLang="ko-KR" sz="1600" dirty="0" err="1">
                <a:solidFill>
                  <a:srgbClr val="C00000"/>
                </a:solidFill>
              </a:rPr>
              <a:t>GPIO.output</a:t>
            </a:r>
            <a:r>
              <a:rPr lang="en-US" altLang="ko-KR" sz="1600" dirty="0">
                <a:solidFill>
                  <a:srgbClr val="C00000"/>
                </a:solidFill>
              </a:rPr>
              <a:t>(11, </a:t>
            </a:r>
            <a:r>
              <a:rPr lang="en-US" altLang="ko-KR" sz="1600" dirty="0" smtClean="0">
                <a:solidFill>
                  <a:srgbClr val="C00000"/>
                </a:solidFill>
              </a:rPr>
              <a:t>GPIO.LOW)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		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sz="1600" dirty="0" smtClean="0">
                <a:solidFill>
                  <a:srgbClr val="C00000"/>
                </a:solidFill>
              </a:rPr>
              <a:t>(0.1)</a:t>
            </a:r>
          </a:p>
          <a:p>
            <a:endParaRPr lang="en-US" altLang="ko-KR" sz="1600" dirty="0"/>
          </a:p>
          <a:p>
            <a:r>
              <a:rPr lang="en-US" altLang="ko-KR" sz="1600" dirty="0"/>
              <a:t>e</a:t>
            </a:r>
            <a:r>
              <a:rPr lang="en-US" altLang="ko-KR" sz="1600" dirty="0" smtClean="0"/>
              <a:t>xcept </a:t>
            </a:r>
            <a:r>
              <a:rPr lang="en-US" altLang="ko-KR" sz="1600" dirty="0" err="1" smtClean="0"/>
              <a:t>KeyboardInterrupt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pass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err="1"/>
              <a:t>p.stop</a:t>
            </a:r>
            <a:r>
              <a:rPr lang="en-US" altLang="ko-KR" sz="1600" dirty="0" smtClean="0"/>
              <a:t>()</a:t>
            </a:r>
            <a:endParaRPr lang="en-US" altLang="ko-KR" sz="1600" dirty="0"/>
          </a:p>
          <a:p>
            <a:r>
              <a:rPr lang="en-US" altLang="ko-KR" sz="1600" dirty="0" err="1"/>
              <a:t>GPIO.cleanup</a:t>
            </a:r>
            <a:r>
              <a:rPr lang="en-US" altLang="ko-KR" sz="16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33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Push </a:t>
            </a:r>
            <a:r>
              <a:rPr lang="ko-KR" altLang="en-US" smtClean="0"/>
              <a:t>버튼</a:t>
            </a:r>
            <a:r>
              <a:rPr lang="en-US" altLang="ko-KR" dirty="0" smtClean="0"/>
              <a:t> </a:t>
            </a:r>
            <a:r>
              <a:rPr lang="ko-KR" altLang="en-US" smtClean="0"/>
              <a:t>연결하기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1268760"/>
            <a:ext cx="8387754" cy="4608512"/>
          </a:xfrm>
        </p:spPr>
        <p:txBody>
          <a:bodyPr/>
          <a:lstStyle/>
          <a:p>
            <a:r>
              <a:rPr lang="en-US" altLang="ko-KR" dirty="0" smtClean="0"/>
              <a:t>Push </a:t>
            </a:r>
            <a:r>
              <a:rPr lang="ko-KR" altLang="en-US" smtClean="0"/>
              <a:t>버튼</a:t>
            </a:r>
            <a:r>
              <a:rPr lang="en-US" altLang="ko-KR" dirty="0" smtClean="0"/>
              <a:t> </a:t>
            </a:r>
            <a:r>
              <a:rPr lang="ko-KR" altLang="en-US" smtClean="0"/>
              <a:t>연결하기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954062"/>
            <a:ext cx="3870561" cy="3917008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2627784" y="2708920"/>
            <a:ext cx="1440160" cy="0"/>
          </a:xfrm>
          <a:prstGeom prst="line">
            <a:avLst/>
          </a:prstGeom>
          <a:ln w="762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2627784" y="2192734"/>
            <a:ext cx="14401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6703" y="4334871"/>
            <a:ext cx="32832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센서에서</a:t>
            </a:r>
            <a:r>
              <a:rPr lang="en-US" altLang="ko-KR" dirty="0" smtClean="0"/>
              <a:t> </a:t>
            </a:r>
            <a:r>
              <a:rPr lang="ko-KR" altLang="en-US" smtClean="0"/>
              <a:t>초록색선은 </a:t>
            </a:r>
            <a:r>
              <a:rPr lang="en-US" altLang="ko-KR" dirty="0"/>
              <a:t>7</a:t>
            </a:r>
            <a:r>
              <a:rPr lang="ko-KR" altLang="en-US" smtClean="0"/>
              <a:t>번 핀에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검정색선은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smtClean="0"/>
              <a:t>번 핀에 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빨간색 선은 </a:t>
            </a:r>
            <a:r>
              <a:rPr lang="en-US" altLang="ko-KR" dirty="0" smtClean="0"/>
              <a:t>1</a:t>
            </a:r>
            <a:r>
              <a:rPr lang="ko-KR" altLang="en-US" smtClean="0"/>
              <a:t>번에 연결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14" y="1661170"/>
            <a:ext cx="2076450" cy="209550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 flipV="1">
            <a:off x="6156176" y="1700808"/>
            <a:ext cx="864096" cy="8640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2627784" y="1700808"/>
            <a:ext cx="35283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1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디지털 핀 값을 읽어오는 패턴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31790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as GPIO</a:t>
            </a:r>
          </a:p>
          <a:p>
            <a:r>
              <a:rPr lang="en-US" altLang="ko-KR" dirty="0" smtClean="0"/>
              <a:t>import time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GPIO.setmode</a:t>
            </a:r>
            <a:r>
              <a:rPr lang="en-US" altLang="ko-KR" dirty="0" smtClean="0"/>
              <a:t>(GPIO.</a:t>
            </a:r>
            <a:r>
              <a:rPr lang="en-US" altLang="ko-KR" dirty="0"/>
              <a:t> BOARD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GPIO.setup</a:t>
            </a:r>
            <a:r>
              <a:rPr lang="en-US" altLang="ko-KR" dirty="0" smtClean="0">
                <a:solidFill>
                  <a:srgbClr val="C00000"/>
                </a:solidFill>
              </a:rPr>
              <a:t>(7, GPIO.IN)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574611" y="5301208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GPIO.IN</a:t>
            </a:r>
            <a:r>
              <a:rPr lang="ko-KR" altLang="en-US" smtClean="0">
                <a:solidFill>
                  <a:srgbClr val="C00000"/>
                </a:solidFill>
              </a:rPr>
              <a:t>으로 사용 목적을 설정해 줌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디지털 핀 값을 읽어오는 패턴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31790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as GPIO</a:t>
            </a:r>
          </a:p>
          <a:p>
            <a:r>
              <a:rPr lang="en-US" altLang="ko-KR" dirty="0" smtClean="0"/>
              <a:t>import time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GPIO.setmode</a:t>
            </a:r>
            <a:r>
              <a:rPr lang="en-US" altLang="ko-KR" dirty="0" smtClean="0"/>
              <a:t>(GPIO.</a:t>
            </a:r>
            <a:r>
              <a:rPr lang="en-US" altLang="ko-KR" dirty="0"/>
              <a:t> BOARD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GPIO.setup</a:t>
            </a:r>
            <a:r>
              <a:rPr lang="en-US" altLang="ko-KR" dirty="0" smtClean="0"/>
              <a:t>(7, GPIO.IN)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a = </a:t>
            </a:r>
            <a:r>
              <a:rPr lang="en-US" altLang="ko-KR" dirty="0" err="1" smtClean="0">
                <a:solidFill>
                  <a:srgbClr val="C00000"/>
                </a:solidFill>
              </a:rPr>
              <a:t>GPIO.input</a:t>
            </a:r>
            <a:r>
              <a:rPr lang="en-US" altLang="ko-KR" dirty="0" smtClean="0">
                <a:solidFill>
                  <a:srgbClr val="C00000"/>
                </a:solidFill>
              </a:rPr>
              <a:t>(7)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4611" y="5301208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GPIO.input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smtClean="0">
                <a:solidFill>
                  <a:srgbClr val="C00000"/>
                </a:solidFill>
              </a:rPr>
              <a:t>명령으로 값을 읽어옴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디지털 핀 값을 출력하는 예제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254818"/>
            <a:ext cx="39228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RPi.GPIO</a:t>
            </a:r>
            <a:r>
              <a:rPr lang="en-US" altLang="ko-KR" dirty="0" smtClean="0"/>
              <a:t> as GPIO</a:t>
            </a:r>
          </a:p>
          <a:p>
            <a:r>
              <a:rPr lang="en-US" altLang="ko-KR" dirty="0" smtClean="0"/>
              <a:t>import time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GPIO.setmode</a:t>
            </a:r>
            <a:r>
              <a:rPr lang="en-US" altLang="ko-KR" dirty="0" smtClean="0"/>
              <a:t>(GPIO.</a:t>
            </a:r>
            <a:r>
              <a:rPr lang="en-US" altLang="ko-KR" dirty="0"/>
              <a:t> BOARD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GPIO.setup</a:t>
            </a:r>
            <a:r>
              <a:rPr lang="en-US" altLang="ko-KR" dirty="0" smtClean="0"/>
              <a:t>(7, GPIO.IN)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try: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while True: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		</a:t>
            </a:r>
            <a:r>
              <a:rPr lang="en-US" altLang="ko-KR" dirty="0" smtClean="0">
                <a:solidFill>
                  <a:srgbClr val="C00000"/>
                </a:solidFill>
              </a:rPr>
              <a:t>a = </a:t>
            </a:r>
            <a:r>
              <a:rPr lang="en-US" altLang="ko-KR" dirty="0" err="1" smtClean="0">
                <a:solidFill>
                  <a:srgbClr val="C00000"/>
                </a:solidFill>
              </a:rPr>
              <a:t>GPIO.input</a:t>
            </a:r>
            <a:r>
              <a:rPr lang="en-US" altLang="ko-KR" dirty="0" smtClean="0">
                <a:solidFill>
                  <a:srgbClr val="C00000"/>
                </a:solidFill>
              </a:rPr>
              <a:t>(7)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	</a:t>
            </a:r>
            <a:r>
              <a:rPr lang="en-US" altLang="ko-KR" dirty="0" smtClean="0">
                <a:solidFill>
                  <a:srgbClr val="C00000"/>
                </a:solidFill>
              </a:rPr>
              <a:t>	print (a)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		</a:t>
            </a:r>
            <a:r>
              <a:rPr lang="en-US" altLang="ko-KR" dirty="0" err="1" smtClean="0">
                <a:solidFill>
                  <a:srgbClr val="C00000"/>
                </a:solidFill>
              </a:rPr>
              <a:t>time.sleep</a:t>
            </a:r>
            <a:r>
              <a:rPr lang="en-US" altLang="ko-KR" dirty="0" smtClean="0">
                <a:solidFill>
                  <a:srgbClr val="C00000"/>
                </a:solidFill>
              </a:rPr>
              <a:t>(0.1)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except </a:t>
            </a:r>
            <a:r>
              <a:rPr lang="en-US" altLang="ko-KR" dirty="0" err="1" smtClean="0"/>
              <a:t>KeyboardInterrupt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pass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GPIO.cleanup</a:t>
            </a:r>
            <a:r>
              <a:rPr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012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BB50-B7B3-497B-AAED-7CC56EBF7E0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3140968"/>
            <a:ext cx="52405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/>
              <a:t>디지털 버튼으로</a:t>
            </a:r>
            <a:endParaRPr lang="en-US" altLang="ko-KR" sz="5400" dirty="0" smtClean="0"/>
          </a:p>
          <a:p>
            <a:r>
              <a:rPr lang="en-US" altLang="ko-KR" sz="5400" dirty="0" smtClean="0"/>
              <a:t>LED </a:t>
            </a:r>
            <a:r>
              <a:rPr lang="ko-KR" altLang="en-US" sz="5400" smtClean="0"/>
              <a:t>켜기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138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</TotalTime>
  <Words>989</Words>
  <Application>Microsoft Office PowerPoint</Application>
  <PresentationFormat>화면 슬라이드 쇼(4:3)</PresentationFormat>
  <Paragraphs>512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HY그래픽M</vt:lpstr>
      <vt:lpstr>맑은 고딕</vt:lpstr>
      <vt:lpstr>Arial</vt:lpstr>
      <vt:lpstr>Trebuchet MS</vt:lpstr>
      <vt:lpstr>Wingdings 3</vt:lpstr>
      <vt:lpstr>패싯</vt:lpstr>
      <vt:lpstr>라즈베리파이 기초과정 (3차시)</vt:lpstr>
      <vt:lpstr>PowerPoint 프레젠테이션</vt:lpstr>
      <vt:lpstr>LED와 Push 버튼 연결</vt:lpstr>
      <vt:lpstr>LED 연결하기</vt:lpstr>
      <vt:lpstr>Push 버튼 연결하기</vt:lpstr>
      <vt:lpstr>디지털 핀 값을 읽어오는 패턴</vt:lpstr>
      <vt:lpstr>디지털 핀 값을 읽어오는 패턴</vt:lpstr>
      <vt:lpstr>디지털 핀 값을 출력하는 예제</vt:lpstr>
      <vt:lpstr>PowerPoint 프레젠테이션</vt:lpstr>
      <vt:lpstr>버튼으로 LED 켜기</vt:lpstr>
      <vt:lpstr>PowerPoint 프레젠테이션</vt:lpstr>
      <vt:lpstr>버튼으로 LED 켜기 (참고 사항임)</vt:lpstr>
      <vt:lpstr>PowerPoint 프레젠테이션</vt:lpstr>
      <vt:lpstr>실습</vt:lpstr>
      <vt:lpstr>카운트 세기</vt:lpstr>
      <vt:lpstr>토글스위치</vt:lpstr>
      <vt:lpstr>PowerPoint 프레젠테이션</vt:lpstr>
      <vt:lpstr>PWM</vt:lpstr>
      <vt:lpstr>PWM 명령어의 구성</vt:lpstr>
      <vt:lpstr>PWM 명령어의 구성</vt:lpstr>
      <vt:lpstr>단계적으로 밝기를 조절하는 예제</vt:lpstr>
      <vt:lpstr>진동수를 변경하려면?</vt:lpstr>
      <vt:lpstr>PowerPoint 프레젠테이션</vt:lpstr>
      <vt:lpstr>실습</vt:lpstr>
      <vt:lpstr>단계적으로 밝기를 조절하는 예제</vt:lpstr>
      <vt:lpstr>무한 반복 LED 밝기 조절</vt:lpstr>
      <vt:lpstr>무한 반복 LED 밝기 조절</vt:lpstr>
      <vt:lpstr>PowerPoint 프레젠테이션</vt:lpstr>
      <vt:lpstr>진동수로 멜로디 생성</vt:lpstr>
      <vt:lpstr>진동수로 멜로디 생성</vt:lpstr>
      <vt:lpstr>진동수로 멜로디 생성</vt:lpstr>
      <vt:lpstr>진동수로 멜로디 생성</vt:lpstr>
      <vt:lpstr>음계표</vt:lpstr>
      <vt:lpstr>PowerPoint 프레젠테이션</vt:lpstr>
      <vt:lpstr>라즈베리파이 UART 핀</vt:lpstr>
      <vt:lpstr>라즈베리파이와 아두이노 쉴드 연결</vt:lpstr>
      <vt:lpstr>UART 통신을 사용하기 위한 준비</vt:lpstr>
      <vt:lpstr>아두이노에서 조도센서의 값을 전달하기</vt:lpstr>
      <vt:lpstr>시리얼 통신값 표기하기</vt:lpstr>
      <vt:lpstr>시리얼 명령어</vt:lpstr>
      <vt:lpstr>PowerPoint 프레젠테이션</vt:lpstr>
      <vt:lpstr>UART 실습</vt:lpstr>
      <vt:lpstr>UART 실습</vt:lpstr>
      <vt:lpstr>UART 실습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HYUNWOO</dc:creator>
  <cp:lastModifiedBy>Young Joon Kim</cp:lastModifiedBy>
  <cp:revision>1235</cp:revision>
  <dcterms:created xsi:type="dcterms:W3CDTF">2015-05-01T02:42:52Z</dcterms:created>
  <dcterms:modified xsi:type="dcterms:W3CDTF">2017-02-15T09:34:10Z</dcterms:modified>
</cp:coreProperties>
</file>