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33" r:id="rId2"/>
    <p:sldId id="259" r:id="rId3"/>
    <p:sldId id="30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70471" autoAdjust="0"/>
  </p:normalViewPr>
  <p:slideViewPr>
    <p:cSldViewPr snapToGrid="0">
      <p:cViewPr varScale="1">
        <p:scale>
          <a:sx n="114" d="100"/>
          <a:sy n="114" d="100"/>
        </p:scale>
        <p:origin x="33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AC3F2-95A7-468B-9888-F6BBC7FBC200}"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1205F-890D-4357-8AF4-68E7AA36423F}" type="slidenum">
              <a:rPr lang="en-US" smtClean="0"/>
              <a:t>‹#›</a:t>
            </a:fld>
            <a:endParaRPr lang="en-US"/>
          </a:p>
        </p:txBody>
      </p:sp>
    </p:spTree>
    <p:extLst>
      <p:ext uri="{BB962C8B-B14F-4D97-AF65-F5344CB8AC3E}">
        <p14:creationId xmlns:p14="http://schemas.microsoft.com/office/powerpoint/2010/main" val="579590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DERopt single node is a technoeconomic optimization model. We use the “single node” description to signify that the formulation is focused on a single facility, vs. a “multi node” formulation that will optimize the energy systems across multiple buildings and locations that share a common electrical distribution circuit. The model uses a mixed integer linear program formulation to predict the optimal technology selection, sizing, and operation of various types of technologies shown in the figure on the right. This diagram shows the current formulation technology set and does not include the expansion to include hydrogen production, storage, and use. The model optimizes for cost, but can include carbon emission cost, an emissions limit, and net zero energy requirements. Model output is the lowest cost option for meeting site energy demand while meeting site energy and/or environmental goals, while maintaining feasible operation across all energy system assets. The model also considers existing generation to predict optimal operation or to examine energy asset expansion.</a:t>
            </a:r>
          </a:p>
          <a:p>
            <a:endParaRPr lang="en-US" dirty="0"/>
          </a:p>
          <a:p>
            <a:r>
              <a:rPr lang="en-US" u="sng" dirty="0"/>
              <a:t>Side note</a:t>
            </a:r>
            <a:r>
              <a:rPr lang="en-US" dirty="0"/>
              <a:t>: we do have a multi-node model. However, we typically scale back energy system options to solar PV and battery energy storage.</a:t>
            </a:r>
          </a:p>
        </p:txBody>
      </p:sp>
      <p:sp>
        <p:nvSpPr>
          <p:cNvPr id="4" name="Slide Number Placeholder 3"/>
          <p:cNvSpPr>
            <a:spLocks noGrp="1"/>
          </p:cNvSpPr>
          <p:nvPr>
            <p:ph type="sldNum" sz="quarter" idx="5"/>
          </p:nvPr>
        </p:nvSpPr>
        <p:spPr/>
        <p:txBody>
          <a:bodyPr/>
          <a:lstStyle/>
          <a:p>
            <a:fld id="{EC61205F-890D-4357-8AF4-68E7AA36423F}" type="slidenum">
              <a:rPr lang="en-US" smtClean="0"/>
              <a:t>1</a:t>
            </a:fld>
            <a:endParaRPr lang="en-US"/>
          </a:p>
        </p:txBody>
      </p:sp>
    </p:spTree>
    <p:extLst>
      <p:ext uri="{BB962C8B-B14F-4D97-AF65-F5344CB8AC3E}">
        <p14:creationId xmlns:p14="http://schemas.microsoft.com/office/powerpoint/2010/main" val="26378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version of DERopt has been developed to model the UCI central plant. The model captures the operation of all critical components shown here as well as the 3.6 MW of solar PV and 1 MWh of electrical energy storage not shown here. This includes the 8 chillers that are used to cool all campus buildings, the cold thermal energy storage tank used to help balance cooling production and demand, the Solar Titan gas turbine that produces nearly all campus electricity, and components that operate off of the hot gas turbine exhaust gas, including the 5 MW steam turbine and district heating system. </a:t>
            </a:r>
          </a:p>
        </p:txBody>
      </p:sp>
      <p:sp>
        <p:nvSpPr>
          <p:cNvPr id="4" name="Slide Number Placeholder 3"/>
          <p:cNvSpPr>
            <a:spLocks noGrp="1"/>
          </p:cNvSpPr>
          <p:nvPr>
            <p:ph type="sldNum" sz="quarter" idx="5"/>
          </p:nvPr>
        </p:nvSpPr>
        <p:spPr/>
        <p:txBody>
          <a:bodyPr/>
          <a:lstStyle/>
          <a:p>
            <a:fld id="{EC61205F-890D-4357-8AF4-68E7AA36423F}" type="slidenum">
              <a:rPr lang="en-US" smtClean="0"/>
              <a:t>2</a:t>
            </a:fld>
            <a:endParaRPr lang="en-US"/>
          </a:p>
        </p:txBody>
      </p:sp>
    </p:spTree>
    <p:extLst>
      <p:ext uri="{BB962C8B-B14F-4D97-AF65-F5344CB8AC3E}">
        <p14:creationId xmlns:p14="http://schemas.microsoft.com/office/powerpoint/2010/main" val="1764947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of optimized results, this plot shows cooling plant operation to meet campus cooling demand for a week in September. Actual demand is captured from real central plant data showing professional operator dispatch designed to minimize the cost of energy by using energy storage to meet peak daily demand.</a:t>
            </a:r>
          </a:p>
          <a:p>
            <a:r>
              <a:rPr lang="en-US" dirty="0"/>
              <a:t>Optimized output from DERopt is shown in the top while real operation is shown in the bottom.  Tick marks indicate 12 noon on each day.</a:t>
            </a:r>
          </a:p>
          <a:p>
            <a:endParaRPr lang="en-US" dirty="0"/>
          </a:p>
          <a:p>
            <a:r>
              <a:rPr lang="en-US" dirty="0"/>
              <a:t>The thin black line is campus cooling demand.</a:t>
            </a:r>
          </a:p>
          <a:p>
            <a:r>
              <a:rPr lang="en-US" dirty="0"/>
              <a:t>The thick blue line is the aggregated cooling output from all 8 chillers</a:t>
            </a:r>
          </a:p>
          <a:p>
            <a:r>
              <a:rPr lang="en-US" dirty="0"/>
              <a:t>The thick green and red line are charging and discharging of the TES tank, respectively.</a:t>
            </a:r>
          </a:p>
          <a:p>
            <a:endParaRPr lang="en-US" dirty="0"/>
          </a:p>
          <a:p>
            <a:r>
              <a:rPr lang="en-US" dirty="0"/>
              <a:t>These results show three things:</a:t>
            </a:r>
          </a:p>
          <a:p>
            <a:pPr marL="228600" indent="-228600">
              <a:buAutoNum type="arabicParenR"/>
            </a:pPr>
            <a:r>
              <a:rPr lang="en-US" dirty="0"/>
              <a:t>The DERopt model is able to emulate real life operation shown in the step behavior in chiller plant activity.</a:t>
            </a:r>
          </a:p>
          <a:p>
            <a:pPr marL="228600" indent="-228600">
              <a:buAutoNum type="arabicParenR"/>
            </a:pPr>
            <a:r>
              <a:rPr lang="en-US" dirty="0"/>
              <a:t>DERopt is able to suggest operational strategies that reduce chiller cycling by 50% as shown here with the smoother chiller output profile for DERopt</a:t>
            </a:r>
          </a:p>
          <a:p>
            <a:pPr marL="228600" indent="-228600">
              <a:buAutoNum type="arabicParenR"/>
            </a:pPr>
            <a:r>
              <a:rPr lang="en-US" dirty="0"/>
              <a:t>DERopt is able to more effectively manage thermal energy storage, using this asset to a) maintain chiller operation at peak COP set points, b) reduce chiller cycling, and c) meet large ramps in cooling demand that are difficult to meet with operational chillers. DERopt is also able to reduce energy use by reducing utilization of the cold thermal energy storage by using the resource to fill in energy gaps, not to do wholesale load shifting.</a:t>
            </a:r>
          </a:p>
          <a:p>
            <a:pPr marL="228600" indent="-228600">
              <a:buAutoNum type="arabicParenR"/>
            </a:pPr>
            <a:endParaRPr lang="en-US" dirty="0"/>
          </a:p>
          <a:p>
            <a:pPr marL="0" indent="0">
              <a:buNone/>
            </a:pPr>
            <a:r>
              <a:rPr lang="en-US" dirty="0"/>
              <a:t>A critical benefit of DERopt is that it is able to realize the optimal dispatch of new and proposed energy systems. This is not readily obvious from this image. However, this result shows the potential to beat previously optimal dispatch strategies implemented by professional power plant operators when DERopt is paired with some consideration for what could happen in the future i.e., what energy demand will look like. Considering the potential to add hydrogen into the mix with expanded renewable assets and hydrogen vehicle planning, the operational complexity increases substantially beyond the current system and requires the analytical approach implemented in DERopt </a:t>
            </a:r>
          </a:p>
        </p:txBody>
      </p:sp>
      <p:sp>
        <p:nvSpPr>
          <p:cNvPr id="4" name="Slide Number Placeholder 3"/>
          <p:cNvSpPr>
            <a:spLocks noGrp="1"/>
          </p:cNvSpPr>
          <p:nvPr>
            <p:ph type="sldNum" sz="quarter" idx="5"/>
          </p:nvPr>
        </p:nvSpPr>
        <p:spPr/>
        <p:txBody>
          <a:bodyPr/>
          <a:lstStyle/>
          <a:p>
            <a:fld id="{EC61205F-890D-4357-8AF4-68E7AA36423F}" type="slidenum">
              <a:rPr lang="en-US" smtClean="0"/>
              <a:t>3</a:t>
            </a:fld>
            <a:endParaRPr lang="en-US"/>
          </a:p>
        </p:txBody>
      </p:sp>
    </p:spTree>
    <p:extLst>
      <p:ext uri="{BB962C8B-B14F-4D97-AF65-F5344CB8AC3E}">
        <p14:creationId xmlns:p14="http://schemas.microsoft.com/office/powerpoint/2010/main" val="22983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990601"/>
            <a:ext cx="10363200" cy="1470025"/>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4004250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25104"/>
            <a:ext cx="11582400" cy="789296"/>
          </a:xfrm>
        </p:spPr>
        <p:txBody>
          <a:bodyPr/>
          <a:lstStyle>
            <a:lvl1pPr algn="l">
              <a:defRPr sz="3600"/>
            </a:lvl1pPr>
          </a:lstStyle>
          <a:p>
            <a:r>
              <a:rPr lang="en-US" dirty="0"/>
              <a:t>Click to edit Master title style</a:t>
            </a:r>
          </a:p>
        </p:txBody>
      </p:sp>
      <p:sp>
        <p:nvSpPr>
          <p:cNvPr id="3" name="Content Placeholder 2"/>
          <p:cNvSpPr>
            <a:spLocks noGrp="1"/>
          </p:cNvSpPr>
          <p:nvPr>
            <p:ph idx="1"/>
          </p:nvPr>
        </p:nvSpPr>
        <p:spPr>
          <a:xfrm>
            <a:off x="812800" y="1371601"/>
            <a:ext cx="10566400" cy="4754563"/>
          </a:xfrm>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1625600" y="990600"/>
            <a:ext cx="10584597" cy="152400"/>
          </a:xfrm>
          <a:prstGeom prst="rect">
            <a:avLst/>
          </a:prstGeom>
          <a:gradFill flip="none" rotWithShape="1">
            <a:gsLst>
              <a:gs pos="85000">
                <a:srgbClr val="FFC000">
                  <a:alpha val="49000"/>
                </a:srgbClr>
              </a:gs>
              <a:gs pos="80000">
                <a:srgbClr val="FFC000">
                  <a:alpha val="51000"/>
                </a:srgbClr>
              </a:gs>
              <a:gs pos="60000">
                <a:srgbClr val="0033CC">
                  <a:alpha val="49000"/>
                </a:srgbClr>
              </a:gs>
              <a:gs pos="45000">
                <a:schemeClr val="bg1"/>
              </a:gs>
            </a:gsLst>
            <a:lin ang="18900000" scaled="1"/>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cxnSp>
        <p:nvCxnSpPr>
          <p:cNvPr id="11" name="Straight Connector 10"/>
          <p:cNvCxnSpPr>
            <a:cxnSpLocks noChangeShapeType="1"/>
          </p:cNvCxnSpPr>
          <p:nvPr userDrawn="1"/>
        </p:nvCxnSpPr>
        <p:spPr bwMode="auto">
          <a:xfrm>
            <a:off x="0" y="6553200"/>
            <a:ext cx="3759200" cy="0"/>
          </a:xfrm>
          <a:prstGeom prst="line">
            <a:avLst/>
          </a:prstGeom>
          <a:noFill/>
          <a:ln w="12700" algn="ctr">
            <a:solidFill>
              <a:schemeClr val="tx1"/>
            </a:solidFill>
            <a:round/>
            <a:headEnd type="none" w="sm" len="sm"/>
            <a:tailEnd type="none" w="sm" len="sm"/>
          </a:ln>
        </p:spPr>
      </p:cxnSp>
      <p:sp>
        <p:nvSpPr>
          <p:cNvPr id="13" name="TextBox 12"/>
          <p:cNvSpPr txBox="1"/>
          <p:nvPr userDrawn="1"/>
        </p:nvSpPr>
        <p:spPr>
          <a:xfrm>
            <a:off x="10250987" y="6562876"/>
            <a:ext cx="1016000" cy="276999"/>
          </a:xfrm>
          <a:prstGeom prst="rect">
            <a:avLst/>
          </a:prstGeom>
          <a:noFill/>
        </p:spPr>
        <p:txBody>
          <a:bodyPr wrap="square" rtlCol="0">
            <a:spAutoFit/>
          </a:bodyPr>
          <a:lstStyle/>
          <a:p>
            <a:fld id="{CBDB6233-4FE1-4E4E-9F61-2F23D583C04A}" type="slidenum">
              <a:rPr lang="en-US" sz="1200" smtClean="0">
                <a:solidFill>
                  <a:prstClr val="black"/>
                </a:solidFill>
              </a:rPr>
              <a:pPr/>
              <a:t>‹#›</a:t>
            </a:fld>
            <a:r>
              <a:rPr lang="en-US" sz="1200" dirty="0">
                <a:solidFill>
                  <a:prstClr val="black"/>
                </a:solidFill>
              </a:rPr>
              <a:t>/57</a:t>
            </a:r>
          </a:p>
        </p:txBody>
      </p:sp>
      <p:pic>
        <p:nvPicPr>
          <p:cNvPr id="2050" name="Picture 2" descr="U:\External Relations\APEP materials\LOGOS\APEPlogowithSpokesSymbolOnly.jpg"/>
          <p:cNvPicPr>
            <a:picLocks noChangeArrowheads="1"/>
          </p:cNvPicPr>
          <p:nvPr userDrawn="1"/>
        </p:nvPicPr>
        <p:blipFill>
          <a:blip r:embed="rId2" cstate="print"/>
          <a:srcRect/>
          <a:stretch>
            <a:fillRect/>
          </a:stretch>
        </p:blipFill>
        <p:spPr bwMode="auto">
          <a:xfrm>
            <a:off x="11266987" y="6172200"/>
            <a:ext cx="837928" cy="640080"/>
          </a:xfrm>
          <a:prstGeom prst="rect">
            <a:avLst/>
          </a:prstGeom>
          <a:noFill/>
        </p:spPr>
      </p:pic>
      <p:sp>
        <p:nvSpPr>
          <p:cNvPr id="12" name="Rectangle 35"/>
          <p:cNvSpPr>
            <a:spLocks noChangeArrowheads="1"/>
          </p:cNvSpPr>
          <p:nvPr userDrawn="1"/>
        </p:nvSpPr>
        <p:spPr bwMode="auto">
          <a:xfrm>
            <a:off x="0" y="6587134"/>
            <a:ext cx="9753600" cy="270867"/>
          </a:xfrm>
          <a:prstGeom prst="rect">
            <a:avLst/>
          </a:prstGeom>
          <a:noFill/>
          <a:ln w="9525">
            <a:noFill/>
            <a:miter lim="800000"/>
            <a:headEnd/>
            <a:tailEnd/>
          </a:ln>
          <a:effectLst/>
        </p:spPr>
        <p:txBody>
          <a:bodyPr lIns="84216" tIns="42108" rIns="84216" bIns="42108"/>
          <a:lstStyle/>
          <a:p>
            <a:pPr>
              <a:spcBef>
                <a:spcPct val="0"/>
              </a:spcBef>
            </a:pPr>
            <a:r>
              <a:rPr lang="en-US" sz="1000" dirty="0">
                <a:solidFill>
                  <a:prstClr val="black"/>
                </a:solidFill>
                <a:latin typeface="Arial" pitchFamily="34" charset="0"/>
                <a:cs typeface="Arial" pitchFamily="34" charset="0"/>
              </a:rPr>
              <a:t>Dissertation Defense: 7/12/2016</a:t>
            </a:r>
            <a:endParaRPr lang="en-US" sz="1000" b="1" dirty="0">
              <a:solidFill>
                <a:srgbClr val="FF0000"/>
              </a:solidFill>
              <a:latin typeface="Arial" pitchFamily="34" charset="0"/>
              <a:cs typeface="Arial" pitchFamily="34" charset="0"/>
            </a:endParaRPr>
          </a:p>
        </p:txBody>
      </p:sp>
      <p:cxnSp>
        <p:nvCxnSpPr>
          <p:cNvPr id="14" name="Straight Connector 13"/>
          <p:cNvCxnSpPr>
            <a:cxnSpLocks noChangeShapeType="1"/>
          </p:cNvCxnSpPr>
          <p:nvPr userDrawn="1"/>
        </p:nvCxnSpPr>
        <p:spPr bwMode="auto">
          <a:xfrm>
            <a:off x="0" y="6553200"/>
            <a:ext cx="7823200" cy="0"/>
          </a:xfrm>
          <a:prstGeom prst="line">
            <a:avLst/>
          </a:prstGeom>
          <a:noFill/>
          <a:ln w="12700" algn="ctr">
            <a:solidFill>
              <a:schemeClr val="tx1"/>
            </a:solidFill>
            <a:round/>
            <a:headEnd type="none" w="sm" len="sm"/>
            <a:tailEnd type="none" w="sm" len="sm"/>
          </a:ln>
        </p:spPr>
      </p:cxnSp>
    </p:spTree>
    <p:extLst>
      <p:ext uri="{BB962C8B-B14F-4D97-AF65-F5344CB8AC3E}">
        <p14:creationId xmlns:p14="http://schemas.microsoft.com/office/powerpoint/2010/main" val="19272497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5076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8069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DERopt Single Node Optimization Model</a:t>
            </a:r>
          </a:p>
        </p:txBody>
      </p:sp>
      <p:sp>
        <p:nvSpPr>
          <p:cNvPr id="4" name="Content Placeholder 2">
            <a:extLst>
              <a:ext uri="{FF2B5EF4-FFF2-40B4-BE49-F238E27FC236}">
                <a16:creationId xmlns:a16="http://schemas.microsoft.com/office/drawing/2014/main" id="{3E1B22F2-0919-4C90-B26C-82422694BA51}"/>
              </a:ext>
            </a:extLst>
          </p:cNvPr>
          <p:cNvSpPr>
            <a:spLocks noGrp="1"/>
          </p:cNvSpPr>
          <p:nvPr>
            <p:ph idx="1"/>
          </p:nvPr>
        </p:nvSpPr>
        <p:spPr>
          <a:xfrm>
            <a:off x="304799" y="1291384"/>
            <a:ext cx="3897331" cy="4754563"/>
          </a:xfrm>
        </p:spPr>
        <p:txBody>
          <a:bodyPr/>
          <a:lstStyle/>
          <a:p>
            <a:r>
              <a:rPr lang="en-US" sz="2200" dirty="0"/>
              <a:t>Mixed integer linear program</a:t>
            </a:r>
          </a:p>
          <a:p>
            <a:r>
              <a:rPr lang="en-US" sz="2200" dirty="0"/>
              <a:t>Techno-economic optimization and analysis</a:t>
            </a:r>
          </a:p>
          <a:p>
            <a:r>
              <a:rPr lang="en-US" sz="2200" dirty="0"/>
              <a:t>Inputs:</a:t>
            </a:r>
          </a:p>
          <a:p>
            <a:pPr lvl="1"/>
            <a:r>
              <a:rPr lang="en-US" sz="1800" dirty="0"/>
              <a:t>Site energy demand</a:t>
            </a:r>
          </a:p>
          <a:p>
            <a:pPr lvl="1"/>
            <a:r>
              <a:rPr lang="en-US" sz="1800" dirty="0"/>
              <a:t>Technology capital/O&amp;M costs and operational characteristics</a:t>
            </a:r>
          </a:p>
          <a:p>
            <a:pPr lvl="1"/>
            <a:r>
              <a:rPr lang="en-US" sz="1800" dirty="0"/>
              <a:t>Utility energy costs</a:t>
            </a:r>
          </a:p>
          <a:p>
            <a:pPr lvl="1"/>
            <a:r>
              <a:rPr lang="en-US" sz="1800" dirty="0"/>
              <a:t>Local infrastructure limits</a:t>
            </a:r>
          </a:p>
          <a:p>
            <a:r>
              <a:rPr lang="en-US" sz="2200" dirty="0"/>
              <a:t>Outputs:</a:t>
            </a:r>
          </a:p>
          <a:p>
            <a:pPr lvl="1"/>
            <a:r>
              <a:rPr lang="en-US" sz="1800" dirty="0"/>
              <a:t>Optimal technology mix</a:t>
            </a:r>
          </a:p>
          <a:p>
            <a:pPr lvl="1"/>
            <a:r>
              <a:rPr lang="en-US" sz="1800" dirty="0"/>
              <a:t>Optimal operation strategies</a:t>
            </a:r>
          </a:p>
          <a:p>
            <a:pPr lvl="1"/>
            <a:r>
              <a:rPr lang="en-US" sz="1800" dirty="0"/>
              <a:t>Plant performance</a:t>
            </a:r>
          </a:p>
          <a:p>
            <a:pPr lvl="1"/>
            <a:endParaRPr lang="en-US" sz="1800" dirty="0"/>
          </a:p>
        </p:txBody>
      </p:sp>
      <p:pic>
        <p:nvPicPr>
          <p:cNvPr id="5" name="Picture 4">
            <a:extLst>
              <a:ext uri="{FF2B5EF4-FFF2-40B4-BE49-F238E27FC236}">
                <a16:creationId xmlns:a16="http://schemas.microsoft.com/office/drawing/2014/main" id="{72A538B4-3755-4C10-B167-1A31A3BB0B09}"/>
              </a:ext>
            </a:extLst>
          </p:cNvPr>
          <p:cNvPicPr>
            <a:picLocks noChangeAspect="1"/>
          </p:cNvPicPr>
          <p:nvPr/>
        </p:nvPicPr>
        <p:blipFill>
          <a:blip r:embed="rId3"/>
          <a:stretch>
            <a:fillRect/>
          </a:stretch>
        </p:blipFill>
        <p:spPr>
          <a:xfrm>
            <a:off x="4463387" y="1351164"/>
            <a:ext cx="7423813" cy="4635001"/>
          </a:xfrm>
          <a:prstGeom prst="rect">
            <a:avLst/>
          </a:prstGeom>
        </p:spPr>
      </p:pic>
    </p:spTree>
    <p:extLst>
      <p:ext uri="{BB962C8B-B14F-4D97-AF65-F5344CB8AC3E}">
        <p14:creationId xmlns:p14="http://schemas.microsoft.com/office/powerpoint/2010/main" val="189022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15576" y="1146657"/>
            <a:ext cx="10430947" cy="5336041"/>
          </a:xfrm>
          <a:prstGeom prst="rect">
            <a:avLst/>
          </a:prstGeom>
        </p:spPr>
      </p:pic>
      <p:sp>
        <p:nvSpPr>
          <p:cNvPr id="2" name="Title 1"/>
          <p:cNvSpPr>
            <a:spLocks noGrp="1"/>
          </p:cNvSpPr>
          <p:nvPr>
            <p:ph type="title"/>
          </p:nvPr>
        </p:nvSpPr>
        <p:spPr/>
        <p:txBody>
          <a:bodyPr/>
          <a:lstStyle/>
          <a:p>
            <a:r>
              <a:rPr lang="en-US" dirty="0"/>
              <a:t>UCI Central Plant</a:t>
            </a:r>
          </a:p>
        </p:txBody>
      </p:sp>
      <p:sp>
        <p:nvSpPr>
          <p:cNvPr id="5" name="Rectangle 4"/>
          <p:cNvSpPr/>
          <p:nvPr/>
        </p:nvSpPr>
        <p:spPr>
          <a:xfrm>
            <a:off x="6956268" y="3885130"/>
            <a:ext cx="4314483" cy="24129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 name="Straight Connector 6"/>
          <p:cNvCxnSpPr>
            <a:cxnSpLocks/>
          </p:cNvCxnSpPr>
          <p:nvPr/>
        </p:nvCxnSpPr>
        <p:spPr>
          <a:xfrm>
            <a:off x="8724811" y="6296344"/>
            <a:ext cx="482547" cy="14103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20380" y="6389250"/>
            <a:ext cx="2477729" cy="369332"/>
          </a:xfrm>
          <a:prstGeom prst="rect">
            <a:avLst/>
          </a:prstGeom>
          <a:noFill/>
        </p:spPr>
        <p:txBody>
          <a:bodyPr wrap="square" rtlCol="0">
            <a:spAutoFit/>
          </a:bodyPr>
          <a:lstStyle/>
          <a:p>
            <a:r>
              <a:rPr lang="en-US" dirty="0">
                <a:solidFill>
                  <a:prstClr val="black"/>
                </a:solidFill>
              </a:rPr>
              <a:t>16,500 Tons Chiller Plant</a:t>
            </a:r>
          </a:p>
        </p:txBody>
      </p:sp>
      <p:sp>
        <p:nvSpPr>
          <p:cNvPr id="9" name="Rectangle 8"/>
          <p:cNvSpPr/>
          <p:nvPr/>
        </p:nvSpPr>
        <p:spPr>
          <a:xfrm>
            <a:off x="5294056" y="5634742"/>
            <a:ext cx="685504" cy="8676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 name="Straight Connector 9"/>
          <p:cNvCxnSpPr>
            <a:cxnSpLocks/>
          </p:cNvCxnSpPr>
          <p:nvPr/>
        </p:nvCxnSpPr>
        <p:spPr>
          <a:xfrm flipH="1">
            <a:off x="5074822" y="5975526"/>
            <a:ext cx="219234" cy="218624"/>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65556" y="5861275"/>
            <a:ext cx="1793699" cy="646331"/>
          </a:xfrm>
          <a:prstGeom prst="rect">
            <a:avLst/>
          </a:prstGeom>
          <a:noFill/>
        </p:spPr>
        <p:txBody>
          <a:bodyPr wrap="square" rtlCol="0">
            <a:spAutoFit/>
          </a:bodyPr>
          <a:lstStyle/>
          <a:p>
            <a:pPr algn="ctr"/>
            <a:r>
              <a:rPr lang="en-US" dirty="0">
                <a:solidFill>
                  <a:prstClr val="black"/>
                </a:solidFill>
              </a:rPr>
              <a:t>53,000 Ton-hour Cold TES Tank</a:t>
            </a:r>
          </a:p>
        </p:txBody>
      </p:sp>
      <p:sp>
        <p:nvSpPr>
          <p:cNvPr id="13" name="Rectangle 12"/>
          <p:cNvSpPr/>
          <p:nvPr/>
        </p:nvSpPr>
        <p:spPr>
          <a:xfrm>
            <a:off x="3221411" y="4438594"/>
            <a:ext cx="2618949" cy="9633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TextBox 14"/>
          <p:cNvSpPr txBox="1"/>
          <p:nvPr/>
        </p:nvSpPr>
        <p:spPr>
          <a:xfrm>
            <a:off x="813574" y="5645016"/>
            <a:ext cx="3020962" cy="646331"/>
          </a:xfrm>
          <a:prstGeom prst="rect">
            <a:avLst/>
          </a:prstGeom>
          <a:noFill/>
        </p:spPr>
        <p:txBody>
          <a:bodyPr wrap="square" rtlCol="0">
            <a:spAutoFit/>
          </a:bodyPr>
          <a:lstStyle/>
          <a:p>
            <a:r>
              <a:rPr lang="en-US" dirty="0">
                <a:solidFill>
                  <a:prstClr val="black"/>
                </a:solidFill>
              </a:rPr>
              <a:t>13.5 MW Solar Titan</a:t>
            </a:r>
            <a:r>
              <a:rPr lang="en-US" baseline="30000" dirty="0">
                <a:solidFill>
                  <a:prstClr val="black"/>
                </a:solidFill>
              </a:rPr>
              <a:t>TM</a:t>
            </a:r>
            <a:r>
              <a:rPr lang="en-US" dirty="0">
                <a:solidFill>
                  <a:prstClr val="black"/>
                </a:solidFill>
              </a:rPr>
              <a:t> 130</a:t>
            </a:r>
          </a:p>
          <a:p>
            <a:pPr algn="ctr"/>
            <a:r>
              <a:rPr lang="en-US" dirty="0">
                <a:solidFill>
                  <a:prstClr val="black"/>
                </a:solidFill>
              </a:rPr>
              <a:t>Gas Turbine</a:t>
            </a:r>
          </a:p>
        </p:txBody>
      </p:sp>
      <p:cxnSp>
        <p:nvCxnSpPr>
          <p:cNvPr id="14" name="Straight Connector 13"/>
          <p:cNvCxnSpPr>
            <a:cxnSpLocks/>
            <a:endCxn id="15" idx="0"/>
          </p:cNvCxnSpPr>
          <p:nvPr/>
        </p:nvCxnSpPr>
        <p:spPr>
          <a:xfrm flipH="1">
            <a:off x="2324055" y="5136437"/>
            <a:ext cx="897356" cy="50857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1331" y="3714900"/>
            <a:ext cx="1205680" cy="5438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8" name="Straight Connector 17"/>
          <p:cNvCxnSpPr>
            <a:cxnSpLocks/>
          </p:cNvCxnSpPr>
          <p:nvPr/>
        </p:nvCxnSpPr>
        <p:spPr>
          <a:xfrm flipH="1">
            <a:off x="1646790" y="3979949"/>
            <a:ext cx="991161" cy="40198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4851" y="4257700"/>
            <a:ext cx="1557800" cy="646331"/>
          </a:xfrm>
          <a:prstGeom prst="rect">
            <a:avLst/>
          </a:prstGeom>
          <a:noFill/>
        </p:spPr>
        <p:txBody>
          <a:bodyPr wrap="square" rtlCol="0">
            <a:spAutoFit/>
          </a:bodyPr>
          <a:lstStyle/>
          <a:p>
            <a:pPr algn="ctr"/>
            <a:r>
              <a:rPr lang="en-US" dirty="0">
                <a:solidFill>
                  <a:prstClr val="black"/>
                </a:solidFill>
              </a:rPr>
              <a:t>5.4 MW </a:t>
            </a:r>
          </a:p>
          <a:p>
            <a:pPr algn="ctr"/>
            <a:r>
              <a:rPr lang="en-US" dirty="0">
                <a:solidFill>
                  <a:prstClr val="black"/>
                </a:solidFill>
              </a:rPr>
              <a:t>Steam Turbine</a:t>
            </a:r>
          </a:p>
        </p:txBody>
      </p:sp>
      <p:sp>
        <p:nvSpPr>
          <p:cNvPr id="21" name="Rectangle 20"/>
          <p:cNvSpPr/>
          <p:nvPr/>
        </p:nvSpPr>
        <p:spPr>
          <a:xfrm>
            <a:off x="4410505" y="1456100"/>
            <a:ext cx="2934192" cy="15688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5557435" y="1057707"/>
            <a:ext cx="3649923" cy="378729"/>
          </a:xfrm>
          <a:prstGeom prst="rect">
            <a:avLst/>
          </a:prstGeom>
          <a:noFill/>
        </p:spPr>
        <p:txBody>
          <a:bodyPr wrap="square" rtlCol="0">
            <a:spAutoFit/>
          </a:bodyPr>
          <a:lstStyle/>
          <a:p>
            <a:pPr algn="ctr"/>
            <a:r>
              <a:rPr lang="en-US" dirty="0">
                <a:solidFill>
                  <a:prstClr val="black"/>
                </a:solidFill>
              </a:rPr>
              <a:t>56 – 128 </a:t>
            </a:r>
            <a:r>
              <a:rPr lang="en-US" dirty="0" err="1">
                <a:solidFill>
                  <a:prstClr val="black"/>
                </a:solidFill>
              </a:rPr>
              <a:t>klbs</a:t>
            </a:r>
            <a:r>
              <a:rPr lang="en-US" dirty="0">
                <a:solidFill>
                  <a:prstClr val="black"/>
                </a:solidFill>
              </a:rPr>
              <a:t>/</a:t>
            </a:r>
            <a:r>
              <a:rPr lang="en-US" dirty="0" err="1">
                <a:solidFill>
                  <a:prstClr val="black"/>
                </a:solidFill>
              </a:rPr>
              <a:t>hr</a:t>
            </a:r>
            <a:r>
              <a:rPr lang="en-US" dirty="0">
                <a:solidFill>
                  <a:prstClr val="black"/>
                </a:solidFill>
              </a:rPr>
              <a:t> Steam HRSG</a:t>
            </a:r>
          </a:p>
        </p:txBody>
      </p:sp>
      <p:cxnSp>
        <p:nvCxnSpPr>
          <p:cNvPr id="23" name="Straight Connector 22"/>
          <p:cNvCxnSpPr>
            <a:cxnSpLocks/>
          </p:cNvCxnSpPr>
          <p:nvPr/>
        </p:nvCxnSpPr>
        <p:spPr>
          <a:xfrm flipH="1">
            <a:off x="5634419" y="1273664"/>
            <a:ext cx="345141" cy="19278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954636" y="1157231"/>
            <a:ext cx="1299535" cy="13188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6" name="Straight Connector 25"/>
          <p:cNvCxnSpPr>
            <a:cxnSpLocks/>
            <a:stCxn id="28" idx="1"/>
          </p:cNvCxnSpPr>
          <p:nvPr/>
        </p:nvCxnSpPr>
        <p:spPr>
          <a:xfrm>
            <a:off x="3254171" y="1191426"/>
            <a:ext cx="331595" cy="2530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254171" y="1006760"/>
            <a:ext cx="2186390" cy="369332"/>
          </a:xfrm>
          <a:prstGeom prst="rect">
            <a:avLst/>
          </a:prstGeom>
          <a:noFill/>
        </p:spPr>
        <p:txBody>
          <a:bodyPr wrap="square" rtlCol="0">
            <a:spAutoFit/>
          </a:bodyPr>
          <a:lstStyle/>
          <a:p>
            <a:pPr algn="ctr"/>
            <a:r>
              <a:rPr lang="en-US" dirty="0">
                <a:solidFill>
                  <a:prstClr val="black"/>
                </a:solidFill>
              </a:rPr>
              <a:t>District Heating</a:t>
            </a:r>
          </a:p>
        </p:txBody>
      </p:sp>
      <p:sp>
        <p:nvSpPr>
          <p:cNvPr id="30" name="TextBox 29"/>
          <p:cNvSpPr txBox="1"/>
          <p:nvPr/>
        </p:nvSpPr>
        <p:spPr>
          <a:xfrm>
            <a:off x="11393748" y="1147925"/>
            <a:ext cx="609600" cy="276999"/>
          </a:xfrm>
          <a:prstGeom prst="rect">
            <a:avLst/>
          </a:prstGeom>
          <a:noFill/>
        </p:spPr>
        <p:txBody>
          <a:bodyPr wrap="square" rtlCol="0">
            <a:spAutoFit/>
          </a:bodyPr>
          <a:lstStyle/>
          <a:p>
            <a:r>
              <a:rPr lang="en-US" sz="1200" dirty="0">
                <a:solidFill>
                  <a:prstClr val="black"/>
                </a:solidFill>
              </a:rPr>
              <a:t>[1]</a:t>
            </a:r>
          </a:p>
        </p:txBody>
      </p:sp>
      <p:sp>
        <p:nvSpPr>
          <p:cNvPr id="31" name="TextBox 30"/>
          <p:cNvSpPr txBox="1"/>
          <p:nvPr/>
        </p:nvSpPr>
        <p:spPr>
          <a:xfrm>
            <a:off x="0" y="6389250"/>
            <a:ext cx="7086600" cy="184666"/>
          </a:xfrm>
          <a:prstGeom prst="rect">
            <a:avLst/>
          </a:prstGeom>
          <a:noFill/>
        </p:spPr>
        <p:txBody>
          <a:bodyPr wrap="square" rtlCol="0">
            <a:spAutoFit/>
          </a:bodyPr>
          <a:lstStyle/>
          <a:p>
            <a:r>
              <a:rPr lang="en-US" sz="600" dirty="0">
                <a:solidFill>
                  <a:prstClr val="black"/>
                </a:solidFill>
              </a:rPr>
              <a:t>[1]: Do, A.V., Performance and Controls of Gas Turbine-Driven Combined Cooling Heating and Power Systems for Economic Dispatch</a:t>
            </a:r>
            <a:endParaRPr lang="en-US" sz="1350" dirty="0">
              <a:solidFill>
                <a:prstClr val="black"/>
              </a:solidFill>
            </a:endParaRPr>
          </a:p>
        </p:txBody>
      </p:sp>
    </p:spTree>
    <p:extLst>
      <p:ext uri="{BB962C8B-B14F-4D97-AF65-F5344CB8AC3E}">
        <p14:creationId xmlns:p14="http://schemas.microsoft.com/office/powerpoint/2010/main" val="241971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2" grpId="0"/>
      <p:bldP spid="13" grpId="0" animBg="1"/>
      <p:bldP spid="15" grpId="0"/>
      <p:bldP spid="17" grpId="0" animBg="1"/>
      <p:bldP spid="20" grpId="0"/>
      <p:bldP spid="21" grpId="0" animBg="1"/>
      <p:bldP spid="22" grpId="0"/>
      <p:bldP spid="25" grpId="0" animBg="1"/>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Results</a:t>
            </a:r>
          </a:p>
        </p:txBody>
      </p:sp>
      <p:sp>
        <p:nvSpPr>
          <p:cNvPr id="3" name="Content Placeholder 2"/>
          <p:cNvSpPr>
            <a:spLocks noGrp="1"/>
          </p:cNvSpPr>
          <p:nvPr>
            <p:ph idx="1"/>
          </p:nvPr>
        </p:nvSpPr>
        <p:spPr/>
        <p:txBody>
          <a:bodyPr/>
          <a:lstStyle/>
          <a:p>
            <a:endParaRPr lang="en-US"/>
          </a:p>
        </p:txBody>
      </p:sp>
      <p:grpSp>
        <p:nvGrpSpPr>
          <p:cNvPr id="6" name="Group 5">
            <a:extLst>
              <a:ext uri="{FF2B5EF4-FFF2-40B4-BE49-F238E27FC236}">
                <a16:creationId xmlns:a16="http://schemas.microsoft.com/office/drawing/2014/main" id="{74884BC4-507C-4759-9740-8C2355815DB1}"/>
              </a:ext>
            </a:extLst>
          </p:cNvPr>
          <p:cNvGrpSpPr/>
          <p:nvPr/>
        </p:nvGrpSpPr>
        <p:grpSpPr>
          <a:xfrm>
            <a:off x="970261" y="1196348"/>
            <a:ext cx="10251478" cy="5536548"/>
            <a:chOff x="970261" y="1196348"/>
            <a:chExt cx="10251478" cy="5536548"/>
          </a:xfrm>
        </p:grpSpPr>
        <p:pic>
          <p:nvPicPr>
            <p:cNvPr id="5" name="Picture 4"/>
            <p:cNvPicPr>
              <a:picLocks noChangeAspect="1"/>
            </p:cNvPicPr>
            <p:nvPr/>
          </p:nvPicPr>
          <p:blipFill>
            <a:blip r:embed="rId3"/>
            <a:stretch>
              <a:fillRect/>
            </a:stretch>
          </p:blipFill>
          <p:spPr>
            <a:xfrm>
              <a:off x="970261" y="1196348"/>
              <a:ext cx="10251478" cy="5536548"/>
            </a:xfrm>
            <a:prstGeom prst="rect">
              <a:avLst/>
            </a:prstGeom>
          </p:spPr>
        </p:pic>
        <p:sp>
          <p:nvSpPr>
            <p:cNvPr id="4" name="TextBox 3">
              <a:extLst>
                <a:ext uri="{FF2B5EF4-FFF2-40B4-BE49-F238E27FC236}">
                  <a16:creationId xmlns:a16="http://schemas.microsoft.com/office/drawing/2014/main" id="{E3A46C6E-F560-408E-BCD2-D065F739EC8A}"/>
                </a:ext>
              </a:extLst>
            </p:cNvPr>
            <p:cNvSpPr txBox="1"/>
            <p:nvPr/>
          </p:nvSpPr>
          <p:spPr>
            <a:xfrm>
              <a:off x="4471332" y="1206947"/>
              <a:ext cx="3674378" cy="369332"/>
            </a:xfrm>
            <a:prstGeom prst="rect">
              <a:avLst/>
            </a:prstGeom>
            <a:solidFill>
              <a:schemeClr val="bg1"/>
            </a:solidFill>
          </p:spPr>
          <p:txBody>
            <a:bodyPr wrap="square" rtlCol="0">
              <a:spAutoFit/>
            </a:bodyPr>
            <a:lstStyle/>
            <a:p>
              <a:pPr algn="ctr"/>
              <a:r>
                <a:rPr lang="en-US" b="1" dirty="0">
                  <a:latin typeface="Helvetica" panose="020B0604020202020204" pitchFamily="34" charset="0"/>
                  <a:cs typeface="Helvetica" panose="020B0604020202020204" pitchFamily="34" charset="0"/>
                </a:rPr>
                <a:t>DERopt</a:t>
              </a:r>
            </a:p>
          </p:txBody>
        </p:sp>
      </p:grpSp>
    </p:spTree>
    <p:extLst>
      <p:ext uri="{BB962C8B-B14F-4D97-AF65-F5344CB8AC3E}">
        <p14:creationId xmlns:p14="http://schemas.microsoft.com/office/powerpoint/2010/main" val="2272709890"/>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797</Words>
  <Application>Microsoft Office PowerPoint</Application>
  <PresentationFormat>Widescreen</PresentationFormat>
  <Paragraphs>45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Helvetica</vt:lpstr>
      <vt:lpstr>2_Office Theme</vt:lpstr>
      <vt:lpstr>DERopt Single Node Optimization Model</vt:lpstr>
      <vt:lpstr>UCI Central Plant</vt:lpstr>
      <vt:lpstr>Example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Flores</dc:creator>
  <cp:lastModifiedBy>Robert Flores</cp:lastModifiedBy>
  <cp:revision>6</cp:revision>
  <dcterms:created xsi:type="dcterms:W3CDTF">2021-04-09T23:02:48Z</dcterms:created>
  <dcterms:modified xsi:type="dcterms:W3CDTF">2021-04-10T00:00:00Z</dcterms:modified>
</cp:coreProperties>
</file>