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10"/>
  </p:notesMasterIdLst>
  <p:handoutMasterIdLst>
    <p:handoutMasterId r:id="rId11"/>
  </p:handoutMasterIdLst>
  <p:sldIdLst>
    <p:sldId id="256" r:id="rId5"/>
    <p:sldId id="263" r:id="rId6"/>
    <p:sldId id="257" r:id="rId7"/>
    <p:sldId id="264" r:id="rId8"/>
    <p:sldId id="266" r:id="rId9"/>
  </p:sldIdLst>
  <p:sldSz cx="10058400" cy="77724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6000" userDrawn="1">
          <p15:clr>
            <a:srgbClr val="A4A3A4"/>
          </p15:clr>
        </p15:guide>
        <p15:guide id="3" pos="33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2F2F2F"/>
    <a:srgbClr val="F0F0F0"/>
    <a:srgbClr val="939393"/>
    <a:srgbClr val="0078D4"/>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728" y="84"/>
      </p:cViewPr>
      <p:guideLst>
        <p:guide orient="horz" pos="2448"/>
        <p:guide pos="6000"/>
        <p:guide pos="336"/>
      </p:guideLst>
    </p:cSldViewPr>
  </p:slideViewPr>
  <p:notesTextViewPr>
    <p:cViewPr>
      <p:scale>
        <a:sx n="1" d="1"/>
        <a:sy n="1" d="1"/>
      </p:scale>
      <p:origin x="0" y="0"/>
    </p:cViewPr>
  </p:notesTextViewPr>
  <p:notesViewPr>
    <p:cSldViewPr snapToGrid="0">
      <p:cViewPr varScale="1">
        <p:scale>
          <a:sx n="89" d="100"/>
          <a:sy n="89" d="100"/>
        </p:scale>
        <p:origin x="379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3EF0A91D-1FD6-467B-B67D-AE9CDD61AD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A785D6A2-D18A-4AC1-9B7B-AE82509E61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2AA16C8-BF84-464B-90CF-AF852FED6F68}" type="datetime1">
              <a:rPr lang="es-ES" smtClean="0"/>
              <a:t>07/07/2024</a:t>
            </a:fld>
            <a:endParaRPr lang="es-ES"/>
          </a:p>
        </p:txBody>
      </p:sp>
      <p:sp>
        <p:nvSpPr>
          <p:cNvPr id="4" name="Marcador de pie de página 3">
            <a:extLst>
              <a:ext uri="{FF2B5EF4-FFF2-40B4-BE49-F238E27FC236}">
                <a16:creationId xmlns:a16="http://schemas.microsoft.com/office/drawing/2014/main" id="{C22646F4-813F-445E-9C1F-D6CDF337B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2016B3C-4511-44D4-8A7E-346395903E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7CEC7C5-46FF-4CAB-85AF-04BB75894D38}" type="slidenum">
              <a:rPr lang="es-ES" smtClean="0"/>
              <a:t>‹Nº›</a:t>
            </a:fld>
            <a:endParaRPr lang="es-ES"/>
          </a:p>
        </p:txBody>
      </p:sp>
    </p:spTree>
    <p:extLst>
      <p:ext uri="{BB962C8B-B14F-4D97-AF65-F5344CB8AC3E}">
        <p14:creationId xmlns:p14="http://schemas.microsoft.com/office/powerpoint/2010/main" val="37975296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E6EC33B-E326-41F3-9BD3-65A97FE44C2C}" type="datetime1">
              <a:rPr lang="es-ES" noProof="0" smtClean="0"/>
              <a:t>07/07/2024</a:t>
            </a:fld>
            <a:endParaRPr lang="es-ES" noProof="0"/>
          </a:p>
        </p:txBody>
      </p:sp>
      <p:sp>
        <p:nvSpPr>
          <p:cNvPr id="4" name="Marcador de imagen de diapositiva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02B0B5-DA08-41E6-82B4-5DB01D0697AF}" type="slidenum">
              <a:rPr lang="es-ES" noProof="0" smtClean="0"/>
              <a:t>‹Nº›</a:t>
            </a:fld>
            <a:endParaRPr lang="es-ES" noProof="0"/>
          </a:p>
        </p:txBody>
      </p:sp>
    </p:spTree>
    <p:extLst>
      <p:ext uri="{BB962C8B-B14F-4D97-AF65-F5344CB8AC3E}">
        <p14:creationId xmlns:p14="http://schemas.microsoft.com/office/powerpoint/2010/main" val="18439112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kumimoji="1" lang="es-ES" altLang="ja-JP"/>
          </a:p>
        </p:txBody>
      </p:sp>
      <p:sp>
        <p:nvSpPr>
          <p:cNvPr id="4" name="Marcador de posición de número de diapositiva 3"/>
          <p:cNvSpPr>
            <a:spLocks noGrp="1"/>
          </p:cNvSpPr>
          <p:nvPr>
            <p:ph type="sldNum" sz="quarter" idx="10"/>
          </p:nvPr>
        </p:nvSpPr>
        <p:spPr/>
        <p:txBody>
          <a:bodyPr rtlCol="0"/>
          <a:lstStyle/>
          <a:p>
            <a:pPr rtl="0"/>
            <a:fld id="{F902B0B5-DA08-41E6-82B4-5DB01D0697AF}" type="slidenum">
              <a:rPr lang="es-ES" smtClean="0"/>
              <a:t>1</a:t>
            </a:fld>
            <a:endParaRPr lang="es-ES"/>
          </a:p>
        </p:txBody>
      </p:sp>
    </p:spTree>
    <p:extLst>
      <p:ext uri="{BB962C8B-B14F-4D97-AF65-F5344CB8AC3E}">
        <p14:creationId xmlns:p14="http://schemas.microsoft.com/office/powerpoint/2010/main" val="3063925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kumimoji="1" lang="es-ES" altLang="ja-JP"/>
          </a:p>
        </p:txBody>
      </p:sp>
      <p:sp>
        <p:nvSpPr>
          <p:cNvPr id="4" name="Marcador de posición de número de diapositiva 3"/>
          <p:cNvSpPr>
            <a:spLocks noGrp="1"/>
          </p:cNvSpPr>
          <p:nvPr>
            <p:ph type="sldNum" sz="quarter" idx="10"/>
          </p:nvPr>
        </p:nvSpPr>
        <p:spPr/>
        <p:txBody>
          <a:bodyPr rtlCol="0"/>
          <a:lstStyle/>
          <a:p>
            <a:pPr rtl="0"/>
            <a:fld id="{F902B0B5-DA08-41E6-82B4-5DB01D0697AF}" type="slidenum">
              <a:rPr lang="es-ES" smtClean="0"/>
              <a:t>2</a:t>
            </a:fld>
            <a:endParaRPr lang="es-ES"/>
          </a:p>
        </p:txBody>
      </p:sp>
    </p:spTree>
    <p:extLst>
      <p:ext uri="{BB962C8B-B14F-4D97-AF65-F5344CB8AC3E}">
        <p14:creationId xmlns:p14="http://schemas.microsoft.com/office/powerpoint/2010/main" val="265791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kumimoji="1" lang="es-ES" altLang="ja-JP"/>
          </a:p>
        </p:txBody>
      </p:sp>
      <p:sp>
        <p:nvSpPr>
          <p:cNvPr id="4" name="Marcador de posición de número de diapositiva 3"/>
          <p:cNvSpPr>
            <a:spLocks noGrp="1"/>
          </p:cNvSpPr>
          <p:nvPr>
            <p:ph type="sldNum" sz="quarter" idx="10"/>
          </p:nvPr>
        </p:nvSpPr>
        <p:spPr/>
        <p:txBody>
          <a:bodyPr rtlCol="0"/>
          <a:lstStyle/>
          <a:p>
            <a:pPr rtl="0"/>
            <a:fld id="{F902B0B5-DA08-41E6-82B4-5DB01D0697AF}" type="slidenum">
              <a:rPr lang="es-ES" smtClean="0"/>
              <a:t>3</a:t>
            </a:fld>
            <a:endParaRPr lang="es-ES"/>
          </a:p>
        </p:txBody>
      </p:sp>
    </p:spTree>
    <p:extLst>
      <p:ext uri="{BB962C8B-B14F-4D97-AF65-F5344CB8AC3E}">
        <p14:creationId xmlns:p14="http://schemas.microsoft.com/office/powerpoint/2010/main" val="1700167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kumimoji="1" lang="es-ES" altLang="ja-JP"/>
          </a:p>
        </p:txBody>
      </p:sp>
      <p:sp>
        <p:nvSpPr>
          <p:cNvPr id="4" name="Marcador de posición de número de diapositiva 3"/>
          <p:cNvSpPr>
            <a:spLocks noGrp="1"/>
          </p:cNvSpPr>
          <p:nvPr>
            <p:ph type="sldNum" sz="quarter" idx="10"/>
          </p:nvPr>
        </p:nvSpPr>
        <p:spPr/>
        <p:txBody>
          <a:bodyPr rtlCol="0"/>
          <a:lstStyle/>
          <a:p>
            <a:pPr rtl="0"/>
            <a:fld id="{F902B0B5-DA08-41E6-82B4-5DB01D0697AF}" type="slidenum">
              <a:rPr lang="es-ES" smtClean="0"/>
              <a:t>4</a:t>
            </a:fld>
            <a:endParaRPr lang="es-ES"/>
          </a:p>
        </p:txBody>
      </p:sp>
    </p:spTree>
    <p:extLst>
      <p:ext uri="{BB962C8B-B14F-4D97-AF65-F5344CB8AC3E}">
        <p14:creationId xmlns:p14="http://schemas.microsoft.com/office/powerpoint/2010/main" val="2248937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kumimoji="1" lang="es-ES" altLang="ja-JP"/>
          </a:p>
        </p:txBody>
      </p:sp>
      <p:sp>
        <p:nvSpPr>
          <p:cNvPr id="4" name="Marcador de posición de número de diapositiva 3"/>
          <p:cNvSpPr>
            <a:spLocks noGrp="1"/>
          </p:cNvSpPr>
          <p:nvPr>
            <p:ph type="sldNum" sz="quarter" idx="10"/>
          </p:nvPr>
        </p:nvSpPr>
        <p:spPr/>
        <p:txBody>
          <a:bodyPr rtlCol="0"/>
          <a:lstStyle/>
          <a:p>
            <a:pPr rtl="0"/>
            <a:fld id="{F902B0B5-DA08-41E6-82B4-5DB01D0697AF}" type="slidenum">
              <a:rPr lang="es-ES" smtClean="0"/>
              <a:t>5</a:t>
            </a:fld>
            <a:endParaRPr lang="es-ES"/>
          </a:p>
        </p:txBody>
      </p:sp>
    </p:spTree>
    <p:extLst>
      <p:ext uri="{BB962C8B-B14F-4D97-AF65-F5344CB8AC3E}">
        <p14:creationId xmlns:p14="http://schemas.microsoft.com/office/powerpoint/2010/main" val="337703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754380" y="1272011"/>
            <a:ext cx="8549640" cy="2705947"/>
          </a:xfrm>
        </p:spPr>
        <p:txBody>
          <a:bodyPr rtlCol="0" anchor="b"/>
          <a:lstStyle>
            <a:lvl1pPr algn="ctr">
              <a:defRPr sz="6600"/>
            </a:lvl1pPr>
          </a:lstStyle>
          <a:p>
            <a:pPr rtl="0"/>
            <a:r>
              <a:rPr lang="es-ES" noProof="0"/>
              <a:t>Haga clic para modificar el estilo de título del patrón</a:t>
            </a:r>
          </a:p>
        </p:txBody>
      </p:sp>
      <p:sp>
        <p:nvSpPr>
          <p:cNvPr id="3" name="Subtítulo 2"/>
          <p:cNvSpPr>
            <a:spLocks noGrp="1"/>
          </p:cNvSpPr>
          <p:nvPr>
            <p:ph type="subTitle" idx="1"/>
          </p:nvPr>
        </p:nvSpPr>
        <p:spPr>
          <a:xfrm>
            <a:off x="1257300" y="4082310"/>
            <a:ext cx="7543800" cy="1876530"/>
          </a:xfrm>
        </p:spPr>
        <p:txBody>
          <a:bodyPr rtlCol="0"/>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449DEDA0-3C91-4D6B-B8C3-29CB0CEB7374}" type="datetime1">
              <a:rPr lang="es-ES" noProof="0" smtClean="0"/>
              <a:t>07/07/2024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166338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A55FA67D-A8B4-4D31-B16D-FB2D764DDD60}" type="datetime1">
              <a:rPr lang="es-ES" noProof="0" smtClean="0"/>
              <a:t>07/07/2024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351814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86277" y="1937705"/>
            <a:ext cx="8675370" cy="3233102"/>
          </a:xfrm>
        </p:spPr>
        <p:txBody>
          <a:bodyPr rtlCol="0" anchor="b"/>
          <a:lstStyle>
            <a:lvl1pPr>
              <a:defRPr sz="660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86277" y="5201393"/>
            <a:ext cx="8675370" cy="1700212"/>
          </a:xfrm>
        </p:spPr>
        <p:txBody>
          <a:bodyPr rtlCol="0"/>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F127AB77-C6F2-4EAF-8E92-FD5743AE5E86}" type="datetime1">
              <a:rPr lang="es-ES" noProof="0" smtClean="0"/>
              <a:t>07/07/2024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687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691515" y="2069042"/>
            <a:ext cx="4274820" cy="493151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5092065" y="2069042"/>
            <a:ext cx="4274820" cy="493151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1BB0A046-D381-4FF3-86BB-7A47B3662861}" type="datetime1">
              <a:rPr lang="es-ES" noProof="0" smtClean="0"/>
              <a:t>07/07/2024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5316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92825" y="413810"/>
            <a:ext cx="8675370" cy="1502305"/>
          </a:xfrm>
        </p:spPr>
        <p:txBody>
          <a:bodyPr rtlCol="0"/>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692826" y="1905318"/>
            <a:ext cx="4255174" cy="933767"/>
          </a:xfrm>
        </p:spPr>
        <p:txBody>
          <a:bodyPr rtlCol="0"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692826" y="2839085"/>
            <a:ext cx="4255174" cy="417586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5092066" y="1905318"/>
            <a:ext cx="4276130" cy="933767"/>
          </a:xfrm>
        </p:spPr>
        <p:txBody>
          <a:bodyPr rtlCol="0"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5092066" y="2839085"/>
            <a:ext cx="4276130" cy="4175866"/>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186D1159-5E9F-4610-B13F-4A7B34520569}" type="datetime1">
              <a:rPr lang="es-ES" noProof="0" smtClean="0"/>
              <a:t>07/07/2024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181577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0249092C-943B-4B6A-8D85-1B0E2F37D75C}" type="datetime1">
              <a:rPr lang="es-ES" noProof="0" smtClean="0"/>
              <a:t>07/07/2024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30721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9EB35DD7-8DC8-4C14-8355-ECFF9998FA97}" type="datetime1">
              <a:rPr lang="es-ES" noProof="0" smtClean="0"/>
              <a:t>07/07/2024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9738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92825" y="518160"/>
            <a:ext cx="3244096" cy="1813560"/>
          </a:xfrm>
        </p:spPr>
        <p:txBody>
          <a:bodyPr rtlCol="0" anchor="b"/>
          <a:lstStyle>
            <a:lvl1pPr>
              <a:defRPr sz="352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276130" y="1119083"/>
            <a:ext cx="5092065" cy="5523442"/>
          </a:xfrm>
        </p:spPr>
        <p:txBody>
          <a:bodyPr rtlCol="0"/>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692825" y="2331720"/>
            <a:ext cx="3244096" cy="4319800"/>
          </a:xfrm>
        </p:spPr>
        <p:txBody>
          <a:bodyPr rtlCol="0"/>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FC512779-4D8A-4C12-8EA6-6DCC4F431FF0}" type="datetime1">
              <a:rPr lang="es-ES" noProof="0" smtClean="0"/>
              <a:t>07/07/2024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33269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692825" y="518160"/>
            <a:ext cx="3244096" cy="1813560"/>
          </a:xfrm>
        </p:spPr>
        <p:txBody>
          <a:bodyPr rtlCol="0" anchor="b"/>
          <a:lstStyle>
            <a:lvl1pPr>
              <a:defRPr sz="3520"/>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276130" y="1119083"/>
            <a:ext cx="5092065" cy="5523442"/>
          </a:xfrm>
        </p:spPr>
        <p:txBody>
          <a:bodyPr rtlCol="0"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rtl="0"/>
            <a:r>
              <a:rPr lang="es-ES" noProof="0"/>
              <a:t>Haga clic en el icono para agregar una imagen</a:t>
            </a:r>
          </a:p>
        </p:txBody>
      </p:sp>
      <p:sp>
        <p:nvSpPr>
          <p:cNvPr id="4" name="Marcador de posición de texto 3"/>
          <p:cNvSpPr>
            <a:spLocks noGrp="1"/>
          </p:cNvSpPr>
          <p:nvPr>
            <p:ph type="body" sz="half" idx="2" hasCustomPrompt="1"/>
          </p:nvPr>
        </p:nvSpPr>
        <p:spPr>
          <a:xfrm>
            <a:off x="692825" y="2331720"/>
            <a:ext cx="3244096" cy="4319800"/>
          </a:xfrm>
        </p:spPr>
        <p:txBody>
          <a:bodyPr rtlCol="0"/>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741C0AE2-93CE-4985-BBCA-333AAD80F0C0}" type="datetime1">
              <a:rPr lang="es-ES" noProof="0" smtClean="0"/>
              <a:t>07/07/2024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207639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pPr rtl="0"/>
            <a:fld id="{2ED450DA-9F4D-4030-88DE-727A20520259}" type="datetime1">
              <a:rPr lang="es-ES" noProof="0" smtClean="0"/>
              <a:t>07/07/2024</a:t>
            </a:fld>
            <a:endParaRPr lang="es-ES" noProof="0"/>
          </a:p>
        </p:txBody>
      </p:sp>
      <p:sp>
        <p:nvSpPr>
          <p:cNvPr id="5" name="Marcador de pie de página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pPr rtl="0"/>
            <a:fld id="{E07A91BD-2D30-4D1B-B388-0538F34CA7E2}" type="slidenum">
              <a:rPr lang="es-ES" noProof="0" smtClean="0"/>
              <a:t>‹Nº›</a:t>
            </a:fld>
            <a:endParaRPr lang="es-ES" noProof="0"/>
          </a:p>
        </p:txBody>
      </p:sp>
    </p:spTree>
    <p:extLst>
      <p:ext uri="{BB962C8B-B14F-4D97-AF65-F5344CB8AC3E}">
        <p14:creationId xmlns:p14="http://schemas.microsoft.com/office/powerpoint/2010/main" val="24644380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Lst>
  <p:hf sldNum="0" hdr="0" ftr="0" dt="0"/>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emf"/><Relationship Id="rId7"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emf"/><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3" name="Rectángu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3"/>
            <a:ext cx="10058400" cy="2538736"/>
          </a:xfrm>
          <a:prstGeom prst="rect">
            <a:avLst/>
          </a:prstGeom>
          <a:solidFill>
            <a:srgbClr val="0078D4"/>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rtl="0"/>
            <a:endParaRPr lang="es-ES" sz="1229" dirty="0"/>
          </a:p>
        </p:txBody>
      </p:sp>
      <p:sp>
        <p:nvSpPr>
          <p:cNvPr id="44" name="Cuadro de texto 3">
            <a:extLst>
              <a:ext uri="{FF2B5EF4-FFF2-40B4-BE49-F238E27FC236}">
                <a16:creationId xmlns:a16="http://schemas.microsoft.com/office/drawing/2014/main" id="{3887613D-DAF5-4362-A1F9-C1557151D8B6}"/>
              </a:ext>
            </a:extLst>
          </p:cNvPr>
          <p:cNvSpPr txBox="1"/>
          <p:nvPr/>
        </p:nvSpPr>
        <p:spPr>
          <a:xfrm>
            <a:off x="2931434" y="568203"/>
            <a:ext cx="5283688" cy="1754326"/>
          </a:xfrm>
          <a:prstGeom prst="rect">
            <a:avLst/>
          </a:prstGeom>
          <a:noFill/>
        </p:spPr>
        <p:txBody>
          <a:bodyPr wrap="square" rtlCol="0">
            <a:spAutoFit/>
          </a:bodyPr>
          <a:lstStyle/>
          <a:p>
            <a:pPr rtl="0">
              <a:lnSpc>
                <a:spcPct val="90000"/>
              </a:lnSpc>
            </a:pPr>
            <a:endParaRPr lang="es-ES" sz="4000" kern="1500" spc="-83" dirty="0">
              <a:solidFill>
                <a:schemeClr val="bg1"/>
              </a:solidFill>
              <a:latin typeface="Segoe UI Semibold" panose="020B0702040204020203" pitchFamily="34" charset="0"/>
              <a:cs typeface="Segoe UI Semibold" panose="020B0702040204020203" pitchFamily="34" charset="0"/>
            </a:endParaRPr>
          </a:p>
          <a:p>
            <a:pPr rtl="0">
              <a:lnSpc>
                <a:spcPct val="90000"/>
              </a:lnSpc>
            </a:pPr>
            <a:r>
              <a:rPr lang="es-ES" sz="4000" kern="1500" spc="-83" dirty="0">
                <a:solidFill>
                  <a:schemeClr val="bg1"/>
                </a:solidFill>
                <a:latin typeface="Segoe UI Semibold" panose="020B0702040204020203" pitchFamily="34" charset="0"/>
                <a:cs typeface="Segoe UI Semibold" panose="020B0702040204020203" pitchFamily="34" charset="0"/>
              </a:rPr>
              <a:t>Sistemas operativos</a:t>
            </a:r>
          </a:p>
          <a:p>
            <a:pPr rtl="0">
              <a:lnSpc>
                <a:spcPct val="90000"/>
              </a:lnSpc>
            </a:pPr>
            <a:endParaRPr lang="es-ES" sz="4000" kern="1500" spc="-83" dirty="0">
              <a:solidFill>
                <a:schemeClr val="bg1"/>
              </a:solidFill>
              <a:latin typeface="Segoe UI Semibold" panose="020B0702040204020203" pitchFamily="34" charset="0"/>
              <a:cs typeface="Segoe UI Semibold" panose="020B0702040204020203" pitchFamily="34" charset="0"/>
            </a:endParaRPr>
          </a:p>
        </p:txBody>
      </p:sp>
      <p:pic>
        <p:nvPicPr>
          <p:cNvPr id="24" name="Imagen 23" descr="Logotipo de Microsoft">
            <a:extLst>
              <a:ext uri="{FF2B5EF4-FFF2-40B4-BE49-F238E27FC236}">
                <a16:creationId xmlns:a16="http://schemas.microsoft.com/office/drawing/2014/main" id="{DE996FB1-EDBE-4889-96C5-B6FEF2D691D1}"/>
              </a:ext>
            </a:extLst>
          </p:cNvPr>
          <p:cNvPicPr>
            <a:picLocks noChangeAspect="1"/>
          </p:cNvPicPr>
          <p:nvPr/>
        </p:nvPicPr>
        <p:blipFill>
          <a:blip r:embed="rId3"/>
          <a:stretch>
            <a:fillRect/>
          </a:stretch>
        </p:blipFill>
        <p:spPr>
          <a:xfrm>
            <a:off x="552462" y="435615"/>
            <a:ext cx="1244850" cy="265176"/>
          </a:xfrm>
          <a:prstGeom prst="rect">
            <a:avLst/>
          </a:prstGeom>
        </p:spPr>
      </p:pic>
      <p:sp>
        <p:nvSpPr>
          <p:cNvPr id="16" name="Título 15" hidden="1">
            <a:extLst>
              <a:ext uri="{FF2B5EF4-FFF2-40B4-BE49-F238E27FC236}">
                <a16:creationId xmlns:a16="http://schemas.microsoft.com/office/drawing/2014/main" id="{E699056F-788A-4C08-A6B7-9603CE123BE6}"/>
              </a:ext>
            </a:extLst>
          </p:cNvPr>
          <p:cNvSpPr>
            <a:spLocks noGrp="1"/>
          </p:cNvSpPr>
          <p:nvPr>
            <p:ph type="title"/>
          </p:nvPr>
        </p:nvSpPr>
        <p:spPr>
          <a:xfrm>
            <a:off x="691515" y="65199"/>
            <a:ext cx="8675370" cy="2199526"/>
          </a:xfrm>
        </p:spPr>
        <p:txBody>
          <a:bodyPr rtlCol="0"/>
          <a:lstStyle/>
          <a:p>
            <a:pPr rtl="0"/>
            <a:r>
              <a:rPr lang="es-ES" dirty="0"/>
              <a:t>Diapositiva 1</a:t>
            </a:r>
          </a:p>
        </p:txBody>
      </p:sp>
      <p:pic>
        <p:nvPicPr>
          <p:cNvPr id="1026" name="Picture 2" descr="Microsoft Windows 10 logo - Alternate XP Style by MalekMasoud on DeviantArt">
            <a:extLst>
              <a:ext uri="{FF2B5EF4-FFF2-40B4-BE49-F238E27FC236}">
                <a16:creationId xmlns:a16="http://schemas.microsoft.com/office/drawing/2014/main" id="{636A0AC5-1272-881B-66DF-62163D46C5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2889" y="3298848"/>
            <a:ext cx="3872622" cy="213583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 de texto 3">
            <a:extLst>
              <a:ext uri="{FF2B5EF4-FFF2-40B4-BE49-F238E27FC236}">
                <a16:creationId xmlns:a16="http://schemas.microsoft.com/office/drawing/2014/main" id="{2F285EFF-D442-B92F-AE09-C44B44C2A0A4}"/>
              </a:ext>
            </a:extLst>
          </p:cNvPr>
          <p:cNvSpPr txBox="1"/>
          <p:nvPr/>
        </p:nvSpPr>
        <p:spPr>
          <a:xfrm>
            <a:off x="0" y="6539055"/>
            <a:ext cx="6760723" cy="1200329"/>
          </a:xfrm>
          <a:prstGeom prst="rect">
            <a:avLst/>
          </a:prstGeom>
          <a:solidFill>
            <a:schemeClr val="accent6">
              <a:lumMod val="75000"/>
            </a:schemeClr>
          </a:solidFill>
        </p:spPr>
        <p:txBody>
          <a:bodyPr wrap="square" rtlCol="0">
            <a:spAutoFit/>
          </a:bodyPr>
          <a:lstStyle/>
          <a:p>
            <a:pPr rtl="0">
              <a:lnSpc>
                <a:spcPct val="90000"/>
              </a:lnSpc>
            </a:pPr>
            <a:r>
              <a:rPr lang="es-ES" sz="4000" kern="1500" spc="-83" dirty="0">
                <a:solidFill>
                  <a:srgbClr val="7030A0"/>
                </a:solidFill>
                <a:latin typeface="Segoe UI Semibold" panose="020B0702040204020203" pitchFamily="34" charset="0"/>
                <a:cs typeface="Segoe UI Semibold" panose="020B0702040204020203" pitchFamily="34" charset="0"/>
              </a:rPr>
              <a:t>Estudiante:</a:t>
            </a:r>
          </a:p>
          <a:p>
            <a:pPr marL="571500" indent="-571500" rtl="0">
              <a:lnSpc>
                <a:spcPct val="90000"/>
              </a:lnSpc>
              <a:buFont typeface="Wingdings" panose="05000000000000000000" pitchFamily="2" charset="2"/>
              <a:buChar char="v"/>
            </a:pPr>
            <a:r>
              <a:rPr lang="es-ES" sz="4000" kern="1500" spc="-83" dirty="0">
                <a:solidFill>
                  <a:schemeClr val="bg1"/>
                </a:solidFill>
                <a:latin typeface="Segoe UI Semibold" panose="020B0702040204020203" pitchFamily="34" charset="0"/>
                <a:cs typeface="Segoe UI Semibold" panose="020B0702040204020203" pitchFamily="34" charset="0"/>
              </a:rPr>
              <a:t>Chancay Naranjo Christian</a:t>
            </a:r>
          </a:p>
        </p:txBody>
      </p:sp>
      <p:pic>
        <p:nvPicPr>
          <p:cNvPr id="17" name="Picture 4" descr="Repositorio Tecnológico Universitario ARGOS: Página de inicio">
            <a:extLst>
              <a:ext uri="{FF2B5EF4-FFF2-40B4-BE49-F238E27FC236}">
                <a16:creationId xmlns:a16="http://schemas.microsoft.com/office/drawing/2014/main" id="{73A7F019-ACF0-8375-4D48-692F28BBCD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0900" y="6539055"/>
            <a:ext cx="2857500"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05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3" name="Rectángu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3"/>
            <a:ext cx="10058400" cy="2538736"/>
          </a:xfrm>
          <a:prstGeom prst="rect">
            <a:avLst/>
          </a:prstGeom>
          <a:solidFill>
            <a:srgbClr val="92D050"/>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rtl="0"/>
            <a:endParaRPr lang="es-ES" sz="1229" dirty="0"/>
          </a:p>
        </p:txBody>
      </p:sp>
      <p:sp>
        <p:nvSpPr>
          <p:cNvPr id="44" name="Cuadro de texto 3">
            <a:extLst>
              <a:ext uri="{FF2B5EF4-FFF2-40B4-BE49-F238E27FC236}">
                <a16:creationId xmlns:a16="http://schemas.microsoft.com/office/drawing/2014/main" id="{3887613D-DAF5-4362-A1F9-C1557151D8B6}"/>
              </a:ext>
            </a:extLst>
          </p:cNvPr>
          <p:cNvSpPr txBox="1"/>
          <p:nvPr/>
        </p:nvSpPr>
        <p:spPr>
          <a:xfrm>
            <a:off x="454960" y="1099400"/>
            <a:ext cx="5283688" cy="646331"/>
          </a:xfrm>
          <a:prstGeom prst="rect">
            <a:avLst/>
          </a:prstGeom>
          <a:noFill/>
        </p:spPr>
        <p:txBody>
          <a:bodyPr wrap="square" rtlCol="0">
            <a:spAutoFit/>
          </a:bodyPr>
          <a:lstStyle/>
          <a:p>
            <a:pPr rtl="0">
              <a:lnSpc>
                <a:spcPct val="90000"/>
              </a:lnSpc>
            </a:pPr>
            <a:r>
              <a:rPr lang="es-ES" sz="4000" kern="1500" spc="-83" dirty="0">
                <a:solidFill>
                  <a:schemeClr val="bg1"/>
                </a:solidFill>
                <a:latin typeface="Segoe UI Semibold" panose="020B0702040204020203" pitchFamily="34" charset="0"/>
                <a:cs typeface="Segoe UI Semibold" panose="020B0702040204020203" pitchFamily="34" charset="0"/>
              </a:rPr>
              <a:t>¿Qué es Windows 10?</a:t>
            </a:r>
          </a:p>
        </p:txBody>
      </p:sp>
      <p:sp>
        <p:nvSpPr>
          <p:cNvPr id="35" name="Cuadro de texto 15">
            <a:extLst>
              <a:ext uri="{FF2B5EF4-FFF2-40B4-BE49-F238E27FC236}">
                <a16:creationId xmlns:a16="http://schemas.microsoft.com/office/drawing/2014/main" id="{F63109D1-B946-4573-951B-E3F065686A2A}"/>
              </a:ext>
            </a:extLst>
          </p:cNvPr>
          <p:cNvSpPr txBox="1"/>
          <p:nvPr/>
        </p:nvSpPr>
        <p:spPr>
          <a:xfrm>
            <a:off x="454960" y="2745567"/>
            <a:ext cx="9310976" cy="2118209"/>
          </a:xfrm>
          <a:prstGeom prst="rect">
            <a:avLst/>
          </a:prstGeom>
          <a:noFill/>
        </p:spPr>
        <p:txBody>
          <a:bodyPr wrap="square" rtlCol="0">
            <a:spAutoFit/>
          </a:bodyPr>
          <a:lstStyle/>
          <a:p>
            <a:pPr rtl="0">
              <a:lnSpc>
                <a:spcPct val="150000"/>
              </a:lnSpc>
            </a:pPr>
            <a:r>
              <a:rPr lang="es-ES" dirty="0">
                <a:latin typeface="Segoe UI" panose="020B0502040204020203" pitchFamily="34" charset="0"/>
                <a:cs typeface="Segoe UI" panose="020B0502040204020203" pitchFamily="34" charset="0"/>
              </a:rPr>
              <a:t>Se llama Windows 10 a la penúltima versión producida por Microsoft de su sistema operativo para sistemas informáticos ‘Windows’, ya que la última versión que salió al mercado fue la de Windows 11.</a:t>
            </a:r>
          </a:p>
          <a:p>
            <a:pPr algn="just" rtl="0">
              <a:lnSpc>
                <a:spcPct val="150000"/>
              </a:lnSpc>
            </a:pPr>
            <a:r>
              <a:rPr lang="es-ES" dirty="0">
                <a:latin typeface="Segoe UI" panose="020B0502040204020203" pitchFamily="34" charset="0"/>
                <a:cs typeface="Segoe UI" panose="020B0502040204020203" pitchFamily="34" charset="0"/>
              </a:rPr>
              <a:t>La empresa apuesta por un código común de manejo de los diversos elementos tecnológicos (smartphones, computadoras portátiles, </a:t>
            </a:r>
            <a:r>
              <a:rPr lang="es-ES" dirty="0" err="1">
                <a:latin typeface="Segoe UI" panose="020B0502040204020203" pitchFamily="34" charset="0"/>
                <a:cs typeface="Segoe UI" panose="020B0502040204020203" pitchFamily="34" charset="0"/>
              </a:rPr>
              <a:t>tablets</a:t>
            </a:r>
            <a:r>
              <a:rPr lang="es-ES" dirty="0">
                <a:latin typeface="Segoe UI" panose="020B0502040204020203" pitchFamily="34" charset="0"/>
                <a:cs typeface="Segoe UI" panose="020B0502040204020203" pitchFamily="34" charset="0"/>
              </a:rPr>
              <a:t>, consolas Xbox, etc.)</a:t>
            </a:r>
            <a:endParaRPr lang="es-ES" dirty="0">
              <a:latin typeface="Segoe UI" panose="020B0502040204020203" pitchFamily="34" charset="0"/>
              <a:ea typeface="Segoe UI" panose="020B0502040204020203" pitchFamily="34" charset="0"/>
              <a:cs typeface="Segoe UI" panose="020B0502040204020203" pitchFamily="34" charset="0"/>
            </a:endParaRPr>
          </a:p>
        </p:txBody>
      </p:sp>
      <p:pic>
        <p:nvPicPr>
          <p:cNvPr id="24" name="Imagen 23" descr="Logotipo de Microsoft">
            <a:extLst>
              <a:ext uri="{FF2B5EF4-FFF2-40B4-BE49-F238E27FC236}">
                <a16:creationId xmlns:a16="http://schemas.microsoft.com/office/drawing/2014/main" id="{DE996FB1-EDBE-4889-96C5-B6FEF2D691D1}"/>
              </a:ext>
            </a:extLst>
          </p:cNvPr>
          <p:cNvPicPr>
            <a:picLocks noChangeAspect="1"/>
          </p:cNvPicPr>
          <p:nvPr/>
        </p:nvPicPr>
        <p:blipFill>
          <a:blip r:embed="rId3"/>
          <a:stretch>
            <a:fillRect/>
          </a:stretch>
        </p:blipFill>
        <p:spPr>
          <a:xfrm>
            <a:off x="552462" y="435615"/>
            <a:ext cx="1244850" cy="265176"/>
          </a:xfrm>
          <a:prstGeom prst="rect">
            <a:avLst/>
          </a:prstGeom>
        </p:spPr>
      </p:pic>
      <p:sp>
        <p:nvSpPr>
          <p:cNvPr id="16" name="Título 15" hidden="1">
            <a:extLst>
              <a:ext uri="{FF2B5EF4-FFF2-40B4-BE49-F238E27FC236}">
                <a16:creationId xmlns:a16="http://schemas.microsoft.com/office/drawing/2014/main" id="{E699056F-788A-4C08-A6B7-9603CE123BE6}"/>
              </a:ext>
            </a:extLst>
          </p:cNvPr>
          <p:cNvSpPr>
            <a:spLocks noGrp="1"/>
          </p:cNvSpPr>
          <p:nvPr>
            <p:ph type="title"/>
          </p:nvPr>
        </p:nvSpPr>
        <p:spPr>
          <a:xfrm>
            <a:off x="691515" y="65199"/>
            <a:ext cx="8675370" cy="2199526"/>
          </a:xfrm>
        </p:spPr>
        <p:txBody>
          <a:bodyPr rtlCol="0"/>
          <a:lstStyle/>
          <a:p>
            <a:pPr rtl="0"/>
            <a:r>
              <a:rPr lang="es-ES" dirty="0"/>
              <a:t>Diapositiva 1</a:t>
            </a:r>
          </a:p>
        </p:txBody>
      </p:sp>
      <p:pic>
        <p:nvPicPr>
          <p:cNvPr id="2050" name="Picture 2">
            <a:extLst>
              <a:ext uri="{FF2B5EF4-FFF2-40B4-BE49-F238E27FC236}">
                <a16:creationId xmlns:a16="http://schemas.microsoft.com/office/drawing/2014/main" id="{931993BE-D37F-5721-0064-FD6DDC183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775" y="5070604"/>
            <a:ext cx="4584850" cy="25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5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grpSp>
        <p:nvGrpSpPr>
          <p:cNvPr id="29" name="Grupo 28">
            <a:extLst>
              <a:ext uri="{FF2B5EF4-FFF2-40B4-BE49-F238E27FC236}">
                <a16:creationId xmlns:a16="http://schemas.microsoft.com/office/drawing/2014/main" id="{2FECDBBA-86E0-1DCB-7332-01B705A37DF5}"/>
              </a:ext>
            </a:extLst>
          </p:cNvPr>
          <p:cNvGrpSpPr/>
          <p:nvPr/>
        </p:nvGrpSpPr>
        <p:grpSpPr>
          <a:xfrm>
            <a:off x="5680954" y="6001968"/>
            <a:ext cx="4373934" cy="1721796"/>
            <a:chOff x="6081916" y="6096822"/>
            <a:chExt cx="4031339" cy="1568574"/>
          </a:xfrm>
        </p:grpSpPr>
        <p:pic>
          <p:nvPicPr>
            <p:cNvPr id="3078" name="Picture 6" descr="Conoce Windows 8: Tips para cerrar aplicaciones, apagar el equipo y mucho  más - El blog de Windows para América Latina">
              <a:extLst>
                <a:ext uri="{FF2B5EF4-FFF2-40B4-BE49-F238E27FC236}">
                  <a16:creationId xmlns:a16="http://schemas.microsoft.com/office/drawing/2014/main" id="{EC23D2C1-3A9B-D50F-EDDA-0DAF8E7DC9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6009"/>
            <a:stretch/>
          </p:blipFill>
          <p:spPr bwMode="auto">
            <a:xfrm>
              <a:off x="6081916" y="6097910"/>
              <a:ext cx="2060934" cy="1567486"/>
            </a:xfrm>
            <a:prstGeom prst="rect">
              <a:avLst/>
            </a:prstGeom>
            <a:noFill/>
            <a:extLst>
              <a:ext uri="{909E8E84-426E-40DD-AFC4-6F175D3DCCD1}">
                <a14:hiddenFill xmlns:a14="http://schemas.microsoft.com/office/drawing/2010/main">
                  <a:solidFill>
                    <a:srgbClr val="FFFFFF"/>
                  </a:solidFill>
                </a14:hiddenFill>
              </a:ext>
            </a:extLst>
          </p:spPr>
        </p:pic>
        <p:sp>
          <p:nvSpPr>
            <p:cNvPr id="25" name="Cruz 24">
              <a:extLst>
                <a:ext uri="{FF2B5EF4-FFF2-40B4-BE49-F238E27FC236}">
                  <a16:creationId xmlns:a16="http://schemas.microsoft.com/office/drawing/2014/main" id="{AF207376-213E-F88A-9898-002A83500B40}"/>
                </a:ext>
              </a:extLst>
            </p:cNvPr>
            <p:cNvSpPr/>
            <p:nvPr/>
          </p:nvSpPr>
          <p:spPr>
            <a:xfrm rot="2759071">
              <a:off x="6108252" y="7117467"/>
              <a:ext cx="379378" cy="350196"/>
            </a:xfrm>
            <a:prstGeom prst="plus">
              <a:avLst>
                <a:gd name="adj" fmla="val 41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26" name="Imagen 25" descr="inicio">
              <a:extLst>
                <a:ext uri="{FF2B5EF4-FFF2-40B4-BE49-F238E27FC236}">
                  <a16:creationId xmlns:a16="http://schemas.microsoft.com/office/drawing/2014/main" id="{CB37865F-B89E-1FA5-9455-3EDEF6112996}"/>
                </a:ext>
              </a:extLst>
            </p:cNvPr>
            <p:cNvPicPr>
              <a:picLocks noChangeAspect="1"/>
            </p:cNvPicPr>
            <p:nvPr/>
          </p:nvPicPr>
          <p:blipFill>
            <a:blip r:embed="rId4"/>
            <a:srcRect/>
            <a:stretch/>
          </p:blipFill>
          <p:spPr>
            <a:xfrm>
              <a:off x="6480640" y="7173064"/>
              <a:ext cx="721035" cy="242364"/>
            </a:xfrm>
            <a:prstGeom prst="rect">
              <a:avLst/>
            </a:prstGeom>
          </p:spPr>
        </p:pic>
        <p:pic>
          <p:nvPicPr>
            <p:cNvPr id="3080" name="Picture 8" descr="Partes del Escritorio de Windows 10, XP y ME">
              <a:extLst>
                <a:ext uri="{FF2B5EF4-FFF2-40B4-BE49-F238E27FC236}">
                  <a16:creationId xmlns:a16="http://schemas.microsoft.com/office/drawing/2014/main" id="{5F457147-1A18-0B0E-2F89-ECEEBE77A87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1122" r="36526"/>
            <a:stretch/>
          </p:blipFill>
          <p:spPr bwMode="auto">
            <a:xfrm>
              <a:off x="8138671" y="6097910"/>
              <a:ext cx="1974584" cy="1567485"/>
            </a:xfrm>
            <a:prstGeom prst="rect">
              <a:avLst/>
            </a:prstGeom>
            <a:noFill/>
            <a:extLst>
              <a:ext uri="{909E8E84-426E-40DD-AFC4-6F175D3DCCD1}">
                <a14:hiddenFill xmlns:a14="http://schemas.microsoft.com/office/drawing/2010/main">
                  <a:solidFill>
                    <a:srgbClr val="FFFFFF"/>
                  </a:solidFill>
                </a14:hiddenFill>
              </a:ext>
            </a:extLst>
          </p:spPr>
        </p:pic>
        <p:sp>
          <p:nvSpPr>
            <p:cNvPr id="28" name="Cuadro de texto 68">
              <a:extLst>
                <a:ext uri="{FF2B5EF4-FFF2-40B4-BE49-F238E27FC236}">
                  <a16:creationId xmlns:a16="http://schemas.microsoft.com/office/drawing/2014/main" id="{12E838A3-783F-5148-E831-7EB422898356}"/>
                </a:ext>
              </a:extLst>
            </p:cNvPr>
            <p:cNvSpPr txBox="1"/>
            <p:nvPr/>
          </p:nvSpPr>
          <p:spPr>
            <a:xfrm>
              <a:off x="8495749" y="6096822"/>
              <a:ext cx="1264606" cy="784830"/>
            </a:xfrm>
            <a:prstGeom prst="rect">
              <a:avLst/>
            </a:prstGeom>
            <a:noFill/>
          </p:spPr>
          <p:txBody>
            <a:bodyPr wrap="square" rtlCol="0">
              <a:spAutoFit/>
            </a:bodyPr>
            <a:lstStyle/>
            <a:p>
              <a:pPr rtl="0"/>
              <a:r>
                <a:rPr lang="es-ES" sz="1500" dirty="0">
                  <a:solidFill>
                    <a:schemeClr val="bg1"/>
                  </a:solidFill>
                  <a:latin typeface="Segoe UI" panose="020B0502040204020203" pitchFamily="34" charset="0"/>
                  <a:cs typeface="Segoe UI" panose="020B0502040204020203" pitchFamily="34" charset="0"/>
                </a:rPr>
                <a:t>Windows 10 con el botón INICIO</a:t>
              </a:r>
              <a:endParaRPr lang="es-ES" sz="1500" b="1" dirty="0">
                <a:solidFill>
                  <a:schemeClr val="bg1"/>
                </a:solidFill>
                <a:latin typeface="Segoe UI" panose="020B0502040204020203" pitchFamily="34" charset="0"/>
                <a:cs typeface="Segoe UI" panose="020B0502040204020203" pitchFamily="34" charset="0"/>
              </a:endParaRPr>
            </a:p>
          </p:txBody>
        </p:sp>
      </p:grpSp>
      <p:sp>
        <p:nvSpPr>
          <p:cNvPr id="15" name="Rectángulo 4">
            <a:extLst>
              <a:ext uri="{FF2B5EF4-FFF2-40B4-BE49-F238E27FC236}">
                <a16:creationId xmlns:a16="http://schemas.microsoft.com/office/drawing/2014/main" id="{892E69F8-0D4B-4699-BA3F-52F79874AFC7}"/>
              </a:ext>
              <a:ext uri="{C183D7F6-B498-43B3-948B-1728B52AA6E4}">
                <adec:decorative xmlns:adec="http://schemas.microsoft.com/office/drawing/2017/decorative" val="1"/>
              </a:ext>
            </a:extLst>
          </p:cNvPr>
          <p:cNvSpPr/>
          <p:nvPr/>
        </p:nvSpPr>
        <p:spPr>
          <a:xfrm>
            <a:off x="0" y="3"/>
            <a:ext cx="10058400" cy="1417946"/>
          </a:xfrm>
          <a:prstGeom prst="rect">
            <a:avLst/>
          </a:prstGeom>
          <a:solidFill>
            <a:schemeClr val="accent2">
              <a:lumMod val="60000"/>
              <a:lumOff val="40000"/>
            </a:schemeClr>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rtl="0"/>
            <a:endParaRPr lang="es-ES" sz="1229"/>
          </a:p>
        </p:txBody>
      </p:sp>
      <p:sp>
        <p:nvSpPr>
          <p:cNvPr id="2" name="Cuadro de texto 19">
            <a:extLst>
              <a:ext uri="{FF2B5EF4-FFF2-40B4-BE49-F238E27FC236}">
                <a16:creationId xmlns:a16="http://schemas.microsoft.com/office/drawing/2014/main" id="{B5573B24-8BD8-4873-9E96-DF25B3B2B3ED}"/>
              </a:ext>
            </a:extLst>
          </p:cNvPr>
          <p:cNvSpPr txBox="1"/>
          <p:nvPr/>
        </p:nvSpPr>
        <p:spPr>
          <a:xfrm>
            <a:off x="5976490" y="1449311"/>
            <a:ext cx="3520941" cy="496674"/>
          </a:xfrm>
          <a:prstGeom prst="rect">
            <a:avLst/>
          </a:prstGeom>
          <a:noFill/>
        </p:spPr>
        <p:txBody>
          <a:bodyPr wrap="square" rtlCol="0">
            <a:spAutoFit/>
          </a:bodyPr>
          <a:lstStyle/>
          <a:p>
            <a:pPr rtl="0">
              <a:lnSpc>
                <a:spcPct val="150000"/>
              </a:lnSpc>
            </a:pPr>
            <a:r>
              <a:rPr lang="es-ES" sz="2000" b="1" dirty="0">
                <a:solidFill>
                  <a:srgbClr val="FF0000"/>
                </a:solidFill>
                <a:latin typeface="Segoe UI" panose="020B0502040204020203" pitchFamily="34" charset="0"/>
                <a:ea typeface="Segoe UI" panose="020B0502040204020203" pitchFamily="34" charset="0"/>
                <a:cs typeface="Segoe UI" panose="020B0502040204020203" pitchFamily="34" charset="0"/>
              </a:rPr>
              <a:t>DESCARGA GRATUITA</a:t>
            </a:r>
          </a:p>
        </p:txBody>
      </p:sp>
      <p:sp>
        <p:nvSpPr>
          <p:cNvPr id="36" name="Cuadro de texto 19">
            <a:extLst>
              <a:ext uri="{FF2B5EF4-FFF2-40B4-BE49-F238E27FC236}">
                <a16:creationId xmlns:a16="http://schemas.microsoft.com/office/drawing/2014/main" id="{DACB2FFB-3F77-4B14-89A2-9698D58A5B46}"/>
              </a:ext>
            </a:extLst>
          </p:cNvPr>
          <p:cNvSpPr txBox="1"/>
          <p:nvPr/>
        </p:nvSpPr>
        <p:spPr>
          <a:xfrm>
            <a:off x="5976490" y="2038880"/>
            <a:ext cx="2980990" cy="1815882"/>
          </a:xfrm>
          <a:prstGeom prst="rect">
            <a:avLst/>
          </a:prstGeom>
          <a:noFill/>
        </p:spPr>
        <p:txBody>
          <a:bodyPr wrap="square" rtlCol="0">
            <a:spAutoFit/>
          </a:bodyPr>
          <a:lstStyle/>
          <a:p>
            <a:pPr algn="just" rtl="0"/>
            <a:r>
              <a:rPr lang="es-ES" sz="1600" dirty="0">
                <a:latin typeface="Segoe UI" panose="020B0502040204020203" pitchFamily="34" charset="0"/>
                <a:cs typeface="Segoe UI" panose="020B0502040204020203" pitchFamily="34" charset="0"/>
              </a:rPr>
              <a:t>Windows 10 se ofreció de manera gratuita para los usuarios de versiones anteriores, como una descarga de Windows </a:t>
            </a:r>
            <a:r>
              <a:rPr lang="es-ES" sz="1600" dirty="0" err="1">
                <a:latin typeface="Segoe UI" panose="020B0502040204020203" pitchFamily="34" charset="0"/>
                <a:cs typeface="Segoe UI" panose="020B0502040204020203" pitchFamily="34" charset="0"/>
              </a:rPr>
              <a:t>Update</a:t>
            </a:r>
            <a:r>
              <a:rPr lang="es-ES" sz="1600" dirty="0">
                <a:latin typeface="Segoe UI" panose="020B0502040204020203" pitchFamily="34" charset="0"/>
                <a:cs typeface="Segoe UI" panose="020B0502040204020203" pitchFamily="34" charset="0"/>
              </a:rPr>
              <a:t> que migraría el sistema entero a la nueva versión.</a:t>
            </a:r>
            <a:endParaRPr lang="es-ES" sz="15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43" name="Grupo 42" title="captura de pantalla">
            <a:extLst>
              <a:ext uri="{FF2B5EF4-FFF2-40B4-BE49-F238E27FC236}">
                <a16:creationId xmlns:a16="http://schemas.microsoft.com/office/drawing/2014/main" id="{495D3255-DAA5-4C6D-8D30-B11EDF10A1F1}"/>
              </a:ext>
            </a:extLst>
          </p:cNvPr>
          <p:cNvGrpSpPr/>
          <p:nvPr/>
        </p:nvGrpSpPr>
        <p:grpSpPr>
          <a:xfrm rot="5400000">
            <a:off x="5536372" y="1582147"/>
            <a:ext cx="346234" cy="368562"/>
            <a:chOff x="5693297" y="5816954"/>
            <a:chExt cx="480647" cy="429866"/>
          </a:xfrm>
          <a:solidFill>
            <a:srgbClr val="505050"/>
          </a:solidFill>
        </p:grpSpPr>
        <p:sp>
          <p:nvSpPr>
            <p:cNvPr id="44" name="Elipse 43">
              <a:extLst>
                <a:ext uri="{FF2B5EF4-FFF2-40B4-BE49-F238E27FC236}">
                  <a16:creationId xmlns:a16="http://schemas.microsoft.com/office/drawing/2014/main" id="{37DC12A4-332C-443C-8052-FC2F9B617257}"/>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45" name="Cuadro de texto 44">
              <a:extLst>
                <a:ext uri="{FF2B5EF4-FFF2-40B4-BE49-F238E27FC236}">
                  <a16:creationId xmlns:a16="http://schemas.microsoft.com/office/drawing/2014/main" id="{0FDC4D2E-51DB-4996-91A1-0CD0109D4C8F}"/>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endParaRPr lang="es-ES" sz="1600" dirty="0">
                <a:solidFill>
                  <a:schemeClr val="bg1"/>
                </a:solidFill>
                <a:latin typeface="Segoe UI Bold" panose="020B0802040204020203" pitchFamily="34" charset="0"/>
                <a:cs typeface="Segoe UI Bold" panose="020B0802040204020203" pitchFamily="34" charset="0"/>
              </a:endParaRPr>
            </a:p>
          </p:txBody>
        </p:sp>
      </p:grpSp>
      <p:sp>
        <p:nvSpPr>
          <p:cNvPr id="4" name="Título 3" hidden="1">
            <a:extLst>
              <a:ext uri="{FF2B5EF4-FFF2-40B4-BE49-F238E27FC236}">
                <a16:creationId xmlns:a16="http://schemas.microsoft.com/office/drawing/2014/main" id="{7EC924E6-7FCD-4BFC-BA79-4ED362FCF1DF}"/>
              </a:ext>
            </a:extLst>
          </p:cNvPr>
          <p:cNvSpPr>
            <a:spLocks noGrp="1"/>
          </p:cNvSpPr>
          <p:nvPr>
            <p:ph type="title"/>
          </p:nvPr>
        </p:nvSpPr>
        <p:spPr/>
        <p:txBody>
          <a:bodyPr rtlCol="0"/>
          <a:lstStyle/>
          <a:p>
            <a:pPr rtl="0"/>
            <a:r>
              <a:rPr lang="es-ES"/>
              <a:t>Diapositiva 2</a:t>
            </a:r>
          </a:p>
        </p:txBody>
      </p:sp>
      <p:pic>
        <p:nvPicPr>
          <p:cNvPr id="3074" name="Picture 2" descr="Descargar Windows 10 ISO 2023 | 32 O 64 bits Home y PRO ORIGINAL desde  Microsoft 💻⚡ USB">
            <a:extLst>
              <a:ext uri="{FF2B5EF4-FFF2-40B4-BE49-F238E27FC236}">
                <a16:creationId xmlns:a16="http://schemas.microsoft.com/office/drawing/2014/main" id="{BA8C65E5-4077-35CF-EF88-AAC82BE79A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6726" y="1640801"/>
            <a:ext cx="3597729" cy="202372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 de texto 3">
            <a:extLst>
              <a:ext uri="{FF2B5EF4-FFF2-40B4-BE49-F238E27FC236}">
                <a16:creationId xmlns:a16="http://schemas.microsoft.com/office/drawing/2014/main" id="{B5184938-8604-EBBF-1B50-0478BA2C46F6}"/>
              </a:ext>
            </a:extLst>
          </p:cNvPr>
          <p:cNvSpPr txBox="1"/>
          <p:nvPr/>
        </p:nvSpPr>
        <p:spPr>
          <a:xfrm>
            <a:off x="285024" y="356972"/>
            <a:ext cx="7429010" cy="646331"/>
          </a:xfrm>
          <a:prstGeom prst="rect">
            <a:avLst/>
          </a:prstGeom>
          <a:noFill/>
        </p:spPr>
        <p:txBody>
          <a:bodyPr wrap="square" rtlCol="0">
            <a:spAutoFit/>
          </a:bodyPr>
          <a:lstStyle/>
          <a:p>
            <a:pPr rtl="0">
              <a:lnSpc>
                <a:spcPct val="90000"/>
              </a:lnSpc>
            </a:pPr>
            <a:r>
              <a:rPr lang="es-ES" sz="4000" kern="1500" spc="-83" dirty="0">
                <a:solidFill>
                  <a:schemeClr val="bg1"/>
                </a:solidFill>
                <a:latin typeface="Segoe UI Semibold" panose="020B0702040204020203" pitchFamily="34" charset="0"/>
                <a:cs typeface="Segoe UI Semibold" panose="020B0702040204020203" pitchFamily="34" charset="0"/>
              </a:rPr>
              <a:t>Características de Windows 10</a:t>
            </a:r>
          </a:p>
        </p:txBody>
      </p:sp>
      <p:sp>
        <p:nvSpPr>
          <p:cNvPr id="6" name="Cuadro de texto 68">
            <a:extLst>
              <a:ext uri="{FF2B5EF4-FFF2-40B4-BE49-F238E27FC236}">
                <a16:creationId xmlns:a16="http://schemas.microsoft.com/office/drawing/2014/main" id="{D2320055-A191-CC79-8292-8A14CF562D58}"/>
              </a:ext>
            </a:extLst>
          </p:cNvPr>
          <p:cNvSpPr txBox="1"/>
          <p:nvPr/>
        </p:nvSpPr>
        <p:spPr>
          <a:xfrm>
            <a:off x="999436" y="4088492"/>
            <a:ext cx="4446250" cy="2292935"/>
          </a:xfrm>
          <a:prstGeom prst="rect">
            <a:avLst/>
          </a:prstGeom>
          <a:noFill/>
        </p:spPr>
        <p:txBody>
          <a:bodyPr wrap="square" rtlCol="0">
            <a:spAutoFit/>
          </a:bodyPr>
          <a:lstStyle/>
          <a:p>
            <a:pPr rtl="0"/>
            <a:r>
              <a:rPr lang="es-EC" sz="1600" b="1" dirty="0">
                <a:solidFill>
                  <a:srgbClr val="00B050"/>
                </a:solidFill>
                <a:latin typeface="Segoe UI" panose="020B0502040204020203" pitchFamily="34" charset="0"/>
                <a:cs typeface="Segoe UI" panose="020B0502040204020203" pitchFamily="34" charset="0"/>
              </a:rPr>
              <a:t>Nueva interfaz</a:t>
            </a:r>
          </a:p>
          <a:p>
            <a:pPr rtl="0"/>
            <a:endParaRPr lang="es-EC" sz="1600" b="1" dirty="0">
              <a:solidFill>
                <a:srgbClr val="00B050"/>
              </a:solidFill>
              <a:latin typeface="Segoe UI" panose="020B0502040204020203" pitchFamily="34" charset="0"/>
              <a:cs typeface="Segoe UI" panose="020B0502040204020203" pitchFamily="34" charset="0"/>
            </a:endParaRPr>
          </a:p>
          <a:p>
            <a:pPr rtl="0"/>
            <a:r>
              <a:rPr lang="es-ES" sz="1600" dirty="0">
                <a:latin typeface="Segoe UI" panose="020B0502040204020203" pitchFamily="34" charset="0"/>
                <a:cs typeface="Segoe UI" panose="020B0502040204020203" pitchFamily="34" charset="0"/>
              </a:rPr>
              <a:t>Uno de los principales cambios introducidos en esta versión tiene que ver con la disposición del sistema para adaptarse a pantallas táctiles.</a:t>
            </a:r>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7" name="Grupo 6" title="captura de pantalla">
            <a:extLst>
              <a:ext uri="{FF2B5EF4-FFF2-40B4-BE49-F238E27FC236}">
                <a16:creationId xmlns:a16="http://schemas.microsoft.com/office/drawing/2014/main" id="{5359922E-00D5-BCAD-A999-92E38A81ED8A}"/>
              </a:ext>
            </a:extLst>
          </p:cNvPr>
          <p:cNvGrpSpPr/>
          <p:nvPr/>
        </p:nvGrpSpPr>
        <p:grpSpPr>
          <a:xfrm rot="5400000">
            <a:off x="687563" y="4077328"/>
            <a:ext cx="346234" cy="368562"/>
            <a:chOff x="5693297" y="5816954"/>
            <a:chExt cx="480647" cy="429866"/>
          </a:xfrm>
          <a:solidFill>
            <a:srgbClr val="505050"/>
          </a:solidFill>
        </p:grpSpPr>
        <p:sp>
          <p:nvSpPr>
            <p:cNvPr id="8" name="Elipse 7">
              <a:extLst>
                <a:ext uri="{FF2B5EF4-FFF2-40B4-BE49-F238E27FC236}">
                  <a16:creationId xmlns:a16="http://schemas.microsoft.com/office/drawing/2014/main" id="{8E9DAB3B-71B9-97F6-8225-8E0B6BCD45A1}"/>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11" name="Cuadro de texto 46">
              <a:extLst>
                <a:ext uri="{FF2B5EF4-FFF2-40B4-BE49-F238E27FC236}">
                  <a16:creationId xmlns:a16="http://schemas.microsoft.com/office/drawing/2014/main" id="{2E072A1B-EC7E-34A9-EC0E-F32F26E53E51}"/>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1</a:t>
              </a:r>
            </a:p>
          </p:txBody>
        </p:sp>
      </p:grpSp>
      <p:pic>
        <p:nvPicPr>
          <p:cNvPr id="20" name="Imagen 19">
            <a:extLst>
              <a:ext uri="{FF2B5EF4-FFF2-40B4-BE49-F238E27FC236}">
                <a16:creationId xmlns:a16="http://schemas.microsoft.com/office/drawing/2014/main" id="{CB8A965E-3D6F-9664-6A87-B13F00BDE05A}"/>
              </a:ext>
            </a:extLst>
          </p:cNvPr>
          <p:cNvPicPr>
            <a:picLocks noChangeAspect="1"/>
          </p:cNvPicPr>
          <p:nvPr/>
        </p:nvPicPr>
        <p:blipFill>
          <a:blip r:embed="rId7"/>
          <a:stretch>
            <a:fillRect/>
          </a:stretch>
        </p:blipFill>
        <p:spPr>
          <a:xfrm>
            <a:off x="1044961" y="5581047"/>
            <a:ext cx="2851357" cy="1639530"/>
          </a:xfrm>
          <a:prstGeom prst="rect">
            <a:avLst/>
          </a:prstGeom>
        </p:spPr>
      </p:pic>
      <p:sp>
        <p:nvSpPr>
          <p:cNvPr id="21" name="Cuadro de texto 68">
            <a:extLst>
              <a:ext uri="{FF2B5EF4-FFF2-40B4-BE49-F238E27FC236}">
                <a16:creationId xmlns:a16="http://schemas.microsoft.com/office/drawing/2014/main" id="{C9D3B80A-3757-D459-ECDE-02C6A70A1151}"/>
              </a:ext>
            </a:extLst>
          </p:cNvPr>
          <p:cNvSpPr txBox="1"/>
          <p:nvPr/>
        </p:nvSpPr>
        <p:spPr>
          <a:xfrm>
            <a:off x="5976490" y="4156261"/>
            <a:ext cx="3917760" cy="2785378"/>
          </a:xfrm>
          <a:prstGeom prst="rect">
            <a:avLst/>
          </a:prstGeom>
          <a:noFill/>
        </p:spPr>
        <p:txBody>
          <a:bodyPr wrap="square" rtlCol="0">
            <a:spAutoFit/>
          </a:bodyPr>
          <a:lstStyle/>
          <a:p>
            <a:pPr rtl="0"/>
            <a:r>
              <a:rPr lang="es-EC" sz="1600" b="1" dirty="0">
                <a:solidFill>
                  <a:srgbClr val="00B050"/>
                </a:solidFill>
                <a:latin typeface="Segoe UI" panose="020B0502040204020203" pitchFamily="34" charset="0"/>
                <a:cs typeface="Segoe UI" panose="020B0502040204020203" pitchFamily="34" charset="0"/>
              </a:rPr>
              <a:t>Revierte detalles de Windows 8</a:t>
            </a:r>
          </a:p>
          <a:p>
            <a:pPr rtl="0"/>
            <a:endParaRPr lang="es-EC" sz="1600" dirty="0">
              <a:latin typeface="Segoe UI" panose="020B0502040204020203" pitchFamily="34" charset="0"/>
              <a:cs typeface="Segoe UI" panose="020B0502040204020203" pitchFamily="34" charset="0"/>
            </a:endParaRPr>
          </a:p>
          <a:p>
            <a:pPr algn="just" rtl="0"/>
            <a:r>
              <a:rPr lang="es-ES" sz="1600" dirty="0">
                <a:latin typeface="Segoe UI" panose="020B0502040204020203" pitchFamily="34" charset="0"/>
                <a:cs typeface="Segoe UI" panose="020B0502040204020203" pitchFamily="34" charset="0"/>
              </a:rPr>
              <a:t>Por ejemplo, la polémica desaparición en Windows 8 del botón “Inicio”, a través del cual acceder a todo el Software instalado, fue revertida en esta versión en un ícono con el logotipo del sistema operativo.</a:t>
            </a:r>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22" name="Grupo 21" title="captura de pantalla">
            <a:extLst>
              <a:ext uri="{FF2B5EF4-FFF2-40B4-BE49-F238E27FC236}">
                <a16:creationId xmlns:a16="http://schemas.microsoft.com/office/drawing/2014/main" id="{240EF392-6A33-4A4A-D12D-1C745672247F}"/>
              </a:ext>
            </a:extLst>
          </p:cNvPr>
          <p:cNvGrpSpPr/>
          <p:nvPr/>
        </p:nvGrpSpPr>
        <p:grpSpPr>
          <a:xfrm rot="5400000">
            <a:off x="5552613" y="4125712"/>
            <a:ext cx="346234" cy="368562"/>
            <a:chOff x="5693297" y="5816954"/>
            <a:chExt cx="480647" cy="429866"/>
          </a:xfrm>
          <a:solidFill>
            <a:srgbClr val="505050"/>
          </a:solidFill>
        </p:grpSpPr>
        <p:sp>
          <p:nvSpPr>
            <p:cNvPr id="23" name="Elipse 22">
              <a:extLst>
                <a:ext uri="{FF2B5EF4-FFF2-40B4-BE49-F238E27FC236}">
                  <a16:creationId xmlns:a16="http://schemas.microsoft.com/office/drawing/2014/main" id="{3650C300-16DA-CE71-C925-33AD747B9BFC}"/>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24" name="Cuadro de texto 46">
              <a:extLst>
                <a:ext uri="{FF2B5EF4-FFF2-40B4-BE49-F238E27FC236}">
                  <a16:creationId xmlns:a16="http://schemas.microsoft.com/office/drawing/2014/main" id="{42D72C0E-D2B6-0494-98FD-9D970D844CFA}"/>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2</a:t>
              </a:r>
            </a:p>
          </p:txBody>
        </p:sp>
      </p:grpSp>
      <p:sp>
        <p:nvSpPr>
          <p:cNvPr id="27" name="Cuadro de texto 68">
            <a:extLst>
              <a:ext uri="{FF2B5EF4-FFF2-40B4-BE49-F238E27FC236}">
                <a16:creationId xmlns:a16="http://schemas.microsoft.com/office/drawing/2014/main" id="{004EC657-BBB4-C048-457C-0C843CC6754A}"/>
              </a:ext>
            </a:extLst>
          </p:cNvPr>
          <p:cNvSpPr txBox="1"/>
          <p:nvPr/>
        </p:nvSpPr>
        <p:spPr>
          <a:xfrm>
            <a:off x="6080788" y="6433205"/>
            <a:ext cx="1933677" cy="553998"/>
          </a:xfrm>
          <a:prstGeom prst="rect">
            <a:avLst/>
          </a:prstGeom>
          <a:noFill/>
        </p:spPr>
        <p:txBody>
          <a:bodyPr wrap="square" rtlCol="0">
            <a:spAutoFit/>
          </a:bodyPr>
          <a:lstStyle/>
          <a:p>
            <a:pPr rtl="0"/>
            <a:r>
              <a:rPr lang="es-ES" sz="1500" dirty="0">
                <a:latin typeface="Segoe UI" panose="020B0502040204020203" pitchFamily="34" charset="0"/>
                <a:cs typeface="Segoe UI" panose="020B0502040204020203" pitchFamily="34" charset="0"/>
              </a:rPr>
              <a:t>Windows 8 sin el botón INICIO</a:t>
            </a:r>
            <a:endParaRPr lang="es-ES" sz="1500" b="1" dirty="0">
              <a:latin typeface="Segoe UI" panose="020B0502040204020203" pitchFamily="34" charset="0"/>
              <a:cs typeface="Segoe UI" panose="020B0502040204020203" pitchFamily="34" charset="0"/>
            </a:endParaRPr>
          </a:p>
        </p:txBody>
      </p:sp>
      <p:pic>
        <p:nvPicPr>
          <p:cNvPr id="30" name="Imagen 29" descr="Logotipo de Microsoft">
            <a:extLst>
              <a:ext uri="{FF2B5EF4-FFF2-40B4-BE49-F238E27FC236}">
                <a16:creationId xmlns:a16="http://schemas.microsoft.com/office/drawing/2014/main" id="{E8D09153-BAC7-7A7E-CBFF-7C12D9C20256}"/>
              </a:ext>
            </a:extLst>
          </p:cNvPr>
          <p:cNvPicPr>
            <a:picLocks noChangeAspect="1"/>
          </p:cNvPicPr>
          <p:nvPr/>
        </p:nvPicPr>
        <p:blipFill>
          <a:blip r:embed="rId8"/>
          <a:stretch>
            <a:fillRect/>
          </a:stretch>
        </p:blipFill>
        <p:spPr>
          <a:xfrm>
            <a:off x="285024" y="91796"/>
            <a:ext cx="1244850" cy="265176"/>
          </a:xfrm>
          <a:prstGeom prst="rect">
            <a:avLst/>
          </a:prstGeom>
        </p:spPr>
      </p:pic>
    </p:spTree>
    <p:extLst>
      <p:ext uri="{BB962C8B-B14F-4D97-AF65-F5344CB8AC3E}">
        <p14:creationId xmlns:p14="http://schemas.microsoft.com/office/powerpoint/2010/main" val="174744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15" name="Rectángulo 4">
            <a:extLst>
              <a:ext uri="{FF2B5EF4-FFF2-40B4-BE49-F238E27FC236}">
                <a16:creationId xmlns:a16="http://schemas.microsoft.com/office/drawing/2014/main" id="{892E69F8-0D4B-4699-BA3F-52F79874AFC7}"/>
              </a:ext>
              <a:ext uri="{C183D7F6-B498-43B3-948B-1728B52AA6E4}">
                <adec:decorative xmlns:adec="http://schemas.microsoft.com/office/drawing/2017/decorative" val="1"/>
              </a:ext>
            </a:extLst>
          </p:cNvPr>
          <p:cNvSpPr/>
          <p:nvPr/>
        </p:nvSpPr>
        <p:spPr>
          <a:xfrm>
            <a:off x="0" y="3"/>
            <a:ext cx="10058400" cy="1417946"/>
          </a:xfrm>
          <a:prstGeom prst="rect">
            <a:avLst/>
          </a:prstGeom>
          <a:solidFill>
            <a:srgbClr val="00B0F0"/>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rtl="0"/>
            <a:endParaRPr lang="es-ES" sz="1229"/>
          </a:p>
        </p:txBody>
      </p:sp>
      <p:sp>
        <p:nvSpPr>
          <p:cNvPr id="4" name="Título 3" hidden="1">
            <a:extLst>
              <a:ext uri="{FF2B5EF4-FFF2-40B4-BE49-F238E27FC236}">
                <a16:creationId xmlns:a16="http://schemas.microsoft.com/office/drawing/2014/main" id="{7EC924E6-7FCD-4BFC-BA79-4ED362FCF1DF}"/>
              </a:ext>
            </a:extLst>
          </p:cNvPr>
          <p:cNvSpPr>
            <a:spLocks noGrp="1"/>
          </p:cNvSpPr>
          <p:nvPr>
            <p:ph type="title"/>
          </p:nvPr>
        </p:nvSpPr>
        <p:spPr/>
        <p:txBody>
          <a:bodyPr rtlCol="0"/>
          <a:lstStyle/>
          <a:p>
            <a:pPr rtl="0"/>
            <a:r>
              <a:rPr lang="es-ES"/>
              <a:t>Diapositiva 2</a:t>
            </a:r>
          </a:p>
        </p:txBody>
      </p:sp>
      <p:sp>
        <p:nvSpPr>
          <p:cNvPr id="5" name="Cuadro de texto 3">
            <a:extLst>
              <a:ext uri="{FF2B5EF4-FFF2-40B4-BE49-F238E27FC236}">
                <a16:creationId xmlns:a16="http://schemas.microsoft.com/office/drawing/2014/main" id="{B5184938-8604-EBBF-1B50-0478BA2C46F6}"/>
              </a:ext>
            </a:extLst>
          </p:cNvPr>
          <p:cNvSpPr txBox="1"/>
          <p:nvPr/>
        </p:nvSpPr>
        <p:spPr>
          <a:xfrm>
            <a:off x="285024" y="356972"/>
            <a:ext cx="7429010" cy="646331"/>
          </a:xfrm>
          <a:prstGeom prst="rect">
            <a:avLst/>
          </a:prstGeom>
          <a:noFill/>
        </p:spPr>
        <p:txBody>
          <a:bodyPr wrap="square" rtlCol="0">
            <a:spAutoFit/>
          </a:bodyPr>
          <a:lstStyle/>
          <a:p>
            <a:pPr rtl="0">
              <a:lnSpc>
                <a:spcPct val="90000"/>
              </a:lnSpc>
            </a:pPr>
            <a:r>
              <a:rPr lang="es-ES" sz="4000" kern="1500" spc="-83" dirty="0">
                <a:solidFill>
                  <a:schemeClr val="bg1"/>
                </a:solidFill>
                <a:latin typeface="Segoe UI Semibold" panose="020B0702040204020203" pitchFamily="34" charset="0"/>
                <a:cs typeface="Segoe UI Semibold" panose="020B0702040204020203" pitchFamily="34" charset="0"/>
              </a:rPr>
              <a:t>Características de Windows 10</a:t>
            </a:r>
          </a:p>
        </p:txBody>
      </p:sp>
      <p:pic>
        <p:nvPicPr>
          <p:cNvPr id="30" name="Imagen 29" descr="Logotipo de Microsoft">
            <a:extLst>
              <a:ext uri="{FF2B5EF4-FFF2-40B4-BE49-F238E27FC236}">
                <a16:creationId xmlns:a16="http://schemas.microsoft.com/office/drawing/2014/main" id="{E8D09153-BAC7-7A7E-CBFF-7C12D9C20256}"/>
              </a:ext>
            </a:extLst>
          </p:cNvPr>
          <p:cNvPicPr>
            <a:picLocks noChangeAspect="1"/>
          </p:cNvPicPr>
          <p:nvPr/>
        </p:nvPicPr>
        <p:blipFill>
          <a:blip r:embed="rId3"/>
          <a:stretch>
            <a:fillRect/>
          </a:stretch>
        </p:blipFill>
        <p:spPr>
          <a:xfrm>
            <a:off x="285024" y="91796"/>
            <a:ext cx="1244850" cy="265176"/>
          </a:xfrm>
          <a:prstGeom prst="rect">
            <a:avLst/>
          </a:prstGeom>
        </p:spPr>
      </p:pic>
      <p:sp>
        <p:nvSpPr>
          <p:cNvPr id="38" name="Cuadro de texto 68">
            <a:extLst>
              <a:ext uri="{FF2B5EF4-FFF2-40B4-BE49-F238E27FC236}">
                <a16:creationId xmlns:a16="http://schemas.microsoft.com/office/drawing/2014/main" id="{255DFD7B-E93C-7E56-691C-2DCA27E316EF}"/>
              </a:ext>
            </a:extLst>
          </p:cNvPr>
          <p:cNvSpPr txBox="1"/>
          <p:nvPr/>
        </p:nvSpPr>
        <p:spPr>
          <a:xfrm>
            <a:off x="582950" y="1509742"/>
            <a:ext cx="4446250" cy="2231380"/>
          </a:xfrm>
          <a:prstGeom prst="rect">
            <a:avLst/>
          </a:prstGeom>
          <a:noFill/>
        </p:spPr>
        <p:txBody>
          <a:bodyPr wrap="square" rtlCol="0">
            <a:spAutoFit/>
          </a:bodyPr>
          <a:lstStyle/>
          <a:p>
            <a:pPr algn="just" rtl="0"/>
            <a:r>
              <a:rPr lang="es-EC" sz="1600" dirty="0">
                <a:solidFill>
                  <a:srgbClr val="0070C0"/>
                </a:solidFill>
                <a:latin typeface="Segoe UI" panose="020B0502040204020203" pitchFamily="34" charset="0"/>
                <a:cs typeface="Segoe UI" panose="020B0502040204020203" pitchFamily="34" charset="0"/>
              </a:rPr>
              <a:t>Windows </a:t>
            </a:r>
            <a:r>
              <a:rPr lang="es-EC" sz="1600" dirty="0" err="1">
                <a:solidFill>
                  <a:srgbClr val="0070C0"/>
                </a:solidFill>
                <a:latin typeface="Segoe UI" panose="020B0502040204020203" pitchFamily="34" charset="0"/>
                <a:cs typeface="Segoe UI" panose="020B0502040204020203" pitchFamily="34" charset="0"/>
              </a:rPr>
              <a:t>Hello</a:t>
            </a:r>
            <a:endParaRPr lang="es-EC" sz="1600" dirty="0">
              <a:solidFill>
                <a:srgbClr val="0070C0"/>
              </a:solidFill>
              <a:latin typeface="Segoe UI" panose="020B0502040204020203" pitchFamily="34" charset="0"/>
              <a:cs typeface="Segoe UI" panose="020B0502040204020203" pitchFamily="34" charset="0"/>
            </a:endParaRP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Este componente del Sistema Operativo busca reemplazar las contraseñas y claves por un sistema de reconocimiento facial del usuario, que permitiría a Windows saber si la persona sentada frente al ordenador es o no la autorizada a emplear el sistema o a hacer cambios.</a:t>
            </a:r>
            <a:endParaRPr lang="es-EC" sz="12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39" name="Grupo 38" title="captura de pantalla">
            <a:extLst>
              <a:ext uri="{FF2B5EF4-FFF2-40B4-BE49-F238E27FC236}">
                <a16:creationId xmlns:a16="http://schemas.microsoft.com/office/drawing/2014/main" id="{84172DC4-F5C5-9C5E-36B9-A84F504C21E4}"/>
              </a:ext>
            </a:extLst>
          </p:cNvPr>
          <p:cNvGrpSpPr/>
          <p:nvPr/>
        </p:nvGrpSpPr>
        <p:grpSpPr>
          <a:xfrm rot="5400000">
            <a:off x="182108" y="1480966"/>
            <a:ext cx="346234" cy="368562"/>
            <a:chOff x="5693297" y="5816954"/>
            <a:chExt cx="480647" cy="429866"/>
          </a:xfrm>
          <a:solidFill>
            <a:srgbClr val="505050"/>
          </a:solidFill>
        </p:grpSpPr>
        <p:sp>
          <p:nvSpPr>
            <p:cNvPr id="40" name="Elipse 39">
              <a:extLst>
                <a:ext uri="{FF2B5EF4-FFF2-40B4-BE49-F238E27FC236}">
                  <a16:creationId xmlns:a16="http://schemas.microsoft.com/office/drawing/2014/main" id="{BB4B1C24-EEBE-9E4A-3791-B8982367A56E}"/>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41" name="Cuadro de texto 46">
              <a:extLst>
                <a:ext uri="{FF2B5EF4-FFF2-40B4-BE49-F238E27FC236}">
                  <a16:creationId xmlns:a16="http://schemas.microsoft.com/office/drawing/2014/main" id="{A18152AF-1533-A2A5-7F64-8841F2F46ED9}"/>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3</a:t>
              </a:r>
            </a:p>
          </p:txBody>
        </p:sp>
      </p:grpSp>
      <p:pic>
        <p:nvPicPr>
          <p:cNvPr id="4098" name="Picture 2" descr="Amazon.com: wowe Windows Hello Face 辨識1080P 網路攝影機適用於Windows 10  即時登入防駭客附隱私開關商務紅外線網路攝影機附雙麥克風用於線上會議:">
            <a:extLst>
              <a:ext uri="{FF2B5EF4-FFF2-40B4-BE49-F238E27FC236}">
                <a16:creationId xmlns:a16="http://schemas.microsoft.com/office/drawing/2014/main" id="{2182C4B0-F059-107C-5F9E-C115BD6C5A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714"/>
          <a:stretch/>
        </p:blipFill>
        <p:spPr bwMode="auto">
          <a:xfrm>
            <a:off x="680003" y="3027903"/>
            <a:ext cx="1633503" cy="13441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Qué es para qué sirve Windows Hello">
            <a:extLst>
              <a:ext uri="{FF2B5EF4-FFF2-40B4-BE49-F238E27FC236}">
                <a16:creationId xmlns:a16="http://schemas.microsoft.com/office/drawing/2014/main" id="{E6343CFE-919A-D72E-8CB6-40BC476A7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7205" y="3027902"/>
            <a:ext cx="2688279" cy="1344140"/>
          </a:xfrm>
          <a:prstGeom prst="rect">
            <a:avLst/>
          </a:prstGeom>
          <a:noFill/>
          <a:extLst>
            <a:ext uri="{909E8E84-426E-40DD-AFC4-6F175D3DCCD1}">
              <a14:hiddenFill xmlns:a14="http://schemas.microsoft.com/office/drawing/2010/main">
                <a:solidFill>
                  <a:srgbClr val="FFFFFF"/>
                </a:solidFill>
              </a14:hiddenFill>
            </a:ext>
          </a:extLst>
        </p:spPr>
      </p:pic>
      <p:sp>
        <p:nvSpPr>
          <p:cNvPr id="49" name="Cuadro de texto 68">
            <a:extLst>
              <a:ext uri="{FF2B5EF4-FFF2-40B4-BE49-F238E27FC236}">
                <a16:creationId xmlns:a16="http://schemas.microsoft.com/office/drawing/2014/main" id="{23020F84-4411-2CBB-B41D-B88CFAD56857}"/>
              </a:ext>
            </a:extLst>
          </p:cNvPr>
          <p:cNvSpPr txBox="1"/>
          <p:nvPr/>
        </p:nvSpPr>
        <p:spPr>
          <a:xfrm>
            <a:off x="5504924" y="1522119"/>
            <a:ext cx="4290829" cy="1615827"/>
          </a:xfrm>
          <a:prstGeom prst="rect">
            <a:avLst/>
          </a:prstGeom>
          <a:noFill/>
        </p:spPr>
        <p:txBody>
          <a:bodyPr wrap="square" rtlCol="0">
            <a:spAutoFit/>
          </a:bodyPr>
          <a:lstStyle/>
          <a:p>
            <a:pPr algn="just" rtl="0"/>
            <a:r>
              <a:rPr lang="es-EC" sz="1600" dirty="0">
                <a:solidFill>
                  <a:srgbClr val="0070C0"/>
                </a:solidFill>
                <a:latin typeface="Segoe UI" panose="020B0502040204020203" pitchFamily="34" charset="0"/>
                <a:cs typeface="Segoe UI" panose="020B0502040204020203" pitchFamily="34" charset="0"/>
              </a:rPr>
              <a:t>Cortana, asistente virtual</a:t>
            </a: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Cortana se permite al usuario hacer búsquedas asistidas, empleando el servicio de búsqueda Bing de Microsoft, o entre los archivos del computador.</a:t>
            </a:r>
            <a:endParaRPr lang="es-EC" sz="1600" b="1" dirty="0">
              <a:latin typeface="Segoe UI" panose="020B0502040204020203" pitchFamily="34" charset="0"/>
              <a:cs typeface="Segoe UI" panose="020B0502040204020203" pitchFamily="34" charset="0"/>
            </a:endParaRPr>
          </a:p>
          <a:p>
            <a:pPr rtl="0"/>
            <a:endParaRPr lang="es-EC" sz="16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50" name="Grupo 49" title="captura de pantalla">
            <a:extLst>
              <a:ext uri="{FF2B5EF4-FFF2-40B4-BE49-F238E27FC236}">
                <a16:creationId xmlns:a16="http://schemas.microsoft.com/office/drawing/2014/main" id="{BBC0F3B5-A100-8C9E-2557-E6174024CFA0}"/>
              </a:ext>
            </a:extLst>
          </p:cNvPr>
          <p:cNvGrpSpPr/>
          <p:nvPr/>
        </p:nvGrpSpPr>
        <p:grpSpPr>
          <a:xfrm rot="5400000">
            <a:off x="5104082" y="1493343"/>
            <a:ext cx="346234" cy="368562"/>
            <a:chOff x="5693297" y="5816954"/>
            <a:chExt cx="480647" cy="429866"/>
          </a:xfrm>
          <a:solidFill>
            <a:srgbClr val="505050"/>
          </a:solidFill>
        </p:grpSpPr>
        <p:sp>
          <p:nvSpPr>
            <p:cNvPr id="51" name="Elipse 50">
              <a:extLst>
                <a:ext uri="{FF2B5EF4-FFF2-40B4-BE49-F238E27FC236}">
                  <a16:creationId xmlns:a16="http://schemas.microsoft.com/office/drawing/2014/main" id="{F9B31E14-D350-ECD5-6104-A24824E48A0C}"/>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52" name="Cuadro de texto 46">
              <a:extLst>
                <a:ext uri="{FF2B5EF4-FFF2-40B4-BE49-F238E27FC236}">
                  <a16:creationId xmlns:a16="http://schemas.microsoft.com/office/drawing/2014/main" id="{F7D87F8E-F9BA-4E70-DA0D-C6CB50C831E7}"/>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4</a:t>
              </a:r>
            </a:p>
          </p:txBody>
        </p:sp>
      </p:grpSp>
      <p:pic>
        <p:nvPicPr>
          <p:cNvPr id="4102" name="Picture 6" descr="Como activar cortana en windows 10 (Latinoamérica 2019)">
            <a:extLst>
              <a:ext uri="{FF2B5EF4-FFF2-40B4-BE49-F238E27FC236}">
                <a16:creationId xmlns:a16="http://schemas.microsoft.com/office/drawing/2014/main" id="{569E3986-0DEB-2C59-735C-5D97C7B950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1695" r="39272"/>
          <a:stretch/>
        </p:blipFill>
        <p:spPr bwMode="auto">
          <a:xfrm>
            <a:off x="5550544" y="2716299"/>
            <a:ext cx="2024284" cy="1655744"/>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ómo habilitar Cortana en Windows 10">
            <a:extLst>
              <a:ext uri="{FF2B5EF4-FFF2-40B4-BE49-F238E27FC236}">
                <a16:creationId xmlns:a16="http://schemas.microsoft.com/office/drawing/2014/main" id="{0133296C-EFBA-B56A-C21A-0D91D02373C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9363" t="26145" r="3177" b="21220"/>
          <a:stretch/>
        </p:blipFill>
        <p:spPr bwMode="auto">
          <a:xfrm>
            <a:off x="7650338" y="2716299"/>
            <a:ext cx="2044376" cy="1615827"/>
          </a:xfrm>
          <a:prstGeom prst="rect">
            <a:avLst/>
          </a:prstGeom>
          <a:noFill/>
          <a:extLst>
            <a:ext uri="{909E8E84-426E-40DD-AFC4-6F175D3DCCD1}">
              <a14:hiddenFill xmlns:a14="http://schemas.microsoft.com/office/drawing/2010/main">
                <a:solidFill>
                  <a:srgbClr val="FFFFFF"/>
                </a:solidFill>
              </a14:hiddenFill>
            </a:ext>
          </a:extLst>
        </p:spPr>
      </p:pic>
      <p:sp>
        <p:nvSpPr>
          <p:cNvPr id="53" name="Cuadro de texto 68">
            <a:extLst>
              <a:ext uri="{FF2B5EF4-FFF2-40B4-BE49-F238E27FC236}">
                <a16:creationId xmlns:a16="http://schemas.microsoft.com/office/drawing/2014/main" id="{4CB4FC97-C7CE-75E7-7E67-5BF5DF13CD0E}"/>
              </a:ext>
            </a:extLst>
          </p:cNvPr>
          <p:cNvSpPr txBox="1"/>
          <p:nvPr/>
        </p:nvSpPr>
        <p:spPr>
          <a:xfrm>
            <a:off x="632212" y="4555753"/>
            <a:ext cx="4446250" cy="1923604"/>
          </a:xfrm>
          <a:prstGeom prst="rect">
            <a:avLst/>
          </a:prstGeom>
          <a:noFill/>
        </p:spPr>
        <p:txBody>
          <a:bodyPr wrap="square" rtlCol="0">
            <a:spAutoFit/>
          </a:bodyPr>
          <a:lstStyle/>
          <a:p>
            <a:pPr algn="just" rtl="0"/>
            <a:r>
              <a:rPr lang="es-EC" sz="1600" dirty="0">
                <a:solidFill>
                  <a:srgbClr val="0070C0"/>
                </a:solidFill>
                <a:latin typeface="Segoe UI" panose="020B0502040204020203" pitchFamily="34" charset="0"/>
                <a:cs typeface="Segoe UI" panose="020B0502040204020203" pitchFamily="34" charset="0"/>
              </a:rPr>
              <a:t>Un nuevo explorador</a:t>
            </a:r>
          </a:p>
          <a:p>
            <a:pPr algn="just" rtl="0"/>
            <a:endParaRPr lang="es-EC" sz="1600" dirty="0">
              <a:latin typeface="Segoe UI" panose="020B0502040204020203" pitchFamily="34" charset="0"/>
              <a:cs typeface="Segoe UI" panose="020B0502040204020203" pitchFamily="34" charset="0"/>
            </a:endParaRPr>
          </a:p>
          <a:p>
            <a:pPr algn="just" rtl="0"/>
            <a:r>
              <a:rPr lang="es-ES" sz="1400" dirty="0">
                <a:latin typeface="Segoe UI" panose="020B0502040204020203" pitchFamily="34" charset="0"/>
                <a:cs typeface="Segoe UI" panose="020B0502040204020203" pitchFamily="34" charset="0"/>
              </a:rPr>
              <a:t>Microsoft Edge, concebido para operar con Cortana y para reemplazar el antiguo Internet Explorer.</a:t>
            </a:r>
            <a:endParaRPr lang="es-EC" sz="1400" b="1" dirty="0">
              <a:latin typeface="Segoe UI" panose="020B0502040204020203" pitchFamily="34" charset="0"/>
              <a:cs typeface="Segoe UI" panose="020B0502040204020203" pitchFamily="34" charset="0"/>
            </a:endParaRPr>
          </a:p>
          <a:p>
            <a:pPr algn="just" rtl="0"/>
            <a:r>
              <a:rPr lang="es-EC" sz="1400" dirty="0">
                <a:latin typeface="Segoe UI" panose="020B0502040204020203" pitchFamily="34" charset="0"/>
                <a:cs typeface="Segoe UI" panose="020B0502040204020203" pitchFamily="34" charset="0"/>
              </a:rPr>
              <a:t>Se trata de un programa liviano, rápido e intuitivo, que emula un poco al formato minimalista de Google Chrome.</a:t>
            </a:r>
            <a:endParaRPr lang="es-EC" sz="14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54" name="Grupo 53" title="captura de pantalla">
            <a:extLst>
              <a:ext uri="{FF2B5EF4-FFF2-40B4-BE49-F238E27FC236}">
                <a16:creationId xmlns:a16="http://schemas.microsoft.com/office/drawing/2014/main" id="{04457C44-F0EB-74D0-A20B-EF98D2223950}"/>
              </a:ext>
            </a:extLst>
          </p:cNvPr>
          <p:cNvGrpSpPr/>
          <p:nvPr/>
        </p:nvGrpSpPr>
        <p:grpSpPr>
          <a:xfrm rot="5400000">
            <a:off x="231370" y="4526977"/>
            <a:ext cx="346234" cy="368562"/>
            <a:chOff x="5693297" y="5816954"/>
            <a:chExt cx="480647" cy="429866"/>
          </a:xfrm>
          <a:solidFill>
            <a:srgbClr val="505050"/>
          </a:solidFill>
        </p:grpSpPr>
        <p:sp>
          <p:nvSpPr>
            <p:cNvPr id="55" name="Elipse 54">
              <a:extLst>
                <a:ext uri="{FF2B5EF4-FFF2-40B4-BE49-F238E27FC236}">
                  <a16:creationId xmlns:a16="http://schemas.microsoft.com/office/drawing/2014/main" id="{A78F7E79-50B5-076E-6A2F-C47C15A99A59}"/>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56" name="Cuadro de texto 46">
              <a:extLst>
                <a:ext uri="{FF2B5EF4-FFF2-40B4-BE49-F238E27FC236}">
                  <a16:creationId xmlns:a16="http://schemas.microsoft.com/office/drawing/2014/main" id="{98B23812-BDA6-820A-71CE-824742448BFF}"/>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5</a:t>
              </a:r>
            </a:p>
          </p:txBody>
        </p:sp>
      </p:grpSp>
      <p:pic>
        <p:nvPicPr>
          <p:cNvPr id="4106" name="Picture 10" descr="Microsoft Edge Chromium final version releases for Windows 10 and macOS -  Pureinfotech">
            <a:extLst>
              <a:ext uri="{FF2B5EF4-FFF2-40B4-BE49-F238E27FC236}">
                <a16:creationId xmlns:a16="http://schemas.microsoft.com/office/drawing/2014/main" id="{21E4BB2E-305C-ED01-E3B3-C0D1D1F7620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983" t="8359" r="3615" b="18820"/>
          <a:stretch/>
        </p:blipFill>
        <p:spPr bwMode="auto">
          <a:xfrm>
            <a:off x="2470356" y="6021422"/>
            <a:ext cx="2495128" cy="163627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 Como instalar e usar o Microsoft Edge no Android - Mais Geek">
            <a:extLst>
              <a:ext uri="{FF2B5EF4-FFF2-40B4-BE49-F238E27FC236}">
                <a16:creationId xmlns:a16="http://schemas.microsoft.com/office/drawing/2014/main" id="{E50E6A4D-DBC2-7E0F-820E-AEFAF1C832F3}"/>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4116" t="23814" r="33188" b="4489"/>
          <a:stretch/>
        </p:blipFill>
        <p:spPr bwMode="auto">
          <a:xfrm>
            <a:off x="815565" y="6301776"/>
            <a:ext cx="1362377" cy="1378828"/>
          </a:xfrm>
          <a:prstGeom prst="rect">
            <a:avLst/>
          </a:prstGeom>
          <a:noFill/>
          <a:extLst>
            <a:ext uri="{909E8E84-426E-40DD-AFC4-6F175D3DCCD1}">
              <a14:hiddenFill xmlns:a14="http://schemas.microsoft.com/office/drawing/2010/main">
                <a:solidFill>
                  <a:srgbClr val="FFFFFF"/>
                </a:solidFill>
              </a14:hiddenFill>
            </a:ext>
          </a:extLst>
        </p:spPr>
      </p:pic>
      <p:sp>
        <p:nvSpPr>
          <p:cNvPr id="57" name="Cuadro de texto 68">
            <a:extLst>
              <a:ext uri="{FF2B5EF4-FFF2-40B4-BE49-F238E27FC236}">
                <a16:creationId xmlns:a16="http://schemas.microsoft.com/office/drawing/2014/main" id="{3D9806CC-5144-BC65-D150-68F529394BFF}"/>
              </a:ext>
            </a:extLst>
          </p:cNvPr>
          <p:cNvSpPr txBox="1"/>
          <p:nvPr/>
        </p:nvSpPr>
        <p:spPr>
          <a:xfrm>
            <a:off x="5612150" y="4538141"/>
            <a:ext cx="4290829" cy="1323439"/>
          </a:xfrm>
          <a:prstGeom prst="rect">
            <a:avLst/>
          </a:prstGeom>
          <a:noFill/>
        </p:spPr>
        <p:txBody>
          <a:bodyPr wrap="square" rtlCol="0">
            <a:spAutoFit/>
          </a:bodyPr>
          <a:lstStyle/>
          <a:p>
            <a:pPr algn="just" rtl="0"/>
            <a:r>
              <a:rPr lang="es-EC" sz="1600" dirty="0">
                <a:solidFill>
                  <a:srgbClr val="0070C0"/>
                </a:solidFill>
                <a:latin typeface="Segoe UI" panose="020B0502040204020203" pitchFamily="34" charset="0"/>
                <a:cs typeface="Segoe UI" panose="020B0502040204020203" pitchFamily="34" charset="0"/>
              </a:rPr>
              <a:t>Compresión automática</a:t>
            </a: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Para ahorrar espacio en el disco rígido o disco duro, Windows 10 viene programado para comprimir todos los archivos del sistema, apuntando a un monto mínimo de espacio de 1,5 Gb (32 bits) y 2,6 Gb (64bits).</a:t>
            </a:r>
            <a:endParaRPr lang="es-ES" sz="1200" b="1" dirty="0">
              <a:latin typeface="Segoe UI" panose="020B0502040204020203" pitchFamily="34" charset="0"/>
              <a:cs typeface="Segoe UI" panose="020B0502040204020203" pitchFamily="34" charset="0"/>
            </a:endParaRPr>
          </a:p>
        </p:txBody>
      </p:sp>
      <p:grpSp>
        <p:nvGrpSpPr>
          <p:cNvPr id="58" name="Grupo 57" title="captura de pantalla">
            <a:extLst>
              <a:ext uri="{FF2B5EF4-FFF2-40B4-BE49-F238E27FC236}">
                <a16:creationId xmlns:a16="http://schemas.microsoft.com/office/drawing/2014/main" id="{E122B0FF-F215-CF28-A956-333E22E6B101}"/>
              </a:ext>
            </a:extLst>
          </p:cNvPr>
          <p:cNvGrpSpPr/>
          <p:nvPr/>
        </p:nvGrpSpPr>
        <p:grpSpPr>
          <a:xfrm rot="5400000">
            <a:off x="5211308" y="4509365"/>
            <a:ext cx="346234" cy="368562"/>
            <a:chOff x="5693297" y="5816954"/>
            <a:chExt cx="480647" cy="429866"/>
          </a:xfrm>
          <a:solidFill>
            <a:srgbClr val="505050"/>
          </a:solidFill>
        </p:grpSpPr>
        <p:sp>
          <p:nvSpPr>
            <p:cNvPr id="59" name="Elipse 58">
              <a:extLst>
                <a:ext uri="{FF2B5EF4-FFF2-40B4-BE49-F238E27FC236}">
                  <a16:creationId xmlns:a16="http://schemas.microsoft.com/office/drawing/2014/main" id="{684D0341-56A0-36A1-9EBA-E043EA3A0D15}"/>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60" name="Cuadro de texto 46">
              <a:extLst>
                <a:ext uri="{FF2B5EF4-FFF2-40B4-BE49-F238E27FC236}">
                  <a16:creationId xmlns:a16="http://schemas.microsoft.com/office/drawing/2014/main" id="{13E07355-1904-0038-3661-1359B30F58C1}"/>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6</a:t>
              </a:r>
            </a:p>
          </p:txBody>
        </p:sp>
      </p:grpSp>
      <p:pic>
        <p:nvPicPr>
          <p:cNvPr id="4110" name="Picture 14" descr="Windows 10 te avisará cuando tu disco duro esté a punto de morir">
            <a:extLst>
              <a:ext uri="{FF2B5EF4-FFF2-40B4-BE49-F238E27FC236}">
                <a16:creationId xmlns:a16="http://schemas.microsoft.com/office/drawing/2014/main" id="{0119BFA5-FB59-B8D4-B428-7B760716CE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2686" y="6027336"/>
            <a:ext cx="2723745" cy="153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15" name="Rectángulo 4">
            <a:extLst>
              <a:ext uri="{FF2B5EF4-FFF2-40B4-BE49-F238E27FC236}">
                <a16:creationId xmlns:a16="http://schemas.microsoft.com/office/drawing/2014/main" id="{892E69F8-0D4B-4699-BA3F-52F79874AFC7}"/>
              </a:ext>
              <a:ext uri="{C183D7F6-B498-43B3-948B-1728B52AA6E4}">
                <adec:decorative xmlns:adec="http://schemas.microsoft.com/office/drawing/2017/decorative" val="1"/>
              </a:ext>
            </a:extLst>
          </p:cNvPr>
          <p:cNvSpPr/>
          <p:nvPr/>
        </p:nvSpPr>
        <p:spPr>
          <a:xfrm>
            <a:off x="0" y="3"/>
            <a:ext cx="10058400" cy="1417946"/>
          </a:xfrm>
          <a:prstGeom prst="rect">
            <a:avLst/>
          </a:prstGeom>
          <a:solidFill>
            <a:srgbClr val="FFC000"/>
          </a:solidFill>
          <a:ln>
            <a:solidFill>
              <a:srgbClr val="0078D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rtl="0"/>
            <a:endParaRPr lang="es-ES" sz="1229"/>
          </a:p>
        </p:txBody>
      </p:sp>
      <p:sp>
        <p:nvSpPr>
          <p:cNvPr id="4" name="Título 3" hidden="1">
            <a:extLst>
              <a:ext uri="{FF2B5EF4-FFF2-40B4-BE49-F238E27FC236}">
                <a16:creationId xmlns:a16="http://schemas.microsoft.com/office/drawing/2014/main" id="{7EC924E6-7FCD-4BFC-BA79-4ED362FCF1DF}"/>
              </a:ext>
            </a:extLst>
          </p:cNvPr>
          <p:cNvSpPr>
            <a:spLocks noGrp="1"/>
          </p:cNvSpPr>
          <p:nvPr>
            <p:ph type="title"/>
          </p:nvPr>
        </p:nvSpPr>
        <p:spPr/>
        <p:txBody>
          <a:bodyPr rtlCol="0"/>
          <a:lstStyle/>
          <a:p>
            <a:pPr rtl="0"/>
            <a:r>
              <a:rPr lang="es-ES"/>
              <a:t>Diapositiva 2</a:t>
            </a:r>
          </a:p>
        </p:txBody>
      </p:sp>
      <p:sp>
        <p:nvSpPr>
          <p:cNvPr id="5" name="Cuadro de texto 3">
            <a:extLst>
              <a:ext uri="{FF2B5EF4-FFF2-40B4-BE49-F238E27FC236}">
                <a16:creationId xmlns:a16="http://schemas.microsoft.com/office/drawing/2014/main" id="{B5184938-8604-EBBF-1B50-0478BA2C46F6}"/>
              </a:ext>
            </a:extLst>
          </p:cNvPr>
          <p:cNvSpPr txBox="1"/>
          <p:nvPr/>
        </p:nvSpPr>
        <p:spPr>
          <a:xfrm>
            <a:off x="285024" y="356972"/>
            <a:ext cx="7429010" cy="646331"/>
          </a:xfrm>
          <a:prstGeom prst="rect">
            <a:avLst/>
          </a:prstGeom>
          <a:noFill/>
        </p:spPr>
        <p:txBody>
          <a:bodyPr wrap="square" rtlCol="0">
            <a:spAutoFit/>
          </a:bodyPr>
          <a:lstStyle/>
          <a:p>
            <a:pPr rtl="0">
              <a:lnSpc>
                <a:spcPct val="90000"/>
              </a:lnSpc>
            </a:pPr>
            <a:r>
              <a:rPr lang="es-ES" sz="4000" kern="1500" spc="-83" dirty="0">
                <a:solidFill>
                  <a:schemeClr val="bg1"/>
                </a:solidFill>
                <a:latin typeface="Segoe UI Semibold" panose="020B0702040204020203" pitchFamily="34" charset="0"/>
                <a:cs typeface="Segoe UI Semibold" panose="020B0702040204020203" pitchFamily="34" charset="0"/>
              </a:rPr>
              <a:t>Características de Windows 10</a:t>
            </a:r>
          </a:p>
        </p:txBody>
      </p:sp>
      <p:pic>
        <p:nvPicPr>
          <p:cNvPr id="30" name="Imagen 29" descr="Logotipo de Microsoft">
            <a:extLst>
              <a:ext uri="{FF2B5EF4-FFF2-40B4-BE49-F238E27FC236}">
                <a16:creationId xmlns:a16="http://schemas.microsoft.com/office/drawing/2014/main" id="{E8D09153-BAC7-7A7E-CBFF-7C12D9C20256}"/>
              </a:ext>
            </a:extLst>
          </p:cNvPr>
          <p:cNvPicPr>
            <a:picLocks noChangeAspect="1"/>
          </p:cNvPicPr>
          <p:nvPr/>
        </p:nvPicPr>
        <p:blipFill>
          <a:blip r:embed="rId3"/>
          <a:stretch>
            <a:fillRect/>
          </a:stretch>
        </p:blipFill>
        <p:spPr>
          <a:xfrm>
            <a:off x="285024" y="91796"/>
            <a:ext cx="1244850" cy="265176"/>
          </a:xfrm>
          <a:prstGeom prst="rect">
            <a:avLst/>
          </a:prstGeom>
        </p:spPr>
      </p:pic>
      <p:sp>
        <p:nvSpPr>
          <p:cNvPr id="49" name="Cuadro de texto 68">
            <a:extLst>
              <a:ext uri="{FF2B5EF4-FFF2-40B4-BE49-F238E27FC236}">
                <a16:creationId xmlns:a16="http://schemas.microsoft.com/office/drawing/2014/main" id="{23020F84-4411-2CBB-B41D-B88CFAD56857}"/>
              </a:ext>
            </a:extLst>
          </p:cNvPr>
          <p:cNvSpPr txBox="1"/>
          <p:nvPr/>
        </p:nvSpPr>
        <p:spPr>
          <a:xfrm>
            <a:off x="5504924" y="1522119"/>
            <a:ext cx="4290829" cy="1615827"/>
          </a:xfrm>
          <a:prstGeom prst="rect">
            <a:avLst/>
          </a:prstGeom>
          <a:noFill/>
        </p:spPr>
        <p:txBody>
          <a:bodyPr wrap="square" rtlCol="0">
            <a:spAutoFit/>
          </a:bodyPr>
          <a:lstStyle/>
          <a:p>
            <a:pPr algn="just" rtl="0"/>
            <a:r>
              <a:rPr lang="es-EC" sz="1600" dirty="0">
                <a:solidFill>
                  <a:srgbClr val="7030A0"/>
                </a:solidFill>
              </a:rPr>
              <a:t>DirectX</a:t>
            </a: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Windows 10 incluye la versión más reciente del soporte DirectX, que en su versión 12va permite sacar el máximo partido al hardware del equipo y reduciendo el consumo de la memoria RAM y optimizando el consumo energético.</a:t>
            </a:r>
            <a:endParaRPr lang="es-EC" sz="1200" b="1" dirty="0">
              <a:latin typeface="Segoe UI" panose="020B0502040204020203" pitchFamily="34" charset="0"/>
              <a:cs typeface="Segoe UI" panose="020B0502040204020203" pitchFamily="34" charset="0"/>
            </a:endParaRPr>
          </a:p>
          <a:p>
            <a:pPr rtl="0"/>
            <a:endParaRPr lang="es-ES" sz="1500" b="1" dirty="0">
              <a:latin typeface="Segoe UI" panose="020B0502040204020203" pitchFamily="34" charset="0"/>
              <a:cs typeface="Segoe UI" panose="020B0502040204020203" pitchFamily="34" charset="0"/>
            </a:endParaRPr>
          </a:p>
        </p:txBody>
      </p:sp>
      <p:grpSp>
        <p:nvGrpSpPr>
          <p:cNvPr id="50" name="Grupo 49" title="captura de pantalla">
            <a:extLst>
              <a:ext uri="{FF2B5EF4-FFF2-40B4-BE49-F238E27FC236}">
                <a16:creationId xmlns:a16="http://schemas.microsoft.com/office/drawing/2014/main" id="{BBC0F3B5-A100-8C9E-2557-E6174024CFA0}"/>
              </a:ext>
            </a:extLst>
          </p:cNvPr>
          <p:cNvGrpSpPr/>
          <p:nvPr/>
        </p:nvGrpSpPr>
        <p:grpSpPr>
          <a:xfrm rot="5400000">
            <a:off x="5104082" y="1493343"/>
            <a:ext cx="346234" cy="368562"/>
            <a:chOff x="5693297" y="5816954"/>
            <a:chExt cx="480647" cy="429866"/>
          </a:xfrm>
          <a:solidFill>
            <a:srgbClr val="505050"/>
          </a:solidFill>
        </p:grpSpPr>
        <p:sp>
          <p:nvSpPr>
            <p:cNvPr id="51" name="Elipse 50">
              <a:extLst>
                <a:ext uri="{FF2B5EF4-FFF2-40B4-BE49-F238E27FC236}">
                  <a16:creationId xmlns:a16="http://schemas.microsoft.com/office/drawing/2014/main" id="{F9B31E14-D350-ECD5-6104-A24824E48A0C}"/>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52" name="Cuadro de texto 46">
              <a:extLst>
                <a:ext uri="{FF2B5EF4-FFF2-40B4-BE49-F238E27FC236}">
                  <a16:creationId xmlns:a16="http://schemas.microsoft.com/office/drawing/2014/main" id="{F7D87F8E-F9BA-4E70-DA0D-C6CB50C831E7}"/>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8</a:t>
              </a:r>
            </a:p>
          </p:txBody>
        </p:sp>
      </p:grpSp>
      <p:sp>
        <p:nvSpPr>
          <p:cNvPr id="53" name="Cuadro de texto 68">
            <a:extLst>
              <a:ext uri="{FF2B5EF4-FFF2-40B4-BE49-F238E27FC236}">
                <a16:creationId xmlns:a16="http://schemas.microsoft.com/office/drawing/2014/main" id="{4CB4FC97-C7CE-75E7-7E67-5BF5DF13CD0E}"/>
              </a:ext>
            </a:extLst>
          </p:cNvPr>
          <p:cNvSpPr txBox="1"/>
          <p:nvPr/>
        </p:nvSpPr>
        <p:spPr>
          <a:xfrm>
            <a:off x="719764" y="4555753"/>
            <a:ext cx="4309436" cy="1877437"/>
          </a:xfrm>
          <a:prstGeom prst="rect">
            <a:avLst/>
          </a:prstGeom>
          <a:noFill/>
        </p:spPr>
        <p:txBody>
          <a:bodyPr wrap="square" rtlCol="0">
            <a:spAutoFit/>
          </a:bodyPr>
          <a:lstStyle/>
          <a:p>
            <a:pPr algn="just" rtl="0"/>
            <a:r>
              <a:rPr lang="es-EC" sz="1600" dirty="0">
                <a:solidFill>
                  <a:srgbClr val="7030A0"/>
                </a:solidFill>
              </a:rPr>
              <a:t>Herramientas eliminadas</a:t>
            </a: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Windows 10 se deshizo de muchas de las herramientas: Windows Media Center (Reproductor), controladores de disquetes (descontinuados), Xbox Music, Xbox Video, MSN Recetas, MSN Viajes y MSN Salud y Bienestar.</a:t>
            </a:r>
          </a:p>
          <a:p>
            <a:pPr algn="just" rtl="0"/>
            <a:r>
              <a:rPr lang="es-ES" sz="1200" dirty="0"/>
              <a:t>Otro cambio drástico e importante es el que obliga al sistema a aceptar la actualización automática del sistema operativo mediante Windows </a:t>
            </a:r>
            <a:r>
              <a:rPr lang="es-ES" sz="1200" dirty="0" err="1"/>
              <a:t>Update</a:t>
            </a:r>
            <a:r>
              <a:rPr lang="es-ES" sz="1200" dirty="0"/>
              <a:t>.</a:t>
            </a:r>
            <a:endParaRPr lang="es-ES" sz="1200" b="1" dirty="0">
              <a:latin typeface="Segoe UI" panose="020B0502040204020203" pitchFamily="34" charset="0"/>
              <a:cs typeface="Segoe UI" panose="020B0502040204020203" pitchFamily="34" charset="0"/>
            </a:endParaRPr>
          </a:p>
        </p:txBody>
      </p:sp>
      <p:grpSp>
        <p:nvGrpSpPr>
          <p:cNvPr id="54" name="Grupo 53" title="captura de pantalla">
            <a:extLst>
              <a:ext uri="{FF2B5EF4-FFF2-40B4-BE49-F238E27FC236}">
                <a16:creationId xmlns:a16="http://schemas.microsoft.com/office/drawing/2014/main" id="{04457C44-F0EB-74D0-A20B-EF98D2223950}"/>
              </a:ext>
            </a:extLst>
          </p:cNvPr>
          <p:cNvGrpSpPr/>
          <p:nvPr/>
        </p:nvGrpSpPr>
        <p:grpSpPr>
          <a:xfrm rot="5400000">
            <a:off x="318922" y="4526977"/>
            <a:ext cx="346234" cy="368562"/>
            <a:chOff x="5693297" y="5816954"/>
            <a:chExt cx="480647" cy="429866"/>
          </a:xfrm>
          <a:solidFill>
            <a:srgbClr val="505050"/>
          </a:solidFill>
        </p:grpSpPr>
        <p:sp>
          <p:nvSpPr>
            <p:cNvPr id="55" name="Elipse 54">
              <a:extLst>
                <a:ext uri="{FF2B5EF4-FFF2-40B4-BE49-F238E27FC236}">
                  <a16:creationId xmlns:a16="http://schemas.microsoft.com/office/drawing/2014/main" id="{A78F7E79-50B5-076E-6A2F-C47C15A99A59}"/>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56" name="Cuadro de texto 46">
              <a:extLst>
                <a:ext uri="{FF2B5EF4-FFF2-40B4-BE49-F238E27FC236}">
                  <a16:creationId xmlns:a16="http://schemas.microsoft.com/office/drawing/2014/main" id="{98B23812-BDA6-820A-71CE-824742448BFF}"/>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9</a:t>
              </a:r>
            </a:p>
          </p:txBody>
        </p:sp>
      </p:grpSp>
      <p:sp>
        <p:nvSpPr>
          <p:cNvPr id="57" name="Cuadro de texto 68">
            <a:extLst>
              <a:ext uri="{FF2B5EF4-FFF2-40B4-BE49-F238E27FC236}">
                <a16:creationId xmlns:a16="http://schemas.microsoft.com/office/drawing/2014/main" id="{3D9806CC-5144-BC65-D150-68F529394BFF}"/>
              </a:ext>
            </a:extLst>
          </p:cNvPr>
          <p:cNvSpPr txBox="1"/>
          <p:nvPr/>
        </p:nvSpPr>
        <p:spPr>
          <a:xfrm>
            <a:off x="5612150" y="4538141"/>
            <a:ext cx="4290829" cy="1692771"/>
          </a:xfrm>
          <a:prstGeom prst="rect">
            <a:avLst/>
          </a:prstGeom>
          <a:noFill/>
        </p:spPr>
        <p:txBody>
          <a:bodyPr wrap="square" rtlCol="0">
            <a:spAutoFit/>
          </a:bodyPr>
          <a:lstStyle/>
          <a:p>
            <a:pPr algn="just" rtl="0"/>
            <a:r>
              <a:rPr lang="es-EC" sz="1600" dirty="0">
                <a:solidFill>
                  <a:srgbClr val="7030A0"/>
                </a:solidFill>
                <a:latin typeface="Segoe UI" panose="020B0502040204020203" pitchFamily="34" charset="0"/>
                <a:cs typeface="Segoe UI" panose="020B0502040204020203" pitchFamily="34" charset="0"/>
              </a:rPr>
              <a:t>Recepción</a:t>
            </a:r>
          </a:p>
          <a:p>
            <a:pPr algn="just" rtl="0"/>
            <a:endParaRPr lang="es-EC" sz="1600" dirty="0">
              <a:latin typeface="Segoe UI" panose="020B0502040204020203" pitchFamily="34" charset="0"/>
              <a:cs typeface="Segoe UI" panose="020B0502040204020203" pitchFamily="34" charset="0"/>
            </a:endParaRPr>
          </a:p>
          <a:p>
            <a:pPr algn="just" rtl="0"/>
            <a:r>
              <a:rPr lang="es-ES" sz="1200" dirty="0">
                <a:latin typeface="Segoe UI" panose="020B0502040204020203" pitchFamily="34" charset="0"/>
                <a:cs typeface="Segoe UI" panose="020B0502040204020203" pitchFamily="34" charset="0"/>
              </a:rPr>
              <a:t>En líneas generales Windows 10 fue aceptado por la crítica y recibió valoraciones positivas de cara a su lanzamiento, si bien la mayor parte de las quejas apuntan a la disminución del control del usuario respecto a las operaciones de actualización, transmisión de datos y automatización que lleva a cabo el sistema operativo.</a:t>
            </a:r>
            <a:endParaRPr lang="es-ES" sz="1200" b="1" dirty="0">
              <a:latin typeface="Segoe UI" panose="020B0502040204020203" pitchFamily="34" charset="0"/>
              <a:cs typeface="Segoe UI" panose="020B0502040204020203" pitchFamily="34" charset="0"/>
            </a:endParaRPr>
          </a:p>
        </p:txBody>
      </p:sp>
      <p:grpSp>
        <p:nvGrpSpPr>
          <p:cNvPr id="58" name="Grupo 57" title="captura de pantalla">
            <a:extLst>
              <a:ext uri="{FF2B5EF4-FFF2-40B4-BE49-F238E27FC236}">
                <a16:creationId xmlns:a16="http://schemas.microsoft.com/office/drawing/2014/main" id="{E122B0FF-F215-CF28-A956-333E22E6B101}"/>
              </a:ext>
            </a:extLst>
          </p:cNvPr>
          <p:cNvGrpSpPr/>
          <p:nvPr/>
        </p:nvGrpSpPr>
        <p:grpSpPr>
          <a:xfrm rot="5400000">
            <a:off x="5211308" y="4509365"/>
            <a:ext cx="346234" cy="368562"/>
            <a:chOff x="5693297" y="5816954"/>
            <a:chExt cx="480647" cy="429866"/>
          </a:xfrm>
          <a:solidFill>
            <a:srgbClr val="505050"/>
          </a:solidFill>
        </p:grpSpPr>
        <p:sp>
          <p:nvSpPr>
            <p:cNvPr id="59" name="Elipse 58">
              <a:extLst>
                <a:ext uri="{FF2B5EF4-FFF2-40B4-BE49-F238E27FC236}">
                  <a16:creationId xmlns:a16="http://schemas.microsoft.com/office/drawing/2014/main" id="{684D0341-56A0-36A1-9EBA-E043EA3A0D15}"/>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60" name="Cuadro de texto 46">
              <a:extLst>
                <a:ext uri="{FF2B5EF4-FFF2-40B4-BE49-F238E27FC236}">
                  <a16:creationId xmlns:a16="http://schemas.microsoft.com/office/drawing/2014/main" id="{13E07355-1904-0038-3661-1359B30F58C1}"/>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10</a:t>
              </a:r>
            </a:p>
          </p:txBody>
        </p:sp>
      </p:grpSp>
      <p:sp>
        <p:nvSpPr>
          <p:cNvPr id="2" name="Cuadro de texto 68">
            <a:extLst>
              <a:ext uri="{FF2B5EF4-FFF2-40B4-BE49-F238E27FC236}">
                <a16:creationId xmlns:a16="http://schemas.microsoft.com/office/drawing/2014/main" id="{CF03F771-CF22-EBC0-023F-B8726E66E749}"/>
              </a:ext>
            </a:extLst>
          </p:cNvPr>
          <p:cNvSpPr txBox="1"/>
          <p:nvPr/>
        </p:nvSpPr>
        <p:spPr>
          <a:xfrm>
            <a:off x="674653" y="1551997"/>
            <a:ext cx="4290829" cy="1323439"/>
          </a:xfrm>
          <a:prstGeom prst="rect">
            <a:avLst/>
          </a:prstGeom>
          <a:noFill/>
        </p:spPr>
        <p:txBody>
          <a:bodyPr wrap="square" rtlCol="0">
            <a:spAutoFit/>
          </a:bodyPr>
          <a:lstStyle/>
          <a:p>
            <a:pPr algn="just" rtl="0"/>
            <a:r>
              <a:rPr lang="es-EC" sz="1600" dirty="0">
                <a:solidFill>
                  <a:srgbClr val="7030A0"/>
                </a:solidFill>
                <a:latin typeface="Segoe UI" panose="020B0502040204020203" pitchFamily="34" charset="0"/>
                <a:cs typeface="Segoe UI" panose="020B0502040204020203" pitchFamily="34" charset="0"/>
              </a:rPr>
              <a:t>Aplicaciones nuevas</a:t>
            </a:r>
          </a:p>
          <a:p>
            <a:pPr algn="just" rtl="0"/>
            <a:endParaRPr lang="es-EC" sz="1600" dirty="0">
              <a:latin typeface="Segoe UI" panose="020B0502040204020203" pitchFamily="34" charset="0"/>
              <a:cs typeface="Segoe UI" panose="020B0502040204020203" pitchFamily="34" charset="0"/>
            </a:endParaRPr>
          </a:p>
          <a:p>
            <a:pPr algn="just" rtl="0"/>
            <a:r>
              <a:rPr lang="es-EC" sz="1200" dirty="0">
                <a:latin typeface="Segoe UI" panose="020B0502040204020203" pitchFamily="34" charset="0"/>
                <a:cs typeface="Segoe UI" panose="020B0502040204020203" pitchFamily="34" charset="0"/>
              </a:rPr>
              <a:t>I</a:t>
            </a:r>
            <a:r>
              <a:rPr lang="es-ES" sz="1200" dirty="0" err="1">
                <a:latin typeface="Segoe UI" panose="020B0502040204020203" pitchFamily="34" charset="0"/>
                <a:cs typeface="Segoe UI" panose="020B0502040204020203" pitchFamily="34" charset="0"/>
              </a:rPr>
              <a:t>ncluye</a:t>
            </a:r>
            <a:r>
              <a:rPr lang="es-ES" sz="1200" dirty="0">
                <a:latin typeface="Segoe UI" panose="020B0502040204020203" pitchFamily="34" charset="0"/>
                <a:cs typeface="Segoe UI" panose="020B0502040204020203" pitchFamily="34" charset="0"/>
              </a:rPr>
              <a:t> una serie de aplicaciones novedosas, entre las cuales figuran: 3DBuilder, alarma y reloj, calendario, cámara, contactos, complemento del teléfono, mapas, fotos, mensajes, </a:t>
            </a:r>
            <a:r>
              <a:rPr lang="es-ES" sz="1200" dirty="0" err="1">
                <a:latin typeface="Segoe UI" panose="020B0502040204020203" pitchFamily="34" charset="0"/>
                <a:cs typeface="Segoe UI" panose="020B0502040204020203" pitchFamily="34" charset="0"/>
              </a:rPr>
              <a:t>xbox</a:t>
            </a:r>
            <a:r>
              <a:rPr lang="es-ES" sz="1200" dirty="0">
                <a:latin typeface="Segoe UI" panose="020B0502040204020203" pitchFamily="34" charset="0"/>
                <a:cs typeface="Segoe UI" panose="020B0502040204020203" pitchFamily="34" charset="0"/>
              </a:rPr>
              <a:t>, noticias, OneNote, películas y TV, etc. </a:t>
            </a:r>
            <a:endParaRPr lang="es-ES" sz="1200" b="1" dirty="0">
              <a:latin typeface="Segoe UI" panose="020B0502040204020203" pitchFamily="34" charset="0"/>
              <a:cs typeface="Segoe UI" panose="020B0502040204020203" pitchFamily="34" charset="0"/>
            </a:endParaRPr>
          </a:p>
        </p:txBody>
      </p:sp>
      <p:grpSp>
        <p:nvGrpSpPr>
          <p:cNvPr id="3" name="Grupo 2" title="captura de pantalla">
            <a:extLst>
              <a:ext uri="{FF2B5EF4-FFF2-40B4-BE49-F238E27FC236}">
                <a16:creationId xmlns:a16="http://schemas.microsoft.com/office/drawing/2014/main" id="{8188B470-FAC3-ED0D-F56F-D1A3A006B97C}"/>
              </a:ext>
            </a:extLst>
          </p:cNvPr>
          <p:cNvGrpSpPr/>
          <p:nvPr/>
        </p:nvGrpSpPr>
        <p:grpSpPr>
          <a:xfrm rot="5400000">
            <a:off x="273811" y="1523221"/>
            <a:ext cx="346234" cy="368562"/>
            <a:chOff x="5693297" y="5816954"/>
            <a:chExt cx="480647" cy="429866"/>
          </a:xfrm>
          <a:solidFill>
            <a:srgbClr val="505050"/>
          </a:solidFill>
        </p:grpSpPr>
        <p:sp>
          <p:nvSpPr>
            <p:cNvPr id="6" name="Elipse 5">
              <a:extLst>
                <a:ext uri="{FF2B5EF4-FFF2-40B4-BE49-F238E27FC236}">
                  <a16:creationId xmlns:a16="http://schemas.microsoft.com/office/drawing/2014/main" id="{C44EAC71-FD20-7976-3F61-FFB0D9499299}"/>
                </a:ext>
                <a:ext uri="{C183D7F6-B498-43B3-948B-1728B52AA6E4}">
                  <adec:decorative xmlns:adec="http://schemas.microsoft.com/office/drawing/2017/decorative" val="1"/>
                </a:ext>
              </a:extLst>
            </p:cNvPr>
            <p:cNvSpPr/>
            <p:nvPr/>
          </p:nvSpPr>
          <p:spPr>
            <a:xfrm>
              <a:off x="5759223" y="5870051"/>
              <a:ext cx="357826" cy="35782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es-ES"/>
            </a:p>
          </p:txBody>
        </p:sp>
        <p:sp>
          <p:nvSpPr>
            <p:cNvPr id="7" name="Cuadro de texto 46">
              <a:extLst>
                <a:ext uri="{FF2B5EF4-FFF2-40B4-BE49-F238E27FC236}">
                  <a16:creationId xmlns:a16="http://schemas.microsoft.com/office/drawing/2014/main" id="{1CBD396F-7E6F-8C6D-7E6C-80BDCAC459D4}"/>
                </a:ext>
              </a:extLst>
            </p:cNvPr>
            <p:cNvSpPr txBox="1"/>
            <p:nvPr/>
          </p:nvSpPr>
          <p:spPr>
            <a:xfrm rot="16200000">
              <a:off x="5718688" y="5791563"/>
              <a:ext cx="429866" cy="480647"/>
            </a:xfrm>
            <a:prstGeom prst="ellipse">
              <a:avLst/>
            </a:prstGeom>
            <a:grpFill/>
          </p:spPr>
          <p:txBody>
            <a:bodyPr wrap="square" lIns="0" tIns="0" rIns="0" bIns="0" rtlCol="0" anchor="ctr">
              <a:spAutoFit/>
            </a:bodyPr>
            <a:lstStyle/>
            <a:p>
              <a:pPr algn="ctr" rtl="0"/>
              <a:r>
                <a:rPr lang="es-ES" sz="1600" dirty="0">
                  <a:solidFill>
                    <a:schemeClr val="bg1"/>
                  </a:solidFill>
                  <a:latin typeface="Segoe UI Bold" panose="020B0802040204020203" pitchFamily="34" charset="0"/>
                  <a:cs typeface="Segoe UI Bold" panose="020B0802040204020203" pitchFamily="34" charset="0"/>
                </a:rPr>
                <a:t>7</a:t>
              </a:r>
            </a:p>
          </p:txBody>
        </p:sp>
      </p:grpSp>
      <p:pic>
        <p:nvPicPr>
          <p:cNvPr id="5122" name="Picture 2" descr="Windows Universal Apps, una plataforma, un código, un paraíso - News Center  Latinoamérica">
            <a:extLst>
              <a:ext uri="{FF2B5EF4-FFF2-40B4-BE49-F238E27FC236}">
                <a16:creationId xmlns:a16="http://schemas.microsoft.com/office/drawing/2014/main" id="{41358B94-BB0D-E9BC-E225-8A213816F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449" y="2875436"/>
            <a:ext cx="3683479" cy="160163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icrosoft comenta las novedades de DirectX 12 en el último Windows 10">
            <a:extLst>
              <a:ext uri="{FF2B5EF4-FFF2-40B4-BE49-F238E27FC236}">
                <a16:creationId xmlns:a16="http://schemas.microsoft.com/office/drawing/2014/main" id="{1192B1C1-2D30-AB49-5A3E-0262C44779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2417" y="2875436"/>
            <a:ext cx="2350293" cy="132343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ctualizar Windows 10: todo lo que necesitas saber">
            <a:extLst>
              <a:ext uri="{FF2B5EF4-FFF2-40B4-BE49-F238E27FC236}">
                <a16:creationId xmlns:a16="http://schemas.microsoft.com/office/drawing/2014/main" id="{0BF4CD90-0BF5-D9DC-2047-593B3317E0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14603" y="6414680"/>
            <a:ext cx="2414597" cy="12644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B1CF0269-DEB9-514B-5E55-C8510A6282E7}"/>
              </a:ext>
            </a:extLst>
          </p:cNvPr>
          <p:cNvPicPr>
            <a:picLocks noChangeAspect="1"/>
          </p:cNvPicPr>
          <p:nvPr/>
        </p:nvPicPr>
        <p:blipFill>
          <a:blip r:embed="rId7"/>
          <a:stretch>
            <a:fillRect/>
          </a:stretch>
        </p:blipFill>
        <p:spPr>
          <a:xfrm>
            <a:off x="1150185" y="6414680"/>
            <a:ext cx="1464418" cy="1264462"/>
          </a:xfrm>
          <a:prstGeom prst="rect">
            <a:avLst/>
          </a:prstGeom>
        </p:spPr>
      </p:pic>
      <p:pic>
        <p:nvPicPr>
          <p:cNvPr id="5130" name="Picture 10" descr="Windows 10 Ameliorated: una versión lite más rápida y que no espía">
            <a:extLst>
              <a:ext uri="{FF2B5EF4-FFF2-40B4-BE49-F238E27FC236}">
                <a16:creationId xmlns:a16="http://schemas.microsoft.com/office/drawing/2014/main" id="{DEF2CEAA-E7B8-5679-7B16-06C2C09D0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93619" y="6316780"/>
            <a:ext cx="2635508" cy="1380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142459"/>
      </p:ext>
    </p:extLst>
  </p:cSld>
  <p:clrMapOvr>
    <a:masterClrMapping/>
  </p:clrMapOvr>
</p:sld>
</file>

<file path=ppt/theme/theme1.xml><?xml version="1.0" encoding="utf-8"?>
<a:theme xmlns:a="http://schemas.openxmlformats.org/drawingml/2006/main" name="Tema de la oficina">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7542731_TF11699299" id="{8F41A178-00E8-44D7-BAB0-B4DB3BF3754A}" vid="{5F7CE589-2A5B-4F87-945C-7DACCB29F9D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5D2461-9F2E-46F2-91A4-96E600FC9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31ED53B-E1F9-4F1B-9CEC-A639AAC3F5F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ED85428-9FC5-4C72-9E49-1146EDC252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 métodos de protección informática</Template>
  <TotalTime>165</TotalTime>
  <Words>600</Words>
  <Application>Microsoft Office PowerPoint</Application>
  <PresentationFormat>Personalizado</PresentationFormat>
  <Paragraphs>71</Paragraphs>
  <Slides>5</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vt:i4>
      </vt:variant>
    </vt:vector>
  </HeadingPairs>
  <TitlesOfParts>
    <vt:vector size="13" baseType="lpstr">
      <vt:lpstr>Arial</vt:lpstr>
      <vt:lpstr>Calibri</vt:lpstr>
      <vt:lpstr>Calibri Light</vt:lpstr>
      <vt:lpstr>Segoe UI</vt:lpstr>
      <vt:lpstr>Segoe UI Bold</vt:lpstr>
      <vt:lpstr>Segoe UI Semibold</vt:lpstr>
      <vt:lpstr>Wingdings</vt:lpstr>
      <vt:lpstr>Tema de la oficina</vt:lpstr>
      <vt:lpstr>Diapositiva 1</vt:lpstr>
      <vt:lpstr>Diapositiva 1</vt:lpstr>
      <vt:lpstr>Diapositiva 2</vt:lpstr>
      <vt:lpstr>Diapositiva 2</vt:lpstr>
      <vt:lpstr>Diapositiva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Chancay N.</dc:creator>
  <cp:lastModifiedBy>Christian Chancay N.</cp:lastModifiedBy>
  <cp:revision>1</cp:revision>
  <dcterms:created xsi:type="dcterms:W3CDTF">2024-07-07T18:39:37Z</dcterms:created>
  <dcterms:modified xsi:type="dcterms:W3CDTF">2024-07-07T21:25:03Z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