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9" r:id="rId6"/>
    <p:sldId id="267" r:id="rId7"/>
    <p:sldId id="260" r:id="rId8"/>
    <p:sldId id="261" r:id="rId9"/>
    <p:sldId id="269" r:id="rId10"/>
    <p:sldId id="272" r:id="rId11"/>
    <p:sldId id="26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43A1D-F068-4402-984D-D0A9362D916B}" type="doc">
      <dgm:prSet loTypeId="urn:microsoft.com/office/officeart/2005/8/layout/process4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4688291-80F6-463E-A37D-F1E222A3771F}">
      <dgm:prSet/>
      <dgm:spPr/>
      <dgm:t>
        <a:bodyPr/>
        <a:lstStyle/>
        <a:p>
          <a:r>
            <a:rPr lang="en-US" b="1" dirty="0"/>
            <a:t>Functionality:</a:t>
          </a:r>
          <a:endParaRPr lang="en-US" dirty="0"/>
        </a:p>
      </dgm:t>
    </dgm:pt>
    <dgm:pt modelId="{E70B1C86-8E23-4154-B9B1-A48888006AE3}" type="parTrans" cxnId="{44AF322C-BBB6-4D90-B469-1869F20A5717}">
      <dgm:prSet/>
      <dgm:spPr/>
      <dgm:t>
        <a:bodyPr/>
        <a:lstStyle/>
        <a:p>
          <a:endParaRPr lang="en-US"/>
        </a:p>
      </dgm:t>
    </dgm:pt>
    <dgm:pt modelId="{3FCD0C2B-19FD-4BC3-83A4-49E9E1BE79FF}" type="sibTrans" cxnId="{44AF322C-BBB6-4D90-B469-1869F20A5717}">
      <dgm:prSet/>
      <dgm:spPr/>
      <dgm:t>
        <a:bodyPr/>
        <a:lstStyle/>
        <a:p>
          <a:endParaRPr lang="en-US"/>
        </a:p>
      </dgm:t>
    </dgm:pt>
    <dgm:pt modelId="{C35D9E37-42E9-4626-8AA8-1B57CD5074C3}">
      <dgm:prSet custT="1"/>
      <dgm:spPr/>
      <dgm:t>
        <a:bodyPr/>
        <a:lstStyle/>
        <a:p>
          <a:r>
            <a:rPr lang="en-US" sz="2200" dirty="0"/>
            <a:t>Use the 'Browse' button to select and load CSV or Text files</a:t>
          </a:r>
        </a:p>
      </dgm:t>
    </dgm:pt>
    <dgm:pt modelId="{601A70D8-42F1-4D25-B218-9BFFB1029117}" type="parTrans" cxnId="{73ED5C4E-EE14-4C63-8512-EEFC9034552D}">
      <dgm:prSet/>
      <dgm:spPr/>
      <dgm:t>
        <a:bodyPr/>
        <a:lstStyle/>
        <a:p>
          <a:endParaRPr lang="en-US"/>
        </a:p>
      </dgm:t>
    </dgm:pt>
    <dgm:pt modelId="{8ADE5297-7F61-447B-A40D-96F97ED0427E}" type="sibTrans" cxnId="{73ED5C4E-EE14-4C63-8512-EEFC9034552D}">
      <dgm:prSet/>
      <dgm:spPr/>
      <dgm:t>
        <a:bodyPr/>
        <a:lstStyle/>
        <a:p>
          <a:endParaRPr lang="en-US"/>
        </a:p>
      </dgm:t>
    </dgm:pt>
    <dgm:pt modelId="{FD3C44D1-4C52-4357-A520-229E96791D1E}">
      <dgm:prSet custT="1"/>
      <dgm:spPr/>
      <dgm:t>
        <a:bodyPr/>
        <a:lstStyle/>
        <a:p>
          <a:r>
            <a:rPr lang="en-US" sz="2200" dirty="0"/>
            <a:t>Display the loaded file path and the number of entries</a:t>
          </a:r>
        </a:p>
      </dgm:t>
    </dgm:pt>
    <dgm:pt modelId="{0A7FCAA6-8F8F-45CA-925C-49605C3180CC}" type="parTrans" cxnId="{EA8468BF-D421-49C1-86F2-C7010CE3BFF5}">
      <dgm:prSet/>
      <dgm:spPr/>
      <dgm:t>
        <a:bodyPr/>
        <a:lstStyle/>
        <a:p>
          <a:endParaRPr lang="en-US"/>
        </a:p>
      </dgm:t>
    </dgm:pt>
    <dgm:pt modelId="{CB59A2F0-B9BC-4EAB-9B6D-8A979299C620}" type="sibTrans" cxnId="{EA8468BF-D421-49C1-86F2-C7010CE3BFF5}">
      <dgm:prSet/>
      <dgm:spPr/>
      <dgm:t>
        <a:bodyPr/>
        <a:lstStyle/>
        <a:p>
          <a:endParaRPr lang="en-US"/>
        </a:p>
      </dgm:t>
    </dgm:pt>
    <dgm:pt modelId="{B919AC1A-7B54-4F94-B1BF-5115EEF8D9E3}" type="pres">
      <dgm:prSet presAssocID="{20143A1D-F068-4402-984D-D0A9362D916B}" presName="Name0" presStyleCnt="0">
        <dgm:presLayoutVars>
          <dgm:dir/>
          <dgm:animLvl val="lvl"/>
          <dgm:resizeHandles val="exact"/>
        </dgm:presLayoutVars>
      </dgm:prSet>
      <dgm:spPr/>
    </dgm:pt>
    <dgm:pt modelId="{9BE31DA8-34F6-46B6-9A29-05276C47EA64}" type="pres">
      <dgm:prSet presAssocID="{F4688291-80F6-463E-A37D-F1E222A3771F}" presName="boxAndChildren" presStyleCnt="0"/>
      <dgm:spPr/>
    </dgm:pt>
    <dgm:pt modelId="{BF3A26A3-2A1C-43CD-9C20-E65F2232730C}" type="pres">
      <dgm:prSet presAssocID="{F4688291-80F6-463E-A37D-F1E222A3771F}" presName="parentTextBox" presStyleLbl="node1" presStyleIdx="0" presStyleCnt="1"/>
      <dgm:spPr/>
    </dgm:pt>
    <dgm:pt modelId="{584A1EFC-6A53-4086-A3AC-8615202CE3BB}" type="pres">
      <dgm:prSet presAssocID="{F4688291-80F6-463E-A37D-F1E222A3771F}" presName="entireBox" presStyleLbl="node1" presStyleIdx="0" presStyleCnt="1" custLinFactNeighborX="-654" custLinFactNeighborY="-15909"/>
      <dgm:spPr/>
    </dgm:pt>
    <dgm:pt modelId="{D4D063F1-B9C0-43AA-A7EC-A6904CB76C9D}" type="pres">
      <dgm:prSet presAssocID="{F4688291-80F6-463E-A37D-F1E222A3771F}" presName="descendantBox" presStyleCnt="0"/>
      <dgm:spPr/>
    </dgm:pt>
    <dgm:pt modelId="{83C093FF-76BC-49CD-BD57-4E6EF32BCFFE}" type="pres">
      <dgm:prSet presAssocID="{C35D9E37-42E9-4626-8AA8-1B57CD5074C3}" presName="childTextBox" presStyleLbl="fgAccFollowNode1" presStyleIdx="0" presStyleCnt="2">
        <dgm:presLayoutVars>
          <dgm:bulletEnabled val="1"/>
        </dgm:presLayoutVars>
      </dgm:prSet>
      <dgm:spPr/>
    </dgm:pt>
    <dgm:pt modelId="{EBE6C9B5-F03A-46D8-B2C5-D59224586A2A}" type="pres">
      <dgm:prSet presAssocID="{FD3C44D1-4C52-4357-A520-229E96791D1E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44AF322C-BBB6-4D90-B469-1869F20A5717}" srcId="{20143A1D-F068-4402-984D-D0A9362D916B}" destId="{F4688291-80F6-463E-A37D-F1E222A3771F}" srcOrd="0" destOrd="0" parTransId="{E70B1C86-8E23-4154-B9B1-A48888006AE3}" sibTransId="{3FCD0C2B-19FD-4BC3-83A4-49E9E1BE79FF}"/>
    <dgm:cxn modelId="{8D6FEF31-D51A-4D11-A7C9-8B8D3667E0DE}" type="presOf" srcId="{C35D9E37-42E9-4626-8AA8-1B57CD5074C3}" destId="{83C093FF-76BC-49CD-BD57-4E6EF32BCFFE}" srcOrd="0" destOrd="0" presId="urn:microsoft.com/office/officeart/2005/8/layout/process4"/>
    <dgm:cxn modelId="{9B6E0A33-2FBC-49A3-85B5-0A571064D075}" type="presOf" srcId="{F4688291-80F6-463E-A37D-F1E222A3771F}" destId="{BF3A26A3-2A1C-43CD-9C20-E65F2232730C}" srcOrd="0" destOrd="0" presId="urn:microsoft.com/office/officeart/2005/8/layout/process4"/>
    <dgm:cxn modelId="{73ED5C4E-EE14-4C63-8512-EEFC9034552D}" srcId="{F4688291-80F6-463E-A37D-F1E222A3771F}" destId="{C35D9E37-42E9-4626-8AA8-1B57CD5074C3}" srcOrd="0" destOrd="0" parTransId="{601A70D8-42F1-4D25-B218-9BFFB1029117}" sibTransId="{8ADE5297-7F61-447B-A40D-96F97ED0427E}"/>
    <dgm:cxn modelId="{7238AE94-B0D7-425C-8C6E-3BEA07B11665}" type="presOf" srcId="{F4688291-80F6-463E-A37D-F1E222A3771F}" destId="{584A1EFC-6A53-4086-A3AC-8615202CE3BB}" srcOrd="1" destOrd="0" presId="urn:microsoft.com/office/officeart/2005/8/layout/process4"/>
    <dgm:cxn modelId="{54ED6FA1-612C-4349-82BA-2B34CBDA9417}" type="presOf" srcId="{20143A1D-F068-4402-984D-D0A9362D916B}" destId="{B919AC1A-7B54-4F94-B1BF-5115EEF8D9E3}" srcOrd="0" destOrd="0" presId="urn:microsoft.com/office/officeart/2005/8/layout/process4"/>
    <dgm:cxn modelId="{EA8468BF-D421-49C1-86F2-C7010CE3BFF5}" srcId="{F4688291-80F6-463E-A37D-F1E222A3771F}" destId="{FD3C44D1-4C52-4357-A520-229E96791D1E}" srcOrd="1" destOrd="0" parTransId="{0A7FCAA6-8F8F-45CA-925C-49605C3180CC}" sibTransId="{CB59A2F0-B9BC-4EAB-9B6D-8A979299C620}"/>
    <dgm:cxn modelId="{DB3AA3CE-15EF-47A5-98F8-85ADC8149F54}" type="presOf" srcId="{FD3C44D1-4C52-4357-A520-229E96791D1E}" destId="{EBE6C9B5-F03A-46D8-B2C5-D59224586A2A}" srcOrd="0" destOrd="0" presId="urn:microsoft.com/office/officeart/2005/8/layout/process4"/>
    <dgm:cxn modelId="{9194A182-B8D9-49CB-9322-E17B7DB504EF}" type="presParOf" srcId="{B919AC1A-7B54-4F94-B1BF-5115EEF8D9E3}" destId="{9BE31DA8-34F6-46B6-9A29-05276C47EA64}" srcOrd="0" destOrd="0" presId="urn:microsoft.com/office/officeart/2005/8/layout/process4"/>
    <dgm:cxn modelId="{73ECAD07-FEAE-4952-8275-133A869353F7}" type="presParOf" srcId="{9BE31DA8-34F6-46B6-9A29-05276C47EA64}" destId="{BF3A26A3-2A1C-43CD-9C20-E65F2232730C}" srcOrd="0" destOrd="0" presId="urn:microsoft.com/office/officeart/2005/8/layout/process4"/>
    <dgm:cxn modelId="{F50F4784-B749-4970-AC71-0E315E21984A}" type="presParOf" srcId="{9BE31DA8-34F6-46B6-9A29-05276C47EA64}" destId="{584A1EFC-6A53-4086-A3AC-8615202CE3BB}" srcOrd="1" destOrd="0" presId="urn:microsoft.com/office/officeart/2005/8/layout/process4"/>
    <dgm:cxn modelId="{801A74D8-98EF-411F-9135-D1F964319976}" type="presParOf" srcId="{9BE31DA8-34F6-46B6-9A29-05276C47EA64}" destId="{D4D063F1-B9C0-43AA-A7EC-A6904CB76C9D}" srcOrd="2" destOrd="0" presId="urn:microsoft.com/office/officeart/2005/8/layout/process4"/>
    <dgm:cxn modelId="{C3F04C0C-9161-44BC-AA33-83DCAF149D70}" type="presParOf" srcId="{D4D063F1-B9C0-43AA-A7EC-A6904CB76C9D}" destId="{83C093FF-76BC-49CD-BD57-4E6EF32BCFFE}" srcOrd="0" destOrd="0" presId="urn:microsoft.com/office/officeart/2005/8/layout/process4"/>
    <dgm:cxn modelId="{05836A33-F288-46B8-B7F6-E372F03B3762}" type="presParOf" srcId="{D4D063F1-B9C0-43AA-A7EC-A6904CB76C9D}" destId="{EBE6C9B5-F03A-46D8-B2C5-D59224586A2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A1EFC-6A53-4086-A3AC-8615202CE3BB}">
      <dsp:nvSpPr>
        <dsp:cNvPr id="0" name=""/>
        <dsp:cNvSpPr/>
      </dsp:nvSpPr>
      <dsp:spPr>
        <a:xfrm>
          <a:off x="0" y="0"/>
          <a:ext cx="10058399" cy="40233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Functionality:</a:t>
          </a:r>
          <a:endParaRPr lang="en-US" sz="6500" kern="1200" dirty="0"/>
        </a:p>
      </dsp:txBody>
      <dsp:txXfrm>
        <a:off x="0" y="0"/>
        <a:ext cx="10058399" cy="2172614"/>
      </dsp:txXfrm>
    </dsp:sp>
    <dsp:sp modelId="{83C093FF-76BC-49CD-BD57-4E6EF32BCFFE}">
      <dsp:nvSpPr>
        <dsp:cNvPr id="0" name=""/>
        <dsp:cNvSpPr/>
      </dsp:nvSpPr>
      <dsp:spPr>
        <a:xfrm>
          <a:off x="0" y="2092147"/>
          <a:ext cx="5029200" cy="185074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the 'Browse' button to select and load CSV or Text files</a:t>
          </a:r>
        </a:p>
      </dsp:txBody>
      <dsp:txXfrm>
        <a:off x="0" y="2092147"/>
        <a:ext cx="5029200" cy="1850745"/>
      </dsp:txXfrm>
    </dsp:sp>
    <dsp:sp modelId="{EBE6C9B5-F03A-46D8-B2C5-D59224586A2A}">
      <dsp:nvSpPr>
        <dsp:cNvPr id="0" name=""/>
        <dsp:cNvSpPr/>
      </dsp:nvSpPr>
      <dsp:spPr>
        <a:xfrm>
          <a:off x="5029199" y="2092147"/>
          <a:ext cx="5029200" cy="185074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Display the loaded file path and the number of entries</a:t>
          </a:r>
        </a:p>
      </dsp:txBody>
      <dsp:txXfrm>
        <a:off x="5029199" y="2092147"/>
        <a:ext cx="5029200" cy="1850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FD7B-C4F7-450A-BE1A-9F44A6608CC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1085-3E42-459A-A7E3-668BE56AA6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8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FD7B-C4F7-450A-BE1A-9F44A6608CC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1085-3E42-459A-A7E3-668BE56A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2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FD7B-C4F7-450A-BE1A-9F44A6608CC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1085-3E42-459A-A7E3-668BE56A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3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FD7B-C4F7-450A-BE1A-9F44A6608CC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1085-3E42-459A-A7E3-668BE56A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5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FD7B-C4F7-450A-BE1A-9F44A6608CC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1085-3E42-459A-A7E3-668BE56AA6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6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FD7B-C4F7-450A-BE1A-9F44A6608CC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1085-3E42-459A-A7E3-668BE56A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FD7B-C4F7-450A-BE1A-9F44A6608CC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1085-3E42-459A-A7E3-668BE56A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FD7B-C4F7-450A-BE1A-9F44A6608CC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1085-3E42-459A-A7E3-668BE56A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9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FD7B-C4F7-450A-BE1A-9F44A6608CC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1085-3E42-459A-A7E3-668BE56A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7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22FD7B-C4F7-450A-BE1A-9F44A6608CC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231085-3E42-459A-A7E3-668BE56A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FD7B-C4F7-450A-BE1A-9F44A6608CC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1085-3E42-459A-A7E3-668BE56A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22FD7B-C4F7-450A-BE1A-9F44A6608CC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231085-3E42-459A-A7E3-668BE56AA6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6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1646-253E-4AAE-AF19-14926BEA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2880"/>
            <a:ext cx="10058400" cy="3830320"/>
          </a:xfrm>
        </p:spPr>
        <p:txBody>
          <a:bodyPr>
            <a:normAutofit/>
          </a:bodyPr>
          <a:lstStyle/>
          <a:p>
            <a:r>
              <a:rPr lang="en-US" b="1" dirty="0"/>
              <a:t>Sentiment Analysis for Multilingual Social Media Posts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97C41-F166-4EAE-8BFE-50E62864B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719" y="4455620"/>
            <a:ext cx="5651731" cy="11430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Medhini barla</a:t>
            </a:r>
          </a:p>
          <a:p>
            <a:pPr algn="r"/>
            <a:r>
              <a:rPr lang="en-US" dirty="0"/>
              <a:t>Raghuram santhoshi Reddy</a:t>
            </a:r>
          </a:p>
          <a:p>
            <a:pPr algn="r"/>
            <a:r>
              <a:rPr lang="en-US" dirty="0"/>
              <a:t>Likhitha Gupta thallapally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1"/>
    </mc:Choice>
    <mc:Fallback xmlns="">
      <p:transition spd="slow" advTm="78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50C0-66FD-4460-8169-31A611E5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006598"/>
            <a:ext cx="3454400" cy="23215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Sentiment Distribution Output 2</a:t>
            </a: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493DD-E608-B4BD-8DEE-B4624FD3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18" y="215735"/>
            <a:ext cx="5721644" cy="64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8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E921-C976-4C6A-828C-52BCF65C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027D-6619-4288-B494-01585F23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89200"/>
            <a:ext cx="10058400" cy="2123440"/>
          </a:xfrm>
        </p:spPr>
        <p:txBody>
          <a:bodyPr>
            <a:normAutofit/>
          </a:bodyPr>
          <a:lstStyle/>
          <a:p>
            <a:r>
              <a:rPr lang="en-US" b="1" dirty="0"/>
              <a:t>Summary:</a:t>
            </a:r>
            <a:endParaRPr lang="en-US" dirty="0"/>
          </a:p>
          <a:p>
            <a:pPr lvl="1"/>
            <a:r>
              <a:rPr lang="en-US" sz="2000" dirty="0"/>
              <a:t>Developed a Sentiment Analysis GUI</a:t>
            </a:r>
          </a:p>
          <a:p>
            <a:pPr lvl="1"/>
            <a:r>
              <a:rPr lang="en-US" sz="2000" dirty="0"/>
              <a:t>Utilized BERT models for analysis and prediction</a:t>
            </a:r>
          </a:p>
          <a:p>
            <a:pPr lvl="1"/>
            <a:r>
              <a:rPr lang="en-US" sz="2000" dirty="0"/>
              <a:t>Provided visualizations for sentiment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55455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5A8774-AAF8-541A-ADFB-E7FAD0B0DACE}"/>
              </a:ext>
            </a:extLst>
          </p:cNvPr>
          <p:cNvSpPr txBox="1">
            <a:spLocks/>
          </p:cNvSpPr>
          <p:nvPr/>
        </p:nvSpPr>
        <p:spPr>
          <a:xfrm>
            <a:off x="894080" y="220684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699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2D3FD4-6F71-43DF-93B9-87279519C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C8082-DEC8-4872-9D4A-A4927A8D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51" y="608278"/>
            <a:ext cx="6197600" cy="16472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1B8B-5377-436A-B376-5087FE53A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51" y="2498036"/>
            <a:ext cx="6455457" cy="247020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Objective:</a:t>
            </a:r>
            <a:r>
              <a:rPr lang="en-US" dirty="0">
                <a:solidFill>
                  <a:srgbClr val="FFFFFF"/>
                </a:solidFill>
              </a:rPr>
              <a:t> Sentiment Analysis for Multilingual Social Media Posts</a:t>
            </a:r>
          </a:p>
          <a:p>
            <a:r>
              <a:rPr lang="en-US" b="1" dirty="0">
                <a:solidFill>
                  <a:srgbClr val="FFFFFF"/>
                </a:solidFill>
              </a:rPr>
              <a:t>Features: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Analyzing sentiments in CSV and Text files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Predicting accuracy using BERT models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F207B4-66C3-4A76-8D54-C2871CF80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0462EE54-5F0C-4A6E-DF8B-577AFE74D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93" r="7335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1"/>
    </mc:Choice>
    <mc:Fallback xmlns="">
      <p:transition spd="slow" advTm="50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32D3FD4-6F71-43DF-93B9-87279519C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8A86B-C821-4882-AEFB-79827B4B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1085795"/>
            <a:ext cx="5977937" cy="8954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GUI Components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A2E8-AEDA-4D82-9D43-FC1ED638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2306320"/>
            <a:ext cx="6780577" cy="24384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Components: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File Selection: Browse and load CSV or Text files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Analyze Sentiment Button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Result Labels</a:t>
            </a:r>
          </a:p>
          <a:p>
            <a:pPr lvl="1"/>
            <a:r>
              <a:rPr lang="en-US" sz="2000" dirty="0" err="1">
                <a:solidFill>
                  <a:srgbClr val="FFFFFF"/>
                </a:solidFill>
              </a:rPr>
              <a:t>Listbox</a:t>
            </a:r>
            <a:r>
              <a:rPr lang="en-US" sz="2000" dirty="0">
                <a:solidFill>
                  <a:srgbClr val="FFFFFF"/>
                </a:solidFill>
              </a:rPr>
              <a:t> for Sentiment Outputs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F207B4-66C3-4A76-8D54-C2871CF80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Electronic circuit board">
            <a:extLst>
              <a:ext uri="{FF2B5EF4-FFF2-40B4-BE49-F238E27FC236}">
                <a16:creationId xmlns:a16="http://schemas.microsoft.com/office/drawing/2014/main" id="{6C726540-29B4-3F3B-3A95-BF7F10029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6" r="11794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7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3"/>
    </mc:Choice>
    <mc:Fallback xmlns="">
      <p:transition spd="slow" advTm="101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8A86B-C821-4882-AEFB-79827B4BD0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9875" y="1435180"/>
            <a:ext cx="4091955" cy="29057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GUI Components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E86AF-A95D-D9E6-59D2-8C39BEF4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63" y="240972"/>
            <a:ext cx="562638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9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3"/>
    </mc:Choice>
    <mc:Fallback xmlns="">
      <p:transition spd="slow" advTm="1054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0E39D89-BAB8-EECC-8586-51F8C8E0F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47932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341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020"/>
    </mc:Choice>
    <mc:Fallback xmlns="">
      <p:transition spd="slow" advTm="30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91F3B-EA97-4B9E-BA8A-9CA4BEE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6230" y="1734599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Loading Data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034CF-4601-DB8D-6EA1-ACCB0EB47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94" y="117310"/>
            <a:ext cx="7169518" cy="642018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5209B94-3506-A970-4CCB-62336CCC2FD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089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7"/>
    </mc:Choice>
    <mc:Fallback xmlns="">
      <p:transition spd="slow" advTm="30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CC89-8C4E-42DC-97DA-65107B8E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b="1" dirty="0"/>
              <a:t>Sentiment Analysis</a:t>
            </a:r>
            <a:endParaRPr lang="en-US" dirty="0"/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80A65BD5-E573-9752-C310-A7622CF77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43" r="26504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A765-DB04-432E-B402-E1779C2B3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720648"/>
            <a:ext cx="6368142" cy="3148446"/>
          </a:xfrm>
        </p:spPr>
        <p:txBody>
          <a:bodyPr>
            <a:normAutofit/>
          </a:bodyPr>
          <a:lstStyle/>
          <a:p>
            <a:r>
              <a:rPr lang="en-US" b="1" dirty="0"/>
              <a:t>Functionality:</a:t>
            </a:r>
            <a:endParaRPr lang="en-US" dirty="0"/>
          </a:p>
          <a:p>
            <a:pPr lvl="1"/>
            <a:r>
              <a:rPr lang="en-US" sz="2000" dirty="0"/>
              <a:t>Analyze sentiment using BERT models</a:t>
            </a:r>
          </a:p>
          <a:p>
            <a:pPr lvl="1"/>
            <a:r>
              <a:rPr lang="en-US" sz="2000" dirty="0"/>
              <a:t>Display sentiment labels and scores for each entry in the List</a:t>
            </a:r>
          </a:p>
          <a:p>
            <a:pPr lvl="1"/>
            <a:r>
              <a:rPr lang="en-US" sz="2000" dirty="0"/>
              <a:t>Save the analyzed sentiments to a new CSV file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920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2"/>
    </mc:Choice>
    <mc:Fallback xmlns="">
      <p:transition spd="slow" advTm="33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15FEC-0D56-4DB3-A370-3A71A474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b="1" dirty="0"/>
              <a:t>Predicting Accuracy</a:t>
            </a:r>
            <a:endParaRPr lang="en-US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4BA051A-BDA3-2D85-453D-AE9D2C322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7" r="42672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1752-DDC2-495B-8A33-A410D416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720648"/>
            <a:ext cx="6368142" cy="3148446"/>
          </a:xfrm>
        </p:spPr>
        <p:txBody>
          <a:bodyPr>
            <a:normAutofit/>
          </a:bodyPr>
          <a:lstStyle/>
          <a:p>
            <a:r>
              <a:rPr lang="en-US" b="1" dirty="0"/>
              <a:t>Functionality:</a:t>
            </a:r>
            <a:endParaRPr lang="en-US" dirty="0"/>
          </a:p>
          <a:p>
            <a:pPr lvl="1"/>
            <a:r>
              <a:rPr lang="en-US" sz="2000" dirty="0"/>
              <a:t>Predict accuracy using a BERT model</a:t>
            </a:r>
          </a:p>
          <a:p>
            <a:pPr lvl="1"/>
            <a:r>
              <a:rPr lang="en-US" sz="2000" dirty="0"/>
              <a:t>Display accuracy percentage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7"/>
    </mc:Choice>
    <mc:Fallback xmlns="">
      <p:transition spd="slow" advTm="670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D50C0-66FD-4460-8169-31A611E5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755" y="196596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Sentiment Distribution Output 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7EFF4-D1B6-76EE-6C3B-2DD3B948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2" y="221921"/>
            <a:ext cx="5740695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47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175</TotalTime>
  <Words>164</Words>
  <Application>Microsoft Office PowerPoint</Application>
  <PresentationFormat>Widescreen</PresentationFormat>
  <Paragraphs>38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Sentiment Analysis for Multilingual Social Media Posts</vt:lpstr>
      <vt:lpstr>Introduction</vt:lpstr>
      <vt:lpstr>GUI Components</vt:lpstr>
      <vt:lpstr>GUI Components</vt:lpstr>
      <vt:lpstr>PowerPoint Presentation</vt:lpstr>
      <vt:lpstr>Loading Data</vt:lpstr>
      <vt:lpstr>Sentiment Analysis</vt:lpstr>
      <vt:lpstr>Predicting Accuracy</vt:lpstr>
      <vt:lpstr>Sentiment Distribution Output 1</vt:lpstr>
      <vt:lpstr>Sentiment Distribution Output 2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for Multilingual Social Media Posts</dc:title>
  <dc:creator>Admin</dc:creator>
  <cp:lastModifiedBy>Likhitha Gupta Thallapally</cp:lastModifiedBy>
  <cp:revision>13</cp:revision>
  <dcterms:created xsi:type="dcterms:W3CDTF">2023-11-25T11:33:30Z</dcterms:created>
  <dcterms:modified xsi:type="dcterms:W3CDTF">2023-11-28T16:43:05Z</dcterms:modified>
</cp:coreProperties>
</file>