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23"/>
  </p:notesMasterIdLst>
  <p:handoutMasterIdLst>
    <p:handoutMasterId r:id="rId24"/>
  </p:handoutMasterIdLst>
  <p:sldIdLst>
    <p:sldId id="259" r:id="rId5"/>
    <p:sldId id="281" r:id="rId6"/>
    <p:sldId id="295" r:id="rId7"/>
    <p:sldId id="294" r:id="rId8"/>
    <p:sldId id="296" r:id="rId9"/>
    <p:sldId id="309" r:id="rId10"/>
    <p:sldId id="313" r:id="rId11"/>
    <p:sldId id="314" r:id="rId12"/>
    <p:sldId id="312" r:id="rId13"/>
    <p:sldId id="315" r:id="rId14"/>
    <p:sldId id="308" r:id="rId15"/>
    <p:sldId id="306" r:id="rId16"/>
    <p:sldId id="317" r:id="rId17"/>
    <p:sldId id="318" r:id="rId18"/>
    <p:sldId id="319" r:id="rId19"/>
    <p:sldId id="316" r:id="rId20"/>
    <p:sldId id="321" r:id="rId21"/>
    <p:sldId id="301" r:id="rId2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598" autoAdjust="0"/>
  </p:normalViewPr>
  <p:slideViewPr>
    <p:cSldViewPr snapToGrid="0">
      <p:cViewPr varScale="1">
        <p:scale>
          <a:sx n="77" d="100"/>
          <a:sy n="77" d="100"/>
        </p:scale>
        <p:origin x="96" y="538"/>
      </p:cViewPr>
      <p:guideLst/>
    </p:cSldViewPr>
  </p:slideViewPr>
  <p:notesTextViewPr>
    <p:cViewPr>
      <p:scale>
        <a:sx n="1" d="1"/>
        <a:sy n="1" d="1"/>
      </p:scale>
      <p:origin x="0" y="0"/>
    </p:cViewPr>
  </p:notesTextViewPr>
  <p:sorterViewPr>
    <p:cViewPr varScale="1">
      <p:scale>
        <a:sx n="100" d="100"/>
        <a:sy n="100" d="100"/>
      </p:scale>
      <p:origin x="0" y="-638"/>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4CA90D-FAE5-4CC1-874C-F8C9E6C3EF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BC7087B5-F672-40FE-9915-815CBA9EB25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C26D27-016E-48F5-B33E-8A9AF3259A1C}" type="datetime1">
              <a:rPr lang="en-GB" smtClean="0"/>
              <a:t>03/06/2024</a:t>
            </a:fld>
            <a:endParaRPr lang="en-GB"/>
          </a:p>
        </p:txBody>
      </p:sp>
      <p:sp>
        <p:nvSpPr>
          <p:cNvPr id="4" name="Footer Placeholder 3">
            <a:extLst>
              <a:ext uri="{FF2B5EF4-FFF2-40B4-BE49-F238E27FC236}">
                <a16:creationId xmlns:a16="http://schemas.microsoft.com/office/drawing/2014/main" id="{8BE2D30A-24C7-499B-BF2A-8E5130AC9C8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AD0FE9B-9EEE-4F4D-B5DD-0D553217C5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65E75-2179-4AE0-B0C7-D97955CF45FE}" type="slidenum">
              <a:rPr lang="en-GB" smtClean="0"/>
              <a:t>‹#›</a:t>
            </a:fld>
            <a:endParaRPr lang="en-GB"/>
          </a:p>
        </p:txBody>
      </p:sp>
    </p:spTree>
    <p:extLst>
      <p:ext uri="{BB962C8B-B14F-4D97-AF65-F5344CB8AC3E}">
        <p14:creationId xmlns:p14="http://schemas.microsoft.com/office/powerpoint/2010/main" val="225277867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48F8AC0-B329-4373-BBD0-89392C5748D6}" type="datetime1">
              <a:rPr lang="en-GB" smtClean="0"/>
              <a:t>03/06/2024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61EF503-E31C-4FCE-86D9-0C61A5CBE283}" type="slidenum">
              <a:rPr lang="en-GB" smtClean="0"/>
              <a:t>‹#›</a:t>
            </a:fld>
            <a:endParaRPr lang="en-GB"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rtl="0">
              <a:buFont typeface="Arial" panose="020B0604020202020204" pitchFamily="34" charset="0"/>
              <a:buNone/>
            </a:pPr>
            <a:endParaRPr lang="en-GB"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rtlCol="0" anchor="t"/>
          <a:lstStyle/>
          <a:p>
            <a:pPr rtl="0"/>
            <a:r>
              <a:rPr lang="en-US"/>
              <a:t>Click to edit Master title style</a:t>
            </a:r>
            <a:endParaRPr lang="en-GB"/>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rtlCol="0">
            <a:normAutofit/>
          </a:bodyPr>
          <a:lstStyle>
            <a:lvl1pPr marL="0" indent="0">
              <a:buNone/>
              <a:defRPr sz="2400"/>
            </a:lvl1pPr>
            <a:lvl2pPr>
              <a:buNone/>
              <a:defRPr sz="1600"/>
            </a:lvl2pPr>
            <a:lvl3pPr>
              <a:buNone/>
              <a:defRPr sz="1600"/>
            </a:lvl3pPr>
            <a:lvl4pPr>
              <a:buNone/>
              <a:defRPr sz="1600"/>
            </a:lvl4pPr>
            <a:lvl5pPr>
              <a:buNone/>
              <a:defRPr sz="1600"/>
            </a:lvl5pPr>
          </a:lstStyle>
          <a:p>
            <a:pPr lvl="0" rtl="0"/>
            <a:r>
              <a:rPr lang="en-GB"/>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rtlCol="0"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rtlCol="0"/>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rtlCol="0">
            <a:normAutofit/>
          </a:bodyPr>
          <a:lstStyle>
            <a:lvl1pPr>
              <a:defRPr sz="44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rtlCol="0"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rtlCol="0">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rtlCol="0"/>
          <a:lstStyle/>
          <a:p>
            <a:pPr rtl="0"/>
            <a:r>
              <a:rPr lang="en-GB"/>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rtlCol="0"/>
          <a:lstStyle/>
          <a:p>
            <a:pPr rtl="0"/>
            <a:r>
              <a:rPr lang="en-GB"/>
              <a:t>2/7/20XX</a:t>
            </a:r>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rtlCol="0">
            <a:normAutofit/>
          </a:bodyPr>
          <a:lstStyle>
            <a:lvl1pPr>
              <a:defRPr sz="4400"/>
            </a:lvl1pPr>
          </a:lstStyle>
          <a:p>
            <a:pPr rtl="0"/>
            <a:r>
              <a:rPr lang="en-US"/>
              <a:t>Click to edit Master title style</a:t>
            </a:r>
            <a:endParaRPr lang="en-GB"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rtlCol="0"/>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rtlCol="0"/>
          <a:lstStyle/>
          <a:p>
            <a:pPr rtl="0"/>
            <a:r>
              <a:rPr lang="en-US"/>
              <a:t>Click icon to add picture</a:t>
            </a:r>
            <a:endParaRPr lang="en-GB"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rtlCol="0"/>
          <a:lstStyle/>
          <a:p>
            <a:pPr rtl="0"/>
            <a:r>
              <a:rPr lang="en-US"/>
              <a:t>Click icon to add picture</a:t>
            </a:r>
            <a:endParaRPr lang="en-GB"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rtlCol="0"/>
          <a:lstStyle/>
          <a:p>
            <a:pPr rtl="0"/>
            <a:r>
              <a:rPr lang="en-US"/>
              <a:t>Click icon to add picture</a:t>
            </a:r>
            <a:endParaRPr lang="en-GB"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lvl1pPr>
              <a:defRPr>
                <a:solidFill>
                  <a:schemeClr val="bg1"/>
                </a:solidFill>
              </a:defRPr>
            </a:lvl1pPr>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lvl1pPr>
              <a:defRPr>
                <a:solidFill>
                  <a:schemeClr val="bg1"/>
                </a:solidFill>
              </a:defRPr>
            </a:lvl1pPr>
          </a:lstStyle>
          <a:p>
            <a:pPr rtl="0"/>
            <a:fld id="{312CC964-A50B-4C29-B4E4-2C30BB34CCF3}" type="slidenum">
              <a:rPr lang="en-GB" smtClean="0"/>
              <a:pPr/>
              <a:t>‹#›</a:t>
            </a:fld>
            <a:endParaRPr lang="en-GB"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rtlCol="0">
            <a:normAutofit/>
          </a:bodyPr>
          <a:lstStyle>
            <a:lvl1pPr>
              <a:defRPr sz="4400"/>
            </a:lvl1pPr>
          </a:lstStyle>
          <a:p>
            <a:pPr rtl="0"/>
            <a:r>
              <a:rPr lang="en-US"/>
              <a:t>Click to edit Master title style</a:t>
            </a:r>
            <a:endParaRPr lang="en-GB"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rtlCol="0"/>
          <a:lstStyle>
            <a:lvl1pPr>
              <a:buNone/>
              <a:defRPr/>
            </a:lvl1pPr>
          </a:lstStyle>
          <a:p>
            <a:pPr lvl="0" rt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rtlCol="0" anchor="b">
            <a:normAutofit/>
          </a:bodyPr>
          <a:lstStyle>
            <a:lvl1pPr algn="ctr">
              <a:defRPr sz="6600"/>
            </a:lvl1pPr>
          </a:lstStyle>
          <a:p>
            <a:pPr rtl="0"/>
            <a:r>
              <a:rPr lang="en-US"/>
              <a:t>Click to edit Master title style</a:t>
            </a:r>
            <a:endParaRPr lang="en-GB"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rtlCol="0">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GB"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rtlCol="0" anchor="b"/>
          <a:lstStyle>
            <a:lvl1pPr>
              <a:defRPr sz="6000"/>
            </a:lvl1pPr>
          </a:lstStyle>
          <a:p>
            <a:pPr rtl="0"/>
            <a:r>
              <a:rPr lang="en-US"/>
              <a:t>Click to edit Master title style</a:t>
            </a:r>
            <a:endParaRPr lang="en-GB"/>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rtlCol="0"/>
          <a:lstStyle/>
          <a:p>
            <a:pPr rtl="0"/>
            <a:r>
              <a:rPr lang="en-GB"/>
              <a:t>2/7/20XX</a:t>
            </a:r>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rtlCol="0"/>
          <a:lstStyle/>
          <a:p>
            <a:pPr rtl="0"/>
            <a:r>
              <a:rPr lang="en-GB"/>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rtlCol="0"/>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lstStyle/>
          <a:p>
            <a:pPr rtl="0"/>
            <a:r>
              <a:rPr lang="en-US"/>
              <a:t>Click to edit Master title style</a:t>
            </a:r>
            <a:endParaRPr lang="en-GB"/>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rtlCol="0" anchor="t">
            <a:normAutofit/>
          </a:bodyPr>
          <a:lstStyle>
            <a:lvl1pPr>
              <a:defRPr sz="4400"/>
            </a:lvl1pPr>
          </a:lstStyle>
          <a:p>
            <a:pPr rtl="0"/>
            <a:r>
              <a:rPr lang="en-US"/>
              <a:t>Click to edit Master title style</a:t>
            </a:r>
            <a:endParaRPr lang="en-GB"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rtlCol="0" anchor="ctr">
            <a:normAutofit/>
          </a:bodyPr>
          <a:lstStyle>
            <a:lvl1pPr>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rtlCol="0"/>
          <a:lstStyle/>
          <a:p>
            <a:pPr rtl="0"/>
            <a:r>
              <a:rPr lang="en-US"/>
              <a:t>Click icon to add picture</a:t>
            </a:r>
            <a:endParaRPr lang="en-GB"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rtlCol="0"/>
          <a:lstStyle/>
          <a:p>
            <a:pPr rtl="0"/>
            <a:r>
              <a:rPr lang="en-US"/>
              <a:t>Click icon to add picture</a:t>
            </a:r>
            <a:endParaRPr lang="en-GB"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rtlCol="0">
            <a:normAutofit/>
          </a:bodyPr>
          <a:lstStyle>
            <a:lvl1pPr algn="l">
              <a:defRPr sz="4400"/>
            </a:lvl1pPr>
          </a:lstStyle>
          <a:p>
            <a:pPr algn="r" rtl="0"/>
            <a:r>
              <a:rPr lang="en-US"/>
              <a:t>Click to edit Master title style</a:t>
            </a:r>
            <a:endParaRPr lang="en-GB"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rtlCol="0"/>
          <a:lstStyle>
            <a:lvl1pPr>
              <a:buNone/>
              <a:defRPr/>
            </a:lvl1pPr>
          </a:lstStyle>
          <a:p>
            <a:pPr algn="r" rtl="0"/>
            <a:r>
              <a:rPr lang="en-US"/>
              <a:t>Click to edit Master subtitle style</a:t>
            </a:r>
            <a:endParaRPr lang="en-GB"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rtlCol="0" anchor="b"/>
          <a:lstStyle>
            <a:lvl1pPr>
              <a:defRPr sz="3200"/>
            </a:lvl1pPr>
          </a:lstStyle>
          <a:p>
            <a:pPr rtl="0"/>
            <a:r>
              <a:rPr lang="en-US"/>
              <a:t>Click to edit Master title style</a:t>
            </a:r>
            <a:endParaRPr lang="en-GB"/>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GB"/>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rtlCol="0"/>
          <a:lstStyle/>
          <a:p>
            <a:pPr rtl="0"/>
            <a:r>
              <a:rPr lang="en-GB"/>
              <a:t>2/7/20XX</a:t>
            </a:r>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rtlCol="0"/>
          <a:lstStyle/>
          <a:p>
            <a:pPr rtl="0"/>
            <a:r>
              <a:rPr lang="en-GB"/>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rtlCol="0">
            <a:normAutofit/>
          </a:bodyPr>
          <a:lstStyle>
            <a:lvl1pPr>
              <a:defRPr sz="4400"/>
            </a:lvl1pPr>
          </a:lstStyle>
          <a:p>
            <a:pPr rtl="0"/>
            <a:r>
              <a:rPr lang="en-US"/>
              <a:t>Click to edit Master title style</a:t>
            </a:r>
            <a:endParaRPr lang="en-GB"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rtlCol="0" anchor="ctr">
            <a:normAutofit/>
          </a:bodyPr>
          <a:lstStyle>
            <a:lvl1pPr marL="0" indent="0">
              <a:buNone/>
              <a:defRPr/>
            </a:lvl1pPr>
          </a:lstStyle>
          <a:p>
            <a:pPr lvl="0" rt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lvl1pPr>
              <a:defRPr>
                <a:solidFill>
                  <a:schemeClr val="bg1"/>
                </a:solidFill>
              </a:defRPr>
            </a:lvl1pPr>
          </a:lstStyle>
          <a:p>
            <a:pPr rtl="0"/>
            <a:r>
              <a:rPr lang="en-GB"/>
              <a:t>Sample Footer Text</a:t>
            </a:r>
            <a:endParaRPr lang="en-GB"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rtlCol="0" anchor="b">
            <a:normAutofit/>
          </a:bodyPr>
          <a:lstStyle>
            <a:lvl1pPr>
              <a:buNone/>
              <a:defRPr/>
            </a:lvl1pPr>
          </a:lstStyle>
          <a:p>
            <a:pPr algn="l" rtl="0"/>
            <a:r>
              <a:rPr lang="en-US" sz="1600"/>
              <a:t>Click to edit Master subtitle style</a:t>
            </a:r>
            <a:endParaRPr lang="en-GB"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rtlCol="0">
            <a:noAutofit/>
          </a:bodyPr>
          <a:lstStyle/>
          <a:p>
            <a:pPr rtl="0"/>
            <a:r>
              <a:rPr lang="en-US"/>
              <a:t>Click icon to add picture</a:t>
            </a:r>
            <a:endParaRPr lang="en-GB"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rtlCol="0">
            <a:noAutofit/>
          </a:bodyPr>
          <a:lstStyle/>
          <a:p>
            <a:pPr rtl="0"/>
            <a:r>
              <a:rPr lang="en-US"/>
              <a:t>Click icon to add picture</a:t>
            </a:r>
            <a:endParaRPr lang="en-GB"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rtlCol="0">
            <a:normAutofit/>
          </a:bodyPr>
          <a:lstStyle>
            <a:lvl1pPr>
              <a:defRPr sz="4400"/>
            </a:lvl1pPr>
          </a:lstStyle>
          <a:p>
            <a:pPr rtl="0"/>
            <a:r>
              <a:rPr lang="en-US"/>
              <a:t>Click to edit Master title style</a:t>
            </a:r>
            <a:endParaRPr lang="en-GB"/>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rtlCol="0"/>
          <a:lstStyle/>
          <a:p>
            <a:pPr rtl="0"/>
            <a:r>
              <a:rPr lang="en-GB"/>
              <a:t>2/7/20XX</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rtlCol="0"/>
          <a:lstStyle/>
          <a:p>
            <a:pPr rtl="0"/>
            <a:r>
              <a:rPr lang="en-GB"/>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rtlCol="0" anchor="t"/>
          <a:lstStyle/>
          <a:p>
            <a:pPr rtl="0"/>
            <a:r>
              <a:rPr lang="en-US"/>
              <a:t>Click to edit Master title style</a:t>
            </a:r>
            <a:endParaRPr lang="en-GB"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rtlCol="0" anchor="ctr">
            <a:normAutofit/>
          </a:bodyPr>
          <a:lstStyle/>
          <a:p>
            <a:pPr lvl="0" rt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rtlCol="0"/>
          <a:lstStyle/>
          <a:p>
            <a:pPr rtl="0"/>
            <a:r>
              <a:rPr lang="en-US"/>
              <a:t>Click icon to add picture</a:t>
            </a:r>
            <a:endParaRPr lang="en-GB"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rtlCol="0"/>
          <a:lstStyle/>
          <a:p>
            <a:pPr rtl="0"/>
            <a:r>
              <a:rPr lang="en-US"/>
              <a:t>Click icon to add picture</a:t>
            </a:r>
            <a:endParaRPr lang="en-GB"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rtlCol="0"/>
          <a:lstStyle/>
          <a:p>
            <a:pPr rtl="0"/>
            <a:r>
              <a:rPr lang="en-US"/>
              <a:t>Click icon to add picture</a:t>
            </a:r>
            <a:endParaRPr lang="en-GB"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rtlCol="0"/>
          <a:lstStyle/>
          <a:p>
            <a:pPr rtl="0"/>
            <a:r>
              <a:rPr lang="en-US"/>
              <a:t>Click icon to add picture</a:t>
            </a:r>
            <a:endParaRPr lang="en-GB"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rtlCol="0"/>
          <a:lstStyle/>
          <a:p>
            <a:pPr rtl="0"/>
            <a:r>
              <a:rPr lang="en-US"/>
              <a:t>Click icon to add picture</a:t>
            </a:r>
            <a:endParaRPr lang="en-GB"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rtlCol="0"/>
          <a:lstStyle/>
          <a:p>
            <a:pPr rtl="0"/>
            <a:r>
              <a:rPr lang="en-US"/>
              <a:t>Click icon to add picture</a:t>
            </a:r>
            <a:endParaRPr lang="en-GB"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rtlCol="0"/>
          <a:lstStyle/>
          <a:p>
            <a:pPr rtl="0"/>
            <a:r>
              <a:rPr lang="en-US"/>
              <a:t>Click icon to add picture</a:t>
            </a:r>
            <a:endParaRPr lang="en-GB"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rtlCol="0">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rtlCol="0">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rtlCol="0"/>
          <a:lstStyle/>
          <a:p>
            <a:pPr rtl="0"/>
            <a:r>
              <a:rPr lang="en-GB"/>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rtlCol="0"/>
          <a:lstStyle/>
          <a:p>
            <a:pPr rtl="0"/>
            <a:r>
              <a:rPr lang="en-GB"/>
              <a:t>2/7/20XX</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rtlCol="0"/>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rtlCol="0">
            <a:normAutofit/>
          </a:bodyPr>
          <a:lstStyle>
            <a:lvl1pPr>
              <a:defRPr sz="4400"/>
            </a:lvl1pPr>
          </a:lstStyle>
          <a:p>
            <a:pPr rtl="0"/>
            <a:r>
              <a:rPr lang="en-US"/>
              <a:t>Click to edit Master title style</a:t>
            </a:r>
            <a:endParaRPr lang="en-GB"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rtlCol="0"/>
          <a:lstStyle/>
          <a:p>
            <a:pPr rtl="0"/>
            <a:r>
              <a:rPr lang="en-GB"/>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rtlCol="0"/>
          <a:lstStyle/>
          <a:p>
            <a:pPr rtl="0"/>
            <a:r>
              <a:rPr lang="en-GB"/>
              <a:t>2/7/20XX</a:t>
            </a:r>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rtlCol="0"/>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pPr rtl="0"/>
            <a:r>
              <a:rPr lang="en-US"/>
              <a:t>Click to edit Master title style</a:t>
            </a:r>
            <a:endParaRPr lang="en-GB"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r>
              <a:rPr lang="en-GB"/>
              <a:t>2/7/20XX</a:t>
            </a:r>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pPr rtl="0"/>
            <a:r>
              <a:rPr lang="en-GB"/>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pPr rtl="0"/>
            <a:fld id="{312CC964-A50B-4C29-B4E4-2C30BB34CCF3}" type="slidenum">
              <a:rPr lang="en-GB" smtClean="0"/>
              <a:t>‹#›</a:t>
            </a:fld>
            <a:endParaRPr lang="en-GB"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manishkc06/startup-success-prediction/dat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rtlCol="0">
            <a:normAutofit/>
          </a:bodyPr>
          <a:lstStyle/>
          <a:p>
            <a:pPr rtl="0"/>
            <a:r>
              <a:rPr lang="en-GB" dirty="0"/>
              <a:t>Startup Success Prediction model</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520697" y="4123427"/>
            <a:ext cx="2423786" cy="1995066"/>
          </a:xfrm>
        </p:spPr>
        <p:txBody>
          <a:bodyPr rtlCol="0">
            <a:normAutofit fontScale="85000" lnSpcReduction="20000"/>
          </a:bodyPr>
          <a:lstStyle/>
          <a:p>
            <a:pPr rtl="0"/>
            <a:r>
              <a:rPr lang="en-GB" sz="2800" dirty="0"/>
              <a:t>Clelia </a:t>
            </a:r>
            <a:r>
              <a:rPr lang="en-GB" sz="2800" dirty="0" err="1"/>
              <a:t>Chelmi</a:t>
            </a:r>
            <a:endParaRPr lang="en-GB" sz="2800" dirty="0"/>
          </a:p>
          <a:p>
            <a:pPr rtl="0"/>
            <a:r>
              <a:rPr lang="en-GB" sz="2800" dirty="0"/>
              <a:t>Lilly Kolliniati </a:t>
            </a:r>
          </a:p>
          <a:p>
            <a:pPr rtl="0"/>
            <a:endParaRPr lang="en-GB" dirty="0"/>
          </a:p>
          <a:p>
            <a:pPr rtl="0"/>
            <a:r>
              <a:rPr lang="en-GB" sz="1500" dirty="0"/>
              <a:t>Source data: </a:t>
            </a:r>
            <a:r>
              <a:rPr lang="en-GB" sz="1500" dirty="0">
                <a:hlinkClick r:id="rId3"/>
              </a:rPr>
              <a:t>https://www.kaggle.com/datasets/manishkc06/startup-success-prediction/data</a:t>
            </a:r>
            <a:endParaRPr lang="en-GB" sz="1500" dirty="0"/>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rtlCol="0"/>
          <a:lstStyle/>
          <a:p>
            <a:pPr rtl="0"/>
            <a:r>
              <a:rPr lang="en-GB" dirty="0"/>
              <a:t>Model overview</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266172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rtlCol="0"/>
          <a:lstStyle/>
          <a:p>
            <a:pPr rtl="0"/>
            <a:r>
              <a:rPr lang="en-GB" dirty="0"/>
              <a:t>The way  to get started is to quit </a:t>
            </a:r>
            <a:br>
              <a:rPr lang="en-GB" dirty="0"/>
            </a:br>
            <a:r>
              <a:rPr lang="en-GB"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rtlCol="0"/>
          <a:lstStyle/>
          <a:p>
            <a:pPr rtl="0"/>
            <a:r>
              <a:rPr lang="en-GB"/>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2" name="Date Placeholder 1">
            <a:extLst>
              <a:ext uri="{FF2B5EF4-FFF2-40B4-BE49-F238E27FC236}">
                <a16:creationId xmlns:a16="http://schemas.microsoft.com/office/drawing/2014/main" id="{D81ADD0E-60C9-4DBB-AFBA-7492513A4C8F}"/>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11</a:t>
            </a:fld>
            <a:endParaRPr lang="en-GB" dirty="0"/>
          </a:p>
        </p:txBody>
      </p:sp>
      <p:sp>
        <p:nvSpPr>
          <p:cNvPr id="3" name="Footer Placeholder 2">
            <a:extLst>
              <a:ext uri="{FF2B5EF4-FFF2-40B4-BE49-F238E27FC236}">
                <a16:creationId xmlns:a16="http://schemas.microsoft.com/office/drawing/2014/main" id="{9E3B0AEB-C993-4B3B-B038-0B905739807E}"/>
              </a:ext>
            </a:extLst>
          </p:cNvPr>
          <p:cNvSpPr>
            <a:spLocks noGrp="1"/>
          </p:cNvSpPr>
          <p:nvPr>
            <p:ph type="ftr" sz="quarter" idx="11"/>
          </p:nvPr>
        </p:nvSpPr>
        <p:spPr/>
        <p:txBody>
          <a:bodyPr rtlCol="0"/>
          <a:lstStyle/>
          <a:p>
            <a:pPr rtl="0"/>
            <a:r>
              <a:rPr lang="en-GB"/>
              <a:t>Sample Footer Text</a:t>
            </a:r>
          </a:p>
        </p:txBody>
      </p:sp>
    </p:spTree>
    <p:extLst>
      <p:ext uri="{BB962C8B-B14F-4D97-AF65-F5344CB8AC3E}">
        <p14:creationId xmlns:p14="http://schemas.microsoft.com/office/powerpoint/2010/main" val="718815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rtlCol="0"/>
          <a:lstStyle/>
          <a:p>
            <a:pPr rtl="0"/>
            <a:r>
              <a:rPr lang="en-GB" dirty="0"/>
              <a:t>Model overview</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rtlCol="0"/>
          <a:lstStyle/>
          <a:p>
            <a:pPr rtl="0"/>
            <a:r>
              <a:rPr lang="en-GB" dirty="0"/>
              <a:t>DATA Preprocessing</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10621842" cy="3684588"/>
          </a:xfrm>
        </p:spPr>
        <p:txBody>
          <a:bodyPr rtlCol="0"/>
          <a:lstStyle/>
          <a:p>
            <a:pPr rtl="0"/>
            <a:r>
              <a:rPr lang="en-GB" dirty="0"/>
              <a:t>Transformed categorical values to numeric</a:t>
            </a:r>
          </a:p>
          <a:p>
            <a:pPr rtl="0"/>
            <a:r>
              <a:rPr lang="en-GB" dirty="0"/>
              <a:t>Transformed dates to right format</a:t>
            </a:r>
          </a:p>
          <a:p>
            <a:pPr rtl="0"/>
            <a:r>
              <a:rPr lang="en-GB" dirty="0"/>
              <a:t>Expanded on dates </a:t>
            </a:r>
          </a:p>
          <a:p>
            <a:pPr rtl="0"/>
            <a:r>
              <a:rPr lang="en-GB" dirty="0"/>
              <a:t>Null values: Where date values N/A transformed to 0</a:t>
            </a:r>
          </a:p>
          <a:p>
            <a:pPr rtl="0"/>
            <a:r>
              <a:rPr lang="en-GB" dirty="0"/>
              <a:t>Dropped columns with high correlation, or not important information, such as company id, zip code</a:t>
            </a:r>
          </a:p>
          <a:p>
            <a:pPr rtl="0"/>
            <a:endParaRPr lang="en-GB" dirty="0"/>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12</a:t>
            </a:fld>
            <a:endParaRPr lang="en-GB" dirty="0"/>
          </a:p>
        </p:txBody>
      </p:sp>
    </p:spTree>
    <p:extLst>
      <p:ext uri="{BB962C8B-B14F-4D97-AF65-F5344CB8AC3E}">
        <p14:creationId xmlns:p14="http://schemas.microsoft.com/office/powerpoint/2010/main" val="742158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rtlCol="0"/>
          <a:lstStyle/>
          <a:p>
            <a:pPr rtl="0"/>
            <a:r>
              <a:rPr lang="en-GB" dirty="0"/>
              <a:t>Model overview</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rtlCol="0"/>
          <a:lstStyle/>
          <a:p>
            <a:pPr rtl="0"/>
            <a:r>
              <a:rPr lang="en-GB" dirty="0"/>
              <a:t>Model initiation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rtlCol="0">
            <a:noAutofit/>
          </a:bodyPr>
          <a:lstStyle/>
          <a:p>
            <a:r>
              <a:rPr lang="en-GB" sz="900" dirty="0"/>
              <a:t>* Feature Selection: </a:t>
            </a:r>
            <a:r>
              <a:rPr lang="en-GB" sz="900" dirty="0" err="1"/>
              <a:t>Kbest</a:t>
            </a:r>
            <a:r>
              <a:rPr lang="en-GB" sz="900" dirty="0"/>
              <a:t> (</a:t>
            </a:r>
            <a:r>
              <a:rPr lang="en-GB" sz="900" dirty="0" err="1"/>
              <a:t>Classif_f</a:t>
            </a:r>
            <a:r>
              <a:rPr lang="en-GB" sz="900" dirty="0"/>
              <a:t>)</a:t>
            </a:r>
          </a:p>
          <a:p>
            <a:pPr rtl="0"/>
            <a:r>
              <a:rPr lang="en-GB" sz="900" dirty="0"/>
              <a:t>**Scaler selected: </a:t>
            </a:r>
            <a:r>
              <a:rPr lang="en-GB" sz="900" dirty="0" err="1"/>
              <a:t>RobustScaler</a:t>
            </a:r>
            <a:r>
              <a:rPr lang="en-GB" sz="900" dirty="0"/>
              <a:t> to deal with outliers</a:t>
            </a:r>
          </a:p>
          <a:p>
            <a:pPr rtl="0"/>
            <a:r>
              <a:rPr lang="en-GB" sz="900" dirty="0"/>
              <a:t>***Random Forest: balanced weight to work better with the data imbalance we have . </a:t>
            </a:r>
          </a:p>
        </p:txBody>
      </p:sp>
      <p:sp>
        <p:nvSpPr>
          <p:cNvPr id="7" name="Date Placeholder 6">
            <a:extLst>
              <a:ext uri="{FF2B5EF4-FFF2-40B4-BE49-F238E27FC236}">
                <a16:creationId xmlns:a16="http://schemas.microsoft.com/office/drawing/2014/main" id="{AF3C5F2A-97FD-42D5-B08A-F20B3EFD7D84}"/>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13</a:t>
            </a:fld>
            <a:endParaRPr lang="en-GB" dirty="0"/>
          </a:p>
        </p:txBody>
      </p:sp>
      <p:graphicFrame>
        <p:nvGraphicFramePr>
          <p:cNvPr id="10" name="Table 4">
            <a:extLst>
              <a:ext uri="{FF2B5EF4-FFF2-40B4-BE49-F238E27FC236}">
                <a16:creationId xmlns:a16="http://schemas.microsoft.com/office/drawing/2014/main" id="{4BB9261E-2324-4B81-1161-DFABDAB50C28}"/>
              </a:ext>
            </a:extLst>
          </p:cNvPr>
          <p:cNvGraphicFramePr>
            <a:graphicFrameLocks/>
          </p:cNvGraphicFramePr>
          <p:nvPr>
            <p:extLst>
              <p:ext uri="{D42A27DB-BD31-4B8C-83A1-F6EECF244321}">
                <p14:modId xmlns:p14="http://schemas.microsoft.com/office/powerpoint/2010/main" val="4006748566"/>
              </p:ext>
            </p:extLst>
          </p:nvPr>
        </p:nvGraphicFramePr>
        <p:xfrm>
          <a:off x="1143000" y="2820658"/>
          <a:ext cx="9906000" cy="2759832"/>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Features*</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Scaler**</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Model***</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Recall score</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dirty="0"/>
                        <a:t>Scenario 1</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All</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Robust</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Random Forest</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1 (1), 0.97 (0)</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rtl="0"/>
                      <a:r>
                        <a:rPr lang="en-GB" dirty="0"/>
                        <a:t>Scenario 2</a:t>
                      </a:r>
                    </a:p>
                  </a:txBody>
                  <a:tcPr anchor="ctr"/>
                </a:tc>
                <a:tc>
                  <a:txBody>
                    <a:bodyPr/>
                    <a:lstStyle/>
                    <a:p>
                      <a:pPr algn="ctr" rtl="0"/>
                      <a:r>
                        <a:rPr lang="en-GB" dirty="0"/>
                        <a:t>Feature Selection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Robust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1 (1), 0.97 (0)</a:t>
                      </a:r>
                    </a:p>
                  </a:txBody>
                  <a:tcPr anchor="ctr"/>
                </a:tc>
                <a:extLst>
                  <a:ext uri="{0D108BD9-81ED-4DB2-BD59-A6C34878D82A}">
                    <a16:rowId xmlns:a16="http://schemas.microsoft.com/office/drawing/2014/main" val="2465055832"/>
                  </a:ext>
                </a:extLst>
              </a:tr>
              <a:tr h="529938">
                <a:tc>
                  <a:txBody>
                    <a:bodyPr/>
                    <a:lstStyle/>
                    <a:p>
                      <a:pPr algn="ctr" rtl="0"/>
                      <a:r>
                        <a:rPr lang="en-GB" dirty="0"/>
                        <a:t>Scenario 3</a:t>
                      </a:r>
                    </a:p>
                  </a:txBody>
                  <a:tcPr anchor="ctr"/>
                </a:tc>
                <a:tc>
                  <a:txBody>
                    <a:bodyPr/>
                    <a:lstStyle/>
                    <a:p>
                      <a:pPr algn="ctr" rtl="0"/>
                      <a:r>
                        <a:rPr lang="en-GB" dirty="0"/>
                        <a:t>All X closure year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Robust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0.57 (1), 0.87 (0)</a:t>
                      </a:r>
                    </a:p>
                  </a:txBody>
                  <a:tcPr anchor="ctr"/>
                </a:tc>
                <a:extLst>
                  <a:ext uri="{0D108BD9-81ED-4DB2-BD59-A6C34878D82A}">
                    <a16:rowId xmlns:a16="http://schemas.microsoft.com/office/drawing/2014/main" val="1474616042"/>
                  </a:ext>
                </a:extLst>
              </a:tr>
              <a:tr h="529938">
                <a:tc>
                  <a:txBody>
                    <a:bodyPr/>
                    <a:lstStyle/>
                    <a:p>
                      <a:pPr algn="ctr" rtl="0"/>
                      <a:r>
                        <a:rPr lang="en-GB" dirty="0"/>
                        <a:t>Scenario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Feature Selection </a:t>
                      </a:r>
                    </a:p>
                    <a:p>
                      <a:pPr algn="ctr" rtl="0"/>
                      <a:r>
                        <a:rPr lang="en-GB" dirty="0"/>
                        <a:t>X closure year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Robust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Random Forest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0.53 (1), 0.90 (0)</a:t>
                      </a:r>
                    </a:p>
                  </a:txBody>
                  <a:tcPr anchor="ctr"/>
                </a:tc>
                <a:extLst>
                  <a:ext uri="{0D108BD9-81ED-4DB2-BD59-A6C34878D82A}">
                    <a16:rowId xmlns:a16="http://schemas.microsoft.com/office/drawing/2014/main" val="3248917629"/>
                  </a:ext>
                </a:extLst>
              </a:tr>
            </a:tbl>
          </a:graphicData>
        </a:graphic>
      </p:graphicFrame>
    </p:spTree>
    <p:extLst>
      <p:ext uri="{BB962C8B-B14F-4D97-AF65-F5344CB8AC3E}">
        <p14:creationId xmlns:p14="http://schemas.microsoft.com/office/powerpoint/2010/main" val="358577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rtlCol="0"/>
          <a:lstStyle/>
          <a:p>
            <a:pPr rtl="0"/>
            <a:r>
              <a:rPr lang="en-GB" dirty="0"/>
              <a:t>FINAL MODEL SELECTION</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853589848"/>
              </p:ext>
            </p:extLst>
          </p:nvPr>
        </p:nvGraphicFramePr>
        <p:xfrm>
          <a:off x="1143000" y="2009775"/>
          <a:ext cx="9906000" cy="1059876"/>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Feature Selection </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Scaler</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Imbalanced data</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Model</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dirty="0"/>
                        <a:t>Final Model </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Multi classification</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Robust</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Near Miss</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Random Forest</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14</a:t>
            </a:fld>
            <a:endParaRPr lang="en-GB" dirty="0"/>
          </a:p>
        </p:txBody>
      </p:sp>
      <p:graphicFrame>
        <p:nvGraphicFramePr>
          <p:cNvPr id="3" name="Table 4">
            <a:extLst>
              <a:ext uri="{FF2B5EF4-FFF2-40B4-BE49-F238E27FC236}">
                <a16:creationId xmlns:a16="http://schemas.microsoft.com/office/drawing/2014/main" id="{B7250C14-FDF9-33BC-7B06-CECCCC0574C8}"/>
              </a:ext>
            </a:extLst>
          </p:cNvPr>
          <p:cNvGraphicFramePr>
            <a:graphicFrameLocks/>
          </p:cNvGraphicFramePr>
          <p:nvPr>
            <p:extLst>
              <p:ext uri="{D42A27DB-BD31-4B8C-83A1-F6EECF244321}">
                <p14:modId xmlns:p14="http://schemas.microsoft.com/office/powerpoint/2010/main" val="4226018278"/>
              </p:ext>
            </p:extLst>
          </p:nvPr>
        </p:nvGraphicFramePr>
        <p:xfrm>
          <a:off x="1143000" y="4051785"/>
          <a:ext cx="7719204" cy="1170018"/>
        </p:xfrm>
        <a:graphic>
          <a:graphicData uri="http://schemas.openxmlformats.org/drawingml/2006/table">
            <a:tbl>
              <a:tblPr firstRow="1" bandRow="1">
                <a:tableStyleId>{5C22544A-7EE6-4342-B048-85BDC9FD1C3A}</a:tableStyleId>
              </a:tblPr>
              <a:tblGrid>
                <a:gridCol w="2573068">
                  <a:extLst>
                    <a:ext uri="{9D8B030D-6E8A-4147-A177-3AD203B41FA5}">
                      <a16:colId xmlns:a16="http://schemas.microsoft.com/office/drawing/2014/main" val="1196845939"/>
                    </a:ext>
                  </a:extLst>
                </a:gridCol>
                <a:gridCol w="2573068">
                  <a:extLst>
                    <a:ext uri="{9D8B030D-6E8A-4147-A177-3AD203B41FA5}">
                      <a16:colId xmlns:a16="http://schemas.microsoft.com/office/drawing/2014/main" val="1784600368"/>
                    </a:ext>
                  </a:extLst>
                </a:gridCol>
                <a:gridCol w="2573068">
                  <a:extLst>
                    <a:ext uri="{9D8B030D-6E8A-4147-A177-3AD203B41FA5}">
                      <a16:colId xmlns:a16="http://schemas.microsoft.com/office/drawing/2014/main" val="1595433812"/>
                    </a:ext>
                  </a:extLst>
                </a:gridCol>
              </a:tblGrid>
              <a:tr h="529938">
                <a:tc>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K estimators</a:t>
                      </a:r>
                    </a:p>
                    <a:p>
                      <a:pPr algn="ctr" rtl="0"/>
                      <a:r>
                        <a:rPr lang="en-GB" dirty="0"/>
                        <a:t>Feature Selection</a:t>
                      </a:r>
                    </a:p>
                  </a:txBody>
                  <a:tcPr anchor="ctr">
                    <a:lnB w="9525" cap="flat" cmpd="sng" algn="ctr">
                      <a:solidFill>
                        <a:schemeClr val="accent1"/>
                      </a:solidFill>
                      <a:prstDash val="solid"/>
                      <a:round/>
                      <a:headEnd type="none" w="med" len="med"/>
                      <a:tailEnd type="none" w="med" len="med"/>
                    </a:lnB>
                  </a:tcPr>
                </a:tc>
                <a:tc>
                  <a:txBody>
                    <a:bodyPr/>
                    <a:lstStyle/>
                    <a:p>
                      <a:pPr algn="ctr" rtl="0"/>
                      <a:r>
                        <a:rPr lang="en-GB" dirty="0"/>
                        <a:t>N estimators</a:t>
                      </a:r>
                    </a:p>
                    <a:p>
                      <a:pPr algn="ctr" rtl="0"/>
                      <a:r>
                        <a:rPr lang="en-GB" dirty="0"/>
                        <a:t>For Model</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dirty="0"/>
                        <a:t>Final Model </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25</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200</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bl>
          </a:graphicData>
        </a:graphic>
      </p:graphicFrame>
    </p:spTree>
    <p:extLst>
      <p:ext uri="{BB962C8B-B14F-4D97-AF65-F5344CB8AC3E}">
        <p14:creationId xmlns:p14="http://schemas.microsoft.com/office/powerpoint/2010/main" val="480344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rtlCol="0"/>
          <a:lstStyle/>
          <a:p>
            <a:pPr rtl="0"/>
            <a:r>
              <a:rPr lang="en-GB" dirty="0"/>
              <a:t>FINAL MODEL SCORE</a:t>
            </a:r>
          </a:p>
        </p:txBody>
      </p:sp>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rtlCol="0"/>
          <a:lstStyle/>
          <a:p>
            <a:pPr rtl="0"/>
            <a:r>
              <a:rPr lang="en-GB"/>
              <a:t>Sample Footer Text</a:t>
            </a:r>
          </a:p>
        </p:txBody>
      </p:sp>
      <p:sp>
        <p:nvSpPr>
          <p:cNvPr id="5" name="Date Placeholder 4">
            <a:extLst>
              <a:ext uri="{FF2B5EF4-FFF2-40B4-BE49-F238E27FC236}">
                <a16:creationId xmlns:a16="http://schemas.microsoft.com/office/drawing/2014/main" id="{434CEA1C-DE10-4AAF-865D-450C0AEE11DB}"/>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15</a:t>
            </a:fld>
            <a:endParaRPr lang="en-GB" dirty="0"/>
          </a:p>
        </p:txBody>
      </p:sp>
      <p:pic>
        <p:nvPicPr>
          <p:cNvPr id="10" name="Picture 9">
            <a:extLst>
              <a:ext uri="{FF2B5EF4-FFF2-40B4-BE49-F238E27FC236}">
                <a16:creationId xmlns:a16="http://schemas.microsoft.com/office/drawing/2014/main" id="{D27A3937-0C6F-3638-A8D9-AD8D4DF5F221}"/>
              </a:ext>
            </a:extLst>
          </p:cNvPr>
          <p:cNvPicPr>
            <a:picLocks noChangeAspect="1"/>
          </p:cNvPicPr>
          <p:nvPr/>
        </p:nvPicPr>
        <p:blipFill>
          <a:blip r:embed="rId2"/>
          <a:stretch>
            <a:fillRect/>
          </a:stretch>
        </p:blipFill>
        <p:spPr>
          <a:xfrm>
            <a:off x="3493322" y="2254730"/>
            <a:ext cx="3948399" cy="3804974"/>
          </a:xfrm>
          <a:prstGeom prst="rect">
            <a:avLst/>
          </a:prstGeom>
        </p:spPr>
      </p:pic>
    </p:spTree>
    <p:extLst>
      <p:ext uri="{BB962C8B-B14F-4D97-AF65-F5344CB8AC3E}">
        <p14:creationId xmlns:p14="http://schemas.microsoft.com/office/powerpoint/2010/main" val="183626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842743" y="62513"/>
            <a:ext cx="4946904" cy="3273552"/>
          </a:xfrm>
        </p:spPr>
        <p:txBody>
          <a:bodyPr rtlCol="0"/>
          <a:lstStyle/>
          <a:p>
            <a:pPr rtl="0"/>
            <a:r>
              <a:rPr lang="en-GB" dirty="0"/>
              <a:t>conclusion</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
        <p:nvSpPr>
          <p:cNvPr id="3" name="Content Placeholder 2">
            <a:extLst>
              <a:ext uri="{FF2B5EF4-FFF2-40B4-BE49-F238E27FC236}">
                <a16:creationId xmlns:a16="http://schemas.microsoft.com/office/drawing/2014/main" id="{18A56D98-7452-40FE-37CF-9D826AD338BA}"/>
              </a:ext>
            </a:extLst>
          </p:cNvPr>
          <p:cNvSpPr txBox="1">
            <a:spLocks/>
          </p:cNvSpPr>
          <p:nvPr/>
        </p:nvSpPr>
        <p:spPr>
          <a:xfrm>
            <a:off x="693055" y="2017644"/>
            <a:ext cx="4718336" cy="3801638"/>
          </a:xfrm>
          <a:prstGeom prst="rect">
            <a:avLst/>
          </a:prstGeom>
        </p:spPr>
        <p:txBody>
          <a:bodyPr vert="horz" lIns="91440" tIns="45720" rIns="91440" bIns="45720" rtlCol="0" anchor="b">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This project used machine learning to predict the success of startup companies based on various features such as relationships with investors, milestones, funding, industry. </a:t>
            </a:r>
          </a:p>
          <a:p>
            <a:r>
              <a:rPr kumimoji="0" lang="en-US" sz="1800" b="0" i="0" u="none" strike="noStrike" kern="1200" cap="none" spc="0" normalizeH="0" baseline="0" noProof="0" dirty="0">
                <a:ln>
                  <a:noFill/>
                </a:ln>
                <a:solidFill>
                  <a:srgbClr val="001E2E"/>
                </a:solidFill>
                <a:effectLst/>
                <a:uLnTx/>
                <a:uFillTx/>
                <a:latin typeface="Univers Condensed Light"/>
                <a:ea typeface="+mn-ea"/>
                <a:cs typeface="+mn-cs"/>
              </a:rPr>
              <a:t>We were able to successfully build a machine learning model that predicts the features that play a role in the success/failure of a startup.</a:t>
            </a:r>
            <a:br>
              <a:rPr kumimoji="0" lang="en-US" sz="1800" b="0" i="0" u="none" strike="noStrike" kern="1200" cap="none" spc="0" normalizeH="0" baseline="0" noProof="0" dirty="0">
                <a:ln>
                  <a:noFill/>
                </a:ln>
                <a:solidFill>
                  <a:srgbClr val="001E2E"/>
                </a:solidFill>
                <a:effectLst/>
                <a:uLnTx/>
                <a:uFillTx/>
                <a:latin typeface="Univers Condensed Light"/>
                <a:ea typeface="+mn-ea"/>
                <a:cs typeface="+mn-cs"/>
              </a:rPr>
            </a:br>
            <a:r>
              <a:rPr kumimoji="0" lang="en-US" sz="1800" b="0" i="0" u="none" strike="noStrike" kern="1200" cap="none" spc="0" normalizeH="0" baseline="0" noProof="0" dirty="0">
                <a:ln>
                  <a:noFill/>
                </a:ln>
                <a:solidFill>
                  <a:srgbClr val="001E2E"/>
                </a:solidFill>
                <a:effectLst/>
                <a:uLnTx/>
                <a:uFillTx/>
                <a:latin typeface="Univers Condensed Light"/>
                <a:ea typeface="+mn-ea"/>
                <a:cs typeface="+mn-cs"/>
              </a:rPr>
              <a:t>After testing all the models, we found that Random Forest Classifier (RFC) gave the best accuracy score of 0.65. Relationships with investors, how fast start ups reach their first milestone and funding are the most important predictors of startup success.</a:t>
            </a:r>
            <a:endParaRPr lang="en-US" sz="1800" dirty="0"/>
          </a:p>
        </p:txBody>
      </p:sp>
    </p:spTree>
    <p:extLst>
      <p:ext uri="{BB962C8B-B14F-4D97-AF65-F5344CB8AC3E}">
        <p14:creationId xmlns:p14="http://schemas.microsoft.com/office/powerpoint/2010/main" val="1183798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rtlCol="0">
            <a:normAutofit/>
          </a:bodyPr>
          <a:lstStyle/>
          <a:p>
            <a:pPr rtl="0"/>
            <a:r>
              <a:rPr lang="en-GB" dirty="0"/>
              <a:t>Next Steps</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003853" y="2398216"/>
            <a:ext cx="5496636" cy="3821743"/>
          </a:xfrm>
        </p:spPr>
        <p:txBody>
          <a:bodyPr rtlCol="0">
            <a:normAutofit/>
          </a:bodyPr>
          <a:lstStyle/>
          <a:p>
            <a:pPr rtl="0"/>
            <a:r>
              <a:rPr lang="en-US" dirty="0"/>
              <a:t>It's important to note that this analysis has several limitations, such as the potential for bias in the dataset and the limited set of features used to predict success. Future research could explore additional features or data sources to improve the accuracy of the model, as well as validate the model's predictions on real-world data.</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rtlCol="0"/>
          <a:lstStyle/>
          <a:p>
            <a:pPr rtl="0"/>
            <a:r>
              <a:rPr lang="en-GB"/>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6" name="Date Placeholder 15">
            <a:extLst>
              <a:ext uri="{FF2B5EF4-FFF2-40B4-BE49-F238E27FC236}">
                <a16:creationId xmlns:a16="http://schemas.microsoft.com/office/drawing/2014/main" id="{4A857185-E16C-40A5-8032-8049177473D1}"/>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17</a:t>
            </a:fld>
            <a:endParaRPr lang="en-GB" dirty="0"/>
          </a:p>
        </p:txBody>
      </p:sp>
    </p:spTree>
    <p:extLst>
      <p:ext uri="{BB962C8B-B14F-4D97-AF65-F5344CB8AC3E}">
        <p14:creationId xmlns:p14="http://schemas.microsoft.com/office/powerpoint/2010/main" val="2585911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4966447" y="2737883"/>
            <a:ext cx="6238688" cy="1382233"/>
          </a:xfrm>
        </p:spPr>
        <p:txBody>
          <a:bodyPr rtlCol="0"/>
          <a:lstStyle/>
          <a:p>
            <a:pPr rtl="0"/>
            <a:r>
              <a:rPr lang="en-GB"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rtlCol="0"/>
          <a:lstStyle>
            <a:lvl1pPr>
              <a:defRPr>
                <a:solidFill>
                  <a:schemeClr val="bg1"/>
                </a:solidFill>
              </a:defRPr>
            </a:lvl1pPr>
          </a:lstStyle>
          <a:p>
            <a:pPr rtl="0"/>
            <a:r>
              <a:rPr lang="en-GB"/>
              <a:t>Sample Footer Text</a:t>
            </a:r>
          </a:p>
        </p:txBody>
      </p:sp>
      <p:sp>
        <p:nvSpPr>
          <p:cNvPr id="7" name="Date Placeholder 6">
            <a:extLst>
              <a:ext uri="{FF2B5EF4-FFF2-40B4-BE49-F238E27FC236}">
                <a16:creationId xmlns:a16="http://schemas.microsoft.com/office/drawing/2014/main" id="{FF14FC5E-CD12-447F-80A6-B27D30095D2C}"/>
              </a:ext>
            </a:extLst>
          </p:cNvPr>
          <p:cNvSpPr>
            <a:spLocks noGrp="1"/>
          </p:cNvSpPr>
          <p:nvPr>
            <p:ph type="dt" sz="half" idx="10"/>
          </p:nvPr>
        </p:nvSpPr>
        <p:spPr>
          <a:xfrm>
            <a:off x="7337102" y="6398878"/>
            <a:ext cx="4193908" cy="365125"/>
          </a:xfrm>
        </p:spPr>
        <p:txBody>
          <a:bodyPr rtlCol="0"/>
          <a:lstStyle/>
          <a:p>
            <a:pPr rtl="0"/>
            <a:r>
              <a:rPr lang="en-GB"/>
              <a:t>2/7/20XX</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18</a:t>
            </a:fld>
            <a:endParaRPr lang="en-GB"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rtlCol="0"/>
          <a:lstStyle/>
          <a:p>
            <a:pPr rtl="0"/>
            <a:r>
              <a:rPr lang="en-GB"/>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rtlCol="0"/>
          <a:lstStyle/>
          <a:p>
            <a:pPr rtl="0"/>
            <a:r>
              <a:rPr lang="en-GB" dirty="0"/>
              <a:t>Introduction</a:t>
            </a:r>
          </a:p>
          <a:p>
            <a:pPr rtl="0"/>
            <a:r>
              <a:rPr lang="en-GB" dirty="0"/>
              <a:t>Data overview</a:t>
            </a:r>
          </a:p>
          <a:p>
            <a:pPr rtl="0"/>
            <a:r>
              <a:rPr lang="en-GB" dirty="0"/>
              <a:t>Model overview</a:t>
            </a:r>
          </a:p>
          <a:p>
            <a:pPr rtl="0"/>
            <a:r>
              <a:rPr lang="en-GB" dirty="0"/>
              <a:t>Summary and Next Steps</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2</a:t>
            </a:fld>
            <a:endParaRPr lang="en-GB"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rtlCol="0"/>
          <a:lstStyle/>
          <a:p>
            <a:pPr rtl="0"/>
            <a:r>
              <a:rPr lang="en-GB"/>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a:t>3</a:t>
            </a:fld>
            <a:endParaRPr lang="en-GB" dirty="0"/>
          </a:p>
        </p:txBody>
      </p:sp>
      <p:sp>
        <p:nvSpPr>
          <p:cNvPr id="6" name="Text Placeholder 2">
            <a:extLst>
              <a:ext uri="{FF2B5EF4-FFF2-40B4-BE49-F238E27FC236}">
                <a16:creationId xmlns:a16="http://schemas.microsoft.com/office/drawing/2014/main" id="{620285FF-678E-B961-0666-EAEC53766F8D}"/>
              </a:ext>
            </a:extLst>
          </p:cNvPr>
          <p:cNvSpPr txBox="1">
            <a:spLocks/>
          </p:cNvSpPr>
          <p:nvPr/>
        </p:nvSpPr>
        <p:spPr>
          <a:xfrm>
            <a:off x="5141482" y="1734325"/>
            <a:ext cx="3200400" cy="82391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Who are we?</a:t>
            </a:r>
            <a:r>
              <a:rPr lang="en-GB" dirty="0"/>
              <a:t>	</a:t>
            </a:r>
          </a:p>
        </p:txBody>
      </p:sp>
      <p:sp>
        <p:nvSpPr>
          <p:cNvPr id="8" name="Content Placeholder 3">
            <a:extLst>
              <a:ext uri="{FF2B5EF4-FFF2-40B4-BE49-F238E27FC236}">
                <a16:creationId xmlns:a16="http://schemas.microsoft.com/office/drawing/2014/main" id="{C41FD757-F5C6-5706-FFBB-B82FC109596C}"/>
              </a:ext>
            </a:extLst>
          </p:cNvPr>
          <p:cNvSpPr txBox="1">
            <a:spLocks/>
          </p:cNvSpPr>
          <p:nvPr/>
        </p:nvSpPr>
        <p:spPr>
          <a:xfrm>
            <a:off x="5141482" y="2558237"/>
            <a:ext cx="3200400" cy="1933250"/>
          </a:xfrm>
          <a:prstGeom prst="rect">
            <a:avLst/>
          </a:prstGeom>
        </p:spPr>
        <p:txBody>
          <a:bodyPr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Consultant agency: </a:t>
            </a:r>
          </a:p>
          <a:p>
            <a:pPr marL="457200" lvl="1" indent="0">
              <a:buNone/>
            </a:pPr>
            <a:r>
              <a:rPr lang="en-GB" sz="2400" dirty="0" err="1"/>
              <a:t>Clelly</a:t>
            </a:r>
            <a:r>
              <a:rPr lang="en-GB" sz="2400" dirty="0"/>
              <a:t> &amp; Co </a:t>
            </a:r>
          </a:p>
          <a:p>
            <a:r>
              <a:rPr lang="en-GB" dirty="0"/>
              <a:t>Hired by the Finance Ministry  </a:t>
            </a:r>
          </a:p>
          <a:p>
            <a:pPr marL="0" indent="0">
              <a:buNone/>
            </a:pPr>
            <a:r>
              <a:rPr lang="en-GB" dirty="0"/>
              <a:t>.</a:t>
            </a:r>
          </a:p>
        </p:txBody>
      </p:sp>
      <p:sp>
        <p:nvSpPr>
          <p:cNvPr id="12" name="Text Placeholder 2">
            <a:extLst>
              <a:ext uri="{FF2B5EF4-FFF2-40B4-BE49-F238E27FC236}">
                <a16:creationId xmlns:a16="http://schemas.microsoft.com/office/drawing/2014/main" id="{FBC36A13-CC7F-3737-9826-2B7FB94C3868}"/>
              </a:ext>
            </a:extLst>
          </p:cNvPr>
          <p:cNvSpPr txBox="1">
            <a:spLocks/>
          </p:cNvSpPr>
          <p:nvPr/>
        </p:nvSpPr>
        <p:spPr>
          <a:xfrm>
            <a:off x="8797494" y="1734325"/>
            <a:ext cx="3200400" cy="82391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What do we want to achieve?</a:t>
            </a:r>
            <a:r>
              <a:rPr lang="en-GB" dirty="0"/>
              <a:t>	</a:t>
            </a:r>
          </a:p>
        </p:txBody>
      </p:sp>
      <p:sp>
        <p:nvSpPr>
          <p:cNvPr id="13" name="Content Placeholder 3">
            <a:extLst>
              <a:ext uri="{FF2B5EF4-FFF2-40B4-BE49-F238E27FC236}">
                <a16:creationId xmlns:a16="http://schemas.microsoft.com/office/drawing/2014/main" id="{9A72F599-E872-41AB-D2DB-004BFE40A98D}"/>
              </a:ext>
            </a:extLst>
          </p:cNvPr>
          <p:cNvSpPr txBox="1">
            <a:spLocks/>
          </p:cNvSpPr>
          <p:nvPr/>
        </p:nvSpPr>
        <p:spPr>
          <a:xfrm>
            <a:off x="8797494" y="2558237"/>
            <a:ext cx="3200400" cy="1933250"/>
          </a:xfrm>
          <a:prstGeom prst="rect">
            <a:avLst/>
          </a:prstGeom>
        </p:spPr>
        <p:txBody>
          <a:bodyPr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Look into Startup companies’ statistics </a:t>
            </a:r>
            <a:endParaRPr lang="en-GB" sz="2400" dirty="0"/>
          </a:p>
          <a:p>
            <a:r>
              <a:rPr lang="en-GB" dirty="0"/>
              <a:t>Create a prediction model if they will survive</a:t>
            </a:r>
          </a:p>
          <a:p>
            <a:endParaRPr lang="en-GB" dirty="0"/>
          </a:p>
          <a:p>
            <a:pPr marL="0" indent="0">
              <a:buNone/>
            </a:pPr>
            <a:r>
              <a:rPr lang="en-GB" dirty="0"/>
              <a:t>.</a:t>
            </a:r>
          </a:p>
        </p:txBody>
      </p:sp>
      <p:sp>
        <p:nvSpPr>
          <p:cNvPr id="16" name="Text Placeholder 2">
            <a:extLst>
              <a:ext uri="{FF2B5EF4-FFF2-40B4-BE49-F238E27FC236}">
                <a16:creationId xmlns:a16="http://schemas.microsoft.com/office/drawing/2014/main" id="{6430E677-4F67-8CE1-4D52-DE505500571B}"/>
              </a:ext>
            </a:extLst>
          </p:cNvPr>
          <p:cNvSpPr txBox="1">
            <a:spLocks/>
          </p:cNvSpPr>
          <p:nvPr/>
        </p:nvSpPr>
        <p:spPr>
          <a:xfrm>
            <a:off x="7658456" y="4674966"/>
            <a:ext cx="3200400" cy="82391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1000"/>
              </a:spcBef>
              <a:buSzPct val="80000"/>
              <a:buFont typeface="Arial" panose="020B0604020202020204" pitchFamily="34" charset="0"/>
              <a:buNone/>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Why?</a:t>
            </a:r>
            <a:r>
              <a:rPr lang="en-GB" dirty="0"/>
              <a:t>	</a:t>
            </a:r>
          </a:p>
        </p:txBody>
      </p:sp>
      <p:sp>
        <p:nvSpPr>
          <p:cNvPr id="17" name="Content Placeholder 3">
            <a:extLst>
              <a:ext uri="{FF2B5EF4-FFF2-40B4-BE49-F238E27FC236}">
                <a16:creationId xmlns:a16="http://schemas.microsoft.com/office/drawing/2014/main" id="{5E657AA3-1EE5-F37B-0BEB-B1269C5CD755}"/>
              </a:ext>
            </a:extLst>
          </p:cNvPr>
          <p:cNvSpPr txBox="1">
            <a:spLocks/>
          </p:cNvSpPr>
          <p:nvPr/>
        </p:nvSpPr>
        <p:spPr>
          <a:xfrm>
            <a:off x="5768195" y="5379072"/>
            <a:ext cx="6067247" cy="1177001"/>
          </a:xfrm>
          <a:prstGeom prst="rect">
            <a:avLst/>
          </a:prstGeom>
        </p:spPr>
        <p:txBody>
          <a:bodyPr rtlCol="0">
            <a:noAutofit/>
          </a:bodyPr>
          <a:lst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Finance Ministry to provide assistance to upcoming, local enterprises to boost the economy and help struggling entrepreneurs  </a:t>
            </a:r>
            <a:endParaRPr lang="en-GB" sz="2400" dirty="0"/>
          </a:p>
          <a:p>
            <a:endParaRPr lang="en-GB"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rtlCol="0"/>
          <a:lstStyle/>
          <a:p>
            <a:pPr rtl="0"/>
            <a:r>
              <a:rPr lang="en-GB" dirty="0"/>
              <a:t>Data overview</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rtlCol="0"/>
          <a:lstStyle/>
          <a:p>
            <a:pPr rtl="0"/>
            <a:r>
              <a:rPr lang="en-GB" dirty="0"/>
              <a:t>Overview of the data</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565466788"/>
              </p:ext>
            </p:extLst>
          </p:nvPr>
        </p:nvGraphicFramePr>
        <p:xfrm>
          <a:off x="1143000" y="2009775"/>
          <a:ext cx="3962400" cy="2504214"/>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tblGrid>
              <a:tr h="529938">
                <a:tc gridSpan="2">
                  <a:txBody>
                    <a:bodyPr/>
                    <a:lstStyle/>
                    <a:p>
                      <a:pPr algn="ctr" rtl="0"/>
                      <a:r>
                        <a:rPr lang="en-GB" dirty="0"/>
                        <a:t>Startup success prediction data</a:t>
                      </a:r>
                    </a:p>
                  </a:txBody>
                  <a:tcPr anchor="ctr">
                    <a:lnB w="9525" cap="flat" cmpd="sng" algn="ctr">
                      <a:solidFill>
                        <a:schemeClr val="accent1"/>
                      </a:solidFill>
                      <a:prstDash val="solid"/>
                      <a:round/>
                      <a:headEnd type="none" w="med" len="med"/>
                      <a:tailEnd type="none" w="med" len="med"/>
                    </a:lnB>
                  </a:tcPr>
                </a:tc>
                <a:tc hMerge="1">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dirty="0"/>
                        <a:t>Columns</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49</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rtl="0"/>
                      <a:r>
                        <a:rPr lang="en-GB" dirty="0"/>
                        <a:t>Rows</a:t>
                      </a:r>
                    </a:p>
                  </a:txBody>
                  <a:tcPr anchor="ctr"/>
                </a:tc>
                <a:tc>
                  <a:txBody>
                    <a:bodyPr/>
                    <a:lstStyle/>
                    <a:p>
                      <a:pPr algn="ctr" rtl="0"/>
                      <a:r>
                        <a:rPr lang="en-GB" dirty="0"/>
                        <a:t>823</a:t>
                      </a:r>
                    </a:p>
                  </a:txBody>
                  <a:tcPr anchor="ctr"/>
                </a:tc>
                <a:extLst>
                  <a:ext uri="{0D108BD9-81ED-4DB2-BD59-A6C34878D82A}">
                    <a16:rowId xmlns:a16="http://schemas.microsoft.com/office/drawing/2014/main" val="2465055832"/>
                  </a:ext>
                </a:extLst>
              </a:tr>
              <a:tr h="529938">
                <a:tc>
                  <a:txBody>
                    <a:bodyPr/>
                    <a:lstStyle/>
                    <a:p>
                      <a:pPr algn="ctr" rtl="0"/>
                      <a:r>
                        <a:rPr lang="en-GB" dirty="0"/>
                        <a:t>Target</a:t>
                      </a:r>
                    </a:p>
                  </a:txBody>
                  <a:tcPr anchor="ctr"/>
                </a:tc>
                <a:tc>
                  <a:txBody>
                    <a:bodyPr/>
                    <a:lstStyle/>
                    <a:p>
                      <a:pPr algn="ctr" rtl="0"/>
                      <a:r>
                        <a:rPr lang="en-GB" dirty="0"/>
                        <a:t>Status: Acquired/Survived - Closed </a:t>
                      </a:r>
                    </a:p>
                  </a:txBody>
                  <a:tcPr anchor="ctr"/>
                </a:tc>
                <a:extLst>
                  <a:ext uri="{0D108BD9-81ED-4DB2-BD59-A6C34878D82A}">
                    <a16:rowId xmlns:a16="http://schemas.microsoft.com/office/drawing/2014/main" val="1474616042"/>
                  </a:ext>
                </a:extLst>
              </a:tr>
            </a:tbl>
          </a:graphicData>
        </a:graphic>
      </p:graphicFrame>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5</a:t>
            </a:fld>
            <a:endParaRPr lang="en-GB" dirty="0"/>
          </a:p>
        </p:txBody>
      </p:sp>
      <p:graphicFrame>
        <p:nvGraphicFramePr>
          <p:cNvPr id="10" name="Table 4">
            <a:extLst>
              <a:ext uri="{FF2B5EF4-FFF2-40B4-BE49-F238E27FC236}">
                <a16:creationId xmlns:a16="http://schemas.microsoft.com/office/drawing/2014/main" id="{B1ECF474-6305-84BF-824B-6A45A018F37D}"/>
              </a:ext>
            </a:extLst>
          </p:cNvPr>
          <p:cNvGraphicFramePr>
            <a:graphicFrameLocks/>
          </p:cNvGraphicFramePr>
          <p:nvPr>
            <p:extLst>
              <p:ext uri="{D42A27DB-BD31-4B8C-83A1-F6EECF244321}">
                <p14:modId xmlns:p14="http://schemas.microsoft.com/office/powerpoint/2010/main" val="2790729562"/>
              </p:ext>
            </p:extLst>
          </p:nvPr>
        </p:nvGraphicFramePr>
        <p:xfrm>
          <a:off x="3779807" y="5291982"/>
          <a:ext cx="4771846" cy="1059876"/>
        </p:xfrm>
        <a:graphic>
          <a:graphicData uri="http://schemas.openxmlformats.org/drawingml/2006/table">
            <a:tbl>
              <a:tblPr firstRow="1" bandRow="1">
                <a:tableStyleId>{5C22544A-7EE6-4342-B048-85BDC9FD1C3A}</a:tableStyleId>
              </a:tblPr>
              <a:tblGrid>
                <a:gridCol w="2385923">
                  <a:extLst>
                    <a:ext uri="{9D8B030D-6E8A-4147-A177-3AD203B41FA5}">
                      <a16:colId xmlns:a16="http://schemas.microsoft.com/office/drawing/2014/main" val="1196845939"/>
                    </a:ext>
                  </a:extLst>
                </a:gridCol>
                <a:gridCol w="2385923">
                  <a:extLst>
                    <a:ext uri="{9D8B030D-6E8A-4147-A177-3AD203B41FA5}">
                      <a16:colId xmlns:a16="http://schemas.microsoft.com/office/drawing/2014/main" val="1784600368"/>
                    </a:ext>
                  </a:extLst>
                </a:gridCol>
              </a:tblGrid>
              <a:tr h="529938">
                <a:tc gridSpan="2">
                  <a:txBody>
                    <a:bodyPr/>
                    <a:lstStyle/>
                    <a:p>
                      <a:pPr algn="ctr" rtl="0"/>
                      <a:r>
                        <a:rPr lang="en-GB" dirty="0"/>
                        <a:t>Years </a:t>
                      </a:r>
                    </a:p>
                  </a:txBody>
                  <a:tcPr anchor="ctr">
                    <a:lnB w="9525" cap="flat" cmpd="sng" algn="ctr">
                      <a:solidFill>
                        <a:schemeClr val="accent1"/>
                      </a:solidFill>
                      <a:prstDash val="solid"/>
                      <a:round/>
                      <a:headEnd type="none" w="med" len="med"/>
                      <a:tailEnd type="none" w="med" len="med"/>
                    </a:lnB>
                  </a:tcPr>
                </a:tc>
                <a:tc hMerge="1">
                  <a:txBody>
                    <a:bodyPr/>
                    <a:lstStyle/>
                    <a:p>
                      <a:pPr algn="ctr" rtl="0"/>
                      <a:endParaRPr lang="en-GB" dirty="0"/>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rtl="0"/>
                      <a:r>
                        <a:rPr lang="en-GB" dirty="0"/>
                        <a:t>1984 - 2013</a:t>
                      </a:r>
                    </a:p>
                  </a:txBody>
                  <a:tcPr anchor="ctr">
                    <a:lnT w="9525" cap="flat" cmpd="sng" algn="ctr">
                      <a:solidFill>
                        <a:schemeClr val="accent1"/>
                      </a:solidFill>
                      <a:prstDash val="solid"/>
                      <a:round/>
                      <a:headEnd type="none" w="med" len="med"/>
                      <a:tailEnd type="none" w="med" len="med"/>
                    </a:lnT>
                  </a:tcPr>
                </a:tc>
                <a:tc>
                  <a:txBody>
                    <a:bodyPr/>
                    <a:lstStyle/>
                    <a:p>
                      <a:pPr algn="ctr" rtl="0"/>
                      <a:r>
                        <a:rPr lang="en-GB" dirty="0"/>
                        <a:t>Focus: 2000-2013</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bl>
          </a:graphicData>
        </a:graphic>
      </p:graphicFrame>
      <p:pic>
        <p:nvPicPr>
          <p:cNvPr id="1026" name="Picture 2">
            <a:extLst>
              <a:ext uri="{FF2B5EF4-FFF2-40B4-BE49-F238E27FC236}">
                <a16:creationId xmlns:a16="http://schemas.microsoft.com/office/drawing/2014/main" id="{477C2F79-18F8-87CB-36EF-B27F06AEE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2082" y="1576387"/>
            <a:ext cx="3705225"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3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lstStyle/>
          <a:p>
            <a:pPr rtl="0"/>
            <a:r>
              <a:rPr lang="en-GB" dirty="0"/>
              <a:t>CHARTs</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6</a:t>
            </a:fld>
            <a:endParaRPr lang="en-GB" dirty="0"/>
          </a:p>
        </p:txBody>
      </p:sp>
      <p:pic>
        <p:nvPicPr>
          <p:cNvPr id="2050" name="Picture 2">
            <a:extLst>
              <a:ext uri="{FF2B5EF4-FFF2-40B4-BE49-F238E27FC236}">
                <a16:creationId xmlns:a16="http://schemas.microsoft.com/office/drawing/2014/main" id="{C13D91A5-B955-4FE6-3DA7-AC4F1358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400" y="2346386"/>
            <a:ext cx="4992763" cy="340752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08CA187-9FBF-177B-CA54-B721FC7D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553" y="2346386"/>
            <a:ext cx="5282101" cy="3865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263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lstStyle/>
          <a:p>
            <a:pPr rtl="0"/>
            <a:r>
              <a:rPr lang="en-GB" dirty="0"/>
              <a:t>CHARTs</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7</a:t>
            </a:fld>
            <a:endParaRPr lang="en-GB" dirty="0"/>
          </a:p>
        </p:txBody>
      </p:sp>
      <p:pic>
        <p:nvPicPr>
          <p:cNvPr id="4098" name="Picture 2">
            <a:extLst>
              <a:ext uri="{FF2B5EF4-FFF2-40B4-BE49-F238E27FC236}">
                <a16:creationId xmlns:a16="http://schemas.microsoft.com/office/drawing/2014/main" id="{AA98E472-149D-86C8-3BE2-C8E21D586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579" y="1777042"/>
            <a:ext cx="6544529" cy="4399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753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lstStyle/>
          <a:p>
            <a:pPr rtl="0"/>
            <a:r>
              <a:rPr lang="en-GB" dirty="0"/>
              <a:t>CHARTs</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8</a:t>
            </a:fld>
            <a:endParaRPr lang="en-GB" dirty="0"/>
          </a:p>
        </p:txBody>
      </p:sp>
      <p:pic>
        <p:nvPicPr>
          <p:cNvPr id="3074" name="Picture 2">
            <a:extLst>
              <a:ext uri="{FF2B5EF4-FFF2-40B4-BE49-F238E27FC236}">
                <a16:creationId xmlns:a16="http://schemas.microsoft.com/office/drawing/2014/main" id="{7D5FBF0D-5E2E-A0CE-0FCF-98CC6C833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220" y="2248619"/>
            <a:ext cx="6368138" cy="331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33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B7DCE3-A62E-497E-8A96-DF8D1A4904FD}"/>
              </a:ext>
            </a:extLst>
          </p:cNvPr>
          <p:cNvSpPr>
            <a:spLocks noGrp="1"/>
          </p:cNvSpPr>
          <p:nvPr>
            <p:ph type="title"/>
          </p:nvPr>
        </p:nvSpPr>
        <p:spPr>
          <a:xfrm>
            <a:off x="1143000" y="533401"/>
            <a:ext cx="9906000" cy="1382156"/>
          </a:xfrm>
        </p:spPr>
        <p:txBody>
          <a:bodyPr rtlCol="0"/>
          <a:lstStyle/>
          <a:p>
            <a:pPr rtl="0"/>
            <a:r>
              <a:rPr lang="en-GB" dirty="0"/>
              <a:t>CHARTs</a:t>
            </a:r>
          </a:p>
        </p:txBody>
      </p:sp>
      <p:sp>
        <p:nvSpPr>
          <p:cNvPr id="6" name="Slide Number Placeholder 5">
            <a:extLst>
              <a:ext uri="{FF2B5EF4-FFF2-40B4-BE49-F238E27FC236}">
                <a16:creationId xmlns:a16="http://schemas.microsoft.com/office/drawing/2014/main" id="{F1D8EAF4-7E41-4FEA-B534-06CE08821DB2}"/>
              </a:ext>
            </a:extLst>
          </p:cNvPr>
          <p:cNvSpPr>
            <a:spLocks noGrp="1"/>
          </p:cNvSpPr>
          <p:nvPr>
            <p:ph type="sldNum" sz="quarter" idx="12"/>
          </p:nvPr>
        </p:nvSpPr>
        <p:spPr>
          <a:xfrm>
            <a:off x="11602477" y="6398878"/>
            <a:ext cx="470887" cy="365125"/>
          </a:xfrm>
        </p:spPr>
        <p:txBody>
          <a:bodyPr rtlCol="0"/>
          <a:lstStyle/>
          <a:p>
            <a:pPr rtl="0"/>
            <a:fld id="{312CC964-A50B-4C29-B4E4-2C30BB34CCF3}" type="slidenum">
              <a:rPr lang="en-GB" smtClean="0"/>
              <a:pPr rtl="0"/>
              <a:t>9</a:t>
            </a:fld>
            <a:endParaRPr lang="en-GB" dirty="0"/>
          </a:p>
        </p:txBody>
      </p:sp>
      <p:pic>
        <p:nvPicPr>
          <p:cNvPr id="3076" name="Picture 4">
            <a:extLst>
              <a:ext uri="{FF2B5EF4-FFF2-40B4-BE49-F238E27FC236}">
                <a16:creationId xmlns:a16="http://schemas.microsoft.com/office/drawing/2014/main" id="{F9E516EE-59FE-8FC5-7B7C-672E3D0772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4858" y="1690778"/>
            <a:ext cx="6678121" cy="4511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7768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160.tgt.Office_50301404_TF22797433_Win32_OJ112196092" id="{2903BBB8-BE33-4839-B169-4F85AEBE70D9}" vid="{0C7966E0-5557-440A-B8C8-2E4B23DE76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07C1F5B-A1D0-429A-8E7C-3E271353D1E0}">
  <ds:schemaRefs>
    <ds:schemaRef ds:uri="http://schemas.microsoft.com/sharepoint/v3/contenttype/forms"/>
  </ds:schemaRefs>
</ds:datastoreItem>
</file>

<file path=customXml/itemProps2.xml><?xml version="1.0" encoding="utf-8"?>
<ds:datastoreItem xmlns:ds="http://schemas.openxmlformats.org/officeDocument/2006/customXml" ds:itemID="{AA1E8BDE-7A03-4563-82F6-53B214F895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5CABE4-909F-4611-A0E1-6E45080B3C9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{2B45FD17-72B5-45AE-8FBF-7E6DC11ACF3A}tf22797433_win32</Template>
  <TotalTime>54</TotalTime>
  <Words>546</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Univers Condensed Light</vt:lpstr>
      <vt:lpstr>Walbaum Display Light</vt:lpstr>
      <vt:lpstr>AngleLinesVTI</vt:lpstr>
      <vt:lpstr>Startup Success Prediction model</vt:lpstr>
      <vt:lpstr>Agenda </vt:lpstr>
      <vt:lpstr>Introduction</vt:lpstr>
      <vt:lpstr>Data overview</vt:lpstr>
      <vt:lpstr>Overview of the data</vt:lpstr>
      <vt:lpstr>CHARTs</vt:lpstr>
      <vt:lpstr>CHARTs</vt:lpstr>
      <vt:lpstr>CHARTs</vt:lpstr>
      <vt:lpstr>CHARTs</vt:lpstr>
      <vt:lpstr>Model overview</vt:lpstr>
      <vt:lpstr>The way  to get started is to quit  talking and begin doing.</vt:lpstr>
      <vt:lpstr>Model overview</vt:lpstr>
      <vt:lpstr>Model overview</vt:lpstr>
      <vt:lpstr>FINAL MODEL SELECTION</vt:lpstr>
      <vt:lpstr>FINAL MODEL SCORE</vt:lpstr>
      <vt:lpstr>conclusion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Van de Schootbrugge</dc:creator>
  <cp:lastModifiedBy>Clelia Chelmi</cp:lastModifiedBy>
  <cp:revision>11</cp:revision>
  <dcterms:created xsi:type="dcterms:W3CDTF">2024-06-03T13:08:28Z</dcterms:created>
  <dcterms:modified xsi:type="dcterms:W3CDTF">2024-06-03T15:02:05Z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