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9" r:id="rId5"/>
    <p:sldId id="281" r:id="rId6"/>
    <p:sldId id="295" r:id="rId7"/>
    <p:sldId id="294" r:id="rId8"/>
    <p:sldId id="322" r:id="rId9"/>
    <p:sldId id="323" r:id="rId10"/>
    <p:sldId id="324" r:id="rId11"/>
    <p:sldId id="325" r:id="rId12"/>
    <p:sldId id="326" r:id="rId13"/>
    <p:sldId id="296" r:id="rId14"/>
    <p:sldId id="316" r:id="rId15"/>
    <p:sldId id="318" r:id="rId16"/>
    <p:sldId id="327" r:id="rId17"/>
    <p:sldId id="301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598" autoAdjust="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1BDBC-2E9C-48F2-BB42-453634F12AF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F8C127-5C94-42C8-B383-57EA03961105}">
      <dgm:prSet phldrT="[Text]"/>
      <dgm:spPr/>
      <dgm:t>
        <a:bodyPr/>
        <a:lstStyle/>
        <a:p>
          <a:r>
            <a:rPr lang="en-GB" dirty="0"/>
            <a:t>Customer credit card data</a:t>
          </a:r>
        </a:p>
      </dgm:t>
    </dgm:pt>
    <dgm:pt modelId="{2FCC23B7-0CAA-4665-87EA-B5A8F644EF87}" type="parTrans" cxnId="{ADCEB4DE-2A0B-48D2-932C-27F6F5EE0E36}">
      <dgm:prSet/>
      <dgm:spPr/>
      <dgm:t>
        <a:bodyPr/>
        <a:lstStyle/>
        <a:p>
          <a:endParaRPr lang="en-GB"/>
        </a:p>
      </dgm:t>
    </dgm:pt>
    <dgm:pt modelId="{A185229B-2132-4E6C-9803-146C174F86F5}" type="sibTrans" cxnId="{ADCEB4DE-2A0B-48D2-932C-27F6F5EE0E36}">
      <dgm:prSet/>
      <dgm:spPr/>
      <dgm:t>
        <a:bodyPr/>
        <a:lstStyle/>
        <a:p>
          <a:endParaRPr lang="en-GB"/>
        </a:p>
      </dgm:t>
    </dgm:pt>
    <dgm:pt modelId="{EFABC5FB-D145-47A3-B7FD-940A34628889}">
      <dgm:prSet phldrT="[Text]"/>
      <dgm:spPr/>
      <dgm:t>
        <a:bodyPr/>
        <a:lstStyle/>
        <a:p>
          <a:r>
            <a:rPr lang="en-GB" dirty="0"/>
            <a:t>Group customers based on  behavioural data</a:t>
          </a:r>
        </a:p>
      </dgm:t>
    </dgm:pt>
    <dgm:pt modelId="{CB584389-CCF7-483B-810C-BDA7BE73B4D3}" type="parTrans" cxnId="{52CF4719-7604-48E4-B561-7B310344DE92}">
      <dgm:prSet/>
      <dgm:spPr/>
      <dgm:t>
        <a:bodyPr/>
        <a:lstStyle/>
        <a:p>
          <a:endParaRPr lang="en-GB"/>
        </a:p>
      </dgm:t>
    </dgm:pt>
    <dgm:pt modelId="{3034B259-C77F-4D08-91C2-D0AE8A4F84FB}" type="sibTrans" cxnId="{52CF4719-7604-48E4-B561-7B310344DE92}">
      <dgm:prSet/>
      <dgm:spPr/>
      <dgm:t>
        <a:bodyPr/>
        <a:lstStyle/>
        <a:p>
          <a:endParaRPr lang="en-GB"/>
        </a:p>
      </dgm:t>
    </dgm:pt>
    <dgm:pt modelId="{C3CA931E-19DC-4512-A6C9-7022A1459B32}">
      <dgm:prSet phldrT="[Text]"/>
      <dgm:spPr/>
      <dgm:t>
        <a:bodyPr/>
        <a:lstStyle/>
        <a:p>
          <a:r>
            <a:rPr lang="en-GB" dirty="0"/>
            <a:t>Recommendations for customer groups</a:t>
          </a:r>
        </a:p>
      </dgm:t>
    </dgm:pt>
    <dgm:pt modelId="{4B91C405-19E9-4553-883A-67E967B4C303}" type="parTrans" cxnId="{28850725-06B6-4A64-8AFB-00CCA38E1191}">
      <dgm:prSet/>
      <dgm:spPr/>
      <dgm:t>
        <a:bodyPr/>
        <a:lstStyle/>
        <a:p>
          <a:endParaRPr lang="en-GB"/>
        </a:p>
      </dgm:t>
    </dgm:pt>
    <dgm:pt modelId="{1E41C780-067C-4A5F-B80E-D99409ACD394}" type="sibTrans" cxnId="{28850725-06B6-4A64-8AFB-00CCA38E1191}">
      <dgm:prSet/>
      <dgm:spPr/>
      <dgm:t>
        <a:bodyPr/>
        <a:lstStyle/>
        <a:p>
          <a:endParaRPr lang="en-GB"/>
        </a:p>
      </dgm:t>
    </dgm:pt>
    <dgm:pt modelId="{F3848D19-82F2-4E4E-A2B9-7B7848B733CC}" type="pres">
      <dgm:prSet presAssocID="{FF41BDBC-2E9C-48F2-BB42-453634F12AF8}" presName="Name0" presStyleCnt="0">
        <dgm:presLayoutVars>
          <dgm:dir/>
          <dgm:animLvl val="lvl"/>
          <dgm:resizeHandles val="exact"/>
        </dgm:presLayoutVars>
      </dgm:prSet>
      <dgm:spPr/>
    </dgm:pt>
    <dgm:pt modelId="{D242A144-B75C-46A7-989E-E6053702368F}" type="pres">
      <dgm:prSet presAssocID="{67F8C127-5C94-42C8-B383-57EA0396110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3C6BBFE-672D-4ACE-BCF5-2259352FDA31}" type="pres">
      <dgm:prSet presAssocID="{A185229B-2132-4E6C-9803-146C174F86F5}" presName="parTxOnlySpace" presStyleCnt="0"/>
      <dgm:spPr/>
    </dgm:pt>
    <dgm:pt modelId="{9268979C-89AF-42AC-8B8D-F9C8262D7240}" type="pres">
      <dgm:prSet presAssocID="{EFABC5FB-D145-47A3-B7FD-940A3462888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D8C4E3D-25F1-4D07-A67E-9CC32A64223F}" type="pres">
      <dgm:prSet presAssocID="{3034B259-C77F-4D08-91C2-D0AE8A4F84FB}" presName="parTxOnlySpace" presStyleCnt="0"/>
      <dgm:spPr/>
    </dgm:pt>
    <dgm:pt modelId="{2B060145-1299-486F-B77F-EBD2B7A08E85}" type="pres">
      <dgm:prSet presAssocID="{C3CA931E-19DC-4512-A6C9-7022A1459B3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CF4719-7604-48E4-B561-7B310344DE92}" srcId="{FF41BDBC-2E9C-48F2-BB42-453634F12AF8}" destId="{EFABC5FB-D145-47A3-B7FD-940A34628889}" srcOrd="1" destOrd="0" parTransId="{CB584389-CCF7-483B-810C-BDA7BE73B4D3}" sibTransId="{3034B259-C77F-4D08-91C2-D0AE8A4F84FB}"/>
    <dgm:cxn modelId="{28850725-06B6-4A64-8AFB-00CCA38E1191}" srcId="{FF41BDBC-2E9C-48F2-BB42-453634F12AF8}" destId="{C3CA931E-19DC-4512-A6C9-7022A1459B32}" srcOrd="2" destOrd="0" parTransId="{4B91C405-19E9-4553-883A-67E967B4C303}" sibTransId="{1E41C780-067C-4A5F-B80E-D99409ACD394}"/>
    <dgm:cxn modelId="{054C5D29-CD91-49EB-A7CC-D32E23FA1BB3}" type="presOf" srcId="{67F8C127-5C94-42C8-B383-57EA03961105}" destId="{D242A144-B75C-46A7-989E-E6053702368F}" srcOrd="0" destOrd="0" presId="urn:microsoft.com/office/officeart/2005/8/layout/chevron1"/>
    <dgm:cxn modelId="{481B6291-A079-432E-BA7B-B4C400C944FF}" type="presOf" srcId="{EFABC5FB-D145-47A3-B7FD-940A34628889}" destId="{9268979C-89AF-42AC-8B8D-F9C8262D7240}" srcOrd="0" destOrd="0" presId="urn:microsoft.com/office/officeart/2005/8/layout/chevron1"/>
    <dgm:cxn modelId="{E5CFA3B5-7547-44E5-B19D-D060AE993CEB}" type="presOf" srcId="{C3CA931E-19DC-4512-A6C9-7022A1459B32}" destId="{2B060145-1299-486F-B77F-EBD2B7A08E85}" srcOrd="0" destOrd="0" presId="urn:microsoft.com/office/officeart/2005/8/layout/chevron1"/>
    <dgm:cxn modelId="{161273C0-00FC-4D38-A396-56F0454B21FA}" type="presOf" srcId="{FF41BDBC-2E9C-48F2-BB42-453634F12AF8}" destId="{F3848D19-82F2-4E4E-A2B9-7B7848B733CC}" srcOrd="0" destOrd="0" presId="urn:microsoft.com/office/officeart/2005/8/layout/chevron1"/>
    <dgm:cxn modelId="{ADCEB4DE-2A0B-48D2-932C-27F6F5EE0E36}" srcId="{FF41BDBC-2E9C-48F2-BB42-453634F12AF8}" destId="{67F8C127-5C94-42C8-B383-57EA03961105}" srcOrd="0" destOrd="0" parTransId="{2FCC23B7-0CAA-4665-87EA-B5A8F644EF87}" sibTransId="{A185229B-2132-4E6C-9803-146C174F86F5}"/>
    <dgm:cxn modelId="{12C084AE-2197-4925-AD34-EA6EC21C877D}" type="presParOf" srcId="{F3848D19-82F2-4E4E-A2B9-7B7848B733CC}" destId="{D242A144-B75C-46A7-989E-E6053702368F}" srcOrd="0" destOrd="0" presId="urn:microsoft.com/office/officeart/2005/8/layout/chevron1"/>
    <dgm:cxn modelId="{753C0C21-9875-4F29-88E5-E7095658DF48}" type="presParOf" srcId="{F3848D19-82F2-4E4E-A2B9-7B7848B733CC}" destId="{53C6BBFE-672D-4ACE-BCF5-2259352FDA31}" srcOrd="1" destOrd="0" presId="urn:microsoft.com/office/officeart/2005/8/layout/chevron1"/>
    <dgm:cxn modelId="{FDE9DF41-50D1-4706-88A2-038AA7AB141A}" type="presParOf" srcId="{F3848D19-82F2-4E4E-A2B9-7B7848B733CC}" destId="{9268979C-89AF-42AC-8B8D-F9C8262D7240}" srcOrd="2" destOrd="0" presId="urn:microsoft.com/office/officeart/2005/8/layout/chevron1"/>
    <dgm:cxn modelId="{9429C2AA-1376-41BC-956F-B4BF9D3F7330}" type="presParOf" srcId="{F3848D19-82F2-4E4E-A2B9-7B7848B733CC}" destId="{AD8C4E3D-25F1-4D07-A67E-9CC32A64223F}" srcOrd="3" destOrd="0" presId="urn:microsoft.com/office/officeart/2005/8/layout/chevron1"/>
    <dgm:cxn modelId="{18E12BFF-28E5-494D-A89B-E04C033BABB0}" type="presParOf" srcId="{F3848D19-82F2-4E4E-A2B9-7B7848B733CC}" destId="{2B060145-1299-486F-B77F-EBD2B7A08E8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2A144-B75C-46A7-989E-E6053702368F}">
      <dsp:nvSpPr>
        <dsp:cNvPr id="0" name=""/>
        <dsp:cNvSpPr/>
      </dsp:nvSpPr>
      <dsp:spPr>
        <a:xfrm>
          <a:off x="2774" y="551558"/>
          <a:ext cx="3380120" cy="13520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Customer credit card data</a:t>
          </a:r>
        </a:p>
      </dsp:txBody>
      <dsp:txXfrm>
        <a:off x="678798" y="551558"/>
        <a:ext cx="2028072" cy="1352048"/>
      </dsp:txXfrm>
    </dsp:sp>
    <dsp:sp modelId="{9268979C-89AF-42AC-8B8D-F9C8262D7240}">
      <dsp:nvSpPr>
        <dsp:cNvPr id="0" name=""/>
        <dsp:cNvSpPr/>
      </dsp:nvSpPr>
      <dsp:spPr>
        <a:xfrm>
          <a:off x="3044882" y="551558"/>
          <a:ext cx="3380120" cy="13520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Group customers based on  behavioural data</a:t>
          </a:r>
        </a:p>
      </dsp:txBody>
      <dsp:txXfrm>
        <a:off x="3720906" y="551558"/>
        <a:ext cx="2028072" cy="1352048"/>
      </dsp:txXfrm>
    </dsp:sp>
    <dsp:sp modelId="{2B060145-1299-486F-B77F-EBD2B7A08E85}">
      <dsp:nvSpPr>
        <dsp:cNvPr id="0" name=""/>
        <dsp:cNvSpPr/>
      </dsp:nvSpPr>
      <dsp:spPr>
        <a:xfrm>
          <a:off x="6086991" y="551558"/>
          <a:ext cx="3380120" cy="13520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Recommendations for customer groups</a:t>
          </a:r>
        </a:p>
      </dsp:txBody>
      <dsp:txXfrm>
        <a:off x="6763015" y="551558"/>
        <a:ext cx="2028072" cy="1352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4CA90D-FAE5-4CC1-874C-F8C9E6C3EF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087B5-F672-40FE-9915-815CBA9EB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6DED8-272F-40A5-8DDC-40D007176B1E}" type="datetime1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2D30A-24C7-499B-BF2A-8E5130AC9C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0FE9B-9EEE-4F4D-B5DD-0D553217C5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65E75-2179-4AE0-B0C7-D97955CF45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7867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1E9145-5BDB-4503-B4E1-3132DE0F79B6}" type="datetime1">
              <a:rPr lang="en-GB" smtClean="0"/>
              <a:t>11/06/2024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61EF503-E31C-4FCE-86D9-0C61A5CBE2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rtlCol="0" anchor="t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rtl="0"/>
            <a:r>
              <a:rPr lang="en-GB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2CC964-A50B-4C29-B4E4-2C30BB34CCF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rtlCol="0"/>
          <a:lstStyle>
            <a:lvl1pPr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rtlCol="0" anchor="b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 anchor="t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 anchor="ctr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 rtlCol="0">
            <a:normAutofit/>
          </a:bodyPr>
          <a:lstStyle>
            <a:lvl1pPr algn="l">
              <a:defRPr sz="4400"/>
            </a:lvl1pPr>
          </a:lstStyle>
          <a:p>
            <a:pPr algn="r"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 rtlCol="0"/>
          <a:lstStyle>
            <a:lvl1pPr>
              <a:buNone/>
              <a:defRPr/>
            </a:lvl1pPr>
          </a:lstStyle>
          <a:p>
            <a:pPr algn="r" rtl="0"/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rtlCol="0" anchor="b">
            <a:normAutofit/>
          </a:bodyPr>
          <a:lstStyle>
            <a:lvl1pPr>
              <a:buNone/>
              <a:defRPr/>
            </a:lvl1pPr>
          </a:lstStyle>
          <a:p>
            <a:pPr algn="l" rtl="0"/>
            <a:r>
              <a:rPr lang="en-US" sz="1600"/>
              <a:t>Click to edit Master subtitle style</a:t>
            </a:r>
            <a:endParaRPr lang="en-GB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rtlCol="0" anchor="t"/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US"/>
              <a:t>2/7/20XX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ira1992/credit-card-data-intermediate-dataset/da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250833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Customer behaviours on CREDIT </a:t>
            </a:r>
            <a:br>
              <a:rPr lang="en-GB" dirty="0"/>
            </a:br>
            <a:r>
              <a:rPr lang="en-GB" dirty="0"/>
              <a:t>CARD</a:t>
            </a:r>
            <a:br>
              <a:rPr lang="en-GB" dirty="0"/>
            </a:br>
            <a:r>
              <a:rPr lang="en-GB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0697" y="4123427"/>
            <a:ext cx="2423786" cy="199506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sz="2800" dirty="0"/>
              <a:t>Clelia </a:t>
            </a:r>
            <a:r>
              <a:rPr lang="en-GB" sz="2800" dirty="0" err="1"/>
              <a:t>Chelmi</a:t>
            </a:r>
            <a:endParaRPr lang="en-GB" sz="2800" dirty="0"/>
          </a:p>
          <a:p>
            <a:pPr rtl="0"/>
            <a:r>
              <a:rPr lang="en-GB" sz="2800" dirty="0"/>
              <a:t>Lilly Kolliniati </a:t>
            </a:r>
          </a:p>
          <a:p>
            <a:pPr rtl="0"/>
            <a:endParaRPr lang="en-GB" dirty="0"/>
          </a:p>
          <a:p>
            <a:pPr rtl="0"/>
            <a:r>
              <a:rPr lang="en-GB" sz="1500" dirty="0"/>
              <a:t>Source data: </a:t>
            </a:r>
            <a:r>
              <a:rPr lang="en-GB" sz="1200" dirty="0">
                <a:hlinkClick r:id="rId3"/>
              </a:rPr>
              <a:t>💳 Credit Card Data- Intermediate 🗃️ Dataset (kaggle.com)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9138"/>
            <a:ext cx="9906000" cy="1382156"/>
          </a:xfrm>
        </p:spPr>
        <p:txBody>
          <a:bodyPr rtlCol="0"/>
          <a:lstStyle/>
          <a:p>
            <a:pPr rtl="0"/>
            <a:r>
              <a:rPr lang="en-GB" dirty="0"/>
              <a:t>Overview of CLUSTERS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 rtl="0"/>
              <a:t>10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E08929-445A-D048-FF1C-87921FB51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50" y="1660524"/>
            <a:ext cx="3358551" cy="232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ED6A71-057A-51C6-E601-ABF15FD30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43" y="1660524"/>
            <a:ext cx="3257577" cy="222773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169E88F-236E-CD7A-B1A6-9DA09646E390}"/>
              </a:ext>
            </a:extLst>
          </p:cNvPr>
          <p:cNvSpPr txBox="1">
            <a:spLocks/>
          </p:cNvSpPr>
          <p:nvPr/>
        </p:nvSpPr>
        <p:spPr>
          <a:xfrm>
            <a:off x="6735943" y="4942444"/>
            <a:ext cx="4313057" cy="111298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from the charts we can see that the </a:t>
            </a:r>
            <a:r>
              <a:rPr lang="en-GB" b="1" dirty="0"/>
              <a:t>optimal</a:t>
            </a:r>
            <a:r>
              <a:rPr lang="en-GB" dirty="0"/>
              <a:t> number of cluster is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endParaRPr lang="en-GB" dirty="0"/>
          </a:p>
          <a:p>
            <a:pPr lvl="4"/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7474B3-4889-D24D-7582-1C4F1377D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51" y="4311518"/>
            <a:ext cx="4409680" cy="1875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1F2FB3-D844-86A3-2AB6-50146EF80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258" y="1660524"/>
            <a:ext cx="3321093" cy="22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50" y="2012083"/>
            <a:ext cx="4946904" cy="3273552"/>
          </a:xfrm>
        </p:spPr>
        <p:txBody>
          <a:bodyPr rtlCol="0"/>
          <a:lstStyle/>
          <a:p>
            <a:pPr algn="ctr" rtl="0"/>
            <a:r>
              <a:rPr lang="en-GB" dirty="0"/>
              <a:t>Conclusion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Summary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118379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 rtlCol="0"/>
          <a:lstStyle/>
          <a:p>
            <a:pPr rtl="0"/>
            <a:r>
              <a:rPr lang="en-GB" dirty="0"/>
              <a:t>Customer segmentation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828FCC7C-9CA7-4A08-B1B6-91B39D2A9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919330"/>
              </p:ext>
            </p:extLst>
          </p:nvPr>
        </p:nvGraphicFramePr>
        <p:xfrm>
          <a:off x="799378" y="1696263"/>
          <a:ext cx="10524231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359">
                  <a:extLst>
                    <a:ext uri="{9D8B030D-6E8A-4147-A177-3AD203B41FA5}">
                      <a16:colId xmlns:a16="http://schemas.microsoft.com/office/drawing/2014/main" val="1196845939"/>
                    </a:ext>
                  </a:extLst>
                </a:gridCol>
                <a:gridCol w="1169359">
                  <a:extLst>
                    <a:ext uri="{9D8B030D-6E8A-4147-A177-3AD203B41FA5}">
                      <a16:colId xmlns:a16="http://schemas.microsoft.com/office/drawing/2014/main" val="1784600368"/>
                    </a:ext>
                  </a:extLst>
                </a:gridCol>
                <a:gridCol w="1169359">
                  <a:extLst>
                    <a:ext uri="{9D8B030D-6E8A-4147-A177-3AD203B41FA5}">
                      <a16:colId xmlns:a16="http://schemas.microsoft.com/office/drawing/2014/main" val="1595433812"/>
                    </a:ext>
                  </a:extLst>
                </a:gridCol>
                <a:gridCol w="1169359">
                  <a:extLst>
                    <a:ext uri="{9D8B030D-6E8A-4147-A177-3AD203B41FA5}">
                      <a16:colId xmlns:a16="http://schemas.microsoft.com/office/drawing/2014/main" val="1847977705"/>
                    </a:ext>
                  </a:extLst>
                </a:gridCol>
                <a:gridCol w="1169359">
                  <a:extLst>
                    <a:ext uri="{9D8B030D-6E8A-4147-A177-3AD203B41FA5}">
                      <a16:colId xmlns:a16="http://schemas.microsoft.com/office/drawing/2014/main" val="4178441922"/>
                    </a:ext>
                  </a:extLst>
                </a:gridCol>
                <a:gridCol w="1169359">
                  <a:extLst>
                    <a:ext uri="{9D8B030D-6E8A-4147-A177-3AD203B41FA5}">
                      <a16:colId xmlns:a16="http://schemas.microsoft.com/office/drawing/2014/main" val="3572111911"/>
                    </a:ext>
                  </a:extLst>
                </a:gridCol>
                <a:gridCol w="1169359">
                  <a:extLst>
                    <a:ext uri="{9D8B030D-6E8A-4147-A177-3AD203B41FA5}">
                      <a16:colId xmlns:a16="http://schemas.microsoft.com/office/drawing/2014/main" val="4218965088"/>
                    </a:ext>
                  </a:extLst>
                </a:gridCol>
                <a:gridCol w="1169359">
                  <a:extLst>
                    <a:ext uri="{9D8B030D-6E8A-4147-A177-3AD203B41FA5}">
                      <a16:colId xmlns:a16="http://schemas.microsoft.com/office/drawing/2014/main" val="4038579478"/>
                    </a:ext>
                  </a:extLst>
                </a:gridCol>
                <a:gridCol w="1169359">
                  <a:extLst>
                    <a:ext uri="{9D8B030D-6E8A-4147-A177-3AD203B41FA5}">
                      <a16:colId xmlns:a16="http://schemas.microsoft.com/office/drawing/2014/main" val="101891521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Cluster 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PC1:</a:t>
                      </a:r>
                    </a:p>
                    <a:p>
                      <a:pPr algn="ctr" rtl="0"/>
                      <a:r>
                        <a:rPr lang="en-GB" dirty="0"/>
                        <a:t>Credit Limit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PC2: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Min.Pay</a:t>
                      </a:r>
                      <a:endParaRPr lang="en-GB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PC3:</a:t>
                      </a:r>
                    </a:p>
                    <a:p>
                      <a:pPr algn="ctr" rtl="0"/>
                      <a:r>
                        <a:rPr lang="en-GB" dirty="0"/>
                        <a:t>Cash adv.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PC4:</a:t>
                      </a:r>
                    </a:p>
                    <a:p>
                      <a:r>
                        <a:rPr lang="en-GB" dirty="0"/>
                        <a:t>Payments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PC5:</a:t>
                      </a:r>
                    </a:p>
                    <a:p>
                      <a:r>
                        <a:rPr lang="en-GB" dirty="0"/>
                        <a:t>Balance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PC6:</a:t>
                      </a:r>
                    </a:p>
                    <a:p>
                      <a:pPr algn="ctr" rtl="0"/>
                      <a:r>
                        <a:rPr lang="en-GB" dirty="0" err="1"/>
                        <a:t>Purchaces</a:t>
                      </a:r>
                      <a:endParaRPr lang="en-GB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PC7:</a:t>
                      </a:r>
                    </a:p>
                    <a:p>
                      <a:r>
                        <a:rPr lang="en-GB"/>
                        <a:t>1-off Purchase</a:t>
                      </a:r>
                      <a:endParaRPr lang="en-GB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Conclusion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30673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1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600" dirty="0"/>
                        <a:t>Conservative users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2271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2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High activity users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7021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3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600" dirty="0"/>
                        <a:t>Cash dependent users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32946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4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600" dirty="0"/>
                        <a:t>Business / Strategic users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32737393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 rtl="0"/>
              <a:t>12</a:t>
            </a:fld>
            <a:endParaRPr lang="en-GB" dirty="0"/>
          </a:p>
        </p:txBody>
      </p:sp>
      <p:pic>
        <p:nvPicPr>
          <p:cNvPr id="8" name="Graphic 7" descr="Caret Down with solid fill">
            <a:extLst>
              <a:ext uri="{FF2B5EF4-FFF2-40B4-BE49-F238E27FC236}">
                <a16:creationId xmlns:a16="http://schemas.microsoft.com/office/drawing/2014/main" id="{B869F8A5-5B88-10FC-4933-13D615E9F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6514" y="2621219"/>
            <a:ext cx="914400" cy="914400"/>
          </a:xfrm>
          <a:prstGeom prst="rect">
            <a:avLst/>
          </a:prstGeom>
        </p:spPr>
      </p:pic>
      <p:pic>
        <p:nvPicPr>
          <p:cNvPr id="10" name="Graphic 9" descr="Caret Up with solid fill">
            <a:extLst>
              <a:ext uri="{FF2B5EF4-FFF2-40B4-BE49-F238E27FC236}">
                <a16:creationId xmlns:a16="http://schemas.microsoft.com/office/drawing/2014/main" id="{6DF9AFC1-BB76-0BFA-8934-9BC4CFE8B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1890" y="2913903"/>
            <a:ext cx="914400" cy="914400"/>
          </a:xfrm>
          <a:prstGeom prst="rect">
            <a:avLst/>
          </a:prstGeom>
        </p:spPr>
      </p:pic>
      <p:pic>
        <p:nvPicPr>
          <p:cNvPr id="11" name="Graphic 10" descr="Caret Down with solid fill">
            <a:extLst>
              <a:ext uri="{FF2B5EF4-FFF2-40B4-BE49-F238E27FC236}">
                <a16:creationId xmlns:a16="http://schemas.microsoft.com/office/drawing/2014/main" id="{CAA60D4A-617C-950B-5A10-E3A3F6DD0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4754" y="2628647"/>
            <a:ext cx="914400" cy="914400"/>
          </a:xfrm>
          <a:prstGeom prst="rect">
            <a:avLst/>
          </a:prstGeom>
        </p:spPr>
      </p:pic>
      <p:pic>
        <p:nvPicPr>
          <p:cNvPr id="12" name="Graphic 11" descr="Caret Down with solid fill">
            <a:extLst>
              <a:ext uri="{FF2B5EF4-FFF2-40B4-BE49-F238E27FC236}">
                <a16:creationId xmlns:a16="http://schemas.microsoft.com/office/drawing/2014/main" id="{38E8740B-C9E5-F50B-A0CC-7FF02B5D8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086" y="2621219"/>
            <a:ext cx="914400" cy="914400"/>
          </a:xfrm>
          <a:prstGeom prst="rect">
            <a:avLst/>
          </a:prstGeom>
        </p:spPr>
      </p:pic>
      <p:pic>
        <p:nvPicPr>
          <p:cNvPr id="13" name="Graphic 12" descr="Caret Up with solid fill">
            <a:extLst>
              <a:ext uri="{FF2B5EF4-FFF2-40B4-BE49-F238E27FC236}">
                <a16:creationId xmlns:a16="http://schemas.microsoft.com/office/drawing/2014/main" id="{F11C7AA4-6BB9-0D09-1BAD-A8C1C5CF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6426" y="2913903"/>
            <a:ext cx="914400" cy="914400"/>
          </a:xfrm>
          <a:prstGeom prst="rect">
            <a:avLst/>
          </a:prstGeom>
        </p:spPr>
      </p:pic>
      <p:pic>
        <p:nvPicPr>
          <p:cNvPr id="14" name="Graphic 13" descr="Caret Up with solid fill">
            <a:extLst>
              <a:ext uri="{FF2B5EF4-FFF2-40B4-BE49-F238E27FC236}">
                <a16:creationId xmlns:a16="http://schemas.microsoft.com/office/drawing/2014/main" id="{E306A7E1-B6E6-12A5-FA36-DD8D73964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2462" y="2913903"/>
            <a:ext cx="914400" cy="914400"/>
          </a:xfrm>
          <a:prstGeom prst="rect">
            <a:avLst/>
          </a:prstGeom>
        </p:spPr>
      </p:pic>
      <p:pic>
        <p:nvPicPr>
          <p:cNvPr id="15" name="Graphic 14" descr="Caret Down with solid fill">
            <a:extLst>
              <a:ext uri="{FF2B5EF4-FFF2-40B4-BE49-F238E27FC236}">
                <a16:creationId xmlns:a16="http://schemas.microsoft.com/office/drawing/2014/main" id="{385A7E65-A105-AB06-BAE1-AC97E9EF4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294" y="2621219"/>
            <a:ext cx="914400" cy="914400"/>
          </a:xfrm>
          <a:prstGeom prst="rect">
            <a:avLst/>
          </a:prstGeom>
        </p:spPr>
      </p:pic>
      <p:pic>
        <p:nvPicPr>
          <p:cNvPr id="16" name="Graphic 15" descr="Caret Up with solid fill">
            <a:extLst>
              <a:ext uri="{FF2B5EF4-FFF2-40B4-BE49-F238E27FC236}">
                <a16:creationId xmlns:a16="http://schemas.microsoft.com/office/drawing/2014/main" id="{058DB027-89B4-16F6-37F6-5C0CCF4AF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9558" y="3326881"/>
            <a:ext cx="914400" cy="914400"/>
          </a:xfrm>
          <a:prstGeom prst="rect">
            <a:avLst/>
          </a:prstGeom>
        </p:spPr>
      </p:pic>
      <p:pic>
        <p:nvPicPr>
          <p:cNvPr id="17" name="Graphic 16" descr="Caret Up with solid fill">
            <a:extLst>
              <a:ext uri="{FF2B5EF4-FFF2-40B4-BE49-F238E27FC236}">
                <a16:creationId xmlns:a16="http://schemas.microsoft.com/office/drawing/2014/main" id="{7C3A5FAA-D33D-D7DE-99A8-78C66C7FE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8317" y="5112549"/>
            <a:ext cx="914400" cy="914400"/>
          </a:xfrm>
          <a:prstGeom prst="rect">
            <a:avLst/>
          </a:prstGeom>
        </p:spPr>
      </p:pic>
      <p:pic>
        <p:nvPicPr>
          <p:cNvPr id="18" name="Graphic 17" descr="Caret Up with solid fill">
            <a:extLst>
              <a:ext uri="{FF2B5EF4-FFF2-40B4-BE49-F238E27FC236}">
                <a16:creationId xmlns:a16="http://schemas.microsoft.com/office/drawing/2014/main" id="{A0FD5ADD-DD7E-9702-3656-2329038CC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0217" y="3525063"/>
            <a:ext cx="914400" cy="914400"/>
          </a:xfrm>
          <a:prstGeom prst="rect">
            <a:avLst/>
          </a:prstGeom>
        </p:spPr>
      </p:pic>
      <p:pic>
        <p:nvPicPr>
          <p:cNvPr id="19" name="Graphic 18" descr="Caret Up with solid fill">
            <a:extLst>
              <a:ext uri="{FF2B5EF4-FFF2-40B4-BE49-F238E27FC236}">
                <a16:creationId xmlns:a16="http://schemas.microsoft.com/office/drawing/2014/main" id="{4D216978-2C22-9D19-B5BA-249DA99F0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0217" y="5112549"/>
            <a:ext cx="914400" cy="914400"/>
          </a:xfrm>
          <a:prstGeom prst="rect">
            <a:avLst/>
          </a:prstGeom>
        </p:spPr>
      </p:pic>
      <p:pic>
        <p:nvPicPr>
          <p:cNvPr id="20" name="Graphic 19" descr="Caret Down with solid fill">
            <a:extLst>
              <a:ext uri="{FF2B5EF4-FFF2-40B4-BE49-F238E27FC236}">
                <a16:creationId xmlns:a16="http://schemas.microsoft.com/office/drawing/2014/main" id="{8FE26096-E85A-A616-3C09-B04D1CBD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8382" y="3286738"/>
            <a:ext cx="914400" cy="914400"/>
          </a:xfrm>
          <a:prstGeom prst="rect">
            <a:avLst/>
          </a:prstGeom>
        </p:spPr>
      </p:pic>
      <p:pic>
        <p:nvPicPr>
          <p:cNvPr id="21" name="Graphic 20" descr="Caret Up with solid fill">
            <a:extLst>
              <a:ext uri="{FF2B5EF4-FFF2-40B4-BE49-F238E27FC236}">
                <a16:creationId xmlns:a16="http://schemas.microsoft.com/office/drawing/2014/main" id="{FE3E3986-83FC-EF0C-69DA-8ABEDFD3F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7086" y="3246142"/>
            <a:ext cx="914400" cy="914400"/>
          </a:xfrm>
          <a:prstGeom prst="rect">
            <a:avLst/>
          </a:prstGeom>
        </p:spPr>
      </p:pic>
      <p:pic>
        <p:nvPicPr>
          <p:cNvPr id="22" name="Graphic 21" descr="Caret Up with solid fill">
            <a:extLst>
              <a:ext uri="{FF2B5EF4-FFF2-40B4-BE49-F238E27FC236}">
                <a16:creationId xmlns:a16="http://schemas.microsoft.com/office/drawing/2014/main" id="{BBED07A6-C158-8353-0799-B7ADB8D58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1146" y="3525063"/>
            <a:ext cx="914400" cy="914400"/>
          </a:xfrm>
          <a:prstGeom prst="rect">
            <a:avLst/>
          </a:prstGeom>
        </p:spPr>
      </p:pic>
      <p:pic>
        <p:nvPicPr>
          <p:cNvPr id="23" name="Graphic 22" descr="Caret Up with solid fill">
            <a:extLst>
              <a:ext uri="{FF2B5EF4-FFF2-40B4-BE49-F238E27FC236}">
                <a16:creationId xmlns:a16="http://schemas.microsoft.com/office/drawing/2014/main" id="{AABE4DA1-70BE-1782-CEC5-C8015CFFF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0484" y="3246142"/>
            <a:ext cx="914400" cy="914400"/>
          </a:xfrm>
          <a:prstGeom prst="rect">
            <a:avLst/>
          </a:prstGeom>
        </p:spPr>
      </p:pic>
      <p:pic>
        <p:nvPicPr>
          <p:cNvPr id="24" name="Graphic 23" descr="Caret Down with solid fill">
            <a:extLst>
              <a:ext uri="{FF2B5EF4-FFF2-40B4-BE49-F238E27FC236}">
                <a16:creationId xmlns:a16="http://schemas.microsoft.com/office/drawing/2014/main" id="{4B94B4A3-D08F-357E-CD3A-DC8599557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705" y="3246142"/>
            <a:ext cx="914400" cy="914400"/>
          </a:xfrm>
          <a:prstGeom prst="rect">
            <a:avLst/>
          </a:prstGeom>
        </p:spPr>
      </p:pic>
      <p:pic>
        <p:nvPicPr>
          <p:cNvPr id="25" name="Graphic 24" descr="Caret Up with solid fill">
            <a:extLst>
              <a:ext uri="{FF2B5EF4-FFF2-40B4-BE49-F238E27FC236}">
                <a16:creationId xmlns:a16="http://schemas.microsoft.com/office/drawing/2014/main" id="{9D3DA7B8-CBC1-204B-1E5A-E94DA988C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2565" y="4406887"/>
            <a:ext cx="914400" cy="914400"/>
          </a:xfrm>
          <a:prstGeom prst="rect">
            <a:avLst/>
          </a:prstGeom>
        </p:spPr>
      </p:pic>
      <p:pic>
        <p:nvPicPr>
          <p:cNvPr id="26" name="Graphic 25" descr="Caret Up with solid fill">
            <a:extLst>
              <a:ext uri="{FF2B5EF4-FFF2-40B4-BE49-F238E27FC236}">
                <a16:creationId xmlns:a16="http://schemas.microsoft.com/office/drawing/2014/main" id="{8A39F623-7EC7-F64A-FBFB-576B99B15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3779" y="4160542"/>
            <a:ext cx="914400" cy="914400"/>
          </a:xfrm>
          <a:prstGeom prst="rect">
            <a:avLst/>
          </a:prstGeom>
        </p:spPr>
      </p:pic>
      <p:pic>
        <p:nvPicPr>
          <p:cNvPr id="27" name="Graphic 26" descr="Caret Up with solid fill">
            <a:extLst>
              <a:ext uri="{FF2B5EF4-FFF2-40B4-BE49-F238E27FC236}">
                <a16:creationId xmlns:a16="http://schemas.microsoft.com/office/drawing/2014/main" id="{947C6294-299B-3B1B-207C-79A684845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1890" y="4160542"/>
            <a:ext cx="914400" cy="914400"/>
          </a:xfrm>
          <a:prstGeom prst="rect">
            <a:avLst/>
          </a:prstGeom>
        </p:spPr>
      </p:pic>
      <p:pic>
        <p:nvPicPr>
          <p:cNvPr id="28" name="Graphic 27" descr="Caret Up with solid fill">
            <a:extLst>
              <a:ext uri="{FF2B5EF4-FFF2-40B4-BE49-F238E27FC236}">
                <a16:creationId xmlns:a16="http://schemas.microsoft.com/office/drawing/2014/main" id="{5D713170-D91C-EE5A-705E-A16BFD855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06887"/>
            <a:ext cx="914400" cy="914400"/>
          </a:xfrm>
          <a:prstGeom prst="rect">
            <a:avLst/>
          </a:prstGeom>
        </p:spPr>
      </p:pic>
      <p:pic>
        <p:nvPicPr>
          <p:cNvPr id="29" name="Graphic 28" descr="Caret Up with solid fill">
            <a:extLst>
              <a:ext uri="{FF2B5EF4-FFF2-40B4-BE49-F238E27FC236}">
                <a16:creationId xmlns:a16="http://schemas.microsoft.com/office/drawing/2014/main" id="{BE19A767-153D-026F-B7C1-04D12229A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014" y="4160542"/>
            <a:ext cx="914400" cy="914400"/>
          </a:xfrm>
          <a:prstGeom prst="rect">
            <a:avLst/>
          </a:prstGeom>
        </p:spPr>
      </p:pic>
      <p:pic>
        <p:nvPicPr>
          <p:cNvPr id="30" name="Graphic 29" descr="Caret Down with solid fill">
            <a:extLst>
              <a:ext uri="{FF2B5EF4-FFF2-40B4-BE49-F238E27FC236}">
                <a16:creationId xmlns:a16="http://schemas.microsoft.com/office/drawing/2014/main" id="{F7DB3E6A-4945-7262-164E-A917143EF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0484" y="4450699"/>
            <a:ext cx="914400" cy="914400"/>
          </a:xfrm>
          <a:prstGeom prst="rect">
            <a:avLst/>
          </a:prstGeom>
        </p:spPr>
      </p:pic>
      <p:pic>
        <p:nvPicPr>
          <p:cNvPr id="31" name="Graphic 30" descr="Caret Down with solid fill">
            <a:extLst>
              <a:ext uri="{FF2B5EF4-FFF2-40B4-BE49-F238E27FC236}">
                <a16:creationId xmlns:a16="http://schemas.microsoft.com/office/drawing/2014/main" id="{6C922B3D-61E1-D2F2-0943-B38018D01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294" y="4461935"/>
            <a:ext cx="914400" cy="914400"/>
          </a:xfrm>
          <a:prstGeom prst="rect">
            <a:avLst/>
          </a:prstGeom>
        </p:spPr>
      </p:pic>
      <p:pic>
        <p:nvPicPr>
          <p:cNvPr id="32" name="Graphic 31" descr="Caret Up with solid fill">
            <a:extLst>
              <a:ext uri="{FF2B5EF4-FFF2-40B4-BE49-F238E27FC236}">
                <a16:creationId xmlns:a16="http://schemas.microsoft.com/office/drawing/2014/main" id="{CA2BBFBD-1CFA-8513-791D-ABF2176EE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9549" y="5077891"/>
            <a:ext cx="914400" cy="914400"/>
          </a:xfrm>
          <a:prstGeom prst="rect">
            <a:avLst/>
          </a:prstGeom>
        </p:spPr>
      </p:pic>
      <p:pic>
        <p:nvPicPr>
          <p:cNvPr id="33" name="Graphic 32" descr="Caret Up with solid fill">
            <a:extLst>
              <a:ext uri="{FF2B5EF4-FFF2-40B4-BE49-F238E27FC236}">
                <a16:creationId xmlns:a16="http://schemas.microsoft.com/office/drawing/2014/main" id="{B9EE3796-375E-5686-A7E5-1932362B1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518" y="5077891"/>
            <a:ext cx="914400" cy="914400"/>
          </a:xfrm>
          <a:prstGeom prst="rect">
            <a:avLst/>
          </a:prstGeom>
        </p:spPr>
      </p:pic>
      <p:pic>
        <p:nvPicPr>
          <p:cNvPr id="34" name="Graphic 33" descr="Caret Up with solid fill">
            <a:extLst>
              <a:ext uri="{FF2B5EF4-FFF2-40B4-BE49-F238E27FC236}">
                <a16:creationId xmlns:a16="http://schemas.microsoft.com/office/drawing/2014/main" id="{ECF8E884-99C9-B00E-6ACB-11C7E408A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8713" y="5083450"/>
            <a:ext cx="914400" cy="914400"/>
          </a:xfrm>
          <a:prstGeom prst="rect">
            <a:avLst/>
          </a:prstGeom>
        </p:spPr>
      </p:pic>
      <p:pic>
        <p:nvPicPr>
          <p:cNvPr id="35" name="Graphic 34" descr="Caret Down with solid fill">
            <a:extLst>
              <a:ext uri="{FF2B5EF4-FFF2-40B4-BE49-F238E27FC236}">
                <a16:creationId xmlns:a16="http://schemas.microsoft.com/office/drawing/2014/main" id="{575240E4-57B0-0188-2464-FA006702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5035" y="5341223"/>
            <a:ext cx="914400" cy="914400"/>
          </a:xfrm>
          <a:prstGeom prst="rect">
            <a:avLst/>
          </a:prstGeom>
        </p:spPr>
      </p:pic>
      <p:pic>
        <p:nvPicPr>
          <p:cNvPr id="36" name="Graphic 35" descr="Caret Down with solid fill">
            <a:extLst>
              <a:ext uri="{FF2B5EF4-FFF2-40B4-BE49-F238E27FC236}">
                <a16:creationId xmlns:a16="http://schemas.microsoft.com/office/drawing/2014/main" id="{930E51B7-891B-0517-5BA5-8D9113A96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1135" y="50559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4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 rtlCol="0"/>
          <a:lstStyle/>
          <a:p>
            <a:pPr rtl="0"/>
            <a:r>
              <a:rPr lang="en-GB" dirty="0"/>
              <a:t>Recommendations / Next steps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828FCC7C-9CA7-4A08-B1B6-91B39D2A9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737094"/>
              </p:ext>
            </p:extLst>
          </p:nvPr>
        </p:nvGraphicFramePr>
        <p:xfrm>
          <a:off x="1143000" y="2009775"/>
          <a:ext cx="9906000" cy="393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19684593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7846003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595433812"/>
                    </a:ext>
                  </a:extLst>
                </a:gridCol>
              </a:tblGrid>
              <a:tr h="787340">
                <a:tc>
                  <a:txBody>
                    <a:bodyPr/>
                    <a:lstStyle/>
                    <a:p>
                      <a:pPr algn="ctr" rtl="0"/>
                      <a:endParaRPr lang="en-GB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Proposal 1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Proposal 2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306738"/>
                  </a:ext>
                </a:extLst>
              </a:tr>
              <a:tr h="787340">
                <a:tc>
                  <a:txBody>
                    <a:bodyPr/>
                    <a:lstStyle/>
                    <a:p>
                      <a:pPr algn="ctr" rtl="0"/>
                      <a:r>
                        <a:rPr lang="en-GB" sz="1800" dirty="0"/>
                        <a:t>Conservative users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Reward program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Education and Awareness Campaigns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227135"/>
                  </a:ext>
                </a:extLst>
              </a:tr>
              <a:tr h="78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High activity users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Premium Membership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Customized Offers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745980"/>
                  </a:ext>
                </a:extLst>
              </a:tr>
              <a:tr h="78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Cash dependent users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Alternative Financing Options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Cashback Rewards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95236"/>
                  </a:ext>
                </a:extLst>
              </a:tr>
              <a:tr h="78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Business / Strategic users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Rewards for Diversified Spending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Investment Opportunities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559149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 rtl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7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447" y="2737883"/>
            <a:ext cx="6238688" cy="1382233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 rtl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/>
          <a:lstStyle/>
          <a:p>
            <a:pPr rtl="0"/>
            <a:r>
              <a:rPr lang="en-GB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/>
          <a:lstStyle/>
          <a:p>
            <a:pPr rtl="0"/>
            <a:r>
              <a:rPr lang="en-GB" dirty="0"/>
              <a:t>Introduction</a:t>
            </a:r>
          </a:p>
          <a:p>
            <a:pPr rtl="0"/>
            <a:r>
              <a:rPr lang="en-GB" dirty="0"/>
              <a:t>Data overview</a:t>
            </a:r>
          </a:p>
          <a:p>
            <a:pPr rtl="0"/>
            <a:r>
              <a:rPr lang="en-GB" dirty="0"/>
              <a:t>Model overview</a:t>
            </a:r>
          </a:p>
          <a:p>
            <a:pPr rtl="0"/>
            <a:r>
              <a:rPr lang="en-GB" dirty="0"/>
              <a:t>Summary and Next Steps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 rtlCol="0"/>
          <a:lstStyle/>
          <a:p>
            <a:pPr rtl="0"/>
            <a:r>
              <a:rPr lang="en-GB"/>
              <a:t>Introduction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32620"/>
            <a:ext cx="5178056" cy="3425380"/>
          </a:xfrm>
        </p:spPr>
      </p:pic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20285FF-678E-B961-0666-EAEC53766F8D}"/>
              </a:ext>
            </a:extLst>
          </p:cNvPr>
          <p:cNvSpPr txBox="1">
            <a:spLocks/>
          </p:cNvSpPr>
          <p:nvPr/>
        </p:nvSpPr>
        <p:spPr>
          <a:xfrm>
            <a:off x="5141482" y="1734325"/>
            <a:ext cx="320040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Who are we?</a:t>
            </a:r>
            <a:r>
              <a:rPr lang="en-GB" dirty="0"/>
              <a:t>	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41FD757-F5C6-5706-FFBB-B82FC109596C}"/>
              </a:ext>
            </a:extLst>
          </p:cNvPr>
          <p:cNvSpPr txBox="1">
            <a:spLocks/>
          </p:cNvSpPr>
          <p:nvPr/>
        </p:nvSpPr>
        <p:spPr>
          <a:xfrm>
            <a:off x="5141482" y="2558237"/>
            <a:ext cx="3200400" cy="193325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Consultant agency: </a:t>
            </a:r>
          </a:p>
          <a:p>
            <a:pPr marL="457200" lvl="1" indent="0">
              <a:buNone/>
            </a:pPr>
            <a:r>
              <a:rPr lang="en-GB" sz="2400" dirty="0"/>
              <a:t>Clelly &amp; Co </a:t>
            </a:r>
          </a:p>
          <a:p>
            <a:r>
              <a:rPr lang="en-GB" dirty="0"/>
              <a:t>Hired by the Credit Card company</a:t>
            </a:r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BC36A13-CC7F-3737-9826-2B7FB94C3868}"/>
              </a:ext>
            </a:extLst>
          </p:cNvPr>
          <p:cNvSpPr txBox="1">
            <a:spLocks/>
          </p:cNvSpPr>
          <p:nvPr/>
        </p:nvSpPr>
        <p:spPr>
          <a:xfrm>
            <a:off x="8797494" y="1734325"/>
            <a:ext cx="320040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What do we want to achieve?</a:t>
            </a:r>
            <a:r>
              <a:rPr lang="en-GB" dirty="0"/>
              <a:t>	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A72F599-E872-41AB-D2DB-004BFE40A98D}"/>
              </a:ext>
            </a:extLst>
          </p:cNvPr>
          <p:cNvSpPr txBox="1">
            <a:spLocks/>
          </p:cNvSpPr>
          <p:nvPr/>
        </p:nvSpPr>
        <p:spPr>
          <a:xfrm>
            <a:off x="8678174" y="2558237"/>
            <a:ext cx="3439064" cy="193325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Group the customers based on their spending behavioural patterns </a:t>
            </a:r>
            <a:endParaRPr lang="en-GB" sz="2400" dirty="0"/>
          </a:p>
          <a:p>
            <a:r>
              <a:rPr lang="en-GB" dirty="0"/>
              <a:t>Create recommendations to increase the cards’ usage by customers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430E677-4F67-8CE1-4D52-DE505500571B}"/>
              </a:ext>
            </a:extLst>
          </p:cNvPr>
          <p:cNvSpPr txBox="1">
            <a:spLocks/>
          </p:cNvSpPr>
          <p:nvPr/>
        </p:nvSpPr>
        <p:spPr>
          <a:xfrm>
            <a:off x="7197294" y="4850831"/>
            <a:ext cx="320040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Why?</a:t>
            </a:r>
            <a:r>
              <a:rPr lang="en-GB" dirty="0"/>
              <a:t>	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657AA3-1EE5-F37B-0BEB-B1269C5CD755}"/>
              </a:ext>
            </a:extLst>
          </p:cNvPr>
          <p:cNvSpPr txBox="1">
            <a:spLocks/>
          </p:cNvSpPr>
          <p:nvPr/>
        </p:nvSpPr>
        <p:spPr>
          <a:xfrm>
            <a:off x="5693734" y="5445586"/>
            <a:ext cx="6067247" cy="1177001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Credit Card company want to improve their marketing strategy and offer personalised services to its customers and improve customer satisfaction   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 rtlCol="0"/>
          <a:lstStyle/>
          <a:p>
            <a:pPr rtl="0"/>
            <a:r>
              <a:rPr lang="en-GB" dirty="0"/>
              <a:t>Data overview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CD2A-2EC1-4055-AE20-4A35A17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dirty="0"/>
              <a:t>DATA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4164C-CD4F-433C-8B7E-A0156DB2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rtlCol="0"/>
          <a:lstStyle/>
          <a:p>
            <a:pPr rtl="0"/>
            <a:r>
              <a:rPr lang="en-GB" dirty="0"/>
              <a:t>DATA 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37F4-D8FA-4EB0-8875-57E81F3EA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10621842" cy="36845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Data collected from appr. 9000 customers and with 18 behavioural variables in the last 12 months </a:t>
            </a:r>
          </a:p>
          <a:p>
            <a:r>
              <a:rPr lang="en-GB" dirty="0"/>
              <a:t>Behavioural variables: balance, spending, purchases, etc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From further analysis via data visualisation we noticed: </a:t>
            </a:r>
          </a:p>
          <a:p>
            <a:r>
              <a:rPr lang="en-GB" dirty="0"/>
              <a:t>Missing values </a:t>
            </a:r>
          </a:p>
          <a:p>
            <a:pPr rtl="0"/>
            <a:r>
              <a:rPr lang="en-GB" dirty="0"/>
              <a:t>Skewed distribution</a:t>
            </a:r>
          </a:p>
          <a:p>
            <a:pPr rtl="0"/>
            <a:r>
              <a:rPr lang="en-GB" dirty="0"/>
              <a:t>Outliers</a:t>
            </a:r>
          </a:p>
          <a:p>
            <a:pPr lvl="4"/>
            <a:endParaRPr lang="en-GB" dirty="0"/>
          </a:p>
          <a:p>
            <a:pPr rtl="0"/>
            <a:endParaRPr lang="en-GB" dirty="0"/>
          </a:p>
          <a:p>
            <a:pPr marL="0" indent="0" rtl="0">
              <a:buNone/>
            </a:pPr>
            <a:endParaRPr lang="en-GB" dirty="0"/>
          </a:p>
          <a:p>
            <a:pPr rtl="0"/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 rtl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43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CD2A-2EC1-4055-AE20-4A35A17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dirty="0"/>
              <a:t>DATA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4164C-CD4F-433C-8B7E-A0156DB2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rtlCol="0">
            <a:normAutofit fontScale="92500"/>
          </a:bodyPr>
          <a:lstStyle/>
          <a:p>
            <a:pPr rtl="0"/>
            <a:r>
              <a:rPr lang="en-GB" dirty="0"/>
              <a:t>DATA CLEANING &amp;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37F4-D8FA-4EB0-8875-57E81F3EA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10621842" cy="36845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To address the issues we identified earlier: </a:t>
            </a:r>
          </a:p>
          <a:p>
            <a:pPr rtl="0"/>
            <a:endParaRPr lang="en-GB" dirty="0"/>
          </a:p>
          <a:p>
            <a:r>
              <a:rPr lang="en-GB" dirty="0"/>
              <a:t>To fill in the missing values: Median Simple Imputer </a:t>
            </a:r>
            <a:r>
              <a:rPr lang="en-GB" sz="1800" dirty="0"/>
              <a:t>(due to not normal distribution)</a:t>
            </a:r>
          </a:p>
          <a:p>
            <a:pPr rtl="0"/>
            <a:r>
              <a:rPr lang="en-GB" dirty="0"/>
              <a:t>We normalised the data </a:t>
            </a:r>
          </a:p>
          <a:p>
            <a:pPr rtl="0"/>
            <a:r>
              <a:rPr lang="en-GB" dirty="0"/>
              <a:t>We removed any outliers with the Isolation Forest algorithm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To prepare ahead of the model creation, we also decided to perform a dimensionality reduction technique </a:t>
            </a:r>
          </a:p>
          <a:p>
            <a:pPr lvl="4"/>
            <a:endParaRPr lang="en-GB" dirty="0"/>
          </a:p>
          <a:p>
            <a:pPr marL="0" indent="0" rtl="0">
              <a:buNone/>
            </a:pP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 rtl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76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CD2A-2EC1-4055-AE20-4A35A17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dirty="0"/>
              <a:t>DATA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4164C-CD4F-433C-8B7E-A0156DB2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MODEL PREPARATION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37F4-D8FA-4EB0-8875-57E81F3EA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04245"/>
            <a:ext cx="4313057" cy="368458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dirty="0"/>
              <a:t>Dimensionality reduction technique using PCA: </a:t>
            </a:r>
          </a:p>
          <a:p>
            <a:r>
              <a:rPr lang="en-GB" dirty="0"/>
              <a:t>7 PCs explaining 99% of the variance in the dataset</a:t>
            </a:r>
          </a:p>
          <a:p>
            <a:r>
              <a:rPr lang="en-GB" dirty="0"/>
              <a:t>Identified the most significant underlying behavioural variable for each PC (threshold&gt;0.57)</a:t>
            </a:r>
          </a:p>
          <a:p>
            <a:endParaRPr lang="en-GB" dirty="0"/>
          </a:p>
          <a:p>
            <a:pPr rtl="0"/>
            <a:endParaRPr lang="en-GB" dirty="0"/>
          </a:p>
          <a:p>
            <a:pPr lvl="4"/>
            <a:endParaRPr lang="en-GB" dirty="0"/>
          </a:p>
          <a:p>
            <a:pPr marL="0" indent="0" rtl="0">
              <a:buNone/>
            </a:pP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 rtl="0"/>
              <a:t>7</a:t>
            </a:fld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C463B4-C8DB-FC3E-D5EC-B65856F15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995139"/>
              </p:ext>
            </p:extLst>
          </p:nvPr>
        </p:nvGraphicFramePr>
        <p:xfrm>
          <a:off x="5628735" y="1935438"/>
          <a:ext cx="5146136" cy="423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068">
                  <a:extLst>
                    <a:ext uri="{9D8B030D-6E8A-4147-A177-3AD203B41FA5}">
                      <a16:colId xmlns:a16="http://schemas.microsoft.com/office/drawing/2014/main" val="1196845939"/>
                    </a:ext>
                  </a:extLst>
                </a:gridCol>
                <a:gridCol w="2573068">
                  <a:extLst>
                    <a:ext uri="{9D8B030D-6E8A-4147-A177-3AD203B41FA5}">
                      <a16:colId xmlns:a16="http://schemas.microsoft.com/office/drawing/2014/main" val="1784600368"/>
                    </a:ext>
                  </a:extLst>
                </a:gridCol>
              </a:tblGrid>
              <a:tr h="529938"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PC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Behavioural variable &gt;0.57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306738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PC1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Credit Limit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227135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PC2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Minimum Payments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309488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PC3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Cash Advance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333944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PC4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Payments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098017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PC5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Balance 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630035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PC6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Purchases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184619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PC7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One-Off Purchases 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7981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29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 rtlCol="0"/>
          <a:lstStyle/>
          <a:p>
            <a:pPr rtl="0"/>
            <a:r>
              <a:rPr lang="en-GB" dirty="0"/>
              <a:t>Model overview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31001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CD2A-2EC1-4055-AE20-4A35A17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dirty="0"/>
              <a:t>MODEL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4164C-CD4F-433C-8B7E-A0156DB2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85581"/>
            <a:ext cx="5157787" cy="823912"/>
          </a:xfrm>
        </p:spPr>
        <p:txBody>
          <a:bodyPr rtlCol="0"/>
          <a:lstStyle/>
          <a:p>
            <a:pPr rtl="0"/>
            <a:r>
              <a:rPr lang="en-GB" dirty="0"/>
              <a:t>MODEL DECISION: CLUSTERING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 rtl="0"/>
              <a:t>9</a:t>
            </a:fld>
            <a:endParaRPr lang="en-GB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918F793-B0B4-3484-7A8A-FFD02F59E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176140"/>
              </p:ext>
            </p:extLst>
          </p:nvPr>
        </p:nvGraphicFramePr>
        <p:xfrm>
          <a:off x="1361057" y="1897537"/>
          <a:ext cx="9469886" cy="2455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1E6FF1BF-2E58-971C-3FD9-46D7DB1A503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0279"/>
          <a:stretch/>
        </p:blipFill>
        <p:spPr>
          <a:xfrm>
            <a:off x="1870480" y="4023914"/>
            <a:ext cx="2241445" cy="22436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61A92E-D5BB-5209-A741-54D4527CE5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212"/>
          <a:stretch/>
        </p:blipFill>
        <p:spPr>
          <a:xfrm>
            <a:off x="4873676" y="4023914"/>
            <a:ext cx="2241445" cy="21540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7DBA7D-7ED7-D1FB-2D09-ACBE5441E7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7372" y="4352703"/>
            <a:ext cx="2181241" cy="11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4169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60.tgt.Office_50301404_TF22797433_Win32_OJ112196092" id="{2903BBB8-BE33-4839-B169-4F85AEBE70D9}" vid="{0C7966E0-5557-440A-B8C8-2E4B23DE76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{2B45FD17-72B5-45AE-8FBF-7E6DC11ACF3A}tf22797433_win32</Template>
  <TotalTime>226</TotalTime>
  <Words>419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Univers Condensed Light</vt:lpstr>
      <vt:lpstr>Walbaum Display Light</vt:lpstr>
      <vt:lpstr>AngleLinesVTI</vt:lpstr>
      <vt:lpstr>Customer behaviours on CREDIT  CARD DATA</vt:lpstr>
      <vt:lpstr>Agenda </vt:lpstr>
      <vt:lpstr>Introduction</vt:lpstr>
      <vt:lpstr>Data overview</vt:lpstr>
      <vt:lpstr>DATA overview</vt:lpstr>
      <vt:lpstr>DATA overview</vt:lpstr>
      <vt:lpstr>DATA overview</vt:lpstr>
      <vt:lpstr>Model overview</vt:lpstr>
      <vt:lpstr>MODEL overview</vt:lpstr>
      <vt:lpstr>Overview of CLUSTERS</vt:lpstr>
      <vt:lpstr>Conclusion &amp; Summary</vt:lpstr>
      <vt:lpstr>Customer segmentation</vt:lpstr>
      <vt:lpstr>Recommendations /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Van de Schootbrugge</dc:creator>
  <cp:lastModifiedBy>Matthew Van de Schootbrugge</cp:lastModifiedBy>
  <cp:revision>17</cp:revision>
  <dcterms:created xsi:type="dcterms:W3CDTF">2024-06-03T13:08:28Z</dcterms:created>
  <dcterms:modified xsi:type="dcterms:W3CDTF">2024-06-11T12:44:50Z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