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5143500" type="screen16x9"/>
  <p:notesSz cx="6858000" cy="9144000"/>
  <p:embeddedFontLst>
    <p:embeddedFont>
      <p:font typeface="Economica" panose="020B0604020202020204" charset="0"/>
      <p:regular r:id="rId41"/>
      <p:bold r:id="rId42"/>
      <p:italic r:id="rId43"/>
      <p:boldItalic r:id="rId44"/>
    </p:embeddedFont>
    <p:embeddedFont>
      <p:font typeface="Open Sans" panose="020B0604020202020204"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DBE5B0D-5E8E-49BC-B45B-A2313488C1F4}">
  <a:tblStyle styleId="{ADBE5B0D-5E8E-49BC-B45B-A2313488C1F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0" d="100"/>
          <a:sy n="130" d="100"/>
        </p:scale>
        <p:origin x="82" y="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4808b50654_1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4808b50654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4811a34e96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4811a34e96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4811a34e96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4811a34e96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4816314d99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4816314d9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4811a34e96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4811a34e96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4811a34e96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4811a34e96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4811a34e96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4811a34e96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4811a34e96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4811a34e96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4811a34e96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4811a34e96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4811a34e96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4811a34e96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4811a34e96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4811a34e96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4808b50654_2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4808b50654_2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4811a34e96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4811a34e96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50">
                <a:solidFill>
                  <a:schemeClr val="dk1"/>
                </a:solidFill>
                <a:highlight>
                  <a:srgbClr val="FFFFFF"/>
                </a:highlight>
              </a:rPr>
              <a:t>Balancing the twin goals of scalability and nonlinear feature selection is still an open problem</a:t>
            </a:r>
            <a:r>
              <a:rPr lang="en"/>
              <a:t>.</a:t>
            </a:r>
            <a:endParaRPr/>
          </a:p>
          <a:p>
            <a:pPr marL="0" lvl="0" indent="0" algn="l" rtl="0">
              <a:spcBef>
                <a:spcPts val="0"/>
              </a:spcBef>
              <a:spcAft>
                <a:spcPts val="0"/>
              </a:spcAft>
              <a:buNone/>
            </a:pPr>
            <a:r>
              <a:rPr lang="en" sz="1050">
                <a:solidFill>
                  <a:schemeClr val="dk1"/>
                </a:solidFill>
                <a:highlight>
                  <a:srgbClr val="FFFFFF"/>
                </a:highlight>
              </a:rPr>
              <a:t>Linear feature selection algorithms such as LARS are highly effective at discovering linear dependencies between features and labels. </a:t>
            </a:r>
            <a:endParaRPr sz="1050">
              <a:solidFill>
                <a:schemeClr val="dk1"/>
              </a:solidFill>
              <a:highlight>
                <a:srgbClr val="FFFFFF"/>
              </a:highlight>
            </a:endParaRPr>
          </a:p>
          <a:p>
            <a:pPr marL="0" lvl="0" indent="0" algn="l" rtl="0">
              <a:spcBef>
                <a:spcPts val="0"/>
              </a:spcBef>
              <a:spcAft>
                <a:spcPts val="0"/>
              </a:spcAft>
              <a:buNone/>
            </a:pPr>
            <a:r>
              <a:rPr lang="en" sz="1050">
                <a:solidFill>
                  <a:schemeClr val="dk1"/>
                </a:solidFill>
                <a:highlight>
                  <a:srgbClr val="FFFFFF"/>
                </a:highlight>
              </a:rPr>
              <a:t>However, they fail when features interact in nonlinear ways.</a:t>
            </a:r>
            <a:endParaRPr sz="1050">
              <a:solidFill>
                <a:schemeClr val="dk1"/>
              </a:solidFill>
              <a:highlight>
                <a:srgbClr val="FFFFFF"/>
              </a:highlight>
            </a:endParaRPr>
          </a:p>
          <a:p>
            <a:pPr marL="0" lvl="0" indent="0" algn="l" rtl="0">
              <a:spcBef>
                <a:spcPts val="0"/>
              </a:spcBef>
              <a:spcAft>
                <a:spcPts val="0"/>
              </a:spcAft>
              <a:buNone/>
            </a:pPr>
            <a:r>
              <a:rPr lang="en" sz="1050">
                <a:solidFill>
                  <a:schemeClr val="dk1"/>
                </a:solidFill>
                <a:highlight>
                  <a:srgbClr val="FFFFFF"/>
                </a:highlight>
              </a:rPr>
              <a:t>Nonlinear feature selection algorithms, such as Random Forest/XGBoost, can cope with nonlinear interactions. </a:t>
            </a:r>
            <a:endParaRPr sz="1050">
              <a:solidFill>
                <a:schemeClr val="dk1"/>
              </a:solidFill>
              <a:highlight>
                <a:srgbClr val="FFFFFF"/>
              </a:highlight>
            </a:endParaRPr>
          </a:p>
          <a:p>
            <a:pPr marL="0" lvl="0" indent="0" algn="l" rtl="0">
              <a:spcBef>
                <a:spcPts val="0"/>
              </a:spcBef>
              <a:spcAft>
                <a:spcPts val="0"/>
              </a:spcAft>
              <a:buNone/>
            </a:pPr>
            <a:r>
              <a:rPr lang="en" sz="1050">
                <a:solidFill>
                  <a:schemeClr val="dk1"/>
                </a:solidFill>
                <a:highlight>
                  <a:srgbClr val="FFFFFF"/>
                </a:highlight>
              </a:rPr>
              <a:t>But their computational and memory complexity typically grow super-linearly with the training set size. </a:t>
            </a:r>
            <a:endParaRPr sz="1050">
              <a:solidFill>
                <a:schemeClr val="dk1"/>
              </a:solidFill>
              <a:highlight>
                <a:srgbClr val="FFFFFF"/>
              </a:highlight>
            </a:endParaRPr>
          </a:p>
          <a:p>
            <a:pPr marL="0" lvl="0" indent="0" algn="l" rtl="0">
              <a:spcBef>
                <a:spcPts val="0"/>
              </a:spcBef>
              <a:spcAft>
                <a:spcPts val="0"/>
              </a:spcAft>
              <a:buNone/>
            </a:pPr>
            <a:r>
              <a:rPr lang="en" sz="1050">
                <a:solidFill>
                  <a:schemeClr val="dk1"/>
                </a:solidFill>
                <a:highlight>
                  <a:srgbClr val="FFFFFF"/>
                </a:highlight>
              </a:rPr>
              <a:t>As data sets grow in size, this is increasingly problematic. COSTLY!</a:t>
            </a:r>
            <a:endParaRPr sz="1050">
              <a:solidFill>
                <a:schemeClr val="dk1"/>
              </a:solidFill>
              <a:highlight>
                <a:srgbClr val="FFFFFF"/>
              </a:highlight>
            </a:endParaRPr>
          </a:p>
          <a:p>
            <a:pPr marL="0" lvl="0" indent="0" algn="l" rtl="0">
              <a:spcBef>
                <a:spcPts val="0"/>
              </a:spcBef>
              <a:spcAft>
                <a:spcPts val="0"/>
              </a:spcAft>
              <a:buNone/>
            </a:pPr>
            <a:endParaRPr sz="1050">
              <a:solidFill>
                <a:schemeClr val="dk1"/>
              </a:solidFill>
              <a:highlight>
                <a:srgbClr val="FFFFFF"/>
              </a:highlight>
            </a:endParaRPr>
          </a:p>
          <a:p>
            <a:pPr marL="0" lvl="0" indent="0" algn="l" rtl="0">
              <a:spcBef>
                <a:spcPts val="0"/>
              </a:spcBef>
              <a:spcAft>
                <a:spcPts val="0"/>
              </a:spcAft>
              <a:buNone/>
            </a:pPr>
            <a:r>
              <a:rPr lang="en" sz="1050">
                <a:solidFill>
                  <a:schemeClr val="dk1"/>
                </a:solidFill>
                <a:highlight>
                  <a:srgbClr val="FFFFFF"/>
                </a:highlight>
              </a:rPr>
              <a:t>In the end, we compared features from the methods we explored and made a conses list of what we deemed was important.</a:t>
            </a:r>
            <a:endParaRPr sz="10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a:solidFill>
                  <a:schemeClr val="dk1"/>
                </a:solidFill>
              </a:rPr>
              <a:t>Delete 3 and add 1… better RMSLE train set score.</a:t>
            </a:r>
            <a:endParaRPr sz="1050">
              <a:solidFill>
                <a:schemeClr val="dk1"/>
              </a:solidFill>
              <a:highlight>
                <a:srgbClr val="FFFFFF"/>
              </a:highligh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4808b50654_2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4808b50654_2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4811a34e96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4811a34e96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4811a34e96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4811a34e96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4811a34e96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4811a34e96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4811a34e96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4811a34e96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4811a34e96_0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4811a34e96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4811a34e96_0_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4811a34e96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4811a34e96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4811a34e96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4811a34e96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4811a34e96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Boosted Methods… weak learners are “boosted” to become strong learners.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4808b50654_2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4808b50654_2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4811a34e96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4811a34e96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4811a34e96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4811a34e96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4811a34e96_0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4811a34e96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 test all, which model should we use?</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4814bc9f6e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4814bc9f6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481d29b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481d29b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4808b50654_2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4808b50654_2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Kaggle score not as good…. Assumption… overfitting. Optimize local score.. Hurt the model aka OVERFITTING</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4811a34e96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4811a34e96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4808b50654_2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4808b50654_2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4808b50654_2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4808b50654_2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4811a34e9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4811a34e9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4811a34e96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4811a34e96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4811a34e96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4811a34e96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4811a34e96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4811a34e96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4811a34e96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4811a34e96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4811a34e96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4811a34e96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2" name="Google Shape;62;p13"/>
          <p:cNvPicPr preferRelativeResize="0"/>
          <p:nvPr/>
        </p:nvPicPr>
        <p:blipFill>
          <a:blip r:embed="rId3">
            <a:alphaModFix amt="21000"/>
          </a:blip>
          <a:stretch>
            <a:fillRect/>
          </a:stretch>
        </p:blipFill>
        <p:spPr>
          <a:xfrm>
            <a:off x="0" y="0"/>
            <a:ext cx="9144000" cy="5143500"/>
          </a:xfrm>
          <a:prstGeom prst="rect">
            <a:avLst/>
          </a:prstGeom>
          <a:noFill/>
          <a:ln>
            <a:noFill/>
          </a:ln>
        </p:spPr>
      </p:pic>
      <p:sp>
        <p:nvSpPr>
          <p:cNvPr id="63" name="Google Shape;63;p13"/>
          <p:cNvSpPr txBox="1">
            <a:spLocks noGrp="1"/>
          </p:cNvSpPr>
          <p:nvPr>
            <p:ph type="title"/>
          </p:nvPr>
        </p:nvSpPr>
        <p:spPr>
          <a:xfrm>
            <a:off x="773700" y="651600"/>
            <a:ext cx="7596600" cy="3572100"/>
          </a:xfrm>
          <a:prstGeom prst="rect">
            <a:avLst/>
          </a:prstGeom>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 sz="4000">
                <a:latin typeface="Open Sans"/>
                <a:ea typeface="Open Sans"/>
                <a:cs typeface="Open Sans"/>
                <a:sym typeface="Open Sans"/>
              </a:rPr>
              <a:t>House Price -Kaggle challenge</a:t>
            </a:r>
            <a:endParaRPr sz="4000">
              <a:latin typeface="Open Sans"/>
              <a:ea typeface="Open Sans"/>
              <a:cs typeface="Open Sans"/>
              <a:sym typeface="Open Sans"/>
            </a:endParaRPr>
          </a:p>
          <a:p>
            <a:pPr marL="0" lvl="0" indent="0" algn="ctr" rtl="0">
              <a:spcBef>
                <a:spcPts val="0"/>
              </a:spcBef>
              <a:spcAft>
                <a:spcPts val="0"/>
              </a:spcAft>
              <a:buNone/>
            </a:pPr>
            <a:r>
              <a:rPr lang="en" sz="2600">
                <a:latin typeface="Open Sans"/>
                <a:ea typeface="Open Sans"/>
                <a:cs typeface="Open Sans"/>
                <a:sym typeface="Open Sans"/>
              </a:rPr>
              <a:t>Team A-train: Adrian Gillerman</a:t>
            </a:r>
            <a:endParaRPr sz="2600">
              <a:latin typeface="Open Sans"/>
              <a:ea typeface="Open Sans"/>
              <a:cs typeface="Open Sans"/>
              <a:sym typeface="Open Sans"/>
            </a:endParaRPr>
          </a:p>
          <a:p>
            <a:pPr marL="0" lvl="0" indent="0" algn="ctr" rtl="0">
              <a:spcBef>
                <a:spcPts val="0"/>
              </a:spcBef>
              <a:spcAft>
                <a:spcPts val="0"/>
              </a:spcAft>
              <a:buNone/>
            </a:pPr>
            <a:r>
              <a:rPr lang="en" sz="2600">
                <a:latin typeface="Open Sans"/>
                <a:ea typeface="Open Sans"/>
                <a:cs typeface="Open Sans"/>
                <a:sym typeface="Open Sans"/>
              </a:rPr>
              <a:t>                    Chaoran Chen</a:t>
            </a:r>
            <a:endParaRPr sz="2600">
              <a:latin typeface="Open Sans"/>
              <a:ea typeface="Open Sans"/>
              <a:cs typeface="Open Sans"/>
              <a:sym typeface="Open Sans"/>
            </a:endParaRPr>
          </a:p>
          <a:p>
            <a:pPr marL="3200400" lvl="0" indent="0" algn="l" rtl="0">
              <a:spcBef>
                <a:spcPts val="0"/>
              </a:spcBef>
              <a:spcAft>
                <a:spcPts val="0"/>
              </a:spcAft>
              <a:buNone/>
            </a:pPr>
            <a:r>
              <a:rPr lang="en" sz="2600">
                <a:latin typeface="Open Sans"/>
                <a:ea typeface="Open Sans"/>
                <a:cs typeface="Open Sans"/>
                <a:sym typeface="Open Sans"/>
              </a:rPr>
              <a:t>   David Corrigan</a:t>
            </a:r>
            <a:endParaRPr sz="2600">
              <a:latin typeface="Open Sans"/>
              <a:ea typeface="Open Sans"/>
              <a:cs typeface="Open Sans"/>
              <a:sym typeface="Open Sans"/>
            </a:endParaRPr>
          </a:p>
          <a:p>
            <a:pPr marL="0" lvl="0" indent="0" algn="ctr" rtl="0">
              <a:spcBef>
                <a:spcPts val="0"/>
              </a:spcBef>
              <a:spcAft>
                <a:spcPts val="0"/>
              </a:spcAft>
              <a:buNone/>
            </a:pPr>
            <a:r>
              <a:rPr lang="en" sz="2600">
                <a:latin typeface="Open Sans"/>
                <a:ea typeface="Open Sans"/>
                <a:cs typeface="Open Sans"/>
                <a:sym typeface="Open Sans"/>
              </a:rPr>
              <a:t>                 Denise Sison</a:t>
            </a:r>
            <a:endParaRPr sz="2600">
              <a:latin typeface="Open Sans"/>
              <a:ea typeface="Open Sans"/>
              <a:cs typeface="Open Sans"/>
              <a:sym typeface="Open Sans"/>
            </a:endParaRPr>
          </a:p>
          <a:p>
            <a:pPr marL="0" lvl="0" indent="0" algn="ctr" rtl="0">
              <a:spcBef>
                <a:spcPts val="0"/>
              </a:spcBef>
              <a:spcAft>
                <a:spcPts val="0"/>
              </a:spcAft>
              <a:buNone/>
            </a:pPr>
            <a:endParaRPr sz="2600">
              <a:latin typeface="Open Sans"/>
              <a:ea typeface="Open Sans"/>
              <a:cs typeface="Open Sans"/>
              <a:sym typeface="Open Sans"/>
            </a:endParaRPr>
          </a:p>
          <a:p>
            <a:pPr marL="0" lvl="0" indent="0" algn="ctr" rtl="0">
              <a:spcBef>
                <a:spcPts val="0"/>
              </a:spcBef>
              <a:spcAft>
                <a:spcPts val="0"/>
              </a:spcAft>
              <a:buNone/>
            </a:pPr>
            <a:r>
              <a:rPr lang="en" sz="2600">
                <a:latin typeface="Open Sans"/>
                <a:ea typeface="Open Sans"/>
                <a:cs typeface="Open Sans"/>
                <a:sym typeface="Open Sans"/>
              </a:rPr>
              <a:t>Nov 15, 2018</a:t>
            </a:r>
            <a:endParaRPr sz="2600">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a:off x="709075" y="562475"/>
            <a:ext cx="7596600" cy="783900"/>
          </a:xfrm>
          <a:prstGeom prst="rect">
            <a:avLst/>
          </a:prstGeom>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a:t>Add new features</a:t>
            </a:r>
            <a:endParaRPr u="sng"/>
          </a:p>
        </p:txBody>
      </p:sp>
      <p:sp>
        <p:nvSpPr>
          <p:cNvPr id="122" name="Google Shape;122;p22"/>
          <p:cNvSpPr txBox="1"/>
          <p:nvPr/>
        </p:nvSpPr>
        <p:spPr>
          <a:xfrm>
            <a:off x="747175" y="1451325"/>
            <a:ext cx="7520400" cy="31341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Create </a:t>
            </a:r>
            <a:r>
              <a:rPr lang="en">
                <a:solidFill>
                  <a:schemeClr val="dk1"/>
                </a:solidFill>
              </a:rPr>
              <a:t>BsmtScore</a:t>
            </a:r>
            <a:endParaRPr>
              <a:solidFill>
                <a:schemeClr val="dk1"/>
              </a:solidFill>
            </a:endParaRPr>
          </a:p>
          <a:p>
            <a:pPr marL="914400" lvl="1" indent="-317500" algn="l" rtl="0">
              <a:lnSpc>
                <a:spcPct val="115000"/>
              </a:lnSpc>
              <a:spcBef>
                <a:spcPts val="0"/>
              </a:spcBef>
              <a:spcAft>
                <a:spcPts val="0"/>
              </a:spcAft>
              <a:buClr>
                <a:schemeClr val="dk1"/>
              </a:buClr>
              <a:buSzPts val="1400"/>
              <a:buChar char="➢"/>
            </a:pPr>
            <a:r>
              <a:rPr lang="en">
                <a:solidFill>
                  <a:schemeClr val="dk1"/>
                </a:solidFill>
              </a:rPr>
              <a:t>(BsmtType1 * SF1 + BsmtType2 * SF2) / (SF1 + SF2)</a:t>
            </a:r>
            <a:endParaRPr>
              <a:solidFill>
                <a:schemeClr val="dk1"/>
              </a:solidFill>
            </a:endParaRPr>
          </a:p>
          <a:p>
            <a:pPr marL="457200" lvl="0" indent="-317500" algn="l" rtl="0">
              <a:lnSpc>
                <a:spcPct val="115000"/>
              </a:lnSpc>
              <a:spcBef>
                <a:spcPts val="0"/>
              </a:spcBef>
              <a:spcAft>
                <a:spcPts val="0"/>
              </a:spcAft>
              <a:buClr>
                <a:schemeClr val="dk1"/>
              </a:buClr>
              <a:buSzPts val="1400"/>
              <a:buChar char="❖"/>
            </a:pPr>
            <a:r>
              <a:rPr lang="en">
                <a:solidFill>
                  <a:schemeClr val="dk1"/>
                </a:solidFill>
              </a:rPr>
              <a:t>Create GarageScore (GarageQual/GarageCond/GarageFinish too correlated)</a:t>
            </a:r>
            <a:endParaRPr>
              <a:solidFill>
                <a:schemeClr val="dk1"/>
              </a:solidFill>
            </a:endParaRPr>
          </a:p>
          <a:p>
            <a:pPr marL="914400" lvl="1" indent="-317500" algn="l" rtl="0">
              <a:lnSpc>
                <a:spcPct val="115000"/>
              </a:lnSpc>
              <a:spcBef>
                <a:spcPts val="0"/>
              </a:spcBef>
              <a:spcAft>
                <a:spcPts val="0"/>
              </a:spcAft>
              <a:buClr>
                <a:schemeClr val="dk1"/>
              </a:buClr>
              <a:buSzPts val="1400"/>
              <a:buChar char="➢"/>
            </a:pPr>
            <a:r>
              <a:rPr lang="en">
                <a:solidFill>
                  <a:schemeClr val="dk1"/>
                </a:solidFill>
              </a:rPr>
              <a:t>(GarageCond + GarageQual + GarageFinish) / 3</a:t>
            </a:r>
            <a:endParaRPr>
              <a:solidFill>
                <a:schemeClr val="dk1"/>
              </a:solidFill>
            </a:endParaRPr>
          </a:p>
          <a:p>
            <a:pPr marL="457200" lvl="0" indent="-317500" algn="l" rtl="0">
              <a:lnSpc>
                <a:spcPct val="115000"/>
              </a:lnSpc>
              <a:spcBef>
                <a:spcPts val="0"/>
              </a:spcBef>
              <a:spcAft>
                <a:spcPts val="0"/>
              </a:spcAft>
              <a:buClr>
                <a:schemeClr val="dk1"/>
              </a:buClr>
              <a:buSzPts val="1400"/>
              <a:buFont typeface="Open Sans"/>
              <a:buChar char="❖"/>
            </a:pPr>
            <a:r>
              <a:rPr lang="en">
                <a:solidFill>
                  <a:schemeClr val="dk1"/>
                </a:solidFill>
              </a:rPr>
              <a:t>Define TotalBath</a:t>
            </a:r>
            <a:endParaRPr>
              <a:solidFill>
                <a:schemeClr val="dk1"/>
              </a:solidFill>
            </a:endParaRPr>
          </a:p>
          <a:p>
            <a:pPr marL="914400" lvl="1" indent="-317500" algn="l" rtl="0">
              <a:lnSpc>
                <a:spcPct val="115000"/>
              </a:lnSpc>
              <a:spcBef>
                <a:spcPts val="0"/>
              </a:spcBef>
              <a:spcAft>
                <a:spcPts val="0"/>
              </a:spcAft>
              <a:buClr>
                <a:schemeClr val="dk1"/>
              </a:buClr>
              <a:buSzPts val="1400"/>
              <a:buChar char="➢"/>
            </a:pPr>
            <a:r>
              <a:rPr lang="en">
                <a:solidFill>
                  <a:schemeClr val="dk1"/>
                </a:solidFill>
              </a:rPr>
              <a:t>FullBath+BsmtFullBath+0.5*HalfBath+0.5*BamtHalfBath</a:t>
            </a:r>
            <a:endParaRPr>
              <a:solidFill>
                <a:schemeClr val="dk1"/>
              </a:solidFill>
            </a:endParaRPr>
          </a:p>
          <a:p>
            <a:pPr marL="457200" lvl="0" indent="-317500" algn="l" rtl="0">
              <a:lnSpc>
                <a:spcPct val="115000"/>
              </a:lnSpc>
              <a:spcBef>
                <a:spcPts val="0"/>
              </a:spcBef>
              <a:spcAft>
                <a:spcPts val="0"/>
              </a:spcAft>
              <a:buClr>
                <a:schemeClr val="dk1"/>
              </a:buClr>
              <a:buSzPts val="1400"/>
              <a:buChar char="❖"/>
            </a:pPr>
            <a:r>
              <a:rPr lang="en">
                <a:solidFill>
                  <a:schemeClr val="dk1"/>
                </a:solidFill>
              </a:rPr>
              <a:t>Convert “Year Built”  to “Years Since” concept</a:t>
            </a:r>
            <a:endParaRPr>
              <a:solidFill>
                <a:schemeClr val="dk1"/>
              </a:solidFill>
            </a:endParaRPr>
          </a:p>
          <a:p>
            <a:pPr marL="914400" lvl="1" indent="-317500" algn="l" rtl="0">
              <a:lnSpc>
                <a:spcPct val="115000"/>
              </a:lnSpc>
              <a:spcBef>
                <a:spcPts val="0"/>
              </a:spcBef>
              <a:spcAft>
                <a:spcPts val="0"/>
              </a:spcAft>
              <a:buClr>
                <a:schemeClr val="dk1"/>
              </a:buClr>
              <a:buSzPts val="1400"/>
              <a:buChar char="➢"/>
            </a:pPr>
            <a:r>
              <a:rPr lang="en">
                <a:solidFill>
                  <a:schemeClr val="dk1"/>
                </a:solidFill>
              </a:rPr>
              <a:t>YearsAgoBuilt, YearsSinceRemodel, YearsSinceSale</a:t>
            </a:r>
            <a:endParaRPr>
              <a:solidFill>
                <a:schemeClr val="dk1"/>
              </a:solidFill>
            </a:endParaRPr>
          </a:p>
          <a:p>
            <a:pPr marL="457200" lvl="0" indent="-317500" algn="l" rtl="0">
              <a:lnSpc>
                <a:spcPct val="115000"/>
              </a:lnSpc>
              <a:spcBef>
                <a:spcPts val="0"/>
              </a:spcBef>
              <a:spcAft>
                <a:spcPts val="0"/>
              </a:spcAft>
              <a:buClr>
                <a:schemeClr val="dk1"/>
              </a:buClr>
              <a:buSzPts val="1400"/>
              <a:buChar char="❖"/>
            </a:pPr>
            <a:r>
              <a:rPr lang="en">
                <a:solidFill>
                  <a:schemeClr val="dk1"/>
                </a:solidFill>
              </a:rPr>
              <a:t>Convert SaleMonth (1-12) to Seasons</a:t>
            </a:r>
            <a:endParaRPr>
              <a:solidFill>
                <a:schemeClr val="dk1"/>
              </a:solidFill>
            </a:endParaRPr>
          </a:p>
          <a:p>
            <a:pPr marL="914400" lvl="1" indent="-317500" algn="l" rtl="0">
              <a:lnSpc>
                <a:spcPct val="115000"/>
              </a:lnSpc>
              <a:spcBef>
                <a:spcPts val="0"/>
              </a:spcBef>
              <a:spcAft>
                <a:spcPts val="0"/>
              </a:spcAft>
              <a:buClr>
                <a:schemeClr val="dk1"/>
              </a:buClr>
              <a:buSzPts val="1400"/>
              <a:buChar char="➢"/>
            </a:pPr>
            <a:r>
              <a:rPr lang="en">
                <a:solidFill>
                  <a:schemeClr val="dk1"/>
                </a:solidFill>
              </a:rPr>
              <a:t>Dec-Feb = Winter, Mar-May = Spring, Jun-Aug = Summer, Sep-Nov = Autumn</a:t>
            </a:r>
            <a:endParaRPr>
              <a:solidFill>
                <a:schemeClr val="dk1"/>
              </a:solidFill>
            </a:endParaRPr>
          </a:p>
          <a:p>
            <a:pPr marL="457200" lvl="0" indent="0" algn="l" rtl="0">
              <a:lnSpc>
                <a:spcPct val="150000"/>
              </a:lnSpc>
              <a:spcBef>
                <a:spcPts val="0"/>
              </a:spcBef>
              <a:spcAft>
                <a:spcPts val="0"/>
              </a:spcAft>
              <a:buNone/>
            </a:pPr>
            <a:endParaRPr sz="1800" b="1">
              <a:solidFill>
                <a:srgbClr val="0000FF"/>
              </a:solidFill>
              <a:latin typeface="Open Sans"/>
              <a:ea typeface="Open Sans"/>
              <a:cs typeface="Open Sans"/>
              <a:sym typeface="Open Sans"/>
            </a:endParaRPr>
          </a:p>
          <a:p>
            <a:pPr marL="0" lvl="0" indent="0" algn="l" rtl="0">
              <a:lnSpc>
                <a:spcPct val="115000"/>
              </a:lnSpc>
              <a:spcBef>
                <a:spcPts val="0"/>
              </a:spcBef>
              <a:spcAft>
                <a:spcPts val="0"/>
              </a:spcAft>
              <a:buNone/>
            </a:pPr>
            <a:endParaRPr>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3"/>
          <p:cNvSpPr txBox="1">
            <a:spLocks noGrp="1"/>
          </p:cNvSpPr>
          <p:nvPr>
            <p:ph type="title"/>
          </p:nvPr>
        </p:nvSpPr>
        <p:spPr>
          <a:xfrm>
            <a:off x="709075" y="562475"/>
            <a:ext cx="7596600" cy="783900"/>
          </a:xfrm>
          <a:prstGeom prst="rect">
            <a:avLst/>
          </a:prstGeom>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a:t>Data</a:t>
            </a:r>
            <a:r>
              <a:rPr lang="en" sz="3500">
                <a:latin typeface="Open Sans"/>
                <a:ea typeface="Open Sans"/>
                <a:cs typeface="Open Sans"/>
                <a:sym typeface="Open Sans"/>
              </a:rPr>
              <a:t> </a:t>
            </a:r>
            <a:r>
              <a:rPr lang="en"/>
              <a:t>preparation</a:t>
            </a:r>
            <a:endParaRPr u="sng"/>
          </a:p>
        </p:txBody>
      </p:sp>
      <p:sp>
        <p:nvSpPr>
          <p:cNvPr id="128" name="Google Shape;128;p23"/>
          <p:cNvSpPr txBox="1"/>
          <p:nvPr/>
        </p:nvSpPr>
        <p:spPr>
          <a:xfrm>
            <a:off x="747175" y="1451325"/>
            <a:ext cx="7520400" cy="31341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Font typeface="Open Sans"/>
              <a:buChar char="❖"/>
            </a:pPr>
            <a:r>
              <a:rPr lang="en" sz="1800">
                <a:latin typeface="Open Sans"/>
                <a:ea typeface="Open Sans"/>
                <a:cs typeface="Open Sans"/>
                <a:sym typeface="Open Sans"/>
              </a:rPr>
              <a:t>Address Null value fields</a:t>
            </a:r>
            <a:endParaRPr sz="1800">
              <a:latin typeface="Open Sans"/>
              <a:ea typeface="Open Sans"/>
              <a:cs typeface="Open Sans"/>
              <a:sym typeface="Open Sans"/>
            </a:endParaRPr>
          </a:p>
          <a:p>
            <a:pPr marL="457200" lvl="0" indent="-342900" algn="l" rtl="0">
              <a:lnSpc>
                <a:spcPct val="150000"/>
              </a:lnSpc>
              <a:spcBef>
                <a:spcPts val="0"/>
              </a:spcBef>
              <a:spcAft>
                <a:spcPts val="0"/>
              </a:spcAft>
              <a:buSzPts val="1800"/>
              <a:buFont typeface="Open Sans"/>
              <a:buChar char="❖"/>
            </a:pPr>
            <a:r>
              <a:rPr lang="en" sz="1800">
                <a:latin typeface="Open Sans"/>
                <a:ea typeface="Open Sans"/>
                <a:cs typeface="Open Sans"/>
                <a:sym typeface="Open Sans"/>
              </a:rPr>
              <a:t>Categorize features  </a:t>
            </a:r>
            <a:endParaRPr sz="1800">
              <a:latin typeface="Open Sans"/>
              <a:ea typeface="Open Sans"/>
              <a:cs typeface="Open Sans"/>
              <a:sym typeface="Open Sans"/>
            </a:endParaRPr>
          </a:p>
          <a:p>
            <a:pPr marL="457200" lvl="0" indent="-342900" algn="l" rtl="0">
              <a:lnSpc>
                <a:spcPct val="150000"/>
              </a:lnSpc>
              <a:spcBef>
                <a:spcPts val="0"/>
              </a:spcBef>
              <a:spcAft>
                <a:spcPts val="0"/>
              </a:spcAft>
              <a:buSzPts val="1800"/>
              <a:buFont typeface="Open Sans"/>
              <a:buChar char="❖"/>
            </a:pPr>
            <a:r>
              <a:rPr lang="en" sz="1800">
                <a:latin typeface="Open Sans"/>
                <a:ea typeface="Open Sans"/>
                <a:cs typeface="Open Sans"/>
                <a:sym typeface="Open Sans"/>
              </a:rPr>
              <a:t>Remove outliers</a:t>
            </a:r>
            <a:endParaRPr sz="1800">
              <a:latin typeface="Open Sans"/>
              <a:ea typeface="Open Sans"/>
              <a:cs typeface="Open Sans"/>
              <a:sym typeface="Open Sans"/>
            </a:endParaRPr>
          </a:p>
          <a:p>
            <a:pPr marL="457200" lvl="0" indent="-342900" algn="l" rtl="0">
              <a:lnSpc>
                <a:spcPct val="150000"/>
              </a:lnSpc>
              <a:spcBef>
                <a:spcPts val="0"/>
              </a:spcBef>
              <a:spcAft>
                <a:spcPts val="0"/>
              </a:spcAft>
              <a:buSzPts val="1800"/>
              <a:buFont typeface="Open Sans"/>
              <a:buChar char="❖"/>
            </a:pPr>
            <a:r>
              <a:rPr lang="en" sz="1800">
                <a:latin typeface="Open Sans"/>
                <a:ea typeface="Open Sans"/>
                <a:cs typeface="Open Sans"/>
                <a:sym typeface="Open Sans"/>
              </a:rPr>
              <a:t>Feature creation</a:t>
            </a:r>
            <a:endParaRPr sz="1800">
              <a:latin typeface="Open Sans"/>
              <a:ea typeface="Open Sans"/>
              <a:cs typeface="Open Sans"/>
              <a:sym typeface="Open Sans"/>
            </a:endParaRPr>
          </a:p>
          <a:p>
            <a:pPr marL="457200" lvl="0" indent="-342900" algn="l" rtl="0">
              <a:lnSpc>
                <a:spcPct val="150000"/>
              </a:lnSpc>
              <a:spcBef>
                <a:spcPts val="0"/>
              </a:spcBef>
              <a:spcAft>
                <a:spcPts val="0"/>
              </a:spcAft>
              <a:buClr>
                <a:srgbClr val="0000FF"/>
              </a:buClr>
              <a:buSzPts val="1800"/>
              <a:buFont typeface="Open Sans"/>
              <a:buChar char="❖"/>
            </a:pPr>
            <a:r>
              <a:rPr lang="en" sz="1800" b="1">
                <a:solidFill>
                  <a:srgbClr val="0000FF"/>
                </a:solidFill>
                <a:latin typeface="Open Sans"/>
                <a:ea typeface="Open Sans"/>
                <a:cs typeface="Open Sans"/>
                <a:sym typeface="Open Sans"/>
              </a:rPr>
              <a:t>Feature removal</a:t>
            </a:r>
            <a:endParaRPr sz="1800">
              <a:latin typeface="Open Sans"/>
              <a:ea typeface="Open Sans"/>
              <a:cs typeface="Open Sans"/>
              <a:sym typeface="Open Sans"/>
            </a:endParaRPr>
          </a:p>
          <a:p>
            <a:pPr marL="457200" lvl="0" indent="0" algn="l" rtl="0">
              <a:lnSpc>
                <a:spcPct val="150000"/>
              </a:lnSpc>
              <a:spcBef>
                <a:spcPts val="0"/>
              </a:spcBef>
              <a:spcAft>
                <a:spcPts val="0"/>
              </a:spcAft>
              <a:buNone/>
            </a:pPr>
            <a:endParaRPr sz="1800">
              <a:latin typeface="Open Sans"/>
              <a:ea typeface="Open Sans"/>
              <a:cs typeface="Open Sans"/>
              <a:sym typeface="Open Sans"/>
            </a:endParaRPr>
          </a:p>
          <a:p>
            <a:pPr marL="0" lvl="0" indent="0" algn="l" rtl="0">
              <a:lnSpc>
                <a:spcPct val="115000"/>
              </a:lnSpc>
              <a:spcBef>
                <a:spcPts val="0"/>
              </a:spcBef>
              <a:spcAft>
                <a:spcPts val="0"/>
              </a:spcAft>
              <a:buNone/>
            </a:pPr>
            <a:endParaRPr>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4"/>
          <p:cNvSpPr txBox="1">
            <a:spLocks noGrp="1"/>
          </p:cNvSpPr>
          <p:nvPr>
            <p:ph type="title"/>
          </p:nvPr>
        </p:nvSpPr>
        <p:spPr>
          <a:xfrm>
            <a:off x="709075" y="562475"/>
            <a:ext cx="7596600" cy="783900"/>
          </a:xfrm>
          <a:prstGeom prst="rect">
            <a:avLst/>
          </a:prstGeom>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a:t>Feature removal</a:t>
            </a:r>
            <a:endParaRPr u="sng"/>
          </a:p>
        </p:txBody>
      </p:sp>
      <p:sp>
        <p:nvSpPr>
          <p:cNvPr id="134" name="Google Shape;134;p24"/>
          <p:cNvSpPr txBox="1"/>
          <p:nvPr/>
        </p:nvSpPr>
        <p:spPr>
          <a:xfrm>
            <a:off x="747175" y="1451325"/>
            <a:ext cx="7520400" cy="31341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Font typeface="Open Sans"/>
              <a:buChar char="❖"/>
            </a:pPr>
            <a:r>
              <a:rPr lang="en">
                <a:latin typeface="Open Sans"/>
                <a:ea typeface="Open Sans"/>
                <a:cs typeface="Open Sans"/>
                <a:sym typeface="Open Sans"/>
              </a:rPr>
              <a:t>GarageYrBuilt -- Age of garage: Impossible to reconcile homes without a garage, as this is a numeric, not categorial, value.</a:t>
            </a:r>
            <a:endParaRPr>
              <a:latin typeface="Open Sans"/>
              <a:ea typeface="Open Sans"/>
              <a:cs typeface="Open Sans"/>
              <a:sym typeface="Open Sans"/>
            </a:endParaRPr>
          </a:p>
          <a:p>
            <a:pPr marL="914400" lvl="1" indent="-317500" algn="l" rtl="0">
              <a:lnSpc>
                <a:spcPct val="115000"/>
              </a:lnSpc>
              <a:spcBef>
                <a:spcPts val="0"/>
              </a:spcBef>
              <a:spcAft>
                <a:spcPts val="0"/>
              </a:spcAft>
              <a:buSzPts val="1400"/>
              <a:buFont typeface="Open Sans"/>
              <a:buChar char="➢"/>
            </a:pPr>
            <a:r>
              <a:rPr lang="en">
                <a:latin typeface="Open Sans"/>
                <a:ea typeface="Open Sans"/>
                <a:cs typeface="Open Sans"/>
                <a:sym typeface="Open Sans"/>
              </a:rPr>
              <a:t>Removed.  Garage Age should correlate with GarageCond and Garage Qual</a:t>
            </a:r>
            <a:endParaRPr>
              <a:latin typeface="Open Sans"/>
              <a:ea typeface="Open Sans"/>
              <a:cs typeface="Open Sans"/>
              <a:sym typeface="Open Sans"/>
            </a:endParaRPr>
          </a:p>
          <a:p>
            <a:pPr marL="914400" lvl="0" indent="0" algn="l" rtl="0">
              <a:lnSpc>
                <a:spcPct val="115000"/>
              </a:lnSpc>
              <a:spcBef>
                <a:spcPts val="0"/>
              </a:spcBef>
              <a:spcAft>
                <a:spcPts val="0"/>
              </a:spcAft>
              <a:buNone/>
            </a:pPr>
            <a:endParaRPr>
              <a:latin typeface="Open Sans"/>
              <a:ea typeface="Open Sans"/>
              <a:cs typeface="Open Sans"/>
              <a:sym typeface="Open Sans"/>
            </a:endParaRPr>
          </a:p>
          <a:p>
            <a:pPr marL="457200" lvl="0" indent="-317500" algn="l" rtl="0">
              <a:lnSpc>
                <a:spcPct val="115000"/>
              </a:lnSpc>
              <a:spcBef>
                <a:spcPts val="0"/>
              </a:spcBef>
              <a:spcAft>
                <a:spcPts val="0"/>
              </a:spcAft>
              <a:buSzPts val="1400"/>
              <a:buFont typeface="Open Sans"/>
              <a:buChar char="❖"/>
            </a:pPr>
            <a:r>
              <a:rPr lang="en">
                <a:latin typeface="Open Sans"/>
                <a:ea typeface="Open Sans"/>
                <a:cs typeface="Open Sans"/>
                <a:sym typeface="Open Sans"/>
              </a:rPr>
              <a:t>Misc Feature -- MiscFeature and MiscValue (value of Misc Features)</a:t>
            </a:r>
            <a:endParaRPr>
              <a:latin typeface="Open Sans"/>
              <a:ea typeface="Open Sans"/>
              <a:cs typeface="Open Sans"/>
              <a:sym typeface="Open Sans"/>
            </a:endParaRPr>
          </a:p>
          <a:p>
            <a:pPr marL="914400" lvl="1" indent="-317500" algn="l" rtl="0">
              <a:lnSpc>
                <a:spcPct val="115000"/>
              </a:lnSpc>
              <a:spcBef>
                <a:spcPts val="0"/>
              </a:spcBef>
              <a:spcAft>
                <a:spcPts val="0"/>
              </a:spcAft>
              <a:buSzPts val="1400"/>
              <a:buFont typeface="Open Sans"/>
              <a:buChar char="➢"/>
            </a:pPr>
            <a:r>
              <a:rPr lang="en">
                <a:latin typeface="Open Sans"/>
                <a:ea typeface="Open Sans"/>
                <a:cs typeface="Open Sans"/>
                <a:sym typeface="Open Sans"/>
              </a:rPr>
              <a:t>Removed MiscFeature since MiscValue contains more info</a:t>
            </a:r>
            <a:endParaRPr>
              <a:latin typeface="Open Sans"/>
              <a:ea typeface="Open Sans"/>
              <a:cs typeface="Open Sans"/>
              <a:sym typeface="Open Sans"/>
            </a:endParaRPr>
          </a:p>
          <a:p>
            <a:pPr marL="914400" lvl="0" indent="0" algn="l" rtl="0">
              <a:lnSpc>
                <a:spcPct val="115000"/>
              </a:lnSpc>
              <a:spcBef>
                <a:spcPts val="0"/>
              </a:spcBef>
              <a:spcAft>
                <a:spcPts val="0"/>
              </a:spcAft>
              <a:buNone/>
            </a:pPr>
            <a:endParaRPr>
              <a:latin typeface="Open Sans"/>
              <a:ea typeface="Open Sans"/>
              <a:cs typeface="Open Sans"/>
              <a:sym typeface="Open Sans"/>
            </a:endParaRPr>
          </a:p>
          <a:p>
            <a:pPr marL="457200" lvl="0" indent="-317500" algn="l" rtl="0">
              <a:lnSpc>
                <a:spcPct val="115000"/>
              </a:lnSpc>
              <a:spcBef>
                <a:spcPts val="0"/>
              </a:spcBef>
              <a:spcAft>
                <a:spcPts val="0"/>
              </a:spcAft>
              <a:buSzPts val="1400"/>
              <a:buFont typeface="Open Sans"/>
              <a:buChar char="❖"/>
            </a:pPr>
            <a:r>
              <a:rPr lang="en">
                <a:latin typeface="Open Sans"/>
                <a:ea typeface="Open Sans"/>
                <a:cs typeface="Open Sans"/>
                <a:sym typeface="Open Sans"/>
              </a:rPr>
              <a:t>MSSubClass -- Can be directly inferred by combination of HouseType, BldgType, and YearBuilt.  Often highly (&gt;0.9) correlated with HouseType. Removed.</a:t>
            </a:r>
            <a:endParaRPr>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5"/>
          <p:cNvSpPr txBox="1">
            <a:spLocks noGrp="1"/>
          </p:cNvSpPr>
          <p:nvPr>
            <p:ph type="title"/>
          </p:nvPr>
        </p:nvSpPr>
        <p:spPr>
          <a:xfrm>
            <a:off x="709075" y="562475"/>
            <a:ext cx="7596600" cy="783900"/>
          </a:xfrm>
          <a:prstGeom prst="rect">
            <a:avLst/>
          </a:prstGeom>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a:t>Remove features with less than 4 values</a:t>
            </a:r>
            <a:endParaRPr/>
          </a:p>
        </p:txBody>
      </p:sp>
      <p:sp>
        <p:nvSpPr>
          <p:cNvPr id="140" name="Google Shape;140;p25"/>
          <p:cNvSpPr txBox="1"/>
          <p:nvPr/>
        </p:nvSpPr>
        <p:spPr>
          <a:xfrm>
            <a:off x="747175" y="1451325"/>
            <a:ext cx="7520400" cy="3134100"/>
          </a:xfrm>
          <a:prstGeom prst="rect">
            <a:avLst/>
          </a:prstGeom>
          <a:noFill/>
          <a:ln>
            <a:noFill/>
          </a:ln>
        </p:spPr>
        <p:txBody>
          <a:bodyPr spcFirstLastPara="1" wrap="square" lIns="91425" tIns="91425" rIns="91425" bIns="91425" anchor="t" anchorCtr="0">
            <a:noAutofit/>
          </a:bodyPr>
          <a:lstStyle/>
          <a:p>
            <a:pPr marL="457200" lvl="0" indent="0" algn="l" rtl="0">
              <a:lnSpc>
                <a:spcPct val="150000"/>
              </a:lnSpc>
              <a:spcBef>
                <a:spcPts val="0"/>
              </a:spcBef>
              <a:spcAft>
                <a:spcPts val="0"/>
              </a:spcAft>
              <a:buNone/>
            </a:pPr>
            <a:endParaRPr sz="1800">
              <a:latin typeface="Open Sans"/>
              <a:ea typeface="Open Sans"/>
              <a:cs typeface="Open Sans"/>
              <a:sym typeface="Open Sans"/>
            </a:endParaRPr>
          </a:p>
          <a:p>
            <a:pPr marL="457200" lvl="0" indent="-342900" algn="l" rtl="0">
              <a:lnSpc>
                <a:spcPct val="150000"/>
              </a:lnSpc>
              <a:spcBef>
                <a:spcPts val="0"/>
              </a:spcBef>
              <a:spcAft>
                <a:spcPts val="0"/>
              </a:spcAft>
              <a:buSzPts val="1800"/>
              <a:buFont typeface="Open Sans"/>
              <a:buChar char="❖"/>
            </a:pPr>
            <a:r>
              <a:rPr lang="en" sz="1800">
                <a:latin typeface="Open Sans"/>
                <a:ea typeface="Open Sans"/>
                <a:cs typeface="Open Sans"/>
                <a:sym typeface="Open Sans"/>
              </a:rPr>
              <a:t>After dummy all the nominal category features, there are 158 columns </a:t>
            </a:r>
            <a:endParaRPr sz="1800">
              <a:latin typeface="Open Sans"/>
              <a:ea typeface="Open Sans"/>
              <a:cs typeface="Open Sans"/>
              <a:sym typeface="Open Sans"/>
            </a:endParaRPr>
          </a:p>
          <a:p>
            <a:pPr marL="457200" lvl="0" indent="-342900" algn="l" rtl="0">
              <a:lnSpc>
                <a:spcPct val="150000"/>
              </a:lnSpc>
              <a:spcBef>
                <a:spcPts val="0"/>
              </a:spcBef>
              <a:spcAft>
                <a:spcPts val="0"/>
              </a:spcAft>
              <a:buSzPts val="1800"/>
              <a:buFont typeface="Open Sans"/>
              <a:buChar char="❖"/>
            </a:pPr>
            <a:r>
              <a:rPr lang="en" sz="1800">
                <a:latin typeface="Open Sans"/>
                <a:ea typeface="Open Sans"/>
                <a:cs typeface="Open Sans"/>
                <a:sym typeface="Open Sans"/>
              </a:rPr>
              <a:t>19 features had less than 4 values in the training dataset and were removed to reduce statistical noise</a:t>
            </a:r>
            <a:endParaRPr sz="1800">
              <a:latin typeface="Open Sans"/>
              <a:ea typeface="Open Sans"/>
              <a:cs typeface="Open Sans"/>
              <a:sym typeface="Open Sans"/>
            </a:endParaRPr>
          </a:p>
          <a:p>
            <a:pPr marL="0" lvl="0" indent="0" algn="l" rtl="0">
              <a:lnSpc>
                <a:spcPct val="150000"/>
              </a:lnSpc>
              <a:spcBef>
                <a:spcPts val="0"/>
              </a:spcBef>
              <a:spcAft>
                <a:spcPts val="0"/>
              </a:spcAft>
              <a:buNone/>
            </a:pPr>
            <a:endParaRPr sz="1800">
              <a:latin typeface="Open Sans"/>
              <a:ea typeface="Open Sans"/>
              <a:cs typeface="Open Sans"/>
              <a:sym typeface="Open Sans"/>
            </a:endParaRPr>
          </a:p>
          <a:p>
            <a:pPr marL="0" lvl="0" indent="0" algn="l" rtl="0">
              <a:lnSpc>
                <a:spcPct val="115000"/>
              </a:lnSpc>
              <a:spcBef>
                <a:spcPts val="0"/>
              </a:spcBef>
              <a:spcAft>
                <a:spcPts val="0"/>
              </a:spcAft>
              <a:buNone/>
            </a:pPr>
            <a:endParaRPr>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6"/>
          <p:cNvSpPr txBox="1">
            <a:spLocks noGrp="1"/>
          </p:cNvSpPr>
          <p:nvPr>
            <p:ph type="title"/>
          </p:nvPr>
        </p:nvSpPr>
        <p:spPr>
          <a:xfrm>
            <a:off x="709075" y="562475"/>
            <a:ext cx="7596600" cy="783900"/>
          </a:xfrm>
          <a:prstGeom prst="rect">
            <a:avLst/>
          </a:prstGeom>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a:t>Correlation</a:t>
            </a:r>
            <a:endParaRPr u="sng"/>
          </a:p>
        </p:txBody>
      </p:sp>
      <p:sp>
        <p:nvSpPr>
          <p:cNvPr id="146" name="Google Shape;146;p26"/>
          <p:cNvSpPr txBox="1"/>
          <p:nvPr/>
        </p:nvSpPr>
        <p:spPr>
          <a:xfrm>
            <a:off x="747175" y="1451325"/>
            <a:ext cx="7520400" cy="31341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chemeClr val="dk1"/>
              </a:buClr>
              <a:buSzPts val="1400"/>
              <a:buChar char="❖"/>
            </a:pPr>
            <a:r>
              <a:rPr lang="en">
                <a:solidFill>
                  <a:schemeClr val="dk1"/>
                </a:solidFill>
              </a:rPr>
              <a:t>Threshold 0.70 is used</a:t>
            </a:r>
            <a:endParaRPr>
              <a:solidFill>
                <a:schemeClr val="dk1"/>
              </a:solidFill>
            </a:endParaRPr>
          </a:p>
          <a:p>
            <a:pPr marL="914400" lvl="1" indent="-279400" algn="l" rtl="0">
              <a:lnSpc>
                <a:spcPct val="115000"/>
              </a:lnSpc>
              <a:spcBef>
                <a:spcPts val="0"/>
              </a:spcBef>
              <a:spcAft>
                <a:spcPts val="0"/>
              </a:spcAft>
              <a:buClr>
                <a:schemeClr val="dk1"/>
              </a:buClr>
              <a:buSzPts val="800"/>
              <a:buChar char="➢"/>
            </a:pPr>
            <a:r>
              <a:rPr lang="en" sz="800">
                <a:solidFill>
                  <a:schemeClr val="dk1"/>
                </a:solidFill>
              </a:rPr>
              <a:t>MSSubClass_90</a:t>
            </a:r>
            <a:endParaRPr sz="800">
              <a:solidFill>
                <a:schemeClr val="dk1"/>
              </a:solidFill>
            </a:endParaRPr>
          </a:p>
          <a:p>
            <a:pPr marL="914400" lvl="1" indent="-279400" algn="l" rtl="0">
              <a:lnSpc>
                <a:spcPct val="115000"/>
              </a:lnSpc>
              <a:spcBef>
                <a:spcPts val="0"/>
              </a:spcBef>
              <a:spcAft>
                <a:spcPts val="0"/>
              </a:spcAft>
              <a:buClr>
                <a:schemeClr val="dk1"/>
              </a:buClr>
              <a:buSzPts val="800"/>
              <a:buChar char="➢"/>
            </a:pPr>
            <a:r>
              <a:rPr lang="en" sz="800">
                <a:solidFill>
                  <a:schemeClr val="dk1"/>
                </a:solidFill>
              </a:rPr>
              <a:t>SaleCondition_Partial</a:t>
            </a:r>
            <a:endParaRPr sz="800">
              <a:solidFill>
                <a:schemeClr val="dk1"/>
              </a:solidFill>
            </a:endParaRPr>
          </a:p>
          <a:p>
            <a:pPr marL="914400" lvl="1" indent="-279400" algn="l" rtl="0">
              <a:lnSpc>
                <a:spcPct val="115000"/>
              </a:lnSpc>
              <a:spcBef>
                <a:spcPts val="0"/>
              </a:spcBef>
              <a:spcAft>
                <a:spcPts val="0"/>
              </a:spcAft>
              <a:buClr>
                <a:schemeClr val="dk1"/>
              </a:buClr>
              <a:buSzPts val="800"/>
              <a:buChar char="➢"/>
            </a:pPr>
            <a:r>
              <a:rPr lang="en" sz="800">
                <a:solidFill>
                  <a:schemeClr val="dk1"/>
                </a:solidFill>
              </a:rPr>
              <a:t>MSSubClass_190</a:t>
            </a:r>
            <a:endParaRPr sz="800">
              <a:solidFill>
                <a:schemeClr val="dk1"/>
              </a:solidFill>
            </a:endParaRPr>
          </a:p>
          <a:p>
            <a:pPr marL="914400" lvl="1" indent="-279400" algn="l" rtl="0">
              <a:lnSpc>
                <a:spcPct val="115000"/>
              </a:lnSpc>
              <a:spcBef>
                <a:spcPts val="0"/>
              </a:spcBef>
              <a:spcAft>
                <a:spcPts val="0"/>
              </a:spcAft>
              <a:buClr>
                <a:schemeClr val="dk1"/>
              </a:buClr>
              <a:buSzPts val="800"/>
              <a:buChar char="➢"/>
            </a:pPr>
            <a:r>
              <a:rPr lang="en" sz="800">
                <a:solidFill>
                  <a:schemeClr val="dk1"/>
                </a:solidFill>
              </a:rPr>
              <a:t>GarageCond</a:t>
            </a:r>
            <a:endParaRPr sz="800">
              <a:solidFill>
                <a:schemeClr val="dk1"/>
              </a:solidFill>
            </a:endParaRPr>
          </a:p>
          <a:p>
            <a:pPr marL="914400" lvl="1" indent="-279400" algn="l" rtl="0">
              <a:lnSpc>
                <a:spcPct val="115000"/>
              </a:lnSpc>
              <a:spcBef>
                <a:spcPts val="0"/>
              </a:spcBef>
              <a:spcAft>
                <a:spcPts val="0"/>
              </a:spcAft>
              <a:buClr>
                <a:schemeClr val="dk1"/>
              </a:buClr>
              <a:buSzPts val="800"/>
              <a:buChar char="➢"/>
            </a:pPr>
            <a:r>
              <a:rPr lang="en" sz="800">
                <a:solidFill>
                  <a:schemeClr val="dk1"/>
                </a:solidFill>
              </a:rPr>
              <a:t>MSSubClass_80</a:t>
            </a:r>
            <a:endParaRPr sz="800">
              <a:solidFill>
                <a:schemeClr val="dk1"/>
              </a:solidFill>
            </a:endParaRPr>
          </a:p>
          <a:p>
            <a:pPr marL="914400" lvl="1" indent="-279400" algn="l" rtl="0">
              <a:lnSpc>
                <a:spcPct val="115000"/>
              </a:lnSpc>
              <a:spcBef>
                <a:spcPts val="0"/>
              </a:spcBef>
              <a:spcAft>
                <a:spcPts val="0"/>
              </a:spcAft>
              <a:buClr>
                <a:schemeClr val="dk1"/>
              </a:buClr>
              <a:buSzPts val="800"/>
              <a:buChar char="➢"/>
            </a:pPr>
            <a:r>
              <a:rPr lang="en" sz="800">
                <a:solidFill>
                  <a:schemeClr val="dk1"/>
                </a:solidFill>
              </a:rPr>
              <a:t>MSSubClass_50</a:t>
            </a:r>
            <a:endParaRPr sz="800">
              <a:solidFill>
                <a:schemeClr val="dk1"/>
              </a:solidFill>
            </a:endParaRPr>
          </a:p>
          <a:p>
            <a:pPr marL="914400" lvl="1" indent="-279400" algn="l" rtl="0">
              <a:lnSpc>
                <a:spcPct val="115000"/>
              </a:lnSpc>
              <a:spcBef>
                <a:spcPts val="0"/>
              </a:spcBef>
              <a:spcAft>
                <a:spcPts val="0"/>
              </a:spcAft>
              <a:buClr>
                <a:schemeClr val="dk1"/>
              </a:buClr>
              <a:buSzPts val="800"/>
              <a:buChar char="➢"/>
            </a:pPr>
            <a:r>
              <a:rPr lang="en" sz="800">
                <a:solidFill>
                  <a:schemeClr val="dk1"/>
                </a:solidFill>
              </a:rPr>
              <a:t>MSSubClass_45</a:t>
            </a:r>
            <a:endParaRPr sz="800">
              <a:solidFill>
                <a:schemeClr val="dk1"/>
              </a:solidFill>
            </a:endParaRPr>
          </a:p>
          <a:p>
            <a:pPr marL="914400" lvl="1" indent="-279400" algn="l" rtl="0">
              <a:lnSpc>
                <a:spcPct val="115000"/>
              </a:lnSpc>
              <a:spcBef>
                <a:spcPts val="0"/>
              </a:spcBef>
              <a:spcAft>
                <a:spcPts val="0"/>
              </a:spcAft>
              <a:buClr>
                <a:schemeClr val="dk1"/>
              </a:buClr>
              <a:buSzPts val="800"/>
              <a:buChar char="➢"/>
            </a:pPr>
            <a:r>
              <a:rPr lang="en" sz="800">
                <a:solidFill>
                  <a:schemeClr val="dk1"/>
                </a:solidFill>
              </a:rPr>
              <a:t>PoolArea</a:t>
            </a:r>
            <a:endParaRPr sz="800">
              <a:solidFill>
                <a:schemeClr val="dk1"/>
              </a:solidFill>
            </a:endParaRPr>
          </a:p>
          <a:p>
            <a:pPr marL="914400" lvl="1" indent="-279400" algn="l" rtl="0">
              <a:lnSpc>
                <a:spcPct val="115000"/>
              </a:lnSpc>
              <a:spcBef>
                <a:spcPts val="0"/>
              </a:spcBef>
              <a:spcAft>
                <a:spcPts val="0"/>
              </a:spcAft>
              <a:buClr>
                <a:schemeClr val="dk1"/>
              </a:buClr>
              <a:buSzPts val="800"/>
              <a:buChar char="➢"/>
            </a:pPr>
            <a:r>
              <a:rPr lang="en" sz="800">
                <a:solidFill>
                  <a:schemeClr val="dk1"/>
                </a:solidFill>
              </a:rPr>
              <a:t>GarageCars</a:t>
            </a:r>
            <a:endParaRPr sz="800">
              <a:solidFill>
                <a:schemeClr val="dk1"/>
              </a:solidFill>
            </a:endParaRPr>
          </a:p>
          <a:p>
            <a:pPr marL="914400" lvl="1" indent="-279400" algn="l" rtl="0">
              <a:lnSpc>
                <a:spcPct val="115000"/>
              </a:lnSpc>
              <a:spcBef>
                <a:spcPts val="0"/>
              </a:spcBef>
              <a:spcAft>
                <a:spcPts val="0"/>
              </a:spcAft>
              <a:buClr>
                <a:schemeClr val="dk1"/>
              </a:buClr>
              <a:buSzPts val="800"/>
              <a:buChar char="➢"/>
            </a:pPr>
            <a:r>
              <a:rPr lang="en" sz="800">
                <a:solidFill>
                  <a:schemeClr val="dk1"/>
                </a:solidFill>
              </a:rPr>
              <a:t>Fireplaces</a:t>
            </a:r>
            <a:endParaRPr sz="800">
              <a:solidFill>
                <a:schemeClr val="dk1"/>
              </a:solidFill>
            </a:endParaRPr>
          </a:p>
          <a:p>
            <a:pPr marL="914400" lvl="1" indent="-279400" algn="l" rtl="0">
              <a:lnSpc>
                <a:spcPct val="115000"/>
              </a:lnSpc>
              <a:spcBef>
                <a:spcPts val="0"/>
              </a:spcBef>
              <a:spcAft>
                <a:spcPts val="0"/>
              </a:spcAft>
              <a:buClr>
                <a:schemeClr val="dk1"/>
              </a:buClr>
              <a:buSzPts val="800"/>
              <a:buChar char="➢"/>
            </a:pPr>
            <a:r>
              <a:rPr lang="en" sz="800">
                <a:solidFill>
                  <a:schemeClr val="dk1"/>
                </a:solidFill>
              </a:rPr>
              <a:t>MSZoning_FV</a:t>
            </a:r>
            <a:endParaRPr sz="800">
              <a:solidFill>
                <a:schemeClr val="dk1"/>
              </a:solidFill>
            </a:endParaRPr>
          </a:p>
          <a:p>
            <a:pPr marL="914400" lvl="1" indent="-279400" algn="l" rtl="0">
              <a:lnSpc>
                <a:spcPct val="115000"/>
              </a:lnSpc>
              <a:spcBef>
                <a:spcPts val="0"/>
              </a:spcBef>
              <a:spcAft>
                <a:spcPts val="0"/>
              </a:spcAft>
              <a:buClr>
                <a:schemeClr val="dk1"/>
              </a:buClr>
              <a:buSzPts val="800"/>
              <a:buChar char="➢"/>
            </a:pPr>
            <a:r>
              <a:rPr lang="en" sz="800">
                <a:solidFill>
                  <a:schemeClr val="dk1"/>
                </a:solidFill>
              </a:rPr>
              <a:t>RoofMatl_Tar&amp;Grv</a:t>
            </a:r>
            <a:endParaRPr sz="800">
              <a:solidFill>
                <a:schemeClr val="dk1"/>
              </a:solidFill>
            </a:endParaRPr>
          </a:p>
          <a:p>
            <a:pPr marL="914400" lvl="1" indent="-279400" algn="l" rtl="0">
              <a:lnSpc>
                <a:spcPct val="115000"/>
              </a:lnSpc>
              <a:spcBef>
                <a:spcPts val="0"/>
              </a:spcBef>
              <a:spcAft>
                <a:spcPts val="0"/>
              </a:spcAft>
              <a:buClr>
                <a:schemeClr val="dk1"/>
              </a:buClr>
              <a:buSzPts val="800"/>
              <a:buChar char="➢"/>
            </a:pPr>
            <a:r>
              <a:rPr lang="en" sz="800">
                <a:solidFill>
                  <a:schemeClr val="dk1"/>
                </a:solidFill>
              </a:rPr>
              <a:t>TotRmsAbvGrd</a:t>
            </a:r>
            <a:endParaRPr sz="800">
              <a:solidFill>
                <a:schemeClr val="dk1"/>
              </a:solidFill>
            </a:endParaRPr>
          </a:p>
          <a:p>
            <a:pPr marL="914400" lvl="1" indent="-279400" algn="l" rtl="0">
              <a:lnSpc>
                <a:spcPct val="115000"/>
              </a:lnSpc>
              <a:spcBef>
                <a:spcPts val="0"/>
              </a:spcBef>
              <a:spcAft>
                <a:spcPts val="0"/>
              </a:spcAft>
              <a:buClr>
                <a:schemeClr val="dk1"/>
              </a:buClr>
              <a:buSzPts val="800"/>
              <a:buChar char="➢"/>
            </a:pPr>
            <a:r>
              <a:rPr lang="en" sz="800">
                <a:solidFill>
                  <a:schemeClr val="dk1"/>
                </a:solidFill>
              </a:rPr>
              <a:t>MSSubClass_120</a:t>
            </a:r>
            <a:endParaRPr sz="800">
              <a:solidFill>
                <a:schemeClr val="dk1"/>
              </a:solidFill>
            </a:endParaRPr>
          </a:p>
          <a:p>
            <a:pPr marL="914400" lvl="1" indent="-279400" algn="l" rtl="0">
              <a:lnSpc>
                <a:spcPct val="115000"/>
              </a:lnSpc>
              <a:spcBef>
                <a:spcPts val="0"/>
              </a:spcBef>
              <a:spcAft>
                <a:spcPts val="0"/>
              </a:spcAft>
              <a:buClr>
                <a:schemeClr val="dk1"/>
              </a:buClr>
              <a:buSzPts val="800"/>
              <a:buChar char="➢"/>
            </a:pPr>
            <a:r>
              <a:rPr lang="en" sz="800">
                <a:solidFill>
                  <a:schemeClr val="dk1"/>
                </a:solidFill>
              </a:rPr>
              <a:t>MSSubClass_85</a:t>
            </a:r>
            <a:endParaRPr sz="800">
              <a:solidFill>
                <a:schemeClr val="dk1"/>
              </a:solidFill>
            </a:endParaRPr>
          </a:p>
          <a:p>
            <a:pPr marL="914400" lvl="1" indent="-279400" algn="l" rtl="0">
              <a:lnSpc>
                <a:spcPct val="115000"/>
              </a:lnSpc>
              <a:spcBef>
                <a:spcPts val="0"/>
              </a:spcBef>
              <a:spcAft>
                <a:spcPts val="0"/>
              </a:spcAft>
              <a:buClr>
                <a:schemeClr val="dk1"/>
              </a:buClr>
              <a:buSzPts val="800"/>
              <a:buChar char="➢"/>
            </a:pPr>
            <a:r>
              <a:rPr lang="en" sz="800">
                <a:solidFill>
                  <a:schemeClr val="dk1"/>
                </a:solidFill>
              </a:rPr>
              <a:t>MSSubClass_60</a:t>
            </a:r>
            <a:endParaRPr sz="800">
              <a:solidFill>
                <a:schemeClr val="dk1"/>
              </a:solidFill>
            </a:endParaRPr>
          </a:p>
          <a:p>
            <a:pPr marL="0" marR="0" lvl="0" indent="0" algn="l" rtl="0">
              <a:lnSpc>
                <a:spcPct val="150000"/>
              </a:lnSpc>
              <a:spcBef>
                <a:spcPts val="0"/>
              </a:spcBef>
              <a:spcAft>
                <a:spcPts val="0"/>
              </a:spcAft>
              <a:buNone/>
            </a:pPr>
            <a:endParaRPr>
              <a:latin typeface="Open Sans"/>
              <a:ea typeface="Open Sans"/>
              <a:cs typeface="Open Sans"/>
              <a:sym typeface="Open Sans"/>
            </a:endParaRPr>
          </a:p>
        </p:txBody>
      </p:sp>
      <p:pic>
        <p:nvPicPr>
          <p:cNvPr id="147" name="Google Shape;147;p26"/>
          <p:cNvPicPr preferRelativeResize="0"/>
          <p:nvPr/>
        </p:nvPicPr>
        <p:blipFill>
          <a:blip r:embed="rId3">
            <a:alphaModFix/>
          </a:blip>
          <a:stretch>
            <a:fillRect/>
          </a:stretch>
        </p:blipFill>
        <p:spPr>
          <a:xfrm>
            <a:off x="4149206" y="1084650"/>
            <a:ext cx="3882900" cy="3629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7"/>
          <p:cNvSpPr txBox="1">
            <a:spLocks noGrp="1"/>
          </p:cNvSpPr>
          <p:nvPr>
            <p:ph type="title"/>
          </p:nvPr>
        </p:nvSpPr>
        <p:spPr>
          <a:xfrm>
            <a:off x="709075" y="562475"/>
            <a:ext cx="7596600" cy="783900"/>
          </a:xfrm>
          <a:prstGeom prst="rect">
            <a:avLst/>
          </a:prstGeom>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a:t>Feature</a:t>
            </a:r>
            <a:r>
              <a:rPr lang="en" sz="2500">
                <a:latin typeface="Open Sans"/>
                <a:ea typeface="Open Sans"/>
                <a:cs typeface="Open Sans"/>
                <a:sym typeface="Open Sans"/>
              </a:rPr>
              <a:t> </a:t>
            </a:r>
            <a:r>
              <a:rPr lang="en"/>
              <a:t>engineering</a:t>
            </a:r>
            <a:endParaRPr u="sng"/>
          </a:p>
        </p:txBody>
      </p:sp>
      <p:sp>
        <p:nvSpPr>
          <p:cNvPr id="153" name="Google Shape;153;p27"/>
          <p:cNvSpPr txBox="1"/>
          <p:nvPr/>
        </p:nvSpPr>
        <p:spPr>
          <a:xfrm>
            <a:off x="747175" y="1451325"/>
            <a:ext cx="7520400" cy="3134100"/>
          </a:xfrm>
          <a:prstGeom prst="rect">
            <a:avLst/>
          </a:prstGeom>
          <a:noFill/>
          <a:ln>
            <a:noFill/>
          </a:ln>
        </p:spPr>
        <p:txBody>
          <a:bodyPr spcFirstLastPara="1" wrap="square" lIns="91425" tIns="91425" rIns="91425" bIns="91425" anchor="t" anchorCtr="0">
            <a:noAutofit/>
          </a:bodyPr>
          <a:lstStyle/>
          <a:p>
            <a:pPr marL="457200" marR="0" lvl="0" indent="0" algn="l" rtl="0">
              <a:lnSpc>
                <a:spcPct val="150000"/>
              </a:lnSpc>
              <a:spcBef>
                <a:spcPts val="0"/>
              </a:spcBef>
              <a:spcAft>
                <a:spcPts val="0"/>
              </a:spcAft>
              <a:buNone/>
            </a:pPr>
            <a:endParaRPr sz="1800" b="1">
              <a:latin typeface="Open Sans"/>
              <a:ea typeface="Open Sans"/>
              <a:cs typeface="Open Sans"/>
              <a:sym typeface="Open Sans"/>
            </a:endParaRPr>
          </a:p>
          <a:p>
            <a:pPr marL="457200" marR="0" lvl="0" indent="-342900" algn="l" rtl="0">
              <a:lnSpc>
                <a:spcPct val="150000"/>
              </a:lnSpc>
              <a:spcBef>
                <a:spcPts val="0"/>
              </a:spcBef>
              <a:spcAft>
                <a:spcPts val="0"/>
              </a:spcAft>
              <a:buClr>
                <a:srgbClr val="0000FF"/>
              </a:buClr>
              <a:buSzPts val="1800"/>
              <a:buFont typeface="Open Sans"/>
              <a:buChar char="❖"/>
            </a:pPr>
            <a:r>
              <a:rPr lang="en" sz="1800" b="1">
                <a:solidFill>
                  <a:srgbClr val="0000FF"/>
                </a:solidFill>
                <a:latin typeface="Open Sans"/>
                <a:ea typeface="Open Sans"/>
                <a:cs typeface="Open Sans"/>
                <a:sym typeface="Open Sans"/>
              </a:rPr>
              <a:t>AIC</a:t>
            </a:r>
            <a:endParaRPr sz="1800" b="1">
              <a:solidFill>
                <a:srgbClr val="0000FF"/>
              </a:solidFill>
              <a:latin typeface="Open Sans"/>
              <a:ea typeface="Open Sans"/>
              <a:cs typeface="Open Sans"/>
              <a:sym typeface="Open Sans"/>
            </a:endParaRPr>
          </a:p>
          <a:p>
            <a:pPr marL="457200" marR="0" lvl="0" indent="-342900" algn="l" rtl="0">
              <a:lnSpc>
                <a:spcPct val="150000"/>
              </a:lnSpc>
              <a:spcBef>
                <a:spcPts val="0"/>
              </a:spcBef>
              <a:spcAft>
                <a:spcPts val="0"/>
              </a:spcAft>
              <a:buSzPts val="1800"/>
              <a:buFont typeface="Open Sans"/>
              <a:buChar char="❖"/>
            </a:pPr>
            <a:r>
              <a:rPr lang="en" sz="1800">
                <a:latin typeface="Open Sans"/>
                <a:ea typeface="Open Sans"/>
                <a:cs typeface="Open Sans"/>
                <a:sym typeface="Open Sans"/>
              </a:rPr>
              <a:t>Lasso</a:t>
            </a:r>
            <a:endParaRPr sz="1800">
              <a:latin typeface="Open Sans"/>
              <a:ea typeface="Open Sans"/>
              <a:cs typeface="Open Sans"/>
              <a:sym typeface="Open Sans"/>
            </a:endParaRPr>
          </a:p>
          <a:p>
            <a:pPr marL="457200" marR="0" lvl="0" indent="-342900" algn="l" rtl="0">
              <a:lnSpc>
                <a:spcPct val="150000"/>
              </a:lnSpc>
              <a:spcBef>
                <a:spcPts val="0"/>
              </a:spcBef>
              <a:spcAft>
                <a:spcPts val="0"/>
              </a:spcAft>
              <a:buSzPts val="1800"/>
              <a:buFont typeface="Open Sans"/>
              <a:buChar char="❖"/>
            </a:pPr>
            <a:r>
              <a:rPr lang="en" sz="1800">
                <a:latin typeface="Open Sans"/>
                <a:ea typeface="Open Sans"/>
                <a:cs typeface="Open Sans"/>
                <a:sym typeface="Open Sans"/>
              </a:rPr>
              <a:t>Boost</a:t>
            </a:r>
            <a:endParaRPr>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8"/>
          <p:cNvSpPr txBox="1">
            <a:spLocks noGrp="1"/>
          </p:cNvSpPr>
          <p:nvPr>
            <p:ph type="title"/>
          </p:nvPr>
        </p:nvSpPr>
        <p:spPr>
          <a:xfrm>
            <a:off x="709075" y="562475"/>
            <a:ext cx="7596600" cy="783900"/>
          </a:xfrm>
          <a:prstGeom prst="rect">
            <a:avLst/>
          </a:prstGeom>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a:t>Feature engineering by AIC</a:t>
            </a:r>
            <a:endParaRPr u="sng"/>
          </a:p>
        </p:txBody>
      </p:sp>
      <p:sp>
        <p:nvSpPr>
          <p:cNvPr id="159" name="Google Shape;159;p28"/>
          <p:cNvSpPr txBox="1"/>
          <p:nvPr/>
        </p:nvSpPr>
        <p:spPr>
          <a:xfrm>
            <a:off x="747175" y="1451325"/>
            <a:ext cx="7520400" cy="3134100"/>
          </a:xfrm>
          <a:prstGeom prst="rect">
            <a:avLst/>
          </a:prstGeom>
          <a:noFill/>
          <a:ln>
            <a:noFill/>
          </a:ln>
        </p:spPr>
        <p:txBody>
          <a:bodyPr spcFirstLastPara="1" wrap="square" lIns="91425" tIns="91425" rIns="91425" bIns="91425" anchor="t" anchorCtr="0">
            <a:noAutofit/>
          </a:bodyPr>
          <a:lstStyle/>
          <a:p>
            <a:pPr marL="457200" marR="0" lvl="0" indent="0" algn="l" rtl="0">
              <a:lnSpc>
                <a:spcPct val="150000"/>
              </a:lnSpc>
              <a:spcBef>
                <a:spcPts val="0"/>
              </a:spcBef>
              <a:spcAft>
                <a:spcPts val="0"/>
              </a:spcAft>
              <a:buNone/>
            </a:pPr>
            <a:endParaRPr>
              <a:latin typeface="Open Sans"/>
              <a:ea typeface="Open Sans"/>
              <a:cs typeface="Open Sans"/>
              <a:sym typeface="Open Sans"/>
            </a:endParaRPr>
          </a:p>
          <a:p>
            <a:pPr marL="457200" marR="0" lvl="0" indent="-317500" algn="l" rtl="0">
              <a:lnSpc>
                <a:spcPct val="150000"/>
              </a:lnSpc>
              <a:spcBef>
                <a:spcPts val="0"/>
              </a:spcBef>
              <a:spcAft>
                <a:spcPts val="0"/>
              </a:spcAft>
              <a:buSzPts val="1400"/>
              <a:buFont typeface="Open Sans"/>
              <a:buChar char="❖"/>
            </a:pPr>
            <a:r>
              <a:rPr lang="en">
                <a:latin typeface="Open Sans"/>
                <a:ea typeface="Open Sans"/>
                <a:cs typeface="Open Sans"/>
                <a:sym typeface="Open Sans"/>
              </a:rPr>
              <a:t>Random selection method -- Set the entire DF as the “current” DF. Choose a feature from the list of all potential candidates. If in the current DF, try removing it. If not in the current DF, try adding it. If this change lowers AIC, keep the change. If not, move to another feature. Stop trying to improve after 200 unsuccessful tries.</a:t>
            </a:r>
            <a:endParaRPr>
              <a:latin typeface="Open Sans"/>
              <a:ea typeface="Open Sans"/>
              <a:cs typeface="Open Sans"/>
              <a:sym typeface="Open Sans"/>
            </a:endParaRPr>
          </a:p>
          <a:p>
            <a:pPr marL="914400" marR="0" lvl="1" indent="-317500" algn="l" rtl="0">
              <a:lnSpc>
                <a:spcPct val="150000"/>
              </a:lnSpc>
              <a:spcBef>
                <a:spcPts val="0"/>
              </a:spcBef>
              <a:spcAft>
                <a:spcPts val="0"/>
              </a:spcAft>
              <a:buSzPts val="1400"/>
              <a:buFont typeface="Open Sans"/>
              <a:buChar char="➢"/>
            </a:pPr>
            <a:r>
              <a:rPr lang="en">
                <a:latin typeface="Open Sans"/>
                <a:ea typeface="Open Sans"/>
                <a:cs typeface="Open Sans"/>
                <a:sym typeface="Open Sans"/>
              </a:rPr>
              <a:t>Features removed then added back, etc, as DF evolves</a:t>
            </a:r>
            <a:endParaRPr>
              <a:latin typeface="Open Sans"/>
              <a:ea typeface="Open Sans"/>
              <a:cs typeface="Open Sans"/>
              <a:sym typeface="Open Sans"/>
            </a:endParaRPr>
          </a:p>
          <a:p>
            <a:pPr marL="457200" marR="0" lvl="0" indent="-317500" algn="l" rtl="0">
              <a:lnSpc>
                <a:spcPct val="150000"/>
              </a:lnSpc>
              <a:spcBef>
                <a:spcPts val="0"/>
              </a:spcBef>
              <a:spcAft>
                <a:spcPts val="0"/>
              </a:spcAft>
              <a:buSzPts val="1400"/>
              <a:buFont typeface="Open Sans"/>
              <a:buChar char="❖"/>
            </a:pPr>
            <a:r>
              <a:rPr lang="en">
                <a:latin typeface="Open Sans"/>
                <a:ea typeface="Open Sans"/>
                <a:cs typeface="Open Sans"/>
                <a:sym typeface="Open Sans"/>
              </a:rPr>
              <a:t>Run this 3 times, obtain 3 features lists (~70 features long)</a:t>
            </a:r>
            <a:endParaRPr>
              <a:latin typeface="Open Sans"/>
              <a:ea typeface="Open Sans"/>
              <a:cs typeface="Open Sans"/>
              <a:sym typeface="Open Sans"/>
            </a:endParaRPr>
          </a:p>
          <a:p>
            <a:pPr marL="457200" marR="0" lvl="0" indent="-317500" algn="l" rtl="0">
              <a:lnSpc>
                <a:spcPct val="150000"/>
              </a:lnSpc>
              <a:spcBef>
                <a:spcPts val="0"/>
              </a:spcBef>
              <a:spcAft>
                <a:spcPts val="0"/>
              </a:spcAft>
              <a:buSzPts val="1400"/>
              <a:buFont typeface="Open Sans"/>
              <a:buChar char="❖"/>
            </a:pPr>
            <a:r>
              <a:rPr lang="en">
                <a:latin typeface="Open Sans"/>
                <a:ea typeface="Open Sans"/>
                <a:cs typeface="Open Sans"/>
                <a:sym typeface="Open Sans"/>
              </a:rPr>
              <a:t>Generate a consensus list of features appearing on all 3 lists (61 total)</a:t>
            </a:r>
            <a:endParaRPr>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9"/>
          <p:cNvSpPr txBox="1">
            <a:spLocks noGrp="1"/>
          </p:cNvSpPr>
          <p:nvPr>
            <p:ph type="title"/>
          </p:nvPr>
        </p:nvSpPr>
        <p:spPr>
          <a:xfrm>
            <a:off x="709075" y="562475"/>
            <a:ext cx="7596600" cy="783900"/>
          </a:xfrm>
          <a:prstGeom prst="rect">
            <a:avLst/>
          </a:prstGeom>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a:t>Feature</a:t>
            </a:r>
            <a:r>
              <a:rPr lang="en" sz="2500">
                <a:latin typeface="Open Sans"/>
                <a:ea typeface="Open Sans"/>
                <a:cs typeface="Open Sans"/>
                <a:sym typeface="Open Sans"/>
              </a:rPr>
              <a:t> </a:t>
            </a:r>
            <a:r>
              <a:rPr lang="en"/>
              <a:t>engineering</a:t>
            </a:r>
            <a:endParaRPr u="sng"/>
          </a:p>
        </p:txBody>
      </p:sp>
      <p:sp>
        <p:nvSpPr>
          <p:cNvPr id="165" name="Google Shape;165;p29"/>
          <p:cNvSpPr txBox="1"/>
          <p:nvPr/>
        </p:nvSpPr>
        <p:spPr>
          <a:xfrm>
            <a:off x="747175" y="1451325"/>
            <a:ext cx="7520400" cy="3134100"/>
          </a:xfrm>
          <a:prstGeom prst="rect">
            <a:avLst/>
          </a:prstGeom>
          <a:noFill/>
          <a:ln>
            <a:noFill/>
          </a:ln>
        </p:spPr>
        <p:txBody>
          <a:bodyPr spcFirstLastPara="1" wrap="square" lIns="91425" tIns="91425" rIns="91425" bIns="91425" anchor="t" anchorCtr="0">
            <a:noAutofit/>
          </a:bodyPr>
          <a:lstStyle/>
          <a:p>
            <a:pPr marL="457200" marR="0" lvl="0" indent="0" algn="l" rtl="0">
              <a:lnSpc>
                <a:spcPct val="150000"/>
              </a:lnSpc>
              <a:spcBef>
                <a:spcPts val="0"/>
              </a:spcBef>
              <a:spcAft>
                <a:spcPts val="0"/>
              </a:spcAft>
              <a:buNone/>
            </a:pPr>
            <a:endParaRPr sz="1800" b="1">
              <a:latin typeface="Open Sans"/>
              <a:ea typeface="Open Sans"/>
              <a:cs typeface="Open Sans"/>
              <a:sym typeface="Open Sans"/>
            </a:endParaRPr>
          </a:p>
          <a:p>
            <a:pPr marL="457200" marR="0" lvl="0" indent="-342900" algn="l" rtl="0">
              <a:lnSpc>
                <a:spcPct val="150000"/>
              </a:lnSpc>
              <a:spcBef>
                <a:spcPts val="0"/>
              </a:spcBef>
              <a:spcAft>
                <a:spcPts val="0"/>
              </a:spcAft>
              <a:buSzPts val="1800"/>
              <a:buFont typeface="Open Sans"/>
              <a:buChar char="❖"/>
            </a:pPr>
            <a:r>
              <a:rPr lang="en" sz="1800">
                <a:latin typeface="Open Sans"/>
                <a:ea typeface="Open Sans"/>
                <a:cs typeface="Open Sans"/>
                <a:sym typeface="Open Sans"/>
              </a:rPr>
              <a:t>AIC</a:t>
            </a:r>
            <a:endParaRPr sz="1800">
              <a:latin typeface="Open Sans"/>
              <a:ea typeface="Open Sans"/>
              <a:cs typeface="Open Sans"/>
              <a:sym typeface="Open Sans"/>
            </a:endParaRPr>
          </a:p>
          <a:p>
            <a:pPr marL="457200" marR="0" lvl="0" indent="-342900" algn="l" rtl="0">
              <a:lnSpc>
                <a:spcPct val="150000"/>
              </a:lnSpc>
              <a:spcBef>
                <a:spcPts val="0"/>
              </a:spcBef>
              <a:spcAft>
                <a:spcPts val="0"/>
              </a:spcAft>
              <a:buClr>
                <a:srgbClr val="0000FF"/>
              </a:buClr>
              <a:buSzPts val="1800"/>
              <a:buFont typeface="Open Sans"/>
              <a:buChar char="❖"/>
            </a:pPr>
            <a:r>
              <a:rPr lang="en" sz="1800" b="1">
                <a:solidFill>
                  <a:srgbClr val="0000FF"/>
                </a:solidFill>
                <a:latin typeface="Open Sans"/>
                <a:ea typeface="Open Sans"/>
                <a:cs typeface="Open Sans"/>
                <a:sym typeface="Open Sans"/>
              </a:rPr>
              <a:t>Lasso</a:t>
            </a:r>
            <a:endParaRPr sz="1800" b="1">
              <a:solidFill>
                <a:srgbClr val="0000FF"/>
              </a:solidFill>
              <a:latin typeface="Open Sans"/>
              <a:ea typeface="Open Sans"/>
              <a:cs typeface="Open Sans"/>
              <a:sym typeface="Open Sans"/>
            </a:endParaRPr>
          </a:p>
          <a:p>
            <a:pPr marL="457200" marR="0" lvl="0" indent="-342900" algn="l" rtl="0">
              <a:lnSpc>
                <a:spcPct val="150000"/>
              </a:lnSpc>
              <a:spcBef>
                <a:spcPts val="0"/>
              </a:spcBef>
              <a:spcAft>
                <a:spcPts val="0"/>
              </a:spcAft>
              <a:buSzPts val="1800"/>
              <a:buFont typeface="Open Sans"/>
              <a:buChar char="❖"/>
            </a:pPr>
            <a:r>
              <a:rPr lang="en" sz="1800">
                <a:latin typeface="Open Sans"/>
                <a:ea typeface="Open Sans"/>
                <a:cs typeface="Open Sans"/>
                <a:sym typeface="Open Sans"/>
              </a:rPr>
              <a:t>Boost</a:t>
            </a:r>
            <a:endParaRPr>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0"/>
          <p:cNvSpPr txBox="1">
            <a:spLocks noGrp="1"/>
          </p:cNvSpPr>
          <p:nvPr>
            <p:ph type="title"/>
          </p:nvPr>
        </p:nvSpPr>
        <p:spPr>
          <a:xfrm>
            <a:off x="709075" y="562475"/>
            <a:ext cx="7596600" cy="783900"/>
          </a:xfrm>
          <a:prstGeom prst="rect">
            <a:avLst/>
          </a:prstGeom>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a:t>Lasso</a:t>
            </a:r>
            <a:endParaRPr u="sng"/>
          </a:p>
        </p:txBody>
      </p:sp>
      <p:sp>
        <p:nvSpPr>
          <p:cNvPr id="171" name="Google Shape;171;p30"/>
          <p:cNvSpPr txBox="1"/>
          <p:nvPr/>
        </p:nvSpPr>
        <p:spPr>
          <a:xfrm>
            <a:off x="747175" y="1451325"/>
            <a:ext cx="7520400" cy="3134100"/>
          </a:xfrm>
          <a:prstGeom prst="rect">
            <a:avLst/>
          </a:prstGeom>
          <a:noFill/>
          <a:ln>
            <a:noFill/>
          </a:ln>
        </p:spPr>
        <p:txBody>
          <a:bodyPr spcFirstLastPara="1" wrap="square" lIns="91425" tIns="91425" rIns="91425" bIns="91425" anchor="t" anchorCtr="0">
            <a:noAutofit/>
          </a:bodyPr>
          <a:lstStyle/>
          <a:p>
            <a:pPr marL="457200" marR="0" lvl="0" indent="-317500" algn="l" rtl="0">
              <a:lnSpc>
                <a:spcPct val="150000"/>
              </a:lnSpc>
              <a:spcBef>
                <a:spcPts val="0"/>
              </a:spcBef>
              <a:spcAft>
                <a:spcPts val="0"/>
              </a:spcAft>
              <a:buSzPts val="1400"/>
              <a:buFont typeface="Open Sans"/>
              <a:buChar char="❖"/>
            </a:pPr>
            <a:r>
              <a:rPr lang="en">
                <a:latin typeface="Open Sans"/>
                <a:ea typeface="Open Sans"/>
                <a:cs typeface="Open Sans"/>
                <a:sym typeface="Open Sans"/>
              </a:rPr>
              <a:t>Data standardization</a:t>
            </a:r>
            <a:endParaRPr>
              <a:latin typeface="Open Sans"/>
              <a:ea typeface="Open Sans"/>
              <a:cs typeface="Open Sans"/>
              <a:sym typeface="Open Sans"/>
            </a:endParaRPr>
          </a:p>
          <a:p>
            <a:pPr marL="914400" marR="0" lvl="1" indent="-317500" algn="l" rtl="0">
              <a:lnSpc>
                <a:spcPct val="150000"/>
              </a:lnSpc>
              <a:spcBef>
                <a:spcPts val="0"/>
              </a:spcBef>
              <a:spcAft>
                <a:spcPts val="0"/>
              </a:spcAft>
              <a:buSzPts val="1400"/>
              <a:buFont typeface="Open Sans"/>
              <a:buChar char="➢"/>
            </a:pPr>
            <a:r>
              <a:rPr lang="en">
                <a:latin typeface="Open Sans"/>
                <a:ea typeface="Open Sans"/>
                <a:cs typeface="Open Sans"/>
                <a:sym typeface="Open Sans"/>
              </a:rPr>
              <a:t>Features such as LotArea can have large values</a:t>
            </a:r>
            <a:endParaRPr>
              <a:latin typeface="Open Sans"/>
              <a:ea typeface="Open Sans"/>
              <a:cs typeface="Open Sans"/>
              <a:sym typeface="Open Sans"/>
            </a:endParaRPr>
          </a:p>
          <a:p>
            <a:pPr marL="457200" marR="0" lvl="0" indent="-317500" algn="l" rtl="0">
              <a:lnSpc>
                <a:spcPct val="150000"/>
              </a:lnSpc>
              <a:spcBef>
                <a:spcPts val="0"/>
              </a:spcBef>
              <a:spcAft>
                <a:spcPts val="0"/>
              </a:spcAft>
              <a:buSzPts val="1400"/>
              <a:buFont typeface="Open Sans"/>
              <a:buChar char="❖"/>
            </a:pPr>
            <a:r>
              <a:rPr lang="en">
                <a:latin typeface="Open Sans"/>
                <a:ea typeface="Open Sans"/>
                <a:cs typeface="Open Sans"/>
                <a:sym typeface="Open Sans"/>
              </a:rPr>
              <a:t>K-fold strategy to find the best lambda</a:t>
            </a:r>
            <a:endParaRPr>
              <a:latin typeface="Open Sans"/>
              <a:ea typeface="Open Sans"/>
              <a:cs typeface="Open Sans"/>
              <a:sym typeface="Open Sans"/>
            </a:endParaRPr>
          </a:p>
          <a:p>
            <a:pPr marL="457200" marR="0" lvl="0" indent="-317500" algn="l" rtl="0">
              <a:lnSpc>
                <a:spcPct val="150000"/>
              </a:lnSpc>
              <a:spcBef>
                <a:spcPts val="0"/>
              </a:spcBef>
              <a:spcAft>
                <a:spcPts val="0"/>
              </a:spcAft>
              <a:buSzPts val="1400"/>
              <a:buFont typeface="Open Sans"/>
              <a:buChar char="❖"/>
            </a:pPr>
            <a:r>
              <a:rPr lang="en">
                <a:latin typeface="Open Sans"/>
                <a:ea typeface="Open Sans"/>
                <a:cs typeface="Open Sans"/>
                <a:sym typeface="Open Sans"/>
              </a:rPr>
              <a:t>Collect features with coef not equals to zero</a:t>
            </a:r>
            <a:endParaRPr>
              <a:latin typeface="Open Sans"/>
              <a:ea typeface="Open Sans"/>
              <a:cs typeface="Open Sans"/>
              <a:sym typeface="Open Sans"/>
            </a:endParaRPr>
          </a:p>
          <a:p>
            <a:pPr marL="914400" marR="0" lvl="1" indent="-317500" algn="l" rtl="0">
              <a:lnSpc>
                <a:spcPct val="150000"/>
              </a:lnSpc>
              <a:spcBef>
                <a:spcPts val="0"/>
              </a:spcBef>
              <a:spcAft>
                <a:spcPts val="0"/>
              </a:spcAft>
              <a:buSzPts val="1400"/>
              <a:buFont typeface="Open Sans"/>
              <a:buChar char="➢"/>
            </a:pPr>
            <a:r>
              <a:rPr lang="en">
                <a:latin typeface="Open Sans"/>
                <a:ea typeface="Open Sans"/>
                <a:cs typeface="Open Sans"/>
                <a:sym typeface="Open Sans"/>
              </a:rPr>
              <a:t>69 zero coefs </a:t>
            </a:r>
            <a:endParaRPr>
              <a:latin typeface="Open Sans"/>
              <a:ea typeface="Open Sans"/>
              <a:cs typeface="Open Sans"/>
              <a:sym typeface="Open Sans"/>
            </a:endParaRPr>
          </a:p>
        </p:txBody>
      </p:sp>
      <p:pic>
        <p:nvPicPr>
          <p:cNvPr id="172" name="Google Shape;172;p30"/>
          <p:cNvPicPr preferRelativeResize="0"/>
          <p:nvPr/>
        </p:nvPicPr>
        <p:blipFill>
          <a:blip r:embed="rId3">
            <a:alphaModFix/>
          </a:blip>
          <a:stretch>
            <a:fillRect/>
          </a:stretch>
        </p:blipFill>
        <p:spPr>
          <a:xfrm>
            <a:off x="6044425" y="975500"/>
            <a:ext cx="2017575" cy="37791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1"/>
          <p:cNvSpPr txBox="1">
            <a:spLocks noGrp="1"/>
          </p:cNvSpPr>
          <p:nvPr>
            <p:ph type="title"/>
          </p:nvPr>
        </p:nvSpPr>
        <p:spPr>
          <a:xfrm>
            <a:off x="709075" y="562475"/>
            <a:ext cx="7596600" cy="783900"/>
          </a:xfrm>
          <a:prstGeom prst="rect">
            <a:avLst/>
          </a:prstGeom>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a:t>Feature</a:t>
            </a:r>
            <a:r>
              <a:rPr lang="en" sz="2500">
                <a:latin typeface="Open Sans"/>
                <a:ea typeface="Open Sans"/>
                <a:cs typeface="Open Sans"/>
                <a:sym typeface="Open Sans"/>
              </a:rPr>
              <a:t> </a:t>
            </a:r>
            <a:r>
              <a:rPr lang="en"/>
              <a:t>engineering</a:t>
            </a:r>
            <a:endParaRPr u="sng"/>
          </a:p>
        </p:txBody>
      </p:sp>
      <p:sp>
        <p:nvSpPr>
          <p:cNvPr id="178" name="Google Shape;178;p31"/>
          <p:cNvSpPr txBox="1"/>
          <p:nvPr/>
        </p:nvSpPr>
        <p:spPr>
          <a:xfrm>
            <a:off x="747175" y="1451325"/>
            <a:ext cx="7520400" cy="3134100"/>
          </a:xfrm>
          <a:prstGeom prst="rect">
            <a:avLst/>
          </a:prstGeom>
          <a:noFill/>
          <a:ln>
            <a:noFill/>
          </a:ln>
        </p:spPr>
        <p:txBody>
          <a:bodyPr spcFirstLastPara="1" wrap="square" lIns="91425" tIns="91425" rIns="91425" bIns="91425" anchor="t" anchorCtr="0">
            <a:noAutofit/>
          </a:bodyPr>
          <a:lstStyle/>
          <a:p>
            <a:pPr marL="457200" marR="0" lvl="0" indent="0" algn="l" rtl="0">
              <a:lnSpc>
                <a:spcPct val="150000"/>
              </a:lnSpc>
              <a:spcBef>
                <a:spcPts val="0"/>
              </a:spcBef>
              <a:spcAft>
                <a:spcPts val="0"/>
              </a:spcAft>
              <a:buNone/>
            </a:pPr>
            <a:endParaRPr sz="1800" b="1">
              <a:latin typeface="Open Sans"/>
              <a:ea typeface="Open Sans"/>
              <a:cs typeface="Open Sans"/>
              <a:sym typeface="Open Sans"/>
            </a:endParaRPr>
          </a:p>
          <a:p>
            <a:pPr marL="457200" marR="0" lvl="0" indent="-342900" algn="l" rtl="0">
              <a:lnSpc>
                <a:spcPct val="150000"/>
              </a:lnSpc>
              <a:spcBef>
                <a:spcPts val="0"/>
              </a:spcBef>
              <a:spcAft>
                <a:spcPts val="0"/>
              </a:spcAft>
              <a:buSzPts val="1800"/>
              <a:buFont typeface="Open Sans"/>
              <a:buChar char="❖"/>
            </a:pPr>
            <a:r>
              <a:rPr lang="en" sz="1800">
                <a:latin typeface="Open Sans"/>
                <a:ea typeface="Open Sans"/>
                <a:cs typeface="Open Sans"/>
                <a:sym typeface="Open Sans"/>
              </a:rPr>
              <a:t>AIC</a:t>
            </a:r>
            <a:endParaRPr sz="1800">
              <a:latin typeface="Open Sans"/>
              <a:ea typeface="Open Sans"/>
              <a:cs typeface="Open Sans"/>
              <a:sym typeface="Open Sans"/>
            </a:endParaRPr>
          </a:p>
          <a:p>
            <a:pPr marL="457200" marR="0" lvl="0" indent="-342900" algn="l" rtl="0">
              <a:lnSpc>
                <a:spcPct val="150000"/>
              </a:lnSpc>
              <a:spcBef>
                <a:spcPts val="0"/>
              </a:spcBef>
              <a:spcAft>
                <a:spcPts val="0"/>
              </a:spcAft>
              <a:buSzPts val="1800"/>
              <a:buFont typeface="Open Sans"/>
              <a:buChar char="❖"/>
            </a:pPr>
            <a:r>
              <a:rPr lang="en" sz="1800">
                <a:latin typeface="Open Sans"/>
                <a:ea typeface="Open Sans"/>
                <a:cs typeface="Open Sans"/>
                <a:sym typeface="Open Sans"/>
              </a:rPr>
              <a:t>Lasso</a:t>
            </a:r>
            <a:endParaRPr sz="1800">
              <a:latin typeface="Open Sans"/>
              <a:ea typeface="Open Sans"/>
              <a:cs typeface="Open Sans"/>
              <a:sym typeface="Open Sans"/>
            </a:endParaRPr>
          </a:p>
          <a:p>
            <a:pPr marL="457200" marR="0" lvl="0" indent="-342900" algn="l" rtl="0">
              <a:lnSpc>
                <a:spcPct val="150000"/>
              </a:lnSpc>
              <a:spcBef>
                <a:spcPts val="0"/>
              </a:spcBef>
              <a:spcAft>
                <a:spcPts val="0"/>
              </a:spcAft>
              <a:buClr>
                <a:srgbClr val="0000FF"/>
              </a:buClr>
              <a:buSzPts val="1800"/>
              <a:buFont typeface="Open Sans"/>
              <a:buChar char="❖"/>
            </a:pPr>
            <a:r>
              <a:rPr lang="en" sz="1800" b="1">
                <a:solidFill>
                  <a:srgbClr val="0000FF"/>
                </a:solidFill>
                <a:latin typeface="Open Sans"/>
                <a:ea typeface="Open Sans"/>
                <a:cs typeface="Open Sans"/>
                <a:sym typeface="Open Sans"/>
              </a:rPr>
              <a:t>Boost</a:t>
            </a:r>
            <a:endParaRPr b="1">
              <a:solidFill>
                <a:srgbClr val="0000FF"/>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843300" y="508371"/>
            <a:ext cx="7457400" cy="2914767"/>
          </a:xfrm>
          <a:prstGeom prst="rect">
            <a:avLst/>
          </a:prstGeom>
        </p:spPr>
        <p:txBody>
          <a:bodyPr spcFirstLastPara="1" wrap="square" lIns="91425" tIns="91425" rIns="91425" bIns="91425" anchor="ctr" anchorCtr="0">
            <a:noAutofit/>
          </a:bodyPr>
          <a:lstStyle/>
          <a:p>
            <a:pPr marL="0" marR="0" lvl="0" indent="0" algn="l" rtl="0">
              <a:lnSpc>
                <a:spcPct val="200000"/>
              </a:lnSpc>
              <a:spcBef>
                <a:spcPts val="0"/>
              </a:spcBef>
              <a:spcAft>
                <a:spcPts val="0"/>
              </a:spcAft>
              <a:buNone/>
            </a:pPr>
            <a:r>
              <a:rPr lang="en" dirty="0"/>
              <a:t>Agenda</a:t>
            </a:r>
            <a:r>
              <a:rPr lang="en" dirty="0">
                <a:latin typeface="Open Sans"/>
                <a:ea typeface="Open Sans"/>
                <a:cs typeface="Open Sans"/>
                <a:sym typeface="Open Sans"/>
              </a:rPr>
              <a:t>:</a:t>
            </a:r>
            <a:endParaRPr dirty="0">
              <a:latin typeface="Open Sans"/>
              <a:ea typeface="Open Sans"/>
              <a:cs typeface="Open Sans"/>
              <a:sym typeface="Open Sans"/>
            </a:endParaRPr>
          </a:p>
          <a:p>
            <a:pPr marL="457200" marR="0" lvl="0" indent="-355600" algn="l" rtl="0">
              <a:lnSpc>
                <a:spcPct val="115000"/>
              </a:lnSpc>
              <a:spcBef>
                <a:spcPts val="0"/>
              </a:spcBef>
              <a:spcAft>
                <a:spcPts val="0"/>
              </a:spcAft>
              <a:buSzPts val="2000"/>
              <a:buFont typeface="Open Sans"/>
              <a:buChar char="❖"/>
            </a:pPr>
            <a:r>
              <a:rPr lang="en" sz="2000" dirty="0">
                <a:latin typeface="Open Sans"/>
                <a:ea typeface="Open Sans"/>
                <a:cs typeface="Open Sans"/>
                <a:sym typeface="Open Sans"/>
              </a:rPr>
              <a:t>Data preparation  </a:t>
            </a:r>
            <a:endParaRPr sz="2000" dirty="0">
              <a:latin typeface="Open Sans"/>
              <a:ea typeface="Open Sans"/>
              <a:cs typeface="Open Sans"/>
              <a:sym typeface="Open Sans"/>
            </a:endParaRPr>
          </a:p>
          <a:p>
            <a:pPr marL="457200" lvl="0" indent="-355600" algn="l" rtl="0">
              <a:lnSpc>
                <a:spcPct val="115000"/>
              </a:lnSpc>
              <a:spcBef>
                <a:spcPts val="0"/>
              </a:spcBef>
              <a:spcAft>
                <a:spcPts val="0"/>
              </a:spcAft>
              <a:buSzPts val="2000"/>
              <a:buFont typeface="Open Sans"/>
              <a:buChar char="❖"/>
            </a:pPr>
            <a:r>
              <a:rPr lang="en" sz="2000" dirty="0">
                <a:latin typeface="Open Sans"/>
                <a:ea typeface="Open Sans"/>
                <a:cs typeface="Open Sans"/>
                <a:sym typeface="Open Sans"/>
              </a:rPr>
              <a:t>Feature engineering</a:t>
            </a:r>
            <a:endParaRPr sz="2000" dirty="0">
              <a:latin typeface="Open Sans"/>
              <a:ea typeface="Open Sans"/>
              <a:cs typeface="Open Sans"/>
              <a:sym typeface="Open Sans"/>
            </a:endParaRPr>
          </a:p>
          <a:p>
            <a:pPr marL="457200" marR="0" lvl="0" indent="-355600" algn="l" rtl="0">
              <a:lnSpc>
                <a:spcPct val="115000"/>
              </a:lnSpc>
              <a:spcBef>
                <a:spcPts val="0"/>
              </a:spcBef>
              <a:spcAft>
                <a:spcPts val="0"/>
              </a:spcAft>
              <a:buSzPts val="2000"/>
              <a:buFont typeface="Open Sans"/>
              <a:buChar char="❖"/>
            </a:pPr>
            <a:r>
              <a:rPr lang="en" sz="2000" dirty="0">
                <a:latin typeface="Open Sans"/>
                <a:ea typeface="Open Sans"/>
                <a:cs typeface="Open Sans"/>
                <a:sym typeface="Open Sans"/>
              </a:rPr>
              <a:t>Model selection</a:t>
            </a:r>
            <a:endParaRPr sz="2000" dirty="0">
              <a:latin typeface="Open Sans"/>
              <a:ea typeface="Open Sans"/>
              <a:cs typeface="Open Sans"/>
              <a:sym typeface="Open Sans"/>
            </a:endParaRPr>
          </a:p>
          <a:p>
            <a:pPr marL="457200" marR="0" lvl="0" indent="-355600" algn="l" rtl="0">
              <a:lnSpc>
                <a:spcPct val="115000"/>
              </a:lnSpc>
              <a:spcBef>
                <a:spcPts val="0"/>
              </a:spcBef>
              <a:spcAft>
                <a:spcPts val="0"/>
              </a:spcAft>
              <a:buSzPts val="2000"/>
              <a:buFont typeface="Open Sans"/>
              <a:buChar char="❖"/>
            </a:pPr>
            <a:r>
              <a:rPr lang="en" sz="2000" dirty="0">
                <a:latin typeface="Open Sans"/>
                <a:ea typeface="Open Sans"/>
                <a:cs typeface="Open Sans"/>
                <a:sym typeface="Open Sans"/>
              </a:rPr>
              <a:t>Model stacking</a:t>
            </a:r>
            <a:endParaRPr sz="2000" dirty="0">
              <a:latin typeface="Open Sans"/>
              <a:ea typeface="Open Sans"/>
              <a:cs typeface="Open Sans"/>
              <a:sym typeface="Open Sans"/>
            </a:endParaRPr>
          </a:p>
          <a:p>
            <a:pPr marL="457200" marR="0" lvl="0" indent="-355600" algn="l" rtl="0">
              <a:lnSpc>
                <a:spcPct val="115000"/>
              </a:lnSpc>
              <a:spcBef>
                <a:spcPts val="0"/>
              </a:spcBef>
              <a:spcAft>
                <a:spcPts val="0"/>
              </a:spcAft>
              <a:buSzPts val="2000"/>
              <a:buFont typeface="Open Sans"/>
              <a:buChar char="❖"/>
            </a:pPr>
            <a:r>
              <a:rPr lang="en" sz="2000" dirty="0">
                <a:latin typeface="Open Sans"/>
                <a:ea typeface="Open Sans"/>
                <a:cs typeface="Open Sans"/>
                <a:sym typeface="Open Sans"/>
              </a:rPr>
              <a:t>Optimization</a:t>
            </a:r>
            <a:endParaRPr sz="2000" dirty="0">
              <a:latin typeface="Open Sans"/>
              <a:ea typeface="Open Sans"/>
              <a:cs typeface="Open Sans"/>
              <a:sym typeface="Open Sans"/>
            </a:endParaRPr>
          </a:p>
          <a:p>
            <a:pPr marL="457200" marR="0" lvl="0" indent="-355600" algn="l" rtl="0">
              <a:lnSpc>
                <a:spcPct val="115000"/>
              </a:lnSpc>
              <a:spcBef>
                <a:spcPts val="0"/>
              </a:spcBef>
              <a:spcAft>
                <a:spcPts val="0"/>
              </a:spcAft>
              <a:buSzPts val="2000"/>
              <a:buFont typeface="Open Sans"/>
              <a:buChar char="❖"/>
            </a:pPr>
            <a:r>
              <a:rPr lang="en" sz="2000" dirty="0">
                <a:latin typeface="Open Sans"/>
                <a:ea typeface="Open Sans"/>
                <a:cs typeface="Open Sans"/>
                <a:sym typeface="Open Sans"/>
              </a:rPr>
              <a:t>Summary</a:t>
            </a:r>
            <a:endParaRPr sz="2000" dirty="0">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2"/>
          <p:cNvSpPr txBox="1">
            <a:spLocks noGrp="1"/>
          </p:cNvSpPr>
          <p:nvPr>
            <p:ph type="title"/>
          </p:nvPr>
        </p:nvSpPr>
        <p:spPr>
          <a:xfrm>
            <a:off x="709075" y="562475"/>
            <a:ext cx="7596600" cy="783900"/>
          </a:xfrm>
          <a:prstGeom prst="rect">
            <a:avLst/>
          </a:prstGeom>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a:t>Boost</a:t>
            </a:r>
            <a:endParaRPr u="sng"/>
          </a:p>
        </p:txBody>
      </p:sp>
      <p:sp>
        <p:nvSpPr>
          <p:cNvPr id="184" name="Google Shape;184;p32"/>
          <p:cNvSpPr txBox="1"/>
          <p:nvPr/>
        </p:nvSpPr>
        <p:spPr>
          <a:xfrm>
            <a:off x="747175" y="1451325"/>
            <a:ext cx="3924900" cy="3134100"/>
          </a:xfrm>
          <a:prstGeom prst="rect">
            <a:avLst/>
          </a:prstGeom>
          <a:noFill/>
          <a:ln>
            <a:noFill/>
          </a:ln>
        </p:spPr>
        <p:txBody>
          <a:bodyPr spcFirstLastPara="1" wrap="square" lIns="91425" tIns="91425" rIns="91425" bIns="91425" anchor="t" anchorCtr="0">
            <a:noAutofit/>
          </a:bodyPr>
          <a:lstStyle/>
          <a:p>
            <a:pPr marL="457200" marR="0" lvl="0" indent="-317500" algn="l" rtl="0">
              <a:lnSpc>
                <a:spcPct val="150000"/>
              </a:lnSpc>
              <a:spcBef>
                <a:spcPts val="0"/>
              </a:spcBef>
              <a:spcAft>
                <a:spcPts val="0"/>
              </a:spcAft>
              <a:buSzPts val="1400"/>
              <a:buFont typeface="Open Sans"/>
              <a:buChar char="❖"/>
            </a:pPr>
            <a:r>
              <a:rPr lang="en">
                <a:latin typeface="Open Sans"/>
                <a:ea typeface="Open Sans"/>
                <a:cs typeface="Open Sans"/>
                <a:sym typeface="Open Sans"/>
              </a:rPr>
              <a:t>Based on a modification of Gradient Boosted Trees</a:t>
            </a:r>
            <a:endParaRPr>
              <a:latin typeface="Open Sans"/>
              <a:ea typeface="Open Sans"/>
              <a:cs typeface="Open Sans"/>
              <a:sym typeface="Open Sans"/>
            </a:endParaRPr>
          </a:p>
          <a:p>
            <a:pPr marL="457200" lvl="0" indent="-317500" algn="l" rtl="0">
              <a:lnSpc>
                <a:spcPct val="150000"/>
              </a:lnSpc>
              <a:spcBef>
                <a:spcPts val="0"/>
              </a:spcBef>
              <a:spcAft>
                <a:spcPts val="0"/>
              </a:spcAft>
              <a:buSzPts val="1400"/>
              <a:buFont typeface="Open Sans"/>
              <a:buChar char="❖"/>
            </a:pPr>
            <a:r>
              <a:rPr lang="en">
                <a:solidFill>
                  <a:schemeClr val="dk1"/>
                </a:solidFill>
                <a:highlight>
                  <a:srgbClr val="FFFFFF"/>
                </a:highlight>
                <a:latin typeface="Open Sans"/>
                <a:ea typeface="Open Sans"/>
                <a:cs typeface="Open Sans"/>
                <a:sym typeface="Open Sans"/>
              </a:rPr>
              <a:t>Nonlinear feature selection algorithms </a:t>
            </a:r>
            <a:endParaRPr>
              <a:solidFill>
                <a:schemeClr val="dk1"/>
              </a:solidFill>
              <a:highlight>
                <a:srgbClr val="FFFFFF"/>
              </a:highlight>
              <a:latin typeface="Open Sans"/>
              <a:ea typeface="Open Sans"/>
              <a:cs typeface="Open Sans"/>
              <a:sym typeface="Open Sans"/>
            </a:endParaRPr>
          </a:p>
          <a:p>
            <a:pPr marL="914400" lvl="1" indent="-317500" algn="l" rtl="0">
              <a:lnSpc>
                <a:spcPct val="150000"/>
              </a:lnSpc>
              <a:spcBef>
                <a:spcPts val="0"/>
              </a:spcBef>
              <a:spcAft>
                <a:spcPts val="0"/>
              </a:spcAft>
              <a:buSzPts val="1400"/>
              <a:buFont typeface="Open Sans"/>
              <a:buChar char="➢"/>
            </a:pPr>
            <a:r>
              <a:rPr lang="en">
                <a:solidFill>
                  <a:schemeClr val="dk1"/>
                </a:solidFill>
                <a:highlight>
                  <a:srgbClr val="FFFFFF"/>
                </a:highlight>
                <a:latin typeface="Open Sans"/>
                <a:ea typeface="Open Sans"/>
                <a:cs typeface="Open Sans"/>
                <a:sym typeface="Open Sans"/>
              </a:rPr>
              <a:t>Random Forest, XGBoost</a:t>
            </a:r>
            <a:endParaRPr>
              <a:solidFill>
                <a:schemeClr val="dk1"/>
              </a:solidFill>
              <a:highlight>
                <a:srgbClr val="FFFFFF"/>
              </a:highlight>
            </a:endParaRPr>
          </a:p>
          <a:p>
            <a:pPr marL="457200" lvl="0" indent="-317500" algn="l" rtl="0">
              <a:lnSpc>
                <a:spcPct val="150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Rank and select top important features    </a:t>
            </a:r>
            <a:endParaRPr>
              <a:solidFill>
                <a:schemeClr val="dk1"/>
              </a:solidFill>
              <a:latin typeface="Open Sans"/>
              <a:ea typeface="Open Sans"/>
              <a:cs typeface="Open Sans"/>
              <a:sym typeface="Open Sans"/>
            </a:endParaRPr>
          </a:p>
          <a:p>
            <a:pPr marL="457200" lvl="0" indent="-317500" algn="l" rtl="0">
              <a:lnSpc>
                <a:spcPct val="150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Flexible, scalable, straightforward to implement</a:t>
            </a:r>
            <a:endParaRPr>
              <a:solidFill>
                <a:schemeClr val="dk1"/>
              </a:solidFill>
              <a:latin typeface="Open Sans"/>
              <a:ea typeface="Open Sans"/>
              <a:cs typeface="Open Sans"/>
              <a:sym typeface="Open Sans"/>
            </a:endParaRPr>
          </a:p>
          <a:p>
            <a:pPr marL="457200" lvl="0" indent="-317500" algn="l" rtl="0">
              <a:lnSpc>
                <a:spcPct val="150000"/>
              </a:lnSpc>
              <a:spcBef>
                <a:spcPts val="0"/>
              </a:spcBef>
              <a:spcAft>
                <a:spcPts val="0"/>
              </a:spcAft>
              <a:buClr>
                <a:schemeClr val="dk1"/>
              </a:buClr>
              <a:buSzPts val="1400"/>
              <a:buFont typeface="Open Sans"/>
              <a:buChar char="❖"/>
            </a:pPr>
            <a:r>
              <a:rPr lang="en">
                <a:solidFill>
                  <a:schemeClr val="dk1"/>
                </a:solidFill>
                <a:highlight>
                  <a:srgbClr val="FFFFFF"/>
                </a:highlight>
                <a:latin typeface="Open Sans"/>
                <a:ea typeface="Open Sans"/>
                <a:cs typeface="Open Sans"/>
                <a:sym typeface="Open Sans"/>
              </a:rPr>
              <a:t>Computational,  memory complexity grows super-linearly w/ train set size</a:t>
            </a:r>
            <a:endParaRPr>
              <a:solidFill>
                <a:schemeClr val="dk1"/>
              </a:solidFill>
              <a:latin typeface="Open Sans"/>
              <a:ea typeface="Open Sans"/>
              <a:cs typeface="Open Sans"/>
              <a:sym typeface="Open Sans"/>
            </a:endParaRPr>
          </a:p>
        </p:txBody>
      </p:sp>
      <p:pic>
        <p:nvPicPr>
          <p:cNvPr id="185" name="Google Shape;185;p32"/>
          <p:cNvPicPr preferRelativeResize="0"/>
          <p:nvPr/>
        </p:nvPicPr>
        <p:blipFill>
          <a:blip r:embed="rId3">
            <a:alphaModFix/>
          </a:blip>
          <a:stretch>
            <a:fillRect/>
          </a:stretch>
        </p:blipFill>
        <p:spPr>
          <a:xfrm>
            <a:off x="4672075" y="562475"/>
            <a:ext cx="3924900" cy="427033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3"/>
          <p:cNvSpPr txBox="1">
            <a:spLocks noGrp="1"/>
          </p:cNvSpPr>
          <p:nvPr>
            <p:ph type="title"/>
          </p:nvPr>
        </p:nvSpPr>
        <p:spPr>
          <a:xfrm>
            <a:off x="709075" y="562475"/>
            <a:ext cx="7596600" cy="783900"/>
          </a:xfrm>
          <a:prstGeom prst="rect">
            <a:avLst/>
          </a:prstGeom>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a:t>Model Selection</a:t>
            </a:r>
            <a:endParaRPr u="sng"/>
          </a:p>
        </p:txBody>
      </p:sp>
      <p:sp>
        <p:nvSpPr>
          <p:cNvPr id="191" name="Google Shape;191;p33"/>
          <p:cNvSpPr txBox="1"/>
          <p:nvPr/>
        </p:nvSpPr>
        <p:spPr>
          <a:xfrm>
            <a:off x="747175" y="1451325"/>
            <a:ext cx="7520400" cy="31341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Clr>
                <a:srgbClr val="0000FF"/>
              </a:buClr>
              <a:buSzPts val="1800"/>
              <a:buFont typeface="Open Sans"/>
              <a:buChar char="❖"/>
            </a:pPr>
            <a:r>
              <a:rPr lang="en" sz="1800" b="1">
                <a:solidFill>
                  <a:srgbClr val="0000FF"/>
                </a:solidFill>
                <a:latin typeface="Open Sans"/>
                <a:ea typeface="Open Sans"/>
                <a:cs typeface="Open Sans"/>
                <a:sym typeface="Open Sans"/>
              </a:rPr>
              <a:t>Linear regression</a:t>
            </a:r>
            <a:endParaRPr sz="1800" b="1">
              <a:solidFill>
                <a:srgbClr val="0000FF"/>
              </a:solidFill>
              <a:latin typeface="Open Sans"/>
              <a:ea typeface="Open Sans"/>
              <a:cs typeface="Open Sans"/>
              <a:sym typeface="Open Sans"/>
            </a:endParaRPr>
          </a:p>
          <a:p>
            <a:pPr marL="457200" lvl="0" indent="-342900" algn="l" rtl="0">
              <a:lnSpc>
                <a:spcPct val="150000"/>
              </a:lnSpc>
              <a:spcBef>
                <a:spcPts val="0"/>
              </a:spcBef>
              <a:spcAft>
                <a:spcPts val="0"/>
              </a:spcAft>
              <a:buSzPts val="1800"/>
              <a:buFont typeface="Open Sans"/>
              <a:buChar char="❖"/>
            </a:pPr>
            <a:r>
              <a:rPr lang="en" sz="1800">
                <a:latin typeface="Open Sans"/>
                <a:ea typeface="Open Sans"/>
                <a:cs typeface="Open Sans"/>
                <a:sym typeface="Open Sans"/>
              </a:rPr>
              <a:t>Ridge </a:t>
            </a:r>
            <a:r>
              <a:rPr lang="en" sz="1800">
                <a:solidFill>
                  <a:schemeClr val="dk1"/>
                </a:solidFill>
                <a:latin typeface="Open Sans"/>
                <a:ea typeface="Open Sans"/>
                <a:cs typeface="Open Sans"/>
                <a:sym typeface="Open Sans"/>
              </a:rPr>
              <a:t>regression</a:t>
            </a:r>
            <a:endParaRPr sz="1800">
              <a:latin typeface="Open Sans"/>
              <a:ea typeface="Open Sans"/>
              <a:cs typeface="Open Sans"/>
              <a:sym typeface="Open Sans"/>
            </a:endParaRPr>
          </a:p>
          <a:p>
            <a:pPr marL="457200" lvl="0" indent="-342900" algn="l" rtl="0">
              <a:lnSpc>
                <a:spcPct val="150000"/>
              </a:lnSpc>
              <a:spcBef>
                <a:spcPts val="0"/>
              </a:spcBef>
              <a:spcAft>
                <a:spcPts val="0"/>
              </a:spcAft>
              <a:buSzPts val="1800"/>
              <a:buFont typeface="Open Sans"/>
              <a:buChar char="❖"/>
            </a:pPr>
            <a:r>
              <a:rPr lang="en" sz="1800">
                <a:latin typeface="Open Sans"/>
                <a:ea typeface="Open Sans"/>
                <a:cs typeface="Open Sans"/>
                <a:sym typeface="Open Sans"/>
              </a:rPr>
              <a:t>Elastic-net </a:t>
            </a:r>
            <a:r>
              <a:rPr lang="en" sz="1800">
                <a:solidFill>
                  <a:schemeClr val="dk1"/>
                </a:solidFill>
                <a:latin typeface="Open Sans"/>
                <a:ea typeface="Open Sans"/>
                <a:cs typeface="Open Sans"/>
                <a:sym typeface="Open Sans"/>
              </a:rPr>
              <a:t>regression</a:t>
            </a:r>
            <a:endParaRPr sz="1800">
              <a:latin typeface="Open Sans"/>
              <a:ea typeface="Open Sans"/>
              <a:cs typeface="Open Sans"/>
              <a:sym typeface="Open Sans"/>
            </a:endParaRPr>
          </a:p>
          <a:p>
            <a:pPr marL="457200" lvl="0" indent="-342900" algn="l" rtl="0">
              <a:lnSpc>
                <a:spcPct val="150000"/>
              </a:lnSpc>
              <a:spcBef>
                <a:spcPts val="0"/>
              </a:spcBef>
              <a:spcAft>
                <a:spcPts val="0"/>
              </a:spcAft>
              <a:buSzPts val="1800"/>
              <a:buFont typeface="Open Sans"/>
              <a:buChar char="❖"/>
            </a:pPr>
            <a:r>
              <a:rPr lang="en" sz="1800">
                <a:latin typeface="Open Sans"/>
                <a:ea typeface="Open Sans"/>
                <a:cs typeface="Open Sans"/>
                <a:sym typeface="Open Sans"/>
              </a:rPr>
              <a:t>Random Forest </a:t>
            </a:r>
            <a:r>
              <a:rPr lang="en" sz="1800">
                <a:solidFill>
                  <a:schemeClr val="dk1"/>
                </a:solidFill>
                <a:latin typeface="Open Sans"/>
                <a:ea typeface="Open Sans"/>
                <a:cs typeface="Open Sans"/>
                <a:sym typeface="Open Sans"/>
              </a:rPr>
              <a:t>regression</a:t>
            </a:r>
            <a:endParaRPr sz="1800">
              <a:latin typeface="Open Sans"/>
              <a:ea typeface="Open Sans"/>
              <a:cs typeface="Open Sans"/>
              <a:sym typeface="Open Sans"/>
            </a:endParaRPr>
          </a:p>
          <a:p>
            <a:pPr marL="457200" lvl="0" indent="-342900" algn="l" rtl="0">
              <a:lnSpc>
                <a:spcPct val="150000"/>
              </a:lnSpc>
              <a:spcBef>
                <a:spcPts val="0"/>
              </a:spcBef>
              <a:spcAft>
                <a:spcPts val="0"/>
              </a:spcAft>
              <a:buSzPts val="1800"/>
              <a:buFont typeface="Open Sans"/>
              <a:buChar char="❖"/>
            </a:pPr>
            <a:r>
              <a:rPr lang="en" sz="1800">
                <a:latin typeface="Open Sans"/>
                <a:ea typeface="Open Sans"/>
                <a:cs typeface="Open Sans"/>
                <a:sym typeface="Open Sans"/>
              </a:rPr>
              <a:t>Gradient Boost </a:t>
            </a:r>
            <a:r>
              <a:rPr lang="en" sz="1800">
                <a:solidFill>
                  <a:schemeClr val="dk1"/>
                </a:solidFill>
                <a:latin typeface="Open Sans"/>
                <a:ea typeface="Open Sans"/>
                <a:cs typeface="Open Sans"/>
                <a:sym typeface="Open Sans"/>
              </a:rPr>
              <a:t>regression</a:t>
            </a:r>
            <a:endParaRPr sz="1800">
              <a:latin typeface="Open Sans"/>
              <a:ea typeface="Open Sans"/>
              <a:cs typeface="Open Sans"/>
              <a:sym typeface="Open Sans"/>
            </a:endParaRPr>
          </a:p>
          <a:p>
            <a:pPr marL="457200" lvl="0" indent="-342900" algn="l" rtl="0">
              <a:lnSpc>
                <a:spcPct val="150000"/>
              </a:lnSpc>
              <a:spcBef>
                <a:spcPts val="0"/>
              </a:spcBef>
              <a:spcAft>
                <a:spcPts val="0"/>
              </a:spcAft>
              <a:buSzPts val="1800"/>
              <a:buFont typeface="Open Sans"/>
              <a:buChar char="❖"/>
            </a:pPr>
            <a:r>
              <a:rPr lang="en" sz="1800">
                <a:latin typeface="Open Sans"/>
                <a:ea typeface="Open Sans"/>
                <a:cs typeface="Open Sans"/>
                <a:sym typeface="Open Sans"/>
              </a:rPr>
              <a:t>Xgboost </a:t>
            </a:r>
            <a:r>
              <a:rPr lang="en" sz="1800">
                <a:solidFill>
                  <a:schemeClr val="dk1"/>
                </a:solidFill>
                <a:latin typeface="Open Sans"/>
                <a:ea typeface="Open Sans"/>
                <a:cs typeface="Open Sans"/>
                <a:sym typeface="Open Sans"/>
              </a:rPr>
              <a:t>regression</a:t>
            </a:r>
            <a:endParaRPr sz="1800">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4"/>
          <p:cNvSpPr txBox="1">
            <a:spLocks noGrp="1"/>
          </p:cNvSpPr>
          <p:nvPr>
            <p:ph type="title"/>
          </p:nvPr>
        </p:nvSpPr>
        <p:spPr>
          <a:xfrm>
            <a:off x="709075" y="562475"/>
            <a:ext cx="7596600" cy="783900"/>
          </a:xfrm>
          <a:prstGeom prst="rect">
            <a:avLst/>
          </a:prstGeom>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a:t>Linear regression</a:t>
            </a:r>
            <a:endParaRPr u="sng"/>
          </a:p>
        </p:txBody>
      </p:sp>
      <p:sp>
        <p:nvSpPr>
          <p:cNvPr id="197" name="Google Shape;197;p34"/>
          <p:cNvSpPr txBox="1"/>
          <p:nvPr/>
        </p:nvSpPr>
        <p:spPr>
          <a:xfrm>
            <a:off x="747175" y="1405250"/>
            <a:ext cx="7520400" cy="31803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chemeClr val="dk1"/>
              </a:buClr>
              <a:buSzPts val="1400"/>
              <a:buChar char="❖"/>
            </a:pPr>
            <a:r>
              <a:rPr lang="en">
                <a:solidFill>
                  <a:schemeClr val="dk1"/>
                </a:solidFill>
                <a:latin typeface="Open Sans"/>
                <a:ea typeface="Open Sans"/>
                <a:cs typeface="Open Sans"/>
                <a:sym typeface="Open Sans"/>
              </a:rPr>
              <a:t>Train score = </a:t>
            </a:r>
            <a:r>
              <a:rPr lang="en">
                <a:solidFill>
                  <a:schemeClr val="dk1"/>
                </a:solidFill>
                <a:highlight>
                  <a:srgbClr val="FFFFFF"/>
                </a:highlight>
              </a:rPr>
              <a:t>0.906</a:t>
            </a:r>
            <a:endParaRPr>
              <a:solidFill>
                <a:schemeClr val="dk1"/>
              </a:solidFill>
              <a:highlight>
                <a:srgbClr val="FFFFFF"/>
              </a:highlight>
            </a:endParaRPr>
          </a:p>
          <a:p>
            <a:pPr marL="457200" lvl="0" indent="-317500" algn="l" rtl="0">
              <a:lnSpc>
                <a:spcPct val="115000"/>
              </a:lnSpc>
              <a:spcBef>
                <a:spcPts val="0"/>
              </a:spcBef>
              <a:spcAft>
                <a:spcPts val="0"/>
              </a:spcAft>
              <a:buClr>
                <a:schemeClr val="dk1"/>
              </a:buClr>
              <a:buSzPts val="1400"/>
              <a:buChar char="❖"/>
            </a:pPr>
            <a:r>
              <a:rPr lang="en">
                <a:solidFill>
                  <a:schemeClr val="dk1"/>
                </a:solidFill>
                <a:latin typeface="Open Sans"/>
                <a:ea typeface="Open Sans"/>
                <a:cs typeface="Open Sans"/>
                <a:sym typeface="Open Sans"/>
              </a:rPr>
              <a:t>Test score = </a:t>
            </a:r>
            <a:r>
              <a:rPr lang="en">
                <a:solidFill>
                  <a:schemeClr val="dk1"/>
                </a:solidFill>
                <a:highlight>
                  <a:srgbClr val="FFFFFF"/>
                </a:highlight>
              </a:rPr>
              <a:t>0.882</a:t>
            </a:r>
            <a:endParaRPr>
              <a:solidFill>
                <a:schemeClr val="dk1"/>
              </a:solidFill>
              <a:highlight>
                <a:srgbClr val="FFFFFF"/>
              </a:highlight>
            </a:endParaRPr>
          </a:p>
          <a:p>
            <a:pPr marL="457200" lvl="0" indent="-317500" algn="l" rtl="0">
              <a:lnSpc>
                <a:spcPct val="115000"/>
              </a:lnSpc>
              <a:spcBef>
                <a:spcPts val="0"/>
              </a:spcBef>
              <a:spcAft>
                <a:spcPts val="0"/>
              </a:spcAft>
              <a:buClr>
                <a:schemeClr val="dk1"/>
              </a:buClr>
              <a:buSzPts val="1400"/>
              <a:buChar char="❖"/>
            </a:pPr>
            <a:r>
              <a:rPr lang="en">
                <a:solidFill>
                  <a:schemeClr val="dk1"/>
                </a:solidFill>
                <a:latin typeface="Open Sans"/>
                <a:ea typeface="Open Sans"/>
                <a:cs typeface="Open Sans"/>
                <a:sym typeface="Open Sans"/>
              </a:rPr>
              <a:t>Linear RMSLE = </a:t>
            </a:r>
            <a:r>
              <a:rPr lang="en">
                <a:solidFill>
                  <a:schemeClr val="dk1"/>
                </a:solidFill>
                <a:highlight>
                  <a:srgbClr val="FFFFFF"/>
                </a:highlight>
              </a:rPr>
              <a:t>0.156</a:t>
            </a:r>
            <a:endParaRPr>
              <a:solidFill>
                <a:schemeClr val="dk1"/>
              </a:solidFill>
              <a:highlight>
                <a:srgbClr val="FFFFFF"/>
              </a:highlight>
            </a:endParaRPr>
          </a:p>
        </p:txBody>
      </p:sp>
      <p:pic>
        <p:nvPicPr>
          <p:cNvPr id="198" name="Google Shape;198;p34"/>
          <p:cNvPicPr preferRelativeResize="0"/>
          <p:nvPr/>
        </p:nvPicPr>
        <p:blipFill>
          <a:blip r:embed="rId3">
            <a:alphaModFix/>
          </a:blip>
          <a:stretch>
            <a:fillRect/>
          </a:stretch>
        </p:blipFill>
        <p:spPr>
          <a:xfrm>
            <a:off x="709075" y="2313525"/>
            <a:ext cx="7852049" cy="23133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5"/>
          <p:cNvSpPr txBox="1">
            <a:spLocks noGrp="1"/>
          </p:cNvSpPr>
          <p:nvPr>
            <p:ph type="title"/>
          </p:nvPr>
        </p:nvSpPr>
        <p:spPr>
          <a:xfrm>
            <a:off x="709075" y="562475"/>
            <a:ext cx="7596600" cy="783900"/>
          </a:xfrm>
          <a:prstGeom prst="rect">
            <a:avLst/>
          </a:prstGeom>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a:t>Model Selection</a:t>
            </a:r>
            <a:endParaRPr u="sng"/>
          </a:p>
        </p:txBody>
      </p:sp>
      <p:sp>
        <p:nvSpPr>
          <p:cNvPr id="204" name="Google Shape;204;p35"/>
          <p:cNvSpPr txBox="1"/>
          <p:nvPr/>
        </p:nvSpPr>
        <p:spPr>
          <a:xfrm>
            <a:off x="747175" y="1451325"/>
            <a:ext cx="7520400" cy="31341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SzPts val="1800"/>
              <a:buFont typeface="Open Sans"/>
              <a:buChar char="❖"/>
            </a:pPr>
            <a:r>
              <a:rPr lang="en" sz="1800">
                <a:latin typeface="Open Sans"/>
                <a:ea typeface="Open Sans"/>
                <a:cs typeface="Open Sans"/>
                <a:sym typeface="Open Sans"/>
              </a:rPr>
              <a:t>Linear regression</a:t>
            </a:r>
            <a:endParaRPr sz="1800">
              <a:latin typeface="Open Sans"/>
              <a:ea typeface="Open Sans"/>
              <a:cs typeface="Open Sans"/>
              <a:sym typeface="Open Sans"/>
            </a:endParaRPr>
          </a:p>
          <a:p>
            <a:pPr marL="457200" lvl="0" indent="-342900" algn="l" rtl="0">
              <a:lnSpc>
                <a:spcPct val="150000"/>
              </a:lnSpc>
              <a:spcBef>
                <a:spcPts val="0"/>
              </a:spcBef>
              <a:spcAft>
                <a:spcPts val="0"/>
              </a:spcAft>
              <a:buClr>
                <a:srgbClr val="0000FF"/>
              </a:buClr>
              <a:buSzPts val="1800"/>
              <a:buFont typeface="Open Sans"/>
              <a:buChar char="❖"/>
            </a:pPr>
            <a:r>
              <a:rPr lang="en" sz="1800" b="1">
                <a:solidFill>
                  <a:srgbClr val="0000FF"/>
                </a:solidFill>
                <a:latin typeface="Open Sans"/>
                <a:ea typeface="Open Sans"/>
                <a:cs typeface="Open Sans"/>
                <a:sym typeface="Open Sans"/>
              </a:rPr>
              <a:t>Ridge regression</a:t>
            </a:r>
            <a:endParaRPr sz="1800" b="1">
              <a:solidFill>
                <a:srgbClr val="0000FF"/>
              </a:solidFill>
              <a:latin typeface="Open Sans"/>
              <a:ea typeface="Open Sans"/>
              <a:cs typeface="Open Sans"/>
              <a:sym typeface="Open Sans"/>
            </a:endParaRPr>
          </a:p>
          <a:p>
            <a:pPr marL="457200" lvl="0" indent="-342900" algn="l" rtl="0">
              <a:lnSpc>
                <a:spcPct val="150000"/>
              </a:lnSpc>
              <a:spcBef>
                <a:spcPts val="0"/>
              </a:spcBef>
              <a:spcAft>
                <a:spcPts val="0"/>
              </a:spcAft>
              <a:buSzPts val="1800"/>
              <a:buFont typeface="Open Sans"/>
              <a:buChar char="❖"/>
            </a:pPr>
            <a:r>
              <a:rPr lang="en" sz="1800">
                <a:latin typeface="Open Sans"/>
                <a:ea typeface="Open Sans"/>
                <a:cs typeface="Open Sans"/>
                <a:sym typeface="Open Sans"/>
              </a:rPr>
              <a:t>Elastic-net </a:t>
            </a:r>
            <a:r>
              <a:rPr lang="en" sz="1800">
                <a:solidFill>
                  <a:schemeClr val="dk1"/>
                </a:solidFill>
                <a:latin typeface="Open Sans"/>
                <a:ea typeface="Open Sans"/>
                <a:cs typeface="Open Sans"/>
                <a:sym typeface="Open Sans"/>
              </a:rPr>
              <a:t>regression</a:t>
            </a:r>
            <a:endParaRPr sz="1800">
              <a:latin typeface="Open Sans"/>
              <a:ea typeface="Open Sans"/>
              <a:cs typeface="Open Sans"/>
              <a:sym typeface="Open Sans"/>
            </a:endParaRPr>
          </a:p>
          <a:p>
            <a:pPr marL="457200" lvl="0" indent="-342900" algn="l" rtl="0">
              <a:lnSpc>
                <a:spcPct val="150000"/>
              </a:lnSpc>
              <a:spcBef>
                <a:spcPts val="0"/>
              </a:spcBef>
              <a:spcAft>
                <a:spcPts val="0"/>
              </a:spcAft>
              <a:buSzPts val="1800"/>
              <a:buFont typeface="Open Sans"/>
              <a:buChar char="❖"/>
            </a:pPr>
            <a:r>
              <a:rPr lang="en" sz="1800">
                <a:latin typeface="Open Sans"/>
                <a:ea typeface="Open Sans"/>
                <a:cs typeface="Open Sans"/>
                <a:sym typeface="Open Sans"/>
              </a:rPr>
              <a:t>Random Forest </a:t>
            </a:r>
            <a:r>
              <a:rPr lang="en" sz="1800">
                <a:solidFill>
                  <a:schemeClr val="dk1"/>
                </a:solidFill>
                <a:latin typeface="Open Sans"/>
                <a:ea typeface="Open Sans"/>
                <a:cs typeface="Open Sans"/>
                <a:sym typeface="Open Sans"/>
              </a:rPr>
              <a:t>regression</a:t>
            </a:r>
            <a:endParaRPr sz="1800">
              <a:latin typeface="Open Sans"/>
              <a:ea typeface="Open Sans"/>
              <a:cs typeface="Open Sans"/>
              <a:sym typeface="Open Sans"/>
            </a:endParaRPr>
          </a:p>
          <a:p>
            <a:pPr marL="457200" lvl="0" indent="-342900" algn="l" rtl="0">
              <a:lnSpc>
                <a:spcPct val="150000"/>
              </a:lnSpc>
              <a:spcBef>
                <a:spcPts val="0"/>
              </a:spcBef>
              <a:spcAft>
                <a:spcPts val="0"/>
              </a:spcAft>
              <a:buSzPts val="1800"/>
              <a:buFont typeface="Open Sans"/>
              <a:buChar char="❖"/>
            </a:pPr>
            <a:r>
              <a:rPr lang="en" sz="1800">
                <a:latin typeface="Open Sans"/>
                <a:ea typeface="Open Sans"/>
                <a:cs typeface="Open Sans"/>
                <a:sym typeface="Open Sans"/>
              </a:rPr>
              <a:t>Gradient Boost </a:t>
            </a:r>
            <a:r>
              <a:rPr lang="en" sz="1800">
                <a:solidFill>
                  <a:schemeClr val="dk1"/>
                </a:solidFill>
                <a:latin typeface="Open Sans"/>
                <a:ea typeface="Open Sans"/>
                <a:cs typeface="Open Sans"/>
                <a:sym typeface="Open Sans"/>
              </a:rPr>
              <a:t>regression</a:t>
            </a:r>
            <a:endParaRPr sz="1800">
              <a:latin typeface="Open Sans"/>
              <a:ea typeface="Open Sans"/>
              <a:cs typeface="Open Sans"/>
              <a:sym typeface="Open Sans"/>
            </a:endParaRPr>
          </a:p>
          <a:p>
            <a:pPr marL="457200" lvl="0" indent="-342900" algn="l" rtl="0">
              <a:lnSpc>
                <a:spcPct val="150000"/>
              </a:lnSpc>
              <a:spcBef>
                <a:spcPts val="0"/>
              </a:spcBef>
              <a:spcAft>
                <a:spcPts val="0"/>
              </a:spcAft>
              <a:buSzPts val="1800"/>
              <a:buFont typeface="Open Sans"/>
              <a:buChar char="❖"/>
            </a:pPr>
            <a:r>
              <a:rPr lang="en" sz="1800">
                <a:latin typeface="Open Sans"/>
                <a:ea typeface="Open Sans"/>
                <a:cs typeface="Open Sans"/>
                <a:sym typeface="Open Sans"/>
              </a:rPr>
              <a:t>Xgboost </a:t>
            </a:r>
            <a:r>
              <a:rPr lang="en" sz="1800">
                <a:solidFill>
                  <a:schemeClr val="dk1"/>
                </a:solidFill>
                <a:latin typeface="Open Sans"/>
                <a:ea typeface="Open Sans"/>
                <a:cs typeface="Open Sans"/>
                <a:sym typeface="Open Sans"/>
              </a:rPr>
              <a:t>regression</a:t>
            </a:r>
            <a:endParaRPr sz="1800">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6"/>
          <p:cNvSpPr txBox="1">
            <a:spLocks noGrp="1"/>
          </p:cNvSpPr>
          <p:nvPr>
            <p:ph type="title"/>
          </p:nvPr>
        </p:nvSpPr>
        <p:spPr>
          <a:xfrm>
            <a:off x="709075" y="562475"/>
            <a:ext cx="7596600" cy="78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t>Ridge Regression</a:t>
            </a:r>
            <a:endParaRPr u="sng"/>
          </a:p>
        </p:txBody>
      </p:sp>
      <p:sp>
        <p:nvSpPr>
          <p:cNvPr id="210" name="Google Shape;210;p36"/>
          <p:cNvSpPr txBox="1"/>
          <p:nvPr/>
        </p:nvSpPr>
        <p:spPr>
          <a:xfrm>
            <a:off x="747175" y="1384800"/>
            <a:ext cx="7520400" cy="3200700"/>
          </a:xfrm>
          <a:prstGeom prst="rect">
            <a:avLst/>
          </a:prstGeom>
          <a:noFill/>
          <a:ln>
            <a:noFill/>
          </a:ln>
        </p:spPr>
        <p:txBody>
          <a:bodyPr spcFirstLastPara="1" wrap="square" lIns="91425" tIns="91425" rIns="91425" bIns="91425" anchor="t" anchorCtr="0">
            <a:noAutofit/>
          </a:bodyPr>
          <a:lstStyle/>
          <a:p>
            <a:pPr marL="457200" marR="0" lvl="0" indent="-317500" algn="l" rtl="0">
              <a:lnSpc>
                <a:spcPct val="115000"/>
              </a:lnSpc>
              <a:spcBef>
                <a:spcPts val="0"/>
              </a:spcBef>
              <a:spcAft>
                <a:spcPts val="0"/>
              </a:spcAft>
              <a:buClr>
                <a:schemeClr val="dk1"/>
              </a:buClr>
              <a:buSzPts val="1400"/>
              <a:buChar char="❖"/>
            </a:pPr>
            <a:r>
              <a:rPr lang="en">
                <a:latin typeface="Open Sans"/>
                <a:ea typeface="Open Sans"/>
                <a:cs typeface="Open Sans"/>
                <a:sym typeface="Open Sans"/>
              </a:rPr>
              <a:t>Train score = </a:t>
            </a:r>
            <a:r>
              <a:rPr lang="en">
                <a:solidFill>
                  <a:schemeClr val="dk1"/>
                </a:solidFill>
                <a:highlight>
                  <a:srgbClr val="FFFFFF"/>
                </a:highlight>
              </a:rPr>
              <a:t>0.890</a:t>
            </a:r>
            <a:endParaRPr>
              <a:solidFill>
                <a:schemeClr val="dk1"/>
              </a:solidFill>
              <a:highlight>
                <a:srgbClr val="FFFFFF"/>
              </a:highlight>
            </a:endParaRPr>
          </a:p>
          <a:p>
            <a:pPr marL="457200" marR="0" lvl="0" indent="-317500" algn="l" rtl="0">
              <a:lnSpc>
                <a:spcPct val="115000"/>
              </a:lnSpc>
              <a:spcBef>
                <a:spcPts val="0"/>
              </a:spcBef>
              <a:spcAft>
                <a:spcPts val="0"/>
              </a:spcAft>
              <a:buClr>
                <a:schemeClr val="dk1"/>
              </a:buClr>
              <a:buSzPts val="1400"/>
              <a:buChar char="❖"/>
            </a:pPr>
            <a:r>
              <a:rPr lang="en">
                <a:latin typeface="Open Sans"/>
                <a:ea typeface="Open Sans"/>
                <a:cs typeface="Open Sans"/>
                <a:sym typeface="Open Sans"/>
              </a:rPr>
              <a:t>Test score = </a:t>
            </a:r>
            <a:r>
              <a:rPr lang="en">
                <a:solidFill>
                  <a:schemeClr val="dk1"/>
                </a:solidFill>
                <a:highlight>
                  <a:srgbClr val="FFFFFF"/>
                </a:highlight>
              </a:rPr>
              <a:t>0.898</a:t>
            </a:r>
            <a:endParaRPr>
              <a:solidFill>
                <a:schemeClr val="dk1"/>
              </a:solidFill>
              <a:highlight>
                <a:srgbClr val="FFFFFF"/>
              </a:highlight>
            </a:endParaRPr>
          </a:p>
          <a:p>
            <a:pPr marL="457200" marR="0" lvl="0" indent="-317500" algn="l" rtl="0">
              <a:lnSpc>
                <a:spcPct val="115000"/>
              </a:lnSpc>
              <a:spcBef>
                <a:spcPts val="0"/>
              </a:spcBef>
              <a:spcAft>
                <a:spcPts val="0"/>
              </a:spcAft>
              <a:buClr>
                <a:schemeClr val="dk1"/>
              </a:buClr>
              <a:buSzPts val="1400"/>
              <a:buChar char="❖"/>
            </a:pPr>
            <a:r>
              <a:rPr lang="en">
                <a:latin typeface="Open Sans"/>
                <a:ea typeface="Open Sans"/>
                <a:cs typeface="Open Sans"/>
                <a:sym typeface="Open Sans"/>
              </a:rPr>
              <a:t>Ridge RMSLE = </a:t>
            </a:r>
            <a:r>
              <a:rPr lang="en">
                <a:solidFill>
                  <a:schemeClr val="dk1"/>
                </a:solidFill>
                <a:highlight>
                  <a:srgbClr val="FFFFFF"/>
                </a:highlight>
              </a:rPr>
              <a:t>0.134</a:t>
            </a:r>
            <a:endParaRPr>
              <a:solidFill>
                <a:schemeClr val="dk1"/>
              </a:solidFill>
              <a:highlight>
                <a:srgbClr val="FFFFFF"/>
              </a:highlight>
            </a:endParaRPr>
          </a:p>
          <a:p>
            <a:pPr marL="457200" marR="0" lvl="0" indent="-317500" algn="l" rtl="0">
              <a:lnSpc>
                <a:spcPct val="115000"/>
              </a:lnSpc>
              <a:spcBef>
                <a:spcPts val="0"/>
              </a:spcBef>
              <a:spcAft>
                <a:spcPts val="0"/>
              </a:spcAft>
              <a:buClr>
                <a:schemeClr val="dk1"/>
              </a:buClr>
              <a:buSzPts val="1400"/>
              <a:buChar char="❖"/>
            </a:pPr>
            <a:r>
              <a:rPr lang="en">
                <a:solidFill>
                  <a:schemeClr val="dk1"/>
                </a:solidFill>
                <a:highlight>
                  <a:srgbClr val="FFFFFF"/>
                </a:highlight>
              </a:rPr>
              <a:t>Best Lambda = 5.129 (10-fold CV)</a:t>
            </a:r>
            <a:endParaRPr>
              <a:solidFill>
                <a:schemeClr val="dk1"/>
              </a:solidFill>
              <a:highlight>
                <a:srgbClr val="FFFFFF"/>
              </a:highlight>
            </a:endParaRPr>
          </a:p>
          <a:p>
            <a:pPr marL="457200" marR="0" lvl="0" indent="0" algn="l" rtl="0">
              <a:lnSpc>
                <a:spcPct val="150000"/>
              </a:lnSpc>
              <a:spcBef>
                <a:spcPts val="0"/>
              </a:spcBef>
              <a:spcAft>
                <a:spcPts val="0"/>
              </a:spcAft>
              <a:buNone/>
            </a:pPr>
            <a:endParaRPr>
              <a:latin typeface="Open Sans"/>
              <a:ea typeface="Open Sans"/>
              <a:cs typeface="Open Sans"/>
              <a:sym typeface="Open Sans"/>
            </a:endParaRPr>
          </a:p>
        </p:txBody>
      </p:sp>
      <p:pic>
        <p:nvPicPr>
          <p:cNvPr id="211" name="Google Shape;211;p36"/>
          <p:cNvPicPr preferRelativeResize="0"/>
          <p:nvPr/>
        </p:nvPicPr>
        <p:blipFill>
          <a:blip r:embed="rId3">
            <a:alphaModFix/>
          </a:blip>
          <a:stretch>
            <a:fillRect/>
          </a:stretch>
        </p:blipFill>
        <p:spPr>
          <a:xfrm>
            <a:off x="575775" y="2419350"/>
            <a:ext cx="7821626" cy="22193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7"/>
          <p:cNvSpPr txBox="1">
            <a:spLocks noGrp="1"/>
          </p:cNvSpPr>
          <p:nvPr>
            <p:ph type="title"/>
          </p:nvPr>
        </p:nvSpPr>
        <p:spPr>
          <a:xfrm>
            <a:off x="709075" y="562475"/>
            <a:ext cx="7596600" cy="783900"/>
          </a:xfrm>
          <a:prstGeom prst="rect">
            <a:avLst/>
          </a:prstGeom>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a:t>Model Selection</a:t>
            </a:r>
            <a:endParaRPr u="sng"/>
          </a:p>
        </p:txBody>
      </p:sp>
      <p:sp>
        <p:nvSpPr>
          <p:cNvPr id="217" name="Google Shape;217;p37"/>
          <p:cNvSpPr txBox="1"/>
          <p:nvPr/>
        </p:nvSpPr>
        <p:spPr>
          <a:xfrm>
            <a:off x="747175" y="1451325"/>
            <a:ext cx="7520400" cy="31341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SzPts val="1800"/>
              <a:buFont typeface="Open Sans"/>
              <a:buChar char="❖"/>
            </a:pPr>
            <a:r>
              <a:rPr lang="en" sz="1800">
                <a:latin typeface="Open Sans"/>
                <a:ea typeface="Open Sans"/>
                <a:cs typeface="Open Sans"/>
                <a:sym typeface="Open Sans"/>
              </a:rPr>
              <a:t>Linear regression</a:t>
            </a:r>
            <a:endParaRPr sz="1800">
              <a:latin typeface="Open Sans"/>
              <a:ea typeface="Open Sans"/>
              <a:cs typeface="Open Sans"/>
              <a:sym typeface="Open Sans"/>
            </a:endParaRPr>
          </a:p>
          <a:p>
            <a:pPr marL="457200" lvl="0" indent="-342900" algn="l" rtl="0">
              <a:lnSpc>
                <a:spcPct val="150000"/>
              </a:lnSpc>
              <a:spcBef>
                <a:spcPts val="0"/>
              </a:spcBef>
              <a:spcAft>
                <a:spcPts val="0"/>
              </a:spcAft>
              <a:buSzPts val="1800"/>
              <a:buFont typeface="Open Sans"/>
              <a:buChar char="❖"/>
            </a:pPr>
            <a:r>
              <a:rPr lang="en" sz="1800">
                <a:latin typeface="Open Sans"/>
                <a:ea typeface="Open Sans"/>
                <a:cs typeface="Open Sans"/>
                <a:sym typeface="Open Sans"/>
              </a:rPr>
              <a:t>Ridge regression</a:t>
            </a:r>
            <a:endParaRPr sz="1800">
              <a:latin typeface="Open Sans"/>
              <a:ea typeface="Open Sans"/>
              <a:cs typeface="Open Sans"/>
              <a:sym typeface="Open Sans"/>
            </a:endParaRPr>
          </a:p>
          <a:p>
            <a:pPr marL="457200" lvl="0" indent="-342900" algn="l" rtl="0">
              <a:lnSpc>
                <a:spcPct val="150000"/>
              </a:lnSpc>
              <a:spcBef>
                <a:spcPts val="0"/>
              </a:spcBef>
              <a:spcAft>
                <a:spcPts val="0"/>
              </a:spcAft>
              <a:buClr>
                <a:srgbClr val="0000FF"/>
              </a:buClr>
              <a:buSzPts val="1800"/>
              <a:buFont typeface="Open Sans"/>
              <a:buChar char="❖"/>
            </a:pPr>
            <a:r>
              <a:rPr lang="en" sz="1800" b="1">
                <a:solidFill>
                  <a:srgbClr val="0000FF"/>
                </a:solidFill>
                <a:latin typeface="Open Sans"/>
                <a:ea typeface="Open Sans"/>
                <a:cs typeface="Open Sans"/>
                <a:sym typeface="Open Sans"/>
              </a:rPr>
              <a:t>Elastic-net regression</a:t>
            </a:r>
            <a:endParaRPr sz="1800" b="1">
              <a:solidFill>
                <a:srgbClr val="0000FF"/>
              </a:solidFill>
              <a:latin typeface="Open Sans"/>
              <a:ea typeface="Open Sans"/>
              <a:cs typeface="Open Sans"/>
              <a:sym typeface="Open Sans"/>
            </a:endParaRPr>
          </a:p>
          <a:p>
            <a:pPr marL="457200" lvl="0" indent="-342900" algn="l" rtl="0">
              <a:lnSpc>
                <a:spcPct val="150000"/>
              </a:lnSpc>
              <a:spcBef>
                <a:spcPts val="0"/>
              </a:spcBef>
              <a:spcAft>
                <a:spcPts val="0"/>
              </a:spcAft>
              <a:buSzPts val="1800"/>
              <a:buFont typeface="Open Sans"/>
              <a:buChar char="❖"/>
            </a:pPr>
            <a:r>
              <a:rPr lang="en" sz="1800">
                <a:latin typeface="Open Sans"/>
                <a:ea typeface="Open Sans"/>
                <a:cs typeface="Open Sans"/>
                <a:sym typeface="Open Sans"/>
              </a:rPr>
              <a:t>Random Forest </a:t>
            </a:r>
            <a:r>
              <a:rPr lang="en" sz="1800">
                <a:solidFill>
                  <a:schemeClr val="dk1"/>
                </a:solidFill>
                <a:latin typeface="Open Sans"/>
                <a:ea typeface="Open Sans"/>
                <a:cs typeface="Open Sans"/>
                <a:sym typeface="Open Sans"/>
              </a:rPr>
              <a:t>regression</a:t>
            </a:r>
            <a:endParaRPr sz="1800">
              <a:latin typeface="Open Sans"/>
              <a:ea typeface="Open Sans"/>
              <a:cs typeface="Open Sans"/>
              <a:sym typeface="Open Sans"/>
            </a:endParaRPr>
          </a:p>
          <a:p>
            <a:pPr marL="457200" lvl="0" indent="-342900" algn="l" rtl="0">
              <a:lnSpc>
                <a:spcPct val="150000"/>
              </a:lnSpc>
              <a:spcBef>
                <a:spcPts val="0"/>
              </a:spcBef>
              <a:spcAft>
                <a:spcPts val="0"/>
              </a:spcAft>
              <a:buSzPts val="1800"/>
              <a:buFont typeface="Open Sans"/>
              <a:buChar char="❖"/>
            </a:pPr>
            <a:r>
              <a:rPr lang="en" sz="1800">
                <a:latin typeface="Open Sans"/>
                <a:ea typeface="Open Sans"/>
                <a:cs typeface="Open Sans"/>
                <a:sym typeface="Open Sans"/>
              </a:rPr>
              <a:t>Gradient Boost </a:t>
            </a:r>
            <a:r>
              <a:rPr lang="en" sz="1800">
                <a:solidFill>
                  <a:schemeClr val="dk1"/>
                </a:solidFill>
                <a:latin typeface="Open Sans"/>
                <a:ea typeface="Open Sans"/>
                <a:cs typeface="Open Sans"/>
                <a:sym typeface="Open Sans"/>
              </a:rPr>
              <a:t>regression</a:t>
            </a:r>
            <a:endParaRPr sz="1800">
              <a:latin typeface="Open Sans"/>
              <a:ea typeface="Open Sans"/>
              <a:cs typeface="Open Sans"/>
              <a:sym typeface="Open Sans"/>
            </a:endParaRPr>
          </a:p>
          <a:p>
            <a:pPr marL="457200" lvl="0" indent="-342900" algn="l" rtl="0">
              <a:lnSpc>
                <a:spcPct val="150000"/>
              </a:lnSpc>
              <a:spcBef>
                <a:spcPts val="0"/>
              </a:spcBef>
              <a:spcAft>
                <a:spcPts val="0"/>
              </a:spcAft>
              <a:buSzPts val="1800"/>
              <a:buFont typeface="Open Sans"/>
              <a:buChar char="❖"/>
            </a:pPr>
            <a:r>
              <a:rPr lang="en" sz="1800">
                <a:latin typeface="Open Sans"/>
                <a:ea typeface="Open Sans"/>
                <a:cs typeface="Open Sans"/>
                <a:sym typeface="Open Sans"/>
              </a:rPr>
              <a:t>Xgboost </a:t>
            </a:r>
            <a:r>
              <a:rPr lang="en" sz="1800">
                <a:solidFill>
                  <a:schemeClr val="dk1"/>
                </a:solidFill>
                <a:latin typeface="Open Sans"/>
                <a:ea typeface="Open Sans"/>
                <a:cs typeface="Open Sans"/>
                <a:sym typeface="Open Sans"/>
              </a:rPr>
              <a:t>regression</a:t>
            </a:r>
            <a:endParaRPr sz="1800">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8"/>
          <p:cNvSpPr txBox="1">
            <a:spLocks noGrp="1"/>
          </p:cNvSpPr>
          <p:nvPr>
            <p:ph type="title"/>
          </p:nvPr>
        </p:nvSpPr>
        <p:spPr>
          <a:xfrm>
            <a:off x="709075" y="562475"/>
            <a:ext cx="7596600" cy="783900"/>
          </a:xfrm>
          <a:prstGeom prst="rect">
            <a:avLst/>
          </a:prstGeom>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a:t>Elastic-net Regression</a:t>
            </a:r>
            <a:endParaRPr u="sng"/>
          </a:p>
        </p:txBody>
      </p:sp>
      <p:sp>
        <p:nvSpPr>
          <p:cNvPr id="223" name="Google Shape;223;p38"/>
          <p:cNvSpPr txBox="1"/>
          <p:nvPr/>
        </p:nvSpPr>
        <p:spPr>
          <a:xfrm>
            <a:off x="747175" y="1451325"/>
            <a:ext cx="7520400" cy="3134100"/>
          </a:xfrm>
          <a:prstGeom prst="rect">
            <a:avLst/>
          </a:prstGeom>
          <a:noFill/>
          <a:ln>
            <a:noFill/>
          </a:ln>
        </p:spPr>
        <p:txBody>
          <a:bodyPr spcFirstLastPara="1" wrap="square" lIns="91425" tIns="91425" rIns="91425" bIns="91425" anchor="t" anchorCtr="0">
            <a:noAutofit/>
          </a:bodyPr>
          <a:lstStyle/>
          <a:p>
            <a:pPr marL="457200" marR="0" lvl="0" indent="-317500" algn="l" rtl="0">
              <a:lnSpc>
                <a:spcPct val="115000"/>
              </a:lnSpc>
              <a:spcBef>
                <a:spcPts val="0"/>
              </a:spcBef>
              <a:spcAft>
                <a:spcPts val="0"/>
              </a:spcAft>
              <a:buClr>
                <a:schemeClr val="dk1"/>
              </a:buClr>
              <a:buSzPts val="1400"/>
              <a:buChar char="❖"/>
            </a:pPr>
            <a:r>
              <a:rPr lang="en">
                <a:solidFill>
                  <a:schemeClr val="dk1"/>
                </a:solidFill>
                <a:highlight>
                  <a:srgbClr val="FFFFFF"/>
                </a:highlight>
              </a:rPr>
              <a:t>Train score = 0.889</a:t>
            </a:r>
            <a:endParaRPr>
              <a:solidFill>
                <a:schemeClr val="dk1"/>
              </a:solidFill>
              <a:highlight>
                <a:srgbClr val="FFFFFF"/>
              </a:highlight>
            </a:endParaRPr>
          </a:p>
          <a:p>
            <a:pPr marL="457200" marR="0" lvl="0" indent="-317500" algn="l" rtl="0">
              <a:lnSpc>
                <a:spcPct val="115000"/>
              </a:lnSpc>
              <a:spcBef>
                <a:spcPts val="0"/>
              </a:spcBef>
              <a:spcAft>
                <a:spcPts val="0"/>
              </a:spcAft>
              <a:buClr>
                <a:schemeClr val="dk1"/>
              </a:buClr>
              <a:buSzPts val="1400"/>
              <a:buChar char="❖"/>
            </a:pPr>
            <a:r>
              <a:rPr lang="en">
                <a:solidFill>
                  <a:schemeClr val="dk1"/>
                </a:solidFill>
                <a:highlight>
                  <a:srgbClr val="FFFFFF"/>
                </a:highlight>
              </a:rPr>
              <a:t>Test score = 0.898</a:t>
            </a:r>
            <a:endParaRPr>
              <a:solidFill>
                <a:schemeClr val="dk1"/>
              </a:solidFill>
              <a:highlight>
                <a:srgbClr val="FFFFFF"/>
              </a:highlight>
            </a:endParaRPr>
          </a:p>
          <a:p>
            <a:pPr marL="457200" marR="0" lvl="0" indent="-317500" algn="l" rtl="0">
              <a:lnSpc>
                <a:spcPct val="115000"/>
              </a:lnSpc>
              <a:spcBef>
                <a:spcPts val="0"/>
              </a:spcBef>
              <a:spcAft>
                <a:spcPts val="0"/>
              </a:spcAft>
              <a:buClr>
                <a:schemeClr val="dk1"/>
              </a:buClr>
              <a:buSzPts val="1400"/>
              <a:buChar char="❖"/>
            </a:pPr>
            <a:r>
              <a:rPr lang="en">
                <a:solidFill>
                  <a:schemeClr val="dk1"/>
                </a:solidFill>
                <a:highlight>
                  <a:srgbClr val="FFFFFF"/>
                </a:highlight>
              </a:rPr>
              <a:t>Elastic-net RMSLE = 0.134</a:t>
            </a:r>
            <a:endParaRPr>
              <a:solidFill>
                <a:schemeClr val="dk1"/>
              </a:solidFill>
              <a:highlight>
                <a:srgbClr val="FFFFFF"/>
              </a:highlight>
            </a:endParaRPr>
          </a:p>
          <a:p>
            <a:pPr marL="457200" marR="0" lvl="0" indent="-317500" algn="l" rtl="0">
              <a:lnSpc>
                <a:spcPct val="115000"/>
              </a:lnSpc>
              <a:spcBef>
                <a:spcPts val="0"/>
              </a:spcBef>
              <a:spcAft>
                <a:spcPts val="0"/>
              </a:spcAft>
              <a:buClr>
                <a:schemeClr val="dk1"/>
              </a:buClr>
              <a:buSzPts val="1400"/>
              <a:buChar char="❖"/>
            </a:pPr>
            <a:r>
              <a:rPr lang="en">
                <a:solidFill>
                  <a:schemeClr val="dk1"/>
                </a:solidFill>
                <a:highlight>
                  <a:srgbClr val="FFFFFF"/>
                </a:highlight>
              </a:rPr>
              <a:t>Alpha=0.01, l1_ratio=0.522 </a:t>
            </a:r>
            <a:endParaRPr>
              <a:solidFill>
                <a:schemeClr val="dk1"/>
              </a:solidFill>
              <a:highlight>
                <a:srgbClr val="FFFFFF"/>
              </a:highlight>
            </a:endParaRPr>
          </a:p>
        </p:txBody>
      </p:sp>
      <p:pic>
        <p:nvPicPr>
          <p:cNvPr id="224" name="Google Shape;224;p38"/>
          <p:cNvPicPr preferRelativeResize="0"/>
          <p:nvPr/>
        </p:nvPicPr>
        <p:blipFill>
          <a:blip r:embed="rId3">
            <a:alphaModFix/>
          </a:blip>
          <a:stretch>
            <a:fillRect/>
          </a:stretch>
        </p:blipFill>
        <p:spPr>
          <a:xfrm>
            <a:off x="532075" y="2524000"/>
            <a:ext cx="8233701" cy="20987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9"/>
          <p:cNvSpPr txBox="1">
            <a:spLocks noGrp="1"/>
          </p:cNvSpPr>
          <p:nvPr>
            <p:ph type="title"/>
          </p:nvPr>
        </p:nvSpPr>
        <p:spPr>
          <a:xfrm>
            <a:off x="709075" y="562475"/>
            <a:ext cx="7596600" cy="783900"/>
          </a:xfrm>
          <a:prstGeom prst="rect">
            <a:avLst/>
          </a:prstGeom>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a:t>Model Selection</a:t>
            </a:r>
            <a:endParaRPr u="sng"/>
          </a:p>
        </p:txBody>
      </p:sp>
      <p:sp>
        <p:nvSpPr>
          <p:cNvPr id="230" name="Google Shape;230;p39"/>
          <p:cNvSpPr txBox="1"/>
          <p:nvPr/>
        </p:nvSpPr>
        <p:spPr>
          <a:xfrm>
            <a:off x="747175" y="1451325"/>
            <a:ext cx="7520400" cy="31341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SzPts val="1800"/>
              <a:buFont typeface="Open Sans"/>
              <a:buChar char="❖"/>
            </a:pPr>
            <a:r>
              <a:rPr lang="en" sz="1800">
                <a:latin typeface="Open Sans"/>
                <a:ea typeface="Open Sans"/>
                <a:cs typeface="Open Sans"/>
                <a:sym typeface="Open Sans"/>
              </a:rPr>
              <a:t>Linear regression</a:t>
            </a:r>
            <a:endParaRPr sz="1800">
              <a:latin typeface="Open Sans"/>
              <a:ea typeface="Open Sans"/>
              <a:cs typeface="Open Sans"/>
              <a:sym typeface="Open Sans"/>
            </a:endParaRPr>
          </a:p>
          <a:p>
            <a:pPr marL="457200" lvl="0" indent="-342900" algn="l" rtl="0">
              <a:lnSpc>
                <a:spcPct val="150000"/>
              </a:lnSpc>
              <a:spcBef>
                <a:spcPts val="0"/>
              </a:spcBef>
              <a:spcAft>
                <a:spcPts val="0"/>
              </a:spcAft>
              <a:buSzPts val="1800"/>
              <a:buFont typeface="Open Sans"/>
              <a:buChar char="❖"/>
            </a:pPr>
            <a:r>
              <a:rPr lang="en" sz="1800">
                <a:latin typeface="Open Sans"/>
                <a:ea typeface="Open Sans"/>
                <a:cs typeface="Open Sans"/>
                <a:sym typeface="Open Sans"/>
              </a:rPr>
              <a:t>Ridge regression</a:t>
            </a:r>
            <a:endParaRPr sz="1800">
              <a:latin typeface="Open Sans"/>
              <a:ea typeface="Open Sans"/>
              <a:cs typeface="Open Sans"/>
              <a:sym typeface="Open Sans"/>
            </a:endParaRPr>
          </a:p>
          <a:p>
            <a:pPr marL="457200" lvl="0" indent="-342900" algn="l" rtl="0">
              <a:lnSpc>
                <a:spcPct val="150000"/>
              </a:lnSpc>
              <a:spcBef>
                <a:spcPts val="0"/>
              </a:spcBef>
              <a:spcAft>
                <a:spcPts val="0"/>
              </a:spcAft>
              <a:buSzPts val="1800"/>
              <a:buFont typeface="Open Sans"/>
              <a:buChar char="❖"/>
            </a:pPr>
            <a:r>
              <a:rPr lang="en" sz="1800">
                <a:latin typeface="Open Sans"/>
                <a:ea typeface="Open Sans"/>
                <a:cs typeface="Open Sans"/>
                <a:sym typeface="Open Sans"/>
              </a:rPr>
              <a:t>Elastic-net regression</a:t>
            </a:r>
            <a:endParaRPr sz="1800">
              <a:latin typeface="Open Sans"/>
              <a:ea typeface="Open Sans"/>
              <a:cs typeface="Open Sans"/>
              <a:sym typeface="Open Sans"/>
            </a:endParaRPr>
          </a:p>
          <a:p>
            <a:pPr marL="457200" lvl="0" indent="-342900" algn="l" rtl="0">
              <a:lnSpc>
                <a:spcPct val="150000"/>
              </a:lnSpc>
              <a:spcBef>
                <a:spcPts val="0"/>
              </a:spcBef>
              <a:spcAft>
                <a:spcPts val="0"/>
              </a:spcAft>
              <a:buClr>
                <a:srgbClr val="0000FF"/>
              </a:buClr>
              <a:buSzPts val="1800"/>
              <a:buFont typeface="Open Sans"/>
              <a:buChar char="❖"/>
            </a:pPr>
            <a:r>
              <a:rPr lang="en" sz="1800" b="1">
                <a:solidFill>
                  <a:srgbClr val="0000FF"/>
                </a:solidFill>
                <a:latin typeface="Open Sans"/>
                <a:ea typeface="Open Sans"/>
                <a:cs typeface="Open Sans"/>
                <a:sym typeface="Open Sans"/>
              </a:rPr>
              <a:t>Random Forest regression</a:t>
            </a:r>
            <a:endParaRPr sz="1800" b="1">
              <a:solidFill>
                <a:srgbClr val="0000FF"/>
              </a:solidFill>
              <a:latin typeface="Open Sans"/>
              <a:ea typeface="Open Sans"/>
              <a:cs typeface="Open Sans"/>
              <a:sym typeface="Open Sans"/>
            </a:endParaRPr>
          </a:p>
          <a:p>
            <a:pPr marL="457200" lvl="0" indent="-342900" algn="l" rtl="0">
              <a:lnSpc>
                <a:spcPct val="150000"/>
              </a:lnSpc>
              <a:spcBef>
                <a:spcPts val="0"/>
              </a:spcBef>
              <a:spcAft>
                <a:spcPts val="0"/>
              </a:spcAft>
              <a:buSzPts val="1800"/>
              <a:buFont typeface="Open Sans"/>
              <a:buChar char="❖"/>
            </a:pPr>
            <a:r>
              <a:rPr lang="en" sz="1800">
                <a:latin typeface="Open Sans"/>
                <a:ea typeface="Open Sans"/>
                <a:cs typeface="Open Sans"/>
                <a:sym typeface="Open Sans"/>
              </a:rPr>
              <a:t>Gradient Boost </a:t>
            </a:r>
            <a:r>
              <a:rPr lang="en" sz="1800">
                <a:solidFill>
                  <a:schemeClr val="dk1"/>
                </a:solidFill>
                <a:latin typeface="Open Sans"/>
                <a:ea typeface="Open Sans"/>
                <a:cs typeface="Open Sans"/>
                <a:sym typeface="Open Sans"/>
              </a:rPr>
              <a:t>regression</a:t>
            </a:r>
            <a:endParaRPr sz="1800">
              <a:latin typeface="Open Sans"/>
              <a:ea typeface="Open Sans"/>
              <a:cs typeface="Open Sans"/>
              <a:sym typeface="Open Sans"/>
            </a:endParaRPr>
          </a:p>
          <a:p>
            <a:pPr marL="457200" lvl="0" indent="-342900" algn="l" rtl="0">
              <a:lnSpc>
                <a:spcPct val="150000"/>
              </a:lnSpc>
              <a:spcBef>
                <a:spcPts val="0"/>
              </a:spcBef>
              <a:spcAft>
                <a:spcPts val="0"/>
              </a:spcAft>
              <a:buSzPts val="1800"/>
              <a:buFont typeface="Open Sans"/>
              <a:buChar char="❖"/>
            </a:pPr>
            <a:r>
              <a:rPr lang="en" sz="1800">
                <a:latin typeface="Open Sans"/>
                <a:ea typeface="Open Sans"/>
                <a:cs typeface="Open Sans"/>
                <a:sym typeface="Open Sans"/>
              </a:rPr>
              <a:t>Xgboost </a:t>
            </a:r>
            <a:r>
              <a:rPr lang="en" sz="1800">
                <a:solidFill>
                  <a:schemeClr val="dk1"/>
                </a:solidFill>
                <a:latin typeface="Open Sans"/>
                <a:ea typeface="Open Sans"/>
                <a:cs typeface="Open Sans"/>
                <a:sym typeface="Open Sans"/>
              </a:rPr>
              <a:t>regression</a:t>
            </a:r>
            <a:endParaRPr sz="1800">
              <a:latin typeface="Open Sans"/>
              <a:ea typeface="Open Sans"/>
              <a:cs typeface="Open Sans"/>
              <a:sym typeface="Open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40"/>
          <p:cNvSpPr txBox="1">
            <a:spLocks noGrp="1"/>
          </p:cNvSpPr>
          <p:nvPr>
            <p:ph type="title"/>
          </p:nvPr>
        </p:nvSpPr>
        <p:spPr>
          <a:xfrm>
            <a:off x="709075" y="562475"/>
            <a:ext cx="7596600" cy="783900"/>
          </a:xfrm>
          <a:prstGeom prst="rect">
            <a:avLst/>
          </a:prstGeom>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a:t>Random Forest Regression</a:t>
            </a:r>
            <a:endParaRPr u="sng"/>
          </a:p>
        </p:txBody>
      </p:sp>
      <p:sp>
        <p:nvSpPr>
          <p:cNvPr id="236" name="Google Shape;236;p40"/>
          <p:cNvSpPr txBox="1"/>
          <p:nvPr/>
        </p:nvSpPr>
        <p:spPr>
          <a:xfrm>
            <a:off x="747175" y="1451325"/>
            <a:ext cx="7520400" cy="31341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Train score = </a:t>
            </a:r>
            <a:r>
              <a:rPr lang="en">
                <a:solidFill>
                  <a:schemeClr val="dk1"/>
                </a:solidFill>
                <a:highlight>
                  <a:srgbClr val="FFFFFF"/>
                </a:highlight>
              </a:rPr>
              <a:t>0.890</a:t>
            </a:r>
            <a:endParaRPr>
              <a:solidFill>
                <a:schemeClr val="dk1"/>
              </a:solidFill>
              <a:highlight>
                <a:srgbClr val="FFFFFF"/>
              </a:highlight>
            </a:endParaRPr>
          </a:p>
          <a:p>
            <a:pPr marL="457200" lvl="0" indent="-317500" algn="l" rtl="0">
              <a:lnSpc>
                <a:spcPct val="115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Test score = </a:t>
            </a:r>
            <a:r>
              <a:rPr lang="en">
                <a:solidFill>
                  <a:schemeClr val="dk1"/>
                </a:solidFill>
                <a:highlight>
                  <a:srgbClr val="FFFFFF"/>
                </a:highlight>
              </a:rPr>
              <a:t>0.898</a:t>
            </a:r>
            <a:endParaRPr>
              <a:solidFill>
                <a:schemeClr val="dk1"/>
              </a:solidFill>
              <a:highlight>
                <a:srgbClr val="FFFFFF"/>
              </a:highlight>
            </a:endParaRPr>
          </a:p>
          <a:p>
            <a:pPr marL="457200" lvl="0" indent="-317500" algn="l" rtl="0">
              <a:lnSpc>
                <a:spcPct val="115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RF RMSLE =</a:t>
            </a:r>
            <a:r>
              <a:rPr lang="en">
                <a:solidFill>
                  <a:schemeClr val="dk1"/>
                </a:solidFill>
                <a:highlight>
                  <a:srgbClr val="FFFFFF"/>
                </a:highlight>
              </a:rPr>
              <a:t>0.130</a:t>
            </a:r>
            <a:endParaRPr>
              <a:solidFill>
                <a:schemeClr val="dk1"/>
              </a:solidFill>
              <a:highlight>
                <a:srgbClr val="FFFFFF"/>
              </a:highlight>
            </a:endParaRPr>
          </a:p>
          <a:p>
            <a:pPr marL="0" lvl="0" indent="0" algn="l" rtl="0">
              <a:lnSpc>
                <a:spcPct val="115000"/>
              </a:lnSpc>
              <a:spcBef>
                <a:spcPts val="0"/>
              </a:spcBef>
              <a:spcAft>
                <a:spcPts val="0"/>
              </a:spcAft>
              <a:buNone/>
            </a:pPr>
            <a:endParaRPr sz="1050">
              <a:solidFill>
                <a:schemeClr val="dk1"/>
              </a:solidFill>
              <a:highlight>
                <a:srgbClr val="FFFFFF"/>
              </a:highlight>
            </a:endParaRPr>
          </a:p>
        </p:txBody>
      </p:sp>
      <p:pic>
        <p:nvPicPr>
          <p:cNvPr id="237" name="Google Shape;237;p40"/>
          <p:cNvPicPr preferRelativeResize="0"/>
          <p:nvPr/>
        </p:nvPicPr>
        <p:blipFill>
          <a:blip r:embed="rId3">
            <a:alphaModFix/>
          </a:blip>
          <a:stretch>
            <a:fillRect/>
          </a:stretch>
        </p:blipFill>
        <p:spPr>
          <a:xfrm>
            <a:off x="579850" y="2326175"/>
            <a:ext cx="8172276" cy="2259250"/>
          </a:xfrm>
          <a:prstGeom prst="rect">
            <a:avLst/>
          </a:prstGeom>
          <a:noFill/>
          <a:ln>
            <a:noFill/>
          </a:ln>
        </p:spPr>
      </p:pic>
      <p:sp>
        <p:nvSpPr>
          <p:cNvPr id="2" name="TextBox 1">
            <a:extLst>
              <a:ext uri="{FF2B5EF4-FFF2-40B4-BE49-F238E27FC236}">
                <a16:creationId xmlns:a16="http://schemas.microsoft.com/office/drawing/2014/main" id="{E6F6029B-B6A0-4909-A623-33AB2C68652D}"/>
              </a:ext>
            </a:extLst>
          </p:cNvPr>
          <p:cNvSpPr txBox="1"/>
          <p:nvPr/>
        </p:nvSpPr>
        <p:spPr>
          <a:xfrm>
            <a:off x="3118337" y="1457057"/>
            <a:ext cx="4232031" cy="861774"/>
          </a:xfrm>
          <a:prstGeom prst="rect">
            <a:avLst/>
          </a:prstGeom>
          <a:noFill/>
        </p:spPr>
        <p:txBody>
          <a:bodyPr wrap="square" rtlCol="0">
            <a:spAutoFit/>
          </a:bodyPr>
          <a:lstStyle/>
          <a:p>
            <a:r>
              <a:rPr lang="en-US" sz="1000" dirty="0"/>
              <a:t>Parameters: 	</a:t>
            </a:r>
            <a:r>
              <a:rPr lang="en-US" sz="1000" dirty="0" err="1"/>
              <a:t>Max_features</a:t>
            </a:r>
            <a:r>
              <a:rPr lang="en-US" sz="1000" dirty="0"/>
              <a:t>: sqrt</a:t>
            </a:r>
          </a:p>
          <a:p>
            <a:r>
              <a:rPr lang="en-US" sz="1000" dirty="0"/>
              <a:t>	</a:t>
            </a:r>
            <a:r>
              <a:rPr lang="en-US" sz="1000" dirty="0" err="1"/>
              <a:t>n_estimators</a:t>
            </a:r>
            <a:r>
              <a:rPr lang="en-US" sz="1000" dirty="0"/>
              <a:t>: 200</a:t>
            </a:r>
          </a:p>
          <a:p>
            <a:r>
              <a:rPr lang="en-US" sz="1000" dirty="0"/>
              <a:t>	</a:t>
            </a:r>
            <a:r>
              <a:rPr lang="en-US" sz="1000" dirty="0" err="1"/>
              <a:t>min_samples_split</a:t>
            </a:r>
            <a:r>
              <a:rPr lang="en-US" sz="1000" dirty="0"/>
              <a:t>: 2</a:t>
            </a:r>
          </a:p>
          <a:p>
            <a:r>
              <a:rPr lang="en-US" sz="1000" dirty="0"/>
              <a:t>	</a:t>
            </a:r>
            <a:r>
              <a:rPr lang="en-US" sz="1000" dirty="0" err="1"/>
              <a:t>min_samples_leaf</a:t>
            </a:r>
            <a:r>
              <a:rPr lang="en-US" sz="1000" dirty="0"/>
              <a:t>: 1</a:t>
            </a:r>
          </a:p>
          <a:p>
            <a:r>
              <a:rPr lang="en-US" sz="1000" dirty="0"/>
              <a:t>	</a:t>
            </a:r>
            <a:r>
              <a:rPr lang="en-US" sz="1000" dirty="0" err="1"/>
              <a:t>max_depth</a:t>
            </a:r>
            <a:r>
              <a:rPr lang="en-US" sz="1000" dirty="0"/>
              <a:t>: None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1"/>
          <p:cNvSpPr txBox="1">
            <a:spLocks noGrp="1"/>
          </p:cNvSpPr>
          <p:nvPr>
            <p:ph type="title"/>
          </p:nvPr>
        </p:nvSpPr>
        <p:spPr>
          <a:xfrm>
            <a:off x="709075" y="562475"/>
            <a:ext cx="7596600" cy="783900"/>
          </a:xfrm>
          <a:prstGeom prst="rect">
            <a:avLst/>
          </a:prstGeom>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a:t>Model Selection</a:t>
            </a:r>
            <a:endParaRPr u="sng"/>
          </a:p>
        </p:txBody>
      </p:sp>
      <p:sp>
        <p:nvSpPr>
          <p:cNvPr id="243" name="Google Shape;243;p41"/>
          <p:cNvSpPr txBox="1"/>
          <p:nvPr/>
        </p:nvSpPr>
        <p:spPr>
          <a:xfrm>
            <a:off x="747175" y="1451325"/>
            <a:ext cx="7520400" cy="31341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SzPts val="1800"/>
              <a:buFont typeface="Open Sans"/>
              <a:buChar char="❖"/>
            </a:pPr>
            <a:r>
              <a:rPr lang="en" sz="1800">
                <a:latin typeface="Open Sans"/>
                <a:ea typeface="Open Sans"/>
                <a:cs typeface="Open Sans"/>
                <a:sym typeface="Open Sans"/>
              </a:rPr>
              <a:t>Linear regression</a:t>
            </a:r>
            <a:endParaRPr sz="1800">
              <a:latin typeface="Open Sans"/>
              <a:ea typeface="Open Sans"/>
              <a:cs typeface="Open Sans"/>
              <a:sym typeface="Open Sans"/>
            </a:endParaRPr>
          </a:p>
          <a:p>
            <a:pPr marL="457200" lvl="0" indent="-342900" algn="l" rtl="0">
              <a:lnSpc>
                <a:spcPct val="150000"/>
              </a:lnSpc>
              <a:spcBef>
                <a:spcPts val="0"/>
              </a:spcBef>
              <a:spcAft>
                <a:spcPts val="0"/>
              </a:spcAft>
              <a:buSzPts val="1800"/>
              <a:buFont typeface="Open Sans"/>
              <a:buChar char="❖"/>
            </a:pPr>
            <a:r>
              <a:rPr lang="en" sz="1800">
                <a:latin typeface="Open Sans"/>
                <a:ea typeface="Open Sans"/>
                <a:cs typeface="Open Sans"/>
                <a:sym typeface="Open Sans"/>
              </a:rPr>
              <a:t>Ridge regression</a:t>
            </a:r>
            <a:endParaRPr sz="1800">
              <a:latin typeface="Open Sans"/>
              <a:ea typeface="Open Sans"/>
              <a:cs typeface="Open Sans"/>
              <a:sym typeface="Open Sans"/>
            </a:endParaRPr>
          </a:p>
          <a:p>
            <a:pPr marL="457200" lvl="0" indent="-342900" algn="l" rtl="0">
              <a:lnSpc>
                <a:spcPct val="150000"/>
              </a:lnSpc>
              <a:spcBef>
                <a:spcPts val="0"/>
              </a:spcBef>
              <a:spcAft>
                <a:spcPts val="0"/>
              </a:spcAft>
              <a:buSzPts val="1800"/>
              <a:buFont typeface="Open Sans"/>
              <a:buChar char="❖"/>
            </a:pPr>
            <a:r>
              <a:rPr lang="en" sz="1800">
                <a:latin typeface="Open Sans"/>
                <a:ea typeface="Open Sans"/>
                <a:cs typeface="Open Sans"/>
                <a:sym typeface="Open Sans"/>
              </a:rPr>
              <a:t>Elastic-net </a:t>
            </a:r>
            <a:r>
              <a:rPr lang="en" sz="1800">
                <a:solidFill>
                  <a:schemeClr val="dk1"/>
                </a:solidFill>
                <a:latin typeface="Open Sans"/>
                <a:ea typeface="Open Sans"/>
                <a:cs typeface="Open Sans"/>
                <a:sym typeface="Open Sans"/>
              </a:rPr>
              <a:t>regression</a:t>
            </a:r>
            <a:endParaRPr sz="1800">
              <a:latin typeface="Open Sans"/>
              <a:ea typeface="Open Sans"/>
              <a:cs typeface="Open Sans"/>
              <a:sym typeface="Open Sans"/>
            </a:endParaRPr>
          </a:p>
          <a:p>
            <a:pPr marL="457200" lvl="0" indent="-342900" algn="l" rtl="0">
              <a:lnSpc>
                <a:spcPct val="150000"/>
              </a:lnSpc>
              <a:spcBef>
                <a:spcPts val="0"/>
              </a:spcBef>
              <a:spcAft>
                <a:spcPts val="0"/>
              </a:spcAft>
              <a:buSzPts val="1800"/>
              <a:buFont typeface="Open Sans"/>
              <a:buChar char="❖"/>
            </a:pPr>
            <a:r>
              <a:rPr lang="en" sz="1800">
                <a:latin typeface="Open Sans"/>
                <a:ea typeface="Open Sans"/>
                <a:cs typeface="Open Sans"/>
                <a:sym typeface="Open Sans"/>
              </a:rPr>
              <a:t>Random Forest </a:t>
            </a:r>
            <a:r>
              <a:rPr lang="en" sz="1800">
                <a:solidFill>
                  <a:schemeClr val="dk1"/>
                </a:solidFill>
                <a:latin typeface="Open Sans"/>
                <a:ea typeface="Open Sans"/>
                <a:cs typeface="Open Sans"/>
                <a:sym typeface="Open Sans"/>
              </a:rPr>
              <a:t>regression</a:t>
            </a:r>
            <a:endParaRPr sz="1800">
              <a:latin typeface="Open Sans"/>
              <a:ea typeface="Open Sans"/>
              <a:cs typeface="Open Sans"/>
              <a:sym typeface="Open Sans"/>
            </a:endParaRPr>
          </a:p>
          <a:p>
            <a:pPr marL="457200" lvl="0" indent="-342900" algn="l" rtl="0">
              <a:lnSpc>
                <a:spcPct val="150000"/>
              </a:lnSpc>
              <a:spcBef>
                <a:spcPts val="0"/>
              </a:spcBef>
              <a:spcAft>
                <a:spcPts val="0"/>
              </a:spcAft>
              <a:buClr>
                <a:srgbClr val="0000FF"/>
              </a:buClr>
              <a:buSzPts val="1800"/>
              <a:buFont typeface="Open Sans"/>
              <a:buChar char="❖"/>
            </a:pPr>
            <a:r>
              <a:rPr lang="en" sz="1800" b="1">
                <a:solidFill>
                  <a:srgbClr val="0000FF"/>
                </a:solidFill>
                <a:latin typeface="Open Sans"/>
                <a:ea typeface="Open Sans"/>
                <a:cs typeface="Open Sans"/>
                <a:sym typeface="Open Sans"/>
              </a:rPr>
              <a:t>Gradient Boost regression</a:t>
            </a:r>
            <a:endParaRPr sz="1800" b="1">
              <a:solidFill>
                <a:srgbClr val="0000FF"/>
              </a:solidFill>
              <a:latin typeface="Open Sans"/>
              <a:ea typeface="Open Sans"/>
              <a:cs typeface="Open Sans"/>
              <a:sym typeface="Open Sans"/>
            </a:endParaRPr>
          </a:p>
          <a:p>
            <a:pPr marL="457200" lvl="0" indent="-342900" algn="l" rtl="0">
              <a:lnSpc>
                <a:spcPct val="150000"/>
              </a:lnSpc>
              <a:spcBef>
                <a:spcPts val="0"/>
              </a:spcBef>
              <a:spcAft>
                <a:spcPts val="0"/>
              </a:spcAft>
              <a:buSzPts val="1800"/>
              <a:buFont typeface="Open Sans"/>
              <a:buChar char="❖"/>
            </a:pPr>
            <a:r>
              <a:rPr lang="en" sz="1800">
                <a:latin typeface="Open Sans"/>
                <a:ea typeface="Open Sans"/>
                <a:cs typeface="Open Sans"/>
                <a:sym typeface="Open Sans"/>
              </a:rPr>
              <a:t>Xgboost </a:t>
            </a:r>
            <a:r>
              <a:rPr lang="en" sz="1800">
                <a:solidFill>
                  <a:schemeClr val="dk1"/>
                </a:solidFill>
                <a:latin typeface="Open Sans"/>
                <a:ea typeface="Open Sans"/>
                <a:cs typeface="Open Sans"/>
                <a:sym typeface="Open Sans"/>
              </a:rPr>
              <a:t>regression</a:t>
            </a:r>
            <a:endParaRPr sz="1800">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709075" y="562475"/>
            <a:ext cx="7596600" cy="783900"/>
          </a:xfrm>
          <a:prstGeom prst="rect">
            <a:avLst/>
          </a:prstGeom>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a:t>Data</a:t>
            </a:r>
            <a:r>
              <a:rPr lang="en" sz="3500">
                <a:latin typeface="Open Sans"/>
                <a:ea typeface="Open Sans"/>
                <a:cs typeface="Open Sans"/>
                <a:sym typeface="Open Sans"/>
              </a:rPr>
              <a:t> </a:t>
            </a:r>
            <a:r>
              <a:rPr lang="en"/>
              <a:t>preparation</a:t>
            </a:r>
            <a:endParaRPr u="sng"/>
          </a:p>
        </p:txBody>
      </p:sp>
      <p:sp>
        <p:nvSpPr>
          <p:cNvPr id="74" name="Google Shape;74;p15"/>
          <p:cNvSpPr txBox="1"/>
          <p:nvPr/>
        </p:nvSpPr>
        <p:spPr>
          <a:xfrm>
            <a:off x="747175" y="1451325"/>
            <a:ext cx="7520400" cy="31341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rgbClr val="0000FF"/>
              </a:buClr>
              <a:buSzPts val="1800"/>
              <a:buFont typeface="Open Sans"/>
              <a:buChar char="❖"/>
            </a:pPr>
            <a:r>
              <a:rPr lang="en" sz="1800" b="1">
                <a:solidFill>
                  <a:srgbClr val="0000FF"/>
                </a:solidFill>
                <a:latin typeface="Open Sans"/>
                <a:ea typeface="Open Sans"/>
                <a:cs typeface="Open Sans"/>
                <a:sym typeface="Open Sans"/>
              </a:rPr>
              <a:t>Address Null value fields</a:t>
            </a:r>
            <a:endParaRPr sz="1800" b="1">
              <a:solidFill>
                <a:srgbClr val="0000FF"/>
              </a:solidFill>
              <a:latin typeface="Open Sans"/>
              <a:ea typeface="Open Sans"/>
              <a:cs typeface="Open Sans"/>
              <a:sym typeface="Open Sans"/>
            </a:endParaRPr>
          </a:p>
          <a:p>
            <a:pPr marL="457200" lvl="0" indent="-342900" algn="l" rtl="0">
              <a:lnSpc>
                <a:spcPct val="150000"/>
              </a:lnSpc>
              <a:spcBef>
                <a:spcPts val="0"/>
              </a:spcBef>
              <a:spcAft>
                <a:spcPts val="0"/>
              </a:spcAft>
              <a:buSzPts val="1800"/>
              <a:buFont typeface="Open Sans"/>
              <a:buChar char="❖"/>
            </a:pPr>
            <a:r>
              <a:rPr lang="en" sz="1800">
                <a:latin typeface="Open Sans"/>
                <a:ea typeface="Open Sans"/>
                <a:cs typeface="Open Sans"/>
                <a:sym typeface="Open Sans"/>
              </a:rPr>
              <a:t>Categorize features  </a:t>
            </a:r>
            <a:endParaRPr sz="1800">
              <a:latin typeface="Open Sans"/>
              <a:ea typeface="Open Sans"/>
              <a:cs typeface="Open Sans"/>
              <a:sym typeface="Open Sans"/>
            </a:endParaRPr>
          </a:p>
          <a:p>
            <a:pPr marL="457200" lvl="0" indent="-342900" algn="l" rtl="0">
              <a:lnSpc>
                <a:spcPct val="150000"/>
              </a:lnSpc>
              <a:spcBef>
                <a:spcPts val="0"/>
              </a:spcBef>
              <a:spcAft>
                <a:spcPts val="0"/>
              </a:spcAft>
              <a:buSzPts val="1800"/>
              <a:buFont typeface="Open Sans"/>
              <a:buChar char="❖"/>
            </a:pPr>
            <a:r>
              <a:rPr lang="en" sz="1800">
                <a:solidFill>
                  <a:schemeClr val="dk1"/>
                </a:solidFill>
                <a:latin typeface="Open Sans"/>
                <a:ea typeface="Open Sans"/>
                <a:cs typeface="Open Sans"/>
                <a:sym typeface="Open Sans"/>
              </a:rPr>
              <a:t>Remove </a:t>
            </a:r>
            <a:r>
              <a:rPr lang="en" sz="1800">
                <a:latin typeface="Open Sans"/>
                <a:ea typeface="Open Sans"/>
                <a:cs typeface="Open Sans"/>
                <a:sym typeface="Open Sans"/>
              </a:rPr>
              <a:t>outliers </a:t>
            </a:r>
            <a:endParaRPr sz="1800">
              <a:latin typeface="Open Sans"/>
              <a:ea typeface="Open Sans"/>
              <a:cs typeface="Open Sans"/>
              <a:sym typeface="Open Sans"/>
            </a:endParaRPr>
          </a:p>
          <a:p>
            <a:pPr marL="457200" lvl="0" indent="-342900" algn="l" rtl="0">
              <a:lnSpc>
                <a:spcPct val="150000"/>
              </a:lnSpc>
              <a:spcBef>
                <a:spcPts val="0"/>
              </a:spcBef>
              <a:spcAft>
                <a:spcPts val="0"/>
              </a:spcAft>
              <a:buSzPts val="1800"/>
              <a:buFont typeface="Open Sans"/>
              <a:buChar char="❖"/>
            </a:pPr>
            <a:r>
              <a:rPr lang="en" sz="1800">
                <a:latin typeface="Open Sans"/>
                <a:ea typeface="Open Sans"/>
                <a:cs typeface="Open Sans"/>
                <a:sym typeface="Open Sans"/>
              </a:rPr>
              <a:t>Feature creation</a:t>
            </a:r>
            <a:endParaRPr sz="1800">
              <a:latin typeface="Open Sans"/>
              <a:ea typeface="Open Sans"/>
              <a:cs typeface="Open Sans"/>
              <a:sym typeface="Open Sans"/>
            </a:endParaRPr>
          </a:p>
          <a:p>
            <a:pPr marL="457200" lvl="0" indent="-342900" algn="l" rtl="0">
              <a:lnSpc>
                <a:spcPct val="150000"/>
              </a:lnSpc>
              <a:spcBef>
                <a:spcPts val="0"/>
              </a:spcBef>
              <a:spcAft>
                <a:spcPts val="0"/>
              </a:spcAft>
              <a:buSzPts val="1800"/>
              <a:buFont typeface="Open Sans"/>
              <a:buChar char="❖"/>
            </a:pPr>
            <a:r>
              <a:rPr lang="en" sz="1800">
                <a:latin typeface="Open Sans"/>
                <a:ea typeface="Open Sans"/>
                <a:cs typeface="Open Sans"/>
                <a:sym typeface="Open Sans"/>
              </a:rPr>
              <a:t>Feature removal</a:t>
            </a:r>
            <a:endParaRPr sz="1800">
              <a:latin typeface="Open Sans"/>
              <a:ea typeface="Open Sans"/>
              <a:cs typeface="Open Sans"/>
              <a:sym typeface="Open Sans"/>
            </a:endParaRPr>
          </a:p>
          <a:p>
            <a:pPr marL="457200" lvl="0" indent="0" algn="l" rtl="0">
              <a:lnSpc>
                <a:spcPct val="150000"/>
              </a:lnSpc>
              <a:spcBef>
                <a:spcPts val="0"/>
              </a:spcBef>
              <a:spcAft>
                <a:spcPts val="0"/>
              </a:spcAft>
              <a:buNone/>
            </a:pPr>
            <a:endParaRPr sz="1800">
              <a:latin typeface="Open Sans"/>
              <a:ea typeface="Open Sans"/>
              <a:cs typeface="Open Sans"/>
              <a:sym typeface="Open Sans"/>
            </a:endParaRPr>
          </a:p>
          <a:p>
            <a:pPr marL="0" lvl="0" indent="0" algn="l" rtl="0">
              <a:lnSpc>
                <a:spcPct val="115000"/>
              </a:lnSpc>
              <a:spcBef>
                <a:spcPts val="0"/>
              </a:spcBef>
              <a:spcAft>
                <a:spcPts val="0"/>
              </a:spcAft>
              <a:buNone/>
            </a:pPr>
            <a:endParaRPr>
              <a:latin typeface="Open Sans"/>
              <a:ea typeface="Open Sans"/>
              <a:cs typeface="Open Sans"/>
              <a:sym typeface="Open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2"/>
          <p:cNvSpPr txBox="1">
            <a:spLocks noGrp="1"/>
          </p:cNvSpPr>
          <p:nvPr>
            <p:ph type="title"/>
          </p:nvPr>
        </p:nvSpPr>
        <p:spPr>
          <a:xfrm>
            <a:off x="709075" y="562475"/>
            <a:ext cx="7596600" cy="78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t>Gradient Boost Regression</a:t>
            </a:r>
            <a:endParaRPr u="sng"/>
          </a:p>
        </p:txBody>
      </p:sp>
      <p:sp>
        <p:nvSpPr>
          <p:cNvPr id="249" name="Google Shape;249;p42"/>
          <p:cNvSpPr txBox="1"/>
          <p:nvPr/>
        </p:nvSpPr>
        <p:spPr>
          <a:xfrm>
            <a:off x="747175" y="1419900"/>
            <a:ext cx="7520400" cy="3134100"/>
          </a:xfrm>
          <a:prstGeom prst="rect">
            <a:avLst/>
          </a:prstGeom>
          <a:noFill/>
          <a:ln>
            <a:noFill/>
          </a:ln>
        </p:spPr>
        <p:txBody>
          <a:bodyPr spcFirstLastPara="1" wrap="square" lIns="91425" tIns="91425" rIns="91425" bIns="91425" anchor="t" anchorCtr="0">
            <a:noAutofit/>
          </a:bodyPr>
          <a:lstStyle/>
          <a:p>
            <a:pPr marL="457200" marR="0" lvl="0" indent="-317500" algn="l" rtl="0">
              <a:lnSpc>
                <a:spcPct val="115000"/>
              </a:lnSpc>
              <a:spcBef>
                <a:spcPts val="0"/>
              </a:spcBef>
              <a:spcAft>
                <a:spcPts val="0"/>
              </a:spcAft>
              <a:buSzPts val="1400"/>
              <a:buChar char="❖"/>
            </a:pPr>
            <a:r>
              <a:rPr lang="en">
                <a:latin typeface="Open Sans"/>
                <a:ea typeface="Open Sans"/>
                <a:cs typeface="Open Sans"/>
                <a:sym typeface="Open Sans"/>
              </a:rPr>
              <a:t>Train score = </a:t>
            </a:r>
            <a:r>
              <a:rPr lang="en">
                <a:solidFill>
                  <a:schemeClr val="dk1"/>
                </a:solidFill>
                <a:highlight>
                  <a:srgbClr val="FFFFFF"/>
                </a:highlight>
              </a:rPr>
              <a:t>0.970</a:t>
            </a:r>
            <a:endParaRPr>
              <a:latin typeface="Open Sans"/>
              <a:ea typeface="Open Sans"/>
              <a:cs typeface="Open Sans"/>
              <a:sym typeface="Open Sans"/>
            </a:endParaRPr>
          </a:p>
          <a:p>
            <a:pPr marL="457200" marR="0" lvl="0" indent="-317500" algn="l" rtl="0">
              <a:lnSpc>
                <a:spcPct val="115000"/>
              </a:lnSpc>
              <a:spcBef>
                <a:spcPts val="0"/>
              </a:spcBef>
              <a:spcAft>
                <a:spcPts val="0"/>
              </a:spcAft>
              <a:buSzPts val="1400"/>
              <a:buChar char="❖"/>
            </a:pPr>
            <a:r>
              <a:rPr lang="en">
                <a:latin typeface="Open Sans"/>
                <a:ea typeface="Open Sans"/>
                <a:cs typeface="Open Sans"/>
                <a:sym typeface="Open Sans"/>
              </a:rPr>
              <a:t>Test score = </a:t>
            </a:r>
            <a:r>
              <a:rPr lang="en">
                <a:solidFill>
                  <a:schemeClr val="dk1"/>
                </a:solidFill>
                <a:highlight>
                  <a:srgbClr val="FFFFFF"/>
                </a:highlight>
              </a:rPr>
              <a:t>0.919</a:t>
            </a:r>
            <a:endParaRPr>
              <a:latin typeface="Open Sans"/>
              <a:ea typeface="Open Sans"/>
              <a:cs typeface="Open Sans"/>
              <a:sym typeface="Open Sans"/>
            </a:endParaRPr>
          </a:p>
          <a:p>
            <a:pPr marL="457200" marR="0" lvl="0" indent="-317500" algn="l" rtl="0">
              <a:lnSpc>
                <a:spcPct val="115000"/>
              </a:lnSpc>
              <a:spcBef>
                <a:spcPts val="0"/>
              </a:spcBef>
              <a:spcAft>
                <a:spcPts val="0"/>
              </a:spcAft>
              <a:buSzPts val="1400"/>
              <a:buChar char="❖"/>
            </a:pPr>
            <a:r>
              <a:rPr lang="en">
                <a:latin typeface="Open Sans"/>
                <a:ea typeface="Open Sans"/>
                <a:cs typeface="Open Sans"/>
                <a:sym typeface="Open Sans"/>
              </a:rPr>
              <a:t>GBoost RMSLE = </a:t>
            </a:r>
            <a:r>
              <a:rPr lang="en">
                <a:highlight>
                  <a:srgbClr val="FFFFFF"/>
                </a:highlight>
              </a:rPr>
              <a:t>0.122</a:t>
            </a:r>
            <a:endParaRPr>
              <a:solidFill>
                <a:srgbClr val="FF0000"/>
              </a:solidFill>
              <a:highlight>
                <a:srgbClr val="FFFFFF"/>
              </a:highlight>
            </a:endParaRPr>
          </a:p>
        </p:txBody>
      </p:sp>
      <p:pic>
        <p:nvPicPr>
          <p:cNvPr id="250" name="Google Shape;250;p42"/>
          <p:cNvPicPr preferRelativeResize="0"/>
          <p:nvPr/>
        </p:nvPicPr>
        <p:blipFill>
          <a:blip r:embed="rId3">
            <a:alphaModFix/>
          </a:blip>
          <a:stretch>
            <a:fillRect/>
          </a:stretch>
        </p:blipFill>
        <p:spPr>
          <a:xfrm>
            <a:off x="544750" y="2262725"/>
            <a:ext cx="8170924" cy="23884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3"/>
          <p:cNvSpPr txBox="1">
            <a:spLocks noGrp="1"/>
          </p:cNvSpPr>
          <p:nvPr>
            <p:ph type="title"/>
          </p:nvPr>
        </p:nvSpPr>
        <p:spPr>
          <a:xfrm>
            <a:off x="709075" y="562475"/>
            <a:ext cx="7596600" cy="783900"/>
          </a:xfrm>
          <a:prstGeom prst="rect">
            <a:avLst/>
          </a:prstGeom>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a:t>Model Selection</a:t>
            </a:r>
            <a:endParaRPr u="sng"/>
          </a:p>
        </p:txBody>
      </p:sp>
      <p:sp>
        <p:nvSpPr>
          <p:cNvPr id="256" name="Google Shape;256;p43"/>
          <p:cNvSpPr txBox="1"/>
          <p:nvPr/>
        </p:nvSpPr>
        <p:spPr>
          <a:xfrm>
            <a:off x="747175" y="1451325"/>
            <a:ext cx="7520400" cy="31341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SzPts val="1800"/>
              <a:buFont typeface="Open Sans"/>
              <a:buChar char="❖"/>
            </a:pPr>
            <a:r>
              <a:rPr lang="en" sz="1800">
                <a:latin typeface="Open Sans"/>
                <a:ea typeface="Open Sans"/>
                <a:cs typeface="Open Sans"/>
                <a:sym typeface="Open Sans"/>
              </a:rPr>
              <a:t>Linear regression</a:t>
            </a:r>
            <a:endParaRPr sz="1800">
              <a:latin typeface="Open Sans"/>
              <a:ea typeface="Open Sans"/>
              <a:cs typeface="Open Sans"/>
              <a:sym typeface="Open Sans"/>
            </a:endParaRPr>
          </a:p>
          <a:p>
            <a:pPr marL="457200" lvl="0" indent="-342900" algn="l" rtl="0">
              <a:lnSpc>
                <a:spcPct val="150000"/>
              </a:lnSpc>
              <a:spcBef>
                <a:spcPts val="0"/>
              </a:spcBef>
              <a:spcAft>
                <a:spcPts val="0"/>
              </a:spcAft>
              <a:buSzPts val="1800"/>
              <a:buFont typeface="Open Sans"/>
              <a:buChar char="❖"/>
            </a:pPr>
            <a:r>
              <a:rPr lang="en" sz="1800">
                <a:latin typeface="Open Sans"/>
                <a:ea typeface="Open Sans"/>
                <a:cs typeface="Open Sans"/>
                <a:sym typeface="Open Sans"/>
              </a:rPr>
              <a:t>Ridge regression</a:t>
            </a:r>
            <a:endParaRPr sz="1800">
              <a:latin typeface="Open Sans"/>
              <a:ea typeface="Open Sans"/>
              <a:cs typeface="Open Sans"/>
              <a:sym typeface="Open Sans"/>
            </a:endParaRPr>
          </a:p>
          <a:p>
            <a:pPr marL="457200" lvl="0" indent="-342900" algn="l" rtl="0">
              <a:lnSpc>
                <a:spcPct val="150000"/>
              </a:lnSpc>
              <a:spcBef>
                <a:spcPts val="0"/>
              </a:spcBef>
              <a:spcAft>
                <a:spcPts val="0"/>
              </a:spcAft>
              <a:buSzPts val="1800"/>
              <a:buFont typeface="Open Sans"/>
              <a:buChar char="❖"/>
            </a:pPr>
            <a:r>
              <a:rPr lang="en" sz="1800">
                <a:latin typeface="Open Sans"/>
                <a:ea typeface="Open Sans"/>
                <a:cs typeface="Open Sans"/>
                <a:sym typeface="Open Sans"/>
              </a:rPr>
              <a:t>Elastic-net </a:t>
            </a:r>
            <a:r>
              <a:rPr lang="en" sz="1800">
                <a:solidFill>
                  <a:schemeClr val="dk1"/>
                </a:solidFill>
                <a:latin typeface="Open Sans"/>
                <a:ea typeface="Open Sans"/>
                <a:cs typeface="Open Sans"/>
                <a:sym typeface="Open Sans"/>
              </a:rPr>
              <a:t>regression</a:t>
            </a:r>
            <a:endParaRPr sz="1800">
              <a:latin typeface="Open Sans"/>
              <a:ea typeface="Open Sans"/>
              <a:cs typeface="Open Sans"/>
              <a:sym typeface="Open Sans"/>
            </a:endParaRPr>
          </a:p>
          <a:p>
            <a:pPr marL="457200" lvl="0" indent="-342900" algn="l" rtl="0">
              <a:lnSpc>
                <a:spcPct val="150000"/>
              </a:lnSpc>
              <a:spcBef>
                <a:spcPts val="0"/>
              </a:spcBef>
              <a:spcAft>
                <a:spcPts val="0"/>
              </a:spcAft>
              <a:buSzPts val="1800"/>
              <a:buFont typeface="Open Sans"/>
              <a:buChar char="❖"/>
            </a:pPr>
            <a:r>
              <a:rPr lang="en" sz="1800">
                <a:latin typeface="Open Sans"/>
                <a:ea typeface="Open Sans"/>
                <a:cs typeface="Open Sans"/>
                <a:sym typeface="Open Sans"/>
              </a:rPr>
              <a:t>Random Forest </a:t>
            </a:r>
            <a:r>
              <a:rPr lang="en" sz="1800">
                <a:solidFill>
                  <a:schemeClr val="dk1"/>
                </a:solidFill>
                <a:latin typeface="Open Sans"/>
                <a:ea typeface="Open Sans"/>
                <a:cs typeface="Open Sans"/>
                <a:sym typeface="Open Sans"/>
              </a:rPr>
              <a:t>regression</a:t>
            </a:r>
            <a:endParaRPr sz="1800">
              <a:latin typeface="Open Sans"/>
              <a:ea typeface="Open Sans"/>
              <a:cs typeface="Open Sans"/>
              <a:sym typeface="Open Sans"/>
            </a:endParaRPr>
          </a:p>
          <a:p>
            <a:pPr marL="457200" lvl="0" indent="-342900" algn="l" rtl="0">
              <a:lnSpc>
                <a:spcPct val="150000"/>
              </a:lnSpc>
              <a:spcBef>
                <a:spcPts val="0"/>
              </a:spcBef>
              <a:spcAft>
                <a:spcPts val="0"/>
              </a:spcAft>
              <a:buSzPts val="1800"/>
              <a:buFont typeface="Open Sans"/>
              <a:buChar char="❖"/>
            </a:pPr>
            <a:r>
              <a:rPr lang="en" sz="1800">
                <a:latin typeface="Open Sans"/>
                <a:ea typeface="Open Sans"/>
                <a:cs typeface="Open Sans"/>
                <a:sym typeface="Open Sans"/>
              </a:rPr>
              <a:t>Gradient Boost regression</a:t>
            </a:r>
            <a:endParaRPr sz="1800">
              <a:latin typeface="Open Sans"/>
              <a:ea typeface="Open Sans"/>
              <a:cs typeface="Open Sans"/>
              <a:sym typeface="Open Sans"/>
            </a:endParaRPr>
          </a:p>
          <a:p>
            <a:pPr marL="457200" lvl="0" indent="-342900" algn="l" rtl="0">
              <a:lnSpc>
                <a:spcPct val="150000"/>
              </a:lnSpc>
              <a:spcBef>
                <a:spcPts val="0"/>
              </a:spcBef>
              <a:spcAft>
                <a:spcPts val="0"/>
              </a:spcAft>
              <a:buClr>
                <a:srgbClr val="0000FF"/>
              </a:buClr>
              <a:buSzPts val="1800"/>
              <a:buFont typeface="Open Sans"/>
              <a:buChar char="❖"/>
            </a:pPr>
            <a:r>
              <a:rPr lang="en" sz="1800" b="1">
                <a:solidFill>
                  <a:srgbClr val="0000FF"/>
                </a:solidFill>
                <a:latin typeface="Open Sans"/>
                <a:ea typeface="Open Sans"/>
                <a:cs typeface="Open Sans"/>
                <a:sym typeface="Open Sans"/>
              </a:rPr>
              <a:t>Xgboost regression</a:t>
            </a:r>
            <a:endParaRPr sz="1800" b="1">
              <a:solidFill>
                <a:srgbClr val="0000FF"/>
              </a:solidFill>
              <a:latin typeface="Open Sans"/>
              <a:ea typeface="Open Sans"/>
              <a:cs typeface="Open Sans"/>
              <a:sym typeface="Open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4"/>
          <p:cNvSpPr txBox="1">
            <a:spLocks noGrp="1"/>
          </p:cNvSpPr>
          <p:nvPr>
            <p:ph type="title"/>
          </p:nvPr>
        </p:nvSpPr>
        <p:spPr>
          <a:xfrm>
            <a:off x="709075" y="562475"/>
            <a:ext cx="7596600" cy="783900"/>
          </a:xfrm>
          <a:prstGeom prst="rect">
            <a:avLst/>
          </a:prstGeom>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a:t>Xgboost Regression</a:t>
            </a:r>
            <a:endParaRPr u="sng"/>
          </a:p>
        </p:txBody>
      </p:sp>
      <p:sp>
        <p:nvSpPr>
          <p:cNvPr id="262" name="Google Shape;262;p44"/>
          <p:cNvSpPr txBox="1"/>
          <p:nvPr/>
        </p:nvSpPr>
        <p:spPr>
          <a:xfrm>
            <a:off x="747175" y="1451325"/>
            <a:ext cx="7520400" cy="31341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Train score = 0.983</a:t>
            </a:r>
            <a:endParaRPr sz="1050">
              <a:solidFill>
                <a:schemeClr val="dk1"/>
              </a:solidFill>
              <a:highlight>
                <a:srgbClr val="FFFFFF"/>
              </a:highlight>
            </a:endParaRPr>
          </a:p>
          <a:p>
            <a:pPr marL="457200" lvl="0" indent="-317500" algn="l" rtl="0">
              <a:lnSpc>
                <a:spcPct val="115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Test score = 0.917</a:t>
            </a:r>
            <a:endParaRPr sz="1050">
              <a:solidFill>
                <a:schemeClr val="dk1"/>
              </a:solidFill>
              <a:highlight>
                <a:srgbClr val="FFFFFF"/>
              </a:highlight>
            </a:endParaRPr>
          </a:p>
          <a:p>
            <a:pPr marL="457200" lvl="0" indent="-317500" algn="l" rtl="0">
              <a:lnSpc>
                <a:spcPct val="115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Xgboost RMSLE = 0.121</a:t>
            </a:r>
            <a:endParaRPr>
              <a:solidFill>
                <a:schemeClr val="dk1"/>
              </a:solidFill>
              <a:latin typeface="Open Sans"/>
              <a:ea typeface="Open Sans"/>
              <a:cs typeface="Open Sans"/>
              <a:sym typeface="Open Sans"/>
            </a:endParaRPr>
          </a:p>
        </p:txBody>
      </p:sp>
      <p:pic>
        <p:nvPicPr>
          <p:cNvPr id="263" name="Google Shape;263;p44"/>
          <p:cNvPicPr preferRelativeResize="0"/>
          <p:nvPr/>
        </p:nvPicPr>
        <p:blipFill>
          <a:blip r:embed="rId3">
            <a:alphaModFix/>
          </a:blip>
          <a:stretch>
            <a:fillRect/>
          </a:stretch>
        </p:blipFill>
        <p:spPr>
          <a:xfrm>
            <a:off x="709075" y="2294150"/>
            <a:ext cx="7955751" cy="22912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5"/>
          <p:cNvSpPr txBox="1">
            <a:spLocks noGrp="1"/>
          </p:cNvSpPr>
          <p:nvPr>
            <p:ph type="title"/>
          </p:nvPr>
        </p:nvSpPr>
        <p:spPr>
          <a:xfrm>
            <a:off x="709075" y="562475"/>
            <a:ext cx="7596600" cy="783900"/>
          </a:xfrm>
          <a:prstGeom prst="rect">
            <a:avLst/>
          </a:prstGeom>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a:t>Model Stacking </a:t>
            </a:r>
            <a:endParaRPr u="sng"/>
          </a:p>
        </p:txBody>
      </p:sp>
      <p:sp>
        <p:nvSpPr>
          <p:cNvPr id="269" name="Google Shape;269;p45"/>
          <p:cNvSpPr txBox="1"/>
          <p:nvPr/>
        </p:nvSpPr>
        <p:spPr>
          <a:xfrm>
            <a:off x="747175" y="1451325"/>
            <a:ext cx="7520400" cy="31341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SzPts val="1600"/>
              <a:buFont typeface="Open Sans"/>
              <a:buChar char="❖"/>
            </a:pPr>
            <a:r>
              <a:rPr lang="en" sz="1600">
                <a:latin typeface="Open Sans"/>
                <a:ea typeface="Open Sans"/>
                <a:cs typeface="Open Sans"/>
                <a:sym typeface="Open Sans"/>
              </a:rPr>
              <a:t>Perform grid search, intervals of 5, from 0 - 20</a:t>
            </a:r>
            <a:endParaRPr sz="1600">
              <a:latin typeface="Open Sans"/>
              <a:ea typeface="Open Sans"/>
              <a:cs typeface="Open Sans"/>
              <a:sym typeface="Open Sans"/>
            </a:endParaRPr>
          </a:p>
          <a:p>
            <a:pPr marL="457200" lvl="0" indent="0" algn="l" rtl="0">
              <a:spcBef>
                <a:spcPts val="0"/>
              </a:spcBef>
              <a:spcAft>
                <a:spcPts val="0"/>
              </a:spcAft>
              <a:buNone/>
            </a:pPr>
            <a:endParaRPr sz="1600">
              <a:latin typeface="Open Sans"/>
              <a:ea typeface="Open Sans"/>
              <a:cs typeface="Open Sans"/>
              <a:sym typeface="Open Sans"/>
            </a:endParaRPr>
          </a:p>
          <a:p>
            <a:pPr marL="457200" lvl="0" indent="-330200" algn="l" rtl="0">
              <a:spcBef>
                <a:spcPts val="0"/>
              </a:spcBef>
              <a:spcAft>
                <a:spcPts val="0"/>
              </a:spcAft>
              <a:buSzPts val="1600"/>
              <a:buFont typeface="Open Sans"/>
              <a:buChar char="❖"/>
            </a:pPr>
            <a:r>
              <a:rPr lang="en" sz="1600">
                <a:latin typeface="Open Sans"/>
                <a:ea typeface="Open Sans"/>
                <a:cs typeface="Open Sans"/>
                <a:sym typeface="Open Sans"/>
              </a:rPr>
              <a:t>For loops of integers i, j, k, etc</a:t>
            </a:r>
            <a:endParaRPr sz="1600">
              <a:latin typeface="Open Sans"/>
              <a:ea typeface="Open Sans"/>
              <a:cs typeface="Open Sans"/>
              <a:sym typeface="Open Sans"/>
            </a:endParaRPr>
          </a:p>
          <a:p>
            <a:pPr marL="457200" lvl="0" indent="0" algn="l" rtl="0">
              <a:spcBef>
                <a:spcPts val="0"/>
              </a:spcBef>
              <a:spcAft>
                <a:spcPts val="0"/>
              </a:spcAft>
              <a:buNone/>
            </a:pPr>
            <a:endParaRPr sz="1600">
              <a:latin typeface="Open Sans"/>
              <a:ea typeface="Open Sans"/>
              <a:cs typeface="Open Sans"/>
              <a:sym typeface="Open Sans"/>
            </a:endParaRPr>
          </a:p>
          <a:p>
            <a:pPr marL="457200" lvl="0" indent="-330200" algn="l" rtl="0">
              <a:spcBef>
                <a:spcPts val="0"/>
              </a:spcBef>
              <a:spcAft>
                <a:spcPts val="0"/>
              </a:spcAft>
              <a:buSzPts val="1600"/>
              <a:buFont typeface="Open Sans"/>
              <a:buChar char="❖"/>
            </a:pPr>
            <a:r>
              <a:rPr lang="en" sz="1600">
                <a:latin typeface="Open Sans"/>
                <a:ea typeface="Open Sans"/>
                <a:cs typeface="Open Sans"/>
                <a:sym typeface="Open Sans"/>
              </a:rPr>
              <a:t>Each value is an integer representing fraction of an individual model</a:t>
            </a:r>
            <a:endParaRPr sz="1600">
              <a:latin typeface="Open Sans"/>
              <a:ea typeface="Open Sans"/>
              <a:cs typeface="Open Sans"/>
              <a:sym typeface="Open Sans"/>
            </a:endParaRPr>
          </a:p>
          <a:p>
            <a:pPr marL="457200" lvl="0" indent="0" algn="l" rtl="0">
              <a:spcBef>
                <a:spcPts val="0"/>
              </a:spcBef>
              <a:spcAft>
                <a:spcPts val="0"/>
              </a:spcAft>
              <a:buNone/>
            </a:pPr>
            <a:endParaRPr sz="1600">
              <a:latin typeface="Open Sans"/>
              <a:ea typeface="Open Sans"/>
              <a:cs typeface="Open Sans"/>
              <a:sym typeface="Open Sans"/>
            </a:endParaRPr>
          </a:p>
          <a:p>
            <a:pPr marL="457200" lvl="0" indent="-330200" algn="l" rtl="0">
              <a:spcBef>
                <a:spcPts val="0"/>
              </a:spcBef>
              <a:spcAft>
                <a:spcPts val="0"/>
              </a:spcAft>
              <a:buSzPts val="1600"/>
              <a:buFont typeface="Open Sans"/>
              <a:buChar char="❖"/>
            </a:pPr>
            <a:r>
              <a:rPr lang="en" sz="1600">
                <a:latin typeface="Open Sans"/>
                <a:ea typeface="Open Sans"/>
                <a:cs typeface="Open Sans"/>
                <a:sym typeface="Open Sans"/>
              </a:rPr>
              <a:t>When i + j + k == 20:</a:t>
            </a:r>
            <a:endParaRPr sz="1600">
              <a:latin typeface="Open Sans"/>
              <a:ea typeface="Open Sans"/>
              <a:cs typeface="Open Sans"/>
              <a:sym typeface="Open Sans"/>
            </a:endParaRPr>
          </a:p>
          <a:p>
            <a:pPr marL="914400" lvl="1" indent="-330200" algn="l" rtl="0">
              <a:spcBef>
                <a:spcPts val="0"/>
              </a:spcBef>
              <a:spcAft>
                <a:spcPts val="0"/>
              </a:spcAft>
              <a:buSzPts val="1600"/>
              <a:buFont typeface="Open Sans"/>
              <a:buChar char="➢"/>
            </a:pPr>
            <a:r>
              <a:rPr lang="en" sz="1600">
                <a:latin typeface="Open Sans"/>
                <a:ea typeface="Open Sans"/>
                <a:cs typeface="Open Sans"/>
                <a:sym typeface="Open Sans"/>
              </a:rPr>
              <a:t>StackedScore = i * model1 + j * model2 + k * model3 / (20)</a:t>
            </a:r>
            <a:endParaRPr sz="1600">
              <a:latin typeface="Open Sans"/>
              <a:ea typeface="Open Sans"/>
              <a:cs typeface="Open Sans"/>
              <a:sym typeface="Open Sans"/>
            </a:endParaRPr>
          </a:p>
          <a:p>
            <a:pPr marL="914400" lvl="0" indent="0" algn="l" rtl="0">
              <a:spcBef>
                <a:spcPts val="0"/>
              </a:spcBef>
              <a:spcAft>
                <a:spcPts val="0"/>
              </a:spcAft>
              <a:buNone/>
            </a:pPr>
            <a:endParaRPr sz="1600">
              <a:latin typeface="Open Sans"/>
              <a:ea typeface="Open Sans"/>
              <a:cs typeface="Open Sans"/>
              <a:sym typeface="Open Sans"/>
            </a:endParaRPr>
          </a:p>
          <a:p>
            <a:pPr marL="457200" lvl="0" indent="-330200" algn="l" rtl="0">
              <a:spcBef>
                <a:spcPts val="0"/>
              </a:spcBef>
              <a:spcAft>
                <a:spcPts val="0"/>
              </a:spcAft>
              <a:buSzPts val="1600"/>
              <a:buFont typeface="Open Sans"/>
              <a:buChar char="❖"/>
            </a:pPr>
            <a:r>
              <a:rPr lang="en" sz="1600">
                <a:latin typeface="Open Sans"/>
                <a:ea typeface="Open Sans"/>
                <a:cs typeface="Open Sans"/>
                <a:sym typeface="Open Sans"/>
              </a:rPr>
              <a:t>Reveals what combination of models produces the best result</a:t>
            </a:r>
            <a:endParaRPr sz="1600">
              <a:latin typeface="Open Sans"/>
              <a:ea typeface="Open Sans"/>
              <a:cs typeface="Open Sans"/>
              <a:sym typeface="Open Sans"/>
            </a:endParaRPr>
          </a:p>
          <a:p>
            <a:pPr marL="914400" lvl="1" indent="-330200" algn="l" rtl="0">
              <a:spcBef>
                <a:spcPts val="0"/>
              </a:spcBef>
              <a:spcAft>
                <a:spcPts val="0"/>
              </a:spcAft>
              <a:buSzPts val="1600"/>
              <a:buFont typeface="Open Sans"/>
              <a:buChar char="➢"/>
            </a:pPr>
            <a:r>
              <a:rPr lang="en" sz="1600">
                <a:latin typeface="Open Sans"/>
                <a:ea typeface="Open Sans"/>
                <a:cs typeface="Open Sans"/>
                <a:sym typeface="Open Sans"/>
              </a:rPr>
              <a:t>Ridge hurt model stacking, linear helped, despite a better RMSLE for the ridge over the linear</a:t>
            </a:r>
            <a:endParaRPr sz="1600">
              <a:latin typeface="Open Sans"/>
              <a:ea typeface="Open Sans"/>
              <a:cs typeface="Open Sans"/>
              <a:sym typeface="Open Sans"/>
            </a:endParaRPr>
          </a:p>
          <a:p>
            <a:pPr marL="457200" lvl="0" indent="0" algn="l" rtl="0">
              <a:spcBef>
                <a:spcPts val="0"/>
              </a:spcBef>
              <a:spcAft>
                <a:spcPts val="0"/>
              </a:spcAft>
              <a:buNone/>
            </a:pPr>
            <a:endParaRPr>
              <a:latin typeface="Open Sans"/>
              <a:ea typeface="Open Sans"/>
              <a:cs typeface="Open Sans"/>
              <a:sym typeface="Open Sans"/>
            </a:endParaRPr>
          </a:p>
          <a:p>
            <a:pPr marL="0" lvl="0" indent="0" algn="l" rtl="0">
              <a:spcBef>
                <a:spcPts val="0"/>
              </a:spcBef>
              <a:spcAft>
                <a:spcPts val="0"/>
              </a:spcAft>
              <a:buNone/>
            </a:pPr>
            <a:endParaRPr>
              <a:latin typeface="Open Sans"/>
              <a:ea typeface="Open Sans"/>
              <a:cs typeface="Open Sans"/>
              <a:sym typeface="Open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6"/>
          <p:cNvSpPr txBox="1">
            <a:spLocks noGrp="1"/>
          </p:cNvSpPr>
          <p:nvPr>
            <p:ph type="title"/>
          </p:nvPr>
        </p:nvSpPr>
        <p:spPr>
          <a:xfrm>
            <a:off x="709075" y="410075"/>
            <a:ext cx="7596600" cy="475200"/>
          </a:xfrm>
          <a:prstGeom prst="rect">
            <a:avLst/>
          </a:prstGeom>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3600"/>
              <a:t>Model Stacking - Graphically </a:t>
            </a:r>
            <a:endParaRPr sz="3600" u="sng"/>
          </a:p>
        </p:txBody>
      </p:sp>
      <p:pic>
        <p:nvPicPr>
          <p:cNvPr id="275" name="Google Shape;275;p46"/>
          <p:cNvPicPr preferRelativeResize="0"/>
          <p:nvPr/>
        </p:nvPicPr>
        <p:blipFill rotWithShape="1">
          <a:blip r:embed="rId3">
            <a:alphaModFix/>
          </a:blip>
          <a:srcRect l="9379" t="5529" b="6139"/>
          <a:stretch/>
        </p:blipFill>
        <p:spPr>
          <a:xfrm>
            <a:off x="1594825" y="1040300"/>
            <a:ext cx="2711528" cy="1798850"/>
          </a:xfrm>
          <a:prstGeom prst="rect">
            <a:avLst/>
          </a:prstGeom>
          <a:noFill/>
          <a:ln>
            <a:noFill/>
          </a:ln>
        </p:spPr>
      </p:pic>
      <p:pic>
        <p:nvPicPr>
          <p:cNvPr id="276" name="Google Shape;276;p46"/>
          <p:cNvPicPr preferRelativeResize="0"/>
          <p:nvPr/>
        </p:nvPicPr>
        <p:blipFill rotWithShape="1">
          <a:blip r:embed="rId4">
            <a:alphaModFix/>
          </a:blip>
          <a:srcRect l="8246" t="5996" r="-1853" b="7730"/>
          <a:stretch/>
        </p:blipFill>
        <p:spPr>
          <a:xfrm>
            <a:off x="4410550" y="998979"/>
            <a:ext cx="2789251" cy="1824671"/>
          </a:xfrm>
          <a:prstGeom prst="rect">
            <a:avLst/>
          </a:prstGeom>
          <a:noFill/>
          <a:ln>
            <a:noFill/>
          </a:ln>
        </p:spPr>
      </p:pic>
      <p:pic>
        <p:nvPicPr>
          <p:cNvPr id="277" name="Google Shape;277;p46"/>
          <p:cNvPicPr preferRelativeResize="0"/>
          <p:nvPr/>
        </p:nvPicPr>
        <p:blipFill rotWithShape="1">
          <a:blip r:embed="rId5">
            <a:alphaModFix/>
          </a:blip>
          <a:srcRect l="9494" t="6777" b="7752"/>
          <a:stretch/>
        </p:blipFill>
        <p:spPr>
          <a:xfrm>
            <a:off x="1594825" y="2938550"/>
            <a:ext cx="2662800" cy="1711575"/>
          </a:xfrm>
          <a:prstGeom prst="rect">
            <a:avLst/>
          </a:prstGeom>
          <a:noFill/>
          <a:ln>
            <a:noFill/>
          </a:ln>
        </p:spPr>
      </p:pic>
      <p:pic>
        <p:nvPicPr>
          <p:cNvPr id="278" name="Google Shape;278;p46"/>
          <p:cNvPicPr preferRelativeResize="0"/>
          <p:nvPr/>
        </p:nvPicPr>
        <p:blipFill rotWithShape="1">
          <a:blip r:embed="rId6">
            <a:alphaModFix/>
          </a:blip>
          <a:srcRect l="9535" t="6014" b="6695"/>
          <a:stretch/>
        </p:blipFill>
        <p:spPr>
          <a:xfrm>
            <a:off x="4366075" y="2863750"/>
            <a:ext cx="2789250" cy="1798850"/>
          </a:xfrm>
          <a:prstGeom prst="rect">
            <a:avLst/>
          </a:prstGeom>
          <a:noFill/>
          <a:ln>
            <a:noFill/>
          </a:ln>
        </p:spPr>
      </p:pic>
      <p:sp>
        <p:nvSpPr>
          <p:cNvPr id="279" name="Google Shape;279;p46"/>
          <p:cNvSpPr txBox="1"/>
          <p:nvPr/>
        </p:nvSpPr>
        <p:spPr>
          <a:xfrm>
            <a:off x="622725" y="2438850"/>
            <a:ext cx="867900" cy="60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Actual Value</a:t>
            </a:r>
            <a:endParaRPr/>
          </a:p>
        </p:txBody>
      </p:sp>
      <p:sp>
        <p:nvSpPr>
          <p:cNvPr id="280" name="Google Shape;280;p46"/>
          <p:cNvSpPr txBox="1"/>
          <p:nvPr/>
        </p:nvSpPr>
        <p:spPr>
          <a:xfrm>
            <a:off x="3556775" y="4650125"/>
            <a:ext cx="2171700" cy="37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Predicted Value</a:t>
            </a:r>
            <a:endParaRPr/>
          </a:p>
        </p:txBody>
      </p:sp>
      <p:sp>
        <p:nvSpPr>
          <p:cNvPr id="281" name="Google Shape;281;p46"/>
          <p:cNvSpPr txBox="1"/>
          <p:nvPr/>
        </p:nvSpPr>
        <p:spPr>
          <a:xfrm>
            <a:off x="1657200" y="1105350"/>
            <a:ext cx="1217400" cy="37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Linear</a:t>
            </a:r>
            <a:endParaRPr/>
          </a:p>
        </p:txBody>
      </p:sp>
      <p:sp>
        <p:nvSpPr>
          <p:cNvPr id="282" name="Google Shape;282;p46"/>
          <p:cNvSpPr txBox="1"/>
          <p:nvPr/>
        </p:nvSpPr>
        <p:spPr>
          <a:xfrm>
            <a:off x="4520250" y="1105350"/>
            <a:ext cx="930600" cy="37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Random</a:t>
            </a:r>
            <a:endParaRPr/>
          </a:p>
          <a:p>
            <a:pPr marL="0" lvl="0" indent="0" algn="l" rtl="0">
              <a:spcBef>
                <a:spcPts val="0"/>
              </a:spcBef>
              <a:spcAft>
                <a:spcPts val="0"/>
              </a:spcAft>
              <a:buNone/>
            </a:pPr>
            <a:r>
              <a:rPr lang="en"/>
              <a:t>Forest</a:t>
            </a:r>
            <a:endParaRPr/>
          </a:p>
        </p:txBody>
      </p:sp>
      <p:sp>
        <p:nvSpPr>
          <p:cNvPr id="283" name="Google Shape;283;p46"/>
          <p:cNvSpPr txBox="1"/>
          <p:nvPr/>
        </p:nvSpPr>
        <p:spPr>
          <a:xfrm>
            <a:off x="1698650" y="3046350"/>
            <a:ext cx="930600" cy="37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Gradient</a:t>
            </a:r>
            <a:endParaRPr/>
          </a:p>
          <a:p>
            <a:pPr marL="0" lvl="0" indent="0" algn="l" rtl="0">
              <a:spcBef>
                <a:spcPts val="0"/>
              </a:spcBef>
              <a:spcAft>
                <a:spcPts val="0"/>
              </a:spcAft>
              <a:buNone/>
            </a:pPr>
            <a:r>
              <a:rPr lang="en"/>
              <a:t>Boost</a:t>
            </a:r>
            <a:endParaRPr/>
          </a:p>
        </p:txBody>
      </p:sp>
      <p:sp>
        <p:nvSpPr>
          <p:cNvPr id="284" name="Google Shape;284;p46"/>
          <p:cNvSpPr txBox="1"/>
          <p:nvPr/>
        </p:nvSpPr>
        <p:spPr>
          <a:xfrm>
            <a:off x="4520250" y="3008925"/>
            <a:ext cx="930600" cy="37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Stacked</a:t>
            </a:r>
            <a:endParaRPr/>
          </a:p>
          <a:p>
            <a:pPr marL="0" lvl="0" indent="0" algn="l" rtl="0">
              <a:spcBef>
                <a:spcPts val="0"/>
              </a:spcBef>
              <a:spcAft>
                <a:spcPts val="0"/>
              </a:spcAft>
              <a:buNone/>
            </a:pPr>
            <a:r>
              <a:rPr lang="en"/>
              <a:t>Model</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7"/>
          <p:cNvSpPr txBox="1">
            <a:spLocks noGrp="1"/>
          </p:cNvSpPr>
          <p:nvPr>
            <p:ph type="title"/>
          </p:nvPr>
        </p:nvSpPr>
        <p:spPr>
          <a:xfrm>
            <a:off x="709075" y="562475"/>
            <a:ext cx="7596600" cy="783900"/>
          </a:xfrm>
          <a:prstGeom prst="rect">
            <a:avLst/>
          </a:prstGeom>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3600"/>
              <a:t>Model Stacking - W/O feature creation/removal </a:t>
            </a:r>
            <a:endParaRPr sz="3600" u="sng"/>
          </a:p>
        </p:txBody>
      </p:sp>
      <p:sp>
        <p:nvSpPr>
          <p:cNvPr id="290" name="Google Shape;290;p47"/>
          <p:cNvSpPr txBox="1"/>
          <p:nvPr/>
        </p:nvSpPr>
        <p:spPr>
          <a:xfrm>
            <a:off x="747175" y="1451325"/>
            <a:ext cx="7520400" cy="313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20% Linear + 20% Random Forest + 24% Xgboost + </a:t>
            </a:r>
            <a:r>
              <a:rPr lang="en">
                <a:solidFill>
                  <a:schemeClr val="dk1"/>
                </a:solidFill>
                <a:latin typeface="Open Sans"/>
                <a:ea typeface="Open Sans"/>
                <a:cs typeface="Open Sans"/>
                <a:sym typeface="Open Sans"/>
              </a:rPr>
              <a:t>36% Gradient Boosting</a:t>
            </a:r>
            <a:endParaRPr>
              <a:latin typeface="Open Sans"/>
              <a:ea typeface="Open Sans"/>
              <a:cs typeface="Open Sans"/>
              <a:sym typeface="Open Sans"/>
            </a:endParaRPr>
          </a:p>
          <a:p>
            <a:pPr marL="0" lvl="0" indent="0" algn="l" rtl="0">
              <a:spcBef>
                <a:spcPts val="0"/>
              </a:spcBef>
              <a:spcAft>
                <a:spcPts val="0"/>
              </a:spcAft>
              <a:buNone/>
            </a:pPr>
            <a:endParaRPr>
              <a:latin typeface="Open Sans"/>
              <a:ea typeface="Open Sans"/>
              <a:cs typeface="Open Sans"/>
              <a:sym typeface="Open Sans"/>
            </a:endParaRPr>
          </a:p>
          <a:p>
            <a:pPr marL="457200" lvl="0" indent="-317500" algn="l" rtl="0">
              <a:spcBef>
                <a:spcPts val="0"/>
              </a:spcBef>
              <a:spcAft>
                <a:spcPts val="0"/>
              </a:spcAft>
              <a:buSzPts val="1400"/>
              <a:buFont typeface="Open Sans"/>
              <a:buChar char="❖"/>
            </a:pPr>
            <a:r>
              <a:rPr lang="en">
                <a:latin typeface="Open Sans"/>
                <a:ea typeface="Open Sans"/>
                <a:cs typeface="Open Sans"/>
                <a:sym typeface="Open Sans"/>
              </a:rPr>
              <a:t>Score evaluation</a:t>
            </a:r>
            <a:endParaRPr>
              <a:latin typeface="Open Sans"/>
              <a:ea typeface="Open Sans"/>
              <a:cs typeface="Open Sans"/>
              <a:sym typeface="Open Sans"/>
            </a:endParaRPr>
          </a:p>
          <a:p>
            <a:pPr marL="0" lvl="0" indent="0" algn="l" rtl="0">
              <a:spcBef>
                <a:spcPts val="0"/>
              </a:spcBef>
              <a:spcAft>
                <a:spcPts val="0"/>
              </a:spcAft>
              <a:buNone/>
            </a:pPr>
            <a:endParaRPr>
              <a:latin typeface="Open Sans"/>
              <a:ea typeface="Open Sans"/>
              <a:cs typeface="Open Sans"/>
              <a:sym typeface="Open Sans"/>
            </a:endParaRPr>
          </a:p>
          <a:p>
            <a:pPr marL="0" lvl="0" indent="0" algn="l" rtl="0">
              <a:spcBef>
                <a:spcPts val="0"/>
              </a:spcBef>
              <a:spcAft>
                <a:spcPts val="0"/>
              </a:spcAft>
              <a:buNone/>
            </a:pPr>
            <a:endParaRPr>
              <a:latin typeface="Open Sans"/>
              <a:ea typeface="Open Sans"/>
              <a:cs typeface="Open Sans"/>
              <a:sym typeface="Open Sans"/>
            </a:endParaRPr>
          </a:p>
          <a:p>
            <a:pPr marL="0" lvl="0" indent="0" algn="l" rtl="0">
              <a:spcBef>
                <a:spcPts val="0"/>
              </a:spcBef>
              <a:spcAft>
                <a:spcPts val="0"/>
              </a:spcAft>
              <a:buNone/>
            </a:pPr>
            <a:endParaRPr>
              <a:latin typeface="Open Sans"/>
              <a:ea typeface="Open Sans"/>
              <a:cs typeface="Open Sans"/>
              <a:sym typeface="Open Sans"/>
            </a:endParaRPr>
          </a:p>
          <a:p>
            <a:pPr marL="0" lvl="0" indent="0" algn="l" rtl="0">
              <a:spcBef>
                <a:spcPts val="0"/>
              </a:spcBef>
              <a:spcAft>
                <a:spcPts val="0"/>
              </a:spcAft>
              <a:buNone/>
            </a:pPr>
            <a:endParaRPr>
              <a:latin typeface="Open Sans"/>
              <a:ea typeface="Open Sans"/>
              <a:cs typeface="Open Sans"/>
              <a:sym typeface="Open Sans"/>
            </a:endParaRPr>
          </a:p>
          <a:p>
            <a:pPr marL="0" lvl="0" indent="0" algn="l" rtl="0">
              <a:spcBef>
                <a:spcPts val="0"/>
              </a:spcBef>
              <a:spcAft>
                <a:spcPts val="0"/>
              </a:spcAft>
              <a:buNone/>
            </a:pPr>
            <a:endParaRPr>
              <a:latin typeface="Open Sans"/>
              <a:ea typeface="Open Sans"/>
              <a:cs typeface="Open Sans"/>
              <a:sym typeface="Open Sans"/>
            </a:endParaRPr>
          </a:p>
          <a:p>
            <a:pPr marL="0" lvl="0" indent="0" algn="l" rtl="0">
              <a:spcBef>
                <a:spcPts val="0"/>
              </a:spcBef>
              <a:spcAft>
                <a:spcPts val="0"/>
              </a:spcAft>
              <a:buNone/>
            </a:pPr>
            <a:endParaRPr>
              <a:latin typeface="Open Sans"/>
              <a:ea typeface="Open Sans"/>
              <a:cs typeface="Open Sans"/>
              <a:sym typeface="Open Sans"/>
            </a:endParaRPr>
          </a:p>
          <a:p>
            <a:pPr marL="0" lvl="0" indent="0" algn="l" rtl="0">
              <a:spcBef>
                <a:spcPts val="0"/>
              </a:spcBef>
              <a:spcAft>
                <a:spcPts val="0"/>
              </a:spcAft>
              <a:buNone/>
            </a:pPr>
            <a:endParaRPr>
              <a:latin typeface="Open Sans"/>
              <a:ea typeface="Open Sans"/>
              <a:cs typeface="Open Sans"/>
              <a:sym typeface="Open Sans"/>
            </a:endParaRPr>
          </a:p>
          <a:p>
            <a:pPr marL="0" lvl="0" indent="0" algn="l" rtl="0">
              <a:spcBef>
                <a:spcPts val="0"/>
              </a:spcBef>
              <a:spcAft>
                <a:spcPts val="0"/>
              </a:spcAft>
              <a:buNone/>
            </a:pPr>
            <a:endParaRPr>
              <a:latin typeface="Open Sans"/>
              <a:ea typeface="Open Sans"/>
              <a:cs typeface="Open Sans"/>
              <a:sym typeface="Open Sans"/>
            </a:endParaRPr>
          </a:p>
          <a:p>
            <a:pPr marL="457200" lvl="0" indent="-317500" algn="l" rtl="0">
              <a:spcBef>
                <a:spcPts val="0"/>
              </a:spcBef>
              <a:spcAft>
                <a:spcPts val="0"/>
              </a:spcAft>
              <a:buSzPts val="1400"/>
              <a:buFont typeface="Open Sans"/>
              <a:buChar char="❖"/>
            </a:pPr>
            <a:r>
              <a:rPr lang="en">
                <a:latin typeface="Open Sans"/>
                <a:ea typeface="Open Sans"/>
                <a:cs typeface="Open Sans"/>
                <a:sym typeface="Open Sans"/>
              </a:rPr>
              <a:t>Overfitting? In this run, we had a large starting feature list (from xgBoost); modified it with the other methods (AIC/Ridge) to find the lowest Test score</a:t>
            </a:r>
            <a:endParaRPr>
              <a:latin typeface="Open Sans"/>
              <a:ea typeface="Open Sans"/>
              <a:cs typeface="Open Sans"/>
              <a:sym typeface="Open Sans"/>
            </a:endParaRPr>
          </a:p>
          <a:p>
            <a:pPr marL="457200" lvl="0" indent="0" algn="l" rtl="0">
              <a:spcBef>
                <a:spcPts val="0"/>
              </a:spcBef>
              <a:spcAft>
                <a:spcPts val="0"/>
              </a:spcAft>
              <a:buNone/>
            </a:pPr>
            <a:endParaRPr>
              <a:latin typeface="Open Sans"/>
              <a:ea typeface="Open Sans"/>
              <a:cs typeface="Open Sans"/>
              <a:sym typeface="Open Sans"/>
            </a:endParaRPr>
          </a:p>
          <a:p>
            <a:pPr marL="0" lvl="0" indent="0" algn="l" rtl="0">
              <a:spcBef>
                <a:spcPts val="0"/>
              </a:spcBef>
              <a:spcAft>
                <a:spcPts val="0"/>
              </a:spcAft>
              <a:buNone/>
            </a:pPr>
            <a:endParaRPr>
              <a:latin typeface="Open Sans"/>
              <a:ea typeface="Open Sans"/>
              <a:cs typeface="Open Sans"/>
              <a:sym typeface="Open Sans"/>
            </a:endParaRPr>
          </a:p>
        </p:txBody>
      </p:sp>
      <p:graphicFrame>
        <p:nvGraphicFramePr>
          <p:cNvPr id="291" name="Google Shape;291;p47"/>
          <p:cNvGraphicFramePr/>
          <p:nvPr/>
        </p:nvGraphicFramePr>
        <p:xfrm>
          <a:off x="1066675" y="2320850"/>
          <a:ext cx="2948575" cy="1188630"/>
        </p:xfrm>
        <a:graphic>
          <a:graphicData uri="http://schemas.openxmlformats.org/drawingml/2006/table">
            <a:tbl>
              <a:tblPr>
                <a:noFill/>
                <a:tableStyleId>{ADBE5B0D-5E8E-49BC-B45B-A2313488C1F4}</a:tableStyleId>
              </a:tblPr>
              <a:tblGrid>
                <a:gridCol w="1433925">
                  <a:extLst>
                    <a:ext uri="{9D8B030D-6E8A-4147-A177-3AD203B41FA5}">
                      <a16:colId xmlns:a16="http://schemas.microsoft.com/office/drawing/2014/main" val="20000"/>
                    </a:ext>
                  </a:extLst>
                </a:gridCol>
                <a:gridCol w="1514650">
                  <a:extLst>
                    <a:ext uri="{9D8B030D-6E8A-4147-A177-3AD203B41FA5}">
                      <a16:colId xmlns:a16="http://schemas.microsoft.com/office/drawing/2014/main" val="20001"/>
                    </a:ext>
                  </a:extLst>
                </a:gridCol>
              </a:tblGrid>
              <a:tr h="277575">
                <a:tc>
                  <a:txBody>
                    <a:bodyPr/>
                    <a:lstStyle/>
                    <a:p>
                      <a:pPr marL="0" lvl="0" indent="0" algn="l" rtl="0">
                        <a:spcBef>
                          <a:spcPts val="0"/>
                        </a:spcBef>
                        <a:spcAft>
                          <a:spcPts val="0"/>
                        </a:spcAft>
                        <a:buNone/>
                      </a:pPr>
                      <a:r>
                        <a:rPr lang="en"/>
                        <a:t>Test Location</a:t>
                      </a:r>
                      <a:endParaRPr/>
                    </a:p>
                  </a:txBody>
                  <a:tcPr marL="91425" marR="91425" marT="91425" marB="91425"/>
                </a:tc>
                <a:tc>
                  <a:txBody>
                    <a:bodyPr/>
                    <a:lstStyle/>
                    <a:p>
                      <a:pPr marL="0" lvl="0" indent="0" algn="l" rtl="0">
                        <a:spcBef>
                          <a:spcPts val="0"/>
                        </a:spcBef>
                        <a:spcAft>
                          <a:spcPts val="0"/>
                        </a:spcAft>
                        <a:buNone/>
                      </a:pPr>
                      <a:r>
                        <a:rPr lang="en"/>
                        <a:t>RMSLE Score</a:t>
                      </a:r>
                      <a:endParaRPr/>
                    </a:p>
                  </a:txBody>
                  <a:tcPr marL="91425" marR="91425" marT="91425" marB="91425"/>
                </a:tc>
                <a:extLst>
                  <a:ext uri="{0D108BD9-81ED-4DB2-BD59-A6C34878D82A}">
                    <a16:rowId xmlns:a16="http://schemas.microsoft.com/office/drawing/2014/main" val="10000"/>
                  </a:ext>
                </a:extLst>
              </a:tr>
              <a:tr h="277575">
                <a:tc>
                  <a:txBody>
                    <a:bodyPr/>
                    <a:lstStyle/>
                    <a:p>
                      <a:pPr marL="0" lvl="0" indent="0" algn="l" rtl="0">
                        <a:spcBef>
                          <a:spcPts val="0"/>
                        </a:spcBef>
                        <a:spcAft>
                          <a:spcPts val="0"/>
                        </a:spcAft>
                        <a:buNone/>
                      </a:pPr>
                      <a:r>
                        <a:rPr lang="en"/>
                        <a:t>Local</a:t>
                      </a:r>
                      <a:endParaRPr/>
                    </a:p>
                  </a:txBody>
                  <a:tcPr marL="91425" marR="91425" marT="91425" marB="91425"/>
                </a:tc>
                <a:tc>
                  <a:txBody>
                    <a:bodyPr/>
                    <a:lstStyle/>
                    <a:p>
                      <a:pPr marL="0" lvl="0" indent="0" algn="l" rtl="0">
                        <a:spcBef>
                          <a:spcPts val="0"/>
                        </a:spcBef>
                        <a:spcAft>
                          <a:spcPts val="0"/>
                        </a:spcAft>
                        <a:buNone/>
                      </a:pPr>
                      <a:r>
                        <a:rPr lang="en"/>
                        <a:t>0.1126</a:t>
                      </a:r>
                      <a:endParaRPr/>
                    </a:p>
                  </a:txBody>
                  <a:tcPr marL="91425" marR="91425" marT="91425" marB="91425"/>
                </a:tc>
                <a:extLst>
                  <a:ext uri="{0D108BD9-81ED-4DB2-BD59-A6C34878D82A}">
                    <a16:rowId xmlns:a16="http://schemas.microsoft.com/office/drawing/2014/main" val="10001"/>
                  </a:ext>
                </a:extLst>
              </a:tr>
              <a:tr h="277575">
                <a:tc>
                  <a:txBody>
                    <a:bodyPr/>
                    <a:lstStyle/>
                    <a:p>
                      <a:pPr marL="0" lvl="0" indent="0" algn="l" rtl="0">
                        <a:spcBef>
                          <a:spcPts val="0"/>
                        </a:spcBef>
                        <a:spcAft>
                          <a:spcPts val="0"/>
                        </a:spcAft>
                        <a:buNone/>
                      </a:pPr>
                      <a:r>
                        <a:rPr lang="en"/>
                        <a:t>Kaggle</a:t>
                      </a:r>
                      <a:endParaRPr/>
                    </a:p>
                  </a:txBody>
                  <a:tcPr marL="91425" marR="91425" marT="91425" marB="91425"/>
                </a:tc>
                <a:tc>
                  <a:txBody>
                    <a:bodyPr/>
                    <a:lstStyle/>
                    <a:p>
                      <a:pPr marL="0" lvl="0" indent="0" algn="l" rtl="0">
                        <a:spcBef>
                          <a:spcPts val="0"/>
                        </a:spcBef>
                        <a:spcAft>
                          <a:spcPts val="0"/>
                        </a:spcAft>
                        <a:buNone/>
                      </a:pPr>
                      <a:r>
                        <a:rPr lang="en"/>
                        <a:t>0.1301</a:t>
                      </a:r>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8"/>
          <p:cNvSpPr txBox="1">
            <a:spLocks noGrp="1"/>
          </p:cNvSpPr>
          <p:nvPr>
            <p:ph type="title"/>
          </p:nvPr>
        </p:nvSpPr>
        <p:spPr>
          <a:xfrm>
            <a:off x="709075" y="562475"/>
            <a:ext cx="7596600" cy="783900"/>
          </a:xfrm>
          <a:prstGeom prst="rect">
            <a:avLst/>
          </a:prstGeom>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3600"/>
              <a:t>Model Stacking - With feature creation/removal</a:t>
            </a:r>
            <a:endParaRPr sz="3600" u="sng"/>
          </a:p>
        </p:txBody>
      </p:sp>
      <p:sp>
        <p:nvSpPr>
          <p:cNvPr id="297" name="Google Shape;297;p48"/>
          <p:cNvSpPr txBox="1"/>
          <p:nvPr/>
        </p:nvSpPr>
        <p:spPr>
          <a:xfrm>
            <a:off x="747175" y="1430850"/>
            <a:ext cx="7520400" cy="31341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Open Sans"/>
              <a:buChar char="❖"/>
            </a:pPr>
            <a:r>
              <a:rPr lang="en">
                <a:solidFill>
                  <a:schemeClr val="dk1"/>
                </a:solidFill>
                <a:latin typeface="Open Sans"/>
                <a:ea typeface="Open Sans"/>
                <a:cs typeface="Open Sans"/>
                <a:sym typeface="Open Sans"/>
              </a:rPr>
              <a:t>Here, we generated 1 list (consensus 61 features from random AIC), did not attempt to optimize the test score. Worse test score, better Kaggle score.</a:t>
            </a:r>
            <a:endParaRPr>
              <a:solidFill>
                <a:schemeClr val="dk1"/>
              </a:solidFill>
              <a:latin typeface="Open Sans"/>
              <a:ea typeface="Open Sans"/>
              <a:cs typeface="Open Sans"/>
              <a:sym typeface="Open Sans"/>
            </a:endParaRPr>
          </a:p>
          <a:p>
            <a:pPr marL="457200" lvl="0" indent="0" algn="l" rtl="0">
              <a:spcBef>
                <a:spcPts val="0"/>
              </a:spcBef>
              <a:spcAft>
                <a:spcPts val="0"/>
              </a:spcAft>
              <a:buNone/>
            </a:pPr>
            <a:endParaRPr>
              <a:solidFill>
                <a:schemeClr val="dk1"/>
              </a:solidFill>
              <a:latin typeface="Open Sans"/>
              <a:ea typeface="Open Sans"/>
              <a:cs typeface="Open Sans"/>
              <a:sym typeface="Open Sans"/>
            </a:endParaRPr>
          </a:p>
          <a:p>
            <a:pPr marL="457200" lvl="0" indent="-317500" algn="l" rtl="0">
              <a:spcBef>
                <a:spcPts val="0"/>
              </a:spcBef>
              <a:spcAft>
                <a:spcPts val="0"/>
              </a:spcAft>
              <a:buSzPts val="1400"/>
              <a:buFont typeface="Open Sans"/>
              <a:buChar char="❖"/>
            </a:pPr>
            <a:r>
              <a:rPr lang="en">
                <a:latin typeface="Open Sans"/>
                <a:ea typeface="Open Sans"/>
                <a:cs typeface="Open Sans"/>
                <a:sym typeface="Open Sans"/>
              </a:rPr>
              <a:t>Stacked grid search: 40% gBoost, 25% Linear, 35% RandomForest</a:t>
            </a:r>
            <a:endParaRPr>
              <a:latin typeface="Open Sans"/>
              <a:ea typeface="Open Sans"/>
              <a:cs typeface="Open Sans"/>
              <a:sym typeface="Open Sans"/>
            </a:endParaRPr>
          </a:p>
          <a:p>
            <a:pPr marL="457200" lvl="0" indent="0" algn="l" rtl="0">
              <a:spcBef>
                <a:spcPts val="0"/>
              </a:spcBef>
              <a:spcAft>
                <a:spcPts val="0"/>
              </a:spcAft>
              <a:buNone/>
            </a:pPr>
            <a:endParaRPr>
              <a:latin typeface="Open Sans"/>
              <a:ea typeface="Open Sans"/>
              <a:cs typeface="Open Sans"/>
              <a:sym typeface="Open Sans"/>
            </a:endParaRPr>
          </a:p>
          <a:p>
            <a:pPr marL="457200" lvl="0" indent="-317500" algn="l" rtl="0">
              <a:spcBef>
                <a:spcPts val="0"/>
              </a:spcBef>
              <a:spcAft>
                <a:spcPts val="0"/>
              </a:spcAft>
              <a:buSzPts val="1400"/>
              <a:buFont typeface="Open Sans"/>
              <a:buChar char="❖"/>
            </a:pPr>
            <a:r>
              <a:rPr lang="en">
                <a:latin typeface="Open Sans"/>
                <a:ea typeface="Open Sans"/>
                <a:cs typeface="Open Sans"/>
                <a:sym typeface="Open Sans"/>
              </a:rPr>
              <a:t>Score evaluation</a:t>
            </a:r>
            <a:endParaRPr>
              <a:latin typeface="Open Sans"/>
              <a:ea typeface="Open Sans"/>
              <a:cs typeface="Open Sans"/>
              <a:sym typeface="Open Sans"/>
            </a:endParaRPr>
          </a:p>
          <a:p>
            <a:pPr marL="0" lvl="0" indent="0" algn="l" rtl="0">
              <a:spcBef>
                <a:spcPts val="0"/>
              </a:spcBef>
              <a:spcAft>
                <a:spcPts val="0"/>
              </a:spcAft>
              <a:buNone/>
            </a:pPr>
            <a:endParaRPr>
              <a:latin typeface="Open Sans"/>
              <a:ea typeface="Open Sans"/>
              <a:cs typeface="Open Sans"/>
              <a:sym typeface="Open Sans"/>
            </a:endParaRPr>
          </a:p>
          <a:p>
            <a:pPr marL="0" lvl="0" indent="0" algn="l" rtl="0">
              <a:spcBef>
                <a:spcPts val="0"/>
              </a:spcBef>
              <a:spcAft>
                <a:spcPts val="0"/>
              </a:spcAft>
              <a:buNone/>
            </a:pPr>
            <a:endParaRPr>
              <a:latin typeface="Open Sans"/>
              <a:ea typeface="Open Sans"/>
              <a:cs typeface="Open Sans"/>
              <a:sym typeface="Open Sans"/>
            </a:endParaRPr>
          </a:p>
          <a:p>
            <a:pPr marL="0" lvl="0" indent="0" algn="l" rtl="0">
              <a:spcBef>
                <a:spcPts val="0"/>
              </a:spcBef>
              <a:spcAft>
                <a:spcPts val="0"/>
              </a:spcAft>
              <a:buNone/>
            </a:pPr>
            <a:endParaRPr>
              <a:latin typeface="Open Sans"/>
              <a:ea typeface="Open Sans"/>
              <a:cs typeface="Open Sans"/>
              <a:sym typeface="Open Sans"/>
            </a:endParaRPr>
          </a:p>
          <a:p>
            <a:pPr marL="0" lvl="0" indent="0" algn="l" rtl="0">
              <a:spcBef>
                <a:spcPts val="0"/>
              </a:spcBef>
              <a:spcAft>
                <a:spcPts val="0"/>
              </a:spcAft>
              <a:buNone/>
            </a:pPr>
            <a:endParaRPr>
              <a:latin typeface="Open Sans"/>
              <a:ea typeface="Open Sans"/>
              <a:cs typeface="Open Sans"/>
              <a:sym typeface="Open Sans"/>
            </a:endParaRPr>
          </a:p>
          <a:p>
            <a:pPr marL="0" lvl="0" indent="0" algn="l" rtl="0">
              <a:spcBef>
                <a:spcPts val="0"/>
              </a:spcBef>
              <a:spcAft>
                <a:spcPts val="0"/>
              </a:spcAft>
              <a:buNone/>
            </a:pPr>
            <a:endParaRPr>
              <a:latin typeface="Open Sans"/>
              <a:ea typeface="Open Sans"/>
              <a:cs typeface="Open Sans"/>
              <a:sym typeface="Open Sans"/>
            </a:endParaRPr>
          </a:p>
          <a:p>
            <a:pPr marL="0" lvl="0" indent="0" algn="l" rtl="0">
              <a:spcBef>
                <a:spcPts val="0"/>
              </a:spcBef>
              <a:spcAft>
                <a:spcPts val="0"/>
              </a:spcAft>
              <a:buNone/>
            </a:pPr>
            <a:endParaRPr>
              <a:latin typeface="Open Sans"/>
              <a:ea typeface="Open Sans"/>
              <a:cs typeface="Open Sans"/>
              <a:sym typeface="Open Sans"/>
            </a:endParaRPr>
          </a:p>
          <a:p>
            <a:pPr marL="0" lvl="0" indent="0" algn="l" rtl="0">
              <a:spcBef>
                <a:spcPts val="0"/>
              </a:spcBef>
              <a:spcAft>
                <a:spcPts val="0"/>
              </a:spcAft>
              <a:buNone/>
            </a:pPr>
            <a:endParaRPr>
              <a:latin typeface="Open Sans"/>
              <a:ea typeface="Open Sans"/>
              <a:cs typeface="Open Sans"/>
              <a:sym typeface="Open Sans"/>
            </a:endParaRPr>
          </a:p>
          <a:p>
            <a:pPr marL="0" lvl="0" indent="0" algn="l" rtl="0">
              <a:spcBef>
                <a:spcPts val="0"/>
              </a:spcBef>
              <a:spcAft>
                <a:spcPts val="0"/>
              </a:spcAft>
              <a:buNone/>
            </a:pPr>
            <a:endParaRPr>
              <a:latin typeface="Open Sans"/>
              <a:ea typeface="Open Sans"/>
              <a:cs typeface="Open Sans"/>
              <a:sym typeface="Open Sans"/>
            </a:endParaRPr>
          </a:p>
        </p:txBody>
      </p:sp>
      <p:graphicFrame>
        <p:nvGraphicFramePr>
          <p:cNvPr id="298" name="Google Shape;298;p48"/>
          <p:cNvGraphicFramePr/>
          <p:nvPr/>
        </p:nvGraphicFramePr>
        <p:xfrm>
          <a:off x="1648500" y="2923325"/>
          <a:ext cx="5717750" cy="1188630"/>
        </p:xfrm>
        <a:graphic>
          <a:graphicData uri="http://schemas.openxmlformats.org/drawingml/2006/table">
            <a:tbl>
              <a:tblPr>
                <a:noFill/>
                <a:tableStyleId>{ADBE5B0D-5E8E-49BC-B45B-A2313488C1F4}</a:tableStyleId>
              </a:tblPr>
              <a:tblGrid>
                <a:gridCol w="2858875">
                  <a:extLst>
                    <a:ext uri="{9D8B030D-6E8A-4147-A177-3AD203B41FA5}">
                      <a16:colId xmlns:a16="http://schemas.microsoft.com/office/drawing/2014/main" val="20000"/>
                    </a:ext>
                  </a:extLst>
                </a:gridCol>
                <a:gridCol w="2858875">
                  <a:extLst>
                    <a:ext uri="{9D8B030D-6E8A-4147-A177-3AD203B41FA5}">
                      <a16:colId xmlns:a16="http://schemas.microsoft.com/office/drawing/2014/main" val="20001"/>
                    </a:ext>
                  </a:extLst>
                </a:gridCol>
              </a:tblGrid>
              <a:tr h="332150">
                <a:tc>
                  <a:txBody>
                    <a:bodyPr/>
                    <a:lstStyle/>
                    <a:p>
                      <a:pPr marL="0" lvl="0" indent="0" algn="l" rtl="0">
                        <a:spcBef>
                          <a:spcPts val="0"/>
                        </a:spcBef>
                        <a:spcAft>
                          <a:spcPts val="0"/>
                        </a:spcAft>
                        <a:buNone/>
                      </a:pPr>
                      <a:r>
                        <a:rPr lang="en"/>
                        <a:t>Test Location</a:t>
                      </a:r>
                      <a:endParaRPr/>
                    </a:p>
                  </a:txBody>
                  <a:tcPr marL="91425" marR="91425" marT="91425" marB="91425"/>
                </a:tc>
                <a:tc>
                  <a:txBody>
                    <a:bodyPr/>
                    <a:lstStyle/>
                    <a:p>
                      <a:pPr marL="0" lvl="0" indent="0" algn="l" rtl="0">
                        <a:spcBef>
                          <a:spcPts val="0"/>
                        </a:spcBef>
                        <a:spcAft>
                          <a:spcPts val="0"/>
                        </a:spcAft>
                        <a:buNone/>
                      </a:pPr>
                      <a:r>
                        <a:rPr lang="en"/>
                        <a:t>RMSLE Score</a:t>
                      </a:r>
                      <a:endParaRPr/>
                    </a:p>
                  </a:txBody>
                  <a:tcPr marL="91425" marR="91425" marT="91425" marB="91425"/>
                </a:tc>
                <a:extLst>
                  <a:ext uri="{0D108BD9-81ED-4DB2-BD59-A6C34878D82A}">
                    <a16:rowId xmlns:a16="http://schemas.microsoft.com/office/drawing/2014/main" val="10000"/>
                  </a:ext>
                </a:extLst>
              </a:tr>
              <a:tr h="332150">
                <a:tc>
                  <a:txBody>
                    <a:bodyPr/>
                    <a:lstStyle/>
                    <a:p>
                      <a:pPr marL="0" lvl="0" indent="0" algn="l" rtl="0">
                        <a:spcBef>
                          <a:spcPts val="0"/>
                        </a:spcBef>
                        <a:spcAft>
                          <a:spcPts val="0"/>
                        </a:spcAft>
                        <a:buNone/>
                      </a:pPr>
                      <a:r>
                        <a:rPr lang="en"/>
                        <a:t>Local</a:t>
                      </a:r>
                      <a:endParaRPr/>
                    </a:p>
                  </a:txBody>
                  <a:tcPr marL="91425" marR="91425" marT="91425" marB="91425"/>
                </a:tc>
                <a:tc>
                  <a:txBody>
                    <a:bodyPr/>
                    <a:lstStyle/>
                    <a:p>
                      <a:pPr marL="0" lvl="0" indent="0" algn="l" rtl="0">
                        <a:spcBef>
                          <a:spcPts val="0"/>
                        </a:spcBef>
                        <a:spcAft>
                          <a:spcPts val="0"/>
                        </a:spcAft>
                        <a:buNone/>
                      </a:pPr>
                      <a:r>
                        <a:rPr lang="en">
                          <a:solidFill>
                            <a:schemeClr val="dk1"/>
                          </a:solidFill>
                        </a:rPr>
                        <a:t> 0.122</a:t>
                      </a:r>
                      <a:endParaRPr/>
                    </a:p>
                  </a:txBody>
                  <a:tcPr marL="91425" marR="91425" marT="91425" marB="91425"/>
                </a:tc>
                <a:extLst>
                  <a:ext uri="{0D108BD9-81ED-4DB2-BD59-A6C34878D82A}">
                    <a16:rowId xmlns:a16="http://schemas.microsoft.com/office/drawing/2014/main" val="10001"/>
                  </a:ext>
                </a:extLst>
              </a:tr>
              <a:tr h="332150">
                <a:tc>
                  <a:txBody>
                    <a:bodyPr/>
                    <a:lstStyle/>
                    <a:p>
                      <a:pPr marL="0" lvl="0" indent="0" algn="l" rtl="0">
                        <a:spcBef>
                          <a:spcPts val="0"/>
                        </a:spcBef>
                        <a:spcAft>
                          <a:spcPts val="0"/>
                        </a:spcAft>
                        <a:buNone/>
                      </a:pPr>
                      <a:r>
                        <a:rPr lang="en"/>
                        <a:t>Kaggle</a:t>
                      </a:r>
                      <a:endParaRPr/>
                    </a:p>
                  </a:txBody>
                  <a:tcPr marL="91425" marR="91425" marT="91425" marB="91425"/>
                </a:tc>
                <a:tc>
                  <a:txBody>
                    <a:bodyPr/>
                    <a:lstStyle/>
                    <a:p>
                      <a:pPr marL="0" lvl="0" indent="0" algn="l" rtl="0">
                        <a:spcBef>
                          <a:spcPts val="0"/>
                        </a:spcBef>
                        <a:spcAft>
                          <a:spcPts val="0"/>
                        </a:spcAft>
                        <a:buNone/>
                      </a:pPr>
                      <a:r>
                        <a:rPr lang="en">
                          <a:solidFill>
                            <a:schemeClr val="dk1"/>
                          </a:solidFill>
                        </a:rPr>
                        <a:t> 0.118</a:t>
                      </a:r>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9"/>
          <p:cNvSpPr txBox="1">
            <a:spLocks noGrp="1"/>
          </p:cNvSpPr>
          <p:nvPr>
            <p:ph type="title"/>
          </p:nvPr>
        </p:nvSpPr>
        <p:spPr>
          <a:xfrm>
            <a:off x="709075" y="562475"/>
            <a:ext cx="7596600" cy="783900"/>
          </a:xfrm>
          <a:prstGeom prst="rect">
            <a:avLst/>
          </a:prstGeom>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a:t>Summary</a:t>
            </a:r>
            <a:endParaRPr u="sng"/>
          </a:p>
        </p:txBody>
      </p:sp>
      <p:sp>
        <p:nvSpPr>
          <p:cNvPr id="304" name="Google Shape;304;p49"/>
          <p:cNvSpPr txBox="1"/>
          <p:nvPr/>
        </p:nvSpPr>
        <p:spPr>
          <a:xfrm>
            <a:off x="747175" y="1451325"/>
            <a:ext cx="7520400" cy="31341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Open Sans"/>
              <a:buChar char="❖"/>
            </a:pPr>
            <a:r>
              <a:rPr lang="en">
                <a:latin typeface="Open Sans"/>
                <a:ea typeface="Open Sans"/>
                <a:cs typeface="Open Sans"/>
                <a:sym typeface="Open Sans"/>
              </a:rPr>
              <a:t>Conclusion:</a:t>
            </a:r>
            <a:endParaRPr>
              <a:latin typeface="Open Sans"/>
              <a:ea typeface="Open Sans"/>
              <a:cs typeface="Open Sans"/>
              <a:sym typeface="Open Sans"/>
            </a:endParaRPr>
          </a:p>
          <a:p>
            <a:pPr marL="914400" lvl="1" indent="-317500" algn="l" rtl="0">
              <a:spcBef>
                <a:spcPts val="0"/>
              </a:spcBef>
              <a:spcAft>
                <a:spcPts val="0"/>
              </a:spcAft>
              <a:buSzPts val="1400"/>
              <a:buFont typeface="Open Sans"/>
              <a:buChar char="➢"/>
            </a:pPr>
            <a:r>
              <a:rPr lang="en">
                <a:latin typeface="Open Sans"/>
                <a:ea typeface="Open Sans"/>
                <a:cs typeface="Open Sans"/>
                <a:sym typeface="Open Sans"/>
              </a:rPr>
              <a:t>1+1 !=2 -- stacking with linear model improved score, even though it had a higher RMSLE than gradient boosting and random forest</a:t>
            </a:r>
            <a:endParaRPr>
              <a:latin typeface="Open Sans"/>
              <a:ea typeface="Open Sans"/>
              <a:cs typeface="Open Sans"/>
              <a:sym typeface="Open Sans"/>
            </a:endParaRPr>
          </a:p>
          <a:p>
            <a:pPr marL="914400" lvl="1" indent="-317500" algn="l" rtl="0">
              <a:spcBef>
                <a:spcPts val="0"/>
              </a:spcBef>
              <a:spcAft>
                <a:spcPts val="0"/>
              </a:spcAft>
              <a:buSzPts val="1400"/>
              <a:buFont typeface="Open Sans"/>
              <a:buChar char="➢"/>
            </a:pPr>
            <a:r>
              <a:rPr lang="en">
                <a:latin typeface="Open Sans"/>
                <a:ea typeface="Open Sans"/>
                <a:cs typeface="Open Sans"/>
                <a:sym typeface="Open Sans"/>
              </a:rPr>
              <a:t>Overfitting data is problematic, even when splitting train/test groups</a:t>
            </a:r>
            <a:endParaRPr>
              <a:latin typeface="Open Sans"/>
              <a:ea typeface="Open Sans"/>
              <a:cs typeface="Open Sans"/>
              <a:sym typeface="Open Sans"/>
            </a:endParaRPr>
          </a:p>
          <a:p>
            <a:pPr marL="914400" lvl="1" indent="-317500" algn="l" rtl="0">
              <a:spcBef>
                <a:spcPts val="0"/>
              </a:spcBef>
              <a:spcAft>
                <a:spcPts val="0"/>
              </a:spcAft>
              <a:buSzPts val="1400"/>
              <a:buFont typeface="Open Sans"/>
              <a:buChar char="➢"/>
            </a:pPr>
            <a:r>
              <a:rPr lang="en">
                <a:latin typeface="Open Sans"/>
                <a:ea typeface="Open Sans"/>
                <a:cs typeface="Open Sans"/>
                <a:sym typeface="Open Sans"/>
              </a:rPr>
              <a:t>Understanding your features can help you to improve a model</a:t>
            </a:r>
            <a:endParaRPr>
              <a:latin typeface="Open Sans"/>
              <a:ea typeface="Open Sans"/>
              <a:cs typeface="Open Sans"/>
              <a:sym typeface="Open Sans"/>
            </a:endParaRPr>
          </a:p>
          <a:p>
            <a:pPr marL="914400" lvl="0" indent="0" algn="l" rtl="0">
              <a:spcBef>
                <a:spcPts val="0"/>
              </a:spcBef>
              <a:spcAft>
                <a:spcPts val="0"/>
              </a:spcAft>
              <a:buNone/>
            </a:pPr>
            <a:endParaRPr>
              <a:latin typeface="Open Sans"/>
              <a:ea typeface="Open Sans"/>
              <a:cs typeface="Open Sans"/>
              <a:sym typeface="Open Sans"/>
            </a:endParaRPr>
          </a:p>
          <a:p>
            <a:pPr marL="457200" lvl="0" indent="-317500" algn="l" rtl="0">
              <a:spcBef>
                <a:spcPts val="0"/>
              </a:spcBef>
              <a:spcAft>
                <a:spcPts val="0"/>
              </a:spcAft>
              <a:buSzPts val="1400"/>
              <a:buFont typeface="Open Sans"/>
              <a:buChar char="❖"/>
            </a:pPr>
            <a:r>
              <a:rPr lang="en">
                <a:latin typeface="Open Sans"/>
                <a:ea typeface="Open Sans"/>
                <a:cs typeface="Open Sans"/>
                <a:sym typeface="Open Sans"/>
              </a:rPr>
              <a:t>To be continued:</a:t>
            </a:r>
            <a:endParaRPr>
              <a:latin typeface="Open Sans"/>
              <a:ea typeface="Open Sans"/>
              <a:cs typeface="Open Sans"/>
              <a:sym typeface="Open Sans"/>
            </a:endParaRPr>
          </a:p>
          <a:p>
            <a:pPr marL="914400" lvl="1" indent="-317500" algn="l" rtl="0">
              <a:spcBef>
                <a:spcPts val="0"/>
              </a:spcBef>
              <a:spcAft>
                <a:spcPts val="0"/>
              </a:spcAft>
              <a:buSzPts val="1400"/>
              <a:buFont typeface="Open Sans"/>
              <a:buChar char="➢"/>
            </a:pPr>
            <a:r>
              <a:rPr lang="en">
                <a:latin typeface="Open Sans"/>
                <a:ea typeface="Open Sans"/>
                <a:cs typeface="Open Sans"/>
                <a:sym typeface="Open Sans"/>
              </a:rPr>
              <a:t>Consider features which may not be normally distributed</a:t>
            </a:r>
            <a:endParaRPr>
              <a:latin typeface="Open Sans"/>
              <a:ea typeface="Open Sans"/>
              <a:cs typeface="Open Sans"/>
              <a:sym typeface="Open Sans"/>
            </a:endParaRPr>
          </a:p>
          <a:p>
            <a:pPr marL="914400" lvl="1" indent="-317500" algn="l" rtl="0">
              <a:spcBef>
                <a:spcPts val="0"/>
              </a:spcBef>
              <a:spcAft>
                <a:spcPts val="0"/>
              </a:spcAft>
              <a:buSzPts val="1400"/>
              <a:buFont typeface="Open Sans"/>
              <a:buChar char="➢"/>
            </a:pPr>
            <a:r>
              <a:rPr lang="en">
                <a:latin typeface="Open Sans"/>
                <a:ea typeface="Open Sans"/>
                <a:cs typeface="Open Sans"/>
                <a:sym typeface="Open Sans"/>
              </a:rPr>
              <a:t>Consider if some “ordinal” features may work better as non-numeric</a:t>
            </a:r>
            <a:endParaRPr>
              <a:latin typeface="Open Sans"/>
              <a:ea typeface="Open Sans"/>
              <a:cs typeface="Open Sans"/>
              <a:sym typeface="Open Sans"/>
            </a:endParaRPr>
          </a:p>
          <a:p>
            <a:pPr marL="914400" lvl="1" indent="-317500" algn="l" rtl="0">
              <a:spcBef>
                <a:spcPts val="0"/>
              </a:spcBef>
              <a:spcAft>
                <a:spcPts val="0"/>
              </a:spcAft>
              <a:buSzPts val="1400"/>
              <a:buFont typeface="Open Sans"/>
              <a:buChar char="➢"/>
            </a:pPr>
            <a:r>
              <a:rPr lang="en">
                <a:latin typeface="Open Sans"/>
                <a:ea typeface="Open Sans"/>
                <a:cs typeface="Open Sans"/>
                <a:sym typeface="Open Sans"/>
              </a:rPr>
              <a:t>Try more combination of features </a:t>
            </a:r>
            <a:endParaRPr>
              <a:latin typeface="Open Sans"/>
              <a:ea typeface="Open Sans"/>
              <a:cs typeface="Open Sans"/>
              <a:sym typeface="Open Sans"/>
            </a:endParaRPr>
          </a:p>
          <a:p>
            <a:pPr marL="914400" lvl="1" indent="-317500" algn="l" rtl="0">
              <a:spcBef>
                <a:spcPts val="0"/>
              </a:spcBef>
              <a:spcAft>
                <a:spcPts val="0"/>
              </a:spcAft>
              <a:buSzPts val="1400"/>
              <a:buFont typeface="Open Sans"/>
              <a:buChar char="➢"/>
            </a:pPr>
            <a:r>
              <a:rPr lang="en">
                <a:latin typeface="Open Sans"/>
                <a:ea typeface="Open Sans"/>
                <a:cs typeface="Open Sans"/>
                <a:sym typeface="Open Sans"/>
              </a:rPr>
              <a:t>Try additional model algorithms</a:t>
            </a:r>
            <a:endParaRPr>
              <a:latin typeface="Open Sans"/>
              <a:ea typeface="Open Sans"/>
              <a:cs typeface="Open Sans"/>
              <a:sym typeface="Open San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5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Thanks!</a:t>
            </a:r>
            <a:endParaRPr/>
          </a:p>
        </p:txBody>
      </p:sp>
      <p:pic>
        <p:nvPicPr>
          <p:cNvPr id="310" name="Google Shape;310;p50"/>
          <p:cNvPicPr preferRelativeResize="0"/>
          <p:nvPr/>
        </p:nvPicPr>
        <p:blipFill>
          <a:blip r:embed="rId3">
            <a:alphaModFix/>
          </a:blip>
          <a:stretch>
            <a:fillRect/>
          </a:stretch>
        </p:blipFill>
        <p:spPr>
          <a:xfrm>
            <a:off x="3256675" y="1353225"/>
            <a:ext cx="2346375" cy="2674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709075" y="562475"/>
            <a:ext cx="7596600" cy="783900"/>
          </a:xfrm>
          <a:prstGeom prst="rect">
            <a:avLst/>
          </a:prstGeom>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a:t>Address Null value fields</a:t>
            </a:r>
            <a:endParaRPr u="sng"/>
          </a:p>
        </p:txBody>
      </p:sp>
      <p:sp>
        <p:nvSpPr>
          <p:cNvPr id="80" name="Google Shape;80;p16"/>
          <p:cNvSpPr txBox="1"/>
          <p:nvPr/>
        </p:nvSpPr>
        <p:spPr>
          <a:xfrm>
            <a:off x="747175" y="1298925"/>
            <a:ext cx="7520400" cy="31341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Open Sans"/>
              <a:buChar char="❖"/>
            </a:pPr>
            <a:r>
              <a:rPr lang="en">
                <a:latin typeface="Open Sans"/>
                <a:ea typeface="Open Sans"/>
                <a:cs typeface="Open Sans"/>
                <a:sym typeface="Open Sans"/>
              </a:rPr>
              <a:t>Top columns with null values:</a:t>
            </a:r>
            <a:endParaRPr>
              <a:latin typeface="Open Sans"/>
              <a:ea typeface="Open Sans"/>
              <a:cs typeface="Open Sans"/>
              <a:sym typeface="Open Sans"/>
            </a:endParaRPr>
          </a:p>
          <a:p>
            <a:pPr marL="457200" lvl="0" indent="0" algn="l" rtl="0">
              <a:spcBef>
                <a:spcPts val="0"/>
              </a:spcBef>
              <a:spcAft>
                <a:spcPts val="0"/>
              </a:spcAft>
              <a:buNone/>
            </a:pPr>
            <a:endParaRPr>
              <a:latin typeface="Open Sans"/>
              <a:ea typeface="Open Sans"/>
              <a:cs typeface="Open Sans"/>
              <a:sym typeface="Open Sans"/>
            </a:endParaRPr>
          </a:p>
          <a:p>
            <a:pPr marL="457200" lvl="0" indent="0" algn="l" rtl="0">
              <a:spcBef>
                <a:spcPts val="0"/>
              </a:spcBef>
              <a:spcAft>
                <a:spcPts val="0"/>
              </a:spcAft>
              <a:buNone/>
            </a:pPr>
            <a:endParaRPr>
              <a:latin typeface="Open Sans"/>
              <a:ea typeface="Open Sans"/>
              <a:cs typeface="Open Sans"/>
              <a:sym typeface="Open Sans"/>
            </a:endParaRPr>
          </a:p>
          <a:p>
            <a:pPr marL="0" lvl="0" indent="0" algn="l" rtl="0">
              <a:spcBef>
                <a:spcPts val="0"/>
              </a:spcBef>
              <a:spcAft>
                <a:spcPts val="0"/>
              </a:spcAft>
              <a:buNone/>
            </a:pPr>
            <a:endParaRPr>
              <a:latin typeface="Open Sans"/>
              <a:ea typeface="Open Sans"/>
              <a:cs typeface="Open Sans"/>
              <a:sym typeface="Open Sans"/>
            </a:endParaRPr>
          </a:p>
          <a:p>
            <a:pPr marL="457200" lvl="0" indent="-317500" algn="l" rtl="0">
              <a:spcBef>
                <a:spcPts val="0"/>
              </a:spcBef>
              <a:spcAft>
                <a:spcPts val="0"/>
              </a:spcAft>
              <a:buSzPts val="1400"/>
              <a:buFont typeface="Open Sans"/>
              <a:buChar char="❖"/>
            </a:pPr>
            <a:r>
              <a:rPr lang="en">
                <a:latin typeface="Open Sans"/>
                <a:ea typeface="Open Sans"/>
                <a:cs typeface="Open Sans"/>
                <a:sym typeface="Open Sans"/>
              </a:rPr>
              <a:t>Most “NA” values actually mean “No”</a:t>
            </a:r>
            <a:endParaRPr>
              <a:latin typeface="Open Sans"/>
              <a:ea typeface="Open Sans"/>
              <a:cs typeface="Open Sans"/>
              <a:sym typeface="Open Sans"/>
            </a:endParaRPr>
          </a:p>
          <a:p>
            <a:pPr marL="914400" lvl="1" indent="-317500" algn="l" rtl="0">
              <a:spcBef>
                <a:spcPts val="0"/>
              </a:spcBef>
              <a:spcAft>
                <a:spcPts val="0"/>
              </a:spcAft>
              <a:buSzPts val="1400"/>
              <a:buFont typeface="Open Sans"/>
              <a:buChar char="➢"/>
            </a:pPr>
            <a:r>
              <a:rPr lang="en">
                <a:latin typeface="Open Sans"/>
                <a:ea typeface="Open Sans"/>
                <a:cs typeface="Open Sans"/>
                <a:sym typeface="Open Sans"/>
              </a:rPr>
              <a:t>Example: PoolQC - Pool quality - NA means “No Pool”</a:t>
            </a:r>
            <a:endParaRPr>
              <a:latin typeface="Open Sans"/>
              <a:ea typeface="Open Sans"/>
              <a:cs typeface="Open Sans"/>
              <a:sym typeface="Open Sans"/>
            </a:endParaRPr>
          </a:p>
          <a:p>
            <a:pPr marL="914400" lvl="1" indent="-317500" algn="l" rtl="0">
              <a:spcBef>
                <a:spcPts val="0"/>
              </a:spcBef>
              <a:spcAft>
                <a:spcPts val="0"/>
              </a:spcAft>
              <a:buSzPts val="1400"/>
              <a:buFont typeface="Open Sans"/>
              <a:buChar char="➢"/>
            </a:pPr>
            <a:r>
              <a:rPr lang="en">
                <a:latin typeface="Open Sans"/>
                <a:ea typeface="Open Sans"/>
                <a:cs typeface="Open Sans"/>
                <a:sym typeface="Open Sans"/>
              </a:rPr>
              <a:t>Update all meaningful “NA” to “No” (or numeric 0)</a:t>
            </a:r>
            <a:endParaRPr>
              <a:latin typeface="Open Sans"/>
              <a:ea typeface="Open Sans"/>
              <a:cs typeface="Open Sans"/>
              <a:sym typeface="Open Sans"/>
            </a:endParaRPr>
          </a:p>
          <a:p>
            <a:pPr marL="914400" lvl="1" indent="-317500" algn="l" rtl="0">
              <a:spcBef>
                <a:spcPts val="0"/>
              </a:spcBef>
              <a:spcAft>
                <a:spcPts val="0"/>
              </a:spcAft>
              <a:buSzPts val="1400"/>
              <a:buFont typeface="Open Sans"/>
              <a:buChar char="➢"/>
            </a:pPr>
            <a:r>
              <a:rPr lang="en">
                <a:latin typeface="Open Sans"/>
                <a:ea typeface="Open Sans"/>
                <a:cs typeface="Open Sans"/>
                <a:sym typeface="Open Sans"/>
              </a:rPr>
              <a:t>Impute LotFrontage with random sample of filled values</a:t>
            </a:r>
            <a:endParaRPr>
              <a:latin typeface="Open Sans"/>
              <a:ea typeface="Open Sans"/>
              <a:cs typeface="Open Sans"/>
              <a:sym typeface="Open Sans"/>
            </a:endParaRPr>
          </a:p>
          <a:p>
            <a:pPr marL="914400" lvl="0" indent="0" algn="l" rtl="0">
              <a:spcBef>
                <a:spcPts val="0"/>
              </a:spcBef>
              <a:spcAft>
                <a:spcPts val="0"/>
              </a:spcAft>
              <a:buNone/>
            </a:pPr>
            <a:endParaRPr>
              <a:latin typeface="Open Sans"/>
              <a:ea typeface="Open Sans"/>
              <a:cs typeface="Open Sans"/>
              <a:sym typeface="Open Sans"/>
            </a:endParaRPr>
          </a:p>
          <a:p>
            <a:pPr marL="457200" lvl="0" indent="-317500" algn="l" rtl="0">
              <a:spcBef>
                <a:spcPts val="0"/>
              </a:spcBef>
              <a:spcAft>
                <a:spcPts val="0"/>
              </a:spcAft>
              <a:buSzPts val="1400"/>
              <a:buFont typeface="Open Sans"/>
              <a:buChar char="❖"/>
            </a:pPr>
            <a:r>
              <a:rPr lang="en">
                <a:latin typeface="Open Sans"/>
                <a:ea typeface="Open Sans"/>
                <a:cs typeface="Open Sans"/>
                <a:sym typeface="Open Sans"/>
              </a:rPr>
              <a:t>Remaining features with missing data:</a:t>
            </a:r>
            <a:endParaRPr>
              <a:latin typeface="Open Sans"/>
              <a:ea typeface="Open Sans"/>
              <a:cs typeface="Open Sans"/>
              <a:sym typeface="Open Sans"/>
            </a:endParaRPr>
          </a:p>
          <a:p>
            <a:pPr marL="914400" lvl="0" indent="0" algn="l" rtl="0">
              <a:spcBef>
                <a:spcPts val="0"/>
              </a:spcBef>
              <a:spcAft>
                <a:spcPts val="0"/>
              </a:spcAft>
              <a:buNone/>
            </a:pPr>
            <a:endParaRPr>
              <a:latin typeface="Open Sans"/>
              <a:ea typeface="Open Sans"/>
              <a:cs typeface="Open Sans"/>
              <a:sym typeface="Open Sans"/>
            </a:endParaRPr>
          </a:p>
          <a:p>
            <a:pPr marL="914400" lvl="1" indent="-317500" algn="l" rtl="0">
              <a:spcBef>
                <a:spcPts val="0"/>
              </a:spcBef>
              <a:spcAft>
                <a:spcPts val="0"/>
              </a:spcAft>
              <a:buSzPts val="1400"/>
              <a:buFont typeface="Open Sans"/>
              <a:buChar char="➢"/>
            </a:pPr>
            <a:r>
              <a:rPr lang="en">
                <a:latin typeface="Open Sans"/>
                <a:ea typeface="Open Sans"/>
                <a:cs typeface="Open Sans"/>
                <a:sym typeface="Open Sans"/>
              </a:rPr>
              <a:t>Most common category: Electrical,</a:t>
            </a:r>
            <a:endParaRPr>
              <a:latin typeface="Open Sans"/>
              <a:ea typeface="Open Sans"/>
              <a:cs typeface="Open Sans"/>
              <a:sym typeface="Open Sans"/>
            </a:endParaRPr>
          </a:p>
          <a:p>
            <a:pPr marL="914400" lvl="0" indent="0" algn="l" rtl="0">
              <a:spcBef>
                <a:spcPts val="0"/>
              </a:spcBef>
              <a:spcAft>
                <a:spcPts val="0"/>
              </a:spcAft>
              <a:buNone/>
            </a:pPr>
            <a:r>
              <a:rPr lang="en">
                <a:latin typeface="Open Sans"/>
                <a:ea typeface="Open Sans"/>
                <a:cs typeface="Open Sans"/>
                <a:sym typeface="Open Sans"/>
              </a:rPr>
              <a:t>Zoning, Utilities, Exterior, etc.</a:t>
            </a:r>
            <a:endParaRPr>
              <a:latin typeface="Open Sans"/>
              <a:ea typeface="Open Sans"/>
              <a:cs typeface="Open Sans"/>
              <a:sym typeface="Open Sans"/>
            </a:endParaRPr>
          </a:p>
          <a:p>
            <a:pPr marL="457200" lvl="0" indent="0" algn="l" rtl="0">
              <a:spcBef>
                <a:spcPts val="0"/>
              </a:spcBef>
              <a:spcAft>
                <a:spcPts val="0"/>
              </a:spcAft>
              <a:buNone/>
            </a:pPr>
            <a:endParaRPr>
              <a:latin typeface="Open Sans"/>
              <a:ea typeface="Open Sans"/>
              <a:cs typeface="Open Sans"/>
              <a:sym typeface="Open Sans"/>
            </a:endParaRPr>
          </a:p>
        </p:txBody>
      </p:sp>
      <p:pic>
        <p:nvPicPr>
          <p:cNvPr id="81" name="Google Shape;81;p16"/>
          <p:cNvPicPr preferRelativeResize="0"/>
          <p:nvPr/>
        </p:nvPicPr>
        <p:blipFill>
          <a:blip r:embed="rId3">
            <a:alphaModFix/>
          </a:blip>
          <a:stretch>
            <a:fillRect/>
          </a:stretch>
        </p:blipFill>
        <p:spPr>
          <a:xfrm>
            <a:off x="1078500" y="1649902"/>
            <a:ext cx="7227171" cy="504100"/>
          </a:xfrm>
          <a:prstGeom prst="rect">
            <a:avLst/>
          </a:prstGeom>
          <a:noFill/>
          <a:ln>
            <a:noFill/>
          </a:ln>
        </p:spPr>
      </p:pic>
      <p:pic>
        <p:nvPicPr>
          <p:cNvPr id="82" name="Google Shape;82;p16"/>
          <p:cNvPicPr preferRelativeResize="0"/>
          <p:nvPr/>
        </p:nvPicPr>
        <p:blipFill>
          <a:blip r:embed="rId4">
            <a:alphaModFix/>
          </a:blip>
          <a:stretch>
            <a:fillRect/>
          </a:stretch>
        </p:blipFill>
        <p:spPr>
          <a:xfrm>
            <a:off x="4689700" y="3571475"/>
            <a:ext cx="4268475" cy="613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709075" y="562475"/>
            <a:ext cx="7596600" cy="783900"/>
          </a:xfrm>
          <a:prstGeom prst="rect">
            <a:avLst/>
          </a:prstGeom>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a:t>Data</a:t>
            </a:r>
            <a:r>
              <a:rPr lang="en" sz="3500">
                <a:latin typeface="Open Sans"/>
                <a:ea typeface="Open Sans"/>
                <a:cs typeface="Open Sans"/>
                <a:sym typeface="Open Sans"/>
              </a:rPr>
              <a:t> </a:t>
            </a:r>
            <a:r>
              <a:rPr lang="en"/>
              <a:t>preparation</a:t>
            </a:r>
            <a:endParaRPr u="sng"/>
          </a:p>
        </p:txBody>
      </p:sp>
      <p:sp>
        <p:nvSpPr>
          <p:cNvPr id="88" name="Google Shape;88;p17"/>
          <p:cNvSpPr txBox="1"/>
          <p:nvPr/>
        </p:nvSpPr>
        <p:spPr>
          <a:xfrm>
            <a:off x="747175" y="1451325"/>
            <a:ext cx="7520400" cy="31341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Font typeface="Open Sans"/>
              <a:buChar char="❖"/>
            </a:pPr>
            <a:r>
              <a:rPr lang="en" sz="1800">
                <a:latin typeface="Open Sans"/>
                <a:ea typeface="Open Sans"/>
                <a:cs typeface="Open Sans"/>
                <a:sym typeface="Open Sans"/>
              </a:rPr>
              <a:t>Address Null value fields</a:t>
            </a:r>
            <a:endParaRPr sz="1800">
              <a:latin typeface="Open Sans"/>
              <a:ea typeface="Open Sans"/>
              <a:cs typeface="Open Sans"/>
              <a:sym typeface="Open Sans"/>
            </a:endParaRPr>
          </a:p>
          <a:p>
            <a:pPr marL="457200" lvl="0" indent="-342900" algn="l" rtl="0">
              <a:lnSpc>
                <a:spcPct val="150000"/>
              </a:lnSpc>
              <a:spcBef>
                <a:spcPts val="0"/>
              </a:spcBef>
              <a:spcAft>
                <a:spcPts val="0"/>
              </a:spcAft>
              <a:buClr>
                <a:srgbClr val="0000FF"/>
              </a:buClr>
              <a:buSzPts val="1800"/>
              <a:buFont typeface="Open Sans"/>
              <a:buChar char="❖"/>
            </a:pPr>
            <a:r>
              <a:rPr lang="en" sz="1800" b="1">
                <a:solidFill>
                  <a:srgbClr val="0000FF"/>
                </a:solidFill>
                <a:latin typeface="Open Sans"/>
                <a:ea typeface="Open Sans"/>
                <a:cs typeface="Open Sans"/>
                <a:sym typeface="Open Sans"/>
              </a:rPr>
              <a:t>Categorize features </a:t>
            </a:r>
            <a:r>
              <a:rPr lang="en" sz="1800">
                <a:solidFill>
                  <a:srgbClr val="0000FF"/>
                </a:solidFill>
                <a:latin typeface="Open Sans"/>
                <a:ea typeface="Open Sans"/>
                <a:cs typeface="Open Sans"/>
                <a:sym typeface="Open Sans"/>
              </a:rPr>
              <a:t> </a:t>
            </a:r>
            <a:endParaRPr sz="1800">
              <a:solidFill>
                <a:srgbClr val="0000FF"/>
              </a:solidFill>
              <a:latin typeface="Open Sans"/>
              <a:ea typeface="Open Sans"/>
              <a:cs typeface="Open Sans"/>
              <a:sym typeface="Open Sans"/>
            </a:endParaRPr>
          </a:p>
          <a:p>
            <a:pPr marL="457200" lvl="0" indent="-342900" algn="l" rtl="0">
              <a:lnSpc>
                <a:spcPct val="150000"/>
              </a:lnSpc>
              <a:spcBef>
                <a:spcPts val="0"/>
              </a:spcBef>
              <a:spcAft>
                <a:spcPts val="0"/>
              </a:spcAft>
              <a:buSzPts val="1800"/>
              <a:buFont typeface="Open Sans"/>
              <a:buChar char="❖"/>
            </a:pPr>
            <a:r>
              <a:rPr lang="en" sz="1800">
                <a:solidFill>
                  <a:schemeClr val="dk1"/>
                </a:solidFill>
                <a:latin typeface="Open Sans"/>
                <a:ea typeface="Open Sans"/>
                <a:cs typeface="Open Sans"/>
                <a:sym typeface="Open Sans"/>
              </a:rPr>
              <a:t>Remove </a:t>
            </a:r>
            <a:r>
              <a:rPr lang="en" sz="1800">
                <a:latin typeface="Open Sans"/>
                <a:ea typeface="Open Sans"/>
                <a:cs typeface="Open Sans"/>
                <a:sym typeface="Open Sans"/>
              </a:rPr>
              <a:t>outliers </a:t>
            </a:r>
            <a:endParaRPr sz="1800">
              <a:latin typeface="Open Sans"/>
              <a:ea typeface="Open Sans"/>
              <a:cs typeface="Open Sans"/>
              <a:sym typeface="Open Sans"/>
            </a:endParaRPr>
          </a:p>
          <a:p>
            <a:pPr marL="457200" lvl="0" indent="-342900" algn="l" rtl="0">
              <a:lnSpc>
                <a:spcPct val="150000"/>
              </a:lnSpc>
              <a:spcBef>
                <a:spcPts val="0"/>
              </a:spcBef>
              <a:spcAft>
                <a:spcPts val="0"/>
              </a:spcAft>
              <a:buSzPts val="1800"/>
              <a:buFont typeface="Open Sans"/>
              <a:buChar char="❖"/>
            </a:pPr>
            <a:r>
              <a:rPr lang="en" sz="1800">
                <a:latin typeface="Open Sans"/>
                <a:ea typeface="Open Sans"/>
                <a:cs typeface="Open Sans"/>
                <a:sym typeface="Open Sans"/>
              </a:rPr>
              <a:t>Feature creation</a:t>
            </a:r>
            <a:endParaRPr sz="1800">
              <a:latin typeface="Open Sans"/>
              <a:ea typeface="Open Sans"/>
              <a:cs typeface="Open Sans"/>
              <a:sym typeface="Open Sans"/>
            </a:endParaRPr>
          </a:p>
          <a:p>
            <a:pPr marL="457200" lvl="0" indent="-342900" algn="l" rtl="0">
              <a:lnSpc>
                <a:spcPct val="150000"/>
              </a:lnSpc>
              <a:spcBef>
                <a:spcPts val="0"/>
              </a:spcBef>
              <a:spcAft>
                <a:spcPts val="0"/>
              </a:spcAft>
              <a:buSzPts val="1800"/>
              <a:buFont typeface="Open Sans"/>
              <a:buChar char="❖"/>
            </a:pPr>
            <a:r>
              <a:rPr lang="en" sz="1800">
                <a:latin typeface="Open Sans"/>
                <a:ea typeface="Open Sans"/>
                <a:cs typeface="Open Sans"/>
                <a:sym typeface="Open Sans"/>
              </a:rPr>
              <a:t>Feature removal</a:t>
            </a:r>
            <a:endParaRPr sz="1800">
              <a:latin typeface="Open Sans"/>
              <a:ea typeface="Open Sans"/>
              <a:cs typeface="Open Sans"/>
              <a:sym typeface="Open Sans"/>
            </a:endParaRPr>
          </a:p>
          <a:p>
            <a:pPr marL="457200" lvl="0" indent="0" algn="l" rtl="0">
              <a:lnSpc>
                <a:spcPct val="150000"/>
              </a:lnSpc>
              <a:spcBef>
                <a:spcPts val="0"/>
              </a:spcBef>
              <a:spcAft>
                <a:spcPts val="0"/>
              </a:spcAft>
              <a:buNone/>
            </a:pPr>
            <a:endParaRPr sz="1800">
              <a:latin typeface="Open Sans"/>
              <a:ea typeface="Open Sans"/>
              <a:cs typeface="Open Sans"/>
              <a:sym typeface="Open Sans"/>
            </a:endParaRPr>
          </a:p>
          <a:p>
            <a:pPr marL="0" lvl="0" indent="0" algn="l" rtl="0">
              <a:lnSpc>
                <a:spcPct val="115000"/>
              </a:lnSpc>
              <a:spcBef>
                <a:spcPts val="0"/>
              </a:spcBef>
              <a:spcAft>
                <a:spcPts val="0"/>
              </a:spcAft>
              <a:buNone/>
            </a:pPr>
            <a:endParaRPr>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709075" y="562475"/>
            <a:ext cx="7596600" cy="783900"/>
          </a:xfrm>
          <a:prstGeom prst="rect">
            <a:avLst/>
          </a:prstGeom>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a:t>Categorize features</a:t>
            </a:r>
            <a:endParaRPr u="sng"/>
          </a:p>
        </p:txBody>
      </p:sp>
      <p:sp>
        <p:nvSpPr>
          <p:cNvPr id="94" name="Google Shape;94;p18"/>
          <p:cNvSpPr txBox="1"/>
          <p:nvPr/>
        </p:nvSpPr>
        <p:spPr>
          <a:xfrm>
            <a:off x="747175" y="1451325"/>
            <a:ext cx="7520400" cy="31341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Font typeface="Open Sans"/>
              <a:buChar char="❖"/>
            </a:pPr>
            <a:r>
              <a:rPr lang="en">
                <a:latin typeface="Open Sans"/>
                <a:ea typeface="Open Sans"/>
                <a:cs typeface="Open Sans"/>
                <a:sym typeface="Open Sans"/>
              </a:rPr>
              <a:t>Nominal category features - dummy with removal of most common value:</a:t>
            </a:r>
            <a:endParaRPr>
              <a:latin typeface="Open Sans"/>
              <a:ea typeface="Open Sans"/>
              <a:cs typeface="Open Sans"/>
              <a:sym typeface="Open Sans"/>
            </a:endParaRPr>
          </a:p>
          <a:p>
            <a:pPr marL="914400" lvl="0" indent="0" algn="l" rtl="0">
              <a:lnSpc>
                <a:spcPct val="115000"/>
              </a:lnSpc>
              <a:spcBef>
                <a:spcPts val="0"/>
              </a:spcBef>
              <a:spcAft>
                <a:spcPts val="0"/>
              </a:spcAft>
              <a:buNone/>
            </a:pPr>
            <a:endParaRPr>
              <a:latin typeface="Open Sans"/>
              <a:ea typeface="Open Sans"/>
              <a:cs typeface="Open Sans"/>
              <a:sym typeface="Open Sans"/>
            </a:endParaRPr>
          </a:p>
          <a:p>
            <a:pPr marL="914400" lvl="0" indent="0" algn="l" rtl="0">
              <a:lnSpc>
                <a:spcPct val="115000"/>
              </a:lnSpc>
              <a:spcBef>
                <a:spcPts val="0"/>
              </a:spcBef>
              <a:spcAft>
                <a:spcPts val="0"/>
              </a:spcAft>
              <a:buNone/>
            </a:pPr>
            <a:endParaRPr>
              <a:latin typeface="Open Sans"/>
              <a:ea typeface="Open Sans"/>
              <a:cs typeface="Open Sans"/>
              <a:sym typeface="Open Sans"/>
            </a:endParaRPr>
          </a:p>
          <a:p>
            <a:pPr marL="457200" lvl="0" indent="0" algn="l" rtl="0">
              <a:lnSpc>
                <a:spcPct val="115000"/>
              </a:lnSpc>
              <a:spcBef>
                <a:spcPts val="0"/>
              </a:spcBef>
              <a:spcAft>
                <a:spcPts val="0"/>
              </a:spcAft>
              <a:buNone/>
            </a:pPr>
            <a:endParaRPr>
              <a:latin typeface="Open Sans"/>
              <a:ea typeface="Open Sans"/>
              <a:cs typeface="Open Sans"/>
              <a:sym typeface="Open Sans"/>
            </a:endParaRPr>
          </a:p>
          <a:p>
            <a:pPr marL="457200" lvl="0" indent="-317500" algn="l" rtl="0">
              <a:lnSpc>
                <a:spcPct val="115000"/>
              </a:lnSpc>
              <a:spcBef>
                <a:spcPts val="0"/>
              </a:spcBef>
              <a:spcAft>
                <a:spcPts val="0"/>
              </a:spcAft>
              <a:buSzPts val="1400"/>
              <a:buFont typeface="Open Sans"/>
              <a:buChar char="❖"/>
            </a:pPr>
            <a:r>
              <a:rPr lang="en">
                <a:latin typeface="Open Sans"/>
                <a:ea typeface="Open Sans"/>
                <a:cs typeface="Open Sans"/>
                <a:sym typeface="Open Sans"/>
              </a:rPr>
              <a:t>Ordinal category features - digitalize</a:t>
            </a:r>
            <a:endParaRPr>
              <a:latin typeface="Open Sans"/>
              <a:ea typeface="Open Sans"/>
              <a:cs typeface="Open Sans"/>
              <a:sym typeface="Open Sans"/>
            </a:endParaRPr>
          </a:p>
          <a:p>
            <a:pPr marL="914400" lvl="1" indent="-317500" algn="l" rtl="0">
              <a:lnSpc>
                <a:spcPct val="115000"/>
              </a:lnSpc>
              <a:spcBef>
                <a:spcPts val="0"/>
              </a:spcBef>
              <a:spcAft>
                <a:spcPts val="0"/>
              </a:spcAft>
              <a:buSzPts val="1400"/>
              <a:buFont typeface="Open Sans"/>
              <a:buChar char="➢"/>
            </a:pPr>
            <a:r>
              <a:rPr lang="en">
                <a:latin typeface="Open Sans"/>
                <a:ea typeface="Open Sans"/>
                <a:cs typeface="Open Sans"/>
                <a:sym typeface="Open Sans"/>
              </a:rPr>
              <a:t>Example: KitchenQual (Kitchen Quality)</a:t>
            </a:r>
            <a:endParaRPr>
              <a:latin typeface="Open Sans"/>
              <a:ea typeface="Open Sans"/>
              <a:cs typeface="Open Sans"/>
              <a:sym typeface="Open Sans"/>
            </a:endParaRPr>
          </a:p>
          <a:p>
            <a:pPr marL="914400" lvl="1" indent="-317500" algn="l" rtl="0">
              <a:lnSpc>
                <a:spcPct val="115000"/>
              </a:lnSpc>
              <a:spcBef>
                <a:spcPts val="0"/>
              </a:spcBef>
              <a:spcAft>
                <a:spcPts val="0"/>
              </a:spcAft>
              <a:buSzPts val="1400"/>
              <a:buFont typeface="Open Sans"/>
              <a:buChar char="➢"/>
            </a:pPr>
            <a:r>
              <a:rPr lang="en">
                <a:latin typeface="Open Sans"/>
                <a:ea typeface="Open Sans"/>
                <a:cs typeface="Open Sans"/>
                <a:sym typeface="Open Sans"/>
              </a:rPr>
              <a:t>Categories: Po (Poor), Fa (Fair), TA (Typical/Avg), Gd (Good), Ex (Excellent)</a:t>
            </a:r>
            <a:endParaRPr>
              <a:latin typeface="Open Sans"/>
              <a:ea typeface="Open Sans"/>
              <a:cs typeface="Open Sans"/>
              <a:sym typeface="Open Sans"/>
            </a:endParaRPr>
          </a:p>
          <a:p>
            <a:pPr marL="914400" lvl="1" indent="-317500" algn="l" rtl="0">
              <a:lnSpc>
                <a:spcPct val="115000"/>
              </a:lnSpc>
              <a:spcBef>
                <a:spcPts val="0"/>
              </a:spcBef>
              <a:spcAft>
                <a:spcPts val="0"/>
              </a:spcAft>
              <a:buSzPts val="1400"/>
              <a:buFont typeface="Open Sans"/>
              <a:buChar char="➢"/>
            </a:pPr>
            <a:r>
              <a:rPr lang="en">
                <a:latin typeface="Open Sans"/>
                <a:ea typeface="Open Sans"/>
                <a:cs typeface="Open Sans"/>
                <a:sym typeface="Open Sans"/>
              </a:rPr>
              <a:t>Converted to 1, 2, 3, 4, 5</a:t>
            </a:r>
            <a:endParaRPr>
              <a:latin typeface="Open Sans"/>
              <a:ea typeface="Open Sans"/>
              <a:cs typeface="Open Sans"/>
              <a:sym typeface="Open Sans"/>
            </a:endParaRPr>
          </a:p>
          <a:p>
            <a:pPr marL="0" marR="0" lvl="0" indent="0" algn="l" rtl="0">
              <a:lnSpc>
                <a:spcPct val="115000"/>
              </a:lnSpc>
              <a:spcBef>
                <a:spcPts val="0"/>
              </a:spcBef>
              <a:spcAft>
                <a:spcPts val="0"/>
              </a:spcAft>
              <a:buNone/>
            </a:pPr>
            <a:endParaRPr>
              <a:solidFill>
                <a:schemeClr val="dk1"/>
              </a:solidFill>
            </a:endParaRPr>
          </a:p>
          <a:p>
            <a:pPr marL="457200" lvl="0" indent="-317500" algn="l" rtl="0">
              <a:lnSpc>
                <a:spcPct val="115000"/>
              </a:lnSpc>
              <a:spcBef>
                <a:spcPts val="0"/>
              </a:spcBef>
              <a:spcAft>
                <a:spcPts val="0"/>
              </a:spcAft>
              <a:buSzPts val="1400"/>
              <a:buFont typeface="Open Sans"/>
              <a:buChar char="❖"/>
            </a:pPr>
            <a:r>
              <a:rPr lang="en">
                <a:latin typeface="Open Sans"/>
                <a:ea typeface="Open Sans"/>
                <a:cs typeface="Open Sans"/>
                <a:sym typeface="Open Sans"/>
              </a:rPr>
              <a:t>Numeric features - type verification</a:t>
            </a:r>
            <a:endParaRPr>
              <a:latin typeface="Open Sans"/>
              <a:ea typeface="Open Sans"/>
              <a:cs typeface="Open Sans"/>
              <a:sym typeface="Open Sans"/>
            </a:endParaRPr>
          </a:p>
        </p:txBody>
      </p:sp>
      <p:graphicFrame>
        <p:nvGraphicFramePr>
          <p:cNvPr id="95" name="Google Shape;95;p18"/>
          <p:cNvGraphicFramePr/>
          <p:nvPr/>
        </p:nvGraphicFramePr>
        <p:xfrm>
          <a:off x="950125" y="1786950"/>
          <a:ext cx="7596600" cy="558106"/>
        </p:xfrm>
        <a:graphic>
          <a:graphicData uri="http://schemas.openxmlformats.org/drawingml/2006/table">
            <a:tbl>
              <a:tblPr>
                <a:noFill/>
                <a:tableStyleId>{ADBE5B0D-5E8E-49BC-B45B-A2313488C1F4}</a:tableStyleId>
              </a:tblPr>
              <a:tblGrid>
                <a:gridCol w="690600">
                  <a:extLst>
                    <a:ext uri="{9D8B030D-6E8A-4147-A177-3AD203B41FA5}">
                      <a16:colId xmlns:a16="http://schemas.microsoft.com/office/drawing/2014/main" val="20000"/>
                    </a:ext>
                  </a:extLst>
                </a:gridCol>
                <a:gridCol w="690600">
                  <a:extLst>
                    <a:ext uri="{9D8B030D-6E8A-4147-A177-3AD203B41FA5}">
                      <a16:colId xmlns:a16="http://schemas.microsoft.com/office/drawing/2014/main" val="20001"/>
                    </a:ext>
                  </a:extLst>
                </a:gridCol>
                <a:gridCol w="690600">
                  <a:extLst>
                    <a:ext uri="{9D8B030D-6E8A-4147-A177-3AD203B41FA5}">
                      <a16:colId xmlns:a16="http://schemas.microsoft.com/office/drawing/2014/main" val="20002"/>
                    </a:ext>
                  </a:extLst>
                </a:gridCol>
                <a:gridCol w="690600">
                  <a:extLst>
                    <a:ext uri="{9D8B030D-6E8A-4147-A177-3AD203B41FA5}">
                      <a16:colId xmlns:a16="http://schemas.microsoft.com/office/drawing/2014/main" val="20003"/>
                    </a:ext>
                  </a:extLst>
                </a:gridCol>
                <a:gridCol w="690600">
                  <a:extLst>
                    <a:ext uri="{9D8B030D-6E8A-4147-A177-3AD203B41FA5}">
                      <a16:colId xmlns:a16="http://schemas.microsoft.com/office/drawing/2014/main" val="20004"/>
                    </a:ext>
                  </a:extLst>
                </a:gridCol>
                <a:gridCol w="690600">
                  <a:extLst>
                    <a:ext uri="{9D8B030D-6E8A-4147-A177-3AD203B41FA5}">
                      <a16:colId xmlns:a16="http://schemas.microsoft.com/office/drawing/2014/main" val="20005"/>
                    </a:ext>
                  </a:extLst>
                </a:gridCol>
                <a:gridCol w="690600">
                  <a:extLst>
                    <a:ext uri="{9D8B030D-6E8A-4147-A177-3AD203B41FA5}">
                      <a16:colId xmlns:a16="http://schemas.microsoft.com/office/drawing/2014/main" val="20006"/>
                    </a:ext>
                  </a:extLst>
                </a:gridCol>
                <a:gridCol w="690600">
                  <a:extLst>
                    <a:ext uri="{9D8B030D-6E8A-4147-A177-3AD203B41FA5}">
                      <a16:colId xmlns:a16="http://schemas.microsoft.com/office/drawing/2014/main" val="20007"/>
                    </a:ext>
                  </a:extLst>
                </a:gridCol>
                <a:gridCol w="690600">
                  <a:extLst>
                    <a:ext uri="{9D8B030D-6E8A-4147-A177-3AD203B41FA5}">
                      <a16:colId xmlns:a16="http://schemas.microsoft.com/office/drawing/2014/main" val="20008"/>
                    </a:ext>
                  </a:extLst>
                </a:gridCol>
                <a:gridCol w="690600">
                  <a:extLst>
                    <a:ext uri="{9D8B030D-6E8A-4147-A177-3AD203B41FA5}">
                      <a16:colId xmlns:a16="http://schemas.microsoft.com/office/drawing/2014/main" val="20009"/>
                    </a:ext>
                  </a:extLst>
                </a:gridCol>
                <a:gridCol w="690600">
                  <a:extLst>
                    <a:ext uri="{9D8B030D-6E8A-4147-A177-3AD203B41FA5}">
                      <a16:colId xmlns:a16="http://schemas.microsoft.com/office/drawing/2014/main" val="20010"/>
                    </a:ext>
                  </a:extLst>
                </a:gridCol>
              </a:tblGrid>
              <a:tr h="226975">
                <a:tc>
                  <a:txBody>
                    <a:bodyPr/>
                    <a:lstStyle/>
                    <a:p>
                      <a:pPr marL="0" lvl="0" indent="0" algn="l" rtl="0">
                        <a:lnSpc>
                          <a:spcPct val="115000"/>
                        </a:lnSpc>
                        <a:spcBef>
                          <a:spcPts val="0"/>
                        </a:spcBef>
                        <a:spcAft>
                          <a:spcPts val="0"/>
                        </a:spcAft>
                        <a:buNone/>
                      </a:pPr>
                      <a:r>
                        <a:rPr lang="en" sz="600"/>
                        <a:t>MSSubClass</a:t>
                      </a:r>
                      <a:endParaRPr sz="600"/>
                    </a:p>
                  </a:txBody>
                  <a:tcPr marL="91425" marR="91425" marT="91425" marB="91425"/>
                </a:tc>
                <a:tc>
                  <a:txBody>
                    <a:bodyPr/>
                    <a:lstStyle/>
                    <a:p>
                      <a:pPr marL="0" lvl="0" indent="0" algn="l" rtl="0">
                        <a:lnSpc>
                          <a:spcPct val="115000"/>
                        </a:lnSpc>
                        <a:spcBef>
                          <a:spcPts val="0"/>
                        </a:spcBef>
                        <a:spcAft>
                          <a:spcPts val="0"/>
                        </a:spcAft>
                        <a:buNone/>
                      </a:pPr>
                      <a:r>
                        <a:rPr lang="en" sz="600"/>
                        <a:t> MSZoning</a:t>
                      </a:r>
                      <a:endParaRPr sz="600"/>
                    </a:p>
                  </a:txBody>
                  <a:tcPr marL="91425" marR="91425" marT="91425" marB="91425"/>
                </a:tc>
                <a:tc>
                  <a:txBody>
                    <a:bodyPr/>
                    <a:lstStyle/>
                    <a:p>
                      <a:pPr marL="0" lvl="0" indent="0" algn="l" rtl="0">
                        <a:lnSpc>
                          <a:spcPct val="115000"/>
                        </a:lnSpc>
                        <a:spcBef>
                          <a:spcPts val="0"/>
                        </a:spcBef>
                        <a:spcAft>
                          <a:spcPts val="0"/>
                        </a:spcAft>
                        <a:buNone/>
                      </a:pPr>
                      <a:r>
                        <a:rPr lang="en" sz="600"/>
                        <a:t> Street</a:t>
                      </a:r>
                      <a:endParaRPr sz="600"/>
                    </a:p>
                  </a:txBody>
                  <a:tcPr marL="91425" marR="91425" marT="91425" marB="91425"/>
                </a:tc>
                <a:tc>
                  <a:txBody>
                    <a:bodyPr/>
                    <a:lstStyle/>
                    <a:p>
                      <a:pPr marL="0" lvl="0" indent="0" algn="l" rtl="0">
                        <a:lnSpc>
                          <a:spcPct val="115000"/>
                        </a:lnSpc>
                        <a:spcBef>
                          <a:spcPts val="0"/>
                        </a:spcBef>
                        <a:spcAft>
                          <a:spcPts val="0"/>
                        </a:spcAft>
                        <a:buNone/>
                      </a:pPr>
                      <a:r>
                        <a:rPr lang="en" sz="600"/>
                        <a:t>Alley</a:t>
                      </a:r>
                      <a:endParaRPr sz="600"/>
                    </a:p>
                  </a:txBody>
                  <a:tcPr marL="91425" marR="91425" marT="91425" marB="91425"/>
                </a:tc>
                <a:tc>
                  <a:txBody>
                    <a:bodyPr/>
                    <a:lstStyle/>
                    <a:p>
                      <a:pPr marL="0" lvl="0" indent="0" algn="l" rtl="0">
                        <a:lnSpc>
                          <a:spcPct val="115000"/>
                        </a:lnSpc>
                        <a:spcBef>
                          <a:spcPts val="0"/>
                        </a:spcBef>
                        <a:spcAft>
                          <a:spcPts val="0"/>
                        </a:spcAft>
                        <a:buNone/>
                      </a:pPr>
                      <a:r>
                        <a:rPr lang="en" sz="600"/>
                        <a:t>LandContour</a:t>
                      </a:r>
                      <a:endParaRPr sz="600"/>
                    </a:p>
                  </a:txBody>
                  <a:tcPr marL="91425" marR="91425" marT="91425" marB="91425"/>
                </a:tc>
                <a:tc>
                  <a:txBody>
                    <a:bodyPr/>
                    <a:lstStyle/>
                    <a:p>
                      <a:pPr marL="0" lvl="0" indent="0" algn="l" rtl="0">
                        <a:lnSpc>
                          <a:spcPct val="115000"/>
                        </a:lnSpc>
                        <a:spcBef>
                          <a:spcPts val="0"/>
                        </a:spcBef>
                        <a:spcAft>
                          <a:spcPts val="0"/>
                        </a:spcAft>
                        <a:buNone/>
                      </a:pPr>
                      <a:r>
                        <a:rPr lang="en" sz="600"/>
                        <a:t>LotConfig</a:t>
                      </a:r>
                      <a:endParaRPr sz="600"/>
                    </a:p>
                  </a:txBody>
                  <a:tcPr marL="91425" marR="91425" marT="91425" marB="91425"/>
                </a:tc>
                <a:tc>
                  <a:txBody>
                    <a:bodyPr/>
                    <a:lstStyle/>
                    <a:p>
                      <a:pPr marL="0" lvl="0" indent="0" algn="l" rtl="0">
                        <a:lnSpc>
                          <a:spcPct val="115000"/>
                        </a:lnSpc>
                        <a:spcBef>
                          <a:spcPts val="0"/>
                        </a:spcBef>
                        <a:spcAft>
                          <a:spcPts val="0"/>
                        </a:spcAft>
                        <a:buNone/>
                      </a:pPr>
                      <a:r>
                        <a:rPr lang="en" sz="600"/>
                        <a:t>LandSlope</a:t>
                      </a:r>
                      <a:endParaRPr sz="600"/>
                    </a:p>
                  </a:txBody>
                  <a:tcPr marL="91425" marR="91425" marT="91425" marB="91425"/>
                </a:tc>
                <a:tc>
                  <a:txBody>
                    <a:bodyPr/>
                    <a:lstStyle/>
                    <a:p>
                      <a:pPr marL="0" lvl="0" indent="0" algn="l" rtl="0">
                        <a:lnSpc>
                          <a:spcPct val="115000"/>
                        </a:lnSpc>
                        <a:spcBef>
                          <a:spcPts val="0"/>
                        </a:spcBef>
                        <a:spcAft>
                          <a:spcPts val="0"/>
                        </a:spcAft>
                        <a:buNone/>
                      </a:pPr>
                      <a:r>
                        <a:rPr lang="en" sz="600"/>
                        <a:t>Neighborhood</a:t>
                      </a:r>
                      <a:endParaRPr sz="600"/>
                    </a:p>
                  </a:txBody>
                  <a:tcPr marL="91425" marR="91425" marT="91425" marB="91425"/>
                </a:tc>
                <a:tc>
                  <a:txBody>
                    <a:bodyPr/>
                    <a:lstStyle/>
                    <a:p>
                      <a:pPr marL="0" lvl="0" indent="0" algn="l" rtl="0">
                        <a:lnSpc>
                          <a:spcPct val="115000"/>
                        </a:lnSpc>
                        <a:spcBef>
                          <a:spcPts val="0"/>
                        </a:spcBef>
                        <a:spcAft>
                          <a:spcPts val="0"/>
                        </a:spcAft>
                        <a:buNone/>
                      </a:pPr>
                      <a:r>
                        <a:rPr lang="en" sz="600"/>
                        <a:t>GarageType</a:t>
                      </a:r>
                      <a:endParaRPr sz="600"/>
                    </a:p>
                  </a:txBody>
                  <a:tcPr marL="91425" marR="91425" marT="91425" marB="91425"/>
                </a:tc>
                <a:tc>
                  <a:txBody>
                    <a:bodyPr/>
                    <a:lstStyle/>
                    <a:p>
                      <a:pPr marL="0" lvl="0" indent="0" algn="l" rtl="0">
                        <a:lnSpc>
                          <a:spcPct val="115000"/>
                        </a:lnSpc>
                        <a:spcBef>
                          <a:spcPts val="0"/>
                        </a:spcBef>
                        <a:spcAft>
                          <a:spcPts val="0"/>
                        </a:spcAft>
                        <a:buNone/>
                      </a:pPr>
                      <a:r>
                        <a:rPr lang="en" sz="600"/>
                        <a:t> SaleType</a:t>
                      </a:r>
                      <a:endParaRPr sz="600"/>
                    </a:p>
                  </a:txBody>
                  <a:tcPr marL="91425" marR="91425" marT="91425" marB="91425"/>
                </a:tc>
                <a:tc>
                  <a:txBody>
                    <a:bodyPr/>
                    <a:lstStyle/>
                    <a:p>
                      <a:pPr marL="0" lvl="0" indent="0" algn="l" rtl="0">
                        <a:lnSpc>
                          <a:spcPct val="115000"/>
                        </a:lnSpc>
                        <a:spcBef>
                          <a:spcPts val="0"/>
                        </a:spcBef>
                        <a:spcAft>
                          <a:spcPts val="0"/>
                        </a:spcAft>
                        <a:buNone/>
                      </a:pPr>
                      <a:r>
                        <a:rPr lang="en" sz="600"/>
                        <a:t>SaleCondition</a:t>
                      </a:r>
                      <a:endParaRPr sz="600"/>
                    </a:p>
                  </a:txBody>
                  <a:tcPr marL="91425" marR="91425" marT="91425" marB="91425"/>
                </a:tc>
                <a:extLst>
                  <a:ext uri="{0D108BD9-81ED-4DB2-BD59-A6C34878D82A}">
                    <a16:rowId xmlns:a16="http://schemas.microsoft.com/office/drawing/2014/main" val="10000"/>
                  </a:ext>
                </a:extLst>
              </a:tr>
              <a:tr h="226975">
                <a:tc>
                  <a:txBody>
                    <a:bodyPr/>
                    <a:lstStyle/>
                    <a:p>
                      <a:pPr marL="0" lvl="0" indent="0" algn="l" rtl="0">
                        <a:lnSpc>
                          <a:spcPct val="115000"/>
                        </a:lnSpc>
                        <a:spcBef>
                          <a:spcPts val="0"/>
                        </a:spcBef>
                        <a:spcAft>
                          <a:spcPts val="0"/>
                        </a:spcAft>
                        <a:buNone/>
                      </a:pPr>
                      <a:r>
                        <a:rPr lang="en" sz="600"/>
                        <a:t>BldgType</a:t>
                      </a:r>
                      <a:endParaRPr sz="600"/>
                    </a:p>
                  </a:txBody>
                  <a:tcPr marL="91425" marR="91425" marT="91425" marB="91425"/>
                </a:tc>
                <a:tc>
                  <a:txBody>
                    <a:bodyPr/>
                    <a:lstStyle/>
                    <a:p>
                      <a:pPr marL="0" lvl="0" indent="0" algn="l" rtl="0">
                        <a:lnSpc>
                          <a:spcPct val="115000"/>
                        </a:lnSpc>
                        <a:spcBef>
                          <a:spcPts val="0"/>
                        </a:spcBef>
                        <a:spcAft>
                          <a:spcPts val="0"/>
                        </a:spcAft>
                        <a:buNone/>
                      </a:pPr>
                      <a:r>
                        <a:rPr lang="en" sz="600"/>
                        <a:t> HouseStyle</a:t>
                      </a:r>
                      <a:endParaRPr sz="600"/>
                    </a:p>
                  </a:txBody>
                  <a:tcPr marL="91425" marR="91425" marT="91425" marB="91425"/>
                </a:tc>
                <a:tc>
                  <a:txBody>
                    <a:bodyPr/>
                    <a:lstStyle/>
                    <a:p>
                      <a:pPr marL="0" lvl="0" indent="0" algn="l" rtl="0">
                        <a:lnSpc>
                          <a:spcPct val="115000"/>
                        </a:lnSpc>
                        <a:spcBef>
                          <a:spcPts val="0"/>
                        </a:spcBef>
                        <a:spcAft>
                          <a:spcPts val="0"/>
                        </a:spcAft>
                        <a:buNone/>
                      </a:pPr>
                      <a:r>
                        <a:rPr lang="en" sz="600"/>
                        <a:t>RoofStyle</a:t>
                      </a:r>
                      <a:endParaRPr sz="600"/>
                    </a:p>
                  </a:txBody>
                  <a:tcPr marL="91425" marR="91425" marT="91425" marB="91425"/>
                </a:tc>
                <a:tc>
                  <a:txBody>
                    <a:bodyPr/>
                    <a:lstStyle/>
                    <a:p>
                      <a:pPr marL="0" lvl="0" indent="0" algn="l" rtl="0">
                        <a:lnSpc>
                          <a:spcPct val="115000"/>
                        </a:lnSpc>
                        <a:spcBef>
                          <a:spcPts val="0"/>
                        </a:spcBef>
                        <a:spcAft>
                          <a:spcPts val="0"/>
                        </a:spcAft>
                        <a:buNone/>
                      </a:pPr>
                      <a:r>
                        <a:rPr lang="en" sz="600"/>
                        <a:t>RoofMatl</a:t>
                      </a:r>
                      <a:endParaRPr sz="600"/>
                    </a:p>
                  </a:txBody>
                  <a:tcPr marL="91425" marR="91425" marT="91425" marB="91425"/>
                </a:tc>
                <a:tc>
                  <a:txBody>
                    <a:bodyPr/>
                    <a:lstStyle/>
                    <a:p>
                      <a:pPr marL="0" lvl="0" indent="0" algn="l" rtl="0">
                        <a:lnSpc>
                          <a:spcPct val="115000"/>
                        </a:lnSpc>
                        <a:spcBef>
                          <a:spcPts val="0"/>
                        </a:spcBef>
                        <a:spcAft>
                          <a:spcPts val="0"/>
                        </a:spcAft>
                        <a:buNone/>
                      </a:pPr>
                      <a:r>
                        <a:rPr lang="en" sz="600"/>
                        <a:t>Foundation</a:t>
                      </a:r>
                      <a:endParaRPr sz="600"/>
                    </a:p>
                  </a:txBody>
                  <a:tcPr marL="91425" marR="91425" marT="91425" marB="91425"/>
                </a:tc>
                <a:tc>
                  <a:txBody>
                    <a:bodyPr/>
                    <a:lstStyle/>
                    <a:p>
                      <a:pPr marL="0" lvl="0" indent="0" algn="l" rtl="0">
                        <a:lnSpc>
                          <a:spcPct val="115000"/>
                        </a:lnSpc>
                        <a:spcBef>
                          <a:spcPts val="0"/>
                        </a:spcBef>
                        <a:spcAft>
                          <a:spcPts val="0"/>
                        </a:spcAft>
                        <a:buNone/>
                      </a:pPr>
                      <a:r>
                        <a:rPr lang="en" sz="600"/>
                        <a:t>MasVnrType</a:t>
                      </a:r>
                      <a:endParaRPr sz="600"/>
                    </a:p>
                  </a:txBody>
                  <a:tcPr marL="91425" marR="91425" marT="91425" marB="91425"/>
                </a:tc>
                <a:tc>
                  <a:txBody>
                    <a:bodyPr/>
                    <a:lstStyle/>
                    <a:p>
                      <a:pPr marL="0" lvl="0" indent="0" algn="l" rtl="0">
                        <a:lnSpc>
                          <a:spcPct val="115000"/>
                        </a:lnSpc>
                        <a:spcBef>
                          <a:spcPts val="0"/>
                        </a:spcBef>
                        <a:spcAft>
                          <a:spcPts val="0"/>
                        </a:spcAft>
                        <a:buNone/>
                      </a:pPr>
                      <a:r>
                        <a:rPr lang="en" sz="600"/>
                        <a:t> Heating</a:t>
                      </a:r>
                      <a:endParaRPr sz="600"/>
                    </a:p>
                  </a:txBody>
                  <a:tcPr marL="91425" marR="91425" marT="91425" marB="91425"/>
                </a:tc>
                <a:tc>
                  <a:txBody>
                    <a:bodyPr/>
                    <a:lstStyle/>
                    <a:p>
                      <a:pPr marL="0" lvl="0" indent="0" algn="l" rtl="0">
                        <a:lnSpc>
                          <a:spcPct val="115000"/>
                        </a:lnSpc>
                        <a:spcBef>
                          <a:spcPts val="0"/>
                        </a:spcBef>
                        <a:spcAft>
                          <a:spcPts val="0"/>
                        </a:spcAft>
                        <a:buNone/>
                      </a:pPr>
                      <a:r>
                        <a:rPr lang="en" sz="600"/>
                        <a:t>CentralAir</a:t>
                      </a:r>
                      <a:endParaRPr sz="600"/>
                    </a:p>
                  </a:txBody>
                  <a:tcPr marL="91425" marR="91425" marT="91425" marB="91425"/>
                </a:tc>
                <a:tc>
                  <a:txBody>
                    <a:bodyPr/>
                    <a:lstStyle/>
                    <a:p>
                      <a:pPr marL="0" lvl="0" indent="0" algn="l" rtl="0">
                        <a:lnSpc>
                          <a:spcPct val="115000"/>
                        </a:lnSpc>
                        <a:spcBef>
                          <a:spcPts val="0"/>
                        </a:spcBef>
                        <a:spcAft>
                          <a:spcPts val="0"/>
                        </a:spcAft>
                        <a:buNone/>
                      </a:pPr>
                      <a:r>
                        <a:rPr lang="en" sz="600"/>
                        <a:t>LotShape</a:t>
                      </a:r>
                      <a:endParaRPr sz="600"/>
                    </a:p>
                  </a:txBody>
                  <a:tcPr marL="91425" marR="91425" marT="91425" marB="91425"/>
                </a:tc>
                <a:tc>
                  <a:txBody>
                    <a:bodyPr/>
                    <a:lstStyle/>
                    <a:p>
                      <a:pPr marL="0" lvl="0" indent="0" algn="l" rtl="0">
                        <a:lnSpc>
                          <a:spcPct val="115000"/>
                        </a:lnSpc>
                        <a:spcBef>
                          <a:spcPts val="0"/>
                        </a:spcBef>
                        <a:spcAft>
                          <a:spcPts val="0"/>
                        </a:spcAft>
                        <a:buNone/>
                      </a:pPr>
                      <a:r>
                        <a:rPr lang="en" sz="600"/>
                        <a:t>Utilities</a:t>
                      </a:r>
                      <a:endParaRPr sz="600"/>
                    </a:p>
                  </a:txBody>
                  <a:tcPr marL="91425" marR="91425" marT="91425" marB="91425"/>
                </a:tc>
                <a:tc>
                  <a:txBody>
                    <a:bodyPr/>
                    <a:lstStyle/>
                    <a:p>
                      <a:pPr marL="0" lvl="0" indent="0" algn="l" rtl="0">
                        <a:lnSpc>
                          <a:spcPct val="115000"/>
                        </a:lnSpc>
                        <a:spcBef>
                          <a:spcPts val="0"/>
                        </a:spcBef>
                        <a:spcAft>
                          <a:spcPts val="0"/>
                        </a:spcAft>
                        <a:buNone/>
                      </a:pPr>
                      <a:r>
                        <a:rPr lang="en" sz="600"/>
                        <a:t> Electrical</a:t>
                      </a:r>
                      <a:endParaRPr sz="600"/>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709075" y="562475"/>
            <a:ext cx="7596600" cy="783900"/>
          </a:xfrm>
          <a:prstGeom prst="rect">
            <a:avLst/>
          </a:prstGeom>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a:t>Data</a:t>
            </a:r>
            <a:r>
              <a:rPr lang="en" sz="3500">
                <a:latin typeface="Open Sans"/>
                <a:ea typeface="Open Sans"/>
                <a:cs typeface="Open Sans"/>
                <a:sym typeface="Open Sans"/>
              </a:rPr>
              <a:t> </a:t>
            </a:r>
            <a:r>
              <a:rPr lang="en"/>
              <a:t>preparation</a:t>
            </a:r>
            <a:endParaRPr u="sng"/>
          </a:p>
        </p:txBody>
      </p:sp>
      <p:sp>
        <p:nvSpPr>
          <p:cNvPr id="101" name="Google Shape;101;p19"/>
          <p:cNvSpPr txBox="1"/>
          <p:nvPr/>
        </p:nvSpPr>
        <p:spPr>
          <a:xfrm>
            <a:off x="747175" y="1451325"/>
            <a:ext cx="7520400" cy="31341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Font typeface="Open Sans"/>
              <a:buChar char="❖"/>
            </a:pPr>
            <a:r>
              <a:rPr lang="en" sz="1800">
                <a:latin typeface="Open Sans"/>
                <a:ea typeface="Open Sans"/>
                <a:cs typeface="Open Sans"/>
                <a:sym typeface="Open Sans"/>
              </a:rPr>
              <a:t>Address Null value fields</a:t>
            </a:r>
            <a:endParaRPr sz="1800">
              <a:latin typeface="Open Sans"/>
              <a:ea typeface="Open Sans"/>
              <a:cs typeface="Open Sans"/>
              <a:sym typeface="Open Sans"/>
            </a:endParaRPr>
          </a:p>
          <a:p>
            <a:pPr marL="457200" lvl="0" indent="-342900" algn="l" rtl="0">
              <a:lnSpc>
                <a:spcPct val="150000"/>
              </a:lnSpc>
              <a:spcBef>
                <a:spcPts val="0"/>
              </a:spcBef>
              <a:spcAft>
                <a:spcPts val="0"/>
              </a:spcAft>
              <a:buSzPts val="1800"/>
              <a:buFont typeface="Open Sans"/>
              <a:buChar char="❖"/>
            </a:pPr>
            <a:r>
              <a:rPr lang="en" sz="1800">
                <a:latin typeface="Open Sans"/>
                <a:ea typeface="Open Sans"/>
                <a:cs typeface="Open Sans"/>
                <a:sym typeface="Open Sans"/>
              </a:rPr>
              <a:t>Categorize features  </a:t>
            </a:r>
            <a:endParaRPr sz="1800">
              <a:latin typeface="Open Sans"/>
              <a:ea typeface="Open Sans"/>
              <a:cs typeface="Open Sans"/>
              <a:sym typeface="Open Sans"/>
            </a:endParaRPr>
          </a:p>
          <a:p>
            <a:pPr marL="457200" lvl="0" indent="-342900" algn="l" rtl="0">
              <a:lnSpc>
                <a:spcPct val="150000"/>
              </a:lnSpc>
              <a:spcBef>
                <a:spcPts val="0"/>
              </a:spcBef>
              <a:spcAft>
                <a:spcPts val="0"/>
              </a:spcAft>
              <a:buClr>
                <a:srgbClr val="0000FF"/>
              </a:buClr>
              <a:buSzPts val="1800"/>
              <a:buFont typeface="Open Sans"/>
              <a:buChar char="❖"/>
            </a:pPr>
            <a:r>
              <a:rPr lang="en" sz="1800" b="1">
                <a:solidFill>
                  <a:srgbClr val="0000FF"/>
                </a:solidFill>
                <a:latin typeface="Open Sans"/>
                <a:ea typeface="Open Sans"/>
                <a:cs typeface="Open Sans"/>
                <a:sym typeface="Open Sans"/>
              </a:rPr>
              <a:t>Remove outliers </a:t>
            </a:r>
            <a:endParaRPr sz="1800" b="1">
              <a:solidFill>
                <a:srgbClr val="0000FF"/>
              </a:solidFill>
              <a:latin typeface="Open Sans"/>
              <a:ea typeface="Open Sans"/>
              <a:cs typeface="Open Sans"/>
              <a:sym typeface="Open Sans"/>
            </a:endParaRPr>
          </a:p>
          <a:p>
            <a:pPr marL="457200" lvl="0" indent="-342900" algn="l" rtl="0">
              <a:lnSpc>
                <a:spcPct val="150000"/>
              </a:lnSpc>
              <a:spcBef>
                <a:spcPts val="0"/>
              </a:spcBef>
              <a:spcAft>
                <a:spcPts val="0"/>
              </a:spcAft>
              <a:buSzPts val="1800"/>
              <a:buFont typeface="Open Sans"/>
              <a:buChar char="❖"/>
            </a:pPr>
            <a:r>
              <a:rPr lang="en" sz="1800">
                <a:latin typeface="Open Sans"/>
                <a:ea typeface="Open Sans"/>
                <a:cs typeface="Open Sans"/>
                <a:sym typeface="Open Sans"/>
              </a:rPr>
              <a:t>Feature creation</a:t>
            </a:r>
            <a:endParaRPr sz="1800">
              <a:latin typeface="Open Sans"/>
              <a:ea typeface="Open Sans"/>
              <a:cs typeface="Open Sans"/>
              <a:sym typeface="Open Sans"/>
            </a:endParaRPr>
          </a:p>
          <a:p>
            <a:pPr marL="457200" lvl="0" indent="-342900" algn="l" rtl="0">
              <a:lnSpc>
                <a:spcPct val="150000"/>
              </a:lnSpc>
              <a:spcBef>
                <a:spcPts val="0"/>
              </a:spcBef>
              <a:spcAft>
                <a:spcPts val="0"/>
              </a:spcAft>
              <a:buSzPts val="1800"/>
              <a:buFont typeface="Open Sans"/>
              <a:buChar char="❖"/>
            </a:pPr>
            <a:r>
              <a:rPr lang="en" sz="1800">
                <a:latin typeface="Open Sans"/>
                <a:ea typeface="Open Sans"/>
                <a:cs typeface="Open Sans"/>
                <a:sym typeface="Open Sans"/>
              </a:rPr>
              <a:t>Feature removal</a:t>
            </a:r>
            <a:endParaRPr sz="1800">
              <a:latin typeface="Open Sans"/>
              <a:ea typeface="Open Sans"/>
              <a:cs typeface="Open Sans"/>
              <a:sym typeface="Open Sans"/>
            </a:endParaRPr>
          </a:p>
          <a:p>
            <a:pPr marL="457200" lvl="0" indent="0" algn="l" rtl="0">
              <a:lnSpc>
                <a:spcPct val="150000"/>
              </a:lnSpc>
              <a:spcBef>
                <a:spcPts val="0"/>
              </a:spcBef>
              <a:spcAft>
                <a:spcPts val="0"/>
              </a:spcAft>
              <a:buNone/>
            </a:pPr>
            <a:endParaRPr>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a:spLocks noGrp="1"/>
          </p:cNvSpPr>
          <p:nvPr>
            <p:ph type="title"/>
          </p:nvPr>
        </p:nvSpPr>
        <p:spPr>
          <a:xfrm>
            <a:off x="709075" y="562475"/>
            <a:ext cx="7596600" cy="783900"/>
          </a:xfrm>
          <a:prstGeom prst="rect">
            <a:avLst/>
          </a:prstGeom>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a:t>Remove outliers</a:t>
            </a:r>
            <a:endParaRPr u="sng"/>
          </a:p>
        </p:txBody>
      </p:sp>
      <p:sp>
        <p:nvSpPr>
          <p:cNvPr id="107" name="Google Shape;107;p20"/>
          <p:cNvSpPr txBox="1"/>
          <p:nvPr/>
        </p:nvSpPr>
        <p:spPr>
          <a:xfrm>
            <a:off x="747175" y="1222725"/>
            <a:ext cx="7520400" cy="31341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Font typeface="Open Sans"/>
              <a:buChar char="❖"/>
            </a:pPr>
            <a:r>
              <a:rPr lang="en">
                <a:solidFill>
                  <a:schemeClr val="dk1"/>
                </a:solidFill>
                <a:latin typeface="Open Sans"/>
                <a:ea typeface="Open Sans"/>
                <a:cs typeface="Open Sans"/>
                <a:sym typeface="Open Sans"/>
              </a:rPr>
              <a:t>Two houses with the most SF had average sale price</a:t>
            </a:r>
            <a:endParaRPr>
              <a:solidFill>
                <a:schemeClr val="dk1"/>
              </a:solidFill>
              <a:latin typeface="Open Sans"/>
              <a:ea typeface="Open Sans"/>
              <a:cs typeface="Open Sans"/>
              <a:sym typeface="Open Sans"/>
            </a:endParaRPr>
          </a:p>
          <a:p>
            <a:pPr marL="457200" lvl="0" indent="-317500" algn="l" rtl="0">
              <a:lnSpc>
                <a:spcPct val="115000"/>
              </a:lnSpc>
              <a:spcBef>
                <a:spcPts val="0"/>
              </a:spcBef>
              <a:spcAft>
                <a:spcPts val="0"/>
              </a:spcAft>
              <a:buSzPts val="1400"/>
              <a:buFont typeface="Open Sans"/>
              <a:buChar char="❖"/>
            </a:pPr>
            <a:r>
              <a:rPr lang="en">
                <a:latin typeface="Open Sans"/>
                <a:ea typeface="Open Sans"/>
                <a:cs typeface="Open Sans"/>
                <a:sym typeface="Open Sans"/>
              </a:rPr>
              <a:t>Data publisher called them unusual sales and recommended removing them </a:t>
            </a:r>
            <a:endParaRPr>
              <a:latin typeface="Open Sans"/>
              <a:ea typeface="Open Sans"/>
              <a:cs typeface="Open Sans"/>
              <a:sym typeface="Open Sans"/>
            </a:endParaRPr>
          </a:p>
        </p:txBody>
      </p:sp>
      <p:pic>
        <p:nvPicPr>
          <p:cNvPr id="108" name="Google Shape;108;p20"/>
          <p:cNvPicPr preferRelativeResize="0"/>
          <p:nvPr/>
        </p:nvPicPr>
        <p:blipFill>
          <a:blip r:embed="rId3">
            <a:alphaModFix/>
          </a:blip>
          <a:stretch>
            <a:fillRect/>
          </a:stretch>
        </p:blipFill>
        <p:spPr>
          <a:xfrm>
            <a:off x="2442025" y="1848725"/>
            <a:ext cx="3599796" cy="2736701"/>
          </a:xfrm>
          <a:prstGeom prst="rect">
            <a:avLst/>
          </a:prstGeom>
          <a:noFill/>
          <a:ln>
            <a:noFill/>
          </a:ln>
        </p:spPr>
      </p:pic>
      <p:pic>
        <p:nvPicPr>
          <p:cNvPr id="109" name="Google Shape;109;p20"/>
          <p:cNvPicPr preferRelativeResize="0"/>
          <p:nvPr/>
        </p:nvPicPr>
        <p:blipFill>
          <a:blip r:embed="rId4">
            <a:alphaModFix/>
          </a:blip>
          <a:stretch>
            <a:fillRect/>
          </a:stretch>
        </p:blipFill>
        <p:spPr>
          <a:xfrm>
            <a:off x="5924500" y="1787763"/>
            <a:ext cx="2858625" cy="2858625"/>
          </a:xfrm>
          <a:prstGeom prst="rect">
            <a:avLst/>
          </a:prstGeom>
          <a:noFill/>
          <a:ln>
            <a:noFill/>
          </a:ln>
        </p:spPr>
      </p:pic>
      <p:sp>
        <p:nvSpPr>
          <p:cNvPr id="110" name="Google Shape;110;p20"/>
          <p:cNvSpPr txBox="1"/>
          <p:nvPr/>
        </p:nvSpPr>
        <p:spPr>
          <a:xfrm>
            <a:off x="2748050" y="4881300"/>
            <a:ext cx="6354900" cy="26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Source: De Cock, D. </a:t>
            </a:r>
            <a:r>
              <a:rPr lang="en" sz="1000" i="1"/>
              <a:t>Journal of Statistics Education, </a:t>
            </a:r>
            <a:r>
              <a:rPr lang="en" sz="1000"/>
              <a:t>Vol. 9, #3 (2011). http://jse.amstat.org/v19n3/decock.pdf</a:t>
            </a:r>
            <a:endParaRPr sz="1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709075" y="562475"/>
            <a:ext cx="7596600" cy="783900"/>
          </a:xfrm>
          <a:prstGeom prst="rect">
            <a:avLst/>
          </a:prstGeom>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a:t>Data</a:t>
            </a:r>
            <a:r>
              <a:rPr lang="en" sz="3500">
                <a:latin typeface="Open Sans"/>
                <a:ea typeface="Open Sans"/>
                <a:cs typeface="Open Sans"/>
                <a:sym typeface="Open Sans"/>
              </a:rPr>
              <a:t> </a:t>
            </a:r>
            <a:r>
              <a:rPr lang="en"/>
              <a:t>preparation</a:t>
            </a:r>
            <a:endParaRPr u="sng"/>
          </a:p>
        </p:txBody>
      </p:sp>
      <p:sp>
        <p:nvSpPr>
          <p:cNvPr id="116" name="Google Shape;116;p21"/>
          <p:cNvSpPr txBox="1"/>
          <p:nvPr/>
        </p:nvSpPr>
        <p:spPr>
          <a:xfrm>
            <a:off x="747175" y="1451325"/>
            <a:ext cx="7520400" cy="31341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Font typeface="Open Sans"/>
              <a:buChar char="❖"/>
            </a:pPr>
            <a:r>
              <a:rPr lang="en" sz="1800">
                <a:latin typeface="Open Sans"/>
                <a:ea typeface="Open Sans"/>
                <a:cs typeface="Open Sans"/>
                <a:sym typeface="Open Sans"/>
              </a:rPr>
              <a:t>Address Null value fields</a:t>
            </a:r>
            <a:endParaRPr sz="1800">
              <a:latin typeface="Open Sans"/>
              <a:ea typeface="Open Sans"/>
              <a:cs typeface="Open Sans"/>
              <a:sym typeface="Open Sans"/>
            </a:endParaRPr>
          </a:p>
          <a:p>
            <a:pPr marL="457200" lvl="0" indent="-342900" algn="l" rtl="0">
              <a:lnSpc>
                <a:spcPct val="150000"/>
              </a:lnSpc>
              <a:spcBef>
                <a:spcPts val="0"/>
              </a:spcBef>
              <a:spcAft>
                <a:spcPts val="0"/>
              </a:spcAft>
              <a:buSzPts val="1800"/>
              <a:buFont typeface="Open Sans"/>
              <a:buChar char="❖"/>
            </a:pPr>
            <a:r>
              <a:rPr lang="en" sz="1800">
                <a:latin typeface="Open Sans"/>
                <a:ea typeface="Open Sans"/>
                <a:cs typeface="Open Sans"/>
                <a:sym typeface="Open Sans"/>
              </a:rPr>
              <a:t>Categorize features  </a:t>
            </a:r>
            <a:endParaRPr sz="1800">
              <a:latin typeface="Open Sans"/>
              <a:ea typeface="Open Sans"/>
              <a:cs typeface="Open Sans"/>
              <a:sym typeface="Open Sans"/>
            </a:endParaRPr>
          </a:p>
          <a:p>
            <a:pPr marL="457200" lvl="0" indent="-342900" algn="l" rtl="0">
              <a:lnSpc>
                <a:spcPct val="150000"/>
              </a:lnSpc>
              <a:spcBef>
                <a:spcPts val="0"/>
              </a:spcBef>
              <a:spcAft>
                <a:spcPts val="0"/>
              </a:spcAft>
              <a:buSzPts val="1800"/>
              <a:buFont typeface="Open Sans"/>
              <a:buChar char="❖"/>
            </a:pPr>
            <a:r>
              <a:rPr lang="en" sz="1800">
                <a:latin typeface="Open Sans"/>
                <a:ea typeface="Open Sans"/>
                <a:cs typeface="Open Sans"/>
                <a:sym typeface="Open Sans"/>
              </a:rPr>
              <a:t>Remove outliers </a:t>
            </a:r>
            <a:endParaRPr sz="1800">
              <a:latin typeface="Open Sans"/>
              <a:ea typeface="Open Sans"/>
              <a:cs typeface="Open Sans"/>
              <a:sym typeface="Open Sans"/>
            </a:endParaRPr>
          </a:p>
          <a:p>
            <a:pPr marL="457200" lvl="0" indent="-342900" algn="l" rtl="0">
              <a:lnSpc>
                <a:spcPct val="150000"/>
              </a:lnSpc>
              <a:spcBef>
                <a:spcPts val="0"/>
              </a:spcBef>
              <a:spcAft>
                <a:spcPts val="0"/>
              </a:spcAft>
              <a:buClr>
                <a:srgbClr val="0000FF"/>
              </a:buClr>
              <a:buSzPts val="1800"/>
              <a:buFont typeface="Open Sans"/>
              <a:buChar char="❖"/>
            </a:pPr>
            <a:r>
              <a:rPr lang="en" sz="1800" b="1">
                <a:solidFill>
                  <a:srgbClr val="0000FF"/>
                </a:solidFill>
                <a:latin typeface="Open Sans"/>
                <a:ea typeface="Open Sans"/>
                <a:cs typeface="Open Sans"/>
                <a:sym typeface="Open Sans"/>
              </a:rPr>
              <a:t>Feature creation</a:t>
            </a:r>
            <a:endParaRPr sz="1800" b="1">
              <a:solidFill>
                <a:srgbClr val="0000FF"/>
              </a:solidFill>
              <a:latin typeface="Open Sans"/>
              <a:ea typeface="Open Sans"/>
              <a:cs typeface="Open Sans"/>
              <a:sym typeface="Open Sans"/>
            </a:endParaRPr>
          </a:p>
          <a:p>
            <a:pPr marL="457200" lvl="0" indent="-342900" algn="l" rtl="0">
              <a:lnSpc>
                <a:spcPct val="150000"/>
              </a:lnSpc>
              <a:spcBef>
                <a:spcPts val="0"/>
              </a:spcBef>
              <a:spcAft>
                <a:spcPts val="0"/>
              </a:spcAft>
              <a:buSzPts val="1800"/>
              <a:buFont typeface="Open Sans"/>
              <a:buChar char="❖"/>
            </a:pPr>
            <a:r>
              <a:rPr lang="en" sz="1800">
                <a:latin typeface="Open Sans"/>
                <a:ea typeface="Open Sans"/>
                <a:cs typeface="Open Sans"/>
                <a:sym typeface="Open Sans"/>
              </a:rPr>
              <a:t>Feature removal</a:t>
            </a:r>
            <a:endParaRPr sz="1800">
              <a:latin typeface="Open Sans"/>
              <a:ea typeface="Open Sans"/>
              <a:cs typeface="Open Sans"/>
              <a:sym typeface="Open Sans"/>
            </a:endParaRPr>
          </a:p>
          <a:p>
            <a:pPr marL="457200" lvl="0" indent="0" algn="l" rtl="0">
              <a:lnSpc>
                <a:spcPct val="150000"/>
              </a:lnSpc>
              <a:spcBef>
                <a:spcPts val="0"/>
              </a:spcBef>
              <a:spcAft>
                <a:spcPts val="0"/>
              </a:spcAft>
              <a:buNone/>
            </a:pPr>
            <a:endParaRPr sz="1800" b="1">
              <a:solidFill>
                <a:srgbClr val="0000FF"/>
              </a:solidFill>
              <a:latin typeface="Open Sans"/>
              <a:ea typeface="Open Sans"/>
              <a:cs typeface="Open Sans"/>
              <a:sym typeface="Open Sans"/>
            </a:endParaRPr>
          </a:p>
          <a:p>
            <a:pPr marL="0" lvl="0" indent="0" algn="l" rtl="0">
              <a:lnSpc>
                <a:spcPct val="115000"/>
              </a:lnSpc>
              <a:spcBef>
                <a:spcPts val="0"/>
              </a:spcBef>
              <a:spcAft>
                <a:spcPts val="0"/>
              </a:spcAft>
              <a:buNone/>
            </a:pPr>
            <a:endParaRPr>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1490</Words>
  <Application>Microsoft Office PowerPoint</Application>
  <PresentationFormat>On-screen Show (16:9)</PresentationFormat>
  <Paragraphs>326</Paragraphs>
  <Slides>38</Slides>
  <Notes>38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Open Sans</vt:lpstr>
      <vt:lpstr>Arial</vt:lpstr>
      <vt:lpstr>Economica</vt:lpstr>
      <vt:lpstr>Luxe</vt:lpstr>
      <vt:lpstr>House Price -Kaggle challenge Team A-train: Adrian Gillerman                     Chaoran Chen    David Corrigan                  Denise Sison  Nov 15, 2018</vt:lpstr>
      <vt:lpstr>Agenda: Data preparation   Feature engineering Model selection Model stacking Optimization Summary</vt:lpstr>
      <vt:lpstr>Data preparation</vt:lpstr>
      <vt:lpstr>Address Null value fields</vt:lpstr>
      <vt:lpstr>Data preparation</vt:lpstr>
      <vt:lpstr>Categorize features</vt:lpstr>
      <vt:lpstr>Data preparation</vt:lpstr>
      <vt:lpstr>Remove outliers</vt:lpstr>
      <vt:lpstr>Data preparation</vt:lpstr>
      <vt:lpstr>Add new features</vt:lpstr>
      <vt:lpstr>Data preparation</vt:lpstr>
      <vt:lpstr>Feature removal</vt:lpstr>
      <vt:lpstr>Remove features with less than 4 values</vt:lpstr>
      <vt:lpstr>Correlation</vt:lpstr>
      <vt:lpstr>Feature engineering</vt:lpstr>
      <vt:lpstr>Feature engineering by AIC</vt:lpstr>
      <vt:lpstr>Feature engineering</vt:lpstr>
      <vt:lpstr>Lasso</vt:lpstr>
      <vt:lpstr>Feature engineering</vt:lpstr>
      <vt:lpstr>Boost</vt:lpstr>
      <vt:lpstr>Model Selection</vt:lpstr>
      <vt:lpstr>Linear regression</vt:lpstr>
      <vt:lpstr>Model Selection</vt:lpstr>
      <vt:lpstr>Ridge Regression</vt:lpstr>
      <vt:lpstr>Model Selection</vt:lpstr>
      <vt:lpstr>Elastic-net Regression</vt:lpstr>
      <vt:lpstr>Model Selection</vt:lpstr>
      <vt:lpstr>Random Forest Regression</vt:lpstr>
      <vt:lpstr>Model Selection</vt:lpstr>
      <vt:lpstr>Gradient Boost Regression</vt:lpstr>
      <vt:lpstr>Model Selection</vt:lpstr>
      <vt:lpstr>Xgboost Regression</vt:lpstr>
      <vt:lpstr>Model Stacking </vt:lpstr>
      <vt:lpstr>Model Stacking - Graphically </vt:lpstr>
      <vt:lpstr>Model Stacking - W/O feature creation/removal </vt:lpstr>
      <vt:lpstr>Model Stacking - With feature creation/removal</vt:lpstr>
      <vt:lpstr>Summary</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-Kaggle challenge Team A-train: Adrian Gillerman                     Chaoran Chen    David Corrigan                  Denise Sison  Nov 15, 2018</dc:title>
  <dc:creator>Dave</dc:creator>
  <cp:lastModifiedBy>Dave</cp:lastModifiedBy>
  <cp:revision>2</cp:revision>
  <dcterms:modified xsi:type="dcterms:W3CDTF">2018-11-19T02:06:47Z</dcterms:modified>
</cp:coreProperties>
</file>