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3" r:id="rId5"/>
    <p:sldId id="260" r:id="rId6"/>
    <p:sldId id="261" r:id="rId7"/>
    <p:sldId id="264" r:id="rId8"/>
    <p:sldId id="266" r:id="rId9"/>
    <p:sldId id="267" r:id="rId10"/>
    <p:sldId id="269" r:id="rId11"/>
    <p:sldId id="270" r:id="rId12"/>
    <p:sldId id="271" r:id="rId13"/>
    <p:sldId id="273" r:id="rId14"/>
    <p:sldId id="274" r:id="rId15"/>
    <p:sldId id="275" r:id="rId16"/>
    <p:sldId id="276"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4"/>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8A4BD-1076-804C-96C9-61E51E7770A7}" type="datetimeFigureOut">
              <a:rPr lang="en-US" smtClean="0"/>
              <a:t>7/25/18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036F8-4360-CA47-BB02-733F6F7BF573}" type="slidenum">
              <a:rPr lang="en-US" smtClean="0"/>
              <a:t>‹#›</a:t>
            </a:fld>
            <a:endParaRPr lang="en-US"/>
          </a:p>
        </p:txBody>
      </p:sp>
    </p:spTree>
    <p:extLst>
      <p:ext uri="{BB962C8B-B14F-4D97-AF65-F5344CB8AC3E}">
        <p14:creationId xmlns:p14="http://schemas.microsoft.com/office/powerpoint/2010/main" val="329725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2</a:t>
            </a:fld>
            <a:endParaRPr lang="en-US"/>
          </a:p>
        </p:txBody>
      </p:sp>
    </p:spTree>
    <p:extLst>
      <p:ext uri="{BB962C8B-B14F-4D97-AF65-F5344CB8AC3E}">
        <p14:creationId xmlns:p14="http://schemas.microsoft.com/office/powerpoint/2010/main" val="4095840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11</a:t>
            </a:fld>
            <a:endParaRPr lang="en-US"/>
          </a:p>
        </p:txBody>
      </p:sp>
    </p:spTree>
    <p:extLst>
      <p:ext uri="{BB962C8B-B14F-4D97-AF65-F5344CB8AC3E}">
        <p14:creationId xmlns:p14="http://schemas.microsoft.com/office/powerpoint/2010/main" val="171534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12</a:t>
            </a:fld>
            <a:endParaRPr lang="en-US"/>
          </a:p>
        </p:txBody>
      </p:sp>
    </p:spTree>
    <p:extLst>
      <p:ext uri="{BB962C8B-B14F-4D97-AF65-F5344CB8AC3E}">
        <p14:creationId xmlns:p14="http://schemas.microsoft.com/office/powerpoint/2010/main" val="741279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13</a:t>
            </a:fld>
            <a:endParaRPr lang="en-US"/>
          </a:p>
        </p:txBody>
      </p:sp>
    </p:spTree>
    <p:extLst>
      <p:ext uri="{BB962C8B-B14F-4D97-AF65-F5344CB8AC3E}">
        <p14:creationId xmlns:p14="http://schemas.microsoft.com/office/powerpoint/2010/main" val="161256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3</a:t>
            </a:fld>
            <a:endParaRPr lang="en-US"/>
          </a:p>
        </p:txBody>
      </p:sp>
    </p:spTree>
    <p:extLst>
      <p:ext uri="{BB962C8B-B14F-4D97-AF65-F5344CB8AC3E}">
        <p14:creationId xmlns:p14="http://schemas.microsoft.com/office/powerpoint/2010/main" val="163415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4</a:t>
            </a:fld>
            <a:endParaRPr lang="en-US"/>
          </a:p>
        </p:txBody>
      </p:sp>
    </p:spTree>
    <p:extLst>
      <p:ext uri="{BB962C8B-B14F-4D97-AF65-F5344CB8AC3E}">
        <p14:creationId xmlns:p14="http://schemas.microsoft.com/office/powerpoint/2010/main" val="56337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5</a:t>
            </a:fld>
            <a:endParaRPr lang="en-US"/>
          </a:p>
        </p:txBody>
      </p:sp>
    </p:spTree>
    <p:extLst>
      <p:ext uri="{BB962C8B-B14F-4D97-AF65-F5344CB8AC3E}">
        <p14:creationId xmlns:p14="http://schemas.microsoft.com/office/powerpoint/2010/main" val="168726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6</a:t>
            </a:fld>
            <a:endParaRPr lang="en-US"/>
          </a:p>
        </p:txBody>
      </p:sp>
    </p:spTree>
    <p:extLst>
      <p:ext uri="{BB962C8B-B14F-4D97-AF65-F5344CB8AC3E}">
        <p14:creationId xmlns:p14="http://schemas.microsoft.com/office/powerpoint/2010/main" val="193383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7</a:t>
            </a:fld>
            <a:endParaRPr lang="en-US"/>
          </a:p>
        </p:txBody>
      </p:sp>
    </p:spTree>
    <p:extLst>
      <p:ext uri="{BB962C8B-B14F-4D97-AF65-F5344CB8AC3E}">
        <p14:creationId xmlns:p14="http://schemas.microsoft.com/office/powerpoint/2010/main" val="160272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1916</a:t>
            </a:r>
          </a:p>
        </p:txBody>
      </p:sp>
      <p:sp>
        <p:nvSpPr>
          <p:cNvPr id="4" name="Slide Number Placeholder 3"/>
          <p:cNvSpPr>
            <a:spLocks noGrp="1"/>
          </p:cNvSpPr>
          <p:nvPr>
            <p:ph type="sldNum" sz="quarter" idx="10"/>
          </p:nvPr>
        </p:nvSpPr>
        <p:spPr/>
        <p:txBody>
          <a:bodyPr/>
          <a:lstStyle/>
          <a:p>
            <a:fld id="{EAA036F8-4360-CA47-BB02-733F6F7BF573}" type="slidenum">
              <a:rPr lang="en-US" smtClean="0"/>
              <a:t>8</a:t>
            </a:fld>
            <a:endParaRPr lang="en-US"/>
          </a:p>
        </p:txBody>
      </p:sp>
    </p:spTree>
    <p:extLst>
      <p:ext uri="{BB962C8B-B14F-4D97-AF65-F5344CB8AC3E}">
        <p14:creationId xmlns:p14="http://schemas.microsoft.com/office/powerpoint/2010/main" val="288514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9</a:t>
            </a:fld>
            <a:endParaRPr lang="en-US"/>
          </a:p>
        </p:txBody>
      </p:sp>
    </p:spTree>
    <p:extLst>
      <p:ext uri="{BB962C8B-B14F-4D97-AF65-F5344CB8AC3E}">
        <p14:creationId xmlns:p14="http://schemas.microsoft.com/office/powerpoint/2010/main" val="99778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10</a:t>
            </a:fld>
            <a:endParaRPr lang="en-US"/>
          </a:p>
        </p:txBody>
      </p:sp>
    </p:spTree>
    <p:extLst>
      <p:ext uri="{BB962C8B-B14F-4D97-AF65-F5344CB8AC3E}">
        <p14:creationId xmlns:p14="http://schemas.microsoft.com/office/powerpoint/2010/main" val="78287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C0A3-AC3B-3440-A2D8-0090E8801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D2BE15-ECA5-3344-9EC1-37BE3571D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B2DD08-4F68-1C4A-B569-C90C945F60FA}"/>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5" name="Footer Placeholder 4">
            <a:extLst>
              <a:ext uri="{FF2B5EF4-FFF2-40B4-BE49-F238E27FC236}">
                <a16:creationId xmlns:a16="http://schemas.microsoft.com/office/drawing/2014/main" id="{E1C21089-51D6-EC48-BF4C-E4D7A1A53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6B121-DBC5-4D41-8542-E1FB9ADBBC1C}"/>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56464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DC56-71DC-F44E-B7D2-AF57757B8A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FFA113-4F74-E24B-ABE8-BA042E62E8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CEA55-6E98-254C-B81E-1BF5AEAC5184}"/>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5" name="Footer Placeholder 4">
            <a:extLst>
              <a:ext uri="{FF2B5EF4-FFF2-40B4-BE49-F238E27FC236}">
                <a16:creationId xmlns:a16="http://schemas.microsoft.com/office/drawing/2014/main" id="{D80E396E-0A92-A443-B534-FF9DC942D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859D0-C1D4-3D4F-84D8-B448E0205E3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2517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A1723C-F66E-9A43-84E2-75A721E998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52D47-E90A-E240-95B6-1BD55F2760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12DC2-121E-E347-8443-A0DEA39B82C7}"/>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5" name="Footer Placeholder 4">
            <a:extLst>
              <a:ext uri="{FF2B5EF4-FFF2-40B4-BE49-F238E27FC236}">
                <a16:creationId xmlns:a16="http://schemas.microsoft.com/office/drawing/2014/main" id="{CA944975-195C-294C-A382-6061A428B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1A72-E16E-4E4A-92F3-70FEACE6D0A6}"/>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27864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51A4-2AC2-134C-AEA0-B1FB6F250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06C86-C8FB-6949-88B8-B4635B8DD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75A04-BE92-B446-A2B7-0A91353C008C}"/>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5" name="Footer Placeholder 4">
            <a:extLst>
              <a:ext uri="{FF2B5EF4-FFF2-40B4-BE49-F238E27FC236}">
                <a16:creationId xmlns:a16="http://schemas.microsoft.com/office/drawing/2014/main" id="{B5238C06-19A0-594C-B89C-2F307FD06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4AE6B-A9BF-9E40-9C3D-1A2BC20D0E6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94920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A96C-4F93-AB45-9C97-27BEC3B47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449ECF-6780-BE40-859E-8EBCAA02F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45DC69-EBFD-B440-A190-E909782D456F}"/>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5" name="Footer Placeholder 4">
            <a:extLst>
              <a:ext uri="{FF2B5EF4-FFF2-40B4-BE49-F238E27FC236}">
                <a16:creationId xmlns:a16="http://schemas.microsoft.com/office/drawing/2014/main" id="{19E97A5F-138C-C84C-A46F-20A02B896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9E044-3A27-344C-9BDA-88B679828AFB}"/>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15217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9B30-6F7D-6B47-B827-0F74045A5E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6E2B3-DF92-074C-BD08-76F5531D7A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60494C-CC19-204E-86BF-2966703DF7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1A3CC4-2C22-6746-8EC9-1D9BA1F503CA}"/>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6" name="Footer Placeholder 5">
            <a:extLst>
              <a:ext uri="{FF2B5EF4-FFF2-40B4-BE49-F238E27FC236}">
                <a16:creationId xmlns:a16="http://schemas.microsoft.com/office/drawing/2014/main" id="{78D8D5EA-6274-3644-ABA8-F667CA9FC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92F4-A48E-8549-A7DB-1A9E05A4ADAF}"/>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81608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DDB6-7AA5-1446-B3D1-2858D7C467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4E06C3-78F8-AA47-B08F-F2F2AD9DF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9C3247-582A-184C-841B-D23772D67F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19F7B9-CA3A-8942-B664-76B626B44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9197E8-0623-6E47-AA78-74EEC1F114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DC4713-6E2F-8E41-B72E-BC29C5DDA5B6}"/>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8" name="Footer Placeholder 7">
            <a:extLst>
              <a:ext uri="{FF2B5EF4-FFF2-40B4-BE49-F238E27FC236}">
                <a16:creationId xmlns:a16="http://schemas.microsoft.com/office/drawing/2014/main" id="{223036F5-2BE9-8F4B-8BE6-F83262C44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2348F8-029A-8F46-A3A8-3C844FDF59DD}"/>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69963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EE81-C7EA-D54A-9EC4-377D087A3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BF5D70-D23B-6D47-94C7-2A5B5EADF200}"/>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4" name="Footer Placeholder 3">
            <a:extLst>
              <a:ext uri="{FF2B5EF4-FFF2-40B4-BE49-F238E27FC236}">
                <a16:creationId xmlns:a16="http://schemas.microsoft.com/office/drawing/2014/main" id="{9EAE1268-4471-3449-8207-37EDDEC0E3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F82F7D-9FCF-0C4A-96DC-7F9AAAB0DD26}"/>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83626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7B01F-6C40-E543-8F74-5EC1F7D96361}"/>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3" name="Footer Placeholder 2">
            <a:extLst>
              <a:ext uri="{FF2B5EF4-FFF2-40B4-BE49-F238E27FC236}">
                <a16:creationId xmlns:a16="http://schemas.microsoft.com/office/drawing/2014/main" id="{5B30B114-3CBF-C740-BAD4-7B59D2EC0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331A2-475E-4C49-9A4A-0EB05D8004E7}"/>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47943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1027-5304-3042-810A-7CE715E44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EE221C-3B47-D14F-924A-79BC59984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6154E4-C617-734F-BF41-91D78CEE5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7DCCCD-6861-C64A-8D06-CECE9CCC45BE}"/>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6" name="Footer Placeholder 5">
            <a:extLst>
              <a:ext uri="{FF2B5EF4-FFF2-40B4-BE49-F238E27FC236}">
                <a16:creationId xmlns:a16="http://schemas.microsoft.com/office/drawing/2014/main" id="{D22178F0-4C36-684C-9A2E-8762E2C3B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3F0AD-9345-584F-8CB6-B3A29716E2A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8059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A07B-11C8-2449-87EA-ED2969E5F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56698-4690-8F4F-B6C4-CD32DCF83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93FDED-81C6-254D-A82C-F7BBF6CB0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FDF2F-D226-224A-B01D-FEE67DBE86BB}"/>
              </a:ext>
            </a:extLst>
          </p:cNvPr>
          <p:cNvSpPr>
            <a:spLocks noGrp="1"/>
          </p:cNvSpPr>
          <p:nvPr>
            <p:ph type="dt" sz="half" idx="10"/>
          </p:nvPr>
        </p:nvSpPr>
        <p:spPr/>
        <p:txBody>
          <a:bodyPr/>
          <a:lstStyle/>
          <a:p>
            <a:fld id="{C50CB83D-D45D-C944-BFF6-54245A66EDFC}" type="datetimeFigureOut">
              <a:rPr lang="en-US" smtClean="0"/>
              <a:t>7/25/18</a:t>
            </a:fld>
            <a:endParaRPr lang="en-US"/>
          </a:p>
        </p:txBody>
      </p:sp>
      <p:sp>
        <p:nvSpPr>
          <p:cNvPr id="6" name="Footer Placeholder 5">
            <a:extLst>
              <a:ext uri="{FF2B5EF4-FFF2-40B4-BE49-F238E27FC236}">
                <a16:creationId xmlns:a16="http://schemas.microsoft.com/office/drawing/2014/main" id="{06AFCE33-4CAF-C446-AB16-9F3D83ACD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96823-6263-E345-ABDC-DDBC1DDD69A3}"/>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94784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DF879-8AF9-5844-AF2D-07BF0ACD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422718-6B4D-1D4C-9B25-C3804228E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08473-36C4-EB4B-9708-5931CB749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CB83D-D45D-C944-BFF6-54245A66EDFC}" type="datetimeFigureOut">
              <a:rPr lang="en-US" smtClean="0"/>
              <a:t>7/25/18</a:t>
            </a:fld>
            <a:endParaRPr lang="en-US"/>
          </a:p>
        </p:txBody>
      </p:sp>
      <p:sp>
        <p:nvSpPr>
          <p:cNvPr id="5" name="Footer Placeholder 4">
            <a:extLst>
              <a:ext uri="{FF2B5EF4-FFF2-40B4-BE49-F238E27FC236}">
                <a16:creationId xmlns:a16="http://schemas.microsoft.com/office/drawing/2014/main" id="{41BCA089-D15E-CE40-B6FD-291E01217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F399-D42C-1843-B0B1-8EF1D92B7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B6D72-F413-3F43-8C7F-1BEB88600734}" type="slidenum">
              <a:rPr lang="en-US" smtClean="0"/>
              <a:t>‹#›</a:t>
            </a:fld>
            <a:endParaRPr lang="en-US"/>
          </a:p>
        </p:txBody>
      </p:sp>
    </p:spTree>
    <p:extLst>
      <p:ext uri="{BB962C8B-B14F-4D97-AF65-F5344CB8AC3E}">
        <p14:creationId xmlns:p14="http://schemas.microsoft.com/office/powerpoint/2010/main" val="300324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chen23/AI4ALL_NLP_stud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CE58-5DEF-6E46-B487-919FE6A713FA}"/>
              </a:ext>
            </a:extLst>
          </p:cNvPr>
          <p:cNvSpPr>
            <a:spLocks noGrp="1"/>
          </p:cNvSpPr>
          <p:nvPr>
            <p:ph type="ctrTitle"/>
          </p:nvPr>
        </p:nvSpPr>
        <p:spPr/>
        <p:txBody>
          <a:bodyPr/>
          <a:lstStyle/>
          <a:p>
            <a:r>
              <a:rPr lang="en-US" dirty="0"/>
              <a:t>Fake News Challenge</a:t>
            </a:r>
          </a:p>
        </p:txBody>
      </p:sp>
      <p:sp>
        <p:nvSpPr>
          <p:cNvPr id="3" name="Subtitle 2">
            <a:extLst>
              <a:ext uri="{FF2B5EF4-FFF2-40B4-BE49-F238E27FC236}">
                <a16:creationId xmlns:a16="http://schemas.microsoft.com/office/drawing/2014/main" id="{848CF62F-C527-A642-A6FA-A057A41AD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3162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 </a:t>
            </a:r>
            <a:r>
              <a:rPr lang="en-GB" b="1" dirty="0"/>
              <a:t>DISCUSSES</a:t>
            </a:r>
          </a:p>
          <a:p>
            <a:pPr marL="514350" indent="-514350">
              <a:buAutoNum type="arabicPeriod"/>
            </a:pPr>
            <a:r>
              <a:rPr lang="en-GB" dirty="0"/>
              <a:t>Amazon plans ad-supported video streaming service - NY post </a:t>
            </a:r>
            <a:r>
              <a:rPr lang="en-GB" b="1" dirty="0"/>
              <a:t>UNRELATED</a:t>
            </a:r>
          </a:p>
          <a:p>
            <a:pPr marL="514350" indent="-514350">
              <a:buAutoNum type="arabicPeriod"/>
            </a:pPr>
            <a:r>
              <a:rPr lang="en-GB" dirty="0"/>
              <a:t>Michael Brown shooting audio caught on tape? </a:t>
            </a:r>
            <a:r>
              <a:rPr lang="en-GB" b="1" dirty="0"/>
              <a:t>AGREE/DISCUSSES</a:t>
            </a:r>
          </a:p>
          <a:p>
            <a:pPr marL="514350" indent="-514350">
              <a:buAutoNum type="arabicPeriod"/>
            </a:pPr>
            <a:r>
              <a:rPr lang="en-GB" dirty="0"/>
              <a:t>White House Fence Jumper Pushed Past Female Guard </a:t>
            </a:r>
            <a:r>
              <a:rPr lang="en-GB" b="1" dirty="0"/>
              <a:t>UNRELATED</a:t>
            </a:r>
            <a:r>
              <a:rPr lang="en-GB" dirty="0"/>
              <a:t> </a:t>
            </a:r>
          </a:p>
        </p:txBody>
      </p:sp>
    </p:spTree>
    <p:extLst>
      <p:ext uri="{BB962C8B-B14F-4D97-AF65-F5344CB8AC3E}">
        <p14:creationId xmlns:p14="http://schemas.microsoft.com/office/powerpoint/2010/main" val="177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3</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fontAlgn="b">
              <a:buNone/>
            </a:pPr>
            <a:r>
              <a:rPr lang="en-GB" sz="2400" b="0" i="0" u="none" strike="noStrike" dirty="0">
                <a:solidFill>
                  <a:srgbClr val="000000"/>
                </a:solidFill>
                <a:effectLst/>
                <a:latin typeface="Calibri" panose="020F0502020204030204" pitchFamily="34" charset="0"/>
              </a:rPr>
              <a:t>A small meteorite struck a wooded area near the Nicaraguan capital</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airport on Saturday night.</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Residents reported hearing a loud bang, and the crater left by the meteorite measured 40-feet wide and 16-feet, BBC reports. No one was hurt.</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Astronomer Humberto </a:t>
            </a:r>
            <a:r>
              <a:rPr lang="en-GB" sz="2400" b="0" i="0" u="none" strike="noStrike" dirty="0" err="1">
                <a:solidFill>
                  <a:srgbClr val="000000"/>
                </a:solidFill>
                <a:effectLst/>
                <a:latin typeface="Calibri" panose="020F0502020204030204" pitchFamily="34" charset="0"/>
              </a:rPr>
              <a:t>Saballos</a:t>
            </a:r>
            <a:r>
              <a:rPr lang="en-GB" sz="2400" b="0" i="0" u="none" strike="noStrike" dirty="0">
                <a:solidFill>
                  <a:srgbClr val="000000"/>
                </a:solidFill>
                <a:effectLst/>
                <a:latin typeface="Calibri" panose="020F0502020204030204" pitchFamily="34" charset="0"/>
              </a:rPr>
              <a:t> said the meteorite could be part of an asteroid that passed by Earth Saturday night. International experts have been asked to help local scientists in their investigation.</a:t>
            </a:r>
            <a:br>
              <a:rPr lang="en-GB" sz="2400" b="0" i="0" u="none" strike="noStrike" dirty="0">
                <a:solidFill>
                  <a:srgbClr val="000000"/>
                </a:solidFill>
                <a:effectLst/>
                <a:latin typeface="Calibri" panose="020F0502020204030204" pitchFamily="34" charset="0"/>
              </a:rPr>
            </a:br>
            <a:br>
              <a:rPr lang="en-GB" sz="2400" b="0" i="0" u="none" strike="noStrike" dirty="0">
                <a:solidFill>
                  <a:srgbClr val="000000"/>
                </a:solidFill>
                <a:effectLst/>
                <a:latin typeface="Calibri" panose="020F0502020204030204" pitchFamily="34" charset="0"/>
              </a:rPr>
            </a:br>
            <a:r>
              <a:rPr lang="en-GB" sz="2400" b="0" i="0" u="none" strike="noStrike" dirty="0">
                <a:solidFill>
                  <a:srgbClr val="000000"/>
                </a:solidFill>
                <a:effectLst/>
                <a:latin typeface="Calibri" panose="020F0502020204030204" pitchFamily="34" charset="0"/>
              </a:rPr>
              <a:t>[BBC]</a:t>
            </a:r>
          </a:p>
          <a:p>
            <a:pPr marL="0" indent="0">
              <a:buNone/>
            </a:pPr>
            <a:endParaRPr lang="en-GB" sz="2400" dirty="0"/>
          </a:p>
        </p:txBody>
      </p:sp>
    </p:spTree>
    <p:extLst>
      <p:ext uri="{BB962C8B-B14F-4D97-AF65-F5344CB8AC3E}">
        <p14:creationId xmlns:p14="http://schemas.microsoft.com/office/powerpoint/2010/main" val="342112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a:t>
            </a:r>
          </a:p>
          <a:p>
            <a:pPr marL="514350" indent="-514350">
              <a:buAutoNum type="arabicPeriod"/>
            </a:pPr>
            <a:r>
              <a:rPr lang="en-GB" dirty="0"/>
              <a:t>Nicaragua asks U.S. for help investigating meteorite crater </a:t>
            </a:r>
          </a:p>
          <a:p>
            <a:pPr marL="514350" indent="-514350">
              <a:buAutoNum type="arabicPeriod"/>
            </a:pPr>
            <a:r>
              <a:rPr lang="en-GB" dirty="0"/>
              <a:t>See the Crater a Meteorite Made in Nicaragua</a:t>
            </a:r>
          </a:p>
          <a:p>
            <a:pPr marL="514350" indent="-514350">
              <a:buAutoNum type="arabicPeriod"/>
            </a:pPr>
            <a:r>
              <a:rPr lang="en-GB" dirty="0"/>
              <a:t>Court Orders Probe Into Complaints Of 'Forced Castration' In Religious '</a:t>
            </a:r>
            <a:r>
              <a:rPr lang="en-GB" dirty="0" err="1"/>
              <a:t>Dera</a:t>
            </a:r>
            <a:r>
              <a:rPr lang="en-GB" dirty="0"/>
              <a:t>' Sect</a:t>
            </a:r>
          </a:p>
        </p:txBody>
      </p:sp>
    </p:spTree>
    <p:extLst>
      <p:ext uri="{BB962C8B-B14F-4D97-AF65-F5344CB8AC3E}">
        <p14:creationId xmlns:p14="http://schemas.microsoft.com/office/powerpoint/2010/main" val="54382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 </a:t>
            </a:r>
            <a:r>
              <a:rPr lang="en-GB" b="1" dirty="0"/>
              <a:t>DISAGREE</a:t>
            </a:r>
          </a:p>
          <a:p>
            <a:pPr marL="514350" indent="-514350">
              <a:buAutoNum type="arabicPeriod"/>
            </a:pPr>
            <a:r>
              <a:rPr lang="en-GB" dirty="0"/>
              <a:t>Nicaragua asks U.S. for help investigating meteorite crater</a:t>
            </a:r>
            <a:r>
              <a:rPr lang="en-GB" b="1" dirty="0"/>
              <a:t> AGREE</a:t>
            </a:r>
          </a:p>
          <a:p>
            <a:pPr marL="514350" indent="-514350">
              <a:buAutoNum type="arabicPeriod"/>
            </a:pPr>
            <a:r>
              <a:rPr lang="en-GB" dirty="0"/>
              <a:t>See the Crater a Meteorite Made in Nicaragua </a:t>
            </a:r>
            <a:r>
              <a:rPr lang="en-GB" b="1" dirty="0"/>
              <a:t>AGREE</a:t>
            </a:r>
          </a:p>
          <a:p>
            <a:pPr marL="514350" indent="-514350">
              <a:buAutoNum type="arabicPeriod"/>
            </a:pPr>
            <a:r>
              <a:rPr lang="en-GB" dirty="0"/>
              <a:t>Court Orders Probe Into Complaints Of 'Forced Castration' In Religious '</a:t>
            </a:r>
            <a:r>
              <a:rPr lang="en-GB" dirty="0" err="1"/>
              <a:t>Dera</a:t>
            </a:r>
            <a:r>
              <a:rPr lang="en-GB" dirty="0"/>
              <a:t>' Sect </a:t>
            </a:r>
            <a:r>
              <a:rPr lang="en-GB" b="1" dirty="0"/>
              <a:t>UNRELATED</a:t>
            </a:r>
          </a:p>
        </p:txBody>
      </p:sp>
    </p:spTree>
    <p:extLst>
      <p:ext uri="{BB962C8B-B14F-4D97-AF65-F5344CB8AC3E}">
        <p14:creationId xmlns:p14="http://schemas.microsoft.com/office/powerpoint/2010/main" val="328237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p:txBody>
      </p:sp>
    </p:spTree>
    <p:extLst>
      <p:ext uri="{BB962C8B-B14F-4D97-AF65-F5344CB8AC3E}">
        <p14:creationId xmlns:p14="http://schemas.microsoft.com/office/powerpoint/2010/main" val="395850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p:txBody>
      </p:sp>
    </p:spTree>
    <p:extLst>
      <p:ext uri="{BB962C8B-B14F-4D97-AF65-F5344CB8AC3E}">
        <p14:creationId xmlns:p14="http://schemas.microsoft.com/office/powerpoint/2010/main" val="59877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a:p>
            <a:r>
              <a:rPr lang="en-US" dirty="0"/>
              <a:t>How well do you think a computer will perform at this task?  Discuss this amongst yourselves</a:t>
            </a:r>
          </a:p>
        </p:txBody>
      </p:sp>
    </p:spTree>
    <p:extLst>
      <p:ext uri="{BB962C8B-B14F-4D97-AF65-F5344CB8AC3E}">
        <p14:creationId xmlns:p14="http://schemas.microsoft.com/office/powerpoint/2010/main" val="79213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a:p>
            <a:r>
              <a:rPr lang="en-US" dirty="0"/>
              <a:t>How well do you think a computer will perform at this task?  Discuss this amongst yourselves</a:t>
            </a:r>
          </a:p>
          <a:p>
            <a:r>
              <a:rPr lang="en-US" dirty="0"/>
              <a:t>Let’s get started!</a:t>
            </a:r>
          </a:p>
        </p:txBody>
      </p:sp>
    </p:spTree>
    <p:extLst>
      <p:ext uri="{BB962C8B-B14F-4D97-AF65-F5344CB8AC3E}">
        <p14:creationId xmlns:p14="http://schemas.microsoft.com/office/powerpoint/2010/main" val="203052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6291C-3882-AB48-9966-4E2557B67CCD}"/>
              </a:ext>
            </a:extLst>
          </p:cNvPr>
          <p:cNvSpPr>
            <a:spLocks noGrp="1"/>
          </p:cNvSpPr>
          <p:nvPr>
            <p:ph idx="1"/>
          </p:nvPr>
        </p:nvSpPr>
        <p:spPr>
          <a:xfrm>
            <a:off x="838200" y="700088"/>
            <a:ext cx="10515600" cy="5476875"/>
          </a:xfrm>
        </p:spPr>
        <p:txBody>
          <a:bodyPr/>
          <a:lstStyle/>
          <a:p>
            <a:pPr marL="0" indent="0">
              <a:buNone/>
            </a:pPr>
            <a:r>
              <a:rPr lang="en-US" dirty="0"/>
              <a:t>Materials for today:</a:t>
            </a:r>
          </a:p>
          <a:p>
            <a:pPr marL="0" indent="0">
              <a:buNone/>
            </a:pPr>
            <a:r>
              <a:rPr lang="en-US" dirty="0">
                <a:hlinkClick r:id="rId2"/>
              </a:rPr>
              <a:t>https://github.com/cchen23/AI4ALL_NLP_student</a:t>
            </a:r>
            <a:endParaRPr lang="en-US" dirty="0"/>
          </a:p>
          <a:p>
            <a:pPr>
              <a:buFontTx/>
              <a:buChar char="-"/>
            </a:pPr>
            <a:r>
              <a:rPr lang="en-US" dirty="0"/>
              <a:t>Download the zip file for today (2018_07_25)</a:t>
            </a:r>
          </a:p>
          <a:p>
            <a:pPr marL="0" indent="0">
              <a:buNone/>
            </a:pPr>
            <a:endParaRPr lang="en-US" dirty="0"/>
          </a:p>
          <a:p>
            <a:pPr marL="0" indent="0">
              <a:buNone/>
            </a:pPr>
            <a:r>
              <a:rPr lang="en-US" dirty="0"/>
              <a:t>We are going to use the dataset we created yesterday (</a:t>
            </a:r>
            <a:r>
              <a:rPr lang="en-US" dirty="0" err="1"/>
              <a:t>train_data.csv</a:t>
            </a:r>
            <a:r>
              <a:rPr lang="en-US" dirty="0"/>
              <a:t>), but there will be an opportunity to recreate it if you can’t find it, or didn’t complete yesterday’s notebook.  </a:t>
            </a:r>
          </a:p>
          <a:p>
            <a:pPr marL="0" indent="0">
              <a:buNone/>
            </a:pPr>
            <a:endParaRPr lang="en-US" dirty="0"/>
          </a:p>
          <a:p>
            <a:pPr marL="0" indent="0">
              <a:buNone/>
            </a:pPr>
            <a:r>
              <a:rPr lang="en-US" dirty="0"/>
              <a:t>Let us know if you have problems.</a:t>
            </a:r>
          </a:p>
        </p:txBody>
      </p:sp>
    </p:spTree>
    <p:extLst>
      <p:ext uri="{BB962C8B-B14F-4D97-AF65-F5344CB8AC3E}">
        <p14:creationId xmlns:p14="http://schemas.microsoft.com/office/powerpoint/2010/main" val="159502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1</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a:buNone/>
            </a:pPr>
            <a:r>
              <a:rPr lang="en-GB" sz="2400" dirty="0"/>
              <a:t>The dedicated pet owner initially refused to pay for the procedure to save the 3-inch fish at Toll Barn Veterinary </a:t>
            </a:r>
            <a:r>
              <a:rPr lang="en-GB" sz="2400" dirty="0" err="1"/>
              <a:t>Center</a:t>
            </a:r>
            <a:r>
              <a:rPr lang="en-GB" sz="2400" dirty="0"/>
              <a:t> in Norfolk, but quickly changed his mind. A British man forked out $460 to save the life of his </a:t>
            </a:r>
            <a:r>
              <a:rPr lang="en-GB" sz="2400" dirty="0" err="1"/>
              <a:t>goldfish‚Äî</a:t>
            </a:r>
            <a:r>
              <a:rPr lang="en-GB" sz="2400" dirty="0"/>
              <a:t> after it became constipated. The dedicated owner took his blocked-up 3-inch pet to a vet after realizing it was struggling to pass waste, reports the Norfolk Daily Eastern Press. He was stunned to be told that the delicate operation needed to solve the problem would cost $460. Shocked at the high cost, he initially refused to give Toll Barn Veterinary </a:t>
            </a:r>
            <a:r>
              <a:rPr lang="en-GB" sz="2400" dirty="0" err="1"/>
              <a:t>Center</a:t>
            </a:r>
            <a:r>
              <a:rPr lang="en-GB" sz="2400" dirty="0"/>
              <a:t> in Norfolk the go-ahead. But the man, who has not been named, had a change of heart and returned just 10 minutes later to give them the green light. Vet Faye Bethell administered </a:t>
            </a:r>
            <a:r>
              <a:rPr lang="en-GB" sz="2400" dirty="0" err="1"/>
              <a:t>anesthetic</a:t>
            </a:r>
            <a:r>
              <a:rPr lang="en-GB" sz="2400" dirty="0"/>
              <a:t> to the fish, which was believed to be 2-years and 10-months old. The 29-year-old then used a tiny scalpel to remove a lump which had grown close to its dorsal fin. After 50-minutes, the fish was handed back to his grateful owner. "I have never done a procedure like that on a goldfish, although I have done it before on more valuable fish like a carp," Bethell told the Norfolk Daily Eastern Press. "There was nothing special about the fish. He just liked it a lot. People love their pets ‚</a:t>
            </a:r>
            <a:r>
              <a:rPr lang="en-GB" sz="2400" dirty="0" err="1"/>
              <a:t>Äî</a:t>
            </a:r>
            <a:r>
              <a:rPr lang="en-GB" sz="2400" dirty="0"/>
              <a:t> but that was an expensive little goldfish," she added.</a:t>
            </a:r>
            <a:endParaRPr lang="en-US" sz="2400" dirty="0"/>
          </a:p>
        </p:txBody>
      </p:sp>
    </p:spTree>
    <p:extLst>
      <p:ext uri="{BB962C8B-B14F-4D97-AF65-F5344CB8AC3E}">
        <p14:creationId xmlns:p14="http://schemas.microsoft.com/office/powerpoint/2010/main" val="218826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273681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b="1"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197937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Does the headline:</a:t>
            </a:r>
          </a:p>
          <a:p>
            <a:pPr marL="0" indent="0">
              <a:buNone/>
            </a:pPr>
            <a:r>
              <a:rPr lang="en-GB" dirty="0"/>
              <a:t>1. Agree with the article?</a:t>
            </a:r>
          </a:p>
          <a:p>
            <a:pPr marL="0" indent="0">
              <a:buNone/>
            </a:pPr>
            <a:r>
              <a:rPr lang="en-GB" dirty="0"/>
              <a:t>2. Disagree with the article?</a:t>
            </a:r>
          </a:p>
          <a:p>
            <a:pPr marL="0" indent="0">
              <a:buNone/>
            </a:pPr>
            <a:r>
              <a:rPr lang="en-GB" dirty="0"/>
              <a:t>3. Discuss the same topic as the headline, without the article taking a stance?</a:t>
            </a:r>
          </a:p>
          <a:p>
            <a:pPr marL="0" indent="0">
              <a:buNone/>
            </a:pPr>
            <a:r>
              <a:rPr lang="en-GB" dirty="0"/>
              <a:t>4. Discuss a different topic than the headline (so is unrelated)?</a:t>
            </a:r>
          </a:p>
          <a:p>
            <a:pPr marL="0" indent="0">
              <a:buNone/>
            </a:pPr>
            <a:endParaRPr lang="en-US" dirty="0"/>
          </a:p>
        </p:txBody>
      </p:sp>
    </p:spTree>
    <p:extLst>
      <p:ext uri="{BB962C8B-B14F-4D97-AF65-F5344CB8AC3E}">
        <p14:creationId xmlns:p14="http://schemas.microsoft.com/office/powerpoint/2010/main" val="346216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407954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 </a:t>
            </a:r>
            <a:r>
              <a:rPr lang="en-GB" b="1" dirty="0"/>
              <a:t>UNRELATED</a:t>
            </a:r>
          </a:p>
          <a:p>
            <a:pPr marL="514350" indent="-514350">
              <a:buAutoNum type="arabicPeriod"/>
            </a:pPr>
            <a:r>
              <a:rPr lang="en-GB" dirty="0"/>
              <a:t>British man pays $460 to save constipated goldfish's life </a:t>
            </a:r>
            <a:r>
              <a:rPr lang="en-GB" b="1" dirty="0"/>
              <a:t>AGREE</a:t>
            </a:r>
          </a:p>
          <a:p>
            <a:pPr marL="514350" indent="-514350">
              <a:buAutoNum type="arabicPeriod"/>
            </a:pPr>
            <a:r>
              <a:rPr lang="en-GB" dirty="0"/>
              <a:t>#</a:t>
            </a:r>
            <a:r>
              <a:rPr lang="en-GB" dirty="0" err="1"/>
              <a:t>HairGate</a:t>
            </a:r>
            <a:r>
              <a:rPr lang="en-GB" dirty="0"/>
              <a:t>: iPhone 6 Customers Are Complaining That The Phone Is Ripping Out Their Hair </a:t>
            </a:r>
            <a:r>
              <a:rPr lang="en-GB" b="1" dirty="0"/>
              <a:t>UNRELATED</a:t>
            </a:r>
          </a:p>
          <a:p>
            <a:pPr marL="514350" indent="-514350">
              <a:buAutoNum type="arabicPeriod"/>
            </a:pPr>
            <a:r>
              <a:rPr lang="en-GB" dirty="0"/>
              <a:t>Now THAT'S a Royal trip! Alan </a:t>
            </a:r>
            <a:r>
              <a:rPr lang="en-GB" dirty="0" err="1"/>
              <a:t>Titchmarsh</a:t>
            </a:r>
            <a:r>
              <a:rPr lang="en-GB" dirty="0"/>
              <a:t> finds psychedelic mushroom in the Queen's garden at Buckingham Palace </a:t>
            </a:r>
            <a:r>
              <a:rPr lang="en-GB" b="1" dirty="0"/>
              <a:t>UNRELATED</a:t>
            </a:r>
          </a:p>
          <a:p>
            <a:pPr marL="0" indent="0">
              <a:buNone/>
            </a:pPr>
            <a:endParaRPr lang="en-US" dirty="0"/>
          </a:p>
        </p:txBody>
      </p:sp>
    </p:spTree>
    <p:extLst>
      <p:ext uri="{BB962C8B-B14F-4D97-AF65-F5344CB8AC3E}">
        <p14:creationId xmlns:p14="http://schemas.microsoft.com/office/powerpoint/2010/main" val="390732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2</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a:buNone/>
            </a:pPr>
            <a:r>
              <a:rPr lang="en-GB" sz="2400" dirty="0"/>
              <a:t>On the same day Michael Brown Jr. was laid to rest, CNN Monday broadcast an audio recording in which the gunshots that felled the 18-year-old Aug. 9 can purportedly be heard in the background. The recording was taken by an unidentified local who was engaged in, and recording, another discussion at the time of the shooting... Don Lemon said that‚ CNN cannot independent verify the authenticity of this tape, noting that they… reached out to the FBI for confirmation of their interview with the Ferguson resident who says he made the recording… Paul Ginsberg, an expert on audio forensics, said he heard 10 shots on the recording, first a series of six, then four more. Blumenthal said the pause between the sixth and seventh shots fired could figure as key evidence into the ongoing investigation of the incident…</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90630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a:t>
            </a:r>
          </a:p>
          <a:p>
            <a:pPr marL="514350" indent="-514350">
              <a:buAutoNum type="arabicPeriod"/>
            </a:pPr>
            <a:r>
              <a:rPr lang="en-GB" dirty="0"/>
              <a:t>Amazon plans ad-supported video streaming service - NY post</a:t>
            </a:r>
          </a:p>
          <a:p>
            <a:pPr marL="514350" indent="-514350">
              <a:buAutoNum type="arabicPeriod"/>
            </a:pPr>
            <a:r>
              <a:rPr lang="en-GB" dirty="0"/>
              <a:t>Michael Brown shooting audio caught on tape?</a:t>
            </a:r>
          </a:p>
          <a:p>
            <a:pPr marL="514350" indent="-514350">
              <a:buAutoNum type="arabicPeriod"/>
            </a:pPr>
            <a:r>
              <a:rPr lang="en-GB" dirty="0"/>
              <a:t>White House Fence Jumper Pushed Past Female Guard </a:t>
            </a:r>
          </a:p>
        </p:txBody>
      </p:sp>
    </p:spTree>
    <p:extLst>
      <p:ext uri="{BB962C8B-B14F-4D97-AF65-F5344CB8AC3E}">
        <p14:creationId xmlns:p14="http://schemas.microsoft.com/office/powerpoint/2010/main" val="343000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1405</Words>
  <Application>Microsoft Macintosh PowerPoint</Application>
  <PresentationFormat>Widescreen</PresentationFormat>
  <Paragraphs>100</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Fake News Challenge</vt:lpstr>
      <vt:lpstr>Article 1</vt:lpstr>
      <vt:lpstr>Challenge 1: find the associated headline</vt:lpstr>
      <vt:lpstr>Challenge 1: find the associated headline</vt:lpstr>
      <vt:lpstr>Challenge 2: classify each headline </vt:lpstr>
      <vt:lpstr>Challenge 2: classify each headline </vt:lpstr>
      <vt:lpstr>Challenge 2: classify each headline </vt:lpstr>
      <vt:lpstr>Article 2</vt:lpstr>
      <vt:lpstr>Challenge 1: classify each headline</vt:lpstr>
      <vt:lpstr>Challenge 1: classify each headline</vt:lpstr>
      <vt:lpstr>Article 3</vt:lpstr>
      <vt:lpstr>Challenge 1: classify each headline</vt:lpstr>
      <vt:lpstr>Challenge 1: classify each headline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Challenge</dc:title>
  <dc:creator>Zoe</dc:creator>
  <cp:lastModifiedBy>Zoe</cp:lastModifiedBy>
  <cp:revision>10</cp:revision>
  <dcterms:created xsi:type="dcterms:W3CDTF">2018-06-28T01:39:22Z</dcterms:created>
  <dcterms:modified xsi:type="dcterms:W3CDTF">2018-07-25T14:28:47Z</dcterms:modified>
</cp:coreProperties>
</file>