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notesMasterIdLst>
    <p:notesMasterId r:id="rId31"/>
  </p:notesMasterIdLst>
  <p:sldIdLst>
    <p:sldId id="256" r:id="rId2"/>
    <p:sldId id="257" r:id="rId3"/>
    <p:sldId id="263" r:id="rId4"/>
    <p:sldId id="267" r:id="rId5"/>
    <p:sldId id="269" r:id="rId6"/>
    <p:sldId id="271" r:id="rId7"/>
    <p:sldId id="270" r:id="rId8"/>
    <p:sldId id="272" r:id="rId9"/>
    <p:sldId id="281" r:id="rId10"/>
    <p:sldId id="273" r:id="rId11"/>
    <p:sldId id="282" r:id="rId12"/>
    <p:sldId id="275" r:id="rId13"/>
    <p:sldId id="278" r:id="rId14"/>
    <p:sldId id="277" r:id="rId15"/>
    <p:sldId id="276" r:id="rId16"/>
    <p:sldId id="279" r:id="rId17"/>
    <p:sldId id="280" r:id="rId18"/>
    <p:sldId id="265" r:id="rId19"/>
    <p:sldId id="284" r:id="rId20"/>
    <p:sldId id="285" r:id="rId21"/>
    <p:sldId id="283" r:id="rId22"/>
    <p:sldId id="274" r:id="rId23"/>
    <p:sldId id="286" r:id="rId24"/>
    <p:sldId id="287" r:id="rId25"/>
    <p:sldId id="258" r:id="rId26"/>
    <p:sldId id="259" r:id="rId27"/>
    <p:sldId id="260" r:id="rId28"/>
    <p:sldId id="266" r:id="rId29"/>
    <p:sldId id="2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thy Chen" initials="CC" lastIdx="1" clrIdx="0">
    <p:extLst>
      <p:ext uri="{19B8F6BF-5375-455C-9EA6-DF929625EA0E}">
        <p15:presenceInfo xmlns:p15="http://schemas.microsoft.com/office/powerpoint/2012/main" userId="16cd660617a2e5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FE31B5-0961-454C-A3DD-42740E317C07}"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ECB9E-536C-4551-96DA-621CC202222E}" type="slidenum">
              <a:rPr lang="en-US" smtClean="0"/>
              <a:t>‹#›</a:t>
            </a:fld>
            <a:endParaRPr lang="en-US"/>
          </a:p>
        </p:txBody>
      </p:sp>
    </p:spTree>
    <p:extLst>
      <p:ext uri="{BB962C8B-B14F-4D97-AF65-F5344CB8AC3E}">
        <p14:creationId xmlns:p14="http://schemas.microsoft.com/office/powerpoint/2010/main" val="2600609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Parse tree: sentence; noun phrase, verb phrase; verb, determiner, noun</a:t>
            </a:r>
          </a:p>
        </p:txBody>
      </p:sp>
      <p:sp>
        <p:nvSpPr>
          <p:cNvPr id="4" name="Slide Number Placeholder 3"/>
          <p:cNvSpPr>
            <a:spLocks noGrp="1"/>
          </p:cNvSpPr>
          <p:nvPr>
            <p:ph type="sldNum" sz="quarter" idx="10"/>
          </p:nvPr>
        </p:nvSpPr>
        <p:spPr/>
        <p:txBody>
          <a:bodyPr/>
          <a:lstStyle/>
          <a:p>
            <a:fld id="{A07ECB9E-536C-4551-96DA-621CC202222E}" type="slidenum">
              <a:rPr lang="en-US" smtClean="0"/>
              <a:t>10</a:t>
            </a:fld>
            <a:endParaRPr lang="en-US"/>
          </a:p>
        </p:txBody>
      </p:sp>
    </p:spTree>
    <p:extLst>
      <p:ext uri="{BB962C8B-B14F-4D97-AF65-F5344CB8AC3E}">
        <p14:creationId xmlns:p14="http://schemas.microsoft.com/office/powerpoint/2010/main" val="321557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7ECB9E-536C-4551-96DA-621CC202222E}" type="slidenum">
              <a:rPr lang="en-US" smtClean="0"/>
              <a:t>14</a:t>
            </a:fld>
            <a:endParaRPr lang="en-US"/>
          </a:p>
        </p:txBody>
      </p:sp>
    </p:spTree>
    <p:extLst>
      <p:ext uri="{BB962C8B-B14F-4D97-AF65-F5344CB8AC3E}">
        <p14:creationId xmlns:p14="http://schemas.microsoft.com/office/powerpoint/2010/main" val="299273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p>
        </p:txBody>
      </p:sp>
      <p:sp>
        <p:nvSpPr>
          <p:cNvPr id="4" name="Slide Number Placeholder 3"/>
          <p:cNvSpPr>
            <a:spLocks noGrp="1"/>
          </p:cNvSpPr>
          <p:nvPr>
            <p:ph type="sldNum" sz="quarter" idx="10"/>
          </p:nvPr>
        </p:nvSpPr>
        <p:spPr/>
        <p:txBody>
          <a:bodyPr/>
          <a:lstStyle/>
          <a:p>
            <a:fld id="{A07ECB9E-536C-4551-96DA-621CC202222E}" type="slidenum">
              <a:rPr lang="en-US" smtClean="0"/>
              <a:t>22</a:t>
            </a:fld>
            <a:endParaRPr lang="en-US"/>
          </a:p>
        </p:txBody>
      </p:sp>
    </p:spTree>
    <p:extLst>
      <p:ext uri="{BB962C8B-B14F-4D97-AF65-F5344CB8AC3E}">
        <p14:creationId xmlns:p14="http://schemas.microsoft.com/office/powerpoint/2010/main" val="717307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492A6-EFA2-4D44-B10B-6EB4B9FD7A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8CA956-57AA-40A1-A0D9-606A6DD461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FF2E76-8195-49D3-943D-20510AF8BBCE}"/>
              </a:ext>
            </a:extLst>
          </p:cNvPr>
          <p:cNvSpPr>
            <a:spLocks noGrp="1"/>
          </p:cNvSpPr>
          <p:nvPr>
            <p:ph type="dt" sz="half" idx="10"/>
          </p:nvPr>
        </p:nvSpPr>
        <p:spPr/>
        <p:txBody>
          <a:bodyPr/>
          <a:lstStyle/>
          <a:p>
            <a:fld id="{08B9EBBA-996F-894A-B54A-D6246ED52CEA}" type="datetimeFigureOut">
              <a:rPr lang="en-US" smtClean="0"/>
              <a:pPr/>
              <a:t>4/19/2018</a:t>
            </a:fld>
            <a:endParaRPr lang="en-US" dirty="0"/>
          </a:p>
        </p:txBody>
      </p:sp>
      <p:sp>
        <p:nvSpPr>
          <p:cNvPr id="5" name="Footer Placeholder 4">
            <a:extLst>
              <a:ext uri="{FF2B5EF4-FFF2-40B4-BE49-F238E27FC236}">
                <a16:creationId xmlns:a16="http://schemas.microsoft.com/office/drawing/2014/main" id="{858B10E8-00CC-47E3-B198-3F6AE5C67B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584088-FED6-4201-ABD1-0DC014D2B48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8719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9AC2-367A-44AD-9A82-0AC980DCB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858AEA-7FEA-406D-AD50-E37FF7F794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DC04A-5E9C-493B-B156-EA4387541A0D}"/>
              </a:ext>
            </a:extLst>
          </p:cNvPr>
          <p:cNvSpPr>
            <a:spLocks noGrp="1"/>
          </p:cNvSpPr>
          <p:nvPr>
            <p:ph type="dt" sz="half" idx="10"/>
          </p:nvPr>
        </p:nvSpPr>
        <p:spPr/>
        <p:txBody>
          <a:bodyPr/>
          <a:lstStyle/>
          <a:p>
            <a:fld id="{C6C52C72-DE31-F449-A4ED-4C594FD91407}" type="datetimeFigureOut">
              <a:rPr lang="en-US" smtClean="0"/>
              <a:pPr/>
              <a:t>4/19/2018</a:t>
            </a:fld>
            <a:endParaRPr lang="en-US" dirty="0"/>
          </a:p>
        </p:txBody>
      </p:sp>
      <p:sp>
        <p:nvSpPr>
          <p:cNvPr id="5" name="Footer Placeholder 4">
            <a:extLst>
              <a:ext uri="{FF2B5EF4-FFF2-40B4-BE49-F238E27FC236}">
                <a16:creationId xmlns:a16="http://schemas.microsoft.com/office/drawing/2014/main" id="{355F6FDF-14C6-4F52-8028-17521A6BEA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581022-DC65-49E1-A702-2D720921921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0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B936C-4759-47F0-AB74-62965E099A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86C040-D4C0-4DC2-B61C-B6E973C444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5B296-5DBD-4A5D-8379-02FC43B1A94A}"/>
              </a:ext>
            </a:extLst>
          </p:cNvPr>
          <p:cNvSpPr>
            <a:spLocks noGrp="1"/>
          </p:cNvSpPr>
          <p:nvPr>
            <p:ph type="dt" sz="half" idx="10"/>
          </p:nvPr>
        </p:nvSpPr>
        <p:spPr/>
        <p:txBody>
          <a:bodyPr/>
          <a:lstStyle/>
          <a:p>
            <a:fld id="{ED62726E-379B-B349-9EED-81ED093FA806}" type="datetimeFigureOut">
              <a:rPr lang="en-US" smtClean="0"/>
              <a:pPr/>
              <a:t>4/19/2018</a:t>
            </a:fld>
            <a:endParaRPr lang="en-US" dirty="0"/>
          </a:p>
        </p:txBody>
      </p:sp>
      <p:sp>
        <p:nvSpPr>
          <p:cNvPr id="5" name="Footer Placeholder 4">
            <a:extLst>
              <a:ext uri="{FF2B5EF4-FFF2-40B4-BE49-F238E27FC236}">
                <a16:creationId xmlns:a16="http://schemas.microsoft.com/office/drawing/2014/main" id="{8E2E9414-7EA2-4F7A-92A5-F9A3FF3580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1F1834-3BCE-4F05-9F86-516655BD5E2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349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3C08-7BA3-4053-9ADF-DCCC8F3A5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2767A4-CABA-493F-AAFA-B7A7808753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ECF13-043C-49C9-8BFA-E5D3A13710D8}"/>
              </a:ext>
            </a:extLst>
          </p:cNvPr>
          <p:cNvSpPr>
            <a:spLocks noGrp="1"/>
          </p:cNvSpPr>
          <p:nvPr>
            <p:ph type="dt" sz="half" idx="10"/>
          </p:nvPr>
        </p:nvSpPr>
        <p:spPr/>
        <p:txBody>
          <a:bodyPr/>
          <a:lstStyle/>
          <a:p>
            <a:fld id="{9B3A1323-8D79-1946-B0D7-40001CF92E9D}" type="datetimeFigureOut">
              <a:rPr lang="en-US" smtClean="0"/>
              <a:pPr/>
              <a:t>4/19/2018</a:t>
            </a:fld>
            <a:endParaRPr lang="en-US" dirty="0"/>
          </a:p>
        </p:txBody>
      </p:sp>
      <p:sp>
        <p:nvSpPr>
          <p:cNvPr id="5" name="Footer Placeholder 4">
            <a:extLst>
              <a:ext uri="{FF2B5EF4-FFF2-40B4-BE49-F238E27FC236}">
                <a16:creationId xmlns:a16="http://schemas.microsoft.com/office/drawing/2014/main" id="{BA214BD9-88EA-45BE-BC2D-278992748C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2198DC-A576-4C90-B5BF-46E57E55F9C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689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5995-883E-4FD5-8BE5-A9D1E961E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F01008-72B7-4640-81E9-7BEDD67A66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83E298-1B70-4EAF-B31F-749A1F7E2EB5}"/>
              </a:ext>
            </a:extLst>
          </p:cNvPr>
          <p:cNvSpPr>
            <a:spLocks noGrp="1"/>
          </p:cNvSpPr>
          <p:nvPr>
            <p:ph type="dt" sz="half" idx="10"/>
          </p:nvPr>
        </p:nvSpPr>
        <p:spPr/>
        <p:txBody>
          <a:bodyPr/>
          <a:lstStyle/>
          <a:p>
            <a:fld id="{8DFA1846-DA80-1C48-A609-854EA85C59AD}" type="datetimeFigureOut">
              <a:rPr lang="en-US" smtClean="0"/>
              <a:pPr/>
              <a:t>4/19/2018</a:t>
            </a:fld>
            <a:endParaRPr lang="en-US" dirty="0"/>
          </a:p>
        </p:txBody>
      </p:sp>
      <p:sp>
        <p:nvSpPr>
          <p:cNvPr id="5" name="Footer Placeholder 4">
            <a:extLst>
              <a:ext uri="{FF2B5EF4-FFF2-40B4-BE49-F238E27FC236}">
                <a16:creationId xmlns:a16="http://schemas.microsoft.com/office/drawing/2014/main" id="{EF14147F-383E-46EB-86D0-B1F7B432F2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38C19C-4AE9-4E3F-8A81-8CF6B598824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67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A3DC-F1F3-4F3A-9001-0E59A19B6D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7B3BDE-B39B-4B2C-BBA2-C8E620405E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009C7D-D03A-45CE-A914-51C91380DF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5541A7-CB54-49DF-A64D-F601B978A8EF}"/>
              </a:ext>
            </a:extLst>
          </p:cNvPr>
          <p:cNvSpPr>
            <a:spLocks noGrp="1"/>
          </p:cNvSpPr>
          <p:nvPr>
            <p:ph type="dt" sz="half" idx="10"/>
          </p:nvPr>
        </p:nvSpPr>
        <p:spPr/>
        <p:txBody>
          <a:bodyPr/>
          <a:lstStyle/>
          <a:p>
            <a:fld id="{57302355-E14B-8545-A8F8-0FE83CC9D524}" type="datetimeFigureOut">
              <a:rPr lang="en-US" smtClean="0"/>
              <a:pPr/>
              <a:t>4/19/2018</a:t>
            </a:fld>
            <a:endParaRPr lang="en-US" dirty="0"/>
          </a:p>
        </p:txBody>
      </p:sp>
      <p:sp>
        <p:nvSpPr>
          <p:cNvPr id="6" name="Footer Placeholder 5">
            <a:extLst>
              <a:ext uri="{FF2B5EF4-FFF2-40B4-BE49-F238E27FC236}">
                <a16:creationId xmlns:a16="http://schemas.microsoft.com/office/drawing/2014/main" id="{C4A71C35-8651-4DEE-AC44-BD117D3BDF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01CE67-23E9-47ED-8530-01B16E21C83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622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081CF-69B7-4497-BDD2-DE3D3F723B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53B649-2008-487F-85B2-197ED9111A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A83F21-C687-450A-B01A-973A0A06FC5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26E75B-E8A5-4839-9829-9447ED9918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016878-A575-4A4F-9FC8-3B1D295FCC2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663A57-99ED-4E60-8855-BB182F073946}"/>
              </a:ext>
            </a:extLst>
          </p:cNvPr>
          <p:cNvSpPr>
            <a:spLocks noGrp="1"/>
          </p:cNvSpPr>
          <p:nvPr>
            <p:ph type="dt" sz="half" idx="10"/>
          </p:nvPr>
        </p:nvSpPr>
        <p:spPr/>
        <p:txBody>
          <a:bodyPr/>
          <a:lstStyle/>
          <a:p>
            <a:fld id="{02640F58-564D-2B4F-AE67-E407BA4FCF45}" type="datetimeFigureOut">
              <a:rPr lang="en-US" smtClean="0"/>
              <a:pPr/>
              <a:t>4/19/2018</a:t>
            </a:fld>
            <a:endParaRPr lang="en-US" dirty="0"/>
          </a:p>
        </p:txBody>
      </p:sp>
      <p:sp>
        <p:nvSpPr>
          <p:cNvPr id="8" name="Footer Placeholder 7">
            <a:extLst>
              <a:ext uri="{FF2B5EF4-FFF2-40B4-BE49-F238E27FC236}">
                <a16:creationId xmlns:a16="http://schemas.microsoft.com/office/drawing/2014/main" id="{DDD09275-9E2E-4BF2-B21E-D40013E4F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35698F1-601F-4CF1-AD11-2775E94C8F0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616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D0EB-4B55-4261-8E21-C0159B5B81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47FEB4-B975-4364-ABC8-62F4D8CEAE2D}"/>
              </a:ext>
            </a:extLst>
          </p:cNvPr>
          <p:cNvSpPr>
            <a:spLocks noGrp="1"/>
          </p:cNvSpPr>
          <p:nvPr>
            <p:ph type="dt" sz="half" idx="10"/>
          </p:nvPr>
        </p:nvSpPr>
        <p:spPr/>
        <p:txBody>
          <a:bodyPr/>
          <a:lstStyle/>
          <a:p>
            <a:fld id="{F13A34C8-038E-2045-AF43-DF7DBB8E0E9E}" type="datetimeFigureOut">
              <a:rPr lang="en-US" smtClean="0"/>
              <a:pPr/>
              <a:t>4/19/2018</a:t>
            </a:fld>
            <a:endParaRPr lang="en-US" dirty="0"/>
          </a:p>
        </p:txBody>
      </p:sp>
      <p:sp>
        <p:nvSpPr>
          <p:cNvPr id="4" name="Footer Placeholder 3">
            <a:extLst>
              <a:ext uri="{FF2B5EF4-FFF2-40B4-BE49-F238E27FC236}">
                <a16:creationId xmlns:a16="http://schemas.microsoft.com/office/drawing/2014/main" id="{747487F0-1830-492A-A0BF-5E8EE5C2F8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12C3C61-9153-45D1-9C0D-F629DF75E84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136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963EBD-8670-46B7-9FB2-34E542291145}"/>
              </a:ext>
            </a:extLst>
          </p:cNvPr>
          <p:cNvSpPr>
            <a:spLocks noGrp="1"/>
          </p:cNvSpPr>
          <p:nvPr>
            <p:ph type="dt" sz="half" idx="10"/>
          </p:nvPr>
        </p:nvSpPr>
        <p:spPr/>
        <p:txBody>
          <a:bodyPr/>
          <a:lstStyle/>
          <a:p>
            <a:fld id="{8818C68F-D26B-8F47-958C-23B49CF8A634}" type="datetimeFigureOut">
              <a:rPr lang="en-US" smtClean="0"/>
              <a:pPr/>
              <a:t>4/19/2018</a:t>
            </a:fld>
            <a:endParaRPr lang="en-US" dirty="0"/>
          </a:p>
        </p:txBody>
      </p:sp>
      <p:sp>
        <p:nvSpPr>
          <p:cNvPr id="3" name="Footer Placeholder 2">
            <a:extLst>
              <a:ext uri="{FF2B5EF4-FFF2-40B4-BE49-F238E27FC236}">
                <a16:creationId xmlns:a16="http://schemas.microsoft.com/office/drawing/2014/main" id="{E33C087C-2699-4B5A-A9A3-0358BB058A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DD3E648-4B47-421B-BB74-091FB9F7918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7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31BC-4678-4124-9F1A-00F3A9098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AFC5A1-36F7-4405-AFED-8BD70F6563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4DDE09-F65C-4ACE-9B09-2C74F4837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37CD9A-870D-4726-BFD9-6C6C8CC24BC6}"/>
              </a:ext>
            </a:extLst>
          </p:cNvPr>
          <p:cNvSpPr>
            <a:spLocks noGrp="1"/>
          </p:cNvSpPr>
          <p:nvPr>
            <p:ph type="dt" sz="half" idx="10"/>
          </p:nvPr>
        </p:nvSpPr>
        <p:spPr/>
        <p:txBody>
          <a:bodyPr/>
          <a:lstStyle/>
          <a:p>
            <a:fld id="{D0DF5E60-9974-AC48-9591-99C2BB44B7CF}" type="datetimeFigureOut">
              <a:rPr lang="en-US" smtClean="0"/>
              <a:pPr/>
              <a:t>4/19/2018</a:t>
            </a:fld>
            <a:endParaRPr lang="en-US" dirty="0"/>
          </a:p>
        </p:txBody>
      </p:sp>
      <p:sp>
        <p:nvSpPr>
          <p:cNvPr id="6" name="Footer Placeholder 5">
            <a:extLst>
              <a:ext uri="{FF2B5EF4-FFF2-40B4-BE49-F238E27FC236}">
                <a16:creationId xmlns:a16="http://schemas.microsoft.com/office/drawing/2014/main" id="{FDE99401-0C57-4236-A3AA-8209E42802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0B2AB6-FB6F-4E04-ACAD-DA5DA848FE1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176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6FF1-F8E0-4076-AD8D-2E84066B7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F344DE-ADBE-49B1-B34A-FA8749E4C2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762CA5-3B2C-47BB-BB7D-62CDD29FF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F5ADB8-B67F-4CFA-99C9-70A095F2E4E6}"/>
              </a:ext>
            </a:extLst>
          </p:cNvPr>
          <p:cNvSpPr>
            <a:spLocks noGrp="1"/>
          </p:cNvSpPr>
          <p:nvPr>
            <p:ph type="dt" sz="half" idx="10"/>
          </p:nvPr>
        </p:nvSpPr>
        <p:spPr/>
        <p:txBody>
          <a:bodyPr/>
          <a:lstStyle/>
          <a:p>
            <a:fld id="{18C79C5D-2A6F-F04D-97DA-BEF2467B64E4}" type="datetimeFigureOut">
              <a:rPr lang="en-US" smtClean="0"/>
              <a:pPr/>
              <a:t>4/19/2018</a:t>
            </a:fld>
            <a:endParaRPr lang="en-US" dirty="0"/>
          </a:p>
        </p:txBody>
      </p:sp>
      <p:sp>
        <p:nvSpPr>
          <p:cNvPr id="6" name="Footer Placeholder 5">
            <a:extLst>
              <a:ext uri="{FF2B5EF4-FFF2-40B4-BE49-F238E27FC236}">
                <a16:creationId xmlns:a16="http://schemas.microsoft.com/office/drawing/2014/main" id="{FB8171AC-9D95-4829-8D3D-5405237748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CF34572-2DB7-4B05-B597-8EBA83A3A0B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26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AFF53-C9D5-4F65-9868-E11E10756C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1B9C3E-B069-44D3-B242-2FFF90C09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C2EBB-36F7-4166-B359-809D2126C8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4/19/2018</a:t>
            </a:fld>
            <a:endParaRPr lang="en-US" dirty="0"/>
          </a:p>
        </p:txBody>
      </p:sp>
      <p:sp>
        <p:nvSpPr>
          <p:cNvPr id="5" name="Footer Placeholder 4">
            <a:extLst>
              <a:ext uri="{FF2B5EF4-FFF2-40B4-BE49-F238E27FC236}">
                <a16:creationId xmlns:a16="http://schemas.microsoft.com/office/drawing/2014/main" id="{3146FAF0-BB3A-49CC-8B96-488CC3DB2A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B797905-A3E8-4072-8648-AC654C4746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59992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FB67-DCB8-479F-86BE-10003D2B2CC5}"/>
              </a:ext>
            </a:extLst>
          </p:cNvPr>
          <p:cNvSpPr>
            <a:spLocks noGrp="1"/>
          </p:cNvSpPr>
          <p:nvPr>
            <p:ph type="ctrTitle"/>
          </p:nvPr>
        </p:nvSpPr>
        <p:spPr/>
        <p:txBody>
          <a:bodyPr/>
          <a:lstStyle/>
          <a:p>
            <a:r>
              <a:rPr lang="en-US" dirty="0"/>
              <a:t>NLP for Social Good</a:t>
            </a:r>
          </a:p>
        </p:txBody>
      </p:sp>
      <p:sp>
        <p:nvSpPr>
          <p:cNvPr id="3" name="Subtitle 2">
            <a:extLst>
              <a:ext uri="{FF2B5EF4-FFF2-40B4-BE49-F238E27FC236}">
                <a16:creationId xmlns:a16="http://schemas.microsoft.com/office/drawing/2014/main" id="{E4BD0DC0-34BF-4DBC-972F-171750F1CA73}"/>
              </a:ext>
            </a:extLst>
          </p:cNvPr>
          <p:cNvSpPr>
            <a:spLocks noGrp="1"/>
          </p:cNvSpPr>
          <p:nvPr>
            <p:ph type="subTitle" idx="1"/>
          </p:nvPr>
        </p:nvSpPr>
        <p:spPr/>
        <p:txBody>
          <a:bodyPr/>
          <a:lstStyle/>
          <a:p>
            <a:r>
              <a:rPr lang="en-US" dirty="0"/>
              <a:t>Splash 2018</a:t>
            </a:r>
          </a:p>
        </p:txBody>
      </p:sp>
    </p:spTree>
    <p:extLst>
      <p:ext uri="{BB962C8B-B14F-4D97-AF65-F5344CB8AC3E}">
        <p14:creationId xmlns:p14="http://schemas.microsoft.com/office/powerpoint/2010/main" val="1478056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EB5EDD-C3B7-4EBB-8095-8549BDEF68E0}"/>
              </a:ext>
            </a:extLst>
          </p:cNvPr>
          <p:cNvPicPr>
            <a:picLocks noChangeAspect="1"/>
          </p:cNvPicPr>
          <p:nvPr/>
        </p:nvPicPr>
        <p:blipFill>
          <a:blip r:embed="rId3"/>
          <a:stretch>
            <a:fillRect/>
          </a:stretch>
        </p:blipFill>
        <p:spPr>
          <a:xfrm>
            <a:off x="2542632" y="0"/>
            <a:ext cx="7106736" cy="6858000"/>
          </a:xfrm>
          <a:prstGeom prst="rect">
            <a:avLst/>
          </a:prstGeom>
        </p:spPr>
      </p:pic>
      <p:sp>
        <p:nvSpPr>
          <p:cNvPr id="5" name="TextBox 4">
            <a:extLst>
              <a:ext uri="{FF2B5EF4-FFF2-40B4-BE49-F238E27FC236}">
                <a16:creationId xmlns:a16="http://schemas.microsoft.com/office/drawing/2014/main" id="{CD0D8E49-6AA3-4BDF-8AE4-9278E6AE3ABA}"/>
              </a:ext>
            </a:extLst>
          </p:cNvPr>
          <p:cNvSpPr txBox="1"/>
          <p:nvPr/>
        </p:nvSpPr>
        <p:spPr>
          <a:xfrm>
            <a:off x="325315" y="6418385"/>
            <a:ext cx="5416868" cy="369332"/>
          </a:xfrm>
          <a:prstGeom prst="rect">
            <a:avLst/>
          </a:prstGeom>
          <a:noFill/>
        </p:spPr>
        <p:txBody>
          <a:bodyPr wrap="none" rtlCol="0">
            <a:spAutoFit/>
          </a:bodyPr>
          <a:lstStyle/>
          <a:p>
            <a:r>
              <a:rPr lang="en-US" dirty="0"/>
              <a:t>https://commons.wikimedia.org/wiki/File:ParseTree.svg</a:t>
            </a:r>
          </a:p>
        </p:txBody>
      </p:sp>
    </p:spTree>
    <p:extLst>
      <p:ext uri="{BB962C8B-B14F-4D97-AF65-F5344CB8AC3E}">
        <p14:creationId xmlns:p14="http://schemas.microsoft.com/office/powerpoint/2010/main" val="2968770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692214-DC6C-4BD1-8371-491A0A70F9FF}"/>
              </a:ext>
            </a:extLst>
          </p:cNvPr>
          <p:cNvPicPr>
            <a:picLocks noChangeAspect="1"/>
          </p:cNvPicPr>
          <p:nvPr/>
        </p:nvPicPr>
        <p:blipFill>
          <a:blip r:embed="rId2"/>
          <a:stretch>
            <a:fillRect/>
          </a:stretch>
        </p:blipFill>
        <p:spPr>
          <a:xfrm>
            <a:off x="1767254" y="1643062"/>
            <a:ext cx="7620000" cy="3571875"/>
          </a:xfrm>
          <a:prstGeom prst="rect">
            <a:avLst/>
          </a:prstGeom>
        </p:spPr>
      </p:pic>
      <p:sp>
        <p:nvSpPr>
          <p:cNvPr id="5" name="TextBox 4">
            <a:extLst>
              <a:ext uri="{FF2B5EF4-FFF2-40B4-BE49-F238E27FC236}">
                <a16:creationId xmlns:a16="http://schemas.microsoft.com/office/drawing/2014/main" id="{F78128D0-08C0-4B93-8D1D-196C6CCB14E3}"/>
              </a:ext>
            </a:extLst>
          </p:cNvPr>
          <p:cNvSpPr txBox="1"/>
          <p:nvPr/>
        </p:nvSpPr>
        <p:spPr>
          <a:xfrm>
            <a:off x="342900" y="6392008"/>
            <a:ext cx="6680931" cy="369332"/>
          </a:xfrm>
          <a:prstGeom prst="rect">
            <a:avLst/>
          </a:prstGeom>
          <a:noFill/>
        </p:spPr>
        <p:txBody>
          <a:bodyPr wrap="none" rtlCol="0">
            <a:spAutoFit/>
          </a:bodyPr>
          <a:lstStyle/>
          <a:p>
            <a:r>
              <a:rPr lang="en-US" dirty="0"/>
              <a:t>http://iconictranslation.com/2014/10/language-challenge-7-chinese/</a:t>
            </a:r>
          </a:p>
        </p:txBody>
      </p:sp>
    </p:spTree>
    <p:extLst>
      <p:ext uri="{BB962C8B-B14F-4D97-AF65-F5344CB8AC3E}">
        <p14:creationId xmlns:p14="http://schemas.microsoft.com/office/powerpoint/2010/main" val="367871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7F4417-CCC4-4D12-B4E9-71E2DD533785}"/>
              </a:ext>
            </a:extLst>
          </p:cNvPr>
          <p:cNvPicPr>
            <a:picLocks noChangeAspect="1"/>
          </p:cNvPicPr>
          <p:nvPr/>
        </p:nvPicPr>
        <p:blipFill>
          <a:blip r:embed="rId2"/>
          <a:stretch>
            <a:fillRect/>
          </a:stretch>
        </p:blipFill>
        <p:spPr>
          <a:xfrm>
            <a:off x="0" y="2381477"/>
            <a:ext cx="12192000" cy="2095045"/>
          </a:xfrm>
          <a:prstGeom prst="rect">
            <a:avLst/>
          </a:prstGeom>
        </p:spPr>
      </p:pic>
      <p:sp>
        <p:nvSpPr>
          <p:cNvPr id="5" name="TextBox 4">
            <a:extLst>
              <a:ext uri="{FF2B5EF4-FFF2-40B4-BE49-F238E27FC236}">
                <a16:creationId xmlns:a16="http://schemas.microsoft.com/office/drawing/2014/main" id="{D70D464F-69C5-4292-8E01-3AD14452528A}"/>
              </a:ext>
            </a:extLst>
          </p:cNvPr>
          <p:cNvSpPr txBox="1"/>
          <p:nvPr/>
        </p:nvSpPr>
        <p:spPr>
          <a:xfrm>
            <a:off x="527538" y="6488723"/>
            <a:ext cx="2158796" cy="369332"/>
          </a:xfrm>
          <a:prstGeom prst="rect">
            <a:avLst/>
          </a:prstGeom>
          <a:noFill/>
        </p:spPr>
        <p:txBody>
          <a:bodyPr wrap="none" rtlCol="0">
            <a:spAutoFit/>
          </a:bodyPr>
          <a:lstStyle/>
          <a:p>
            <a:r>
              <a:rPr lang="en-US" dirty="0"/>
              <a:t>translate.google.com</a:t>
            </a:r>
          </a:p>
        </p:txBody>
      </p:sp>
    </p:spTree>
    <p:extLst>
      <p:ext uri="{BB962C8B-B14F-4D97-AF65-F5344CB8AC3E}">
        <p14:creationId xmlns:p14="http://schemas.microsoft.com/office/powerpoint/2010/main" val="160907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6C695D-D332-45B0-B287-BE1450B55E36}"/>
              </a:ext>
            </a:extLst>
          </p:cNvPr>
          <p:cNvPicPr>
            <a:picLocks noChangeAspect="1"/>
          </p:cNvPicPr>
          <p:nvPr/>
        </p:nvPicPr>
        <p:blipFill>
          <a:blip r:embed="rId2"/>
          <a:stretch>
            <a:fillRect/>
          </a:stretch>
        </p:blipFill>
        <p:spPr>
          <a:xfrm>
            <a:off x="3471862" y="1238250"/>
            <a:ext cx="5248275" cy="4381500"/>
          </a:xfrm>
          <a:prstGeom prst="rect">
            <a:avLst/>
          </a:prstGeom>
        </p:spPr>
      </p:pic>
      <p:sp>
        <p:nvSpPr>
          <p:cNvPr id="5" name="TextBox 4">
            <a:extLst>
              <a:ext uri="{FF2B5EF4-FFF2-40B4-BE49-F238E27FC236}">
                <a16:creationId xmlns:a16="http://schemas.microsoft.com/office/drawing/2014/main" id="{44974D4B-9D22-419E-A1AE-A63812B37B6C}"/>
              </a:ext>
            </a:extLst>
          </p:cNvPr>
          <p:cNvSpPr txBox="1"/>
          <p:nvPr/>
        </p:nvSpPr>
        <p:spPr>
          <a:xfrm>
            <a:off x="430823" y="6330462"/>
            <a:ext cx="6948056" cy="369332"/>
          </a:xfrm>
          <a:prstGeom prst="rect">
            <a:avLst/>
          </a:prstGeom>
          <a:noFill/>
        </p:spPr>
        <p:txBody>
          <a:bodyPr wrap="none" rtlCol="0">
            <a:spAutoFit/>
          </a:bodyPr>
          <a:lstStyle/>
          <a:p>
            <a:r>
              <a:rPr lang="en-US" dirty="0"/>
              <a:t>https://apkpure.com/sumit-text-summarization/com.karimo.sumit_final</a:t>
            </a:r>
          </a:p>
        </p:txBody>
      </p:sp>
    </p:spTree>
    <p:extLst>
      <p:ext uri="{BB962C8B-B14F-4D97-AF65-F5344CB8AC3E}">
        <p14:creationId xmlns:p14="http://schemas.microsoft.com/office/powerpoint/2010/main" val="214781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49E760-B8B3-444D-84EC-423FE750C378}"/>
              </a:ext>
            </a:extLst>
          </p:cNvPr>
          <p:cNvPicPr>
            <a:picLocks noChangeAspect="1"/>
          </p:cNvPicPr>
          <p:nvPr/>
        </p:nvPicPr>
        <p:blipFill>
          <a:blip r:embed="rId3"/>
          <a:stretch>
            <a:fillRect/>
          </a:stretch>
        </p:blipFill>
        <p:spPr>
          <a:xfrm>
            <a:off x="851388" y="273333"/>
            <a:ext cx="10489223" cy="5444999"/>
          </a:xfrm>
          <a:prstGeom prst="rect">
            <a:avLst/>
          </a:prstGeom>
        </p:spPr>
      </p:pic>
      <p:sp>
        <p:nvSpPr>
          <p:cNvPr id="5" name="TextBox 4">
            <a:extLst>
              <a:ext uri="{FF2B5EF4-FFF2-40B4-BE49-F238E27FC236}">
                <a16:creationId xmlns:a16="http://schemas.microsoft.com/office/drawing/2014/main" id="{2A45A654-1ECE-4B52-A6D4-1750C1551B04}"/>
              </a:ext>
            </a:extLst>
          </p:cNvPr>
          <p:cNvSpPr txBox="1"/>
          <p:nvPr/>
        </p:nvSpPr>
        <p:spPr>
          <a:xfrm>
            <a:off x="316523" y="6427177"/>
            <a:ext cx="4372736" cy="369332"/>
          </a:xfrm>
          <a:prstGeom prst="rect">
            <a:avLst/>
          </a:prstGeom>
          <a:noFill/>
        </p:spPr>
        <p:txBody>
          <a:bodyPr wrap="none" rtlCol="0">
            <a:spAutoFit/>
          </a:bodyPr>
          <a:lstStyle/>
          <a:p>
            <a:r>
              <a:rPr lang="en-US" dirty="0"/>
              <a:t>https://www.bitext.com/sentiment-analysis/</a:t>
            </a:r>
          </a:p>
        </p:txBody>
      </p:sp>
    </p:spTree>
    <p:extLst>
      <p:ext uri="{BB962C8B-B14F-4D97-AF65-F5344CB8AC3E}">
        <p14:creationId xmlns:p14="http://schemas.microsoft.com/office/powerpoint/2010/main" val="2641024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3DE578-2D18-4A3D-84BE-D66DDCE355F1}"/>
              </a:ext>
            </a:extLst>
          </p:cNvPr>
          <p:cNvPicPr>
            <a:picLocks noChangeAspect="1"/>
          </p:cNvPicPr>
          <p:nvPr/>
        </p:nvPicPr>
        <p:blipFill>
          <a:blip r:embed="rId2"/>
          <a:stretch>
            <a:fillRect/>
          </a:stretch>
        </p:blipFill>
        <p:spPr>
          <a:xfrm>
            <a:off x="2364214" y="216511"/>
            <a:ext cx="7463571" cy="5826288"/>
          </a:xfrm>
          <a:prstGeom prst="rect">
            <a:avLst/>
          </a:prstGeom>
        </p:spPr>
      </p:pic>
      <p:sp>
        <p:nvSpPr>
          <p:cNvPr id="5" name="TextBox 4">
            <a:extLst>
              <a:ext uri="{FF2B5EF4-FFF2-40B4-BE49-F238E27FC236}">
                <a16:creationId xmlns:a16="http://schemas.microsoft.com/office/drawing/2014/main" id="{2152830E-9789-4178-8B77-20EF91B01471}"/>
              </a:ext>
            </a:extLst>
          </p:cNvPr>
          <p:cNvSpPr txBox="1"/>
          <p:nvPr/>
        </p:nvSpPr>
        <p:spPr>
          <a:xfrm>
            <a:off x="281354" y="6318323"/>
            <a:ext cx="8528360" cy="646331"/>
          </a:xfrm>
          <a:prstGeom prst="rect">
            <a:avLst/>
          </a:prstGeom>
          <a:noFill/>
        </p:spPr>
        <p:txBody>
          <a:bodyPr wrap="none" rtlCol="0">
            <a:spAutoFit/>
          </a:bodyPr>
          <a:lstStyle/>
          <a:p>
            <a:r>
              <a:rPr lang="en-US" dirty="0">
                <a:effectLst/>
              </a:rPr>
              <a:t>A. Agrawal </a:t>
            </a:r>
            <a:r>
              <a:rPr lang="en-US" i="1" dirty="0">
                <a:effectLst/>
              </a:rPr>
              <a:t>et al.</a:t>
            </a:r>
            <a:r>
              <a:rPr lang="en-US" dirty="0">
                <a:effectLst/>
              </a:rPr>
              <a:t>, “VQA: Visual Question Answering,” </a:t>
            </a:r>
            <a:r>
              <a:rPr lang="en-US" i="1" dirty="0">
                <a:effectLst/>
              </a:rPr>
              <a:t>arXiv:1505.00468 [</a:t>
            </a:r>
            <a:r>
              <a:rPr lang="en-US" i="1" dirty="0" err="1">
                <a:effectLst/>
              </a:rPr>
              <a:t>cs</a:t>
            </a:r>
            <a:r>
              <a:rPr lang="en-US" i="1" dirty="0">
                <a:effectLst/>
              </a:rPr>
              <a:t>]</a:t>
            </a:r>
            <a:r>
              <a:rPr lang="en-US" dirty="0">
                <a:effectLst/>
              </a:rPr>
              <a:t>, May 2015.</a:t>
            </a:r>
          </a:p>
          <a:p>
            <a:endParaRPr lang="en-US" dirty="0"/>
          </a:p>
        </p:txBody>
      </p:sp>
    </p:spTree>
    <p:extLst>
      <p:ext uri="{BB962C8B-B14F-4D97-AF65-F5344CB8AC3E}">
        <p14:creationId xmlns:p14="http://schemas.microsoft.com/office/powerpoint/2010/main" val="2436736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7E29A5-B40E-47C7-96F0-C2897EAB0953}"/>
              </a:ext>
            </a:extLst>
          </p:cNvPr>
          <p:cNvPicPr>
            <a:picLocks noChangeAspect="1"/>
          </p:cNvPicPr>
          <p:nvPr/>
        </p:nvPicPr>
        <p:blipFill>
          <a:blip r:embed="rId2"/>
          <a:stretch>
            <a:fillRect/>
          </a:stretch>
        </p:blipFill>
        <p:spPr>
          <a:xfrm>
            <a:off x="1266825" y="1571625"/>
            <a:ext cx="9658350" cy="3714750"/>
          </a:xfrm>
          <a:prstGeom prst="rect">
            <a:avLst/>
          </a:prstGeom>
        </p:spPr>
      </p:pic>
      <p:sp>
        <p:nvSpPr>
          <p:cNvPr id="5" name="TextBox 4">
            <a:extLst>
              <a:ext uri="{FF2B5EF4-FFF2-40B4-BE49-F238E27FC236}">
                <a16:creationId xmlns:a16="http://schemas.microsoft.com/office/drawing/2014/main" id="{F4D39868-E037-4C08-A94D-735A792DFC11}"/>
              </a:ext>
            </a:extLst>
          </p:cNvPr>
          <p:cNvSpPr txBox="1"/>
          <p:nvPr/>
        </p:nvSpPr>
        <p:spPr>
          <a:xfrm>
            <a:off x="430823" y="6154615"/>
            <a:ext cx="6456832" cy="369332"/>
          </a:xfrm>
          <a:prstGeom prst="rect">
            <a:avLst/>
          </a:prstGeom>
          <a:noFill/>
        </p:spPr>
        <p:txBody>
          <a:bodyPr wrap="none" rtlCol="0">
            <a:spAutoFit/>
          </a:bodyPr>
          <a:lstStyle/>
          <a:p>
            <a:r>
              <a:rPr lang="en-US" dirty="0"/>
              <a:t>https://matlab1.com/support-vector-machine-speech-recognition/</a:t>
            </a:r>
          </a:p>
        </p:txBody>
      </p:sp>
    </p:spTree>
    <p:extLst>
      <p:ext uri="{BB962C8B-B14F-4D97-AF65-F5344CB8AC3E}">
        <p14:creationId xmlns:p14="http://schemas.microsoft.com/office/powerpoint/2010/main" val="2544642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1AEF2C-32A6-4B2E-8CC2-6C3D0C0EE35B}"/>
              </a:ext>
            </a:extLst>
          </p:cNvPr>
          <p:cNvPicPr>
            <a:picLocks noChangeAspect="1"/>
          </p:cNvPicPr>
          <p:nvPr/>
        </p:nvPicPr>
        <p:blipFill>
          <a:blip r:embed="rId2"/>
          <a:stretch>
            <a:fillRect/>
          </a:stretch>
        </p:blipFill>
        <p:spPr>
          <a:xfrm>
            <a:off x="2419419" y="0"/>
            <a:ext cx="6135496" cy="5722332"/>
          </a:xfrm>
          <a:prstGeom prst="rect">
            <a:avLst/>
          </a:prstGeom>
        </p:spPr>
      </p:pic>
      <p:sp>
        <p:nvSpPr>
          <p:cNvPr id="5" name="TextBox 4">
            <a:extLst>
              <a:ext uri="{FF2B5EF4-FFF2-40B4-BE49-F238E27FC236}">
                <a16:creationId xmlns:a16="http://schemas.microsoft.com/office/drawing/2014/main" id="{FC66C0DD-0284-475D-90F8-9B7873CBBDF4}"/>
              </a:ext>
            </a:extLst>
          </p:cNvPr>
          <p:cNvSpPr txBox="1"/>
          <p:nvPr/>
        </p:nvSpPr>
        <p:spPr>
          <a:xfrm>
            <a:off x="483577" y="6471138"/>
            <a:ext cx="6257162" cy="369332"/>
          </a:xfrm>
          <a:prstGeom prst="rect">
            <a:avLst/>
          </a:prstGeom>
          <a:noFill/>
        </p:spPr>
        <p:txBody>
          <a:bodyPr wrap="none" rtlCol="0">
            <a:spAutoFit/>
          </a:bodyPr>
          <a:lstStyle/>
          <a:p>
            <a:r>
              <a:rPr lang="en-US" dirty="0"/>
              <a:t>https://play.google.com/store/apps/details?id=com.textsprecher</a:t>
            </a:r>
          </a:p>
        </p:txBody>
      </p:sp>
    </p:spTree>
    <p:extLst>
      <p:ext uri="{BB962C8B-B14F-4D97-AF65-F5344CB8AC3E}">
        <p14:creationId xmlns:p14="http://schemas.microsoft.com/office/powerpoint/2010/main" val="2552070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F60A-A59A-4A8F-802E-477EB955F406}"/>
              </a:ext>
            </a:extLst>
          </p:cNvPr>
          <p:cNvSpPr>
            <a:spLocks noGrp="1"/>
          </p:cNvSpPr>
          <p:nvPr>
            <p:ph type="title"/>
          </p:nvPr>
        </p:nvSpPr>
        <p:spPr/>
        <p:txBody>
          <a:bodyPr/>
          <a:lstStyle/>
          <a:p>
            <a:r>
              <a:rPr lang="en-US" dirty="0"/>
              <a:t>What makes it difficult?</a:t>
            </a:r>
          </a:p>
        </p:txBody>
      </p:sp>
      <p:sp>
        <p:nvSpPr>
          <p:cNvPr id="3" name="Content Placeholder 2">
            <a:extLst>
              <a:ext uri="{FF2B5EF4-FFF2-40B4-BE49-F238E27FC236}">
                <a16:creationId xmlns:a16="http://schemas.microsoft.com/office/drawing/2014/main" id="{B303CBB5-711E-4E04-996B-148A5EA622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01368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EDDD69-1AAA-4D13-8D3C-07F3F4E8E72A}"/>
              </a:ext>
            </a:extLst>
          </p:cNvPr>
          <p:cNvPicPr>
            <a:picLocks noChangeAspect="1"/>
          </p:cNvPicPr>
          <p:nvPr/>
        </p:nvPicPr>
        <p:blipFill>
          <a:blip r:embed="rId2"/>
          <a:stretch>
            <a:fillRect/>
          </a:stretch>
        </p:blipFill>
        <p:spPr>
          <a:xfrm>
            <a:off x="2028825" y="1800225"/>
            <a:ext cx="8134350" cy="3257550"/>
          </a:xfrm>
          <a:prstGeom prst="rect">
            <a:avLst/>
          </a:prstGeom>
        </p:spPr>
      </p:pic>
      <p:sp>
        <p:nvSpPr>
          <p:cNvPr id="5" name="TextBox 4">
            <a:extLst>
              <a:ext uri="{FF2B5EF4-FFF2-40B4-BE49-F238E27FC236}">
                <a16:creationId xmlns:a16="http://schemas.microsoft.com/office/drawing/2014/main" id="{CF3D27C3-9D27-4EC5-A809-C40A0E54E486}"/>
              </a:ext>
            </a:extLst>
          </p:cNvPr>
          <p:cNvSpPr txBox="1"/>
          <p:nvPr/>
        </p:nvSpPr>
        <p:spPr>
          <a:xfrm>
            <a:off x="448408" y="6330462"/>
            <a:ext cx="9098453" cy="369332"/>
          </a:xfrm>
          <a:prstGeom prst="rect">
            <a:avLst/>
          </a:prstGeom>
          <a:noFill/>
        </p:spPr>
        <p:txBody>
          <a:bodyPr wrap="none" rtlCol="0">
            <a:spAutoFit/>
          </a:bodyPr>
          <a:lstStyle/>
          <a:p>
            <a:r>
              <a:rPr lang="en-US" dirty="0"/>
              <a:t>https://www.ecenglish.com/en/social/blog/ec-central/2015/11/23/vocab-review-homophones</a:t>
            </a:r>
          </a:p>
        </p:txBody>
      </p:sp>
    </p:spTree>
    <p:extLst>
      <p:ext uri="{BB962C8B-B14F-4D97-AF65-F5344CB8AC3E}">
        <p14:creationId xmlns:p14="http://schemas.microsoft.com/office/powerpoint/2010/main" val="2355477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049CA1-A27C-4795-8125-275587FC7392}"/>
              </a:ext>
            </a:extLst>
          </p:cNvPr>
          <p:cNvSpPr>
            <a:spLocks noGrp="1"/>
          </p:cNvSpPr>
          <p:nvPr>
            <p:ph type="title"/>
          </p:nvPr>
        </p:nvSpPr>
        <p:spPr/>
        <p:txBody>
          <a:bodyPr/>
          <a:lstStyle/>
          <a:p>
            <a:r>
              <a:rPr lang="en-US" dirty="0"/>
              <a:t>What is it?</a:t>
            </a:r>
          </a:p>
        </p:txBody>
      </p:sp>
      <p:sp>
        <p:nvSpPr>
          <p:cNvPr id="5" name="Text Placeholder 4">
            <a:extLst>
              <a:ext uri="{FF2B5EF4-FFF2-40B4-BE49-F238E27FC236}">
                <a16:creationId xmlns:a16="http://schemas.microsoft.com/office/drawing/2014/main" id="{932E592C-D32E-4526-B075-37E975267E37}"/>
              </a:ext>
            </a:extLst>
          </p:cNvPr>
          <p:cNvSpPr>
            <a:spLocks noGrp="1"/>
          </p:cNvSpPr>
          <p:nvPr>
            <p:ph type="body" idx="1"/>
          </p:nvPr>
        </p:nvSpPr>
        <p:spPr/>
        <p:txBody>
          <a:bodyPr/>
          <a:lstStyle/>
          <a:p>
            <a:r>
              <a:rPr lang="en-US" dirty="0"/>
              <a:t>…and why do we care?</a:t>
            </a:r>
          </a:p>
        </p:txBody>
      </p:sp>
    </p:spTree>
    <p:extLst>
      <p:ext uri="{BB962C8B-B14F-4D97-AF65-F5344CB8AC3E}">
        <p14:creationId xmlns:p14="http://schemas.microsoft.com/office/powerpoint/2010/main" val="2882556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D278D4-2C5B-494B-AB66-6D253259F140}"/>
              </a:ext>
            </a:extLst>
          </p:cNvPr>
          <p:cNvPicPr>
            <a:picLocks noChangeAspect="1"/>
          </p:cNvPicPr>
          <p:nvPr/>
        </p:nvPicPr>
        <p:blipFill rotWithShape="1">
          <a:blip r:embed="rId2"/>
          <a:srcRect l="3395" t="3036" r="2385" b="1957"/>
          <a:stretch/>
        </p:blipFill>
        <p:spPr>
          <a:xfrm>
            <a:off x="3525715" y="1899138"/>
            <a:ext cx="5196254" cy="3094894"/>
          </a:xfrm>
          <a:prstGeom prst="rect">
            <a:avLst/>
          </a:prstGeom>
        </p:spPr>
      </p:pic>
      <p:sp>
        <p:nvSpPr>
          <p:cNvPr id="5" name="TextBox 4">
            <a:extLst>
              <a:ext uri="{FF2B5EF4-FFF2-40B4-BE49-F238E27FC236}">
                <a16:creationId xmlns:a16="http://schemas.microsoft.com/office/drawing/2014/main" id="{78FA4BBC-7265-415E-B858-07A6F8B9F093}"/>
              </a:ext>
            </a:extLst>
          </p:cNvPr>
          <p:cNvSpPr txBox="1"/>
          <p:nvPr/>
        </p:nvSpPr>
        <p:spPr>
          <a:xfrm>
            <a:off x="228600" y="6506308"/>
            <a:ext cx="7964744" cy="369332"/>
          </a:xfrm>
          <a:prstGeom prst="rect">
            <a:avLst/>
          </a:prstGeom>
          <a:noFill/>
        </p:spPr>
        <p:txBody>
          <a:bodyPr wrap="none" rtlCol="0">
            <a:spAutoFit/>
          </a:bodyPr>
          <a:lstStyle/>
          <a:p>
            <a:r>
              <a:rPr lang="en-US" dirty="0"/>
              <a:t>https://i.pinimg.com/originals/0a/92/15/0a921501fa2c6ad60f2e7cde0c8e90a4.jpg</a:t>
            </a:r>
          </a:p>
        </p:txBody>
      </p:sp>
    </p:spTree>
    <p:extLst>
      <p:ext uri="{BB962C8B-B14F-4D97-AF65-F5344CB8AC3E}">
        <p14:creationId xmlns:p14="http://schemas.microsoft.com/office/powerpoint/2010/main" val="2504991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75139E-59B5-4025-9056-F784BFDB105B}"/>
              </a:ext>
            </a:extLst>
          </p:cNvPr>
          <p:cNvPicPr>
            <a:picLocks noChangeAspect="1"/>
          </p:cNvPicPr>
          <p:nvPr/>
        </p:nvPicPr>
        <p:blipFill>
          <a:blip r:embed="rId2"/>
          <a:stretch>
            <a:fillRect/>
          </a:stretch>
        </p:blipFill>
        <p:spPr>
          <a:xfrm>
            <a:off x="2076450" y="1771650"/>
            <a:ext cx="8039100" cy="3314700"/>
          </a:xfrm>
          <a:prstGeom prst="rect">
            <a:avLst/>
          </a:prstGeom>
        </p:spPr>
      </p:pic>
      <p:sp>
        <p:nvSpPr>
          <p:cNvPr id="6" name="TextBox 5">
            <a:extLst>
              <a:ext uri="{FF2B5EF4-FFF2-40B4-BE49-F238E27FC236}">
                <a16:creationId xmlns:a16="http://schemas.microsoft.com/office/drawing/2014/main" id="{B5B06D9A-3C66-477E-9B87-3F4F0FC6354B}"/>
              </a:ext>
            </a:extLst>
          </p:cNvPr>
          <p:cNvSpPr txBox="1"/>
          <p:nvPr/>
        </p:nvSpPr>
        <p:spPr>
          <a:xfrm>
            <a:off x="395654" y="6145823"/>
            <a:ext cx="9515746" cy="369332"/>
          </a:xfrm>
          <a:prstGeom prst="rect">
            <a:avLst/>
          </a:prstGeom>
          <a:noFill/>
        </p:spPr>
        <p:txBody>
          <a:bodyPr wrap="none" rtlCol="0">
            <a:spAutoFit/>
          </a:bodyPr>
          <a:lstStyle/>
          <a:p>
            <a:r>
              <a:rPr lang="en-US" dirty="0"/>
              <a:t>https://www.ecenglish.com/learnenglish/lessons/homonyms-words-have-more-one-meaning-spirit</a:t>
            </a:r>
          </a:p>
        </p:txBody>
      </p:sp>
    </p:spTree>
    <p:extLst>
      <p:ext uri="{BB962C8B-B14F-4D97-AF65-F5344CB8AC3E}">
        <p14:creationId xmlns:p14="http://schemas.microsoft.com/office/powerpoint/2010/main" val="2383108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66FED9-B841-405E-B0DA-0FDC676C53AC}"/>
              </a:ext>
            </a:extLst>
          </p:cNvPr>
          <p:cNvPicPr>
            <a:picLocks noChangeAspect="1"/>
          </p:cNvPicPr>
          <p:nvPr/>
        </p:nvPicPr>
        <p:blipFill>
          <a:blip r:embed="rId3"/>
          <a:stretch>
            <a:fillRect/>
          </a:stretch>
        </p:blipFill>
        <p:spPr>
          <a:xfrm>
            <a:off x="1619250" y="2147746"/>
            <a:ext cx="8953500" cy="1704975"/>
          </a:xfrm>
          <a:prstGeom prst="rect">
            <a:avLst/>
          </a:prstGeom>
        </p:spPr>
      </p:pic>
      <p:sp>
        <p:nvSpPr>
          <p:cNvPr id="5" name="TextBox 4">
            <a:extLst>
              <a:ext uri="{FF2B5EF4-FFF2-40B4-BE49-F238E27FC236}">
                <a16:creationId xmlns:a16="http://schemas.microsoft.com/office/drawing/2014/main" id="{9A65AE85-A909-4957-AB4C-77EF45F708B1}"/>
              </a:ext>
            </a:extLst>
          </p:cNvPr>
          <p:cNvSpPr txBox="1"/>
          <p:nvPr/>
        </p:nvSpPr>
        <p:spPr>
          <a:xfrm>
            <a:off x="316523" y="6462346"/>
            <a:ext cx="10097188" cy="369332"/>
          </a:xfrm>
          <a:prstGeom prst="rect">
            <a:avLst/>
          </a:prstGeom>
          <a:noFill/>
        </p:spPr>
        <p:txBody>
          <a:bodyPr wrap="none" rtlCol="0">
            <a:spAutoFit/>
          </a:bodyPr>
          <a:lstStyle/>
          <a:p>
            <a:r>
              <a:rPr lang="en-US" dirty="0"/>
              <a:t>http://what-when-how.com/how-to-build-a-digital-library/word-segmentation-and-sorting-digital-library/</a:t>
            </a:r>
          </a:p>
        </p:txBody>
      </p:sp>
    </p:spTree>
    <p:extLst>
      <p:ext uri="{BB962C8B-B14F-4D97-AF65-F5344CB8AC3E}">
        <p14:creationId xmlns:p14="http://schemas.microsoft.com/office/powerpoint/2010/main" val="542386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F60A23-0333-45C8-AE52-A13F1A814A13}"/>
              </a:ext>
            </a:extLst>
          </p:cNvPr>
          <p:cNvPicPr>
            <a:picLocks noChangeAspect="1"/>
          </p:cNvPicPr>
          <p:nvPr/>
        </p:nvPicPr>
        <p:blipFill>
          <a:blip r:embed="rId2"/>
          <a:stretch>
            <a:fillRect/>
          </a:stretch>
        </p:blipFill>
        <p:spPr>
          <a:xfrm>
            <a:off x="3152775" y="1924050"/>
            <a:ext cx="5886450" cy="3009900"/>
          </a:xfrm>
          <a:prstGeom prst="rect">
            <a:avLst/>
          </a:prstGeom>
        </p:spPr>
      </p:pic>
      <p:sp>
        <p:nvSpPr>
          <p:cNvPr id="5" name="TextBox 4">
            <a:extLst>
              <a:ext uri="{FF2B5EF4-FFF2-40B4-BE49-F238E27FC236}">
                <a16:creationId xmlns:a16="http://schemas.microsoft.com/office/drawing/2014/main" id="{52382646-EBE0-43C9-8D28-31CD730C0C1D}"/>
              </a:ext>
            </a:extLst>
          </p:cNvPr>
          <p:cNvSpPr txBox="1"/>
          <p:nvPr/>
        </p:nvSpPr>
        <p:spPr>
          <a:xfrm>
            <a:off x="290146" y="6268915"/>
            <a:ext cx="7716921" cy="369332"/>
          </a:xfrm>
          <a:prstGeom prst="rect">
            <a:avLst/>
          </a:prstGeom>
          <a:noFill/>
        </p:spPr>
        <p:txBody>
          <a:bodyPr wrap="none" rtlCol="0">
            <a:spAutoFit/>
          </a:bodyPr>
          <a:lstStyle/>
          <a:p>
            <a:r>
              <a:rPr lang="en-US" dirty="0"/>
              <a:t>http://onthesannyside.blogspot.com/2015/08/fun-with-dangling-modifiers.html</a:t>
            </a:r>
          </a:p>
        </p:txBody>
      </p:sp>
    </p:spTree>
    <p:extLst>
      <p:ext uri="{BB962C8B-B14F-4D97-AF65-F5344CB8AC3E}">
        <p14:creationId xmlns:p14="http://schemas.microsoft.com/office/powerpoint/2010/main" val="1947087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AC03-12FC-4596-8253-3F44D0C617D1}"/>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FD82E601-B22D-4EEC-9A0F-9F94626A17F3}"/>
              </a:ext>
            </a:extLst>
          </p:cNvPr>
          <p:cNvSpPr>
            <a:spLocks noGrp="1"/>
          </p:cNvSpPr>
          <p:nvPr>
            <p:ph idx="1"/>
          </p:nvPr>
        </p:nvSpPr>
        <p:spPr/>
        <p:txBody>
          <a:bodyPr/>
          <a:lstStyle/>
          <a:p>
            <a:r>
              <a:rPr lang="en-US" dirty="0"/>
              <a:t>Ambiguous sentences: https://www.teatime-mag.com/magazines/wp-content/themes/tt/print/teatime61/print.pdf</a:t>
            </a:r>
          </a:p>
        </p:txBody>
      </p:sp>
    </p:spTree>
    <p:extLst>
      <p:ext uri="{BB962C8B-B14F-4D97-AF65-F5344CB8AC3E}">
        <p14:creationId xmlns:p14="http://schemas.microsoft.com/office/powerpoint/2010/main" val="3284493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0EB0-8369-4399-91E0-FA372BB7FCCD}"/>
              </a:ext>
            </a:extLst>
          </p:cNvPr>
          <p:cNvSpPr>
            <a:spLocks noGrp="1"/>
          </p:cNvSpPr>
          <p:nvPr>
            <p:ph type="title"/>
          </p:nvPr>
        </p:nvSpPr>
        <p:spPr/>
        <p:txBody>
          <a:bodyPr/>
          <a:lstStyle/>
          <a:p>
            <a:r>
              <a:rPr lang="en-US" dirty="0"/>
              <a:t>How does it work?</a:t>
            </a:r>
          </a:p>
        </p:txBody>
      </p:sp>
      <p:sp>
        <p:nvSpPr>
          <p:cNvPr id="3" name="Text Placeholder 2">
            <a:extLst>
              <a:ext uri="{FF2B5EF4-FFF2-40B4-BE49-F238E27FC236}">
                <a16:creationId xmlns:a16="http://schemas.microsoft.com/office/drawing/2014/main" id="{65C440A8-BD6B-4E31-9859-636FAB8718D2}"/>
              </a:ext>
            </a:extLst>
          </p:cNvPr>
          <p:cNvSpPr>
            <a:spLocks noGrp="1"/>
          </p:cNvSpPr>
          <p:nvPr>
            <p:ph type="body" idx="1"/>
          </p:nvPr>
        </p:nvSpPr>
        <p:spPr/>
        <p:txBody>
          <a:bodyPr/>
          <a:lstStyle/>
          <a:p>
            <a:r>
              <a:rPr lang="en-US" dirty="0"/>
              <a:t>…and how can we make it work?</a:t>
            </a:r>
          </a:p>
        </p:txBody>
      </p:sp>
    </p:spTree>
    <p:extLst>
      <p:ext uri="{BB962C8B-B14F-4D97-AF65-F5344CB8AC3E}">
        <p14:creationId xmlns:p14="http://schemas.microsoft.com/office/powerpoint/2010/main" val="1449710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EA07-C815-4C12-8064-A8C916741E39}"/>
              </a:ext>
            </a:extLst>
          </p:cNvPr>
          <p:cNvSpPr>
            <a:spLocks noGrp="1"/>
          </p:cNvSpPr>
          <p:nvPr>
            <p:ph type="title"/>
          </p:nvPr>
        </p:nvSpPr>
        <p:spPr/>
        <p:txBody>
          <a:bodyPr/>
          <a:lstStyle/>
          <a:p>
            <a:r>
              <a:rPr lang="en-US" dirty="0"/>
              <a:t>Where do we use it?</a:t>
            </a:r>
          </a:p>
        </p:txBody>
      </p:sp>
      <p:sp>
        <p:nvSpPr>
          <p:cNvPr id="3" name="Text Placeholder 2">
            <a:extLst>
              <a:ext uri="{FF2B5EF4-FFF2-40B4-BE49-F238E27FC236}">
                <a16:creationId xmlns:a16="http://schemas.microsoft.com/office/drawing/2014/main" id="{BB0FC9DE-A777-429C-A27C-BFD49F843988}"/>
              </a:ext>
            </a:extLst>
          </p:cNvPr>
          <p:cNvSpPr>
            <a:spLocks noGrp="1"/>
          </p:cNvSpPr>
          <p:nvPr>
            <p:ph type="body" idx="1"/>
          </p:nvPr>
        </p:nvSpPr>
        <p:spPr/>
        <p:txBody>
          <a:bodyPr/>
          <a:lstStyle/>
          <a:p>
            <a:r>
              <a:rPr lang="en-US" dirty="0"/>
              <a:t>…and how do we use it?</a:t>
            </a:r>
          </a:p>
        </p:txBody>
      </p:sp>
    </p:spTree>
    <p:extLst>
      <p:ext uri="{BB962C8B-B14F-4D97-AF65-F5344CB8AC3E}">
        <p14:creationId xmlns:p14="http://schemas.microsoft.com/office/powerpoint/2010/main" val="3299538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7F8BE-4F19-449F-8AC6-2F4872E1A50C}"/>
              </a:ext>
            </a:extLst>
          </p:cNvPr>
          <p:cNvSpPr>
            <a:spLocks noGrp="1"/>
          </p:cNvSpPr>
          <p:nvPr>
            <p:ph type="title"/>
          </p:nvPr>
        </p:nvSpPr>
        <p:spPr/>
        <p:txBody>
          <a:bodyPr/>
          <a:lstStyle/>
          <a:p>
            <a:r>
              <a:rPr lang="en-US" dirty="0"/>
              <a:t>What else could we do?</a:t>
            </a:r>
          </a:p>
        </p:txBody>
      </p:sp>
      <p:sp>
        <p:nvSpPr>
          <p:cNvPr id="3" name="Text Placeholder 2">
            <a:extLst>
              <a:ext uri="{FF2B5EF4-FFF2-40B4-BE49-F238E27FC236}">
                <a16:creationId xmlns:a16="http://schemas.microsoft.com/office/drawing/2014/main" id="{C6F65EE0-41D5-4689-8723-6A265983E289}"/>
              </a:ext>
            </a:extLst>
          </p:cNvPr>
          <p:cNvSpPr>
            <a:spLocks noGrp="1"/>
          </p:cNvSpPr>
          <p:nvPr>
            <p:ph type="body" idx="1"/>
          </p:nvPr>
        </p:nvSpPr>
        <p:spPr/>
        <p:txBody>
          <a:bodyPr/>
          <a:lstStyle/>
          <a:p>
            <a:r>
              <a:rPr lang="en-US" dirty="0"/>
              <a:t>…and what should we do?</a:t>
            </a:r>
          </a:p>
        </p:txBody>
      </p:sp>
    </p:spTree>
    <p:extLst>
      <p:ext uri="{BB962C8B-B14F-4D97-AF65-F5344CB8AC3E}">
        <p14:creationId xmlns:p14="http://schemas.microsoft.com/office/powerpoint/2010/main" val="92633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383C8A-7946-4173-B480-76CD3C463DD9}"/>
              </a:ext>
            </a:extLst>
          </p:cNvPr>
          <p:cNvSpPr>
            <a:spLocks noGrp="1"/>
          </p:cNvSpPr>
          <p:nvPr>
            <p:ph type="title"/>
          </p:nvPr>
        </p:nvSpPr>
        <p:spPr/>
        <p:txBody>
          <a:bodyPr/>
          <a:lstStyle/>
          <a:p>
            <a:r>
              <a:rPr lang="en-US" dirty="0"/>
              <a:t>What can we do in the future?</a:t>
            </a:r>
          </a:p>
        </p:txBody>
      </p:sp>
      <p:sp>
        <p:nvSpPr>
          <p:cNvPr id="5" name="Content Placeholder 4">
            <a:extLst>
              <a:ext uri="{FF2B5EF4-FFF2-40B4-BE49-F238E27FC236}">
                <a16:creationId xmlns:a16="http://schemas.microsoft.com/office/drawing/2014/main" id="{349AA691-FE59-4D5A-9933-492C45FC0055}"/>
              </a:ext>
            </a:extLst>
          </p:cNvPr>
          <p:cNvSpPr>
            <a:spLocks noGrp="1"/>
          </p:cNvSpPr>
          <p:nvPr>
            <p:ph idx="1"/>
          </p:nvPr>
        </p:nvSpPr>
        <p:spPr/>
        <p:txBody>
          <a:bodyPr/>
          <a:lstStyle/>
          <a:p>
            <a:r>
              <a:rPr lang="en-US" dirty="0"/>
              <a:t>TODO: Bias, HCI, benefits</a:t>
            </a:r>
            <a:r>
              <a:rPr lang="en-US"/>
              <a:t>/risks.</a:t>
            </a:r>
          </a:p>
        </p:txBody>
      </p:sp>
    </p:spTree>
    <p:extLst>
      <p:ext uri="{BB962C8B-B14F-4D97-AF65-F5344CB8AC3E}">
        <p14:creationId xmlns:p14="http://schemas.microsoft.com/office/powerpoint/2010/main" val="2596750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6B62-FBEF-4E0A-A06F-9E0460E62817}"/>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F50A9E9D-A598-47F5-9526-6B1B5668DAEE}"/>
              </a:ext>
            </a:extLst>
          </p:cNvPr>
          <p:cNvSpPr>
            <a:spLocks noGrp="1"/>
          </p:cNvSpPr>
          <p:nvPr>
            <p:ph type="body" idx="1"/>
          </p:nvPr>
        </p:nvSpPr>
        <p:spPr/>
        <p:txBody>
          <a:bodyPr/>
          <a:lstStyle/>
          <a:p>
            <a:r>
              <a:rPr lang="en-US" dirty="0"/>
              <a:t>…and answers?</a:t>
            </a:r>
          </a:p>
        </p:txBody>
      </p:sp>
    </p:spTree>
    <p:extLst>
      <p:ext uri="{BB962C8B-B14F-4D97-AF65-F5344CB8AC3E}">
        <p14:creationId xmlns:p14="http://schemas.microsoft.com/office/powerpoint/2010/main" val="161370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60E-0710-4290-90BB-5F65683735D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FC918B98-39E3-44FF-8B6E-5663E98728B1}"/>
              </a:ext>
            </a:extLst>
          </p:cNvPr>
          <p:cNvSpPr>
            <a:spLocks noGrp="1"/>
          </p:cNvSpPr>
          <p:nvPr>
            <p:ph idx="1"/>
          </p:nvPr>
        </p:nvSpPr>
        <p:spPr/>
        <p:txBody>
          <a:bodyPr/>
          <a:lstStyle/>
          <a:p>
            <a:pPr marL="0" indent="0" algn="ctr">
              <a:buNone/>
            </a:pPr>
            <a:r>
              <a:rPr lang="en-US" dirty="0"/>
              <a:t>“</a:t>
            </a:r>
            <a:r>
              <a:rPr lang="en-US" b="1" dirty="0"/>
              <a:t>Natural-language processing</a:t>
            </a:r>
            <a:r>
              <a:rPr lang="en-US" dirty="0"/>
              <a:t> (</a:t>
            </a:r>
            <a:r>
              <a:rPr lang="en-US" b="1" dirty="0"/>
              <a:t>NLP</a:t>
            </a:r>
            <a:r>
              <a:rPr lang="en-US" dirty="0"/>
              <a:t>) is an area of computer science and artificial intelligence concerned with the interactions between computers and human (natural) languages, in particular how to program computers to fruitfully process large amounts of natural language data.”</a:t>
            </a:r>
          </a:p>
          <a:p>
            <a:pPr marL="0" indent="0" algn="ctr">
              <a:buNone/>
            </a:pPr>
            <a:r>
              <a:rPr lang="en-US" dirty="0"/>
              <a:t>- Wikipedia</a:t>
            </a:r>
          </a:p>
        </p:txBody>
      </p:sp>
      <p:sp>
        <p:nvSpPr>
          <p:cNvPr id="4" name="TextBox 3">
            <a:extLst>
              <a:ext uri="{FF2B5EF4-FFF2-40B4-BE49-F238E27FC236}">
                <a16:creationId xmlns:a16="http://schemas.microsoft.com/office/drawing/2014/main" id="{EDBEA624-372B-4B4D-BCE8-AD05CD33FCE8}"/>
              </a:ext>
            </a:extLst>
          </p:cNvPr>
          <p:cNvSpPr txBox="1"/>
          <p:nvPr/>
        </p:nvSpPr>
        <p:spPr>
          <a:xfrm>
            <a:off x="382385" y="6450676"/>
            <a:ext cx="5743688" cy="369332"/>
          </a:xfrm>
          <a:prstGeom prst="rect">
            <a:avLst/>
          </a:prstGeom>
          <a:noFill/>
        </p:spPr>
        <p:txBody>
          <a:bodyPr wrap="none" rtlCol="0">
            <a:spAutoFit/>
          </a:bodyPr>
          <a:lstStyle/>
          <a:p>
            <a:r>
              <a:rPr lang="en-US" dirty="0"/>
              <a:t>https://en.wikipedia.org/wiki/Natural-language_processing</a:t>
            </a:r>
          </a:p>
        </p:txBody>
      </p:sp>
    </p:spTree>
    <p:extLst>
      <p:ext uri="{BB962C8B-B14F-4D97-AF65-F5344CB8AC3E}">
        <p14:creationId xmlns:p14="http://schemas.microsoft.com/office/powerpoint/2010/main" val="93172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60E-0710-4290-90BB-5F65683735D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FC918B98-39E3-44FF-8B6E-5663E98728B1}"/>
              </a:ext>
            </a:extLst>
          </p:cNvPr>
          <p:cNvSpPr>
            <a:spLocks noGrp="1"/>
          </p:cNvSpPr>
          <p:nvPr>
            <p:ph idx="1"/>
          </p:nvPr>
        </p:nvSpPr>
        <p:spPr/>
        <p:txBody>
          <a:bodyPr/>
          <a:lstStyle/>
          <a:p>
            <a:pPr marL="0" indent="0" algn="ctr">
              <a:buNone/>
            </a:pPr>
            <a:r>
              <a:rPr lang="en-US" dirty="0"/>
              <a:t>“Natural-language processing (NLP) is an area of </a:t>
            </a:r>
            <a:r>
              <a:rPr lang="en-US" b="1" dirty="0"/>
              <a:t>computer science and artificial intelligence </a:t>
            </a:r>
            <a:r>
              <a:rPr lang="en-US" dirty="0"/>
              <a:t>concerned with the interactions between computers and human (natural) languages, in particular how to program computers to fruitfully process large amounts of natural language data.”</a:t>
            </a:r>
          </a:p>
          <a:p>
            <a:pPr marL="0" indent="0" algn="ctr">
              <a:buNone/>
            </a:pPr>
            <a:r>
              <a:rPr lang="en-US" dirty="0"/>
              <a:t>- Wikipedia</a:t>
            </a:r>
          </a:p>
        </p:txBody>
      </p:sp>
      <p:sp>
        <p:nvSpPr>
          <p:cNvPr id="4" name="TextBox 3">
            <a:extLst>
              <a:ext uri="{FF2B5EF4-FFF2-40B4-BE49-F238E27FC236}">
                <a16:creationId xmlns:a16="http://schemas.microsoft.com/office/drawing/2014/main" id="{EDBEA624-372B-4B4D-BCE8-AD05CD33FCE8}"/>
              </a:ext>
            </a:extLst>
          </p:cNvPr>
          <p:cNvSpPr txBox="1"/>
          <p:nvPr/>
        </p:nvSpPr>
        <p:spPr>
          <a:xfrm>
            <a:off x="382385" y="6450676"/>
            <a:ext cx="5743688" cy="369332"/>
          </a:xfrm>
          <a:prstGeom prst="rect">
            <a:avLst/>
          </a:prstGeom>
          <a:noFill/>
        </p:spPr>
        <p:txBody>
          <a:bodyPr wrap="none" rtlCol="0">
            <a:spAutoFit/>
          </a:bodyPr>
          <a:lstStyle/>
          <a:p>
            <a:r>
              <a:rPr lang="en-US" dirty="0"/>
              <a:t>https://en.wikipedia.org/wiki/Natural-language_processing</a:t>
            </a:r>
          </a:p>
        </p:txBody>
      </p:sp>
    </p:spTree>
    <p:extLst>
      <p:ext uri="{BB962C8B-B14F-4D97-AF65-F5344CB8AC3E}">
        <p14:creationId xmlns:p14="http://schemas.microsoft.com/office/powerpoint/2010/main" val="213920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60E-0710-4290-90BB-5F65683735D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FC918B98-39E3-44FF-8B6E-5663E98728B1}"/>
              </a:ext>
            </a:extLst>
          </p:cNvPr>
          <p:cNvSpPr>
            <a:spLocks noGrp="1"/>
          </p:cNvSpPr>
          <p:nvPr>
            <p:ph idx="1"/>
          </p:nvPr>
        </p:nvSpPr>
        <p:spPr/>
        <p:txBody>
          <a:bodyPr/>
          <a:lstStyle/>
          <a:p>
            <a:pPr marL="0" indent="0" algn="ctr">
              <a:buNone/>
            </a:pPr>
            <a:r>
              <a:rPr lang="en-US" dirty="0"/>
              <a:t>“Natural-language processing (NLP) is an area of computer science and artificial intelligence concerned with the </a:t>
            </a:r>
            <a:r>
              <a:rPr lang="en-US" b="1" dirty="0"/>
              <a:t>interactions between computers and human (natural) languages</a:t>
            </a:r>
            <a:r>
              <a:rPr lang="en-US" dirty="0"/>
              <a:t>, in particular how to program computers to fruitfully process large amounts of natural language data.”</a:t>
            </a:r>
          </a:p>
          <a:p>
            <a:pPr marL="0" indent="0" algn="ctr">
              <a:buNone/>
            </a:pPr>
            <a:r>
              <a:rPr lang="en-US" dirty="0"/>
              <a:t>- Wikipedia</a:t>
            </a:r>
          </a:p>
        </p:txBody>
      </p:sp>
      <p:sp>
        <p:nvSpPr>
          <p:cNvPr id="4" name="TextBox 3">
            <a:extLst>
              <a:ext uri="{FF2B5EF4-FFF2-40B4-BE49-F238E27FC236}">
                <a16:creationId xmlns:a16="http://schemas.microsoft.com/office/drawing/2014/main" id="{EDBEA624-372B-4B4D-BCE8-AD05CD33FCE8}"/>
              </a:ext>
            </a:extLst>
          </p:cNvPr>
          <p:cNvSpPr txBox="1"/>
          <p:nvPr/>
        </p:nvSpPr>
        <p:spPr>
          <a:xfrm>
            <a:off x="382385" y="6450676"/>
            <a:ext cx="5743688" cy="369332"/>
          </a:xfrm>
          <a:prstGeom prst="rect">
            <a:avLst/>
          </a:prstGeom>
          <a:noFill/>
        </p:spPr>
        <p:txBody>
          <a:bodyPr wrap="none" rtlCol="0">
            <a:spAutoFit/>
          </a:bodyPr>
          <a:lstStyle/>
          <a:p>
            <a:r>
              <a:rPr lang="en-US" dirty="0"/>
              <a:t>https://en.wikipedia.org/wiki/Natural-language_processing</a:t>
            </a:r>
          </a:p>
        </p:txBody>
      </p:sp>
    </p:spTree>
    <p:extLst>
      <p:ext uri="{BB962C8B-B14F-4D97-AF65-F5344CB8AC3E}">
        <p14:creationId xmlns:p14="http://schemas.microsoft.com/office/powerpoint/2010/main" val="169644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60E-0710-4290-90BB-5F65683735D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FC918B98-39E3-44FF-8B6E-5663E98728B1}"/>
              </a:ext>
            </a:extLst>
          </p:cNvPr>
          <p:cNvSpPr>
            <a:spLocks noGrp="1"/>
          </p:cNvSpPr>
          <p:nvPr>
            <p:ph idx="1"/>
          </p:nvPr>
        </p:nvSpPr>
        <p:spPr/>
        <p:txBody>
          <a:bodyPr/>
          <a:lstStyle/>
          <a:p>
            <a:pPr marL="0" indent="0" algn="ctr">
              <a:buNone/>
            </a:pPr>
            <a:r>
              <a:rPr lang="en-US" dirty="0"/>
              <a:t>“Natural-language processing (NLP) is an area of computer science and artificial intelligence concerned with the interactions between computers and human (natural) languages, in particular how to </a:t>
            </a:r>
            <a:r>
              <a:rPr lang="en-US" b="1" dirty="0"/>
              <a:t>program computers </a:t>
            </a:r>
            <a:r>
              <a:rPr lang="en-US" dirty="0"/>
              <a:t>to fruitfully process large amounts of natural language data.”</a:t>
            </a:r>
          </a:p>
          <a:p>
            <a:pPr marL="0" indent="0" algn="ctr">
              <a:buNone/>
            </a:pPr>
            <a:r>
              <a:rPr lang="en-US" dirty="0"/>
              <a:t>- Wikipedia</a:t>
            </a:r>
          </a:p>
        </p:txBody>
      </p:sp>
      <p:sp>
        <p:nvSpPr>
          <p:cNvPr id="4" name="TextBox 3">
            <a:extLst>
              <a:ext uri="{FF2B5EF4-FFF2-40B4-BE49-F238E27FC236}">
                <a16:creationId xmlns:a16="http://schemas.microsoft.com/office/drawing/2014/main" id="{EDBEA624-372B-4B4D-BCE8-AD05CD33FCE8}"/>
              </a:ext>
            </a:extLst>
          </p:cNvPr>
          <p:cNvSpPr txBox="1"/>
          <p:nvPr/>
        </p:nvSpPr>
        <p:spPr>
          <a:xfrm>
            <a:off x="382385" y="6450676"/>
            <a:ext cx="5743688" cy="369332"/>
          </a:xfrm>
          <a:prstGeom prst="rect">
            <a:avLst/>
          </a:prstGeom>
          <a:noFill/>
        </p:spPr>
        <p:txBody>
          <a:bodyPr wrap="none" rtlCol="0">
            <a:spAutoFit/>
          </a:bodyPr>
          <a:lstStyle/>
          <a:p>
            <a:r>
              <a:rPr lang="en-US" dirty="0"/>
              <a:t>https://en.wikipedia.org/wiki/Natural-language_processing</a:t>
            </a:r>
          </a:p>
        </p:txBody>
      </p:sp>
    </p:spTree>
    <p:extLst>
      <p:ext uri="{BB962C8B-B14F-4D97-AF65-F5344CB8AC3E}">
        <p14:creationId xmlns:p14="http://schemas.microsoft.com/office/powerpoint/2010/main" val="28314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60E-0710-4290-90BB-5F65683735D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FC918B98-39E3-44FF-8B6E-5663E98728B1}"/>
              </a:ext>
            </a:extLst>
          </p:cNvPr>
          <p:cNvSpPr>
            <a:spLocks noGrp="1"/>
          </p:cNvSpPr>
          <p:nvPr>
            <p:ph idx="1"/>
          </p:nvPr>
        </p:nvSpPr>
        <p:spPr/>
        <p:txBody>
          <a:bodyPr/>
          <a:lstStyle/>
          <a:p>
            <a:pPr marL="0" indent="0" algn="ctr">
              <a:buNone/>
            </a:pPr>
            <a:r>
              <a:rPr lang="en-US" dirty="0"/>
              <a:t>“Natural-language processing (NLP) is an area of computer science and artificial intelligence concerned with the interactions between computers and human (natural) languages, in particular how to program computers to fruitfully </a:t>
            </a:r>
            <a:r>
              <a:rPr lang="en-US" b="1" dirty="0"/>
              <a:t>process large amounts of natural language data</a:t>
            </a:r>
            <a:r>
              <a:rPr lang="en-US" dirty="0"/>
              <a:t>.”</a:t>
            </a:r>
          </a:p>
          <a:p>
            <a:pPr marL="0" indent="0" algn="ctr">
              <a:buNone/>
            </a:pPr>
            <a:r>
              <a:rPr lang="en-US" dirty="0"/>
              <a:t>- Wikipedia</a:t>
            </a:r>
          </a:p>
        </p:txBody>
      </p:sp>
      <p:sp>
        <p:nvSpPr>
          <p:cNvPr id="4" name="TextBox 3">
            <a:extLst>
              <a:ext uri="{FF2B5EF4-FFF2-40B4-BE49-F238E27FC236}">
                <a16:creationId xmlns:a16="http://schemas.microsoft.com/office/drawing/2014/main" id="{EDBEA624-372B-4B4D-BCE8-AD05CD33FCE8}"/>
              </a:ext>
            </a:extLst>
          </p:cNvPr>
          <p:cNvSpPr txBox="1"/>
          <p:nvPr/>
        </p:nvSpPr>
        <p:spPr>
          <a:xfrm>
            <a:off x="382385" y="6450676"/>
            <a:ext cx="5743688" cy="369332"/>
          </a:xfrm>
          <a:prstGeom prst="rect">
            <a:avLst/>
          </a:prstGeom>
          <a:noFill/>
        </p:spPr>
        <p:txBody>
          <a:bodyPr wrap="none" rtlCol="0">
            <a:spAutoFit/>
          </a:bodyPr>
          <a:lstStyle/>
          <a:p>
            <a:r>
              <a:rPr lang="en-US" dirty="0"/>
              <a:t>https://en.wikipedia.org/wiki/Natural-language_processing</a:t>
            </a:r>
          </a:p>
        </p:txBody>
      </p:sp>
    </p:spTree>
    <p:extLst>
      <p:ext uri="{BB962C8B-B14F-4D97-AF65-F5344CB8AC3E}">
        <p14:creationId xmlns:p14="http://schemas.microsoft.com/office/powerpoint/2010/main" val="366103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60E-0710-4290-90BB-5F65683735D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FC918B98-39E3-44FF-8B6E-5663E98728B1}"/>
              </a:ext>
            </a:extLst>
          </p:cNvPr>
          <p:cNvSpPr>
            <a:spLocks noGrp="1"/>
          </p:cNvSpPr>
          <p:nvPr>
            <p:ph idx="1"/>
          </p:nvPr>
        </p:nvSpPr>
        <p:spPr/>
        <p:txBody>
          <a:bodyPr>
            <a:normAutofit/>
          </a:bodyPr>
          <a:lstStyle/>
          <a:p>
            <a:pPr marL="0" indent="0" algn="ctr">
              <a:buNone/>
            </a:pPr>
            <a:r>
              <a:rPr lang="en-US" dirty="0"/>
              <a:t>“Natural-language processing (NLP) is an area of computer science and artificial intelligence concerned with the interactions between computers and human (natural) languages, in particular how to program computers to fruitfully process large amounts of natural language data.</a:t>
            </a:r>
          </a:p>
          <a:p>
            <a:pPr marL="0" indent="0" algn="ctr">
              <a:buNone/>
            </a:pPr>
            <a:r>
              <a:rPr lang="en-US" dirty="0"/>
              <a:t>Challenges in natural-language processing frequently involve </a:t>
            </a:r>
            <a:r>
              <a:rPr lang="en-US" b="1" dirty="0"/>
              <a:t>speech recognition</a:t>
            </a:r>
            <a:r>
              <a:rPr lang="en-US" dirty="0"/>
              <a:t>, </a:t>
            </a:r>
            <a:r>
              <a:rPr lang="en-US" b="1" dirty="0"/>
              <a:t>natural-language understanding</a:t>
            </a:r>
            <a:r>
              <a:rPr lang="en-US" dirty="0"/>
              <a:t>, and </a:t>
            </a:r>
            <a:r>
              <a:rPr lang="en-US" b="1" dirty="0"/>
              <a:t>natural-language generation</a:t>
            </a:r>
            <a:r>
              <a:rPr lang="en-US" dirty="0"/>
              <a:t>.”</a:t>
            </a:r>
          </a:p>
          <a:p>
            <a:pPr marL="0" indent="0" algn="ctr">
              <a:buNone/>
            </a:pPr>
            <a:r>
              <a:rPr lang="en-US" dirty="0"/>
              <a:t>- Wikipedia</a:t>
            </a:r>
          </a:p>
        </p:txBody>
      </p:sp>
      <p:sp>
        <p:nvSpPr>
          <p:cNvPr id="4" name="TextBox 3">
            <a:extLst>
              <a:ext uri="{FF2B5EF4-FFF2-40B4-BE49-F238E27FC236}">
                <a16:creationId xmlns:a16="http://schemas.microsoft.com/office/drawing/2014/main" id="{EDBEA624-372B-4B4D-BCE8-AD05CD33FCE8}"/>
              </a:ext>
            </a:extLst>
          </p:cNvPr>
          <p:cNvSpPr txBox="1"/>
          <p:nvPr/>
        </p:nvSpPr>
        <p:spPr>
          <a:xfrm>
            <a:off x="382385" y="6450676"/>
            <a:ext cx="5743688" cy="369332"/>
          </a:xfrm>
          <a:prstGeom prst="rect">
            <a:avLst/>
          </a:prstGeom>
          <a:noFill/>
        </p:spPr>
        <p:txBody>
          <a:bodyPr wrap="none" rtlCol="0">
            <a:spAutoFit/>
          </a:bodyPr>
          <a:lstStyle/>
          <a:p>
            <a:r>
              <a:rPr lang="en-US" dirty="0"/>
              <a:t>https://en.wikipedia.org/wiki/Natural-language_processing</a:t>
            </a:r>
          </a:p>
        </p:txBody>
      </p:sp>
    </p:spTree>
    <p:extLst>
      <p:ext uri="{BB962C8B-B14F-4D97-AF65-F5344CB8AC3E}">
        <p14:creationId xmlns:p14="http://schemas.microsoft.com/office/powerpoint/2010/main" val="3415299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D442-8CFC-4E38-A6AA-B82F0B634200}"/>
              </a:ext>
            </a:extLst>
          </p:cNvPr>
          <p:cNvSpPr>
            <a:spLocks noGrp="1"/>
          </p:cNvSpPr>
          <p:nvPr>
            <p:ph type="title"/>
          </p:nvPr>
        </p:nvSpPr>
        <p:spPr/>
        <p:txBody>
          <a:bodyPr/>
          <a:lstStyle/>
          <a:p>
            <a:r>
              <a:rPr lang="en-US" dirty="0"/>
              <a:t>Why do we care?</a:t>
            </a:r>
          </a:p>
        </p:txBody>
      </p:sp>
      <p:sp>
        <p:nvSpPr>
          <p:cNvPr id="3" name="Content Placeholder 2">
            <a:extLst>
              <a:ext uri="{FF2B5EF4-FFF2-40B4-BE49-F238E27FC236}">
                <a16:creationId xmlns:a16="http://schemas.microsoft.com/office/drawing/2014/main" id="{C9C658B2-AECC-43C6-A4A5-32B3CBFD32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2397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TotalTime>
  <Words>439</Words>
  <Application>Microsoft Office PowerPoint</Application>
  <PresentationFormat>Widescreen</PresentationFormat>
  <Paragraphs>61</Paragraphs>
  <Slides>29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NLP for Social Good</vt:lpstr>
      <vt:lpstr>What is it?</vt:lpstr>
      <vt:lpstr>What is “NLP”?</vt:lpstr>
      <vt:lpstr>What is “NLP”?</vt:lpstr>
      <vt:lpstr>What is “NLP”?</vt:lpstr>
      <vt:lpstr>What is “NLP”?</vt:lpstr>
      <vt:lpstr>What is “NLP”?</vt:lpstr>
      <vt:lpstr>What is “NLP”?</vt:lpstr>
      <vt:lpstr>Why do we care?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makes it difficult?</vt:lpstr>
      <vt:lpstr>PowerPoint Presentation</vt:lpstr>
      <vt:lpstr>PowerPoint Presentation</vt:lpstr>
      <vt:lpstr>PowerPoint Presentation</vt:lpstr>
      <vt:lpstr>PowerPoint Presentation</vt:lpstr>
      <vt:lpstr>PowerPoint Presentation</vt:lpstr>
      <vt:lpstr>TODO</vt:lpstr>
      <vt:lpstr>How does it work?</vt:lpstr>
      <vt:lpstr>Where do we use it?</vt:lpstr>
      <vt:lpstr>What else could we do?</vt:lpstr>
      <vt:lpstr>What can we do in the future?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for Social Good</dc:title>
  <dc:creator>Cathy Chen</dc:creator>
  <cp:lastModifiedBy>Cathy Chen</cp:lastModifiedBy>
  <cp:revision>12</cp:revision>
  <dcterms:created xsi:type="dcterms:W3CDTF">2018-04-19T15:21:08Z</dcterms:created>
  <dcterms:modified xsi:type="dcterms:W3CDTF">2018-04-19T16:33:21Z</dcterms:modified>
</cp:coreProperties>
</file>