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notesMasterIdLst>
    <p:notesMasterId r:id="rId35"/>
  </p:notesMasterIdLst>
  <p:sldIdLst>
    <p:sldId id="256" r:id="rId2"/>
    <p:sldId id="257" r:id="rId3"/>
    <p:sldId id="263" r:id="rId4"/>
    <p:sldId id="267" r:id="rId5"/>
    <p:sldId id="269" r:id="rId6"/>
    <p:sldId id="271" r:id="rId7"/>
    <p:sldId id="270" r:id="rId8"/>
    <p:sldId id="272" r:id="rId9"/>
    <p:sldId id="281" r:id="rId10"/>
    <p:sldId id="273" r:id="rId11"/>
    <p:sldId id="282" r:id="rId12"/>
    <p:sldId id="275" r:id="rId13"/>
    <p:sldId id="278" r:id="rId14"/>
    <p:sldId id="277" r:id="rId15"/>
    <p:sldId id="276" r:id="rId16"/>
    <p:sldId id="279" r:id="rId17"/>
    <p:sldId id="280" r:id="rId18"/>
    <p:sldId id="265" r:id="rId19"/>
    <p:sldId id="284" r:id="rId20"/>
    <p:sldId id="285" r:id="rId21"/>
    <p:sldId id="283" r:id="rId22"/>
    <p:sldId id="274" r:id="rId23"/>
    <p:sldId id="286" r:id="rId24"/>
    <p:sldId id="288" r:id="rId25"/>
    <p:sldId id="289" r:id="rId26"/>
    <p:sldId id="258" r:id="rId27"/>
    <p:sldId id="259" r:id="rId28"/>
    <p:sldId id="260" r:id="rId29"/>
    <p:sldId id="290" r:id="rId30"/>
    <p:sldId id="291" r:id="rId31"/>
    <p:sldId id="292" r:id="rId32"/>
    <p:sldId id="266" r:id="rId33"/>
    <p:sldId id="2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Chen" initials="CC" lastIdx="1" clrIdx="0">
    <p:extLst>
      <p:ext uri="{19B8F6BF-5375-455C-9EA6-DF929625EA0E}">
        <p15:presenceInfo xmlns:p15="http://schemas.microsoft.com/office/powerpoint/2012/main" userId="16cd660617a2e5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E31B5-0961-454C-A3DD-42740E317C07}"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ECB9E-536C-4551-96DA-621CC202222E}" type="slidenum">
              <a:rPr lang="en-US" smtClean="0"/>
              <a:t>‹#›</a:t>
            </a:fld>
            <a:endParaRPr lang="en-US"/>
          </a:p>
        </p:txBody>
      </p:sp>
    </p:spTree>
    <p:extLst>
      <p:ext uri="{BB962C8B-B14F-4D97-AF65-F5344CB8AC3E}">
        <p14:creationId xmlns:p14="http://schemas.microsoft.com/office/powerpoint/2010/main" val="260060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Parse tree: sentence; noun phrase, verb phrase; verb, determiner, noun</a:t>
            </a:r>
          </a:p>
        </p:txBody>
      </p:sp>
      <p:sp>
        <p:nvSpPr>
          <p:cNvPr id="4" name="Slide Number Placeholder 3"/>
          <p:cNvSpPr>
            <a:spLocks noGrp="1"/>
          </p:cNvSpPr>
          <p:nvPr>
            <p:ph type="sldNum" sz="quarter" idx="10"/>
          </p:nvPr>
        </p:nvSpPr>
        <p:spPr/>
        <p:txBody>
          <a:bodyPr/>
          <a:lstStyle/>
          <a:p>
            <a:fld id="{A07ECB9E-536C-4551-96DA-621CC202222E}" type="slidenum">
              <a:rPr lang="en-US" smtClean="0"/>
              <a:t>10</a:t>
            </a:fld>
            <a:endParaRPr lang="en-US"/>
          </a:p>
        </p:txBody>
      </p:sp>
    </p:spTree>
    <p:extLst>
      <p:ext uri="{BB962C8B-B14F-4D97-AF65-F5344CB8AC3E}">
        <p14:creationId xmlns:p14="http://schemas.microsoft.com/office/powerpoint/2010/main" val="321557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7ECB9E-536C-4551-96DA-621CC202222E}" type="slidenum">
              <a:rPr lang="en-US" smtClean="0"/>
              <a:t>14</a:t>
            </a:fld>
            <a:endParaRPr lang="en-US"/>
          </a:p>
        </p:txBody>
      </p:sp>
    </p:spTree>
    <p:extLst>
      <p:ext uri="{BB962C8B-B14F-4D97-AF65-F5344CB8AC3E}">
        <p14:creationId xmlns:p14="http://schemas.microsoft.com/office/powerpoint/2010/main" val="299273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p>
        </p:txBody>
      </p:sp>
      <p:sp>
        <p:nvSpPr>
          <p:cNvPr id="4" name="Slide Number Placeholder 3"/>
          <p:cNvSpPr>
            <a:spLocks noGrp="1"/>
          </p:cNvSpPr>
          <p:nvPr>
            <p:ph type="sldNum" sz="quarter" idx="10"/>
          </p:nvPr>
        </p:nvSpPr>
        <p:spPr/>
        <p:txBody>
          <a:bodyPr/>
          <a:lstStyle/>
          <a:p>
            <a:fld id="{A07ECB9E-536C-4551-96DA-621CC202222E}" type="slidenum">
              <a:rPr lang="en-US" smtClean="0"/>
              <a:t>22</a:t>
            </a:fld>
            <a:endParaRPr lang="en-US"/>
          </a:p>
        </p:txBody>
      </p:sp>
    </p:spTree>
    <p:extLst>
      <p:ext uri="{BB962C8B-B14F-4D97-AF65-F5344CB8AC3E}">
        <p14:creationId xmlns:p14="http://schemas.microsoft.com/office/powerpoint/2010/main" val="71730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Ambiguous sentences: https://www.teatime-mag.com/magazines/wp-content/themes/tt/print/teatime61/print.pdf</a:t>
            </a:r>
          </a:p>
          <a:p>
            <a:endParaRPr lang="en-US" dirty="0"/>
          </a:p>
        </p:txBody>
      </p:sp>
      <p:sp>
        <p:nvSpPr>
          <p:cNvPr id="4" name="Slide Number Placeholder 3"/>
          <p:cNvSpPr>
            <a:spLocks noGrp="1"/>
          </p:cNvSpPr>
          <p:nvPr>
            <p:ph type="sldNum" sz="quarter" idx="10"/>
          </p:nvPr>
        </p:nvSpPr>
        <p:spPr/>
        <p:txBody>
          <a:bodyPr/>
          <a:lstStyle/>
          <a:p>
            <a:fld id="{A07ECB9E-536C-4551-96DA-621CC202222E}" type="slidenum">
              <a:rPr lang="en-US" smtClean="0"/>
              <a:t>25</a:t>
            </a:fld>
            <a:endParaRPr lang="en-US"/>
          </a:p>
        </p:txBody>
      </p:sp>
    </p:spTree>
    <p:extLst>
      <p:ext uri="{BB962C8B-B14F-4D97-AF65-F5344CB8AC3E}">
        <p14:creationId xmlns:p14="http://schemas.microsoft.com/office/powerpoint/2010/main" val="46712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HCI, benefits/risks</a:t>
            </a:r>
          </a:p>
        </p:txBody>
      </p:sp>
      <p:sp>
        <p:nvSpPr>
          <p:cNvPr id="4" name="Slide Number Placeholder 3"/>
          <p:cNvSpPr>
            <a:spLocks noGrp="1"/>
          </p:cNvSpPr>
          <p:nvPr>
            <p:ph type="sldNum" sz="quarter" idx="10"/>
          </p:nvPr>
        </p:nvSpPr>
        <p:spPr/>
        <p:txBody>
          <a:bodyPr/>
          <a:lstStyle/>
          <a:p>
            <a:fld id="{A07ECB9E-536C-4551-96DA-621CC202222E}" type="slidenum">
              <a:rPr lang="en-US" smtClean="0"/>
              <a:t>32</a:t>
            </a:fld>
            <a:endParaRPr lang="en-US"/>
          </a:p>
        </p:txBody>
      </p:sp>
    </p:spTree>
    <p:extLst>
      <p:ext uri="{BB962C8B-B14F-4D97-AF65-F5344CB8AC3E}">
        <p14:creationId xmlns:p14="http://schemas.microsoft.com/office/powerpoint/2010/main" val="45486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92A6-EFA2-4D44-B10B-6EB4B9FD7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8CA956-57AA-40A1-A0D9-606A6DD46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FF2E76-8195-49D3-943D-20510AF8BBCE}"/>
              </a:ext>
            </a:extLst>
          </p:cNvPr>
          <p:cNvSpPr>
            <a:spLocks noGrp="1"/>
          </p:cNvSpPr>
          <p:nvPr>
            <p:ph type="dt" sz="half" idx="10"/>
          </p:nvPr>
        </p:nvSpPr>
        <p:spPr/>
        <p:txBody>
          <a:bodyPr/>
          <a:lstStyle/>
          <a:p>
            <a:fld id="{08B9EBBA-996F-894A-B54A-D6246ED52CEA}" type="datetimeFigureOut">
              <a:rPr lang="en-US" smtClean="0"/>
              <a:pPr/>
              <a:t>4/19/2018</a:t>
            </a:fld>
            <a:endParaRPr lang="en-US" dirty="0"/>
          </a:p>
        </p:txBody>
      </p:sp>
      <p:sp>
        <p:nvSpPr>
          <p:cNvPr id="5" name="Footer Placeholder 4">
            <a:extLst>
              <a:ext uri="{FF2B5EF4-FFF2-40B4-BE49-F238E27FC236}">
                <a16:creationId xmlns:a16="http://schemas.microsoft.com/office/drawing/2014/main" id="{858B10E8-00CC-47E3-B198-3F6AE5C67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584088-FED6-4201-ABD1-0DC014D2B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71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9AC2-367A-44AD-9A82-0AC980DCB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58AEA-7FEA-406D-AD50-E37FF7F794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DC04A-5E9C-493B-B156-EA4387541A0D}"/>
              </a:ext>
            </a:extLst>
          </p:cNvPr>
          <p:cNvSpPr>
            <a:spLocks noGrp="1"/>
          </p:cNvSpPr>
          <p:nvPr>
            <p:ph type="dt" sz="half" idx="10"/>
          </p:nvPr>
        </p:nvSpPr>
        <p:spPr/>
        <p:txBody>
          <a:bodyPr/>
          <a:lstStyle/>
          <a:p>
            <a:fld id="{C6C52C72-DE31-F449-A4ED-4C594FD91407}" type="datetimeFigureOut">
              <a:rPr lang="en-US" smtClean="0"/>
              <a:pPr/>
              <a:t>4/19/2018</a:t>
            </a:fld>
            <a:endParaRPr lang="en-US" dirty="0"/>
          </a:p>
        </p:txBody>
      </p:sp>
      <p:sp>
        <p:nvSpPr>
          <p:cNvPr id="5" name="Footer Placeholder 4">
            <a:extLst>
              <a:ext uri="{FF2B5EF4-FFF2-40B4-BE49-F238E27FC236}">
                <a16:creationId xmlns:a16="http://schemas.microsoft.com/office/drawing/2014/main" id="{355F6FDF-14C6-4F52-8028-17521A6BE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581022-DC65-49E1-A702-2D72092192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B936C-4759-47F0-AB74-62965E099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86C040-D4C0-4DC2-B61C-B6E973C444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B296-5DBD-4A5D-8379-02FC43B1A94A}"/>
              </a:ext>
            </a:extLst>
          </p:cNvPr>
          <p:cNvSpPr>
            <a:spLocks noGrp="1"/>
          </p:cNvSpPr>
          <p:nvPr>
            <p:ph type="dt" sz="half" idx="10"/>
          </p:nvPr>
        </p:nvSpPr>
        <p:spPr/>
        <p:txBody>
          <a:bodyPr/>
          <a:lstStyle/>
          <a:p>
            <a:fld id="{ED62726E-379B-B349-9EED-81ED093FA806}" type="datetimeFigureOut">
              <a:rPr lang="en-US" smtClean="0"/>
              <a:pPr/>
              <a:t>4/19/2018</a:t>
            </a:fld>
            <a:endParaRPr lang="en-US" dirty="0"/>
          </a:p>
        </p:txBody>
      </p:sp>
      <p:sp>
        <p:nvSpPr>
          <p:cNvPr id="5" name="Footer Placeholder 4">
            <a:extLst>
              <a:ext uri="{FF2B5EF4-FFF2-40B4-BE49-F238E27FC236}">
                <a16:creationId xmlns:a16="http://schemas.microsoft.com/office/drawing/2014/main" id="{8E2E9414-7EA2-4F7A-92A5-F9A3FF3580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1F1834-3BCE-4F05-9F86-516655BD5E2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49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3C08-7BA3-4053-9ADF-DCCC8F3A5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767A4-CABA-493F-AAFA-B7A7808753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ECF13-043C-49C9-8BFA-E5D3A13710D8}"/>
              </a:ext>
            </a:extLst>
          </p:cNvPr>
          <p:cNvSpPr>
            <a:spLocks noGrp="1"/>
          </p:cNvSpPr>
          <p:nvPr>
            <p:ph type="dt" sz="half" idx="10"/>
          </p:nvPr>
        </p:nvSpPr>
        <p:spPr/>
        <p:txBody>
          <a:bodyPr/>
          <a:lstStyle/>
          <a:p>
            <a:fld id="{9B3A1323-8D79-1946-B0D7-40001CF92E9D}" type="datetimeFigureOut">
              <a:rPr lang="en-US" smtClean="0"/>
              <a:pPr/>
              <a:t>4/19/2018</a:t>
            </a:fld>
            <a:endParaRPr lang="en-US" dirty="0"/>
          </a:p>
        </p:txBody>
      </p:sp>
      <p:sp>
        <p:nvSpPr>
          <p:cNvPr id="5" name="Footer Placeholder 4">
            <a:extLst>
              <a:ext uri="{FF2B5EF4-FFF2-40B4-BE49-F238E27FC236}">
                <a16:creationId xmlns:a16="http://schemas.microsoft.com/office/drawing/2014/main" id="{BA214BD9-88EA-45BE-BC2D-278992748C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198DC-A576-4C90-B5BF-46E57E55F9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89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5995-883E-4FD5-8BE5-A9D1E961E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01008-72B7-4640-81E9-7BEDD67A6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83E298-1B70-4EAF-B31F-749A1F7E2EB5}"/>
              </a:ext>
            </a:extLst>
          </p:cNvPr>
          <p:cNvSpPr>
            <a:spLocks noGrp="1"/>
          </p:cNvSpPr>
          <p:nvPr>
            <p:ph type="dt" sz="half" idx="10"/>
          </p:nvPr>
        </p:nvSpPr>
        <p:spPr/>
        <p:txBody>
          <a:bodyPr/>
          <a:lstStyle/>
          <a:p>
            <a:fld id="{8DFA1846-DA80-1C48-A609-854EA85C59AD}" type="datetimeFigureOut">
              <a:rPr lang="en-US" smtClean="0"/>
              <a:pPr/>
              <a:t>4/19/2018</a:t>
            </a:fld>
            <a:endParaRPr lang="en-US" dirty="0"/>
          </a:p>
        </p:txBody>
      </p:sp>
      <p:sp>
        <p:nvSpPr>
          <p:cNvPr id="5" name="Footer Placeholder 4">
            <a:extLst>
              <a:ext uri="{FF2B5EF4-FFF2-40B4-BE49-F238E27FC236}">
                <a16:creationId xmlns:a16="http://schemas.microsoft.com/office/drawing/2014/main" id="{EF14147F-383E-46EB-86D0-B1F7B432F2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38C19C-4AE9-4E3F-8A81-8CF6B59882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A3DC-F1F3-4F3A-9001-0E59A19B6D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B3BDE-B39B-4B2C-BBA2-C8E620405E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09C7D-D03A-45CE-A914-51C91380DF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541A7-CB54-49DF-A64D-F601B978A8EF}"/>
              </a:ext>
            </a:extLst>
          </p:cNvPr>
          <p:cNvSpPr>
            <a:spLocks noGrp="1"/>
          </p:cNvSpPr>
          <p:nvPr>
            <p:ph type="dt" sz="half" idx="10"/>
          </p:nvPr>
        </p:nvSpPr>
        <p:spPr/>
        <p:txBody>
          <a:bodyPr/>
          <a:lstStyle/>
          <a:p>
            <a:fld id="{57302355-E14B-8545-A8F8-0FE83CC9D524}" type="datetimeFigureOut">
              <a:rPr lang="en-US" smtClean="0"/>
              <a:pPr/>
              <a:t>4/19/2018</a:t>
            </a:fld>
            <a:endParaRPr lang="en-US" dirty="0"/>
          </a:p>
        </p:txBody>
      </p:sp>
      <p:sp>
        <p:nvSpPr>
          <p:cNvPr id="6" name="Footer Placeholder 5">
            <a:extLst>
              <a:ext uri="{FF2B5EF4-FFF2-40B4-BE49-F238E27FC236}">
                <a16:creationId xmlns:a16="http://schemas.microsoft.com/office/drawing/2014/main" id="{C4A71C35-8651-4DEE-AC44-BD117D3BDF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01CE67-23E9-47ED-8530-01B16E21C83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22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81CF-69B7-4497-BDD2-DE3D3F723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53B649-2008-487F-85B2-197ED9111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A83F21-C687-450A-B01A-973A0A06FC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6E75B-E8A5-4839-9829-9447ED991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016878-A575-4A4F-9FC8-3B1D295FCC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663A57-99ED-4E60-8855-BB182F073946}"/>
              </a:ext>
            </a:extLst>
          </p:cNvPr>
          <p:cNvSpPr>
            <a:spLocks noGrp="1"/>
          </p:cNvSpPr>
          <p:nvPr>
            <p:ph type="dt" sz="half" idx="10"/>
          </p:nvPr>
        </p:nvSpPr>
        <p:spPr/>
        <p:txBody>
          <a:bodyPr/>
          <a:lstStyle/>
          <a:p>
            <a:fld id="{02640F58-564D-2B4F-AE67-E407BA4FCF45}" type="datetimeFigureOut">
              <a:rPr lang="en-US" smtClean="0"/>
              <a:pPr/>
              <a:t>4/19/2018</a:t>
            </a:fld>
            <a:endParaRPr lang="en-US" dirty="0"/>
          </a:p>
        </p:txBody>
      </p:sp>
      <p:sp>
        <p:nvSpPr>
          <p:cNvPr id="8" name="Footer Placeholder 7">
            <a:extLst>
              <a:ext uri="{FF2B5EF4-FFF2-40B4-BE49-F238E27FC236}">
                <a16:creationId xmlns:a16="http://schemas.microsoft.com/office/drawing/2014/main" id="{DDD09275-9E2E-4BF2-B21E-D40013E4F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35698F1-601F-4CF1-AD11-2775E94C8F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1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D0EB-4B55-4261-8E21-C0159B5B8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47FEB4-B975-4364-ABC8-62F4D8CEAE2D}"/>
              </a:ext>
            </a:extLst>
          </p:cNvPr>
          <p:cNvSpPr>
            <a:spLocks noGrp="1"/>
          </p:cNvSpPr>
          <p:nvPr>
            <p:ph type="dt" sz="half" idx="10"/>
          </p:nvPr>
        </p:nvSpPr>
        <p:spPr/>
        <p:txBody>
          <a:bodyPr/>
          <a:lstStyle/>
          <a:p>
            <a:fld id="{F13A34C8-038E-2045-AF43-DF7DBB8E0E9E}" type="datetimeFigureOut">
              <a:rPr lang="en-US" smtClean="0"/>
              <a:pPr/>
              <a:t>4/19/2018</a:t>
            </a:fld>
            <a:endParaRPr lang="en-US" dirty="0"/>
          </a:p>
        </p:txBody>
      </p:sp>
      <p:sp>
        <p:nvSpPr>
          <p:cNvPr id="4" name="Footer Placeholder 3">
            <a:extLst>
              <a:ext uri="{FF2B5EF4-FFF2-40B4-BE49-F238E27FC236}">
                <a16:creationId xmlns:a16="http://schemas.microsoft.com/office/drawing/2014/main" id="{747487F0-1830-492A-A0BF-5E8EE5C2F8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2C3C61-9153-45D1-9C0D-F629DF75E8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36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63EBD-8670-46B7-9FB2-34E542291145}"/>
              </a:ext>
            </a:extLst>
          </p:cNvPr>
          <p:cNvSpPr>
            <a:spLocks noGrp="1"/>
          </p:cNvSpPr>
          <p:nvPr>
            <p:ph type="dt" sz="half" idx="10"/>
          </p:nvPr>
        </p:nvSpPr>
        <p:spPr/>
        <p:txBody>
          <a:bodyPr/>
          <a:lstStyle/>
          <a:p>
            <a:fld id="{8818C68F-D26B-8F47-958C-23B49CF8A634}" type="datetimeFigureOut">
              <a:rPr lang="en-US" smtClean="0"/>
              <a:pPr/>
              <a:t>4/19/2018</a:t>
            </a:fld>
            <a:endParaRPr lang="en-US" dirty="0"/>
          </a:p>
        </p:txBody>
      </p:sp>
      <p:sp>
        <p:nvSpPr>
          <p:cNvPr id="3" name="Footer Placeholder 2">
            <a:extLst>
              <a:ext uri="{FF2B5EF4-FFF2-40B4-BE49-F238E27FC236}">
                <a16:creationId xmlns:a16="http://schemas.microsoft.com/office/drawing/2014/main" id="{E33C087C-2699-4B5A-A9A3-0358BB058A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DD3E648-4B47-421B-BB74-091FB9F7918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31BC-4678-4124-9F1A-00F3A9098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FC5A1-36F7-4405-AFED-8BD70F656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DDE09-F65C-4ACE-9B09-2C74F4837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37CD9A-870D-4726-BFD9-6C6C8CC24BC6}"/>
              </a:ext>
            </a:extLst>
          </p:cNvPr>
          <p:cNvSpPr>
            <a:spLocks noGrp="1"/>
          </p:cNvSpPr>
          <p:nvPr>
            <p:ph type="dt" sz="half" idx="10"/>
          </p:nvPr>
        </p:nvSpPr>
        <p:spPr/>
        <p:txBody>
          <a:bodyPr/>
          <a:lstStyle/>
          <a:p>
            <a:fld id="{D0DF5E60-9974-AC48-9591-99C2BB44B7CF}" type="datetimeFigureOut">
              <a:rPr lang="en-US" smtClean="0"/>
              <a:pPr/>
              <a:t>4/19/2018</a:t>
            </a:fld>
            <a:endParaRPr lang="en-US" dirty="0"/>
          </a:p>
        </p:txBody>
      </p:sp>
      <p:sp>
        <p:nvSpPr>
          <p:cNvPr id="6" name="Footer Placeholder 5">
            <a:extLst>
              <a:ext uri="{FF2B5EF4-FFF2-40B4-BE49-F238E27FC236}">
                <a16:creationId xmlns:a16="http://schemas.microsoft.com/office/drawing/2014/main" id="{FDE99401-0C57-4236-A3AA-8209E4280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0B2AB6-FB6F-4E04-ACAD-DA5DA848FE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17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6FF1-F8E0-4076-AD8D-2E84066B7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344DE-ADBE-49B1-B34A-FA8749E4C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62CA5-3B2C-47BB-BB7D-62CDD29FF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F5ADB8-B67F-4CFA-99C9-70A095F2E4E6}"/>
              </a:ext>
            </a:extLst>
          </p:cNvPr>
          <p:cNvSpPr>
            <a:spLocks noGrp="1"/>
          </p:cNvSpPr>
          <p:nvPr>
            <p:ph type="dt" sz="half" idx="10"/>
          </p:nvPr>
        </p:nvSpPr>
        <p:spPr/>
        <p:txBody>
          <a:bodyPr/>
          <a:lstStyle/>
          <a:p>
            <a:fld id="{18C79C5D-2A6F-F04D-97DA-BEF2467B64E4}" type="datetimeFigureOut">
              <a:rPr lang="en-US" smtClean="0"/>
              <a:pPr/>
              <a:t>4/19/2018</a:t>
            </a:fld>
            <a:endParaRPr lang="en-US" dirty="0"/>
          </a:p>
        </p:txBody>
      </p:sp>
      <p:sp>
        <p:nvSpPr>
          <p:cNvPr id="6" name="Footer Placeholder 5">
            <a:extLst>
              <a:ext uri="{FF2B5EF4-FFF2-40B4-BE49-F238E27FC236}">
                <a16:creationId xmlns:a16="http://schemas.microsoft.com/office/drawing/2014/main" id="{FB8171AC-9D95-4829-8D3D-5405237748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F34572-2DB7-4B05-B597-8EBA83A3A0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26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AFF53-C9D5-4F65-9868-E11E10756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B9C3E-B069-44D3-B242-2FFF90C09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C2EBB-36F7-4166-B359-809D2126C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4/19/2018</a:t>
            </a:fld>
            <a:endParaRPr lang="en-US" dirty="0"/>
          </a:p>
        </p:txBody>
      </p:sp>
      <p:sp>
        <p:nvSpPr>
          <p:cNvPr id="5" name="Footer Placeholder 4">
            <a:extLst>
              <a:ext uri="{FF2B5EF4-FFF2-40B4-BE49-F238E27FC236}">
                <a16:creationId xmlns:a16="http://schemas.microsoft.com/office/drawing/2014/main" id="{3146FAF0-BB3A-49CC-8B96-488CC3DB2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797905-A3E8-4072-8648-AC654C474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5999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FB67-DCB8-479F-86BE-10003D2B2CC5}"/>
              </a:ext>
            </a:extLst>
          </p:cNvPr>
          <p:cNvSpPr>
            <a:spLocks noGrp="1"/>
          </p:cNvSpPr>
          <p:nvPr>
            <p:ph type="ctrTitle"/>
          </p:nvPr>
        </p:nvSpPr>
        <p:spPr/>
        <p:txBody>
          <a:bodyPr/>
          <a:lstStyle/>
          <a:p>
            <a:r>
              <a:rPr lang="en-US" dirty="0"/>
              <a:t>NLP for Social Good</a:t>
            </a:r>
          </a:p>
        </p:txBody>
      </p:sp>
      <p:sp>
        <p:nvSpPr>
          <p:cNvPr id="3" name="Subtitle 2">
            <a:extLst>
              <a:ext uri="{FF2B5EF4-FFF2-40B4-BE49-F238E27FC236}">
                <a16:creationId xmlns:a16="http://schemas.microsoft.com/office/drawing/2014/main" id="{E4BD0DC0-34BF-4DBC-972F-171750F1CA73}"/>
              </a:ext>
            </a:extLst>
          </p:cNvPr>
          <p:cNvSpPr>
            <a:spLocks noGrp="1"/>
          </p:cNvSpPr>
          <p:nvPr>
            <p:ph type="subTitle" idx="1"/>
          </p:nvPr>
        </p:nvSpPr>
        <p:spPr/>
        <p:txBody>
          <a:bodyPr/>
          <a:lstStyle/>
          <a:p>
            <a:r>
              <a:rPr lang="en-US" dirty="0"/>
              <a:t>Splash 2018</a:t>
            </a:r>
          </a:p>
        </p:txBody>
      </p:sp>
    </p:spTree>
    <p:extLst>
      <p:ext uri="{BB962C8B-B14F-4D97-AF65-F5344CB8AC3E}">
        <p14:creationId xmlns:p14="http://schemas.microsoft.com/office/powerpoint/2010/main" val="147805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B5EDD-C3B7-4EBB-8095-8549BDEF68E0}"/>
              </a:ext>
            </a:extLst>
          </p:cNvPr>
          <p:cNvPicPr>
            <a:picLocks noChangeAspect="1"/>
          </p:cNvPicPr>
          <p:nvPr/>
        </p:nvPicPr>
        <p:blipFill>
          <a:blip r:embed="rId3"/>
          <a:stretch>
            <a:fillRect/>
          </a:stretch>
        </p:blipFill>
        <p:spPr>
          <a:xfrm>
            <a:off x="2542632" y="0"/>
            <a:ext cx="7106736" cy="6858000"/>
          </a:xfrm>
          <a:prstGeom prst="rect">
            <a:avLst/>
          </a:prstGeom>
        </p:spPr>
      </p:pic>
      <p:sp>
        <p:nvSpPr>
          <p:cNvPr id="5" name="TextBox 4">
            <a:extLst>
              <a:ext uri="{FF2B5EF4-FFF2-40B4-BE49-F238E27FC236}">
                <a16:creationId xmlns:a16="http://schemas.microsoft.com/office/drawing/2014/main" id="{CD0D8E49-6AA3-4BDF-8AE4-9278E6AE3ABA}"/>
              </a:ext>
            </a:extLst>
          </p:cNvPr>
          <p:cNvSpPr txBox="1"/>
          <p:nvPr/>
        </p:nvSpPr>
        <p:spPr>
          <a:xfrm>
            <a:off x="325315" y="6418385"/>
            <a:ext cx="5416868" cy="369332"/>
          </a:xfrm>
          <a:prstGeom prst="rect">
            <a:avLst/>
          </a:prstGeom>
          <a:noFill/>
        </p:spPr>
        <p:txBody>
          <a:bodyPr wrap="none" rtlCol="0">
            <a:spAutoFit/>
          </a:bodyPr>
          <a:lstStyle/>
          <a:p>
            <a:r>
              <a:rPr lang="en-US" dirty="0"/>
              <a:t>https://commons.wikimedia.org/wiki/File:ParseTree.svg</a:t>
            </a:r>
          </a:p>
        </p:txBody>
      </p:sp>
    </p:spTree>
    <p:extLst>
      <p:ext uri="{BB962C8B-B14F-4D97-AF65-F5344CB8AC3E}">
        <p14:creationId xmlns:p14="http://schemas.microsoft.com/office/powerpoint/2010/main" val="296877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692214-DC6C-4BD1-8371-491A0A70F9FF}"/>
              </a:ext>
            </a:extLst>
          </p:cNvPr>
          <p:cNvPicPr>
            <a:picLocks noChangeAspect="1"/>
          </p:cNvPicPr>
          <p:nvPr/>
        </p:nvPicPr>
        <p:blipFill>
          <a:blip r:embed="rId2"/>
          <a:stretch>
            <a:fillRect/>
          </a:stretch>
        </p:blipFill>
        <p:spPr>
          <a:xfrm>
            <a:off x="1767254" y="1643062"/>
            <a:ext cx="7620000" cy="3571875"/>
          </a:xfrm>
          <a:prstGeom prst="rect">
            <a:avLst/>
          </a:prstGeom>
        </p:spPr>
      </p:pic>
      <p:sp>
        <p:nvSpPr>
          <p:cNvPr id="5" name="TextBox 4">
            <a:extLst>
              <a:ext uri="{FF2B5EF4-FFF2-40B4-BE49-F238E27FC236}">
                <a16:creationId xmlns:a16="http://schemas.microsoft.com/office/drawing/2014/main" id="{F78128D0-08C0-4B93-8D1D-196C6CCB14E3}"/>
              </a:ext>
            </a:extLst>
          </p:cNvPr>
          <p:cNvSpPr txBox="1"/>
          <p:nvPr/>
        </p:nvSpPr>
        <p:spPr>
          <a:xfrm>
            <a:off x="342900" y="6392008"/>
            <a:ext cx="6680931" cy="369332"/>
          </a:xfrm>
          <a:prstGeom prst="rect">
            <a:avLst/>
          </a:prstGeom>
          <a:noFill/>
        </p:spPr>
        <p:txBody>
          <a:bodyPr wrap="none" rtlCol="0">
            <a:spAutoFit/>
          </a:bodyPr>
          <a:lstStyle/>
          <a:p>
            <a:r>
              <a:rPr lang="en-US" dirty="0"/>
              <a:t>http://iconictranslation.com/2014/10/language-challenge-7-chinese/</a:t>
            </a:r>
          </a:p>
        </p:txBody>
      </p:sp>
    </p:spTree>
    <p:extLst>
      <p:ext uri="{BB962C8B-B14F-4D97-AF65-F5344CB8AC3E}">
        <p14:creationId xmlns:p14="http://schemas.microsoft.com/office/powerpoint/2010/main" val="367871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7F4417-CCC4-4D12-B4E9-71E2DD533785}"/>
              </a:ext>
            </a:extLst>
          </p:cNvPr>
          <p:cNvPicPr>
            <a:picLocks noChangeAspect="1"/>
          </p:cNvPicPr>
          <p:nvPr/>
        </p:nvPicPr>
        <p:blipFill>
          <a:blip r:embed="rId2"/>
          <a:stretch>
            <a:fillRect/>
          </a:stretch>
        </p:blipFill>
        <p:spPr>
          <a:xfrm>
            <a:off x="0" y="2381477"/>
            <a:ext cx="12192000" cy="2095045"/>
          </a:xfrm>
          <a:prstGeom prst="rect">
            <a:avLst/>
          </a:prstGeom>
        </p:spPr>
      </p:pic>
      <p:sp>
        <p:nvSpPr>
          <p:cNvPr id="5" name="TextBox 4">
            <a:extLst>
              <a:ext uri="{FF2B5EF4-FFF2-40B4-BE49-F238E27FC236}">
                <a16:creationId xmlns:a16="http://schemas.microsoft.com/office/drawing/2014/main" id="{D70D464F-69C5-4292-8E01-3AD14452528A}"/>
              </a:ext>
            </a:extLst>
          </p:cNvPr>
          <p:cNvSpPr txBox="1"/>
          <p:nvPr/>
        </p:nvSpPr>
        <p:spPr>
          <a:xfrm>
            <a:off x="527538" y="6488723"/>
            <a:ext cx="2158796" cy="369332"/>
          </a:xfrm>
          <a:prstGeom prst="rect">
            <a:avLst/>
          </a:prstGeom>
          <a:noFill/>
        </p:spPr>
        <p:txBody>
          <a:bodyPr wrap="none" rtlCol="0">
            <a:spAutoFit/>
          </a:bodyPr>
          <a:lstStyle/>
          <a:p>
            <a:r>
              <a:rPr lang="en-US" dirty="0"/>
              <a:t>translate.google.com</a:t>
            </a:r>
          </a:p>
        </p:txBody>
      </p:sp>
    </p:spTree>
    <p:extLst>
      <p:ext uri="{BB962C8B-B14F-4D97-AF65-F5344CB8AC3E}">
        <p14:creationId xmlns:p14="http://schemas.microsoft.com/office/powerpoint/2010/main" val="16090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C695D-D332-45B0-B287-BE1450B55E36}"/>
              </a:ext>
            </a:extLst>
          </p:cNvPr>
          <p:cNvPicPr>
            <a:picLocks noChangeAspect="1"/>
          </p:cNvPicPr>
          <p:nvPr/>
        </p:nvPicPr>
        <p:blipFill>
          <a:blip r:embed="rId2"/>
          <a:stretch>
            <a:fillRect/>
          </a:stretch>
        </p:blipFill>
        <p:spPr>
          <a:xfrm>
            <a:off x="3471862" y="1238250"/>
            <a:ext cx="5248275" cy="4381500"/>
          </a:xfrm>
          <a:prstGeom prst="rect">
            <a:avLst/>
          </a:prstGeom>
        </p:spPr>
      </p:pic>
      <p:sp>
        <p:nvSpPr>
          <p:cNvPr id="5" name="TextBox 4">
            <a:extLst>
              <a:ext uri="{FF2B5EF4-FFF2-40B4-BE49-F238E27FC236}">
                <a16:creationId xmlns:a16="http://schemas.microsoft.com/office/drawing/2014/main" id="{44974D4B-9D22-419E-A1AE-A63812B37B6C}"/>
              </a:ext>
            </a:extLst>
          </p:cNvPr>
          <p:cNvSpPr txBox="1"/>
          <p:nvPr/>
        </p:nvSpPr>
        <p:spPr>
          <a:xfrm>
            <a:off x="430823" y="6330462"/>
            <a:ext cx="6948056" cy="369332"/>
          </a:xfrm>
          <a:prstGeom prst="rect">
            <a:avLst/>
          </a:prstGeom>
          <a:noFill/>
        </p:spPr>
        <p:txBody>
          <a:bodyPr wrap="none" rtlCol="0">
            <a:spAutoFit/>
          </a:bodyPr>
          <a:lstStyle/>
          <a:p>
            <a:r>
              <a:rPr lang="en-US" dirty="0"/>
              <a:t>https://apkpure.com/sumit-text-summarization/com.karimo.sumit_final</a:t>
            </a:r>
          </a:p>
        </p:txBody>
      </p:sp>
    </p:spTree>
    <p:extLst>
      <p:ext uri="{BB962C8B-B14F-4D97-AF65-F5344CB8AC3E}">
        <p14:creationId xmlns:p14="http://schemas.microsoft.com/office/powerpoint/2010/main" val="21478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49E760-B8B3-444D-84EC-423FE750C378}"/>
              </a:ext>
            </a:extLst>
          </p:cNvPr>
          <p:cNvPicPr>
            <a:picLocks noChangeAspect="1"/>
          </p:cNvPicPr>
          <p:nvPr/>
        </p:nvPicPr>
        <p:blipFill>
          <a:blip r:embed="rId3"/>
          <a:stretch>
            <a:fillRect/>
          </a:stretch>
        </p:blipFill>
        <p:spPr>
          <a:xfrm>
            <a:off x="851388" y="273333"/>
            <a:ext cx="10489223" cy="5444999"/>
          </a:xfrm>
          <a:prstGeom prst="rect">
            <a:avLst/>
          </a:prstGeom>
        </p:spPr>
      </p:pic>
      <p:sp>
        <p:nvSpPr>
          <p:cNvPr id="5" name="TextBox 4">
            <a:extLst>
              <a:ext uri="{FF2B5EF4-FFF2-40B4-BE49-F238E27FC236}">
                <a16:creationId xmlns:a16="http://schemas.microsoft.com/office/drawing/2014/main" id="{2A45A654-1ECE-4B52-A6D4-1750C1551B04}"/>
              </a:ext>
            </a:extLst>
          </p:cNvPr>
          <p:cNvSpPr txBox="1"/>
          <p:nvPr/>
        </p:nvSpPr>
        <p:spPr>
          <a:xfrm>
            <a:off x="316523" y="6427177"/>
            <a:ext cx="4372736" cy="369332"/>
          </a:xfrm>
          <a:prstGeom prst="rect">
            <a:avLst/>
          </a:prstGeom>
          <a:noFill/>
        </p:spPr>
        <p:txBody>
          <a:bodyPr wrap="none" rtlCol="0">
            <a:spAutoFit/>
          </a:bodyPr>
          <a:lstStyle/>
          <a:p>
            <a:r>
              <a:rPr lang="en-US" dirty="0"/>
              <a:t>https://www.bitext.com/sentiment-analysis/</a:t>
            </a:r>
          </a:p>
        </p:txBody>
      </p:sp>
    </p:spTree>
    <p:extLst>
      <p:ext uri="{BB962C8B-B14F-4D97-AF65-F5344CB8AC3E}">
        <p14:creationId xmlns:p14="http://schemas.microsoft.com/office/powerpoint/2010/main" val="264102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3DE578-2D18-4A3D-84BE-D66DDCE355F1}"/>
              </a:ext>
            </a:extLst>
          </p:cNvPr>
          <p:cNvPicPr>
            <a:picLocks noChangeAspect="1"/>
          </p:cNvPicPr>
          <p:nvPr/>
        </p:nvPicPr>
        <p:blipFill>
          <a:blip r:embed="rId2"/>
          <a:stretch>
            <a:fillRect/>
          </a:stretch>
        </p:blipFill>
        <p:spPr>
          <a:xfrm>
            <a:off x="2364214" y="216511"/>
            <a:ext cx="7463571" cy="5826288"/>
          </a:xfrm>
          <a:prstGeom prst="rect">
            <a:avLst/>
          </a:prstGeom>
        </p:spPr>
      </p:pic>
      <p:sp>
        <p:nvSpPr>
          <p:cNvPr id="5" name="TextBox 4">
            <a:extLst>
              <a:ext uri="{FF2B5EF4-FFF2-40B4-BE49-F238E27FC236}">
                <a16:creationId xmlns:a16="http://schemas.microsoft.com/office/drawing/2014/main" id="{2152830E-9789-4178-8B77-20EF91B01471}"/>
              </a:ext>
            </a:extLst>
          </p:cNvPr>
          <p:cNvSpPr txBox="1"/>
          <p:nvPr/>
        </p:nvSpPr>
        <p:spPr>
          <a:xfrm>
            <a:off x="281354" y="6318323"/>
            <a:ext cx="8528360" cy="646331"/>
          </a:xfrm>
          <a:prstGeom prst="rect">
            <a:avLst/>
          </a:prstGeom>
          <a:noFill/>
        </p:spPr>
        <p:txBody>
          <a:bodyPr wrap="none" rtlCol="0">
            <a:spAutoFit/>
          </a:bodyPr>
          <a:lstStyle/>
          <a:p>
            <a:r>
              <a:rPr lang="en-US" dirty="0">
                <a:effectLst/>
              </a:rPr>
              <a:t>A. Agrawal </a:t>
            </a:r>
            <a:r>
              <a:rPr lang="en-US" i="1" dirty="0">
                <a:effectLst/>
              </a:rPr>
              <a:t>et al.</a:t>
            </a:r>
            <a:r>
              <a:rPr lang="en-US" dirty="0">
                <a:effectLst/>
              </a:rPr>
              <a:t>, “VQA: Visual Question Answering,” </a:t>
            </a:r>
            <a:r>
              <a:rPr lang="en-US" i="1" dirty="0">
                <a:effectLst/>
              </a:rPr>
              <a:t>arXiv:1505.00468 [</a:t>
            </a:r>
            <a:r>
              <a:rPr lang="en-US" i="1" dirty="0" err="1">
                <a:effectLst/>
              </a:rPr>
              <a:t>cs</a:t>
            </a:r>
            <a:r>
              <a:rPr lang="en-US" i="1" dirty="0">
                <a:effectLst/>
              </a:rPr>
              <a:t>]</a:t>
            </a:r>
            <a:r>
              <a:rPr lang="en-US" dirty="0">
                <a:effectLst/>
              </a:rPr>
              <a:t>, May 2015.</a:t>
            </a:r>
          </a:p>
          <a:p>
            <a:endParaRPr lang="en-US" dirty="0"/>
          </a:p>
        </p:txBody>
      </p:sp>
    </p:spTree>
    <p:extLst>
      <p:ext uri="{BB962C8B-B14F-4D97-AF65-F5344CB8AC3E}">
        <p14:creationId xmlns:p14="http://schemas.microsoft.com/office/powerpoint/2010/main" val="243673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29A5-B40E-47C7-96F0-C2897EAB0953}"/>
              </a:ext>
            </a:extLst>
          </p:cNvPr>
          <p:cNvPicPr>
            <a:picLocks noChangeAspect="1"/>
          </p:cNvPicPr>
          <p:nvPr/>
        </p:nvPicPr>
        <p:blipFill>
          <a:blip r:embed="rId2"/>
          <a:stretch>
            <a:fillRect/>
          </a:stretch>
        </p:blipFill>
        <p:spPr>
          <a:xfrm>
            <a:off x="1266825" y="1571625"/>
            <a:ext cx="9658350" cy="3714750"/>
          </a:xfrm>
          <a:prstGeom prst="rect">
            <a:avLst/>
          </a:prstGeom>
        </p:spPr>
      </p:pic>
      <p:sp>
        <p:nvSpPr>
          <p:cNvPr id="5" name="TextBox 4">
            <a:extLst>
              <a:ext uri="{FF2B5EF4-FFF2-40B4-BE49-F238E27FC236}">
                <a16:creationId xmlns:a16="http://schemas.microsoft.com/office/drawing/2014/main" id="{F4D39868-E037-4C08-A94D-735A792DFC11}"/>
              </a:ext>
            </a:extLst>
          </p:cNvPr>
          <p:cNvSpPr txBox="1"/>
          <p:nvPr/>
        </p:nvSpPr>
        <p:spPr>
          <a:xfrm>
            <a:off x="430823" y="6154615"/>
            <a:ext cx="6456832" cy="369332"/>
          </a:xfrm>
          <a:prstGeom prst="rect">
            <a:avLst/>
          </a:prstGeom>
          <a:noFill/>
        </p:spPr>
        <p:txBody>
          <a:bodyPr wrap="none" rtlCol="0">
            <a:spAutoFit/>
          </a:bodyPr>
          <a:lstStyle/>
          <a:p>
            <a:r>
              <a:rPr lang="en-US" dirty="0"/>
              <a:t>https://matlab1.com/support-vector-machine-speech-recognition/</a:t>
            </a:r>
          </a:p>
        </p:txBody>
      </p:sp>
    </p:spTree>
    <p:extLst>
      <p:ext uri="{BB962C8B-B14F-4D97-AF65-F5344CB8AC3E}">
        <p14:creationId xmlns:p14="http://schemas.microsoft.com/office/powerpoint/2010/main" val="254464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1AEF2C-32A6-4B2E-8CC2-6C3D0C0EE35B}"/>
              </a:ext>
            </a:extLst>
          </p:cNvPr>
          <p:cNvPicPr>
            <a:picLocks noChangeAspect="1"/>
          </p:cNvPicPr>
          <p:nvPr/>
        </p:nvPicPr>
        <p:blipFill>
          <a:blip r:embed="rId2"/>
          <a:stretch>
            <a:fillRect/>
          </a:stretch>
        </p:blipFill>
        <p:spPr>
          <a:xfrm>
            <a:off x="2419419" y="0"/>
            <a:ext cx="6135496" cy="5722332"/>
          </a:xfrm>
          <a:prstGeom prst="rect">
            <a:avLst/>
          </a:prstGeom>
        </p:spPr>
      </p:pic>
      <p:sp>
        <p:nvSpPr>
          <p:cNvPr id="5" name="TextBox 4">
            <a:extLst>
              <a:ext uri="{FF2B5EF4-FFF2-40B4-BE49-F238E27FC236}">
                <a16:creationId xmlns:a16="http://schemas.microsoft.com/office/drawing/2014/main" id="{FC66C0DD-0284-475D-90F8-9B7873CBBDF4}"/>
              </a:ext>
            </a:extLst>
          </p:cNvPr>
          <p:cNvSpPr txBox="1"/>
          <p:nvPr/>
        </p:nvSpPr>
        <p:spPr>
          <a:xfrm>
            <a:off x="483577" y="6471138"/>
            <a:ext cx="6257162" cy="369332"/>
          </a:xfrm>
          <a:prstGeom prst="rect">
            <a:avLst/>
          </a:prstGeom>
          <a:noFill/>
        </p:spPr>
        <p:txBody>
          <a:bodyPr wrap="none" rtlCol="0">
            <a:spAutoFit/>
          </a:bodyPr>
          <a:lstStyle/>
          <a:p>
            <a:r>
              <a:rPr lang="en-US" dirty="0"/>
              <a:t>https://play.google.com/store/apps/details?id=com.textsprecher</a:t>
            </a:r>
          </a:p>
        </p:txBody>
      </p:sp>
    </p:spTree>
    <p:extLst>
      <p:ext uri="{BB962C8B-B14F-4D97-AF65-F5344CB8AC3E}">
        <p14:creationId xmlns:p14="http://schemas.microsoft.com/office/powerpoint/2010/main" val="255207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F60A-A59A-4A8F-802E-477EB955F406}"/>
              </a:ext>
            </a:extLst>
          </p:cNvPr>
          <p:cNvSpPr>
            <a:spLocks noGrp="1"/>
          </p:cNvSpPr>
          <p:nvPr>
            <p:ph type="title"/>
          </p:nvPr>
        </p:nvSpPr>
        <p:spPr>
          <a:xfrm>
            <a:off x="838200" y="2766218"/>
            <a:ext cx="10515600" cy="1325563"/>
          </a:xfrm>
        </p:spPr>
        <p:txBody>
          <a:bodyPr/>
          <a:lstStyle/>
          <a:p>
            <a:pPr algn="ctr"/>
            <a:r>
              <a:rPr lang="en-US" dirty="0"/>
              <a:t>What makes it difficult?</a:t>
            </a:r>
          </a:p>
        </p:txBody>
      </p:sp>
    </p:spTree>
    <p:extLst>
      <p:ext uri="{BB962C8B-B14F-4D97-AF65-F5344CB8AC3E}">
        <p14:creationId xmlns:p14="http://schemas.microsoft.com/office/powerpoint/2010/main" val="410136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EDDD69-1AAA-4D13-8D3C-07F3F4E8E72A}"/>
              </a:ext>
            </a:extLst>
          </p:cNvPr>
          <p:cNvPicPr>
            <a:picLocks noChangeAspect="1"/>
          </p:cNvPicPr>
          <p:nvPr/>
        </p:nvPicPr>
        <p:blipFill>
          <a:blip r:embed="rId2"/>
          <a:stretch>
            <a:fillRect/>
          </a:stretch>
        </p:blipFill>
        <p:spPr>
          <a:xfrm>
            <a:off x="2028825" y="1800225"/>
            <a:ext cx="8134350" cy="3257550"/>
          </a:xfrm>
          <a:prstGeom prst="rect">
            <a:avLst/>
          </a:prstGeom>
        </p:spPr>
      </p:pic>
      <p:sp>
        <p:nvSpPr>
          <p:cNvPr id="5" name="TextBox 4">
            <a:extLst>
              <a:ext uri="{FF2B5EF4-FFF2-40B4-BE49-F238E27FC236}">
                <a16:creationId xmlns:a16="http://schemas.microsoft.com/office/drawing/2014/main" id="{CF3D27C3-9D27-4EC5-A809-C40A0E54E486}"/>
              </a:ext>
            </a:extLst>
          </p:cNvPr>
          <p:cNvSpPr txBox="1"/>
          <p:nvPr/>
        </p:nvSpPr>
        <p:spPr>
          <a:xfrm>
            <a:off x="448408" y="6330462"/>
            <a:ext cx="9098453" cy="369332"/>
          </a:xfrm>
          <a:prstGeom prst="rect">
            <a:avLst/>
          </a:prstGeom>
          <a:noFill/>
        </p:spPr>
        <p:txBody>
          <a:bodyPr wrap="none" rtlCol="0">
            <a:spAutoFit/>
          </a:bodyPr>
          <a:lstStyle/>
          <a:p>
            <a:r>
              <a:rPr lang="en-US" dirty="0"/>
              <a:t>https://www.ecenglish.com/en/social/blog/ec-central/2015/11/23/vocab-review-homophones</a:t>
            </a:r>
          </a:p>
        </p:txBody>
      </p:sp>
    </p:spTree>
    <p:extLst>
      <p:ext uri="{BB962C8B-B14F-4D97-AF65-F5344CB8AC3E}">
        <p14:creationId xmlns:p14="http://schemas.microsoft.com/office/powerpoint/2010/main" val="235547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49CA1-A27C-4795-8125-275587FC7392}"/>
              </a:ext>
            </a:extLst>
          </p:cNvPr>
          <p:cNvSpPr>
            <a:spLocks noGrp="1"/>
          </p:cNvSpPr>
          <p:nvPr>
            <p:ph type="title"/>
          </p:nvPr>
        </p:nvSpPr>
        <p:spPr/>
        <p:txBody>
          <a:bodyPr/>
          <a:lstStyle/>
          <a:p>
            <a:r>
              <a:rPr lang="en-US" dirty="0"/>
              <a:t>What is it?</a:t>
            </a:r>
          </a:p>
        </p:txBody>
      </p:sp>
      <p:sp>
        <p:nvSpPr>
          <p:cNvPr id="5" name="Text Placeholder 4">
            <a:extLst>
              <a:ext uri="{FF2B5EF4-FFF2-40B4-BE49-F238E27FC236}">
                <a16:creationId xmlns:a16="http://schemas.microsoft.com/office/drawing/2014/main" id="{932E592C-D32E-4526-B075-37E975267E37}"/>
              </a:ext>
            </a:extLst>
          </p:cNvPr>
          <p:cNvSpPr>
            <a:spLocks noGrp="1"/>
          </p:cNvSpPr>
          <p:nvPr>
            <p:ph type="body" idx="1"/>
          </p:nvPr>
        </p:nvSpPr>
        <p:spPr/>
        <p:txBody>
          <a:bodyPr/>
          <a:lstStyle/>
          <a:p>
            <a:r>
              <a:rPr lang="en-US" dirty="0"/>
              <a:t>…and why do we care?</a:t>
            </a:r>
          </a:p>
        </p:txBody>
      </p:sp>
    </p:spTree>
    <p:extLst>
      <p:ext uri="{BB962C8B-B14F-4D97-AF65-F5344CB8AC3E}">
        <p14:creationId xmlns:p14="http://schemas.microsoft.com/office/powerpoint/2010/main" val="288255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278D4-2C5B-494B-AB66-6D253259F140}"/>
              </a:ext>
            </a:extLst>
          </p:cNvPr>
          <p:cNvPicPr>
            <a:picLocks noChangeAspect="1"/>
          </p:cNvPicPr>
          <p:nvPr/>
        </p:nvPicPr>
        <p:blipFill rotWithShape="1">
          <a:blip r:embed="rId2"/>
          <a:srcRect l="3395" t="3036" r="2385" b="1957"/>
          <a:stretch/>
        </p:blipFill>
        <p:spPr>
          <a:xfrm>
            <a:off x="3525715" y="1899138"/>
            <a:ext cx="5196254" cy="3094894"/>
          </a:xfrm>
          <a:prstGeom prst="rect">
            <a:avLst/>
          </a:prstGeom>
        </p:spPr>
      </p:pic>
      <p:sp>
        <p:nvSpPr>
          <p:cNvPr id="5" name="TextBox 4">
            <a:extLst>
              <a:ext uri="{FF2B5EF4-FFF2-40B4-BE49-F238E27FC236}">
                <a16:creationId xmlns:a16="http://schemas.microsoft.com/office/drawing/2014/main" id="{78FA4BBC-7265-415E-B858-07A6F8B9F093}"/>
              </a:ext>
            </a:extLst>
          </p:cNvPr>
          <p:cNvSpPr txBox="1"/>
          <p:nvPr/>
        </p:nvSpPr>
        <p:spPr>
          <a:xfrm>
            <a:off x="228600" y="6506308"/>
            <a:ext cx="7964744" cy="369332"/>
          </a:xfrm>
          <a:prstGeom prst="rect">
            <a:avLst/>
          </a:prstGeom>
          <a:noFill/>
        </p:spPr>
        <p:txBody>
          <a:bodyPr wrap="none" rtlCol="0">
            <a:spAutoFit/>
          </a:bodyPr>
          <a:lstStyle/>
          <a:p>
            <a:r>
              <a:rPr lang="en-US" dirty="0"/>
              <a:t>https://i.pinimg.com/originals/0a/92/15/0a921501fa2c6ad60f2e7cde0c8e90a4.jpg</a:t>
            </a:r>
          </a:p>
        </p:txBody>
      </p:sp>
    </p:spTree>
    <p:extLst>
      <p:ext uri="{BB962C8B-B14F-4D97-AF65-F5344CB8AC3E}">
        <p14:creationId xmlns:p14="http://schemas.microsoft.com/office/powerpoint/2010/main" val="250499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B06D9A-3C66-477E-9B87-3F4F0FC6354B}"/>
              </a:ext>
            </a:extLst>
          </p:cNvPr>
          <p:cNvSpPr txBox="1"/>
          <p:nvPr/>
        </p:nvSpPr>
        <p:spPr>
          <a:xfrm>
            <a:off x="395654" y="6145823"/>
            <a:ext cx="5892832" cy="369332"/>
          </a:xfrm>
          <a:prstGeom prst="rect">
            <a:avLst/>
          </a:prstGeom>
          <a:noFill/>
        </p:spPr>
        <p:txBody>
          <a:bodyPr wrap="none" rtlCol="0">
            <a:spAutoFit/>
          </a:bodyPr>
          <a:lstStyle/>
          <a:p>
            <a:r>
              <a:rPr lang="en-US" dirty="0"/>
              <a:t>https://www.creators.com/read/speed-bump/02/16/165650</a:t>
            </a:r>
          </a:p>
        </p:txBody>
      </p:sp>
      <p:pic>
        <p:nvPicPr>
          <p:cNvPr id="7" name="Picture 6">
            <a:extLst>
              <a:ext uri="{FF2B5EF4-FFF2-40B4-BE49-F238E27FC236}">
                <a16:creationId xmlns:a16="http://schemas.microsoft.com/office/drawing/2014/main" id="{54F1A9B8-7156-4469-8B53-2DC482FEEAC9}"/>
              </a:ext>
            </a:extLst>
          </p:cNvPr>
          <p:cNvPicPr>
            <a:picLocks noChangeAspect="1"/>
          </p:cNvPicPr>
          <p:nvPr/>
        </p:nvPicPr>
        <p:blipFill>
          <a:blip r:embed="rId2"/>
          <a:stretch>
            <a:fillRect/>
          </a:stretch>
        </p:blipFill>
        <p:spPr>
          <a:xfrm>
            <a:off x="3914775" y="1233487"/>
            <a:ext cx="4362450" cy="4391025"/>
          </a:xfrm>
          <a:prstGeom prst="rect">
            <a:avLst/>
          </a:prstGeom>
        </p:spPr>
      </p:pic>
    </p:spTree>
    <p:extLst>
      <p:ext uri="{BB962C8B-B14F-4D97-AF65-F5344CB8AC3E}">
        <p14:creationId xmlns:p14="http://schemas.microsoft.com/office/powerpoint/2010/main" val="238310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6FED9-B841-405E-B0DA-0FDC676C53AC}"/>
              </a:ext>
            </a:extLst>
          </p:cNvPr>
          <p:cNvPicPr>
            <a:picLocks noChangeAspect="1"/>
          </p:cNvPicPr>
          <p:nvPr/>
        </p:nvPicPr>
        <p:blipFill>
          <a:blip r:embed="rId3"/>
          <a:stretch>
            <a:fillRect/>
          </a:stretch>
        </p:blipFill>
        <p:spPr>
          <a:xfrm>
            <a:off x="1619250" y="2147746"/>
            <a:ext cx="8953500" cy="1704975"/>
          </a:xfrm>
          <a:prstGeom prst="rect">
            <a:avLst/>
          </a:prstGeom>
        </p:spPr>
      </p:pic>
      <p:sp>
        <p:nvSpPr>
          <p:cNvPr id="5" name="TextBox 4">
            <a:extLst>
              <a:ext uri="{FF2B5EF4-FFF2-40B4-BE49-F238E27FC236}">
                <a16:creationId xmlns:a16="http://schemas.microsoft.com/office/drawing/2014/main" id="{9A65AE85-A909-4957-AB4C-77EF45F708B1}"/>
              </a:ext>
            </a:extLst>
          </p:cNvPr>
          <p:cNvSpPr txBox="1"/>
          <p:nvPr/>
        </p:nvSpPr>
        <p:spPr>
          <a:xfrm>
            <a:off x="316523" y="6462346"/>
            <a:ext cx="10097188" cy="369332"/>
          </a:xfrm>
          <a:prstGeom prst="rect">
            <a:avLst/>
          </a:prstGeom>
          <a:noFill/>
        </p:spPr>
        <p:txBody>
          <a:bodyPr wrap="none" rtlCol="0">
            <a:spAutoFit/>
          </a:bodyPr>
          <a:lstStyle/>
          <a:p>
            <a:r>
              <a:rPr lang="en-US" dirty="0"/>
              <a:t>http://what-when-how.com/how-to-build-a-digital-library/word-segmentation-and-sorting-digital-library/</a:t>
            </a:r>
          </a:p>
        </p:txBody>
      </p:sp>
    </p:spTree>
    <p:extLst>
      <p:ext uri="{BB962C8B-B14F-4D97-AF65-F5344CB8AC3E}">
        <p14:creationId xmlns:p14="http://schemas.microsoft.com/office/powerpoint/2010/main" val="54238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60A23-0333-45C8-AE52-A13F1A814A13}"/>
              </a:ext>
            </a:extLst>
          </p:cNvPr>
          <p:cNvPicPr>
            <a:picLocks noChangeAspect="1"/>
          </p:cNvPicPr>
          <p:nvPr/>
        </p:nvPicPr>
        <p:blipFill>
          <a:blip r:embed="rId2"/>
          <a:stretch>
            <a:fillRect/>
          </a:stretch>
        </p:blipFill>
        <p:spPr>
          <a:xfrm>
            <a:off x="3152775" y="1924050"/>
            <a:ext cx="5886450" cy="3009900"/>
          </a:xfrm>
          <a:prstGeom prst="rect">
            <a:avLst/>
          </a:prstGeom>
        </p:spPr>
      </p:pic>
      <p:sp>
        <p:nvSpPr>
          <p:cNvPr id="5" name="TextBox 4">
            <a:extLst>
              <a:ext uri="{FF2B5EF4-FFF2-40B4-BE49-F238E27FC236}">
                <a16:creationId xmlns:a16="http://schemas.microsoft.com/office/drawing/2014/main" id="{52382646-EBE0-43C9-8D28-31CD730C0C1D}"/>
              </a:ext>
            </a:extLst>
          </p:cNvPr>
          <p:cNvSpPr txBox="1"/>
          <p:nvPr/>
        </p:nvSpPr>
        <p:spPr>
          <a:xfrm>
            <a:off x="290146" y="6268915"/>
            <a:ext cx="7716921" cy="369332"/>
          </a:xfrm>
          <a:prstGeom prst="rect">
            <a:avLst/>
          </a:prstGeom>
          <a:noFill/>
        </p:spPr>
        <p:txBody>
          <a:bodyPr wrap="none" rtlCol="0">
            <a:spAutoFit/>
          </a:bodyPr>
          <a:lstStyle/>
          <a:p>
            <a:r>
              <a:rPr lang="en-US" dirty="0"/>
              <a:t>http://onthesannyside.blogspot.com/2015/08/fun-with-dangling-modifiers.html</a:t>
            </a:r>
          </a:p>
        </p:txBody>
      </p:sp>
    </p:spTree>
    <p:extLst>
      <p:ext uri="{BB962C8B-B14F-4D97-AF65-F5344CB8AC3E}">
        <p14:creationId xmlns:p14="http://schemas.microsoft.com/office/powerpoint/2010/main" val="194708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408A3E-9798-43BD-8B1A-BA7876AEE2D1}"/>
              </a:ext>
            </a:extLst>
          </p:cNvPr>
          <p:cNvPicPr>
            <a:picLocks noChangeAspect="1"/>
          </p:cNvPicPr>
          <p:nvPr/>
        </p:nvPicPr>
        <p:blipFill>
          <a:blip r:embed="rId2"/>
          <a:stretch>
            <a:fillRect/>
          </a:stretch>
        </p:blipFill>
        <p:spPr>
          <a:xfrm>
            <a:off x="2957512" y="881062"/>
            <a:ext cx="6276975" cy="5095875"/>
          </a:xfrm>
          <a:prstGeom prst="rect">
            <a:avLst/>
          </a:prstGeom>
        </p:spPr>
      </p:pic>
      <p:sp>
        <p:nvSpPr>
          <p:cNvPr id="6" name="TextBox 5">
            <a:extLst>
              <a:ext uri="{FF2B5EF4-FFF2-40B4-BE49-F238E27FC236}">
                <a16:creationId xmlns:a16="http://schemas.microsoft.com/office/drawing/2014/main" id="{64FF75DC-A0FB-4F5B-95E2-C0C190ABF7B6}"/>
              </a:ext>
            </a:extLst>
          </p:cNvPr>
          <p:cNvSpPr txBox="1"/>
          <p:nvPr/>
        </p:nvSpPr>
        <p:spPr>
          <a:xfrm>
            <a:off x="553915" y="6497515"/>
            <a:ext cx="3253327" cy="369332"/>
          </a:xfrm>
          <a:prstGeom prst="rect">
            <a:avLst/>
          </a:prstGeom>
          <a:noFill/>
        </p:spPr>
        <p:txBody>
          <a:bodyPr wrap="none" rtlCol="0">
            <a:spAutoFit/>
          </a:bodyPr>
          <a:lstStyle/>
          <a:p>
            <a:r>
              <a:rPr lang="en-US" dirty="0"/>
              <a:t>http://explosm.net/comics/1206</a:t>
            </a:r>
          </a:p>
        </p:txBody>
      </p:sp>
    </p:spTree>
    <p:extLst>
      <p:ext uri="{BB962C8B-B14F-4D97-AF65-F5344CB8AC3E}">
        <p14:creationId xmlns:p14="http://schemas.microsoft.com/office/powerpoint/2010/main" val="233818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CFC2AF-9F3B-415D-84FC-7D0FF446C805}"/>
              </a:ext>
            </a:extLst>
          </p:cNvPr>
          <p:cNvPicPr>
            <a:picLocks noChangeAspect="1"/>
          </p:cNvPicPr>
          <p:nvPr/>
        </p:nvPicPr>
        <p:blipFill>
          <a:blip r:embed="rId3"/>
          <a:stretch>
            <a:fillRect/>
          </a:stretch>
        </p:blipFill>
        <p:spPr>
          <a:xfrm>
            <a:off x="3933297" y="567104"/>
            <a:ext cx="4325405" cy="5723792"/>
          </a:xfrm>
          <a:prstGeom prst="rect">
            <a:avLst/>
          </a:prstGeom>
        </p:spPr>
      </p:pic>
      <p:sp>
        <p:nvSpPr>
          <p:cNvPr id="5" name="TextBox 4">
            <a:extLst>
              <a:ext uri="{FF2B5EF4-FFF2-40B4-BE49-F238E27FC236}">
                <a16:creationId xmlns:a16="http://schemas.microsoft.com/office/drawing/2014/main" id="{0F073715-D9B2-44B5-9070-86D8F3D4B61E}"/>
              </a:ext>
            </a:extLst>
          </p:cNvPr>
          <p:cNvSpPr txBox="1"/>
          <p:nvPr/>
        </p:nvSpPr>
        <p:spPr>
          <a:xfrm>
            <a:off x="228600" y="6488668"/>
            <a:ext cx="4271554" cy="369332"/>
          </a:xfrm>
          <a:prstGeom prst="rect">
            <a:avLst/>
          </a:prstGeom>
          <a:noFill/>
        </p:spPr>
        <p:txBody>
          <a:bodyPr wrap="none" rtlCol="0">
            <a:spAutoFit/>
          </a:bodyPr>
          <a:lstStyle/>
          <a:p>
            <a:r>
              <a:rPr lang="en-US" dirty="0"/>
              <a:t>https://imgur.com/r/thesimpsons/1ZKxV5O</a:t>
            </a:r>
          </a:p>
        </p:txBody>
      </p:sp>
    </p:spTree>
    <p:extLst>
      <p:ext uri="{BB962C8B-B14F-4D97-AF65-F5344CB8AC3E}">
        <p14:creationId xmlns:p14="http://schemas.microsoft.com/office/powerpoint/2010/main" val="861989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0EB0-8369-4399-91E0-FA372BB7FCCD}"/>
              </a:ext>
            </a:extLst>
          </p:cNvPr>
          <p:cNvSpPr>
            <a:spLocks noGrp="1"/>
          </p:cNvSpPr>
          <p:nvPr>
            <p:ph type="title"/>
          </p:nvPr>
        </p:nvSpPr>
        <p:spPr/>
        <p:txBody>
          <a:bodyPr/>
          <a:lstStyle/>
          <a:p>
            <a:r>
              <a:rPr lang="en-US" dirty="0"/>
              <a:t>How does it work?</a:t>
            </a:r>
          </a:p>
        </p:txBody>
      </p:sp>
      <p:sp>
        <p:nvSpPr>
          <p:cNvPr id="3" name="Text Placeholder 2">
            <a:extLst>
              <a:ext uri="{FF2B5EF4-FFF2-40B4-BE49-F238E27FC236}">
                <a16:creationId xmlns:a16="http://schemas.microsoft.com/office/drawing/2014/main" id="{65C440A8-BD6B-4E31-9859-636FAB8718D2}"/>
              </a:ext>
            </a:extLst>
          </p:cNvPr>
          <p:cNvSpPr>
            <a:spLocks noGrp="1"/>
          </p:cNvSpPr>
          <p:nvPr>
            <p:ph type="body" idx="1"/>
          </p:nvPr>
        </p:nvSpPr>
        <p:spPr/>
        <p:txBody>
          <a:bodyPr/>
          <a:lstStyle/>
          <a:p>
            <a:r>
              <a:rPr lang="en-US" dirty="0"/>
              <a:t>…and how can we make it work?</a:t>
            </a:r>
          </a:p>
        </p:txBody>
      </p:sp>
    </p:spTree>
    <p:extLst>
      <p:ext uri="{BB962C8B-B14F-4D97-AF65-F5344CB8AC3E}">
        <p14:creationId xmlns:p14="http://schemas.microsoft.com/office/powerpoint/2010/main" val="1449710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EA07-C815-4C12-8064-A8C916741E39}"/>
              </a:ext>
            </a:extLst>
          </p:cNvPr>
          <p:cNvSpPr>
            <a:spLocks noGrp="1"/>
          </p:cNvSpPr>
          <p:nvPr>
            <p:ph type="title"/>
          </p:nvPr>
        </p:nvSpPr>
        <p:spPr/>
        <p:txBody>
          <a:bodyPr/>
          <a:lstStyle/>
          <a:p>
            <a:r>
              <a:rPr lang="en-US" dirty="0"/>
              <a:t>Where do we use it?</a:t>
            </a:r>
          </a:p>
        </p:txBody>
      </p:sp>
      <p:sp>
        <p:nvSpPr>
          <p:cNvPr id="3" name="Text Placeholder 2">
            <a:extLst>
              <a:ext uri="{FF2B5EF4-FFF2-40B4-BE49-F238E27FC236}">
                <a16:creationId xmlns:a16="http://schemas.microsoft.com/office/drawing/2014/main" id="{BB0FC9DE-A777-429C-A27C-BFD49F843988}"/>
              </a:ext>
            </a:extLst>
          </p:cNvPr>
          <p:cNvSpPr>
            <a:spLocks noGrp="1"/>
          </p:cNvSpPr>
          <p:nvPr>
            <p:ph type="body" idx="1"/>
          </p:nvPr>
        </p:nvSpPr>
        <p:spPr/>
        <p:txBody>
          <a:bodyPr/>
          <a:lstStyle/>
          <a:p>
            <a:r>
              <a:rPr lang="en-US" dirty="0"/>
              <a:t>…and how do we use it?</a:t>
            </a:r>
          </a:p>
        </p:txBody>
      </p:sp>
    </p:spTree>
    <p:extLst>
      <p:ext uri="{BB962C8B-B14F-4D97-AF65-F5344CB8AC3E}">
        <p14:creationId xmlns:p14="http://schemas.microsoft.com/office/powerpoint/2010/main" val="329953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F8BE-4F19-449F-8AC6-2F4872E1A50C}"/>
              </a:ext>
            </a:extLst>
          </p:cNvPr>
          <p:cNvSpPr>
            <a:spLocks noGrp="1"/>
          </p:cNvSpPr>
          <p:nvPr>
            <p:ph type="title"/>
          </p:nvPr>
        </p:nvSpPr>
        <p:spPr/>
        <p:txBody>
          <a:bodyPr/>
          <a:lstStyle/>
          <a:p>
            <a:r>
              <a:rPr lang="en-US" dirty="0"/>
              <a:t>What else could we do?</a:t>
            </a:r>
          </a:p>
        </p:txBody>
      </p:sp>
      <p:sp>
        <p:nvSpPr>
          <p:cNvPr id="3" name="Text Placeholder 2">
            <a:extLst>
              <a:ext uri="{FF2B5EF4-FFF2-40B4-BE49-F238E27FC236}">
                <a16:creationId xmlns:a16="http://schemas.microsoft.com/office/drawing/2014/main" id="{C6F65EE0-41D5-4689-8723-6A265983E289}"/>
              </a:ext>
            </a:extLst>
          </p:cNvPr>
          <p:cNvSpPr>
            <a:spLocks noGrp="1"/>
          </p:cNvSpPr>
          <p:nvPr>
            <p:ph type="body" idx="1"/>
          </p:nvPr>
        </p:nvSpPr>
        <p:spPr/>
        <p:txBody>
          <a:bodyPr/>
          <a:lstStyle/>
          <a:p>
            <a:r>
              <a:rPr lang="en-US" dirty="0"/>
              <a:t>…and what should we do?</a:t>
            </a:r>
          </a:p>
        </p:txBody>
      </p:sp>
    </p:spTree>
    <p:extLst>
      <p:ext uri="{BB962C8B-B14F-4D97-AF65-F5344CB8AC3E}">
        <p14:creationId xmlns:p14="http://schemas.microsoft.com/office/powerpoint/2010/main" val="92633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074295-000C-4FAF-BBAE-AC54BA84CC35}"/>
              </a:ext>
            </a:extLst>
          </p:cNvPr>
          <p:cNvPicPr>
            <a:picLocks noChangeAspect="1"/>
          </p:cNvPicPr>
          <p:nvPr/>
        </p:nvPicPr>
        <p:blipFill>
          <a:blip r:embed="rId2"/>
          <a:stretch>
            <a:fillRect/>
          </a:stretch>
        </p:blipFill>
        <p:spPr>
          <a:xfrm>
            <a:off x="3719512" y="1428750"/>
            <a:ext cx="4752975" cy="4000500"/>
          </a:xfrm>
          <a:prstGeom prst="rect">
            <a:avLst/>
          </a:prstGeom>
        </p:spPr>
      </p:pic>
      <p:sp>
        <p:nvSpPr>
          <p:cNvPr id="5" name="TextBox 4">
            <a:extLst>
              <a:ext uri="{FF2B5EF4-FFF2-40B4-BE49-F238E27FC236}">
                <a16:creationId xmlns:a16="http://schemas.microsoft.com/office/drawing/2014/main" id="{6108D87E-8D12-4E55-A8C4-9859FAB1A171}"/>
              </a:ext>
            </a:extLst>
          </p:cNvPr>
          <p:cNvSpPr txBox="1"/>
          <p:nvPr/>
        </p:nvSpPr>
        <p:spPr>
          <a:xfrm>
            <a:off x="395654" y="6488668"/>
            <a:ext cx="7494231" cy="369332"/>
          </a:xfrm>
          <a:prstGeom prst="rect">
            <a:avLst/>
          </a:prstGeom>
          <a:noFill/>
        </p:spPr>
        <p:txBody>
          <a:bodyPr wrap="none" rtlCol="0">
            <a:spAutoFit/>
          </a:bodyPr>
          <a:lstStyle/>
          <a:p>
            <a:r>
              <a:rPr lang="en-US" dirty="0"/>
              <a:t>https://github.com/uclanlp/corefBias/blob/master/NAACL2018_CorefBias.pdf</a:t>
            </a:r>
          </a:p>
        </p:txBody>
      </p:sp>
    </p:spTree>
    <p:extLst>
      <p:ext uri="{BB962C8B-B14F-4D97-AF65-F5344CB8AC3E}">
        <p14:creationId xmlns:p14="http://schemas.microsoft.com/office/powerpoint/2010/main" val="405530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a:t>
            </a:r>
            <a:r>
              <a:rPr lang="en-US" b="1" dirty="0"/>
              <a:t>Natural-language processing</a:t>
            </a:r>
            <a:r>
              <a:rPr lang="en-US" dirty="0"/>
              <a:t> (</a:t>
            </a:r>
            <a:r>
              <a:rPr lang="en-US" b="1" dirty="0"/>
              <a:t>NLP</a:t>
            </a:r>
            <a:r>
              <a:rPr lang="en-US" dirty="0"/>
              <a:t>) is an area of computer science and artificial intelligence concerned with the interactions between computers and human (natural) languages,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931729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41639D-130F-48AB-836B-9F0CCAB508EA}"/>
              </a:ext>
            </a:extLst>
          </p:cNvPr>
          <p:cNvPicPr>
            <a:picLocks noChangeAspect="1"/>
          </p:cNvPicPr>
          <p:nvPr/>
        </p:nvPicPr>
        <p:blipFill>
          <a:blip r:embed="rId2"/>
          <a:stretch>
            <a:fillRect/>
          </a:stretch>
        </p:blipFill>
        <p:spPr>
          <a:xfrm>
            <a:off x="152400" y="1681162"/>
            <a:ext cx="5029200" cy="3495675"/>
          </a:xfrm>
          <a:prstGeom prst="rect">
            <a:avLst/>
          </a:prstGeom>
        </p:spPr>
      </p:pic>
      <p:pic>
        <p:nvPicPr>
          <p:cNvPr id="5" name="Picture 4">
            <a:extLst>
              <a:ext uri="{FF2B5EF4-FFF2-40B4-BE49-F238E27FC236}">
                <a16:creationId xmlns:a16="http://schemas.microsoft.com/office/drawing/2014/main" id="{6C356447-70ED-4FDD-B9F7-6086A6BF983D}"/>
              </a:ext>
            </a:extLst>
          </p:cNvPr>
          <p:cNvPicPr>
            <a:picLocks noChangeAspect="1"/>
          </p:cNvPicPr>
          <p:nvPr/>
        </p:nvPicPr>
        <p:blipFill>
          <a:blip r:embed="rId3"/>
          <a:stretch>
            <a:fillRect/>
          </a:stretch>
        </p:blipFill>
        <p:spPr>
          <a:xfrm>
            <a:off x="6096000" y="1754981"/>
            <a:ext cx="5241679" cy="3348037"/>
          </a:xfrm>
          <a:prstGeom prst="rect">
            <a:avLst/>
          </a:prstGeom>
        </p:spPr>
      </p:pic>
      <p:sp>
        <p:nvSpPr>
          <p:cNvPr id="6" name="TextBox 5">
            <a:extLst>
              <a:ext uri="{FF2B5EF4-FFF2-40B4-BE49-F238E27FC236}">
                <a16:creationId xmlns:a16="http://schemas.microsoft.com/office/drawing/2014/main" id="{0D6CF4EB-CAB5-460A-A8FE-DBB66C9B471D}"/>
              </a:ext>
            </a:extLst>
          </p:cNvPr>
          <p:cNvSpPr txBox="1"/>
          <p:nvPr/>
        </p:nvSpPr>
        <p:spPr>
          <a:xfrm>
            <a:off x="439615" y="6216162"/>
            <a:ext cx="8733481" cy="246221"/>
          </a:xfrm>
          <a:prstGeom prst="rect">
            <a:avLst/>
          </a:prstGeom>
          <a:noFill/>
        </p:spPr>
        <p:txBody>
          <a:bodyPr wrap="none" rtlCol="0">
            <a:spAutoFit/>
          </a:bodyPr>
          <a:lstStyle/>
          <a:p>
            <a:r>
              <a:rPr lang="en-US" sz="1000" dirty="0"/>
              <a:t>https://www.semanticscholar.org/paper/Word-Embeddings-Quantify-100-Years-of-Gender-and-Garg-Schiebinger/56e8985fa61037662650803d48177d752e9ce557</a:t>
            </a:r>
          </a:p>
        </p:txBody>
      </p:sp>
    </p:spTree>
    <p:extLst>
      <p:ext uri="{BB962C8B-B14F-4D97-AF65-F5344CB8AC3E}">
        <p14:creationId xmlns:p14="http://schemas.microsoft.com/office/powerpoint/2010/main" val="3294050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AB47E-D892-4A90-81CE-79326A780CD7}"/>
              </a:ext>
            </a:extLst>
          </p:cNvPr>
          <p:cNvPicPr>
            <a:picLocks noChangeAspect="1"/>
          </p:cNvPicPr>
          <p:nvPr/>
        </p:nvPicPr>
        <p:blipFill>
          <a:blip r:embed="rId2"/>
          <a:stretch>
            <a:fillRect/>
          </a:stretch>
        </p:blipFill>
        <p:spPr>
          <a:xfrm>
            <a:off x="90487" y="1119187"/>
            <a:ext cx="12011025" cy="4619625"/>
          </a:xfrm>
          <a:prstGeom prst="rect">
            <a:avLst/>
          </a:prstGeom>
        </p:spPr>
      </p:pic>
      <p:sp>
        <p:nvSpPr>
          <p:cNvPr id="5" name="TextBox 4">
            <a:extLst>
              <a:ext uri="{FF2B5EF4-FFF2-40B4-BE49-F238E27FC236}">
                <a16:creationId xmlns:a16="http://schemas.microsoft.com/office/drawing/2014/main" id="{17777FA6-516C-459D-8594-24760D1D0AEA}"/>
              </a:ext>
            </a:extLst>
          </p:cNvPr>
          <p:cNvSpPr txBox="1"/>
          <p:nvPr/>
        </p:nvSpPr>
        <p:spPr>
          <a:xfrm>
            <a:off x="90487" y="6418384"/>
            <a:ext cx="10428176" cy="323165"/>
          </a:xfrm>
          <a:prstGeom prst="rect">
            <a:avLst/>
          </a:prstGeom>
          <a:noFill/>
        </p:spPr>
        <p:txBody>
          <a:bodyPr wrap="none" rtlCol="0">
            <a:spAutoFit/>
          </a:bodyPr>
          <a:lstStyle/>
          <a:p>
            <a:r>
              <a:rPr lang="en-US" sz="1500" dirty="0"/>
              <a:t>https://papers.nips.cc/paper/6228-man-is-to-computer-programmer-as-woman-is-to-homemaker-debiasing-word-embeddings.pdf</a:t>
            </a:r>
          </a:p>
        </p:txBody>
      </p:sp>
    </p:spTree>
    <p:extLst>
      <p:ext uri="{BB962C8B-B14F-4D97-AF65-F5344CB8AC3E}">
        <p14:creationId xmlns:p14="http://schemas.microsoft.com/office/powerpoint/2010/main" val="205345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383C8A-7946-4173-B480-76CD3C463DD9}"/>
              </a:ext>
            </a:extLst>
          </p:cNvPr>
          <p:cNvSpPr>
            <a:spLocks noGrp="1"/>
          </p:cNvSpPr>
          <p:nvPr>
            <p:ph type="title"/>
          </p:nvPr>
        </p:nvSpPr>
        <p:spPr>
          <a:xfrm>
            <a:off x="838200" y="2766218"/>
            <a:ext cx="10515600" cy="1325563"/>
          </a:xfrm>
        </p:spPr>
        <p:txBody>
          <a:bodyPr/>
          <a:lstStyle/>
          <a:p>
            <a:pPr algn="ctr"/>
            <a:r>
              <a:rPr lang="en-US" dirty="0"/>
              <a:t>What can we do in the future?</a:t>
            </a:r>
          </a:p>
        </p:txBody>
      </p:sp>
    </p:spTree>
    <p:extLst>
      <p:ext uri="{BB962C8B-B14F-4D97-AF65-F5344CB8AC3E}">
        <p14:creationId xmlns:p14="http://schemas.microsoft.com/office/powerpoint/2010/main" val="259675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6B62-FBEF-4E0A-A06F-9E0460E6281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50A9E9D-A598-47F5-9526-6B1B5668DAEE}"/>
              </a:ext>
            </a:extLst>
          </p:cNvPr>
          <p:cNvSpPr>
            <a:spLocks noGrp="1"/>
          </p:cNvSpPr>
          <p:nvPr>
            <p:ph type="body" idx="1"/>
          </p:nvPr>
        </p:nvSpPr>
        <p:spPr/>
        <p:txBody>
          <a:bodyPr/>
          <a:lstStyle/>
          <a:p>
            <a:r>
              <a:rPr lang="en-US" dirty="0"/>
              <a:t>…and answers?</a:t>
            </a:r>
          </a:p>
        </p:txBody>
      </p:sp>
    </p:spTree>
    <p:extLst>
      <p:ext uri="{BB962C8B-B14F-4D97-AF65-F5344CB8AC3E}">
        <p14:creationId xmlns:p14="http://schemas.microsoft.com/office/powerpoint/2010/main" val="161370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a:t>
            </a:r>
            <a:r>
              <a:rPr lang="en-US" b="1" dirty="0"/>
              <a:t>computer science and artificial intelligence </a:t>
            </a:r>
            <a:r>
              <a:rPr lang="en-US" dirty="0"/>
              <a:t>concerned with the interactions between computers and human (natural) languages,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21392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a:t>
            </a:r>
            <a:r>
              <a:rPr lang="en-US" b="1" dirty="0"/>
              <a:t>interactions between computers and human (natural) languages</a:t>
            </a:r>
            <a:r>
              <a:rPr lang="en-US" dirty="0"/>
              <a:t>, in particular how to program computers 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169644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interactions between computers and human (natural) languages, in particular how to </a:t>
            </a:r>
            <a:r>
              <a:rPr lang="en-US" b="1" dirty="0"/>
              <a:t>program computers </a:t>
            </a:r>
            <a:r>
              <a:rPr lang="en-US" dirty="0"/>
              <a:t>to fruitfully process large amounts of natural language data.”</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28314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lstStyle/>
          <a:p>
            <a:pPr marL="0" indent="0" algn="ctr">
              <a:buNone/>
            </a:pPr>
            <a:r>
              <a:rPr lang="en-US" dirty="0"/>
              <a:t>“Natural-language processing (NLP) is an area of computer science and artificial intelligence concerned with the interactions between computers and human (natural) languages, in particular how to program computers to fruitfully </a:t>
            </a:r>
            <a:r>
              <a:rPr lang="en-US" b="1" dirty="0"/>
              <a:t>process large amounts of natural language data</a:t>
            </a:r>
            <a:r>
              <a:rPr lang="en-US" dirty="0"/>
              <a:t>.”</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366103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60E-0710-4290-90BB-5F65683735DC}"/>
              </a:ext>
            </a:extLst>
          </p:cNvPr>
          <p:cNvSpPr>
            <a:spLocks noGrp="1"/>
          </p:cNvSpPr>
          <p:nvPr>
            <p:ph type="title"/>
          </p:nvPr>
        </p:nvSpPr>
        <p:spPr/>
        <p:txBody>
          <a:bodyPr/>
          <a:lstStyle/>
          <a:p>
            <a:r>
              <a:rPr lang="en-US" dirty="0"/>
              <a:t>What is “NLP”?</a:t>
            </a:r>
          </a:p>
        </p:txBody>
      </p:sp>
      <p:sp>
        <p:nvSpPr>
          <p:cNvPr id="3" name="Content Placeholder 2">
            <a:extLst>
              <a:ext uri="{FF2B5EF4-FFF2-40B4-BE49-F238E27FC236}">
                <a16:creationId xmlns:a16="http://schemas.microsoft.com/office/drawing/2014/main" id="{FC918B98-39E3-44FF-8B6E-5663E98728B1}"/>
              </a:ext>
            </a:extLst>
          </p:cNvPr>
          <p:cNvSpPr>
            <a:spLocks noGrp="1"/>
          </p:cNvSpPr>
          <p:nvPr>
            <p:ph idx="1"/>
          </p:nvPr>
        </p:nvSpPr>
        <p:spPr/>
        <p:txBody>
          <a:bodyPr>
            <a:normAutofit/>
          </a:bodyPr>
          <a:lstStyle/>
          <a:p>
            <a:pPr marL="0" indent="0" algn="ctr">
              <a:buNone/>
            </a:pPr>
            <a:r>
              <a:rPr lang="en-US" dirty="0"/>
              <a:t>“Natural-language processing (NLP) is an area of computer science and artificial intelligence concerned with the interactions between computers and human (natural) languages, in particular how to program computers to fruitfully process large amounts of natural language data.</a:t>
            </a:r>
          </a:p>
          <a:p>
            <a:pPr marL="0" indent="0" algn="ctr">
              <a:buNone/>
            </a:pPr>
            <a:r>
              <a:rPr lang="en-US" dirty="0"/>
              <a:t>Challenges in natural-language processing frequently involve </a:t>
            </a:r>
            <a:r>
              <a:rPr lang="en-US" b="1" dirty="0"/>
              <a:t>speech recognition</a:t>
            </a:r>
            <a:r>
              <a:rPr lang="en-US" dirty="0"/>
              <a:t>, </a:t>
            </a:r>
            <a:r>
              <a:rPr lang="en-US" b="1" dirty="0"/>
              <a:t>natural-language understanding</a:t>
            </a:r>
            <a:r>
              <a:rPr lang="en-US" dirty="0"/>
              <a:t>, and </a:t>
            </a:r>
            <a:r>
              <a:rPr lang="en-US" b="1" dirty="0"/>
              <a:t>natural-language generation</a:t>
            </a:r>
            <a:r>
              <a:rPr lang="en-US" dirty="0"/>
              <a:t>.”</a:t>
            </a:r>
          </a:p>
          <a:p>
            <a:pPr marL="0" indent="0" algn="ctr">
              <a:buNone/>
            </a:pPr>
            <a:r>
              <a:rPr lang="en-US" dirty="0"/>
              <a:t>- Wikipedia</a:t>
            </a:r>
          </a:p>
        </p:txBody>
      </p:sp>
      <p:sp>
        <p:nvSpPr>
          <p:cNvPr id="4" name="TextBox 3">
            <a:extLst>
              <a:ext uri="{FF2B5EF4-FFF2-40B4-BE49-F238E27FC236}">
                <a16:creationId xmlns:a16="http://schemas.microsoft.com/office/drawing/2014/main" id="{EDBEA624-372B-4B4D-BCE8-AD05CD33FCE8}"/>
              </a:ext>
            </a:extLst>
          </p:cNvPr>
          <p:cNvSpPr txBox="1"/>
          <p:nvPr/>
        </p:nvSpPr>
        <p:spPr>
          <a:xfrm>
            <a:off x="382385" y="6450676"/>
            <a:ext cx="5743688" cy="369332"/>
          </a:xfrm>
          <a:prstGeom prst="rect">
            <a:avLst/>
          </a:prstGeom>
          <a:noFill/>
        </p:spPr>
        <p:txBody>
          <a:bodyPr wrap="none" rtlCol="0">
            <a:spAutoFit/>
          </a:bodyPr>
          <a:lstStyle/>
          <a:p>
            <a:r>
              <a:rPr lang="en-US" dirty="0"/>
              <a:t>https://en.wikipedia.org/wiki/Natural-language_processing</a:t>
            </a:r>
          </a:p>
        </p:txBody>
      </p:sp>
    </p:spTree>
    <p:extLst>
      <p:ext uri="{BB962C8B-B14F-4D97-AF65-F5344CB8AC3E}">
        <p14:creationId xmlns:p14="http://schemas.microsoft.com/office/powerpoint/2010/main" val="341529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442-8CFC-4E38-A6AA-B82F0B634200}"/>
              </a:ext>
            </a:extLst>
          </p:cNvPr>
          <p:cNvSpPr>
            <a:spLocks noGrp="1"/>
          </p:cNvSpPr>
          <p:nvPr>
            <p:ph type="title"/>
          </p:nvPr>
        </p:nvSpPr>
        <p:spPr>
          <a:xfrm>
            <a:off x="838200" y="2766218"/>
            <a:ext cx="10515600" cy="1325563"/>
          </a:xfrm>
        </p:spPr>
        <p:txBody>
          <a:bodyPr/>
          <a:lstStyle/>
          <a:p>
            <a:pPr algn="ctr"/>
            <a:r>
              <a:rPr lang="en-US" dirty="0"/>
              <a:t>Why do we care?</a:t>
            </a:r>
          </a:p>
        </p:txBody>
      </p:sp>
    </p:spTree>
    <p:extLst>
      <p:ext uri="{BB962C8B-B14F-4D97-AF65-F5344CB8AC3E}">
        <p14:creationId xmlns:p14="http://schemas.microsoft.com/office/powerpoint/2010/main" val="381239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502</Words>
  <Application>Microsoft Office PowerPoint</Application>
  <PresentationFormat>Widescreen</PresentationFormat>
  <Paragraphs>67</Paragraphs>
  <Slides>33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NLP for Social Good</vt:lpstr>
      <vt:lpstr>What is it?</vt:lpstr>
      <vt:lpstr>What is “NLP”?</vt:lpstr>
      <vt:lpstr>What is “NLP”?</vt:lpstr>
      <vt:lpstr>What is “NLP”?</vt:lpstr>
      <vt:lpstr>What is “NLP”?</vt:lpstr>
      <vt:lpstr>What is “NLP”?</vt:lpstr>
      <vt:lpstr>What is “NLP”?</vt:lpstr>
      <vt:lpstr>Why do we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makes it difficult?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it work?</vt:lpstr>
      <vt:lpstr>Where do we use it?</vt:lpstr>
      <vt:lpstr>What else could we do?</vt:lpstr>
      <vt:lpstr>PowerPoint Presentation</vt:lpstr>
      <vt:lpstr>PowerPoint Presentation</vt:lpstr>
      <vt:lpstr>PowerPoint Presentation</vt:lpstr>
      <vt:lpstr>What can we do in the future?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for Social Good</dc:title>
  <dc:creator>Cathy Chen</dc:creator>
  <cp:lastModifiedBy>Cathy Chen</cp:lastModifiedBy>
  <cp:revision>28</cp:revision>
  <dcterms:created xsi:type="dcterms:W3CDTF">2018-04-19T15:21:08Z</dcterms:created>
  <dcterms:modified xsi:type="dcterms:W3CDTF">2018-04-19T18:13:11Z</dcterms:modified>
</cp:coreProperties>
</file>