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06" r:id="rId3"/>
    <p:sldId id="307" r:id="rId4"/>
    <p:sldId id="311" r:id="rId5"/>
    <p:sldId id="308" r:id="rId6"/>
    <p:sldId id="309" r:id="rId7"/>
    <p:sldId id="310" r:id="rId8"/>
    <p:sldId id="270" r:id="rId9"/>
    <p:sldId id="257" r:id="rId10"/>
    <p:sldId id="258" r:id="rId11"/>
    <p:sldId id="265" r:id="rId12"/>
    <p:sldId id="266" r:id="rId13"/>
    <p:sldId id="264" r:id="rId14"/>
    <p:sldId id="271" r:id="rId15"/>
    <p:sldId id="276" r:id="rId16"/>
    <p:sldId id="277" r:id="rId17"/>
    <p:sldId id="278" r:id="rId18"/>
    <p:sldId id="281" r:id="rId19"/>
    <p:sldId id="284" r:id="rId20"/>
    <p:sldId id="285" r:id="rId21"/>
    <p:sldId id="283" r:id="rId22"/>
    <p:sldId id="287" r:id="rId23"/>
    <p:sldId id="280" r:id="rId24"/>
    <p:sldId id="286" r:id="rId25"/>
    <p:sldId id="292" r:id="rId26"/>
    <p:sldId id="288" r:id="rId27"/>
    <p:sldId id="289" r:id="rId28"/>
    <p:sldId id="268" r:id="rId29"/>
    <p:sldId id="260" r:id="rId30"/>
    <p:sldId id="269" r:id="rId31"/>
    <p:sldId id="290" r:id="rId32"/>
    <p:sldId id="291" r:id="rId33"/>
    <p:sldId id="293" r:id="rId34"/>
    <p:sldId id="294" r:id="rId35"/>
    <p:sldId id="295" r:id="rId36"/>
    <p:sldId id="305" r:id="rId37"/>
    <p:sldId id="296" r:id="rId38"/>
    <p:sldId id="299" r:id="rId39"/>
    <p:sldId id="298" r:id="rId40"/>
    <p:sldId id="301" r:id="rId41"/>
    <p:sldId id="304" r:id="rId42"/>
    <p:sldId id="302" r:id="rId43"/>
    <p:sldId id="30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7129A-42D2-4107-AFD2-42C1B53D3C9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82E4-3DE9-4A33-95B7-0D38CAA8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lot of words in the world, we have associations between them based on their meaning.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Lexical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Words that occur together tend to be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Words that occur together tend to be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Average of 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Certain words tend to fall into the same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4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Clusters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6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analogies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Coordinate 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Size and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vectors are more similar than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Angles between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91D-0D1D-449F-9F57-9EB4DB10A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3B24-5B9D-4BA9-A96D-C83709E6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12529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oodscapesbristol.files.wordpress.com/2013/07/day-5.jpg">
            <a:extLst>
              <a:ext uri="{FF2B5EF4-FFF2-40B4-BE49-F238E27FC236}">
                <a16:creationId xmlns:a16="http://schemas.microsoft.com/office/drawing/2014/main" id="{DA828E97-8383-4F89-8CFA-8686D023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9" y="632413"/>
            <a:ext cx="4363531" cy="27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D40C7-1258-4A82-8CDB-F09C822E4515}"/>
              </a:ext>
            </a:extLst>
          </p:cNvPr>
          <p:cNvSpPr txBox="1"/>
          <p:nvPr/>
        </p:nvSpPr>
        <p:spPr>
          <a:xfrm>
            <a:off x="26877" y="6156065"/>
            <a:ext cx="777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https://foodscapesbristol.files.wordpress.com/2013/07/day-5.jpg</a:t>
            </a:r>
          </a:p>
          <a:p>
            <a:r>
              <a:rPr lang="en-US" sz="1400" dirty="0"/>
              <a:t>https://antarasdiary.com/30-brilliant-typography-inspirations-featuring-the-word-summer/</a:t>
            </a:r>
          </a:p>
          <a:p>
            <a:r>
              <a:rPr lang="en-US" sz="1400" dirty="0"/>
              <a:t>https://www.canstockphoto.com/music-word-cloud-34509746.html</a:t>
            </a:r>
          </a:p>
        </p:txBody>
      </p:sp>
      <p:pic>
        <p:nvPicPr>
          <p:cNvPr id="2052" name="Picture 4" descr="Bildergebnis fÃ¼r word cloud summer">
            <a:extLst>
              <a:ext uri="{FF2B5EF4-FFF2-40B4-BE49-F238E27FC236}">
                <a16:creationId xmlns:a16="http://schemas.microsoft.com/office/drawing/2014/main" id="{1C289106-4E92-4B50-AB59-B5FE3FEF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85" y="126162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Ã¼r word cloud music">
            <a:extLst>
              <a:ext uri="{FF2B5EF4-FFF2-40B4-BE49-F238E27FC236}">
                <a16:creationId xmlns:a16="http://schemas.microsoft.com/office/drawing/2014/main" id="{671A95D2-76F7-4383-AAFA-E994EFB7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89" y="3488487"/>
            <a:ext cx="3712609" cy="26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5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quantitatively represent words,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9044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quantitatively represent words,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583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quantitatively represent words,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19526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5B14C-1EE7-40B5-9C10-9B4F8A1C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382707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DA6FF14-578C-49AE-A6E2-A4003DD4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</a:t>
            </a:r>
            <a:r>
              <a:rPr lang="en-US" dirty="0"/>
              <a:t> </a:t>
            </a:r>
            <a:r>
              <a:rPr lang="en-US" sz="4400" dirty="0"/>
              <a:t>are vectors?</a:t>
            </a:r>
          </a:p>
        </p:txBody>
      </p:sp>
    </p:spTree>
    <p:extLst>
      <p:ext uri="{BB962C8B-B14F-4D97-AF65-F5344CB8AC3E}">
        <p14:creationId xmlns:p14="http://schemas.microsoft.com/office/powerpoint/2010/main" val="382589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05DF7-BA5F-4920-B110-54D5CB8EC91C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DFF56116-A619-4A7A-8FA9-40EC78A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vectors?</a:t>
            </a:r>
          </a:p>
        </p:txBody>
      </p:sp>
    </p:spTree>
    <p:extLst>
      <p:ext uri="{BB962C8B-B14F-4D97-AF65-F5344CB8AC3E}">
        <p14:creationId xmlns:p14="http://schemas.microsoft.com/office/powerpoint/2010/main" val="311771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05DF7-BA5F-4920-B110-54D5CB8EC91C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82A1F1-14F7-4F5B-B63A-BAA6229EF7E8}"/>
              </a:ext>
            </a:extLst>
          </p:cNvPr>
          <p:cNvSpPr txBox="1"/>
          <p:nvPr/>
        </p:nvSpPr>
        <p:spPr>
          <a:xfrm>
            <a:off x="8343899" y="23768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7C65A2-CFA8-4178-B762-82963CFCA2CD}"/>
              </a:ext>
            </a:extLst>
          </p:cNvPr>
          <p:cNvCxnSpPr>
            <a:cxnSpLocks/>
          </p:cNvCxnSpPr>
          <p:nvPr/>
        </p:nvCxnSpPr>
        <p:spPr>
          <a:xfrm flipV="1">
            <a:off x="5534024" y="2727084"/>
            <a:ext cx="22860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646E72-6553-4E30-96E5-9B19A2C07219}"/>
              </a:ext>
            </a:extLst>
          </p:cNvPr>
          <p:cNvSpPr txBox="1"/>
          <p:nvPr/>
        </p:nvSpPr>
        <p:spPr>
          <a:xfrm>
            <a:off x="7193575" y="2348200"/>
            <a:ext cx="8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(2.5,1)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C4FFD-9CF0-438A-9B8F-A499774AEF2D}"/>
              </a:ext>
            </a:extLst>
          </p:cNvPr>
          <p:cNvCxnSpPr>
            <a:cxnSpLocks/>
          </p:cNvCxnSpPr>
          <p:nvPr/>
        </p:nvCxnSpPr>
        <p:spPr>
          <a:xfrm rot="5400000" flipV="1">
            <a:off x="5155223" y="4098684"/>
            <a:ext cx="2743200" cy="182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1D125-6AF3-477D-AE79-E74345ABF745}"/>
              </a:ext>
            </a:extLst>
          </p:cNvPr>
          <p:cNvSpPr txBox="1"/>
          <p:nvPr/>
        </p:nvSpPr>
        <p:spPr>
          <a:xfrm>
            <a:off x="7583822" y="61457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-3)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5DB24BD-C16B-40F0-8E2D-0BCA1267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</a:t>
            </a:r>
            <a:r>
              <a:rPr lang="en-US" dirty="0"/>
              <a:t> </a:t>
            </a:r>
            <a:r>
              <a:rPr lang="en-US" sz="4400" dirty="0"/>
              <a:t>are vectors?</a:t>
            </a:r>
          </a:p>
        </p:txBody>
      </p:sp>
    </p:spTree>
    <p:extLst>
      <p:ext uri="{BB962C8B-B14F-4D97-AF65-F5344CB8AC3E}">
        <p14:creationId xmlns:p14="http://schemas.microsoft.com/office/powerpoint/2010/main" val="245764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4AD5A1-BD3F-4FB9-AD2D-C24D4541851D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F308D-7AC0-49B5-8444-7F4F77BDC2B2}"/>
              </a:ext>
            </a:extLst>
          </p:cNvPr>
          <p:cNvCxnSpPr>
            <a:cxnSpLocks/>
          </p:cNvCxnSpPr>
          <p:nvPr/>
        </p:nvCxnSpPr>
        <p:spPr>
          <a:xfrm flipV="1">
            <a:off x="5612423" y="2406543"/>
            <a:ext cx="1921852" cy="12349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BDD36-0A47-484E-8EEB-E28AC90DEA33}"/>
              </a:ext>
            </a:extLst>
          </p:cNvPr>
          <p:cNvCxnSpPr>
            <a:cxnSpLocks/>
          </p:cNvCxnSpPr>
          <p:nvPr/>
        </p:nvCxnSpPr>
        <p:spPr>
          <a:xfrm rot="5400000" flipV="1">
            <a:off x="5155223" y="4098684"/>
            <a:ext cx="2743200" cy="182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0CE25E-88C2-461E-A95B-EA7A0A68B54D}"/>
              </a:ext>
            </a:extLst>
          </p:cNvPr>
          <p:cNvSpPr/>
          <p:nvPr/>
        </p:nvSpPr>
        <p:spPr>
          <a:xfrm>
            <a:off x="6083910" y="3495675"/>
            <a:ext cx="409575" cy="723900"/>
          </a:xfrm>
          <a:custGeom>
            <a:avLst/>
            <a:gdLst>
              <a:gd name="connsiteX0" fmla="*/ 228600 w 317136"/>
              <a:gd name="connsiteY0" fmla="*/ 0 h 723900"/>
              <a:gd name="connsiteX1" fmla="*/ 304800 w 317136"/>
              <a:gd name="connsiteY1" fmla="*/ 485775 h 723900"/>
              <a:gd name="connsiteX2" fmla="*/ 0 w 31713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36" h="723900">
                <a:moveTo>
                  <a:pt x="228600" y="0"/>
                </a:moveTo>
                <a:cubicBezTo>
                  <a:pt x="285750" y="182562"/>
                  <a:pt x="342900" y="365125"/>
                  <a:pt x="304800" y="485775"/>
                </a:cubicBezTo>
                <a:cubicBezTo>
                  <a:pt x="266700" y="606425"/>
                  <a:pt x="133350" y="665162"/>
                  <a:pt x="0" y="723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C9F559-5838-4BD9-A45E-40077AF27360}"/>
              </a:ext>
            </a:extLst>
          </p:cNvPr>
          <p:cNvSpPr/>
          <p:nvPr/>
        </p:nvSpPr>
        <p:spPr>
          <a:xfrm>
            <a:off x="6515100" y="3076575"/>
            <a:ext cx="114856" cy="200025"/>
          </a:xfrm>
          <a:custGeom>
            <a:avLst/>
            <a:gdLst>
              <a:gd name="connsiteX0" fmla="*/ 0 w 114856"/>
              <a:gd name="connsiteY0" fmla="*/ 0 h 200025"/>
              <a:gd name="connsiteX1" fmla="*/ 104775 w 114856"/>
              <a:gd name="connsiteY1" fmla="*/ 66675 h 200025"/>
              <a:gd name="connsiteX2" fmla="*/ 104775 w 114856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56" h="200025">
                <a:moveTo>
                  <a:pt x="0" y="0"/>
                </a:moveTo>
                <a:cubicBezTo>
                  <a:pt x="43656" y="16669"/>
                  <a:pt x="87313" y="33338"/>
                  <a:pt x="104775" y="66675"/>
                </a:cubicBezTo>
                <a:cubicBezTo>
                  <a:pt x="122237" y="100012"/>
                  <a:pt x="113506" y="150018"/>
                  <a:pt x="104775" y="200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6C17-4927-4BF6-AAFD-6F59C802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70855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C81C8-5185-468B-8040-C356B698CF01}"/>
              </a:ext>
            </a:extLst>
          </p:cNvPr>
          <p:cNvCxnSpPr/>
          <p:nvPr/>
        </p:nvCxnSpPr>
        <p:spPr>
          <a:xfrm flipV="1">
            <a:off x="6096000" y="3162300"/>
            <a:ext cx="1543050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44B39C-9993-4B3F-8C23-5A372327C341}"/>
              </a:ext>
            </a:extLst>
          </p:cNvPr>
          <p:cNvCxnSpPr/>
          <p:nvPr/>
        </p:nvCxnSpPr>
        <p:spPr>
          <a:xfrm>
            <a:off x="7639049" y="3162299"/>
            <a:ext cx="9526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CB695-3996-4D7B-84F5-036B9144D371}"/>
              </a:ext>
            </a:extLst>
          </p:cNvPr>
          <p:cNvSpPr txBox="1"/>
          <p:nvPr/>
        </p:nvSpPr>
        <p:spPr>
          <a:xfrm>
            <a:off x="8834437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DA83E-C962-44CC-B52E-23D493355F3B}"/>
              </a:ext>
            </a:extLst>
          </p:cNvPr>
          <p:cNvSpPr txBox="1"/>
          <p:nvPr/>
        </p:nvSpPr>
        <p:spPr>
          <a:xfrm>
            <a:off x="6716682" y="3242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BBDA9-FA85-4BBE-8796-43E74298FC2F}"/>
                  </a:ext>
                </a:extLst>
              </p:cNvPr>
              <p:cNvSpPr txBox="1"/>
              <p:nvPr/>
            </p:nvSpPr>
            <p:spPr>
              <a:xfrm>
                <a:off x="6467656" y="3946147"/>
                <a:ext cx="93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BBDA9-FA85-4BBE-8796-43E74298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56" y="3946147"/>
                <a:ext cx="93968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15CC13-6146-4A68-8A7A-582D115F3578}"/>
                  </a:ext>
                </a:extLst>
              </p:cNvPr>
              <p:cNvSpPr txBox="1"/>
              <p:nvPr/>
            </p:nvSpPr>
            <p:spPr>
              <a:xfrm>
                <a:off x="6241011" y="371123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15CC13-6146-4A68-8A7A-582D115F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11" y="3711236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139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1395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1524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15240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2498979" y="3981449"/>
                <a:ext cx="1825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979" y="3981449"/>
                <a:ext cx="1825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165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1652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755B13-588C-41AD-9CBB-76C6B68DEA9D}"/>
                  </a:ext>
                </a:extLst>
              </p:cNvPr>
              <p:cNvSpPr txBox="1"/>
              <p:nvPr/>
            </p:nvSpPr>
            <p:spPr>
              <a:xfrm>
                <a:off x="7410016" y="2574727"/>
                <a:ext cx="1754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755B13-588C-41AD-9CBB-76C6B68D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016" y="2574727"/>
                <a:ext cx="1754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8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51B0-D74B-47B1-9BF1-4581557B19F0}"/>
              </a:ext>
            </a:extLst>
          </p:cNvPr>
          <p:cNvSpPr txBox="1"/>
          <p:nvPr/>
        </p:nvSpPr>
        <p:spPr>
          <a:xfrm>
            <a:off x="1246563" y="3044279"/>
            <a:ext cx="9698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 the cosine similarity between vectors</a:t>
            </a:r>
          </a:p>
        </p:txBody>
      </p:sp>
    </p:spTree>
    <p:extLst>
      <p:ext uri="{BB962C8B-B14F-4D97-AF65-F5344CB8AC3E}">
        <p14:creationId xmlns:p14="http://schemas.microsoft.com/office/powerpoint/2010/main" val="337804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8C609-6AE1-40A3-8B06-1402CF32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2855"/>
              </p:ext>
            </p:extLst>
          </p:nvPr>
        </p:nvGraphicFramePr>
        <p:xfrm>
          <a:off x="313372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F0433-EF01-4EE2-8512-8E68D2BF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19058"/>
              </p:ext>
            </p:extLst>
          </p:nvPr>
        </p:nvGraphicFramePr>
        <p:xfrm>
          <a:off x="3676650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D2E0B-EAEB-4173-B82D-58F4F628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3213"/>
              </p:ext>
            </p:extLst>
          </p:nvPr>
        </p:nvGraphicFramePr>
        <p:xfrm>
          <a:off x="421957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7442"/>
              </p:ext>
            </p:extLst>
          </p:nvPr>
        </p:nvGraphicFramePr>
        <p:xfrm>
          <a:off x="7410450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0981"/>
              </p:ext>
            </p:extLst>
          </p:nvPr>
        </p:nvGraphicFramePr>
        <p:xfrm>
          <a:off x="7953375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07991-1446-4315-9A31-DC4A12C09E3B}"/>
              </a:ext>
            </a:extLst>
          </p:cNvPr>
          <p:cNvSpPr txBox="1"/>
          <p:nvPr/>
        </p:nvSpPr>
        <p:spPr>
          <a:xfrm>
            <a:off x="2771775" y="269811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2 dimensions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6751796" y="195516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13FD6C7-E1D8-4566-9554-6D17680E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450E-8FCC-4D9A-B7CF-31C91B5FD6FB}"/>
              </a:ext>
            </a:extLst>
          </p:cNvPr>
          <p:cNvSpPr/>
          <p:nvPr/>
        </p:nvSpPr>
        <p:spPr>
          <a:xfrm>
            <a:off x="2095500" y="1690688"/>
            <a:ext cx="7486650" cy="396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8C609-6AE1-40A3-8B06-1402CF3221F3}"/>
              </a:ext>
            </a:extLst>
          </p:cNvPr>
          <p:cNvGraphicFramePr>
            <a:graphicFrameLocks noGrp="1"/>
          </p:cNvGraphicFramePr>
          <p:nvPr/>
        </p:nvGraphicFramePr>
        <p:xfrm>
          <a:off x="313372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F0433-EF01-4EE2-8512-8E68D2BF065B}"/>
              </a:ext>
            </a:extLst>
          </p:cNvPr>
          <p:cNvGraphicFramePr>
            <a:graphicFrameLocks noGrp="1"/>
          </p:cNvGraphicFramePr>
          <p:nvPr/>
        </p:nvGraphicFramePr>
        <p:xfrm>
          <a:off x="3676650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D2E0B-EAEB-4173-B82D-58F4F628F7C9}"/>
              </a:ext>
            </a:extLst>
          </p:cNvPr>
          <p:cNvGraphicFramePr>
            <a:graphicFrameLocks noGrp="1"/>
          </p:cNvGraphicFramePr>
          <p:nvPr/>
        </p:nvGraphicFramePr>
        <p:xfrm>
          <a:off x="421957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/>
        </p:nvGraphicFramePr>
        <p:xfrm>
          <a:off x="7410450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/>
        </p:nvGraphicFramePr>
        <p:xfrm>
          <a:off x="7953375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07991-1446-4315-9A31-DC4A12C09E3B}"/>
              </a:ext>
            </a:extLst>
          </p:cNvPr>
          <p:cNvSpPr txBox="1"/>
          <p:nvPr/>
        </p:nvSpPr>
        <p:spPr>
          <a:xfrm>
            <a:off x="2771775" y="269811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2 dimensions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6751796" y="195516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6C17C-A80B-4E9C-84EC-22AB234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325144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33259"/>
              </p:ext>
            </p:extLst>
          </p:nvPr>
        </p:nvGraphicFramePr>
        <p:xfrm>
          <a:off x="2181225" y="2696845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58700"/>
              </p:ext>
            </p:extLst>
          </p:nvPr>
        </p:nvGraphicFramePr>
        <p:xfrm>
          <a:off x="2724150" y="2696845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1522571" y="1964690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6C17C-A80B-4E9C-84EC-22AB234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3566-E716-49B5-86C9-1499CA96436C}"/>
                  </a:ext>
                </a:extLst>
              </p:cNvPr>
              <p:cNvSpPr txBox="1"/>
              <p:nvPr/>
            </p:nvSpPr>
            <p:spPr>
              <a:xfrm>
                <a:off x="6029325" y="3228975"/>
                <a:ext cx="3755259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3566-E716-49B5-86C9-1499CA96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3228975"/>
                <a:ext cx="375525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3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B063E-BB09-43DC-B092-2E1FA7C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214259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B063E-BB09-43DC-B092-2E1FA7C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25689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36E2-D91C-481E-9374-825EC739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6" y="1641143"/>
            <a:ext cx="5325620" cy="3575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A73246-0967-4D04-A181-1D5F934EC8E5}"/>
              </a:ext>
            </a:extLst>
          </p:cNvPr>
          <p:cNvSpPr/>
          <p:nvPr/>
        </p:nvSpPr>
        <p:spPr>
          <a:xfrm>
            <a:off x="115436" y="6246841"/>
            <a:ext cx="8549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https://wordnet.princeton.edu/</a:t>
            </a:r>
          </a:p>
          <a:p>
            <a:r>
              <a:rPr lang="en-US" dirty="0"/>
              <a:t>https://www.cs.princeton.edu/courses/archive/fall12/cos226/assignments/wordnet.html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5B983-37A3-4EE4-83BF-AB411523C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3" t="6663" r="4776" b="2966"/>
          <a:stretch/>
        </p:blipFill>
        <p:spPr>
          <a:xfrm>
            <a:off x="5441056" y="1358372"/>
            <a:ext cx="6487231" cy="38584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61616DF-21C9-4356-95DF-9DD7526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02632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25C1-A546-4F5B-A721-C6777904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62"/>
            <a:ext cx="12192000" cy="24032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EFC5454-6FC3-420F-9DDF-BA28208E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264534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26EA5-702D-40EF-826D-4DC8784F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Week, Option 1 (with </a:t>
            </a:r>
            <a:r>
              <a:rPr lang="en-US" dirty="0" err="1"/>
              <a:t>minipresentations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36078-B13C-49CC-AA41-DE4D7794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Monday (today)</a:t>
            </a:r>
          </a:p>
          <a:p>
            <a:pPr marL="0" indent="0">
              <a:buNone/>
            </a:pPr>
            <a:r>
              <a:rPr lang="en-US" dirty="0"/>
              <a:t>	1-3: Introduction to Word Vectors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Tuesday</a:t>
            </a:r>
          </a:p>
          <a:p>
            <a:pPr marL="0" indent="0">
              <a:buNone/>
            </a:pPr>
            <a:r>
              <a:rPr lang="en-US" dirty="0"/>
              <a:t>	1-3: Word Vectors + FNC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Wednesday</a:t>
            </a:r>
          </a:p>
          <a:p>
            <a:pPr marL="0" indent="0">
              <a:buNone/>
            </a:pPr>
            <a:r>
              <a:rPr lang="en-US" dirty="0"/>
              <a:t>	1-3: Lexical Overlaps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Thursday</a:t>
            </a:r>
          </a:p>
          <a:p>
            <a:pPr marL="0" indent="0">
              <a:buNone/>
            </a:pPr>
            <a:r>
              <a:rPr lang="en-US" dirty="0"/>
              <a:t>	9:30-12: Putting together the FNC + Discussion</a:t>
            </a:r>
          </a:p>
          <a:p>
            <a:pPr marL="0" indent="0">
              <a:buNone/>
            </a:pPr>
            <a:r>
              <a:rPr lang="en-US" dirty="0"/>
              <a:t>	1-3: </a:t>
            </a:r>
            <a:r>
              <a:rPr lang="en-US" dirty="0" err="1"/>
              <a:t>Minipresentations</a:t>
            </a:r>
            <a:r>
              <a:rPr lang="en-US" dirty="0"/>
              <a:t> (10 minutes per person) + Free time to work on presentation.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Friday</a:t>
            </a:r>
          </a:p>
          <a:p>
            <a:pPr marL="0" indent="0">
              <a:buNone/>
            </a:pPr>
            <a:r>
              <a:rPr lang="en-US" dirty="0"/>
              <a:t>	9:30-10:30: Free time to finish/practice presentation.</a:t>
            </a:r>
          </a:p>
          <a:p>
            <a:pPr marL="0" indent="0">
              <a:buNone/>
            </a:pPr>
            <a:r>
              <a:rPr lang="en-US" dirty="0"/>
              <a:t>	10:30-12, 1-3: Presentations with other groups.</a:t>
            </a:r>
          </a:p>
          <a:p>
            <a:pPr>
              <a:buFont typeface="Calibri Light" panose="020F03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7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25C1-A546-4F5B-A721-C6777904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62"/>
            <a:ext cx="12192000" cy="2403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2EC78-4814-4B3C-B91F-7803EA871FC1}"/>
              </a:ext>
            </a:extLst>
          </p:cNvPr>
          <p:cNvSpPr/>
          <p:nvPr/>
        </p:nvSpPr>
        <p:spPr>
          <a:xfrm>
            <a:off x="5041425" y="3985145"/>
            <a:ext cx="835499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F980-B565-4E7C-A634-9F19A075DD93}"/>
              </a:ext>
            </a:extLst>
          </p:cNvPr>
          <p:cNvSpPr/>
          <p:nvPr/>
        </p:nvSpPr>
        <p:spPr>
          <a:xfrm>
            <a:off x="6096001" y="3985144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5BF5-9314-4CC4-8998-7D57036A1DEE}"/>
              </a:ext>
            </a:extLst>
          </p:cNvPr>
          <p:cNvSpPr/>
          <p:nvPr/>
        </p:nvSpPr>
        <p:spPr>
          <a:xfrm>
            <a:off x="7127401" y="3985143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4DF3B-F307-47BE-926D-F607121EFABB}"/>
              </a:ext>
            </a:extLst>
          </p:cNvPr>
          <p:cNvSpPr/>
          <p:nvPr/>
        </p:nvSpPr>
        <p:spPr>
          <a:xfrm>
            <a:off x="10537351" y="3985142"/>
            <a:ext cx="4354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E0E26-5B40-442A-9A26-1105E7AFBB14}"/>
              </a:ext>
            </a:extLst>
          </p:cNvPr>
          <p:cNvSpPr/>
          <p:nvPr/>
        </p:nvSpPr>
        <p:spPr>
          <a:xfrm>
            <a:off x="4329752" y="3985142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9F94C2A-A30B-447A-8071-736F1EC2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356050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E6D120-4EE8-4084-824F-59C983B58C4C}"/>
              </a:ext>
            </a:extLst>
          </p:cNvPr>
          <p:cNvSpPr/>
          <p:nvPr/>
        </p:nvSpPr>
        <p:spPr>
          <a:xfrm>
            <a:off x="2402994" y="3152001"/>
            <a:ext cx="78489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0" i="0" dirty="0">
                <a:solidFill>
                  <a:srgbClr val="222222"/>
                </a:solidFill>
                <a:effectLst/>
              </a:rPr>
              <a:t>“You shall know a word by the company it keeps”</a:t>
            </a:r>
          </a:p>
          <a:p>
            <a:pPr marL="914400" lvl="1" indent="-457200">
              <a:buFontTx/>
              <a:buChar char="-"/>
            </a:pPr>
            <a:r>
              <a:rPr lang="en-US" sz="3000" dirty="0">
                <a:solidFill>
                  <a:srgbClr val="222222"/>
                </a:solidFill>
              </a:rPr>
              <a:t>John Rupert Firth (1957)</a:t>
            </a:r>
          </a:p>
        </p:txBody>
      </p:sp>
    </p:spTree>
    <p:extLst>
      <p:ext uri="{BB962C8B-B14F-4D97-AF65-F5344CB8AC3E}">
        <p14:creationId xmlns:p14="http://schemas.microsoft.com/office/powerpoint/2010/main" val="261571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distribution of nearby words?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/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000" b="0" i="0" dirty="0">
                    <a:solidFill>
                      <a:srgbClr val="222222"/>
                    </a:solidFill>
                    <a:effectLst/>
                  </a:rPr>
                  <a:t>Count cooccurrence within a window of size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solidFill>
                    <a:srgbClr val="222222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rgbClr val="222222"/>
                    </a:solidFill>
                  </a:rPr>
                  <a:t>Create a vector cooccurrences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  <a:blipFill>
                <a:blip r:embed="rId2"/>
                <a:stretch>
                  <a:fillRect l="-1911" t="-7784" r="-87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13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distribution of nearby words?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/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000" b="0" i="0" dirty="0">
                    <a:solidFill>
                      <a:srgbClr val="222222"/>
                    </a:solidFill>
                    <a:effectLst/>
                  </a:rPr>
                  <a:t>Count cooccurrence within a window of size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solidFill>
                    <a:srgbClr val="222222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rgbClr val="222222"/>
                    </a:solidFill>
                  </a:rPr>
                  <a:t>Create a vector cooccurrences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  <a:blipFill>
                <a:blip r:embed="rId3"/>
                <a:stretch>
                  <a:fillRect l="-1911" t="-7784" r="-87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31C790-4D71-440D-BCD6-E0B7823C4915}"/>
              </a:ext>
            </a:extLst>
          </p:cNvPr>
          <p:cNvSpPr txBox="1"/>
          <p:nvPr/>
        </p:nvSpPr>
        <p:spPr>
          <a:xfrm>
            <a:off x="3448050" y="4657725"/>
            <a:ext cx="45805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2843341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informative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453383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Mutual Information (PMI)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DB273-21E4-420D-8AB6-EAF752791369}"/>
                  </a:ext>
                </a:extLst>
              </p:cNvPr>
              <p:cNvSpPr txBox="1"/>
              <p:nvPr/>
            </p:nvSpPr>
            <p:spPr>
              <a:xfrm>
                <a:off x="3667126" y="2971800"/>
                <a:ext cx="4584570" cy="961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DB273-21E4-420D-8AB6-EAF75279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6" y="2971800"/>
                <a:ext cx="4584570" cy="961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0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5CD4B-5EB1-4F21-A6E4-FAF04A1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represent sentences given word embeddings?</a:t>
            </a:r>
          </a:p>
        </p:txBody>
      </p:sp>
    </p:spTree>
    <p:extLst>
      <p:ext uri="{BB962C8B-B14F-4D97-AF65-F5344CB8AC3E}">
        <p14:creationId xmlns:p14="http://schemas.microsoft.com/office/powerpoint/2010/main" val="1515607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5CD4B-5EB1-4F21-A6E4-FAF04A1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188160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750/1*98ZiZiYsH8euW8GW7R7wJg.png">
            <a:extLst>
              <a:ext uri="{FF2B5EF4-FFF2-40B4-BE49-F238E27FC236}">
                <a16:creationId xmlns:a16="http://schemas.microsoft.com/office/drawing/2014/main" id="{A71BBE25-541C-468E-87A6-B597476D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67594"/>
            <a:ext cx="8562975" cy="53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80813-BE36-4B0B-84CB-3DA658A90D74}"/>
              </a:ext>
            </a:extLst>
          </p:cNvPr>
          <p:cNvSpPr/>
          <p:nvPr/>
        </p:nvSpPr>
        <p:spPr>
          <a:xfrm>
            <a:off x="0" y="6405100"/>
            <a:ext cx="888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https://towardsdatascience.com/deep-learning-structured-data-8d6a278f3088</a:t>
            </a:r>
          </a:p>
        </p:txBody>
      </p:sp>
    </p:spTree>
    <p:extLst>
      <p:ext uri="{BB962C8B-B14F-4D97-AF65-F5344CB8AC3E}">
        <p14:creationId xmlns:p14="http://schemas.microsoft.com/office/powerpoint/2010/main" val="116540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 embeddings in 2017: Trends and future directions">
            <a:extLst>
              <a:ext uri="{FF2B5EF4-FFF2-40B4-BE49-F238E27FC236}">
                <a16:creationId xmlns:a16="http://schemas.microsoft.com/office/drawing/2014/main" id="{A1255F6B-14D4-4465-90B5-87FA45F8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71613"/>
            <a:ext cx="120967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789463-5242-4473-ABAA-2C6FFD4FABA7}"/>
              </a:ext>
            </a:extLst>
          </p:cNvPr>
          <p:cNvSpPr/>
          <p:nvPr/>
        </p:nvSpPr>
        <p:spPr>
          <a:xfrm>
            <a:off x="134889" y="6488668"/>
            <a:ext cx="397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http://ruder.io/word-embeddings-2017/</a:t>
            </a:r>
          </a:p>
        </p:txBody>
      </p:sp>
    </p:spTree>
    <p:extLst>
      <p:ext uri="{BB962C8B-B14F-4D97-AF65-F5344CB8AC3E}">
        <p14:creationId xmlns:p14="http://schemas.microsoft.com/office/powerpoint/2010/main" val="268500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26EA5-702D-40EF-826D-4DC8784F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Week, Option 2 (no </a:t>
            </a:r>
            <a:r>
              <a:rPr lang="en-US" dirty="0" err="1"/>
              <a:t>minipresentations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36078-B13C-49CC-AA41-DE4D7794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Monday (today)</a:t>
            </a:r>
          </a:p>
          <a:p>
            <a:pPr marL="0" indent="0">
              <a:buNone/>
            </a:pPr>
            <a:r>
              <a:rPr lang="en-US" dirty="0"/>
              <a:t>	1-3: Introduction to Word Vectors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Tuesday</a:t>
            </a:r>
          </a:p>
          <a:p>
            <a:pPr marL="0" indent="0">
              <a:buNone/>
            </a:pPr>
            <a:r>
              <a:rPr lang="en-US" dirty="0"/>
              <a:t>	1-3: Word Vectors + FNC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Wednesday</a:t>
            </a:r>
          </a:p>
          <a:p>
            <a:pPr marL="0" indent="0">
              <a:buNone/>
            </a:pPr>
            <a:r>
              <a:rPr lang="en-US" dirty="0"/>
              <a:t>	1-3: Lexical Overlaps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Thursday</a:t>
            </a:r>
          </a:p>
          <a:p>
            <a:pPr marL="0" indent="0">
              <a:buNone/>
            </a:pPr>
            <a:r>
              <a:rPr lang="en-US" dirty="0"/>
              <a:t>	9:30-12: Putting together the FNC + Discussion</a:t>
            </a:r>
          </a:p>
          <a:p>
            <a:pPr marL="0" indent="0">
              <a:buNone/>
            </a:pPr>
            <a:r>
              <a:rPr lang="en-US" dirty="0"/>
              <a:t>	1-3: Free time to work on presentation.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Friday</a:t>
            </a:r>
          </a:p>
          <a:p>
            <a:pPr marL="0" indent="0">
              <a:buNone/>
            </a:pPr>
            <a:r>
              <a:rPr lang="en-US" dirty="0"/>
              <a:t>	9:30-10:30: Free time to finish/practice presentation.</a:t>
            </a:r>
          </a:p>
          <a:p>
            <a:pPr marL="0" indent="0">
              <a:buNone/>
            </a:pPr>
            <a:r>
              <a:rPr lang="en-US" dirty="0"/>
              <a:t>	10:30-12, 1-3: Presentations with other groups.</a:t>
            </a:r>
          </a:p>
          <a:p>
            <a:pPr>
              <a:buFont typeface="Calibri Light" panose="020F03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5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nlp.stanford.edu/projects/glove/images/man_woman.jpg">
            <a:extLst>
              <a:ext uri="{FF2B5EF4-FFF2-40B4-BE49-F238E27FC236}">
                <a16:creationId xmlns:a16="http://schemas.microsoft.com/office/drawing/2014/main" id="{CC81FED5-A5A8-4967-9481-ACA9F319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73" y="1097344"/>
            <a:ext cx="6339254" cy="491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268F12-F59E-47FB-B83D-005BF99DFFCC}"/>
              </a:ext>
            </a:extLst>
          </p:cNvPr>
          <p:cNvSpPr/>
          <p:nvPr/>
        </p:nvSpPr>
        <p:spPr>
          <a:xfrm>
            <a:off x="70338" y="6394158"/>
            <a:ext cx="6966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https://nlp.stanford.edu/projects/glove/images/man_woman.jpg</a:t>
            </a:r>
          </a:p>
        </p:txBody>
      </p:sp>
    </p:spTree>
    <p:extLst>
      <p:ext uri="{BB962C8B-B14F-4D97-AF65-F5344CB8AC3E}">
        <p14:creationId xmlns:p14="http://schemas.microsoft.com/office/powerpoint/2010/main" val="258219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BB9A5-B40B-416A-A1D5-2C2ADA2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2403"/>
            <a:ext cx="9091246" cy="34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3B2-ED49-4753-A5F4-3B1B47CD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7" y="4011490"/>
            <a:ext cx="358140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2DACF-1FF7-41C2-BAF3-BF8563F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29" y="3925765"/>
            <a:ext cx="6419850" cy="57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1E87F-B491-42C3-9E4C-ABA29DC3DEA8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46AE5-DEC6-4A98-A8A4-9434C091716F}"/>
              </a:ext>
            </a:extLst>
          </p:cNvPr>
          <p:cNvSpPr/>
          <p:nvPr/>
        </p:nvSpPr>
        <p:spPr>
          <a:xfrm>
            <a:off x="5495192" y="3613638"/>
            <a:ext cx="6492387" cy="1248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282E7-6A13-4470-86CA-D77D1B3560F3}"/>
              </a:ext>
            </a:extLst>
          </p:cNvPr>
          <p:cNvSpPr/>
          <p:nvPr/>
        </p:nvSpPr>
        <p:spPr>
          <a:xfrm>
            <a:off x="7016261" y="1424354"/>
            <a:ext cx="1890346" cy="589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84B28-0D39-4C42-86AD-949D5543FB9F}"/>
              </a:ext>
            </a:extLst>
          </p:cNvPr>
          <p:cNvSpPr/>
          <p:nvPr/>
        </p:nvSpPr>
        <p:spPr>
          <a:xfrm>
            <a:off x="3323492" y="1720701"/>
            <a:ext cx="3965331" cy="292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BB9A5-B40B-416A-A1D5-2C2ADA2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2403"/>
            <a:ext cx="9091246" cy="34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3B2-ED49-4753-A5F4-3B1B47CD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7" y="4011490"/>
            <a:ext cx="358140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2DACF-1FF7-41C2-BAF3-BF8563F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29" y="3925765"/>
            <a:ext cx="6419850" cy="57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1E87F-B491-42C3-9E4C-ABA29DC3DEA8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</p:spTree>
    <p:extLst>
      <p:ext uri="{BB962C8B-B14F-4D97-AF65-F5344CB8AC3E}">
        <p14:creationId xmlns:p14="http://schemas.microsoft.com/office/powerpoint/2010/main" val="4263665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28FA0-22F5-4A50-8A9B-8B9E13EB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6334"/>
            <a:ext cx="11277600" cy="35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7664D8-EBB6-49DB-8023-ECE37EDA2863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</p:spTree>
    <p:extLst>
      <p:ext uri="{BB962C8B-B14F-4D97-AF65-F5344CB8AC3E}">
        <p14:creationId xmlns:p14="http://schemas.microsoft.com/office/powerpoint/2010/main" val="295207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968-6578-483E-84E3-0F9F3A67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NLP &amp; Ethics/Policy </a:t>
            </a:r>
            <a:r>
              <a:rPr lang="en-US" dirty="0" err="1"/>
              <a:t>minipresentations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E44E-D773-4BF3-9C18-E099B8F1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Find a topic related to NLP and ethics/policy (can be a paper, news article, general topic of debate).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 either a presentation with slides, or a few questions for debate/discussion.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Lead a mini-session about this topic!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do sign-ups to avoid overlaps.</a:t>
            </a:r>
          </a:p>
        </p:txBody>
      </p:sp>
    </p:spTree>
    <p:extLst>
      <p:ext uri="{BB962C8B-B14F-4D97-AF65-F5344CB8AC3E}">
        <p14:creationId xmlns:p14="http://schemas.microsoft.com/office/powerpoint/2010/main" val="56880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329-13AF-4760-B6BC-CD8B7CB4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87B-25FF-49E4-AFE1-6F6F604F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Friday </a:t>
            </a:r>
            <a:r>
              <a:rPr lang="en-US" dirty="0"/>
              <a:t>presentation sessions: 20 min to educate other campers about their project + 10 min for questions</a:t>
            </a:r>
          </a:p>
          <a:p>
            <a:pPr marL="0" indent="0">
              <a:buNone/>
            </a:pPr>
            <a:r>
              <a:rPr lang="en-US" dirty="0"/>
              <a:t>	Audience: other campers</a:t>
            </a:r>
          </a:p>
          <a:p>
            <a:pPr marL="0" indent="0">
              <a:buNone/>
            </a:pPr>
            <a:r>
              <a:rPr lang="en-US" dirty="0"/>
              <a:t>	Visuals: Poster/slides/handouts/something creative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Friday banquet: 5 min to give a spotlight about project.</a:t>
            </a:r>
          </a:p>
          <a:p>
            <a:pPr marL="0" indent="0">
              <a:buNone/>
            </a:pPr>
            <a:r>
              <a:rPr lang="en-US" dirty="0"/>
              <a:t>	Audience: visitors</a:t>
            </a:r>
          </a:p>
          <a:p>
            <a:pPr marL="0" indent="0">
              <a:buNone/>
            </a:pPr>
            <a:r>
              <a:rPr lang="en-US" dirty="0"/>
              <a:t>	No visuals</a:t>
            </a:r>
          </a:p>
        </p:txBody>
      </p:sp>
    </p:spTree>
    <p:extLst>
      <p:ext uri="{BB962C8B-B14F-4D97-AF65-F5344CB8AC3E}">
        <p14:creationId xmlns:p14="http://schemas.microsoft.com/office/powerpoint/2010/main" val="227803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C31-2C6B-49AB-BFB2-235DFEB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FNC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E69A-2B0D-43CD-87A2-D24845F7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9914-2D18-4662-9CBE-D5AEA4D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represent words?</a:t>
            </a:r>
          </a:p>
        </p:txBody>
      </p:sp>
    </p:spTree>
    <p:extLst>
      <p:ext uri="{BB962C8B-B14F-4D97-AF65-F5344CB8AC3E}">
        <p14:creationId xmlns:p14="http://schemas.microsoft.com/office/powerpoint/2010/main" val="370184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8FA7A2-450E-41E5-8242-BC5934D2B5F6}"/>
              </a:ext>
            </a:extLst>
          </p:cNvPr>
          <p:cNvSpPr/>
          <p:nvPr/>
        </p:nvSpPr>
        <p:spPr>
          <a:xfrm>
            <a:off x="0" y="6396335"/>
            <a:ext cx="12103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https://www.fluentu.com/blog/educator-english/wp-content/uploads/sites/13/2014/11/beginner-esl-vocabulary-how-to-teach-100-words-in-one-lesson.jpg</a:t>
            </a:r>
          </a:p>
        </p:txBody>
      </p:sp>
      <p:pic>
        <p:nvPicPr>
          <p:cNvPr id="1026" name="Picture 2" descr="https://www.fluentu.com/blog/educator-english/wp-content/uploads/sites/13/2014/11/beginner-esl-vocabulary-how-to-teach-100-words-in-one-lesson.jpg">
            <a:extLst>
              <a:ext uri="{FF2B5EF4-FFF2-40B4-BE49-F238E27FC236}">
                <a16:creationId xmlns:a16="http://schemas.microsoft.com/office/drawing/2014/main" id="{B9308B12-06F5-443E-ACC7-CF0BE2E8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1766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103</TotalTime>
  <Words>913</Words>
  <Application>Microsoft Office PowerPoint</Application>
  <PresentationFormat>Widescreen</PresentationFormat>
  <Paragraphs>219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Metropolitan</vt:lpstr>
      <vt:lpstr>Word Vectors</vt:lpstr>
      <vt:lpstr>What’s Next</vt:lpstr>
      <vt:lpstr>Overview of the Week, Option 1 (with minipresentations)</vt:lpstr>
      <vt:lpstr>Overview of the Week, Option 2 (no minipresentations)</vt:lpstr>
      <vt:lpstr>Info about NLP &amp; Ethics/Policy minipresentations</vt:lpstr>
      <vt:lpstr>Info about presentations</vt:lpstr>
      <vt:lpstr>Overview of the FNC Classifier</vt:lpstr>
      <vt:lpstr>How should we represent words?</vt:lpstr>
      <vt:lpstr>PowerPoint Presentation</vt:lpstr>
      <vt:lpstr>PowerPoint Presentation</vt:lpstr>
      <vt:lpstr>To communicate this information to computers…  quantitatively represent words,  where more similar words have similar representations</vt:lpstr>
      <vt:lpstr>To communicate this information to computers…  quantitatively represent words,  where more similar words have similar representations</vt:lpstr>
      <vt:lpstr>To communicate this information to computers…  quantitatively represent words,  where more similar words have similar representations</vt:lpstr>
      <vt:lpstr>What are word vectors?</vt:lpstr>
      <vt:lpstr>What are vectors?</vt:lpstr>
      <vt:lpstr>What are vectors?</vt:lpstr>
      <vt:lpstr>What are vectors?</vt:lpstr>
      <vt:lpstr>How do we measure similarity between vectors?</vt:lpstr>
      <vt:lpstr>How do we measure similarity between vectors?</vt:lpstr>
      <vt:lpstr>How do we measure similarity between vectors?</vt:lpstr>
      <vt:lpstr>How do we measure similarity between vectors?</vt:lpstr>
      <vt:lpstr>How do we measure similarity between vectors?</vt:lpstr>
      <vt:lpstr>What if we want more information?</vt:lpstr>
      <vt:lpstr>What if we want more information?</vt:lpstr>
      <vt:lpstr>What if we want more information?</vt:lpstr>
      <vt:lpstr>How do we create word vectors?</vt:lpstr>
      <vt:lpstr>How do we know if words are similar?</vt:lpstr>
      <vt:lpstr>How do we know if words are similar?</vt:lpstr>
      <vt:lpstr>How do we know if words are similar?</vt:lpstr>
      <vt:lpstr>How do we know if words are similar?</vt:lpstr>
      <vt:lpstr>Distributional Hypothesis</vt:lpstr>
      <vt:lpstr>How do we find the distribution of nearby words?</vt:lpstr>
      <vt:lpstr>How do we find the distribution of nearby words?</vt:lpstr>
      <vt:lpstr>Some words are more informative than others…</vt:lpstr>
      <vt:lpstr>Pointwise Mutual Information (PMI)</vt:lpstr>
      <vt:lpstr>How can we represent sentences given word embeddings?</vt:lpstr>
      <vt:lpstr>How can we use word vectors?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Vectors</dc:title>
  <dc:creator>Cathy Chen</dc:creator>
  <cp:lastModifiedBy>Cathy Chen</cp:lastModifiedBy>
  <cp:revision>207</cp:revision>
  <dcterms:created xsi:type="dcterms:W3CDTF">2018-06-17T19:57:22Z</dcterms:created>
  <dcterms:modified xsi:type="dcterms:W3CDTF">2018-08-04T14:58:26Z</dcterms:modified>
</cp:coreProperties>
</file>