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EE6151-2DF4-40A2-9921-E81321403221}">
  <a:tblStyle styleId="{DEEE6151-2DF4-40A2-9921-E813214032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calculate on exercise sheet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on paper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and explain why the train/test split is necessary. Why not evaluate on the training set?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892800"/>
            <a:ext cx="9144000" cy="425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8928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Princeton AI4ALL 2018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FFE72-5A4E-2B4A-AFA6-2D8E726FDAD2}"/>
              </a:ext>
            </a:extLst>
          </p:cNvPr>
          <p:cNvSpPr txBox="1"/>
          <p:nvPr/>
        </p:nvSpPr>
        <p:spPr>
          <a:xfrm>
            <a:off x="390525" y="3498111"/>
            <a:ext cx="382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adapted from Stanford AI4ALL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Shape 124"/>
          <p:cNvGraphicFramePr/>
          <p:nvPr/>
        </p:nvGraphicFramePr>
        <p:xfrm>
          <a:off x="219425" y="739738"/>
          <a:ext cx="6086525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bad classifier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6494000" y="1321775"/>
            <a:ext cx="2430900" cy="2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Just classify everything as benign!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Accuracy = 60%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Accuracy is not a good measure when there is an</a:t>
            </a:r>
            <a:r>
              <a:rPr lang="en" b="1" dirty="0"/>
              <a:t> </a:t>
            </a:r>
            <a:r>
              <a:rPr lang="en" dirty="0">
                <a:solidFill>
                  <a:schemeClr val="dk1"/>
                </a:solidFill>
              </a:rPr>
              <a:t>uneven distribution</a:t>
            </a:r>
            <a:r>
              <a:rPr lang="en" dirty="0"/>
              <a:t> of labels in the data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 benign is much more common than malignant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Our data is split very unevenly across classes: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A4285-5568-A049-9CED-E30D4F2D1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76"/>
          <a:stretch/>
        </p:blipFill>
        <p:spPr>
          <a:xfrm>
            <a:off x="925350" y="2806257"/>
            <a:ext cx="7315200" cy="1021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and false positives,  true and false negatives</a:t>
            </a:r>
            <a:endParaRPr sz="240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a </a:t>
            </a:r>
            <a:r>
              <a:rPr lang="en" sz="1400">
                <a:solidFill>
                  <a:schemeClr val="dk1"/>
                </a:solidFill>
              </a:rPr>
              <a:t>binary classifier</a:t>
            </a:r>
            <a:r>
              <a:rPr lang="en" sz="1400"/>
              <a:t>, the two categories are sometimes called </a:t>
            </a:r>
            <a:r>
              <a:rPr lang="en" sz="1400">
                <a:solidFill>
                  <a:schemeClr val="dk1"/>
                </a:solidFill>
              </a:rPr>
              <a:t>positive</a:t>
            </a:r>
            <a:r>
              <a:rPr lang="en" sz="1400"/>
              <a:t> and </a:t>
            </a:r>
            <a:r>
              <a:rPr lang="en" sz="1400">
                <a:solidFill>
                  <a:schemeClr val="dk1"/>
                </a:solidFill>
              </a:rPr>
              <a:t>negative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E.g. detecting tumours: malignant = positive, benign = negative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If your classifier </a:t>
            </a:r>
            <a:r>
              <a:rPr lang="en" sz="1400">
                <a:solidFill>
                  <a:schemeClr val="dk1"/>
                </a:solidFill>
              </a:rPr>
              <a:t>positively</a:t>
            </a:r>
            <a:r>
              <a:rPr lang="en" sz="1400"/>
              <a:t> labels a tumour (i.e. you think it's malignant), the labeling is a </a:t>
            </a:r>
            <a:endParaRPr sz="1400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True positive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/>
              <a:t>if you're correct (it really is malignant)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False positive</a:t>
            </a:r>
            <a:r>
              <a:rPr lang="en" sz="1400"/>
              <a:t> if you're wrong (it's actually benign)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If your classifier </a:t>
            </a:r>
            <a:r>
              <a:rPr lang="en" sz="1400">
                <a:solidFill>
                  <a:schemeClr val="dk1"/>
                </a:solidFill>
              </a:rPr>
              <a:t>negatively</a:t>
            </a:r>
            <a:r>
              <a:rPr lang="en" sz="1400"/>
              <a:t> labels a tumour (i.e. you think it's benign), the labeling is a</a:t>
            </a:r>
            <a:endParaRPr sz="1400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True negative</a:t>
            </a:r>
            <a:r>
              <a:rPr lang="en" sz="1400"/>
              <a:t> if you're correct (it's really benign)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False negative</a:t>
            </a:r>
            <a:r>
              <a:rPr lang="en" sz="1400"/>
              <a:t> if you're wrong (it's actually malignant)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and false positives,  true and false negatives</a:t>
            </a:r>
            <a:endParaRPr sz="2400"/>
          </a:p>
        </p:txBody>
      </p:sp>
      <p:graphicFrame>
        <p:nvGraphicFramePr>
          <p:cNvPr id="144" name="Shape 144"/>
          <p:cNvGraphicFramePr/>
          <p:nvPr/>
        </p:nvGraphicFramePr>
        <p:xfrm>
          <a:off x="952500" y="211290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label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malignant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benign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label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malignant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True positive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False negative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benign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False positive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True negative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Shape 149"/>
          <p:cNvGraphicFramePr/>
          <p:nvPr/>
        </p:nvGraphicFramePr>
        <p:xfrm>
          <a:off x="952500" y="720438"/>
          <a:ext cx="723900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Shape 155"/>
          <p:cNvGraphicFramePr/>
          <p:nvPr/>
        </p:nvGraphicFramePr>
        <p:xfrm>
          <a:off x="952500" y="720438"/>
          <a:ext cx="723900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Shape 161"/>
          <p:cNvGraphicFramePr/>
          <p:nvPr/>
        </p:nvGraphicFramePr>
        <p:xfrm>
          <a:off x="952500" y="720438"/>
          <a:ext cx="723900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Shape 167"/>
          <p:cNvGraphicFramePr/>
          <p:nvPr/>
        </p:nvGraphicFramePr>
        <p:xfrm>
          <a:off x="952500" y="720438"/>
          <a:ext cx="723900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Shape 173"/>
          <p:cNvGraphicFramePr/>
          <p:nvPr/>
        </p:nvGraphicFramePr>
        <p:xfrm>
          <a:off x="952500" y="720438"/>
          <a:ext cx="723900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Shape 179"/>
          <p:cNvGraphicFramePr/>
          <p:nvPr/>
        </p:nvGraphicFramePr>
        <p:xfrm>
          <a:off x="952500" y="720438"/>
          <a:ext cx="723900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FP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today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</a:t>
            </a:r>
            <a:r>
              <a:rPr lang="en">
                <a:solidFill>
                  <a:schemeClr val="dk1"/>
                </a:solidFill>
              </a:rPr>
              <a:t>evaluate</a:t>
            </a:r>
            <a:r>
              <a:rPr lang="en"/>
              <a:t> the performance of a classifier?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</a:t>
            </a:r>
            <a:r>
              <a:rPr lang="en"/>
              <a:t> an evaluation metric and evaluate your rule-based classifier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Shape 185"/>
          <p:cNvGraphicFramePr/>
          <p:nvPr/>
        </p:nvGraphicFramePr>
        <p:xfrm>
          <a:off x="952500" y="720438"/>
          <a:ext cx="723900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FP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Shape 191"/>
          <p:cNvGraphicFramePr/>
          <p:nvPr/>
        </p:nvGraphicFramePr>
        <p:xfrm>
          <a:off x="952500" y="720438"/>
          <a:ext cx="723900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FP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Shape 197"/>
          <p:cNvGraphicFramePr/>
          <p:nvPr/>
        </p:nvGraphicFramePr>
        <p:xfrm>
          <a:off x="952500" y="720438"/>
          <a:ext cx="723900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FP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Shape 203"/>
          <p:cNvGraphicFramePr/>
          <p:nvPr/>
        </p:nvGraphicFramePr>
        <p:xfrm>
          <a:off x="952500" y="720438"/>
          <a:ext cx="723900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FP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Shape 209"/>
          <p:cNvGraphicFramePr/>
          <p:nvPr/>
        </p:nvGraphicFramePr>
        <p:xfrm>
          <a:off x="952500" y="720438"/>
          <a:ext cx="723900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FP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examples</a:t>
            </a: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>
                <a:solidFill>
                  <a:schemeClr val="dk1"/>
                </a:solidFill>
              </a:rPr>
              <a:t>detecting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spam email</a:t>
            </a:r>
            <a:r>
              <a:rPr lang="en"/>
              <a:t>, what are </a:t>
            </a:r>
            <a:r>
              <a:rPr lang="en">
                <a:solidFill>
                  <a:schemeClr val="accent2"/>
                </a:solidFill>
              </a:rPr>
              <a:t>true positives</a:t>
            </a:r>
            <a:r>
              <a:rPr lang="en"/>
              <a:t>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Actual spam emails that are moved to the spam folder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>
                <a:solidFill>
                  <a:schemeClr val="dk1"/>
                </a:solidFill>
              </a:rPr>
              <a:t>detecting hateful YouTube comments</a:t>
            </a:r>
            <a:r>
              <a:rPr lang="en"/>
              <a:t>, what are </a:t>
            </a:r>
            <a:r>
              <a:rPr lang="en">
                <a:solidFill>
                  <a:schemeClr val="accent3"/>
                </a:solidFill>
              </a:rPr>
              <a:t>false positives</a:t>
            </a:r>
            <a:r>
              <a:rPr lang="en"/>
              <a:t>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Comments that are not hateful but are classified as such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>
                <a:solidFill>
                  <a:schemeClr val="dk1"/>
                </a:solidFill>
              </a:rPr>
              <a:t>detecting fake news</a:t>
            </a:r>
            <a:r>
              <a:rPr lang="en"/>
              <a:t>, what are </a:t>
            </a:r>
            <a:r>
              <a:rPr lang="en">
                <a:solidFill>
                  <a:schemeClr val="accent3"/>
                </a:solidFill>
              </a:rPr>
              <a:t>false negatives</a:t>
            </a:r>
            <a:r>
              <a:rPr lang="en"/>
              <a:t>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fake news article that is classified as a real news article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should we </a:t>
            </a:r>
            <a:r>
              <a:rPr lang="en">
                <a:solidFill>
                  <a:schemeClr val="dk1"/>
                </a:solidFill>
              </a:rPr>
              <a:t>combine</a:t>
            </a:r>
            <a:r>
              <a:rPr lang="en"/>
              <a:t> these measures (true and false positives and negatives) into an </a:t>
            </a:r>
            <a:r>
              <a:rPr lang="en">
                <a:solidFill>
                  <a:schemeClr val="dk1"/>
                </a:solidFill>
              </a:rPr>
              <a:t>overall measure of performance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Precision</a:t>
            </a:r>
            <a:r>
              <a:rPr lang="en"/>
              <a:t>: "Of all those labeled positive, how many were correctly labeled?"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Recall</a:t>
            </a:r>
            <a:r>
              <a:rPr lang="en"/>
              <a:t>: "Of all the true positive examples, how many did the classifier detect?"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115" y="3746176"/>
            <a:ext cx="2805676" cy="12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050" y="2018525"/>
            <a:ext cx="3186150" cy="10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71900" y="11404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precision and recall matter?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High recall</a:t>
            </a:r>
            <a:r>
              <a:rPr lang="en"/>
              <a:t> means your classifier has </a:t>
            </a:r>
            <a:r>
              <a:rPr lang="en">
                <a:solidFill>
                  <a:schemeClr val="dk1"/>
                </a:solidFill>
              </a:rPr>
              <a:t>few false negatives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few malignant tumors go undetected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High precision</a:t>
            </a:r>
            <a:r>
              <a:rPr lang="en"/>
              <a:t> means your classifier has </a:t>
            </a:r>
            <a:r>
              <a:rPr lang="en">
                <a:solidFill>
                  <a:schemeClr val="dk1"/>
                </a:solidFill>
              </a:rPr>
              <a:t>few false positives</a:t>
            </a:r>
            <a:endParaRPr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few "false alarms" on benign tumors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>
                <a:solidFill>
                  <a:schemeClr val="dk1"/>
                </a:solidFill>
              </a:rPr>
              <a:t>detecting malignant tumors</a:t>
            </a:r>
            <a:r>
              <a:rPr lang="en"/>
              <a:t>, which is more important?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recall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>
                <a:solidFill>
                  <a:schemeClr val="dk1"/>
                </a:solidFill>
              </a:rPr>
              <a:t>convicting someone of a crime</a:t>
            </a:r>
            <a:r>
              <a:rPr lang="en"/>
              <a:t>, which is more important?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precision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>
                <a:solidFill>
                  <a:schemeClr val="dk1"/>
                </a:solidFill>
              </a:rPr>
              <a:t>detecting spam email</a:t>
            </a:r>
            <a:r>
              <a:rPr lang="en"/>
              <a:t>, which is more important?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are important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to </a:t>
            </a:r>
            <a:r>
              <a:rPr lang="en">
                <a:solidFill>
                  <a:schemeClr val="dk1"/>
                </a:solidFill>
              </a:rPr>
              <a:t>combine</a:t>
            </a:r>
            <a:r>
              <a:rPr lang="en"/>
              <a:t> precision and recall into a </a:t>
            </a:r>
            <a:r>
              <a:rPr lang="en">
                <a:solidFill>
                  <a:schemeClr val="dk1"/>
                </a:solidFill>
              </a:rPr>
              <a:t>single balanced measure</a:t>
            </a:r>
            <a:r>
              <a:rPr lang="en"/>
              <a:t>?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00" y="1866200"/>
            <a:ext cx="3993950" cy="10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l="56020" t="53182" b="2549"/>
          <a:stretch/>
        </p:blipFill>
        <p:spPr>
          <a:xfrm>
            <a:off x="6050600" y="2023175"/>
            <a:ext cx="2128025" cy="20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643400" y="4069250"/>
            <a:ext cx="1200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precision</a:t>
            </a:r>
            <a:endParaRPr sz="140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 rot="-5400000">
            <a:off x="5170450" y="2818500"/>
            <a:ext cx="1200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recall</a:t>
            </a:r>
            <a:endParaRPr sz="140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71900" y="3202050"/>
            <a:ext cx="49494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is called the </a:t>
            </a:r>
            <a:r>
              <a:rPr lang="en" sz="1400">
                <a:solidFill>
                  <a:schemeClr val="dk1"/>
                </a:solidFill>
              </a:rPr>
              <a:t>harmonic mean</a:t>
            </a:r>
            <a:r>
              <a:rPr lang="en" sz="1400"/>
              <a:t>, a type of average.</a:t>
            </a:r>
            <a:br>
              <a:rPr lang="en" sz="1400"/>
            </a:b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F1 is only high if </a:t>
            </a:r>
            <a:r>
              <a:rPr lang="en" sz="1400">
                <a:solidFill>
                  <a:schemeClr val="dk1"/>
                </a:solidFill>
              </a:rPr>
              <a:t>both</a:t>
            </a:r>
            <a:r>
              <a:rPr lang="en" sz="1400"/>
              <a:t> precision and recall are high.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determine whether</a:t>
            </a:r>
            <a:r>
              <a:rPr lang="en" b="1"/>
              <a:t> </a:t>
            </a:r>
            <a:r>
              <a:rPr lang="en">
                <a:solidFill>
                  <a:schemeClr val="dk1"/>
                </a:solidFill>
              </a:rPr>
              <a:t>one classifier is better than another</a:t>
            </a:r>
            <a:r>
              <a:rPr lang="en"/>
              <a:t>? </a:t>
            </a:r>
            <a:br>
              <a:rPr lang="en"/>
            </a:b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determine whether </a:t>
            </a:r>
            <a:r>
              <a:rPr lang="en">
                <a:solidFill>
                  <a:schemeClr val="dk1"/>
                </a:solidFill>
              </a:rPr>
              <a:t>making changes</a:t>
            </a:r>
            <a:r>
              <a:rPr lang="en"/>
              <a:t> to a classifier actually</a:t>
            </a:r>
            <a:r>
              <a:rPr lang="en" b="1"/>
              <a:t> </a:t>
            </a:r>
            <a:r>
              <a:rPr lang="en">
                <a:solidFill>
                  <a:schemeClr val="dk1"/>
                </a:solidFill>
              </a:rPr>
              <a:t>leads to improvements</a:t>
            </a:r>
            <a:r>
              <a:rPr lang="en"/>
              <a:t>?</a:t>
            </a:r>
            <a:br>
              <a:rPr lang="en"/>
            </a:b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does writing an additional rule help,</a:t>
            </a:r>
            <a:r>
              <a:rPr lang="en" b="1"/>
              <a:t> </a:t>
            </a:r>
            <a:r>
              <a:rPr lang="en"/>
              <a:t>or make things worse?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should we measure performance for the Fake News Challenge?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about </a:t>
            </a:r>
            <a:r>
              <a:rPr lang="en" dirty="0">
                <a:solidFill>
                  <a:schemeClr val="dk1"/>
                </a:solidFill>
              </a:rPr>
              <a:t>accuracy</a:t>
            </a:r>
            <a:r>
              <a:rPr lang="en" dirty="0"/>
              <a:t>? (% correctly labeled)</a:t>
            </a:r>
            <a:endParaRPr dirty="0"/>
          </a:p>
          <a:p>
            <a:pPr marL="13716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Bad idea: we have unbalanced categories. Labeling all ‘Unrelated’ would get you over 70% accuracy</a:t>
            </a:r>
            <a:br>
              <a:rPr lang="en" dirty="0"/>
            </a:br>
            <a:endParaRPr dirty="0"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F1</a:t>
            </a:r>
            <a:r>
              <a:rPr lang="en" dirty="0"/>
              <a:t> measure?</a:t>
            </a:r>
            <a:endParaRPr dirty="0"/>
          </a:p>
          <a:p>
            <a:pPr marL="13716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Yes: but how to combine for our 4 categories?</a:t>
            </a:r>
            <a:endParaRPr dirty="0"/>
          </a:p>
          <a:p>
            <a:pPr marL="13716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Take the average!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dirty="0"/>
            </a:br>
            <a:r>
              <a:rPr lang="en" dirty="0"/>
              <a:t>Average F1 = average of F1 score for each category</a:t>
            </a:r>
            <a:endParaRPr dirty="0"/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have </a:t>
            </a:r>
            <a:r>
              <a:rPr lang="en">
                <a:solidFill>
                  <a:schemeClr val="dk1"/>
                </a:solidFill>
              </a:rPr>
              <a:t>labeled data</a:t>
            </a:r>
            <a:r>
              <a:rPr lang="en"/>
              <a:t> (each input labeled with its true category)</a:t>
            </a:r>
            <a:br>
              <a:rPr lang="en"/>
            </a:b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the data into </a:t>
            </a:r>
            <a:r>
              <a:rPr lang="en" i="1">
                <a:solidFill>
                  <a:schemeClr val="dk1"/>
                </a:solidFill>
              </a:rPr>
              <a:t>training examples</a:t>
            </a:r>
            <a:r>
              <a:rPr lang="en"/>
              <a:t> and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i="1">
                <a:solidFill>
                  <a:schemeClr val="dk1"/>
                </a:solidFill>
              </a:rPr>
              <a:t>test examples</a:t>
            </a:r>
            <a:br>
              <a:rPr lang="en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Develop</a:t>
            </a:r>
            <a:r>
              <a:rPr lang="en"/>
              <a:t> your classifier using the </a:t>
            </a:r>
            <a:r>
              <a:rPr lang="en">
                <a:solidFill>
                  <a:schemeClr val="dk1"/>
                </a:solidFill>
              </a:rPr>
              <a:t>training examples</a:t>
            </a:r>
            <a:br>
              <a:rPr lang="en" b="1"/>
            </a:b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classifier to label all the </a:t>
            </a:r>
            <a:r>
              <a:rPr lang="en">
                <a:solidFill>
                  <a:schemeClr val="dk1"/>
                </a:solidFill>
              </a:rPr>
              <a:t>test examples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Compare</a:t>
            </a:r>
            <a:r>
              <a:rPr lang="en"/>
              <a:t> the classifier's labels with the true labels and measure performance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Shape 91"/>
          <p:cNvGraphicFramePr/>
          <p:nvPr/>
        </p:nvGraphicFramePr>
        <p:xfrm>
          <a:off x="952500" y="720438"/>
          <a:ext cx="542925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 would you measure the performance of the classifier?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pic>
        <p:nvPicPr>
          <p:cNvPr id="99" name="Shape 99" descr="Screenshot 2017-06-29 13.44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50" y="2172874"/>
            <a:ext cx="7917076" cy="12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Shape 104"/>
          <p:cNvGraphicFramePr/>
          <p:nvPr/>
        </p:nvGraphicFramePr>
        <p:xfrm>
          <a:off x="219425" y="739738"/>
          <a:ext cx="6086525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Shape 110"/>
          <p:cNvGraphicFramePr/>
          <p:nvPr/>
        </p:nvGraphicFramePr>
        <p:xfrm>
          <a:off x="219425" y="739738"/>
          <a:ext cx="6086525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Tumor classification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Accuracy = 70%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Shape 117"/>
          <p:cNvGraphicFramePr/>
          <p:nvPr/>
        </p:nvGraphicFramePr>
        <p:xfrm>
          <a:off x="219425" y="739738"/>
          <a:ext cx="4680450" cy="435831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bad classifier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6494000" y="1321775"/>
            <a:ext cx="2430900" cy="2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Just classify everything as benign!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1397</Words>
  <Application>Microsoft Macintosh PowerPoint</Application>
  <PresentationFormat>On-screen Show (16:9)</PresentationFormat>
  <Paragraphs>737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Roboto</vt:lpstr>
      <vt:lpstr>Material</vt:lpstr>
      <vt:lpstr>Evaluation Metrics</vt:lpstr>
      <vt:lpstr>Plan for today</vt:lpstr>
      <vt:lpstr>Evaluation</vt:lpstr>
      <vt:lpstr>Overview</vt:lpstr>
      <vt:lpstr>Example: Tumor classification</vt:lpstr>
      <vt:lpstr>Accuracy</vt:lpstr>
      <vt:lpstr>Example: Tumor classification</vt:lpstr>
      <vt:lpstr>Example: Tumor classification</vt:lpstr>
      <vt:lpstr>A very bad classifier</vt:lpstr>
      <vt:lpstr>A very bad classifier</vt:lpstr>
      <vt:lpstr>Accuracy</vt:lpstr>
      <vt:lpstr>True and false positives,  true and false negatives</vt:lpstr>
      <vt:lpstr>True and false positives,  true and false negatives</vt:lpstr>
      <vt:lpstr>Example: Tumor classification</vt:lpstr>
      <vt:lpstr>Example: Tumor classification</vt:lpstr>
      <vt:lpstr>Example: Tumor classification</vt:lpstr>
      <vt:lpstr>Example: Tumor classification</vt:lpstr>
      <vt:lpstr>Example: Tumor classification</vt:lpstr>
      <vt:lpstr>Example: Tumor classification</vt:lpstr>
      <vt:lpstr>Example: Tumor classification</vt:lpstr>
      <vt:lpstr>Example: Tumor classification</vt:lpstr>
      <vt:lpstr>Example: Tumor classification</vt:lpstr>
      <vt:lpstr>Example: Tumor classification</vt:lpstr>
      <vt:lpstr>Example: Tumor classification</vt:lpstr>
      <vt:lpstr>Other examples</vt:lpstr>
      <vt:lpstr>What next?</vt:lpstr>
      <vt:lpstr>Precision and Recall</vt:lpstr>
      <vt:lpstr>Precision and Recall</vt:lpstr>
      <vt:lpstr>F1 score</vt:lpstr>
      <vt:lpstr>Our project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</dc:title>
  <cp:lastModifiedBy>Zoe</cp:lastModifiedBy>
  <cp:revision>4</cp:revision>
  <dcterms:modified xsi:type="dcterms:W3CDTF">2018-07-15T04:58:16Z</dcterms:modified>
</cp:coreProperties>
</file>