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8" r:id="rId4"/>
    <p:sldId id="269" r:id="rId5"/>
    <p:sldId id="270" r:id="rId6"/>
    <p:sldId id="258" r:id="rId7"/>
    <p:sldId id="271" r:id="rId8"/>
    <p:sldId id="266" r:id="rId9"/>
    <p:sldId id="267" r:id="rId10"/>
    <p:sldId id="259" r:id="rId11"/>
    <p:sldId id="272" r:id="rId12"/>
    <p:sldId id="260" r:id="rId13"/>
    <p:sldId id="273" r:id="rId14"/>
    <p:sldId id="274" r:id="rId15"/>
    <p:sldId id="261" r:id="rId16"/>
    <p:sldId id="262" r:id="rId17"/>
    <p:sldId id="276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CD88A06-84AC-43D2-B67B-3C0D4FE2AD74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86064E5-2926-4018-91F1-6CFE2F0E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7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8A06-84AC-43D2-B67B-3C0D4FE2AD74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4E5-2926-4018-91F1-6CFE2F0E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3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8A06-84AC-43D2-B67B-3C0D4FE2AD74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4E5-2926-4018-91F1-6CFE2F0E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3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8A06-84AC-43D2-B67B-3C0D4FE2AD74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4E5-2926-4018-91F1-6CFE2F0E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8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8A06-84AC-43D2-B67B-3C0D4FE2AD74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4E5-2926-4018-91F1-6CFE2F0E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1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8A06-84AC-43D2-B67B-3C0D4FE2AD74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4E5-2926-4018-91F1-6CFE2F0E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6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8A06-84AC-43D2-B67B-3C0D4FE2AD74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4E5-2926-4018-91F1-6CFE2F0E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8A06-84AC-43D2-B67B-3C0D4FE2AD74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4E5-2926-4018-91F1-6CFE2F0E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8A06-84AC-43D2-B67B-3C0D4FE2AD74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4E5-2926-4018-91F1-6CFE2F0E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9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8A06-84AC-43D2-B67B-3C0D4FE2AD74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86064E5-2926-4018-91F1-6CFE2F0E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2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CD88A06-84AC-43D2-B67B-3C0D4FE2AD74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86064E5-2926-4018-91F1-6CFE2F0E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2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CD88A06-84AC-43D2-B67B-3C0D4FE2AD74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86064E5-2926-4018-91F1-6CFE2F0E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0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00E3-53F1-47C9-A2A1-AE742FE12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Instruction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7F22C-6C50-450C-B320-2E8266C6C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AI4ALL NLP Group</a:t>
            </a:r>
          </a:p>
        </p:txBody>
      </p:sp>
    </p:spTree>
    <p:extLst>
      <p:ext uri="{BB962C8B-B14F-4D97-AF65-F5344CB8AC3E}">
        <p14:creationId xmlns:p14="http://schemas.microsoft.com/office/powerpoint/2010/main" val="761207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E752-FA5F-4DAF-B344-1FF2046E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3A3C-12B9-4015-A8D4-4FA5D8398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Classification.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E752-FA5F-4DAF-B344-1FF2046E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3A3C-12B9-4015-A8D4-4FA5D8398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Classification.</a:t>
            </a:r>
          </a:p>
          <a:p>
            <a:r>
              <a:rPr lang="en-US" dirty="0"/>
              <a:t>Idea: Classify similar nodes similarly.</a:t>
            </a:r>
          </a:p>
          <a:p>
            <a:r>
              <a:rPr lang="en-US" dirty="0"/>
              <a:t>Nearest neighbors, k-nearest neighbors.</a:t>
            </a:r>
          </a:p>
        </p:txBody>
      </p:sp>
    </p:spTree>
    <p:extLst>
      <p:ext uri="{BB962C8B-B14F-4D97-AF65-F5344CB8AC3E}">
        <p14:creationId xmlns:p14="http://schemas.microsoft.com/office/powerpoint/2010/main" val="3237910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A90D-DFC1-499D-B689-684844A3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5667-074F-4DE1-A3FF-343345FA3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62512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A90D-DFC1-499D-B689-684844A3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5667-074F-4DE1-A3FF-343345FA3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Classification.</a:t>
            </a:r>
          </a:p>
          <a:p>
            <a:r>
              <a:rPr lang="en-US" dirty="0"/>
              <a:t>Assumption: Independence.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67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A90D-DFC1-499D-B689-684844A3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0C5667-074F-4DE1-A3FF-343345FA3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Classification.</a:t>
                </a:r>
              </a:p>
              <a:p>
                <a:r>
                  <a:rPr lang="en-US" dirty="0"/>
                  <a:t>Assumption: Independence.</a:t>
                </a:r>
              </a:p>
              <a:p>
                <a:r>
                  <a:rPr lang="en-US" dirty="0"/>
                  <a:t>Method: Use Bayes’ Rule to find probability of each class, and choose class with highest probability.</a:t>
                </a:r>
              </a:p>
              <a:p>
                <a:pPr lvl="1"/>
                <a:r>
                  <a:rPr lang="en-US" dirty="0"/>
                  <a:t>Bayes’ Rule: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0C5667-074F-4DE1-A3FF-343345FA3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09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2EB7-0261-4B64-8A4D-F107A26E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B0E32-4267-4DA9-9424-E5F493AD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Training: Backward propagation.</a:t>
            </a:r>
          </a:p>
        </p:txBody>
      </p:sp>
      <p:pic>
        <p:nvPicPr>
          <p:cNvPr id="2052" name="Picture 4" descr="http://neuralnetworksanddeeplearning.com/images/tikz13.png">
            <a:extLst>
              <a:ext uri="{FF2B5EF4-FFF2-40B4-BE49-F238E27FC236}">
                <a16:creationId xmlns:a16="http://schemas.microsoft.com/office/drawing/2014/main" id="{A66653FE-7A3E-4786-87AF-6D42C69B8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1981200"/>
            <a:ext cx="519112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899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D2BB-DB49-4809-B5B9-7A212BD7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A2B77-B741-424A-AC0D-0AB8CAC2C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Learning.</a:t>
            </a:r>
          </a:p>
        </p:txBody>
      </p:sp>
    </p:spTree>
    <p:extLst>
      <p:ext uri="{BB962C8B-B14F-4D97-AF65-F5344CB8AC3E}">
        <p14:creationId xmlns:p14="http://schemas.microsoft.com/office/powerpoint/2010/main" val="1136951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D2BB-DB49-4809-B5B9-7A212BD7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A2B77-B741-424A-AC0D-0AB8CAC2C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Learning.</a:t>
            </a:r>
          </a:p>
          <a:p>
            <a:r>
              <a:rPr lang="en-US" dirty="0"/>
              <a:t>Method:</a:t>
            </a:r>
          </a:p>
          <a:p>
            <a:pPr lvl="1"/>
            <a:r>
              <a:rPr lang="en-US" dirty="0"/>
              <a:t>Pick k random centroids.</a:t>
            </a:r>
          </a:p>
          <a:p>
            <a:pPr lvl="1"/>
            <a:r>
              <a:rPr lang="en-US" dirty="0"/>
              <a:t>Assign each example to the closest centroid.</a:t>
            </a:r>
          </a:p>
          <a:p>
            <a:pPr lvl="1"/>
            <a:r>
              <a:rPr lang="en-US" dirty="0"/>
              <a:t>Recompute the centroids.</a:t>
            </a:r>
          </a:p>
        </p:txBody>
      </p:sp>
    </p:spTree>
    <p:extLst>
      <p:ext uri="{BB962C8B-B14F-4D97-AF65-F5344CB8AC3E}">
        <p14:creationId xmlns:p14="http://schemas.microsoft.com/office/powerpoint/2010/main" val="2123617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C849-D4FC-4133-824C-6A1BAED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5F8A-2BAE-4F22-8491-BFFCF57BD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 to Python and CS Concepts</a:t>
            </a:r>
          </a:p>
          <a:p>
            <a:r>
              <a:rPr lang="en-US" dirty="0"/>
              <a:t>Intro to Machine Learning</a:t>
            </a:r>
          </a:p>
          <a:p>
            <a:r>
              <a:rPr lang="en-US" dirty="0"/>
              <a:t>Data Exploration and Stats</a:t>
            </a:r>
          </a:p>
          <a:p>
            <a:r>
              <a:rPr lang="en-US" dirty="0"/>
              <a:t>Linear and Logistic Regression</a:t>
            </a:r>
          </a:p>
          <a:p>
            <a:r>
              <a:rPr lang="en-US" dirty="0"/>
              <a:t>Decision Trees and Nearest Neighbors</a:t>
            </a:r>
          </a:p>
          <a:p>
            <a:r>
              <a:rPr lang="en-US" dirty="0"/>
              <a:t>Probability and Naïve Bayes</a:t>
            </a:r>
          </a:p>
          <a:p>
            <a:r>
              <a:rPr lang="en-US" dirty="0"/>
              <a:t>Unsupervised Learning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Future of AI</a:t>
            </a:r>
          </a:p>
        </p:txBody>
      </p:sp>
    </p:spTree>
    <p:extLst>
      <p:ext uri="{BB962C8B-B14F-4D97-AF65-F5344CB8AC3E}">
        <p14:creationId xmlns:p14="http://schemas.microsoft.com/office/powerpoint/2010/main" val="376073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83A9-56DA-4C06-B4DF-933004D1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DAC0-B644-4979-AC3E-CDA797645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Supervised vs Unsupervised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Regression vs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Underfitting vs Overfitting</a:t>
            </a:r>
          </a:p>
        </p:txBody>
      </p:sp>
    </p:spTree>
    <p:extLst>
      <p:ext uri="{BB962C8B-B14F-4D97-AF65-F5344CB8AC3E}">
        <p14:creationId xmlns:p14="http://schemas.microsoft.com/office/powerpoint/2010/main" val="259422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8D5D-0C21-496E-897D-F057C4B2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and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DDBD-8B8A-4185-B88E-9CA18D10B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Predict numerical outputs from previously unseen inputs.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5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8D5D-0C21-496E-897D-F057C4B2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and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DDDBD-8B8A-4185-B88E-9CA18D10B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Goal: Predict numerical outputs from previously unseen inputs.</a:t>
                </a:r>
              </a:p>
              <a:p>
                <a:r>
                  <a:rPr lang="en-US" dirty="0"/>
                  <a:t>Linear regression:</a:t>
                </a:r>
              </a:p>
              <a:p>
                <a:pPr lvl="1"/>
                <a:r>
                  <a:rPr lang="en-US" dirty="0"/>
                  <a:t>Models: Linear relationship between inputs and outputs.</a:t>
                </a:r>
              </a:p>
              <a:p>
                <a:pPr lvl="1"/>
                <a:r>
                  <a:rPr lang="en-US" b="0" dirty="0"/>
                  <a:t>Find the line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 that minimizes error.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DDDBD-8B8A-4185-B88E-9CA18D10B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s://lh4.googleusercontent.com/fUcQgUBhqtA2nhk8V0_Aym18nzoR5nYQK2-v3CA1WHDIK_o0mryqaPyCaQW-lTfVPya0mL8auC7Ql02BEtIPwPn9qH0o86-e4MSAXqk3yxW0tHu2EDxGu6JGqOyBiOjy12PBpLBUxmg">
            <a:extLst>
              <a:ext uri="{FF2B5EF4-FFF2-40B4-BE49-F238E27FC236}">
                <a16:creationId xmlns:a16="http://schemas.microsoft.com/office/drawing/2014/main" id="{1A49EDF4-AC66-4184-8AD0-4E8D3F8E5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062" y="2328862"/>
            <a:ext cx="2276238" cy="15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50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8D5D-0C21-496E-897D-F057C4B2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and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DDDBD-8B8A-4185-B88E-9CA18D10B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Goal: Predict numerical outputs from previously unseen inputs.</a:t>
                </a:r>
              </a:p>
              <a:p>
                <a:r>
                  <a:rPr lang="en-US" dirty="0"/>
                  <a:t>Linear regression:</a:t>
                </a:r>
              </a:p>
              <a:p>
                <a:pPr lvl="1"/>
                <a:r>
                  <a:rPr lang="en-US" dirty="0"/>
                  <a:t>Models: Linear relationship between inputs and outputs.</a:t>
                </a:r>
              </a:p>
              <a:p>
                <a:pPr lvl="1"/>
                <a:r>
                  <a:rPr lang="en-US" b="0" dirty="0"/>
                  <a:t>Find the line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 that minimizes error.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Logistic regression:</a:t>
                </a:r>
              </a:p>
              <a:p>
                <a:pPr lvl="1"/>
                <a:r>
                  <a:rPr lang="en-US" dirty="0"/>
                  <a:t>Models: Sigmoidal relationship between inputs and outputs.</a:t>
                </a:r>
              </a:p>
              <a:p>
                <a:pPr lvl="1"/>
                <a:r>
                  <a:rPr lang="en-US" dirty="0"/>
                  <a:t>Find the model </a:t>
                </a:r>
                <a:r>
                  <a:rPr lang="en-US" b="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_2)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) that minimizes the error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DDDBD-8B8A-4185-B88E-9CA18D10B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lh3.googleusercontent.com/dT3Ug_5lucyz6Rf0iTM_J2oL7TyoJQ0ey0mATwYh36zVreLl1LDdddmoMQr19YVYhtqsbCPdOWqy7yMzRKEX-O0haiL0IVRCFD68VxgwKclCzbgKPDmTNLAqOB-BSWvz1qVmX_1r94c">
            <a:extLst>
              <a:ext uri="{FF2B5EF4-FFF2-40B4-BE49-F238E27FC236}">
                <a16:creationId xmlns:a16="http://schemas.microsoft.com/office/drawing/2014/main" id="{413D05E2-840B-4F61-AD02-78E28E993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062" y="4368800"/>
            <a:ext cx="2425700" cy="161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fUcQgUBhqtA2nhk8V0_Aym18nzoR5nYQK2-v3CA1WHDIK_o0mryqaPyCaQW-lTfVPya0mL8auC7Ql02BEtIPwPn9qH0o86-e4MSAXqk3yxW0tHu2EDxGu6JGqOyBiOjy12PBpLBUxmg">
            <a:extLst>
              <a:ext uri="{FF2B5EF4-FFF2-40B4-BE49-F238E27FC236}">
                <a16:creationId xmlns:a16="http://schemas.microsoft.com/office/drawing/2014/main" id="{1A49EDF4-AC66-4184-8AD0-4E8D3F8E5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062" y="2328862"/>
            <a:ext cx="2276238" cy="15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11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630A-4BDF-46A9-8711-F0ABB833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7766-490B-40C1-BDD2-544FEA718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Classification.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1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630A-4BDF-46A9-8711-F0ABB833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7766-490B-40C1-BDD2-544FEA718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Classification.</a:t>
            </a:r>
          </a:p>
          <a:p>
            <a:r>
              <a:rPr lang="en-US" dirty="0"/>
              <a:t>Method: Create tree of questions to determine classification.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A0338-E3F7-4258-9340-5B50BEC6D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3101975"/>
            <a:ext cx="53721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5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630A-4BDF-46A9-8711-F0ABB833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7766-490B-40C1-BDD2-544FEA718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Goal: Classification.</a:t>
            </a:r>
          </a:p>
          <a:p>
            <a:r>
              <a:rPr lang="en-US" dirty="0"/>
              <a:t>Method: Create tree of questions to determine classification.</a:t>
            </a:r>
          </a:p>
          <a:p>
            <a:r>
              <a:rPr lang="en-US" dirty="0"/>
              <a:t>Method: Constructing the Tree:</a:t>
            </a:r>
          </a:p>
          <a:p>
            <a:pPr lvl="1"/>
            <a:r>
              <a:rPr lang="en-US" dirty="0"/>
              <a:t>Select “best split” feature.</a:t>
            </a:r>
          </a:p>
          <a:p>
            <a:pPr lvl="1"/>
            <a:r>
              <a:rPr lang="en-US" dirty="0"/>
              <a:t>Create new node based on this feature.</a:t>
            </a:r>
          </a:p>
          <a:p>
            <a:pPr lvl="1"/>
            <a:r>
              <a:rPr lang="en-US" dirty="0"/>
              <a:t>Separate training dinner based on split.</a:t>
            </a:r>
          </a:p>
          <a:p>
            <a:pPr lvl="1"/>
            <a:r>
              <a:rPr lang="en-US" dirty="0"/>
              <a:t>Repeat until:</a:t>
            </a:r>
          </a:p>
          <a:p>
            <a:pPr lvl="2"/>
            <a:r>
              <a:rPr lang="en-US" dirty="0"/>
              <a:t>Group’s examples have same type.</a:t>
            </a:r>
          </a:p>
          <a:p>
            <a:pPr lvl="2"/>
            <a:r>
              <a:rPr lang="en-US" dirty="0"/>
              <a:t>Group is too small.</a:t>
            </a:r>
          </a:p>
          <a:p>
            <a:pPr lvl="2"/>
            <a:r>
              <a:rPr lang="en-US" dirty="0"/>
              <a:t>Tree is too large.</a:t>
            </a:r>
          </a:p>
          <a:p>
            <a:pPr lvl="1"/>
            <a:r>
              <a:rPr lang="en-US" dirty="0"/>
              <a:t>Create child node representing classification.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1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630A-4BDF-46A9-8711-F0ABB833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7766-490B-40C1-BDD2-544FEA718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Goal: Classification.</a:t>
            </a:r>
          </a:p>
          <a:p>
            <a:r>
              <a:rPr lang="en-US" dirty="0"/>
              <a:t>Method: Create tree of questions to determine classification.</a:t>
            </a:r>
          </a:p>
          <a:p>
            <a:r>
              <a:rPr lang="en-US" dirty="0"/>
              <a:t>Method: Constructing the Tree:</a:t>
            </a:r>
          </a:p>
          <a:p>
            <a:pPr lvl="1"/>
            <a:r>
              <a:rPr lang="en-US" dirty="0"/>
              <a:t>Select “best split” feature: </a:t>
            </a:r>
            <a:r>
              <a:rPr lang="en-US" b="1" dirty="0"/>
              <a:t>Maximum information gain.</a:t>
            </a:r>
          </a:p>
          <a:p>
            <a:pPr lvl="1"/>
            <a:r>
              <a:rPr lang="en-US" dirty="0"/>
              <a:t>Create new node based on this feature.</a:t>
            </a:r>
          </a:p>
          <a:p>
            <a:pPr lvl="1"/>
            <a:r>
              <a:rPr lang="en-US" dirty="0"/>
              <a:t>Separate training dinner based on split.</a:t>
            </a:r>
          </a:p>
          <a:p>
            <a:pPr lvl="1"/>
            <a:r>
              <a:rPr lang="en-US" dirty="0"/>
              <a:t>Repeat until:</a:t>
            </a:r>
          </a:p>
          <a:p>
            <a:pPr lvl="2"/>
            <a:r>
              <a:rPr lang="en-US" dirty="0"/>
              <a:t>Group’s examples have same type.</a:t>
            </a:r>
          </a:p>
          <a:p>
            <a:pPr lvl="2"/>
            <a:r>
              <a:rPr lang="en-US" dirty="0"/>
              <a:t>Group is too small.</a:t>
            </a:r>
          </a:p>
          <a:p>
            <a:pPr lvl="2"/>
            <a:r>
              <a:rPr lang="en-US" dirty="0"/>
              <a:t>Tree is too large.</a:t>
            </a:r>
          </a:p>
          <a:p>
            <a:pPr lvl="1"/>
            <a:r>
              <a:rPr lang="en-US" dirty="0"/>
              <a:t>Create child node representing classification.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2950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45</TotalTime>
  <Words>453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 Light</vt:lpstr>
      <vt:lpstr>Cambria Math</vt:lpstr>
      <vt:lpstr>Metropolitan</vt:lpstr>
      <vt:lpstr>General Instruction Review</vt:lpstr>
      <vt:lpstr>Comparisons</vt:lpstr>
      <vt:lpstr>Linear and Logistic Regression</vt:lpstr>
      <vt:lpstr>Linear and Logistic Regression</vt:lpstr>
      <vt:lpstr>Linear and Logistic Regression</vt:lpstr>
      <vt:lpstr>Decision Trees</vt:lpstr>
      <vt:lpstr>Decision Trees</vt:lpstr>
      <vt:lpstr>Decision Trees</vt:lpstr>
      <vt:lpstr>Decision Trees</vt:lpstr>
      <vt:lpstr>Nearest Neighbors</vt:lpstr>
      <vt:lpstr>Nearest Neighbors</vt:lpstr>
      <vt:lpstr>Naïve Bayes</vt:lpstr>
      <vt:lpstr>Naïve Bayes</vt:lpstr>
      <vt:lpstr>Naïve Bayes</vt:lpstr>
      <vt:lpstr>Neural Networks</vt:lpstr>
      <vt:lpstr>K-Means Clustering</vt:lpstr>
      <vt:lpstr>K-Means Clustering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Cathy Chen</dc:creator>
  <cp:lastModifiedBy>Cathy Chen</cp:lastModifiedBy>
  <cp:revision>43</cp:revision>
  <dcterms:created xsi:type="dcterms:W3CDTF">2018-08-07T20:35:32Z</dcterms:created>
  <dcterms:modified xsi:type="dcterms:W3CDTF">2018-08-07T21:20:52Z</dcterms:modified>
</cp:coreProperties>
</file>