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9" r:id="rId13"/>
    <p:sldId id="270" r:id="rId14"/>
    <p:sldId id="26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9F725-EE89-E344-AE8D-24676A3F038D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E280F-2ED6-D54F-BEC5-C48D2884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What about the sentiment of text?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857E3-973A-4372-AA25-35C1B3562A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0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6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6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3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218C-2E7A-764D-93AE-0E1F01C1A691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B923-A60D-E548-BE5A-7FADBA967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Alternatives to Rule-Based Approaches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There are many possible sentences.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It is possible these sentences are similar.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What’s the </a:t>
            </a:r>
            <a:r>
              <a:rPr lang="en-US" dirty="0" err="1" smtClean="0"/>
              <a:t>Jaccard</a:t>
            </a:r>
            <a:r>
              <a:rPr lang="en-US" dirty="0" smtClean="0"/>
              <a:t> Similarity?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Number of Words = 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There, are, many, possible, sentences, it, is, these, similar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Number of shared words =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Are, possible, sentences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Jaccard</a:t>
            </a:r>
            <a:r>
              <a:rPr lang="en-US" dirty="0" smtClean="0"/>
              <a:t> Similarity = .33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1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improve our model by not just looking at individual words</a:t>
            </a:r>
          </a:p>
          <a:p>
            <a:r>
              <a:rPr lang="en-US" dirty="0" smtClean="0"/>
              <a:t>An n-gram is </a:t>
            </a:r>
            <a:r>
              <a:rPr lang="en-US" i="1" dirty="0" smtClean="0"/>
              <a:t>n </a:t>
            </a:r>
            <a:r>
              <a:rPr lang="en-US" dirty="0" smtClean="0"/>
              <a:t>words together from the text</a:t>
            </a:r>
          </a:p>
          <a:p>
            <a:r>
              <a:rPr lang="en-US" dirty="0" smtClean="0"/>
              <a:t>So if we split these sentences into 2-grams (bigrams), we would get: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8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improve our model by not just looking at individual words</a:t>
            </a:r>
          </a:p>
          <a:p>
            <a:r>
              <a:rPr lang="en-US" dirty="0" smtClean="0"/>
              <a:t>An n-gram is </a:t>
            </a:r>
            <a:r>
              <a:rPr lang="en-US" i="1" dirty="0" smtClean="0"/>
              <a:t>n </a:t>
            </a:r>
            <a:r>
              <a:rPr lang="en-US" dirty="0" smtClean="0"/>
              <a:t>words together from the text</a:t>
            </a:r>
          </a:p>
          <a:p>
            <a:r>
              <a:rPr lang="en-US" dirty="0" smtClean="0"/>
              <a:t>So if we split these sentences into 2-grams (bigrams), we would get: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There are, are many, many possible, possible sentences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It </a:t>
            </a:r>
            <a:r>
              <a:rPr lang="en-US" dirty="0" smtClean="0"/>
              <a:t>is, is possible, possible these, these sentences, sentences are,  	are similar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What is the measure of </a:t>
            </a:r>
            <a:r>
              <a:rPr lang="en-US" dirty="0" err="1" smtClean="0"/>
              <a:t>Jaccard</a:t>
            </a:r>
            <a:r>
              <a:rPr lang="en-US" dirty="0" smtClean="0"/>
              <a:t> Similarity now?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96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Discuss: </a:t>
            </a:r>
          </a:p>
          <a:p>
            <a:pPr marL="0" indent="0" algn="ctr">
              <a:buNone/>
            </a:pPr>
            <a:r>
              <a:rPr lang="en-US" b="1" dirty="0" smtClean="0"/>
              <a:t>When would a title and a body have high </a:t>
            </a:r>
            <a:r>
              <a:rPr lang="en-US" b="1" dirty="0" err="1" smtClean="0"/>
              <a:t>Jaccard</a:t>
            </a:r>
            <a:r>
              <a:rPr lang="en-US" b="1" dirty="0" smtClean="0"/>
              <a:t> similarity on bigrams (or any n-gram)?</a:t>
            </a:r>
          </a:p>
          <a:p>
            <a:pPr marL="0" indent="0" algn="ctr">
              <a:buNone/>
            </a:pPr>
            <a:r>
              <a:rPr lang="en-US" b="1" dirty="0" smtClean="0"/>
              <a:t>What is this useful for?</a:t>
            </a:r>
          </a:p>
        </p:txBody>
      </p:sp>
    </p:spTree>
    <p:extLst>
      <p:ext uri="{BB962C8B-B14F-4D97-AF65-F5344CB8AC3E}">
        <p14:creationId xmlns:p14="http://schemas.microsoft.com/office/powerpoint/2010/main" val="4906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 of Words representations give us vectors</a:t>
            </a:r>
          </a:p>
          <a:p>
            <a:r>
              <a:rPr lang="en-US" dirty="0" smtClean="0"/>
              <a:t>The more similar two vectors are, the more they will point in the same direction in space</a:t>
            </a:r>
          </a:p>
          <a:p>
            <a:r>
              <a:rPr lang="en-US" dirty="0" smtClean="0"/>
              <a:t>How do we calculate the angle between two vectors?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7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Cosine Similarity!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(number of shared words)</a:t>
            </a:r>
          </a:p>
          <a:p>
            <a:pPr marL="0" indent="0" algn="ctr">
              <a:buNone/>
            </a:pPr>
            <a:r>
              <a:rPr lang="en-US" dirty="0" smtClean="0"/>
              <a:t>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√(number of words in title) </a:t>
            </a:r>
            <a:r>
              <a:rPr lang="en-US" dirty="0" smtClean="0"/>
              <a:t>√(number of words in body)</a:t>
            </a:r>
          </a:p>
          <a:p>
            <a:pPr algn="ctr"/>
            <a:endParaRPr lang="en-US" dirty="0"/>
          </a:p>
          <a:p>
            <a:r>
              <a:rPr lang="en-US" dirty="0" smtClean="0"/>
              <a:t>Similarity of 1 means identical and 0 means completely different</a:t>
            </a:r>
          </a:p>
        </p:txBody>
      </p:sp>
    </p:spTree>
    <p:extLst>
      <p:ext uri="{BB962C8B-B14F-4D97-AF65-F5344CB8AC3E}">
        <p14:creationId xmlns:p14="http://schemas.microsoft.com/office/powerpoint/2010/main" val="55080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There are many possible sentences.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It is possible these sentences are similar.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cosine similarity?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4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Cosine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There are many possible sentences.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It is possible these sentences are similar.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Cosine Similarity: </a:t>
            </a:r>
            <a:r>
              <a:rPr lang="en-US" dirty="0" smtClean="0"/>
              <a:t>(3) / (√(5) √(7))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Cosine Similarity = 0.507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71981-BC8E-42AA-96B5-BCD9C8B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Spam Classification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7D189B-2C65-418D-98CA-787E37DB7E52}"/>
              </a:ext>
            </a:extLst>
          </p:cNvPr>
          <p:cNvSpPr/>
          <p:nvPr/>
        </p:nvSpPr>
        <p:spPr>
          <a:xfrm>
            <a:off x="0" y="6402951"/>
            <a:ext cx="8757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https://github.com/abisee/sailors2017/blob/master/data/labeled-data-singlelabels-test.csv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3BEEAA-71F4-448E-88CF-A90BC132312D}"/>
              </a:ext>
            </a:extLst>
          </p:cNvPr>
          <p:cNvSpPr/>
          <p:nvPr/>
        </p:nvSpPr>
        <p:spPr>
          <a:xfrm>
            <a:off x="8634209" y="2712463"/>
            <a:ext cx="2719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Went to my old job to get some food b4 this storm lmao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79F141B-25D1-47B4-9CA1-96ACF8E502FE}"/>
              </a:ext>
            </a:extLst>
          </p:cNvPr>
          <p:cNvSpPr/>
          <p:nvPr/>
        </p:nvSpPr>
        <p:spPr>
          <a:xfrm>
            <a:off x="833682" y="2266045"/>
            <a:ext cx="34936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Social worker and able bodied . Can help bring meals to people , or simply drop off donations - can provide toiletries , blankets , jackets , hats , food , </a:t>
            </a:r>
            <a:r>
              <a:rPr lang="en-US" sz="2400" dirty="0" err="1">
                <a:latin typeface="Arial Narrow" panose="020B0606020202030204" pitchFamily="34" charset="0"/>
              </a:rPr>
              <a:t>etc</a:t>
            </a:r>
            <a:r>
              <a:rPr lang="en-US" sz="2400" dirty="0">
                <a:latin typeface="Arial Narrow" panose="020B0606020202030204" pitchFamily="34" charset="0"/>
              </a:rPr>
              <a:t> 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1D8CC4-5FAA-4D6D-A277-D233BFFFCC9B}"/>
              </a:ext>
            </a:extLst>
          </p:cNvPr>
          <p:cNvSpPr/>
          <p:nvPr/>
        </p:nvSpPr>
        <p:spPr>
          <a:xfrm>
            <a:off x="4677589" y="2450711"/>
            <a:ext cx="3256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4292E"/>
                </a:solidFill>
                <a:effectLst/>
                <a:latin typeface="Arial Narrow" panose="020B0606020202030204" pitchFamily="34" charset="0"/>
              </a:rPr>
              <a:t>Going out to scavenge for allergy medicine . Hopefully someone is open otherwise my next painting with be splatter technique . # sandy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9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your rules perfect?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When might your rules make a mistake?</a:t>
            </a:r>
          </a:p>
          <a:p>
            <a:pPr marL="0" indent="0" algn="ctr">
              <a:buNone/>
            </a:pPr>
            <a:r>
              <a:rPr lang="en-US" b="1" dirty="0" smtClean="0"/>
              <a:t>Come up with examples with your neighbors.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397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disadvantages of rule-based approaches?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create rules that work for all of the counter-examples you came up with?</a:t>
            </a:r>
          </a:p>
          <a:p>
            <a:pPr lvl="1"/>
            <a:r>
              <a:rPr lang="en-US" dirty="0" smtClean="0"/>
              <a:t>You need more rules, or more complicated rules</a:t>
            </a:r>
          </a:p>
          <a:p>
            <a:pPr lvl="1"/>
            <a:r>
              <a:rPr lang="en-US" dirty="0" smtClean="0"/>
              <a:t>What happens when you have thousands and thousands of examples? How many rules might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disadvantages?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create rules that work for all of the counter-examples you came up with?</a:t>
            </a:r>
          </a:p>
          <a:p>
            <a:pPr lvl="1"/>
            <a:r>
              <a:rPr lang="en-US" dirty="0" smtClean="0"/>
              <a:t>You need more rules, or more complicated rules</a:t>
            </a:r>
          </a:p>
          <a:p>
            <a:pPr lvl="1"/>
            <a:r>
              <a:rPr lang="en-US" dirty="0" smtClean="0"/>
              <a:t>What happens when you have thousands and thousands of examples? How many rules might you need?</a:t>
            </a:r>
          </a:p>
          <a:p>
            <a:r>
              <a:rPr lang="en-US" dirty="0" smtClean="0"/>
              <a:t>What happens every time you add a new rule?</a:t>
            </a:r>
          </a:p>
          <a:p>
            <a:pPr lvl="1"/>
            <a:r>
              <a:rPr lang="en-US" dirty="0" smtClean="0"/>
              <a:t>Go back and make sure that it works for every example before it</a:t>
            </a:r>
          </a:p>
          <a:p>
            <a:pPr lvl="1"/>
            <a:r>
              <a:rPr lang="en-US" dirty="0" smtClean="0"/>
              <a:t>Time-consuming and difficult to make sure rules don’t contradict each other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3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 better 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machine learning to create “rules” automatically</a:t>
            </a:r>
          </a:p>
          <a:p>
            <a:r>
              <a:rPr lang="en-US" dirty="0" smtClean="0"/>
              <a:t>We make rules using our knowledge of language</a:t>
            </a:r>
          </a:p>
          <a:p>
            <a:r>
              <a:rPr lang="en-US" dirty="0" smtClean="0"/>
              <a:t>How can algorithms that don’t understand language make rules?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Discuss: What kind of information might be useful for an algorithm?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29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article title and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detect fake news is to find articles whose titles are misleading and not supported by their body</a:t>
            </a:r>
          </a:p>
          <a:p>
            <a:r>
              <a:rPr lang="en-US" dirty="0" smtClean="0"/>
              <a:t>What features could we look for to detect how similar an article’s title is to its body?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5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between article title and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often do the words in the title appear in the article body?</a:t>
            </a:r>
          </a:p>
          <a:p>
            <a:r>
              <a:rPr lang="en-US" dirty="0" err="1" smtClean="0"/>
              <a:t>Jaccard</a:t>
            </a:r>
            <a:r>
              <a:rPr lang="en-US" dirty="0" smtClean="0"/>
              <a:t> Similarity: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(number of shared words)</a:t>
            </a:r>
          </a:p>
          <a:p>
            <a:pPr marL="0" indent="0" algn="ctr">
              <a:buNone/>
            </a:pPr>
            <a:r>
              <a:rPr lang="en-US" dirty="0" smtClean="0"/>
              <a:t>------------------------------------------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(number of total words)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 higher </a:t>
            </a:r>
            <a:r>
              <a:rPr lang="en-US" dirty="0" err="1" smtClean="0"/>
              <a:t>Jaccard</a:t>
            </a:r>
            <a:r>
              <a:rPr lang="en-US" dirty="0" smtClean="0"/>
              <a:t> Similarity means more of the words overlap, so the title and the body are more likely to be similar</a:t>
            </a:r>
          </a:p>
        </p:txBody>
      </p:sp>
    </p:spTree>
    <p:extLst>
      <p:ext uri="{BB962C8B-B14F-4D97-AF65-F5344CB8AC3E}">
        <p14:creationId xmlns:p14="http://schemas.microsoft.com/office/powerpoint/2010/main" val="7217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There are many possible sentences.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It is possible these sentences are similar.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What’s the </a:t>
            </a:r>
            <a:r>
              <a:rPr lang="en-US" dirty="0" err="1" smtClean="0"/>
              <a:t>Jaccard</a:t>
            </a:r>
            <a:r>
              <a:rPr lang="en-US" dirty="0" smtClean="0"/>
              <a:t> Similarity?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0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591</Words>
  <Application>Microsoft Macintosh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Narrow</vt:lpstr>
      <vt:lpstr>Calibri</vt:lpstr>
      <vt:lpstr>Calibri Light</vt:lpstr>
      <vt:lpstr>Arial</vt:lpstr>
      <vt:lpstr>Office Theme</vt:lpstr>
      <vt:lpstr>Alternatives to Rule-Based Approaches</vt:lpstr>
      <vt:lpstr>Recap: Spam Classification</vt:lpstr>
      <vt:lpstr>Are your rules perfect?</vt:lpstr>
      <vt:lpstr>What are the disadvantages of rule-based approaches?</vt:lpstr>
      <vt:lpstr>What are the disadvantages?</vt:lpstr>
      <vt:lpstr>Is there a better way?</vt:lpstr>
      <vt:lpstr>Similarity between article title and body</vt:lpstr>
      <vt:lpstr>Similarity between article title and body</vt:lpstr>
      <vt:lpstr>Jaccard Similarity</vt:lpstr>
      <vt:lpstr>Jaccard Similarity</vt:lpstr>
      <vt:lpstr>N-Grams</vt:lpstr>
      <vt:lpstr>N-Grams</vt:lpstr>
      <vt:lpstr>N-Grams</vt:lpstr>
      <vt:lpstr>Vector similarity</vt:lpstr>
      <vt:lpstr>Cosine Similarity</vt:lpstr>
      <vt:lpstr>Example Cosine Similarity</vt:lpstr>
      <vt:lpstr>Example Cosine Similarity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Approaches &amp; Alternatives</dc:title>
  <dc:creator>Maia H. Hamin</dc:creator>
  <cp:lastModifiedBy>Maia H. Hamin</cp:lastModifiedBy>
  <cp:revision>10</cp:revision>
  <dcterms:created xsi:type="dcterms:W3CDTF">2018-07-04T21:47:45Z</dcterms:created>
  <dcterms:modified xsi:type="dcterms:W3CDTF">2018-07-04T23:09:42Z</dcterms:modified>
</cp:coreProperties>
</file>