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9A"/>
    <a:srgbClr val="9F3322"/>
    <a:srgbClr val="A23027"/>
    <a:srgbClr val="FF9900"/>
    <a:srgbClr val="FAF6F6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53"/>
  </p:normalViewPr>
  <p:slideViewPr>
    <p:cSldViewPr>
      <p:cViewPr>
        <p:scale>
          <a:sx n="100" d="100"/>
          <a:sy n="100" d="100"/>
        </p:scale>
        <p:origin x="-6112" y="-5208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png"/><Relationship Id="rId21" Type="http://schemas.openxmlformats.org/officeDocument/2006/relationships/image" Target="../media/image11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7" Type="http://schemas.openxmlformats.org/officeDocument/2006/relationships/image" Target="../media/image8.png"/><Relationship Id="rId1" Type="http://schemas.openxmlformats.org/officeDocument/2006/relationships/tags" Target="../tags/tag2.xml"/><Relationship Id="rId19" Type="http://schemas.openxmlformats.org/officeDocument/2006/relationships/image" Target="../media/image10.png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7802441" y="696085"/>
            <a:ext cx="21022915" cy="1092607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500" i="1" dirty="0">
                <a:solidFill>
                  <a:srgbClr val="9F332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Robustness of Face Recognition to Image Manipulations</a:t>
            </a: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9004" y="2711225"/>
            <a:ext cx="12244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 charset="0"/>
              </a:rPr>
              <a:t>Cathy Chen (cc27), Zachary Liu (</a:t>
            </a:r>
            <a:r>
              <a:rPr lang="en-US" sz="4000" dirty="0" err="1">
                <a:latin typeface="Calibri" charset="0"/>
              </a:rPr>
              <a:t>zsliu</a:t>
            </a:r>
            <a:r>
              <a:rPr lang="en-US" sz="4000" dirty="0">
                <a:latin typeface="Calibri" charset="0"/>
              </a:rPr>
              <a:t>), Lindy Zeng (lindy)</a:t>
            </a:r>
            <a:endParaRPr lang="en-US" sz="4000" i="1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360" y="3925545"/>
            <a:ext cx="11201400" cy="5464440"/>
            <a:chOff x="985937" y="4008497"/>
            <a:chExt cx="9601200" cy="6402337"/>
          </a:xfrm>
        </p:grpSpPr>
        <p:sp>
          <p:nvSpPr>
            <p:cNvPr id="8" name="Rectangle 7"/>
            <p:cNvSpPr/>
            <p:nvPr/>
          </p:nvSpPr>
          <p:spPr>
            <a:xfrm>
              <a:off x="985937" y="5008055"/>
              <a:ext cx="9584948" cy="54027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they are distorted or occluded.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Computer facial recognition applications must continue to recognize faces even when the face may look slightly different.</a:t>
              </a:r>
              <a:endParaRPr lang="en-US" sz="16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Goal: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 Implement and use a variety of face recognition algorithms and implement image manipulations. Analyze the impact of each manipulation on the accuracy of the algorithms.</a:t>
              </a: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5937" y="4008497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18473" y="14225623"/>
            <a:ext cx="11177000" cy="12824461"/>
            <a:chOff x="990599" y="3962400"/>
            <a:chExt cx="9645905" cy="3919887"/>
          </a:xfrm>
        </p:grpSpPr>
        <p:sp>
          <p:nvSpPr>
            <p:cNvPr id="13" name="Rectangle 12"/>
            <p:cNvSpPr/>
            <p:nvPr/>
          </p:nvSpPr>
          <p:spPr>
            <a:xfrm>
              <a:off x="990599" y="4343670"/>
              <a:ext cx="9608109" cy="3538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0150" marR="0" lvl="1" indent="-7429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599" y="3962400"/>
              <a:ext cx="9645905" cy="458535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Face Recognition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39075" y="3925547"/>
            <a:ext cx="11201095" cy="11125955"/>
            <a:chOff x="968226" y="3962400"/>
            <a:chExt cx="9666699" cy="2780373"/>
          </a:xfrm>
        </p:grpSpPr>
        <p:sp>
          <p:nvSpPr>
            <p:cNvPr id="193" name="Rectangle 192"/>
            <p:cNvSpPr/>
            <p:nvPr/>
          </p:nvSpPr>
          <p:spPr>
            <a:xfrm>
              <a:off x="990600" y="4238441"/>
              <a:ext cx="9601200" cy="2504332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68226" y="3962400"/>
              <a:ext cx="9666699" cy="31416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Manipulation Results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71603" y="15365050"/>
            <a:ext cx="11168567" cy="5072670"/>
            <a:chOff x="990600" y="3667378"/>
            <a:chExt cx="9611530" cy="2169746"/>
          </a:xfrm>
        </p:grpSpPr>
        <p:sp>
          <p:nvSpPr>
            <p:cNvPr id="258" name="Rectangle 257"/>
            <p:cNvSpPr/>
            <p:nvPr/>
          </p:nvSpPr>
          <p:spPr>
            <a:xfrm>
              <a:off x="990601" y="4024335"/>
              <a:ext cx="9568526" cy="181278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VGG-FACE outperforms the statistical methods for face recognition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 by a large margin (PCA, Sparse Representation).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Overall decrease in performance across all algorithms for manipulated images.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In some cases, we observe a trend that mimics results from studies in psychology: more extreme manipulations decrease test accuracy more for algorithms with higher baseline recognition accuracies.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667378"/>
              <a:ext cx="9611530" cy="387157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Results and Discussion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16399" y="18141577"/>
            <a:ext cx="12143202" cy="6351514"/>
            <a:chOff x="685800" y="20194078"/>
            <a:chExt cx="10744054" cy="46367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85800" y="20194078"/>
              <a:ext cx="10744054" cy="4636704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4448" y="20306765"/>
              <a:ext cx="10525404" cy="1145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Calibri" charset="0"/>
                </a:rPr>
                <a:t>Baseline Performance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We test our algorithms on un-manipulated images with different amounts of train faces to mimic different real-world scenarios.</a:t>
              </a:r>
            </a:p>
          </p:txBody>
        </p:sp>
      </p:grpSp>
      <p:sp>
        <p:nvSpPr>
          <p:cNvPr id="212" name="Rectangle 211"/>
          <p:cNvSpPr/>
          <p:nvPr/>
        </p:nvSpPr>
        <p:spPr bwMode="auto">
          <a:xfrm>
            <a:off x="12216397" y="25582043"/>
            <a:ext cx="12143202" cy="1468041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Professor Olga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Russakovsky</a:t>
            </a: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, Dr. Andras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Ferencz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Kyle Genova, Riley Simmons-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Edler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12307477" y="4825647"/>
            <a:ext cx="12052122" cy="12027933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8" y="3919581"/>
            <a:ext cx="12085431" cy="904456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Face Manipulation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85801" y="10580517"/>
            <a:ext cx="11176997" cy="3222566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120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59149" y="20751270"/>
            <a:ext cx="11169019" cy="6298814"/>
            <a:chOff x="1103704" y="4999494"/>
            <a:chExt cx="9611919" cy="2593073"/>
          </a:xfrm>
        </p:grpSpPr>
        <p:sp>
          <p:nvSpPr>
            <p:cNvPr id="121" name="Rectangle 120"/>
            <p:cNvSpPr/>
            <p:nvPr/>
          </p:nvSpPr>
          <p:spPr>
            <a:xfrm>
              <a:off x="1103704" y="5511268"/>
              <a:ext cx="9601201" cy="208129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[1] P.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Drap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J.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Lefèvre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“An Exact Formula for Calculating Inverse Radial Lens Distortions,”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Sensors (Basel)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6, Jun.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[2] O. M.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Parkhi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Vedaldi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A. Zisserman, “Deep Face Recognition,”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British Machine Vision Conference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2015.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[3] P. Upchurch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al.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“Deep Feature Interpolation for Image Content Changes,”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arXiv:1611.05507 [</a:t>
              </a:r>
              <a:r>
                <a:rPr lang="en-US" sz="2200" b="0" i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cs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Nov.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[4] A. Ganesh, A. Wagner, Z. Zhou, A. Y. Yang, Y. Ma, and J. Wright, “Face recognition by sparse representation,” in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Compressed Sensing: Theory and Applications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Y. C.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Eldar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G.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Kutyniok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Eds. Cambridge University Press, 2012, pp. 515–539.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[5] G. Huang, M. Ramesh, T. Berg, and E. Learned-Miller, “Labeled Faces in the Wild: A Database for Studying Face Recognition in Unconstrained Environments,” University of Massachusetts, Amherst, 07-49, Oct. 2007.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[6] R. Russell, B.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Duchaine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K. Nakayama, “Super-recognizers: People with extraordinary face recognition ability,”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Psychonomic Bulletin &amp; Review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2, pp. 252–257, Apr. 2009.</a:t>
              </a:r>
            </a:p>
            <a:p>
              <a:endParaRPr lang="en-US" sz="2000" b="0" dirty="0">
                <a:solidFill>
                  <a:schemeClr val="tx1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14422" y="4999494"/>
              <a:ext cx="9601201" cy="511968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Works Cited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7620" y="1041535"/>
            <a:ext cx="576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</a:rPr>
              <a:t>COS 429 Computer Vision</a:t>
            </a:r>
          </a:p>
          <a:p>
            <a:endParaRPr lang="en-US" sz="3000" dirty="0">
              <a:latin typeface="Calibri" charset="0"/>
            </a:endParaRPr>
          </a:p>
          <a:p>
            <a:r>
              <a:rPr lang="en-US" sz="3000" dirty="0">
                <a:latin typeface="Calibri" charset="0"/>
              </a:rPr>
              <a:t>Project Adviser: Kyle Genova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255" y="10756095"/>
            <a:ext cx="11062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Traditional statistical methods and deep learning used in face recognition problems.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Image manipulations from linear algebras, mimicking lens distortion, neural networks.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Psychology indicates that image manipulation may equalize face recognition ability in human beings. [6]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2236688" y="24830473"/>
            <a:ext cx="12143202" cy="777253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Acknowledgements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0360" y="9723133"/>
            <a:ext cx="11203047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Background and Related Work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216400" y="17254623"/>
            <a:ext cx="1214319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Baseline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928" y="13068302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30805" y="11265966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Blur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556" y="7013096"/>
            <a:ext cx="5486400" cy="3657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517711" y="5166205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Occlusion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392" y="7583793"/>
            <a:ext cx="5486400" cy="3657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042269" y="5172097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Radial Distortion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2760600" y="11001725"/>
            <a:ext cx="516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Deep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Feature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Interpretation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9C6F1D3-02AF-4D2D-AD5C-A4546F877A04}"/>
              </a:ext>
            </a:extLst>
          </p:cNvPr>
          <p:cNvSpPr txBox="1"/>
          <p:nvPr/>
        </p:nvSpPr>
        <p:spPr>
          <a:xfrm>
            <a:off x="13504095" y="5912991"/>
            <a:ext cx="4451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Randomly reset pixels in a selected region of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D3125782-10BA-4DA6-9538-1233D6DF295C}"/>
                  </a:ext>
                </a:extLst>
              </p:cNvPr>
              <p:cNvSpPr txBox="1"/>
              <p:nvPr/>
            </p:nvSpPr>
            <p:spPr>
              <a:xfrm>
                <a:off x="18731140" y="5752848"/>
                <a:ext cx="5028339" cy="177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000" b="0" dirty="0">
                    <a:latin typeface="Calibri" charset="0"/>
                  </a:rPr>
                  <a:t>Impose pincushion and barrel distortion (caused by spherical camera lenses): replace pixel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is distance from center of image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controls distortion amount and type. [1]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125782-10BA-4DA6-9538-1233D6DF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40" y="5752848"/>
                <a:ext cx="5028339" cy="1771254"/>
              </a:xfrm>
              <a:prstGeom prst="rect">
                <a:avLst/>
              </a:prstGeom>
              <a:blipFill>
                <a:blip r:embed="rId14"/>
                <a:stretch>
                  <a:fillRect l="-1333" t="-2069" b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5A937F8-C361-4646-A97C-459B3A61504E}"/>
              </a:ext>
            </a:extLst>
          </p:cNvPr>
          <p:cNvSpPr txBox="1"/>
          <p:nvPr/>
        </p:nvSpPr>
        <p:spPr>
          <a:xfrm>
            <a:off x="12938865" y="11692002"/>
            <a:ext cx="5028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Use DFI network to make faces look older or add a moustache to the face. [3]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B573FA1-48FA-4188-A006-2D497FA6855A}"/>
              </a:ext>
            </a:extLst>
          </p:cNvPr>
          <p:cNvSpPr txBox="1"/>
          <p:nvPr/>
        </p:nvSpPr>
        <p:spPr>
          <a:xfrm>
            <a:off x="18874472" y="12020633"/>
            <a:ext cx="474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Replace each pixel by the average of its neighbors within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62D3E9-9ECD-4FA3-81B8-390F9A9855D5}"/>
              </a:ext>
            </a:extLst>
          </p:cNvPr>
          <p:cNvSpPr txBox="1"/>
          <p:nvPr/>
        </p:nvSpPr>
        <p:spPr>
          <a:xfrm>
            <a:off x="12936553" y="12853869"/>
            <a:ext cx="4741676" cy="34163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06BBDAA-FDA5-4712-862E-EF1E7AB2B4D3}"/>
              </a:ext>
            </a:extLst>
          </p:cNvPr>
          <p:cNvSpPr txBox="1"/>
          <p:nvPr/>
        </p:nvSpPr>
        <p:spPr>
          <a:xfrm>
            <a:off x="12940008" y="13146532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0D3C848-4F86-4BCF-BB38-22296BFFE0CF}"/>
              </a:ext>
            </a:extLst>
          </p:cNvPr>
          <p:cNvSpPr txBox="1"/>
          <p:nvPr/>
        </p:nvSpPr>
        <p:spPr>
          <a:xfrm>
            <a:off x="14450171" y="13157781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Older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7BB1F18-41DD-48F1-8040-03AA8015C748}"/>
              </a:ext>
            </a:extLst>
          </p:cNvPr>
          <p:cNvSpPr txBox="1"/>
          <p:nvPr/>
        </p:nvSpPr>
        <p:spPr>
          <a:xfrm>
            <a:off x="16017967" y="13146532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moustache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437C01A-ADA0-4010-9246-AE26BCA358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692" y="19886340"/>
            <a:ext cx="6114679" cy="4586010"/>
          </a:xfrm>
          <a:prstGeom prst="rect">
            <a:avLst/>
          </a:prstGeom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ABAE0BD-F4B4-44DF-B4F6-B18DEF29E7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47" y="5990680"/>
            <a:ext cx="5487650" cy="3658433"/>
          </a:xfrm>
          <a:prstGeom prst="rect">
            <a:avLst/>
          </a:prstGeom>
        </p:spPr>
      </p:pic>
      <p:pic>
        <p:nvPicPr>
          <p:cNvPr id="25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E95F0EC-F99C-4DD5-AD92-919571B8CB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599" y="10755501"/>
            <a:ext cx="5487650" cy="3658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2C57997F-D395-4221-B117-91AC8D3BD8F5}"/>
                  </a:ext>
                </a:extLst>
              </p:cNvPr>
              <p:cNvSpPr txBox="1"/>
              <p:nvPr/>
            </p:nvSpPr>
            <p:spPr>
              <a:xfrm>
                <a:off x="783309" y="16076005"/>
                <a:ext cx="11125504" cy="1161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Face recognition algorithms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PCA</a:t>
                </a:r>
                <a:r>
                  <a:rPr lang="en-US" sz="3200" b="0" dirty="0">
                    <a:latin typeface="Calibri" charset="0"/>
                  </a:rPr>
                  <a:t>: Compute “eigenface” face projections of test image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training images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libri" charset="0"/>
                  </a:rPr>
                  <a:t>) and solve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. [4]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Sparse Representation</a:t>
                </a:r>
                <a:r>
                  <a:rPr lang="en-US" sz="3200" b="0" dirty="0">
                    <a:latin typeface="Calibri" charset="0"/>
                  </a:rPr>
                  <a:t>: Encode test image as sparse representation of training faces (For test image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 and  train images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classify according to weights. [4]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Dimension Reduction</a:t>
                </a:r>
                <a:r>
                  <a:rPr lang="en-US" sz="3200" b="0" dirty="0">
                    <a:latin typeface="Calibri" charset="0"/>
                  </a:rPr>
                  <a:t>: Perform sparse representation after projecting images using PCA.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Combined L1 Loss</a:t>
                </a:r>
                <a:r>
                  <a:rPr lang="en-US" sz="3200" b="0" dirty="0">
                    <a:latin typeface="Calibri" charset="0"/>
                  </a:rPr>
                  <a:t>: Encode test faces with both train faces and standard basis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>
                            <a:latin typeface="Cambria Math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to account for small differences between images.</a:t>
                </a:r>
                <a:endParaRPr lang="en-US" sz="3200" b="0" u="sng" dirty="0">
                  <a:latin typeface="Calibri" charset="0"/>
                </a:endParaRP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VGG-FACE</a:t>
                </a:r>
                <a:r>
                  <a:rPr lang="en-US" sz="3200" b="0" dirty="0">
                    <a:latin typeface="Calibri" charset="0"/>
                  </a:rPr>
                  <a:t>: Use features from pre-trained VGG network and predict using K-nearest neighbors based on cosine distances. [2]</a:t>
                </a:r>
                <a:endParaRPr lang="en-US" sz="3200" b="0" u="sng" dirty="0">
                  <a:latin typeface="Calibri" charset="0"/>
                </a:endParaRPr>
              </a:p>
              <a:p>
                <a:pPr>
                  <a:defRPr/>
                </a:pPr>
                <a:endParaRPr lang="en-US" sz="1600" b="0" dirty="0">
                  <a:latin typeface="Calibri" charset="0"/>
                </a:endParaRPr>
              </a:p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Dataset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Labeled Faces in the Wild (LFW): subjects with at least 20 faces. [5]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Use equal number of training faces for each subject.</a:t>
                </a: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57997F-D395-4221-B117-91AC8D3B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09" y="16076005"/>
                <a:ext cx="11125504" cy="11618309"/>
              </a:xfrm>
              <a:prstGeom prst="rect">
                <a:avLst/>
              </a:prstGeom>
              <a:blipFill>
                <a:blip r:embed="rId19"/>
                <a:stretch>
                  <a:fillRect l="-1369" t="-682" r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BFA8D0B-04CF-460A-977D-0F69FE2F42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638" y="5990681"/>
            <a:ext cx="5487650" cy="3658433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CF21058-8E41-48BC-AA3C-EEBF858824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607" y="10753721"/>
            <a:ext cx="5487650" cy="36584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12313</TotalTime>
  <Words>828</Words>
  <Application>Microsoft Macintosh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ＭＳ Ｐゴシック</vt:lpstr>
      <vt:lpstr>Times New Roman</vt:lpstr>
      <vt:lpstr>Wingdings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Lindy Zeng</cp:lastModifiedBy>
  <cp:revision>707</cp:revision>
  <cp:lastPrinted>2000-01-07T18:18:28Z</cp:lastPrinted>
  <dcterms:created xsi:type="dcterms:W3CDTF">2012-10-23T20:00:46Z</dcterms:created>
  <dcterms:modified xsi:type="dcterms:W3CDTF">2018-01-15T06:15:49Z</dcterms:modified>
</cp:coreProperties>
</file>