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27432000"/>
  <p:notesSz cx="30270450" cy="3855085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142">
          <p15:clr>
            <a:srgbClr val="A4A3A4"/>
          </p15:clr>
        </p15:guide>
        <p15:guide id="2" pos="95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9A"/>
    <a:srgbClr val="9F3322"/>
    <a:srgbClr val="A23027"/>
    <a:srgbClr val="FF9900"/>
    <a:srgbClr val="FAF6F6"/>
    <a:srgbClr val="FF7C80"/>
    <a:srgbClr val="FFCC66"/>
    <a:srgbClr val="22228A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1" autoAdjust="0"/>
    <p:restoredTop sz="94653"/>
  </p:normalViewPr>
  <p:slideViewPr>
    <p:cSldViewPr>
      <p:cViewPr>
        <p:scale>
          <a:sx n="72" d="100"/>
          <a:sy n="72" d="100"/>
        </p:scale>
        <p:origin x="-2952" y="-2184"/>
      </p:cViewPr>
      <p:guideLst>
        <p:guide orient="horz" pos="864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9" d="100"/>
          <a:sy n="19" d="100"/>
        </p:scale>
        <p:origin x="-2004" y="-216"/>
      </p:cViewPr>
      <p:guideLst>
        <p:guide orient="horz" pos="12142"/>
        <p:guide pos="953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E760A1-ED35-DD47-9498-83CDA1689DA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7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473700" y="2895600"/>
            <a:ext cx="19304000" cy="1447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38600" y="18288000"/>
            <a:ext cx="22174200" cy="173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1D0300-6C62-9C4A-A9F7-9AB24215CA3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D5841-469B-0A46-BE64-852751032BA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ffectLst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57200" y="246063"/>
            <a:ext cx="35661600" cy="3335337"/>
          </a:xfrm>
          <a:prstGeom prst="rect">
            <a:avLst/>
          </a:prstGeom>
          <a:solidFill>
            <a:srgbClr val="FFFFFF"/>
          </a:solidFill>
          <a:ln w="54864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2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6pPr>
      <a:lvl7pPr marL="9144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7pPr>
      <a:lvl8pPr marL="13716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8pPr>
      <a:lvl9pPr marL="18288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9pPr>
    </p:titleStyle>
    <p:bodyStyle>
      <a:lvl1pPr marL="1333500" indent="-13335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12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0" indent="-111125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10800">
          <a:solidFill>
            <a:schemeClr val="tx1"/>
          </a:solidFill>
          <a:latin typeface="+mn-lt"/>
          <a:ea typeface="ＭＳ Ｐゴシック" charset="-128"/>
        </a:defRPr>
      </a:lvl2pPr>
      <a:lvl3pPr marL="4438650" indent="-8890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charset="-128"/>
        </a:defRPr>
      </a:lvl3pPr>
      <a:lvl4pPr marL="6216650" indent="-88900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  <a:ea typeface="ＭＳ Ｐゴシック" charset="-128"/>
        </a:defRPr>
      </a:lvl4pPr>
      <a:lvl5pPr marL="79946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  <a:ea typeface="ＭＳ Ｐゴシック" charset="-128"/>
        </a:defRPr>
      </a:lvl5pPr>
      <a:lvl6pPr marL="84518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6pPr>
      <a:lvl7pPr marL="89090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7pPr>
      <a:lvl8pPr marL="93662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8pPr>
      <a:lvl9pPr marL="98234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.png"/><Relationship Id="rId21" Type="http://schemas.openxmlformats.org/officeDocument/2006/relationships/image" Target="../media/image11.png"/><Relationship Id="rId22" Type="http://schemas.openxmlformats.org/officeDocument/2006/relationships/image" Target="../media/image12.jpg"/><Relationship Id="rId23" Type="http://schemas.openxmlformats.org/officeDocument/2006/relationships/image" Target="../media/image13.jpg"/><Relationship Id="rId24" Type="http://schemas.openxmlformats.org/officeDocument/2006/relationships/image" Target="../media/image14.jpg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5" Type="http://schemas.openxmlformats.org/officeDocument/2006/relationships/image" Target="../media/image6.png"/><Relationship Id="rId16" Type="http://schemas.openxmlformats.org/officeDocument/2006/relationships/image" Target="../media/image7.png"/><Relationship Id="rId17" Type="http://schemas.openxmlformats.org/officeDocument/2006/relationships/image" Target="../media/image8.png"/><Relationship Id="rId1" Type="http://schemas.openxmlformats.org/officeDocument/2006/relationships/tags" Target="../tags/tag2.xml"/><Relationship Id="rId19" Type="http://schemas.openxmlformats.org/officeDocument/2006/relationships/image" Target="../media/image10.png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7802441" y="696085"/>
            <a:ext cx="21022915" cy="1092607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500" i="1" dirty="0">
                <a:solidFill>
                  <a:srgbClr val="9F332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Robustness of Face Recognition to Image Manipulations</a:t>
            </a:r>
          </a:p>
        </p:txBody>
      </p:sp>
      <p:sp>
        <p:nvSpPr>
          <p:cNvPr id="5122" name="Text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19004" y="2711225"/>
            <a:ext cx="122440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alibri" charset="0"/>
              </a:rPr>
              <a:t>Cathy Chen (cc27), Zachary Liu (</a:t>
            </a:r>
            <a:r>
              <a:rPr lang="en-US" sz="4000" dirty="0" err="1">
                <a:latin typeface="Calibri" charset="0"/>
              </a:rPr>
              <a:t>zsliu</a:t>
            </a:r>
            <a:r>
              <a:rPr lang="en-US" sz="4000" dirty="0">
                <a:latin typeface="Calibri" charset="0"/>
              </a:rPr>
              <a:t>), Lindy Zeng (lindy)</a:t>
            </a:r>
            <a:endParaRPr lang="en-US" sz="4000" i="1" dirty="0">
              <a:latin typeface="Calibri" charset="0"/>
            </a:endParaRPr>
          </a:p>
        </p:txBody>
      </p:sp>
      <p:grpSp>
        <p:nvGrpSpPr>
          <p:cNvPr id="5125" name="Group 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0360" y="3925545"/>
            <a:ext cx="11201400" cy="5464440"/>
            <a:chOff x="985937" y="4008497"/>
            <a:chExt cx="9601200" cy="6402337"/>
          </a:xfrm>
        </p:grpSpPr>
        <p:sp>
          <p:nvSpPr>
            <p:cNvPr id="8" name="Rectangle 7"/>
            <p:cNvSpPr/>
            <p:nvPr/>
          </p:nvSpPr>
          <p:spPr>
            <a:xfrm>
              <a:off x="985937" y="5008055"/>
              <a:ext cx="9584948" cy="54027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charset="2"/>
                <a:buChar char="§"/>
                <a:defRPr/>
              </a:pPr>
              <a:endParaRPr lang="en-US" sz="3200" dirty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Humans can often recognize faces even if they are distorted or occluded.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Computer facial recognition applications must continue to recognize faces even when the face may look slightly different.</a:t>
              </a:r>
              <a:endParaRPr lang="en-US" sz="1600" dirty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dirty="0">
                  <a:solidFill>
                    <a:schemeClr val="tx1"/>
                  </a:solidFill>
                  <a:latin typeface="Calibri" charset="0"/>
                </a:rPr>
                <a:t>Goal:</a:t>
              </a: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 Implement and use a variety of face recognition algorithms and implement image manipulations. Analyze the impact of each manipulation on the accuracy of the algorithms.</a:t>
              </a:r>
              <a:endParaRPr lang="en-US" sz="3200" dirty="0">
                <a:solidFill>
                  <a:schemeClr val="tx1"/>
                </a:solidFill>
                <a:latin typeface="Calibri" charset="0"/>
              </a:endParaRPr>
            </a:p>
            <a:p>
              <a:pPr marL="1200150" lvl="1" indent="-742950">
                <a:buFont typeface="Wingdings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85937" y="4008497"/>
              <a:ext cx="9601200" cy="999556"/>
            </a:xfrm>
            <a:prstGeom prst="rect">
              <a:avLst/>
            </a:prstGeom>
            <a:solidFill>
              <a:srgbClr val="A23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Motivation</a:t>
              </a:r>
              <a:endParaRPr lang="en-US" sz="44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6" name="Group 1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18473" y="14225623"/>
            <a:ext cx="11177000" cy="12824461"/>
            <a:chOff x="990599" y="3962400"/>
            <a:chExt cx="9645905" cy="3919887"/>
          </a:xfrm>
        </p:grpSpPr>
        <p:sp>
          <p:nvSpPr>
            <p:cNvPr id="13" name="Rectangle 12"/>
            <p:cNvSpPr/>
            <p:nvPr/>
          </p:nvSpPr>
          <p:spPr>
            <a:xfrm>
              <a:off x="990599" y="4343670"/>
              <a:ext cx="9608109" cy="353861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00150" marR="0" lvl="1" indent="-7429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endParaRPr lang="en-US" sz="32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599" y="3962400"/>
              <a:ext cx="9645905" cy="458535"/>
            </a:xfrm>
            <a:prstGeom prst="rect">
              <a:avLst/>
            </a:prstGeom>
            <a:solidFill>
              <a:srgbClr val="A23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Face Recognition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7" name="Group 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4739075" y="3925547"/>
            <a:ext cx="11201095" cy="11125955"/>
            <a:chOff x="968226" y="3962400"/>
            <a:chExt cx="9666699" cy="2780373"/>
          </a:xfrm>
        </p:grpSpPr>
        <p:sp>
          <p:nvSpPr>
            <p:cNvPr id="193" name="Rectangle 192"/>
            <p:cNvSpPr/>
            <p:nvPr/>
          </p:nvSpPr>
          <p:spPr>
            <a:xfrm>
              <a:off x="990600" y="4238441"/>
              <a:ext cx="9601200" cy="2504332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1">
                <a:defRPr/>
              </a:pPr>
              <a:endParaRPr lang="en-US" sz="2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968226" y="3962400"/>
              <a:ext cx="9666699" cy="314169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Manipulation Results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9" name="Group 2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4771603" y="15365050"/>
            <a:ext cx="11168567" cy="5072670"/>
            <a:chOff x="990600" y="3667378"/>
            <a:chExt cx="9611530" cy="2169746"/>
          </a:xfrm>
        </p:grpSpPr>
        <p:sp>
          <p:nvSpPr>
            <p:cNvPr id="258" name="Rectangle 257"/>
            <p:cNvSpPr/>
            <p:nvPr/>
          </p:nvSpPr>
          <p:spPr>
            <a:xfrm>
              <a:off x="990601" y="4024335"/>
              <a:ext cx="9568526" cy="181278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>
              <a:prstTxWarp prst="textNoShape">
                <a:avLst/>
              </a:prstTxWarp>
            </a:bodyPr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VGG-FACE outperforms the statistical methods for face recognition</a:t>
              </a: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 by a large margin (PCA, Sparse Representation).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Overall decrease in performance across all algorithms for manipulated images.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In some cases, we observe a trend that mimics results from studies in psychology: more extreme manipulations decrease test accuracy more for algorithms with higher baseline recognition accuracies.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endParaRPr lang="en-US" sz="32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990600" y="3667378"/>
              <a:ext cx="9611530" cy="387157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Results and Discussion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61" name="Group 22"/>
          <p:cNvGrpSpPr>
            <a:grpSpLocks/>
          </p:cNvGrpSpPr>
          <p:nvPr/>
        </p:nvGrpSpPr>
        <p:grpSpPr bwMode="auto">
          <a:xfrm>
            <a:off x="12216399" y="18141577"/>
            <a:ext cx="12143202" cy="6351514"/>
            <a:chOff x="685800" y="20194078"/>
            <a:chExt cx="10744054" cy="46367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85800" y="20194078"/>
              <a:ext cx="10744054" cy="4636704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pitchFamily="2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04448" y="20306765"/>
              <a:ext cx="10525404" cy="11458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Calibri" charset="0"/>
                </a:rPr>
                <a:t>Baseline Performance</a:t>
              </a:r>
            </a:p>
            <a:p>
              <a:pPr>
                <a:defRPr/>
              </a:pPr>
              <a:r>
                <a:rPr lang="en-US" sz="3200" b="0" dirty="0">
                  <a:latin typeface="Calibri" charset="0"/>
                </a:rPr>
                <a:t>We test our algorithms on un-manipulated images with different amounts of train faces to mimic different real-world scenarios.</a:t>
              </a:r>
            </a:p>
          </p:txBody>
        </p:sp>
      </p:grpSp>
      <p:sp>
        <p:nvSpPr>
          <p:cNvPr id="212" name="Rectangle 211"/>
          <p:cNvSpPr/>
          <p:nvPr/>
        </p:nvSpPr>
        <p:spPr bwMode="auto">
          <a:xfrm>
            <a:off x="12216397" y="25582043"/>
            <a:ext cx="12143202" cy="1468041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buFont typeface="Wingdings" charset="2"/>
              <a:buChar char="§"/>
              <a:defRPr/>
            </a:pPr>
            <a:r>
              <a:rPr lang="en-US" sz="3200" b="0" dirty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Professor Olga </a:t>
            </a:r>
            <a:r>
              <a:rPr lang="en-US" sz="3200" b="0" dirty="0" err="1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Russakovsky</a:t>
            </a:r>
            <a:r>
              <a:rPr lang="en-US" sz="3200" b="0" dirty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, Dr. Andras </a:t>
            </a:r>
            <a:r>
              <a:rPr lang="en-US" sz="3200" b="0" dirty="0" err="1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Ferencz</a:t>
            </a:r>
            <a:endParaRPr lang="en-US" sz="3200" b="0" dirty="0">
              <a:solidFill>
                <a:schemeClr val="tx1"/>
              </a:solidFill>
              <a:latin typeface="Calibri" pitchFamily="34" charset="0"/>
              <a:sym typeface="Wingdings" pitchFamily="2" charset="2"/>
            </a:endParaRPr>
          </a:p>
          <a:p>
            <a:pPr marL="457200" indent="-457200">
              <a:buFont typeface="Wingdings" charset="2"/>
              <a:buChar char="§"/>
              <a:defRPr/>
            </a:pPr>
            <a:r>
              <a:rPr lang="en-US" sz="3200" b="0" dirty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Kyle Genova, Riley Simmons-</a:t>
            </a:r>
            <a:r>
              <a:rPr lang="en-US" sz="3200" b="0" dirty="0" err="1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Edler</a:t>
            </a:r>
            <a:endParaRPr lang="en-US" sz="3200" b="0" dirty="0">
              <a:solidFill>
                <a:schemeClr val="tx1"/>
              </a:solidFill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62" name="Rectangle 261"/>
          <p:cNvSpPr/>
          <p:nvPr/>
        </p:nvSpPr>
        <p:spPr bwMode="auto">
          <a:xfrm>
            <a:off x="12307477" y="4825647"/>
            <a:ext cx="12052122" cy="12027933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endParaRPr lang="en-US" sz="36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>
              <a:buFont typeface="Wingdings" charset="2"/>
              <a:buChar char="§"/>
            </a:pPr>
            <a:endParaRPr lang="en-US" sz="36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1200150" lvl="1" indent="-742950"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4" name="Rectangle 263"/>
          <p:cNvSpPr/>
          <p:nvPr/>
        </p:nvSpPr>
        <p:spPr bwMode="auto">
          <a:xfrm>
            <a:off x="12274168" y="3919581"/>
            <a:ext cx="12085431" cy="904456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Face Manipulation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68" name="Rectangle 191"/>
          <p:cNvSpPr>
            <a:spLocks noChangeArrowheads="1"/>
          </p:cNvSpPr>
          <p:nvPr/>
        </p:nvSpPr>
        <p:spPr bwMode="auto">
          <a:xfrm>
            <a:off x="20852185" y="8841896"/>
            <a:ext cx="3424342" cy="5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alibri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85801" y="10580517"/>
            <a:ext cx="11176997" cy="3222566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</p:txBody>
      </p:sp>
      <p:grpSp>
        <p:nvGrpSpPr>
          <p:cNvPr id="120" name="Group 2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4759149" y="20751270"/>
            <a:ext cx="11169019" cy="6298814"/>
            <a:chOff x="1103704" y="4999494"/>
            <a:chExt cx="9611919" cy="2593073"/>
          </a:xfrm>
        </p:grpSpPr>
        <p:sp>
          <p:nvSpPr>
            <p:cNvPr id="121" name="Rectangle 120"/>
            <p:cNvSpPr/>
            <p:nvPr/>
          </p:nvSpPr>
          <p:spPr>
            <a:xfrm>
              <a:off x="1103704" y="5511268"/>
              <a:ext cx="9601201" cy="208129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[1] P.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Drap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and J.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Lefèvre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“An Exact Formula for Calculating Inverse Radial Lens Distortions,”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Sensors (Basel)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vol. 16, no. 6, Jun. 2016.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[2] O. M.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Parkhi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A.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Vedaldi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and A. Zisserman, “Deep Face Recognition,”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British Machine Vision Conference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2015.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[3] P. Upchurch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 al.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“Deep Feature Interpolation for Image Content Changes,”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arXiv:1611.05507 [</a:t>
              </a:r>
              <a:r>
                <a:rPr lang="en-US" sz="2200" b="0" i="1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cs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Nov. 2016.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[4] A. Ganesh, A. Wagner, Z. Zhou, A. Y. Yang, Y. Ma, and J. Wright, “Face recognition by sparse representation,” in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Compressed Sensing: Theory and Applications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Y. C.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Eldar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and G.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Kutyniok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Eds. Cambridge University Press, 2012, pp. 515–539.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[5] G. Huang, M. Ramesh, T. Berg, and E. Learned-Miller, “Labeled Faces in the Wild: A Database for Studying Face Recognition in Unconstrained Environments,” University of Massachusetts, Amherst, 07-49, Oct. 2007.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[6] R. Russell, B.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Duchaine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and K. Nakayama, “Super-recognizers: People with extraordinary face recognition ability,”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Psychonomic Bulletin &amp; Review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vol. 16, no. 2, pp. 252–257, Apr. 2009.</a:t>
              </a:r>
            </a:p>
            <a:p>
              <a:endParaRPr lang="en-US" sz="2000" b="0" dirty="0">
                <a:solidFill>
                  <a:schemeClr val="tx1"/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114422" y="4999494"/>
              <a:ext cx="9601201" cy="511968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Works Cited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1780" y="1183640"/>
            <a:ext cx="3335020" cy="1254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27620" y="1041535"/>
            <a:ext cx="5768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</a:rPr>
              <a:t>COS 429 Computer Vision</a:t>
            </a:r>
          </a:p>
          <a:p>
            <a:endParaRPr lang="en-US" sz="3000" dirty="0">
              <a:latin typeface="Calibri" charset="0"/>
            </a:endParaRPr>
          </a:p>
          <a:p>
            <a:r>
              <a:rPr lang="en-US" sz="3000" dirty="0">
                <a:latin typeface="Calibri" charset="0"/>
              </a:rPr>
              <a:t>Project Adviser: Kyle Genova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255" y="10756095"/>
            <a:ext cx="110627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Traditional statistical methods and deep learning used in face recognition problems.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Image manipulations from linear algebras, mimicking lens distortion, neural networks.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Psychology indicates that image manipulation may equalize face recognition ability in human beings. [6]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12236688" y="24830473"/>
            <a:ext cx="12143202" cy="777253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Acknowledgements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680360" y="9723133"/>
            <a:ext cx="11203047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Background and Related Work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2216400" y="17254623"/>
            <a:ext cx="12143199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Baseline Results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928" y="13068302"/>
            <a:ext cx="54864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30805" y="11265966"/>
            <a:ext cx="387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Calibri" charset="0"/>
              </a:rPr>
              <a:t>Blur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556" y="7013096"/>
            <a:ext cx="5486400" cy="36576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517711" y="5166205"/>
            <a:ext cx="387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Calibri" charset="0"/>
              </a:rPr>
              <a:t>Occlusion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392" y="7583793"/>
            <a:ext cx="5486400" cy="3657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9042269" y="5172097"/>
            <a:ext cx="387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Calibri" charset="0"/>
              </a:rPr>
              <a:t>Radial Distortion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12760600" y="11001725"/>
            <a:ext cx="5165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Calibri" charset="0"/>
              </a:rPr>
              <a:t>Deep</a:t>
            </a:r>
            <a:r>
              <a:rPr lang="en-US" b="0" dirty="0">
                <a:latin typeface="Calibri" charset="0"/>
              </a:rPr>
              <a:t> </a:t>
            </a:r>
            <a:r>
              <a:rPr lang="en-US" sz="3200" b="0" dirty="0">
                <a:latin typeface="Calibri" charset="0"/>
              </a:rPr>
              <a:t>Feature</a:t>
            </a:r>
            <a:r>
              <a:rPr lang="en-US" b="0" dirty="0">
                <a:latin typeface="Calibri" charset="0"/>
              </a:rPr>
              <a:t> </a:t>
            </a:r>
            <a:r>
              <a:rPr lang="en-US" sz="3200" b="0" dirty="0">
                <a:latin typeface="Calibri" charset="0"/>
              </a:rPr>
              <a:t>Interpretation</a:t>
            </a:r>
            <a:endParaRPr lang="en-US" sz="3200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9C6F1D3-02AF-4D2D-AD5C-A4546F877A04}"/>
              </a:ext>
            </a:extLst>
          </p:cNvPr>
          <p:cNvSpPr txBox="1"/>
          <p:nvPr/>
        </p:nvSpPr>
        <p:spPr>
          <a:xfrm>
            <a:off x="13504095" y="5912991"/>
            <a:ext cx="4451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0" dirty="0">
                <a:latin typeface="Calibri" charset="0"/>
              </a:rPr>
              <a:t>Randomly reset pixels in a selected region of a specified </a:t>
            </a:r>
            <a:r>
              <a:rPr lang="en-US" sz="2000" b="0" dirty="0" err="1">
                <a:latin typeface="Calibri" charset="0"/>
              </a:rPr>
              <a:t>windowsize</a:t>
            </a:r>
            <a:r>
              <a:rPr lang="en-US" sz="2000" b="0" dirty="0">
                <a:latin typeface="Calibri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D3125782-10BA-4DA6-9538-1233D6DF295C}"/>
                  </a:ext>
                </a:extLst>
              </p:cNvPr>
              <p:cNvSpPr txBox="1"/>
              <p:nvPr/>
            </p:nvSpPr>
            <p:spPr>
              <a:xfrm>
                <a:off x="18731140" y="5752848"/>
                <a:ext cx="5028339" cy="1771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000" b="0" dirty="0">
                    <a:latin typeface="Calibri" charset="0"/>
                  </a:rPr>
                  <a:t>Impose pincushion and barrel distortion (caused by spherical camera lenses): replace pixel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is distance from center of image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controls distortion amount and type. [1]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125782-10BA-4DA6-9538-1233D6DF2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1140" y="5752848"/>
                <a:ext cx="5028339" cy="1771254"/>
              </a:xfrm>
              <a:prstGeom prst="rect">
                <a:avLst/>
              </a:prstGeom>
              <a:blipFill>
                <a:blip r:embed="rId14"/>
                <a:stretch>
                  <a:fillRect l="-1333" t="-2069" b="-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5A937F8-C361-4646-A97C-459B3A61504E}"/>
              </a:ext>
            </a:extLst>
          </p:cNvPr>
          <p:cNvSpPr txBox="1"/>
          <p:nvPr/>
        </p:nvSpPr>
        <p:spPr>
          <a:xfrm>
            <a:off x="12938865" y="11692002"/>
            <a:ext cx="5028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0" dirty="0">
                <a:latin typeface="Calibri" charset="0"/>
              </a:rPr>
              <a:t>Use DFI network to make faces look older or add a moustache to the face. [3]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5B573FA1-48FA-4188-A006-2D497FA6855A}"/>
              </a:ext>
            </a:extLst>
          </p:cNvPr>
          <p:cNvSpPr txBox="1"/>
          <p:nvPr/>
        </p:nvSpPr>
        <p:spPr>
          <a:xfrm>
            <a:off x="18874472" y="12020633"/>
            <a:ext cx="4741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0" dirty="0">
                <a:latin typeface="Calibri" charset="0"/>
              </a:rPr>
              <a:t>Replace each pixel by the average of its neighbors within a specified </a:t>
            </a:r>
            <a:r>
              <a:rPr lang="en-US" sz="2000" b="0" dirty="0" err="1">
                <a:latin typeface="Calibri" charset="0"/>
              </a:rPr>
              <a:t>windowsize</a:t>
            </a:r>
            <a:r>
              <a:rPr lang="en-US" sz="2000" b="0" dirty="0">
                <a:latin typeface="Calibri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62D3E9-9ECD-4FA3-81B8-390F9A9855D5}"/>
              </a:ext>
            </a:extLst>
          </p:cNvPr>
          <p:cNvSpPr txBox="1"/>
          <p:nvPr/>
        </p:nvSpPr>
        <p:spPr>
          <a:xfrm>
            <a:off x="12936553" y="12853869"/>
            <a:ext cx="4741676" cy="34163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437C01A-ADA0-4010-9246-AE26BCA358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692" y="19886340"/>
            <a:ext cx="6114679" cy="4586010"/>
          </a:xfrm>
          <a:prstGeom prst="rect">
            <a:avLst/>
          </a:prstGeom>
        </p:spPr>
      </p:pic>
      <p:pic>
        <p:nvPicPr>
          <p:cNvPr id="23" name="Picture 22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BABAE0BD-F4B4-44DF-B4F6-B18DEF29E7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847" y="5990680"/>
            <a:ext cx="5487650" cy="3658433"/>
          </a:xfrm>
          <a:prstGeom prst="rect">
            <a:avLst/>
          </a:prstGeom>
        </p:spPr>
      </p:pic>
      <p:pic>
        <p:nvPicPr>
          <p:cNvPr id="25" name="Picture 2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DE95F0EC-F99C-4DD5-AD92-919571B8CB4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599" y="10755501"/>
            <a:ext cx="5487650" cy="3658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2C57997F-D395-4221-B117-91AC8D3BD8F5}"/>
                  </a:ext>
                </a:extLst>
              </p:cNvPr>
              <p:cNvSpPr txBox="1"/>
              <p:nvPr/>
            </p:nvSpPr>
            <p:spPr>
              <a:xfrm>
                <a:off x="783309" y="16076005"/>
                <a:ext cx="11125504" cy="11618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3200" dirty="0">
                    <a:latin typeface="Calibri" charset="0"/>
                  </a:rPr>
                  <a:t>Face recognition algorithms</a:t>
                </a:r>
              </a:p>
              <a:p>
                <a:pPr marL="457200" indent="-457200">
                  <a:buFont typeface="Arial" charset="0"/>
                  <a:buChar char="•"/>
                  <a:defRPr/>
                </a:pPr>
                <a:r>
                  <a:rPr lang="en-US" sz="3200" b="0" u="sng" dirty="0">
                    <a:latin typeface="Calibri" charset="0"/>
                  </a:rPr>
                  <a:t>PCA</a:t>
                </a:r>
                <a:r>
                  <a:rPr lang="en-US" sz="3200" b="0" dirty="0">
                    <a:latin typeface="Calibri" charset="0"/>
                  </a:rPr>
                  <a:t>: Compute “eigenface” face projections of test image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) and training images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libri" charset="0"/>
                  </a:rPr>
                  <a:t>) and solve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. [4]</a:t>
                </a:r>
              </a:p>
              <a:p>
                <a:pPr marL="457200" indent="-457200">
                  <a:buFont typeface="Arial" charset="0"/>
                  <a:buChar char="•"/>
                  <a:defRPr/>
                </a:pPr>
                <a:r>
                  <a:rPr lang="en-US" sz="3200" b="0" u="sng" dirty="0">
                    <a:latin typeface="Calibri" charset="0"/>
                  </a:rPr>
                  <a:t>Sparse Representation</a:t>
                </a:r>
                <a:r>
                  <a:rPr lang="en-US" sz="3200" b="0" dirty="0">
                    <a:latin typeface="Calibri" charset="0"/>
                  </a:rPr>
                  <a:t>: Encode test image as sparse representation of training faces (For test image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 and  train images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,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𝑠𝑡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) and classify according to weights. [4]</a:t>
                </a:r>
                <a:endParaRPr lang="en-US" sz="3200" b="0" u="sng" dirty="0">
                  <a:latin typeface="Calibri" charset="0"/>
                </a:endParaRPr>
              </a:p>
              <a:p>
                <a:pPr marL="914400" lvl="1" indent="-457200">
                  <a:buFont typeface="Arial" charset="0"/>
                  <a:buChar char="•"/>
                  <a:defRPr/>
                </a:pPr>
                <a:r>
                  <a:rPr lang="en-US" sz="3200" b="0" dirty="0">
                    <a:latin typeface="Calibri" charset="0"/>
                  </a:rPr>
                  <a:t>With </a:t>
                </a:r>
                <a:r>
                  <a:rPr lang="en-US" sz="3200" b="0" u="sng" dirty="0">
                    <a:latin typeface="Calibri" charset="0"/>
                  </a:rPr>
                  <a:t>Dimension Reduction</a:t>
                </a:r>
                <a:r>
                  <a:rPr lang="en-US" sz="3200" b="0" dirty="0">
                    <a:latin typeface="Calibri" charset="0"/>
                  </a:rPr>
                  <a:t>: Perform sparse representation after projecting images using PCA.</a:t>
                </a:r>
                <a:endParaRPr lang="en-US" sz="3200" b="0" u="sng" dirty="0">
                  <a:latin typeface="Calibri" charset="0"/>
                </a:endParaRPr>
              </a:p>
              <a:p>
                <a:pPr marL="914400" lvl="1" indent="-457200">
                  <a:buFont typeface="Arial" charset="0"/>
                  <a:buChar char="•"/>
                  <a:defRPr/>
                </a:pPr>
                <a:r>
                  <a:rPr lang="en-US" sz="3200" b="0" dirty="0">
                    <a:latin typeface="Calibri" charset="0"/>
                  </a:rPr>
                  <a:t>With </a:t>
                </a:r>
                <a:r>
                  <a:rPr lang="en-US" sz="3200" b="0" u="sng" dirty="0">
                    <a:latin typeface="Calibri" charset="0"/>
                  </a:rPr>
                  <a:t>Combined L1 Loss</a:t>
                </a:r>
                <a:r>
                  <a:rPr lang="en-US" sz="3200" b="0" dirty="0">
                    <a:latin typeface="Calibri" charset="0"/>
                  </a:rPr>
                  <a:t>: Encode test faces with both train faces and standard basis vectors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>
                            <a:latin typeface="Cambria Math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32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) to account for small differences between images.</a:t>
                </a:r>
                <a:endParaRPr lang="en-US" sz="3200" b="0" u="sng" dirty="0">
                  <a:latin typeface="Calibri" charset="0"/>
                </a:endParaRPr>
              </a:p>
              <a:p>
                <a:pPr marL="457200" indent="-457200">
                  <a:buFont typeface="Arial" charset="0"/>
                  <a:buChar char="•"/>
                  <a:defRPr/>
                </a:pPr>
                <a:r>
                  <a:rPr lang="en-US" sz="3200" b="0" u="sng" dirty="0">
                    <a:latin typeface="Calibri" charset="0"/>
                  </a:rPr>
                  <a:t>VGG-FACE</a:t>
                </a:r>
                <a:r>
                  <a:rPr lang="en-US" sz="3200" b="0" dirty="0">
                    <a:latin typeface="Calibri" charset="0"/>
                  </a:rPr>
                  <a:t>: Use features from pre-trained VGG network and predict using K-nearest neighbors based on cosine distances. [2]</a:t>
                </a:r>
                <a:endParaRPr lang="en-US" sz="3200" b="0" u="sng" dirty="0">
                  <a:latin typeface="Calibri" charset="0"/>
                </a:endParaRPr>
              </a:p>
              <a:p>
                <a:pPr>
                  <a:defRPr/>
                </a:pPr>
                <a:endParaRPr lang="en-US" sz="1600" b="0" dirty="0">
                  <a:latin typeface="Calibri" charset="0"/>
                </a:endParaRPr>
              </a:p>
              <a:p>
                <a:pPr>
                  <a:defRPr/>
                </a:pPr>
                <a:r>
                  <a:rPr lang="en-US" sz="3200" dirty="0">
                    <a:latin typeface="Calibri" charset="0"/>
                  </a:rPr>
                  <a:t>Dataset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3200" b="0" dirty="0">
                    <a:latin typeface="Calibri" charset="0"/>
                  </a:rPr>
                  <a:t>Labeled Faces in the Wild (LFW): subjects with at least 20 faces. [5]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3200" b="0" dirty="0">
                    <a:latin typeface="Calibri" charset="0"/>
                  </a:rPr>
                  <a:t>Use equal number of training faces for each subject.</a:t>
                </a:r>
              </a:p>
              <a:p>
                <a:pPr marL="1200150" lvl="1" indent="-742950">
                  <a:buFont typeface="Wingdings" charset="2"/>
                  <a:buChar char="§"/>
                  <a:defRPr/>
                </a:pPr>
                <a:endParaRPr lang="en-US" sz="3200" b="0" dirty="0">
                  <a:latin typeface="Calibri" charset="0"/>
                </a:endParaRPr>
              </a:p>
              <a:p>
                <a:pPr marL="1200150" lvl="1" indent="-742950">
                  <a:buFont typeface="Wingdings" charset="2"/>
                  <a:buChar char="§"/>
                  <a:defRPr/>
                </a:pPr>
                <a:endParaRPr lang="en-US" sz="3200" b="0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57997F-D395-4221-B117-91AC8D3BD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09" y="16076005"/>
                <a:ext cx="11125504" cy="11618309"/>
              </a:xfrm>
              <a:prstGeom prst="rect">
                <a:avLst/>
              </a:prstGeom>
              <a:blipFill>
                <a:blip r:embed="rId19"/>
                <a:stretch>
                  <a:fillRect l="-1369" t="-682" r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0BFA8D0B-04CF-460A-977D-0F69FE2F420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0638" y="5990681"/>
            <a:ext cx="5487650" cy="3658433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CCF21058-8E41-48BC-AA3C-EEBF8588242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3607" y="10753721"/>
            <a:ext cx="5487650" cy="3658433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3154109" y="13837337"/>
            <a:ext cx="4306563" cy="1578793"/>
            <a:chOff x="13164996" y="14269082"/>
            <a:chExt cx="4306563" cy="157879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0698" y="14269082"/>
              <a:ext cx="1271016" cy="127101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1551" y="14269082"/>
              <a:ext cx="1271016" cy="127101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5349" y="14270098"/>
              <a:ext cx="1270000" cy="127000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B5A937F8-C361-4646-A97C-459B3A61504E}"/>
                </a:ext>
              </a:extLst>
            </p:cNvPr>
            <p:cNvSpPr txBox="1"/>
            <p:nvPr/>
          </p:nvSpPr>
          <p:spPr>
            <a:xfrm>
              <a:off x="13164996" y="15540098"/>
              <a:ext cx="1290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0" dirty="0" smtClean="0">
                  <a:latin typeface="Calibri" charset="0"/>
                </a:rPr>
                <a:t>original</a:t>
              </a:r>
              <a:endParaRPr lang="en-US" sz="1400" b="0" dirty="0">
                <a:latin typeface="Calibri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B5A937F8-C361-4646-A97C-459B3A61504E}"/>
                </a:ext>
              </a:extLst>
            </p:cNvPr>
            <p:cNvSpPr txBox="1"/>
            <p:nvPr/>
          </p:nvSpPr>
          <p:spPr>
            <a:xfrm>
              <a:off x="14671706" y="15533985"/>
              <a:ext cx="1290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0" dirty="0" smtClean="0">
                  <a:latin typeface="Calibri" charset="0"/>
                </a:rPr>
                <a:t>older</a:t>
              </a:r>
              <a:endParaRPr lang="en-US" sz="1400" b="0" dirty="0">
                <a:latin typeface="Calibri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B5A937F8-C361-4646-A97C-459B3A61504E}"/>
                </a:ext>
              </a:extLst>
            </p:cNvPr>
            <p:cNvSpPr txBox="1"/>
            <p:nvPr/>
          </p:nvSpPr>
          <p:spPr>
            <a:xfrm>
              <a:off x="16180853" y="15532962"/>
              <a:ext cx="1290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0" dirty="0" smtClean="0">
                  <a:latin typeface="Calibri" charset="0"/>
                </a:rPr>
                <a:t>moustache</a:t>
              </a:r>
              <a:endParaRPr lang="en-US" sz="1400" b="0" dirty="0">
                <a:latin typeface="Calibri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12584</TotalTime>
  <Words>825</Words>
  <Application>Microsoft Macintosh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ＭＳ Ｐゴシック</vt:lpstr>
      <vt:lpstr>Times New Roman</vt:lpstr>
      <vt:lpstr>Wingdings</vt:lpstr>
      <vt:lpstr>Default Design</vt:lpstr>
      <vt:lpstr>PowerPoint Presentation</vt:lpstr>
    </vt:vector>
  </TitlesOfParts>
  <Company>Slartibartfast Bistromathics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Back-End Design Flow for Single Chip Radios</dc:title>
  <dc:creator>Wm. Rhett Davis</dc:creator>
  <cp:lastModifiedBy>Zachary Liu</cp:lastModifiedBy>
  <cp:revision>708</cp:revision>
  <cp:lastPrinted>2000-01-07T18:18:28Z</cp:lastPrinted>
  <dcterms:created xsi:type="dcterms:W3CDTF">2012-10-23T20:00:46Z</dcterms:created>
  <dcterms:modified xsi:type="dcterms:W3CDTF">2018-01-15T11:51:10Z</dcterms:modified>
</cp:coreProperties>
</file>