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9A"/>
    <a:srgbClr val="9F3322"/>
    <a:srgbClr val="A23027"/>
    <a:srgbClr val="FF9900"/>
    <a:srgbClr val="FAF6F6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>
      <p:cViewPr varScale="1">
        <p:scale>
          <a:sx n="22" d="100"/>
          <a:sy n="22" d="100"/>
        </p:scale>
        <p:origin x="653" y="58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0" Type="http://schemas.openxmlformats.org/officeDocument/2006/relationships/image" Target="../media/image1.png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7802441" y="696085"/>
            <a:ext cx="21022915" cy="1092607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500" i="1" dirty="0">
                <a:solidFill>
                  <a:srgbClr val="9F332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Robustness of Face Recognition to Image Manipulations</a:t>
            </a: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19004" y="2711225"/>
            <a:ext cx="12244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alibri" charset="0"/>
              </a:rPr>
              <a:t>Cathy Chen (cc27), Zachary Liu (</a:t>
            </a:r>
            <a:r>
              <a:rPr lang="en-US" sz="4000" dirty="0" err="1">
                <a:latin typeface="Calibri" charset="0"/>
              </a:rPr>
              <a:t>zsliu</a:t>
            </a:r>
            <a:r>
              <a:rPr lang="en-US" sz="4000" dirty="0">
                <a:latin typeface="Calibri" charset="0"/>
              </a:rPr>
              <a:t>), Lindy Zeng (lindy)</a:t>
            </a:r>
            <a:endParaRPr lang="en-US" sz="4000" i="1" dirty="0">
              <a:latin typeface="Calibri" charset="0"/>
            </a:endParaRP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360" y="3925545"/>
            <a:ext cx="11201400" cy="5464440"/>
            <a:chOff x="985937" y="4008497"/>
            <a:chExt cx="9601200" cy="6402337"/>
          </a:xfrm>
        </p:grpSpPr>
        <p:sp>
          <p:nvSpPr>
            <p:cNvPr id="8" name="Rectangle 7"/>
            <p:cNvSpPr/>
            <p:nvPr/>
          </p:nvSpPr>
          <p:spPr>
            <a:xfrm>
              <a:off x="985937" y="5008055"/>
              <a:ext cx="9584948" cy="54027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Humans can often recognize faces even if it is distorted or occluded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Computer facial recognition applications must continue to recognize faces even when the face may look slightly different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Goal: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 Implement/use a variety of face recognition algorithms and implement image manipulations. Analyze the impact of each manipulation on the accuracy of the algorithms.</a:t>
              </a: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5937" y="4008497"/>
              <a:ext cx="9601200" cy="999556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Motivation</a:t>
              </a:r>
              <a:endParaRPr lang="en-US" sz="44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85799" y="14854425"/>
            <a:ext cx="11177000" cy="8938532"/>
            <a:chOff x="990599" y="3962400"/>
            <a:chExt cx="9645905" cy="3919887"/>
          </a:xfrm>
        </p:grpSpPr>
        <p:sp>
          <p:nvSpPr>
            <p:cNvPr id="13" name="Rectangle 12"/>
            <p:cNvSpPr/>
            <p:nvPr/>
          </p:nvSpPr>
          <p:spPr>
            <a:xfrm>
              <a:off x="990599" y="4343670"/>
              <a:ext cx="9608109" cy="35386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00150" marR="0" lvl="1" indent="-7429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599" y="3962400"/>
              <a:ext cx="9645905" cy="458535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Methods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739075" y="3925547"/>
            <a:ext cx="11201095" cy="8592949"/>
            <a:chOff x="968226" y="3962400"/>
            <a:chExt cx="9666699" cy="2780373"/>
          </a:xfrm>
        </p:grpSpPr>
        <p:sp>
          <p:nvSpPr>
            <p:cNvPr id="193" name="Rectangle 192"/>
            <p:cNvSpPr/>
            <p:nvPr/>
          </p:nvSpPr>
          <p:spPr>
            <a:xfrm>
              <a:off x="990600" y="4238441"/>
              <a:ext cx="9601200" cy="2504332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1"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68226" y="3962400"/>
              <a:ext cx="9666699" cy="31416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Results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39075" y="12712602"/>
            <a:ext cx="11156565" cy="5160861"/>
            <a:chOff x="990600" y="3629656"/>
            <a:chExt cx="9601201" cy="2207468"/>
          </a:xfrm>
        </p:grpSpPr>
        <p:sp>
          <p:nvSpPr>
            <p:cNvPr id="258" name="Rectangle 257"/>
            <p:cNvSpPr/>
            <p:nvPr/>
          </p:nvSpPr>
          <p:spPr>
            <a:xfrm>
              <a:off x="990600" y="4024335"/>
              <a:ext cx="9601201" cy="181278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VGG-FACE outperforms the statistical methods for face recognition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 (PCA, Sparse Representation)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Overall decrease in performance across all algorithms for manipulated images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Manipulation specifics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600" y="3629656"/>
              <a:ext cx="9601201" cy="39467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Results and Discussion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61" name="Group 22"/>
          <p:cNvGrpSpPr>
            <a:grpSpLocks/>
          </p:cNvGrpSpPr>
          <p:nvPr/>
        </p:nvGrpSpPr>
        <p:grpSpPr bwMode="auto">
          <a:xfrm>
            <a:off x="12216399" y="5695329"/>
            <a:ext cx="23603346" cy="21150502"/>
            <a:chOff x="685800" y="11108124"/>
            <a:chExt cx="20883753" cy="1566181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85800" y="19239173"/>
              <a:ext cx="10744054" cy="753076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0149" y="19331351"/>
              <a:ext cx="10525404" cy="3714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Calibri" charset="0"/>
                </a:rPr>
                <a:t>Baseline Performance</a:t>
              </a: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[Graph of results on no manipulation task with different splits]</a:t>
              </a: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[Motivation: different amounts of training data to represent different cases.]</a:t>
              </a:r>
            </a:p>
            <a:p>
              <a:pPr>
                <a:defRPr/>
              </a:pPr>
              <a:endParaRPr lang="en-US" sz="3200" b="0" dirty="0">
                <a:latin typeface="Calibri" charset="0"/>
              </a:endParaRPr>
            </a:p>
            <a:p>
              <a:pPr>
                <a:defRPr/>
              </a:pPr>
              <a:endParaRPr lang="en-US" sz="3200" b="0" dirty="0">
                <a:latin typeface="Calibri" charset="0"/>
              </a:endParaRPr>
            </a:p>
            <a:p>
              <a:pPr>
                <a:defRPr/>
              </a:pPr>
              <a:r>
                <a:rPr lang="en-US" sz="3200" dirty="0">
                  <a:latin typeface="Calibri" charset="0"/>
                </a:rPr>
                <a:t>Performance with Distortion</a:t>
              </a: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[Performance plots]</a:t>
              </a: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[Plot change in performance vs </a:t>
              </a:r>
              <a:r>
                <a:rPr lang="en-US" sz="3200" b="0">
                  <a:latin typeface="Calibri" charset="0"/>
                </a:rPr>
                <a:t>baseline performance]</a:t>
              </a:r>
              <a:endParaRPr lang="en-US" sz="3200" b="0" dirty="0">
                <a:latin typeface="Calibri" charset="0"/>
              </a:endParaRPr>
            </a:p>
            <a:p>
              <a:pPr>
                <a:defRPr/>
              </a:pPr>
              <a:endParaRPr lang="en-US" sz="3200" b="0" dirty="0">
                <a:latin typeface="Calibri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788543" y="11108124"/>
              <a:ext cx="9781010" cy="4330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latin typeface="Calibri" charset="0"/>
                </a:rPr>
                <a:t>More results</a:t>
              </a:r>
            </a:p>
          </p:txBody>
        </p:sp>
      </p:grpSp>
      <p:sp>
        <p:nvSpPr>
          <p:cNvPr id="212" name="Rectangle 211"/>
          <p:cNvSpPr/>
          <p:nvPr/>
        </p:nvSpPr>
        <p:spPr bwMode="auto">
          <a:xfrm>
            <a:off x="685799" y="25354358"/>
            <a:ext cx="11176999" cy="1468041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Professor Olga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Russakovsky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Kyle Genova, Riley Simmons-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Edler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12307477" y="4825648"/>
            <a:ext cx="12052122" cy="10863622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</a:pPr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1200150" lvl="1" indent="-74295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74168" y="3919581"/>
            <a:ext cx="12085431" cy="904456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Implementation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85801" y="10580517"/>
            <a:ext cx="11176997" cy="3724360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</p:txBody>
      </p:sp>
      <p:grpSp>
        <p:nvGrpSpPr>
          <p:cNvPr id="120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4739075" y="18193806"/>
            <a:ext cx="11156565" cy="8652030"/>
            <a:chOff x="990600" y="3962400"/>
            <a:chExt cx="9601201" cy="4863697"/>
          </a:xfrm>
        </p:grpSpPr>
        <p:sp>
          <p:nvSpPr>
            <p:cNvPr id="121" name="Rectangle 120"/>
            <p:cNvSpPr/>
            <p:nvPr/>
          </p:nvSpPr>
          <p:spPr>
            <a:xfrm>
              <a:off x="990600" y="4474368"/>
              <a:ext cx="9601201" cy="435172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[1] Face Recognition Homepage - Algorithms. </a:t>
              </a:r>
              <a:endParaRPr lang="en-US" sz="2500" b="0" dirty="0">
                <a:latin typeface="Calibri" charset="0"/>
                <a:ea typeface="Calibri" charset="0"/>
                <a:cs typeface="Calibri" charset="0"/>
              </a:endParaRPr>
            </a:p>
            <a:p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[2] Pierre </a:t>
              </a:r>
              <a:r>
                <a:rPr lang="en-US" sz="2500" b="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Drap</a:t>
              </a:r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 and Julien </a:t>
              </a:r>
              <a:r>
                <a:rPr lang="en-US" sz="2500" b="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Lefèvre</a:t>
              </a:r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. An Exact Formula for Calculating Inverse Radial Lens Distortions. </a:t>
              </a:r>
              <a:r>
                <a:rPr lang="en-US" sz="2500" b="0" i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Sensors (Basel, Switzerland)</a:t>
              </a:r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, 16(6), June 2016.</a:t>
              </a:r>
            </a:p>
            <a:p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[3] </a:t>
              </a:r>
              <a:endParaRPr lang="en-US" sz="2500" b="0" dirty="0">
                <a:latin typeface="Calibri" charset="0"/>
                <a:ea typeface="Calibri" charset="0"/>
                <a:cs typeface="Calibri" charset="0"/>
              </a:endParaRPr>
            </a:p>
            <a:p>
              <a:endParaRPr lang="en-US" sz="2500" b="0" dirty="0">
                <a:latin typeface="Calibri" charset="0"/>
                <a:ea typeface="Calibri" charset="0"/>
                <a:cs typeface="Calibri" charset="0"/>
              </a:endParaRPr>
            </a:p>
            <a:p>
              <a:pPr marL="457200" indent="-457200">
                <a:buFont typeface="Wingdings" charset="2"/>
                <a:buChar char="§"/>
                <a:defRPr/>
              </a:pPr>
              <a:r>
                <a:rPr lang="en-US" sz="25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Just copy over from paper?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90600" y="3962400"/>
              <a:ext cx="9601201" cy="511968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Works Cited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1780" y="1183640"/>
            <a:ext cx="3335020" cy="1254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7620" y="1041535"/>
            <a:ext cx="576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</a:rPr>
              <a:t>COS 429 Computer Vision</a:t>
            </a:r>
          </a:p>
          <a:p>
            <a:endParaRPr lang="en-US" sz="3000" dirty="0">
              <a:latin typeface="Calibri" charset="0"/>
            </a:endParaRPr>
          </a:p>
          <a:p>
            <a:r>
              <a:rPr lang="en-US" sz="3000" dirty="0">
                <a:latin typeface="Calibri" charset="0"/>
              </a:rPr>
              <a:t>Project Adviser: Kyle Genova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255" y="10756095"/>
            <a:ext cx="11062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Traditional statistical methods and deep learning used in face recognition problems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Image manipulations from linear algebras, mimicking lens distortion, neural networks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Psychology indicates that image manipulation may equalize face recognition ability in human beings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685800" y="24493090"/>
            <a:ext cx="1119595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Acknowledgements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0360" y="9723133"/>
            <a:ext cx="11203047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Background and Related Work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216400" y="15841060"/>
            <a:ext cx="1214319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Results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6256" y="16107221"/>
            <a:ext cx="11125504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>
                <a:latin typeface="Calibri" charset="0"/>
              </a:rPr>
              <a:t>Face recognition algorithms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3200" b="0">
                <a:latin typeface="Calibri" charset="0"/>
              </a:rPr>
              <a:t>PCA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3200" b="0">
                <a:latin typeface="Calibri" charset="0"/>
              </a:rPr>
              <a:t>Sparse Representation</a:t>
            </a:r>
          </a:p>
          <a:p>
            <a:pPr marL="914400" lvl="1" indent="-457200">
              <a:buFont typeface="Arial" charset="0"/>
              <a:buChar char="•"/>
              <a:defRPr/>
            </a:pPr>
            <a:r>
              <a:rPr lang="en-US" sz="3200" b="0">
                <a:latin typeface="Calibri" charset="0"/>
              </a:rPr>
              <a:t>With Dimension Reduction</a:t>
            </a:r>
          </a:p>
          <a:p>
            <a:pPr marL="914400" lvl="1" indent="-457200">
              <a:buFont typeface="Arial" charset="0"/>
              <a:buChar char="•"/>
              <a:defRPr/>
            </a:pPr>
            <a:r>
              <a:rPr lang="en-US" sz="3200" b="0">
                <a:latin typeface="Calibri" charset="0"/>
              </a:rPr>
              <a:t>With Combined L1 Loss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3200" b="0">
                <a:latin typeface="Calibri" charset="0"/>
              </a:rPr>
              <a:t>VGG-FACE</a:t>
            </a:r>
          </a:p>
          <a:p>
            <a:pPr>
              <a:defRPr/>
            </a:pPr>
            <a:endParaRPr lang="en-US" sz="3200" b="0">
              <a:latin typeface="Calibri" charset="0"/>
            </a:endParaRPr>
          </a:p>
          <a:p>
            <a:pPr>
              <a:defRPr/>
            </a:pPr>
            <a:r>
              <a:rPr lang="en-US" sz="3200">
                <a:latin typeface="Calibri" charset="0"/>
              </a:rPr>
              <a:t>Image Manipulations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>
                <a:latin typeface="Calibri" charset="0"/>
              </a:rPr>
              <a:t>Occlusion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>
                <a:latin typeface="Calibri" charset="0"/>
              </a:rPr>
              <a:t>Radial Distortion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>
                <a:latin typeface="Calibri" charset="0"/>
              </a:rPr>
              <a:t>Blur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>
                <a:latin typeface="Calibri" charset="0"/>
              </a:rPr>
              <a:t>Deep Feature Interpretation</a:t>
            </a:r>
          </a:p>
          <a:p>
            <a:pPr marL="742950" indent="-742950">
              <a:buFont typeface="Wingdings" charset="2"/>
              <a:buChar char="§"/>
              <a:defRPr/>
            </a:pPr>
            <a:endParaRPr lang="en-US" sz="3200" b="0">
              <a:latin typeface="Calibri" charset="0"/>
            </a:endParaRPr>
          </a:p>
          <a:p>
            <a:pPr>
              <a:defRPr/>
            </a:pPr>
            <a:r>
              <a:rPr lang="en-US" sz="3200">
                <a:latin typeface="Calibri" charset="0"/>
              </a:rPr>
              <a:t>Dataset</a:t>
            </a:r>
          </a:p>
          <a:p>
            <a:pPr>
              <a:defRPr/>
            </a:pPr>
            <a:r>
              <a:rPr lang="en-US" sz="3200" b="0">
                <a:latin typeface="Calibri" charset="0"/>
              </a:rPr>
              <a:t>Labeled Faces in the Wild (LFW)</a:t>
            </a:r>
          </a:p>
          <a:p>
            <a:pPr marL="1200150" lvl="1" indent="-742950">
              <a:buFont typeface="Wingdings" charset="2"/>
              <a:buChar char="§"/>
              <a:defRPr/>
            </a:pPr>
            <a:endParaRPr lang="en-US" sz="3200" b="0">
              <a:latin typeface="Calibri" charset="0"/>
            </a:endParaRPr>
          </a:p>
          <a:p>
            <a:pPr marL="1200150" lvl="1" indent="-742950">
              <a:buFont typeface="Wingdings" charset="2"/>
              <a:buChar char="§"/>
              <a:defRPr/>
            </a:pPr>
            <a:endParaRPr lang="en-US" sz="3200" b="0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593" y="8860896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68118" y="8674653"/>
            <a:ext cx="387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latin typeface="Calibri" charset="0"/>
              </a:rPr>
              <a:t>Blur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593" y="5106476"/>
            <a:ext cx="5486400" cy="3657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2568119" y="4862842"/>
            <a:ext cx="387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charset="0"/>
              </a:rPr>
              <a:t>Occlusion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394" y="5115789"/>
            <a:ext cx="5486400" cy="3657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686685" y="4896509"/>
            <a:ext cx="387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charset="0"/>
              </a:rPr>
              <a:t>Radial Distortion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673260" y="8674653"/>
            <a:ext cx="387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charset="0"/>
              </a:rPr>
              <a:t>Deep Feature Interpretation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79885" y="12740429"/>
            <a:ext cx="4151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way to represent the algorithms visually? We could make flow charts of what they do? Or add equations representing what they do.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67632" y="20069323"/>
            <a:ext cx="415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Annoying blank space here </a:t>
            </a:r>
            <a:r>
              <a:rPr lang="en-US">
                <a:sym typeface="Wingdings"/>
              </a:rPr>
              <a:t>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CF026-2437-400B-8D77-36D9BD54E57E}"/>
              </a:ext>
            </a:extLst>
          </p:cNvPr>
          <p:cNvSpPr/>
          <p:nvPr/>
        </p:nvSpPr>
        <p:spPr>
          <a:xfrm rot="10377139" flipV="1">
            <a:off x="13490792" y="22073186"/>
            <a:ext cx="8129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there’s space, could describe the algorithms here and put the results in the other column.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12201</TotalTime>
  <Words>365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Wingdings</vt:lpstr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Cathy Chen</cp:lastModifiedBy>
  <cp:revision>604</cp:revision>
  <cp:lastPrinted>2000-01-07T18:18:28Z</cp:lastPrinted>
  <dcterms:created xsi:type="dcterms:W3CDTF">2012-10-23T20:00:46Z</dcterms:created>
  <dcterms:modified xsi:type="dcterms:W3CDTF">2018-01-14T05:06:05Z</dcterms:modified>
</cp:coreProperties>
</file>