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3"/>
  </p:normalViewPr>
  <p:slideViewPr>
    <p:cSldViewPr>
      <p:cViewPr varScale="1">
        <p:scale>
          <a:sx n="23" d="100"/>
          <a:sy n="23" d="100"/>
        </p:scale>
        <p:origin x="1219" y="58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2244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 charset="0"/>
              </a:rPr>
              <a:t>Cathy Chen (cc27), Zachary Liu (</a:t>
            </a:r>
            <a:r>
              <a:rPr lang="en-US" sz="4000" dirty="0" err="1">
                <a:latin typeface="Calibri" charset="0"/>
              </a:rPr>
              <a:t>zsliu</a:t>
            </a:r>
            <a:r>
              <a:rPr lang="en-US" sz="4000" dirty="0">
                <a:latin typeface="Calibri" charset="0"/>
              </a:rPr>
              <a:t>), Lindy Zeng (lindy)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5"/>
              <a:ext cx="9584948" cy="5402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they are distorted or occluded.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16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 Implement and use a variety of face recognition algorithms and implement image manipulations. Analyze the impact of each manipulation on the accuracy of the algorithms.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18473" y="14225623"/>
            <a:ext cx="11177000" cy="12923792"/>
            <a:chOff x="990599" y="3962400"/>
            <a:chExt cx="9645905" cy="3919887"/>
          </a:xfrm>
        </p:grpSpPr>
        <p:sp>
          <p:nvSpPr>
            <p:cNvPr id="13" name="Rectangle 12"/>
            <p:cNvSpPr/>
            <p:nvPr/>
          </p:nvSpPr>
          <p:spPr>
            <a:xfrm>
              <a:off x="990599" y="4343670"/>
              <a:ext cx="9608109" cy="3538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0150" marR="0" lvl="1" indent="-742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458535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Face Recognition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39075" y="3925547"/>
            <a:ext cx="11201095" cy="8592949"/>
            <a:chOff x="968226" y="3962400"/>
            <a:chExt cx="9666699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990600" y="4238441"/>
              <a:ext cx="9601200" cy="2504332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8226" y="3962400"/>
              <a:ext cx="9666699" cy="31416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39075" y="12712602"/>
            <a:ext cx="11156565" cy="5160861"/>
            <a:chOff x="990600" y="3629656"/>
            <a:chExt cx="9601201" cy="2207468"/>
          </a:xfrm>
        </p:grpSpPr>
        <p:sp>
          <p:nvSpPr>
            <p:cNvPr id="258" name="Rectangle 257"/>
            <p:cNvSpPr/>
            <p:nvPr/>
          </p:nvSpPr>
          <p:spPr>
            <a:xfrm>
              <a:off x="990600" y="4024335"/>
              <a:ext cx="9601201" cy="18127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VGG-FACE outperforms the statistical methods for face recognition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 by a large margin (PCA, Sparse </a:t>
              </a:r>
              <a:r>
                <a:rPr lang="en-US" sz="3200" b="0">
                  <a:solidFill>
                    <a:schemeClr val="tx1"/>
                  </a:solidFill>
                  <a:latin typeface="Calibri" charset="0"/>
                  <a:sym typeface="Wingdings"/>
                </a:rPr>
                <a:t>Representation).</a:t>
              </a:r>
              <a:endParaRPr lang="en-US" sz="3200" b="0" dirty="0">
                <a:solidFill>
                  <a:schemeClr val="tx1"/>
                </a:solidFill>
                <a:latin typeface="Calibri" charset="0"/>
                <a:sym typeface="Wingdings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Overall decrease in performance across all algorithms for manipulated images.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[MANIPULATION SPECIFICS]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629656"/>
              <a:ext cx="9601201" cy="39467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 and Discussion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5695329"/>
            <a:ext cx="23603346" cy="21454086"/>
            <a:chOff x="685800" y="11108124"/>
            <a:chExt cx="20883753" cy="1566181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19239173"/>
              <a:ext cx="10744054" cy="753076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149" y="19331351"/>
              <a:ext cx="10525404" cy="1145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Calibri" charset="0"/>
                </a:rPr>
                <a:t>Baseline Performance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We test our algorithms on un-manipulated images with different amounts of train faces to mimic different real-world scenarios.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788543" y="11108124"/>
              <a:ext cx="9781010" cy="1145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[EITHER OVERFLOW FROM OTHER RESULTS OR PLOT OF CHANGE IN PERFORMANCE VS DISTORTION FOR DIFFERENT ALGORITHMS]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OR SPLIT INTO VGG AND NON-VGG?</a:t>
              </a: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24765000" y="25656444"/>
            <a:ext cx="11176999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, Dr. Andras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Ferencz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307477" y="4825648"/>
            <a:ext cx="12052122" cy="10863622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Face Manipulation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580517"/>
            <a:ext cx="11176997" cy="3222566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39075" y="18193804"/>
            <a:ext cx="11156565" cy="6299285"/>
            <a:chOff x="990600" y="3962400"/>
            <a:chExt cx="9601201" cy="2593267"/>
          </a:xfrm>
        </p:grpSpPr>
        <p:sp>
          <p:nvSpPr>
            <p:cNvPr id="121" name="Rectangle 120"/>
            <p:cNvSpPr/>
            <p:nvPr/>
          </p:nvSpPr>
          <p:spPr>
            <a:xfrm>
              <a:off x="990600" y="4474368"/>
              <a:ext cx="9601201" cy="208129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[1] Face Recognition Homepage - Algorithms. </a:t>
              </a:r>
              <a:endParaRPr lang="en-US" sz="2500" b="0" dirty="0">
                <a:latin typeface="Calibri" charset="0"/>
                <a:ea typeface="Calibri" charset="0"/>
                <a:cs typeface="Calibri" charset="0"/>
              </a:endParaRPr>
            </a:p>
            <a:p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[2] Pierre </a:t>
              </a:r>
              <a:r>
                <a:rPr lang="en-US" sz="2500" b="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Drap</a:t>
              </a:r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 and Julien </a:t>
              </a:r>
              <a:r>
                <a:rPr lang="en-US" sz="2500" b="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Lefèvre</a:t>
              </a:r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. An Exact Formula for Calculating Inverse Radial Lens Distortions. </a:t>
              </a:r>
              <a:r>
                <a:rPr lang="en-US" sz="2500" b="0" i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Sensors (Basel, Switzerland)</a:t>
              </a:r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, 16(6), June 2016.</a:t>
              </a:r>
            </a:p>
            <a:p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[3] </a:t>
              </a:r>
            </a:p>
            <a:p>
              <a:endParaRPr lang="en-US" sz="25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[ADD AT THE END AND FILL IN [X] IN REST OF POSTER]</a:t>
              </a:r>
              <a:endParaRPr lang="en-US" sz="2500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0600" y="3962400"/>
              <a:ext cx="9601201" cy="511968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</a:rPr>
              <a:t>COS 429 Computer Vision</a:t>
            </a: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>
                <a:latin typeface="Calibri" charset="0"/>
              </a:rPr>
              <a:t>Project Adviser: Kyle Genova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255" y="10756095"/>
            <a:ext cx="11062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Traditional statistical methods and deep learning used in face recognition problems.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Image manipulations from linear algebras, mimicking lens distortion, neural networks.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Psychology indicates that image manipulation may equalize face recognition ability in human beings. [X]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4765001" y="24795176"/>
            <a:ext cx="1119595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723133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5841060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88833" y="16524567"/>
                <a:ext cx="11125504" cy="1167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Face recognition algorithms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PCA</a:t>
                </a:r>
                <a:r>
                  <a:rPr lang="en-US" sz="3200" b="0" dirty="0">
                    <a:latin typeface="Calibri" charset="0"/>
                  </a:rPr>
                  <a:t>: Compute “eigenface” face projections of test image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training images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libri" charset="0"/>
                  </a:rPr>
                  <a:t>) and solve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. [X]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Sparse Representation</a:t>
                </a:r>
                <a:r>
                  <a:rPr lang="en-US" sz="3200" b="0" dirty="0">
                    <a:latin typeface="Calibri" charset="0"/>
                  </a:rPr>
                  <a:t>: Encode test image as sparse representation of training faces (For test image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 and  train images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classify according to weights. [X]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Dimension Reduction</a:t>
                </a:r>
                <a:r>
                  <a:rPr lang="en-US" sz="3200" b="0" dirty="0">
                    <a:latin typeface="Calibri" charset="0"/>
                  </a:rPr>
                  <a:t>: Perform sparse representation after projecting images using PCA.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Combined L1 Loss</a:t>
                </a:r>
                <a:r>
                  <a:rPr lang="en-US" sz="3200" b="0" dirty="0">
                    <a:latin typeface="Calibri" charset="0"/>
                  </a:rPr>
                  <a:t>: Encode test faces with both train faces and standard basis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to account for small differences between images.</a:t>
                </a:r>
                <a:endParaRPr lang="en-US" sz="3200" b="0" u="sng" dirty="0">
                  <a:latin typeface="Calibri" charset="0"/>
                </a:endParaRP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VGG-FACE</a:t>
                </a:r>
                <a:r>
                  <a:rPr lang="en-US" sz="3200" b="0" dirty="0">
                    <a:latin typeface="Calibri" charset="0"/>
                  </a:rPr>
                  <a:t>: Use features from pre-trained VGG network and predict using K-nearest neighbors based on cosine distances. [X]</a:t>
                </a:r>
                <a:endParaRPr lang="en-US" sz="3200" b="0" u="sng" dirty="0">
                  <a:latin typeface="Calibri" charset="0"/>
                </a:endParaRPr>
              </a:p>
              <a:p>
                <a:pPr>
                  <a:defRPr/>
                </a:pPr>
                <a:endParaRPr lang="en-US" sz="1600" b="0" dirty="0">
                  <a:latin typeface="Calibri" charset="0"/>
                </a:endParaRPr>
              </a:p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Dataset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Labeled Faces in the Wild (LFW): subjects with at least 20 faces.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Use equal number of training faces for each subject.</a:t>
                </a: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3" y="16524567"/>
                <a:ext cx="11125504" cy="11679864"/>
              </a:xfrm>
              <a:prstGeom prst="rect">
                <a:avLst/>
              </a:prstGeom>
              <a:blipFill>
                <a:blip r:embed="rId11"/>
                <a:stretch>
                  <a:fillRect l="-1370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985" y="11770988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16862" y="10619903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Blur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563" y="6169250"/>
            <a:ext cx="5486400" cy="3657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372069" y="4862842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Occlusion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771" y="7016396"/>
            <a:ext cx="5486400" cy="3657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042270" y="4829263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Radial Distortion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2724621" y="9672684"/>
            <a:ext cx="516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Deep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Feature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Interpretation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C6F1D3-02AF-4D2D-AD5C-A4546F877A04}"/>
              </a:ext>
            </a:extLst>
          </p:cNvPr>
          <p:cNvSpPr txBox="1"/>
          <p:nvPr/>
        </p:nvSpPr>
        <p:spPr>
          <a:xfrm>
            <a:off x="13393651" y="5645116"/>
            <a:ext cx="4451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Randomly reset pixels in a selected region of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25782-10BA-4DA6-9538-1233D6DF295C}"/>
                  </a:ext>
                </a:extLst>
              </p:cNvPr>
              <p:cNvSpPr txBox="1"/>
              <p:nvPr/>
            </p:nvSpPr>
            <p:spPr>
              <a:xfrm>
                <a:off x="18731141" y="5522900"/>
                <a:ext cx="5028339" cy="177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000" b="0" dirty="0">
                    <a:latin typeface="Calibri" charset="0"/>
                  </a:rPr>
                  <a:t>Impose pincushion and barrel distortion (caused by spherical camera lenses): replace pixel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is distance from center of image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controls distortion amount and type.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25782-10BA-4DA6-9538-1233D6DF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41" y="5522900"/>
                <a:ext cx="5028339" cy="1771254"/>
              </a:xfrm>
              <a:prstGeom prst="rect">
                <a:avLst/>
              </a:prstGeom>
              <a:blipFill>
                <a:blip r:embed="rId15"/>
                <a:stretch>
                  <a:fillRect l="-1333" t="-2062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5A937F8-C361-4646-A97C-459B3A61504E}"/>
              </a:ext>
            </a:extLst>
          </p:cNvPr>
          <p:cNvSpPr txBox="1"/>
          <p:nvPr/>
        </p:nvSpPr>
        <p:spPr>
          <a:xfrm>
            <a:off x="12902886" y="10362961"/>
            <a:ext cx="502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Use DFI network to make faces look older or add a moustache to the face. [X]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573FA1-48FA-4188-A006-2D497FA6855A}"/>
              </a:ext>
            </a:extLst>
          </p:cNvPr>
          <p:cNvSpPr txBox="1"/>
          <p:nvPr/>
        </p:nvSpPr>
        <p:spPr>
          <a:xfrm>
            <a:off x="18853709" y="11149553"/>
            <a:ext cx="474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Replace each pixel by the average of its neighbors within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2D3E9-9ECD-4FA3-81B8-390F9A9855D5}"/>
              </a:ext>
            </a:extLst>
          </p:cNvPr>
          <p:cNvSpPr txBox="1"/>
          <p:nvPr/>
        </p:nvSpPr>
        <p:spPr>
          <a:xfrm>
            <a:off x="12902886" y="11503496"/>
            <a:ext cx="4741676" cy="3416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BBDAA-FDA5-4712-862E-EF1E7AB2B4D3}"/>
              </a:ext>
            </a:extLst>
          </p:cNvPr>
          <p:cNvSpPr txBox="1"/>
          <p:nvPr/>
        </p:nvSpPr>
        <p:spPr>
          <a:xfrm>
            <a:off x="12902886" y="11770988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D3C848-4F86-4BCF-BB38-22296BFFE0CF}"/>
              </a:ext>
            </a:extLst>
          </p:cNvPr>
          <p:cNvSpPr txBox="1"/>
          <p:nvPr/>
        </p:nvSpPr>
        <p:spPr>
          <a:xfrm>
            <a:off x="14413049" y="11782237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Older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BB1F18-41DD-48F1-8040-03AA8015C748}"/>
              </a:ext>
            </a:extLst>
          </p:cNvPr>
          <p:cNvSpPr txBox="1"/>
          <p:nvPr/>
        </p:nvSpPr>
        <p:spPr>
          <a:xfrm>
            <a:off x="15980845" y="11770988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moustache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AE3BEA-A501-4FE2-8519-F5F66F4F5354}"/>
              </a:ext>
            </a:extLst>
          </p:cNvPr>
          <p:cNvSpPr/>
          <p:nvPr/>
        </p:nvSpPr>
        <p:spPr>
          <a:xfrm>
            <a:off x="12378667" y="22262469"/>
            <a:ext cx="115552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b="0" dirty="0">
              <a:latin typeface="Calibri" charset="0"/>
            </a:endParaRPr>
          </a:p>
          <a:p>
            <a:pPr>
              <a:defRPr/>
            </a:pPr>
            <a:r>
              <a:rPr lang="en-US" sz="3200" dirty="0">
                <a:latin typeface="Calibri" charset="0"/>
              </a:rPr>
              <a:t>Performance with Distortion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9A687-3D42-4B37-9A48-72C3DB8BEEFC}"/>
              </a:ext>
            </a:extLst>
          </p:cNvPr>
          <p:cNvSpPr txBox="1"/>
          <p:nvPr/>
        </p:nvSpPr>
        <p:spPr>
          <a:xfrm>
            <a:off x="12417574" y="18744078"/>
            <a:ext cx="1168439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BASELINE PERFORMANCE PLOT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0D1DD6-A904-470B-BBAB-4A9B662C15C0}"/>
              </a:ext>
            </a:extLst>
          </p:cNvPr>
          <p:cNvSpPr txBox="1"/>
          <p:nvPr/>
        </p:nvSpPr>
        <p:spPr>
          <a:xfrm>
            <a:off x="12471701" y="23411133"/>
            <a:ext cx="1168439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PLOT PERFORMANCES WITH DISTORTIONS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12275</TotalTime>
  <Words>585</Words>
  <Application>Microsoft Office PowerPoint</Application>
  <PresentationFormat>Custom</PresentationFormat>
  <Paragraphs>104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Cambria Math</vt:lpstr>
      <vt:lpstr>Times New Roman</vt:lpstr>
      <vt:lpstr>Wingdings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Cathy Chen</cp:lastModifiedBy>
  <cp:revision>676</cp:revision>
  <cp:lastPrinted>2000-01-07T18:18:28Z</cp:lastPrinted>
  <dcterms:created xsi:type="dcterms:W3CDTF">2012-10-23T20:00:46Z</dcterms:created>
  <dcterms:modified xsi:type="dcterms:W3CDTF">2018-01-14T16:28:28Z</dcterms:modified>
</cp:coreProperties>
</file>