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30270450" cy="385508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142">
          <p15:clr>
            <a:srgbClr val="A4A3A4"/>
          </p15:clr>
        </p15:guide>
        <p15:guide id="2" pos="95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9A"/>
    <a:srgbClr val="9F3322"/>
    <a:srgbClr val="A23027"/>
    <a:srgbClr val="FF9900"/>
    <a:srgbClr val="FAF6F6"/>
    <a:srgbClr val="FF7C80"/>
    <a:srgbClr val="FFCC66"/>
    <a:srgbClr val="22228A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1" autoAdjust="0"/>
    <p:restoredTop sz="94653"/>
  </p:normalViewPr>
  <p:slideViewPr>
    <p:cSldViewPr>
      <p:cViewPr>
        <p:scale>
          <a:sx n="60" d="100"/>
          <a:sy n="60" d="100"/>
        </p:scale>
        <p:origin x="-2648" y="-1032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" d="100"/>
          <a:sy n="19" d="100"/>
        </p:scale>
        <p:origin x="-2004" y="-216"/>
      </p:cViewPr>
      <p:guideLst>
        <p:guide orient="horz" pos="12142"/>
        <p:guide pos="953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E760A1-ED35-DD47-9498-83CDA1689DA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73700" y="2895600"/>
            <a:ext cx="19304000" cy="1447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8600" y="18288000"/>
            <a:ext cx="22174200" cy="173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1D0300-6C62-9C4A-A9F7-9AB24215CA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D5841-469B-0A46-BE64-852751032BA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ffectLst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246063"/>
            <a:ext cx="35661600" cy="3335337"/>
          </a:xfrm>
          <a:prstGeom prst="rect">
            <a:avLst/>
          </a:prstGeom>
          <a:solidFill>
            <a:srgbClr val="FFFFFF"/>
          </a:solidFill>
          <a:ln w="54864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2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6pPr>
      <a:lvl7pPr marL="9144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7pPr>
      <a:lvl8pPr marL="13716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8pPr>
      <a:lvl9pPr marL="18288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9pPr>
    </p:titleStyle>
    <p:bodyStyle>
      <a:lvl1pPr marL="1333500" indent="-13335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0" indent="-111125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  <a:ea typeface="ＭＳ Ｐゴシック" charset="-128"/>
        </a:defRPr>
      </a:lvl2pPr>
      <a:lvl3pPr marL="4438650" indent="-8890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charset="-128"/>
        </a:defRPr>
      </a:lvl3pPr>
      <a:lvl4pPr marL="6216650" indent="-88900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  <a:ea typeface="ＭＳ Ｐゴシック" charset="-128"/>
        </a:defRPr>
      </a:lvl4pPr>
      <a:lvl5pPr marL="79946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  <a:ea typeface="ＭＳ Ｐゴシック" charset="-128"/>
        </a:defRPr>
      </a:lvl5pPr>
      <a:lvl6pPr marL="84518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9090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3662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8234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20" Type="http://schemas.openxmlformats.org/officeDocument/2006/relationships/image" Target="../media/image11.jpg"/><Relationship Id="rId21" Type="http://schemas.openxmlformats.org/officeDocument/2006/relationships/image" Target="../media/image12.jpg"/><Relationship Id="rId22" Type="http://schemas.openxmlformats.org/officeDocument/2006/relationships/image" Target="../media/image13.jpg"/><Relationship Id="rId23" Type="http://schemas.openxmlformats.org/officeDocument/2006/relationships/image" Target="../media/image14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6" Type="http://schemas.openxmlformats.org/officeDocument/2006/relationships/image" Target="../media/image7.png"/><Relationship Id="rId17" Type="http://schemas.openxmlformats.org/officeDocument/2006/relationships/image" Target="../media/image8.png"/><Relationship Id="rId18" Type="http://schemas.openxmlformats.org/officeDocument/2006/relationships/image" Target="../media/image9.png"/><Relationship Id="rId19" Type="http://schemas.openxmlformats.org/officeDocument/2006/relationships/image" Target="../media/image10.pn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801" y="6870420"/>
            <a:ext cx="4917773" cy="3278515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7802441" y="696085"/>
            <a:ext cx="21022915" cy="1092607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500" i="1" dirty="0">
                <a:solidFill>
                  <a:srgbClr val="9F332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Robustness of Face Recognition to Image Manipulations</a:t>
            </a:r>
          </a:p>
        </p:txBody>
      </p:sp>
      <p:sp>
        <p:nvSpPr>
          <p:cNvPr id="5122" name="Text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19004" y="2711225"/>
            <a:ext cx="122440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alibri" charset="0"/>
              </a:rPr>
              <a:t>Cathy Chen (cc27), Zachary Liu (</a:t>
            </a:r>
            <a:r>
              <a:rPr lang="en-US" sz="4000" dirty="0" err="1">
                <a:latin typeface="Calibri" charset="0"/>
              </a:rPr>
              <a:t>zsliu</a:t>
            </a:r>
            <a:r>
              <a:rPr lang="en-US" sz="4000" dirty="0">
                <a:latin typeface="Calibri" charset="0"/>
              </a:rPr>
              <a:t>), Lindy Zeng (lindy)</a:t>
            </a:r>
            <a:endParaRPr lang="en-US" sz="4000" i="1" dirty="0">
              <a:latin typeface="Calibri" charset="0"/>
            </a:endParaRPr>
          </a:p>
        </p:txBody>
      </p:sp>
      <p:grpSp>
        <p:nvGrpSpPr>
          <p:cNvPr id="5125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0360" y="3925545"/>
            <a:ext cx="11201400" cy="5464440"/>
            <a:chOff x="985937" y="4008497"/>
            <a:chExt cx="9601200" cy="6402337"/>
          </a:xfrm>
        </p:grpSpPr>
        <p:sp>
          <p:nvSpPr>
            <p:cNvPr id="8" name="Rectangle 7"/>
            <p:cNvSpPr/>
            <p:nvPr/>
          </p:nvSpPr>
          <p:spPr>
            <a:xfrm>
              <a:off x="985937" y="5008053"/>
              <a:ext cx="9584948" cy="54027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 smtClean="0">
                  <a:solidFill>
                    <a:schemeClr val="tx1"/>
                  </a:solidFill>
                  <a:latin typeface="Calibri" charset="0"/>
                </a:rPr>
                <a:t>Humans 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can often recognize faces even if they are distorted or occluded.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Computer facial recognition applications must continue to recognize faces even when the face may look slightly different.</a:t>
              </a:r>
              <a:endParaRPr lang="en-US" sz="16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Goal: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 Implement and use a variety of face recognition algorithms and implement image manipulations. Analyze the impact of each manipulation on the accuracy of the algorithms.</a:t>
              </a: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5937" y="4008497"/>
              <a:ext cx="9601200" cy="999556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Motivation</a:t>
              </a:r>
              <a:endParaRPr lang="en-US" sz="44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6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18473" y="14225623"/>
            <a:ext cx="11177000" cy="12824461"/>
            <a:chOff x="990599" y="3962400"/>
            <a:chExt cx="9645905" cy="39198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990599" y="4420935"/>
                  <a:ext cx="9608109" cy="34613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6269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t"/>
                <a:lstStyle/>
                <a:p>
                  <a:pPr lvl="0">
                    <a:defRPr/>
                  </a:pPr>
                  <a:r>
                    <a:rPr lang="en-US" sz="320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Face recognition algorithms</a:t>
                  </a:r>
                </a:p>
                <a:p>
                  <a:pPr marL="457200" lvl="0" indent="-457200">
                    <a:buFont typeface="Arial" charset="0"/>
                    <a:buChar char="•"/>
                    <a:defRPr/>
                  </a:pPr>
                  <a:r>
                    <a:rPr lang="en-US" sz="3200" b="0" u="sng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PCA</a:t>
                  </a:r>
                  <a:r>
                    <a:rPr lang="en-US" sz="3200" b="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: Compute “eigenface” face projections of test image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Ω</m:t>
                      </m:r>
                    </m:oMath>
                  </a14:m>
                  <a:r>
                    <a:rPr lang="en-US" sz="3200" b="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) and training images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  <m:t>Ω</m:t>
                          </m:r>
                        </m:e>
                        <m:sub>
                          <m:r>
                            <a:rPr lang="en-US" sz="3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3200" b="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) and solve </a:t>
                  </a:r>
                  <a14:m>
                    <m:oMath xmlns:m="http://schemas.openxmlformats.org/officeDocument/2006/math"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𝑙𝑎𝑏𝑒𝑙</m:t>
                      </m:r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(</m:t>
                      </m:r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𝑎𝑟𝑔𝑚𝑖</m:t>
                      </m:r>
                      <m:sSub>
                        <m:sSubPr>
                          <m:ctrlPr>
                            <a:rPr lang="en-US" sz="3200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ＭＳ Ｐゴシック" charset="-128"/>
                                      <a:cs typeface="ＭＳ Ｐゴシック" charset="-128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ＭＳ Ｐゴシック" charset="-128"/>
                                    </a:rPr>
                                    <m:t>Ω</m:t>
                                  </m:r>
                                  <m:r>
                                    <a:rPr lang="en-US" sz="32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ＭＳ Ｐゴシック" charset="-128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b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ＭＳ Ｐゴシック" charset="-128"/>
                                    </a:rPr>
                                    <m:t>Ω</m:t>
                                  </m:r>
                                  <m:r>
                                    <a:rPr lang="en-US" sz="32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ＭＳ Ｐゴシック" charset="-128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  <m:t>2</m:t>
                          </m:r>
                        </m:sub>
                      </m:sSub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)</m:t>
                      </m:r>
                    </m:oMath>
                  </a14:m>
                  <a:r>
                    <a:rPr lang="en-US" sz="3200" b="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. [4]</a:t>
                  </a:r>
                </a:p>
                <a:p>
                  <a:pPr marL="457200" lvl="0" indent="-457200">
                    <a:buFont typeface="Arial" charset="0"/>
                    <a:buChar char="•"/>
                    <a:defRPr/>
                  </a:pPr>
                  <a:r>
                    <a:rPr lang="en-US" sz="3200" b="0" u="sng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Sparse Representation</a:t>
                  </a:r>
                  <a:r>
                    <a:rPr lang="en-US" sz="3200" b="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: Encode test image as sparse representation of training faces (For test image </a:t>
                  </a:r>
                  <a14:m>
                    <m:oMath xmlns:m="http://schemas.openxmlformats.org/officeDocument/2006/math"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𝑦</m:t>
                      </m:r>
                    </m:oMath>
                  </a14:m>
                  <a:r>
                    <a:rPr lang="en-US" sz="3200" b="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 and  train images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Φ</m:t>
                      </m:r>
                    </m:oMath>
                  </a14:m>
                  <a:r>
                    <a:rPr lang="en-US" sz="3200" b="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, solve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32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ＭＳ Ｐゴシック" charset="-128"/>
                                      <a:cs typeface="ＭＳ Ｐゴシック" charset="-128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b="0" i="1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  <a:ea typeface="ＭＳ Ｐゴシック" charset="-128"/>
                                          <a:cs typeface="ＭＳ Ｐゴシック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ＭＳ Ｐゴシック" charset="-128"/>
                                          <a:cs typeface="ＭＳ Ｐゴシック" charset="-128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  <m:t>1</m:t>
                          </m:r>
                        </m:sub>
                      </m:sSub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𝑠𝑡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dPr>
                            <m:e>
                              <m:r>
                                <a:rPr lang="en-US" sz="3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  <m:t>𝑦</m:t>
                              </m:r>
                              <m:r>
                                <a:rPr lang="en-US" sz="3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  <m:t>Φ</m:t>
                              </m:r>
                              <m:r>
                                <a:rPr lang="en-US" sz="3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≤</m:t>
                      </m:r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𝜖</m:t>
                      </m:r>
                    </m:oMath>
                  </a14:m>
                  <a:r>
                    <a:rPr lang="en-US" sz="3200" b="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) and classify according to weights. [4]</a:t>
                  </a:r>
                  <a:endParaRPr lang="en-US" sz="3200" b="0" u="sng" dirty="0">
                    <a:solidFill>
                      <a:prstClr val="black"/>
                    </a:solidFill>
                    <a:latin typeface="Calibri" charset="0"/>
                    <a:ea typeface="ＭＳ Ｐゴシック" charset="-128"/>
                    <a:cs typeface="ＭＳ Ｐゴシック" charset="-128"/>
                  </a:endParaRPr>
                </a:p>
                <a:p>
                  <a:pPr marL="914400" lvl="1" indent="-457200">
                    <a:buFont typeface="Arial" charset="0"/>
                    <a:buChar char="•"/>
                    <a:defRPr/>
                  </a:pPr>
                  <a:r>
                    <a:rPr lang="en-US" sz="3200" b="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With </a:t>
                  </a:r>
                  <a:r>
                    <a:rPr lang="en-US" sz="3200" b="0" u="sng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Dimension Reduction</a:t>
                  </a:r>
                  <a:r>
                    <a:rPr lang="en-US" sz="3200" b="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: Perform sparse representation after projecting images using PCA.</a:t>
                  </a:r>
                  <a:endParaRPr lang="en-US" sz="3200" b="0" u="sng" dirty="0">
                    <a:solidFill>
                      <a:prstClr val="black"/>
                    </a:solidFill>
                    <a:latin typeface="Calibri" charset="0"/>
                    <a:ea typeface="ＭＳ Ｐゴシック" charset="-128"/>
                    <a:cs typeface="ＭＳ Ｐゴシック" charset="-128"/>
                  </a:endParaRPr>
                </a:p>
                <a:p>
                  <a:pPr marL="914400" lvl="1" indent="-457200">
                    <a:buFont typeface="Arial" charset="0"/>
                    <a:buChar char="•"/>
                    <a:defRPr/>
                  </a:pPr>
                  <a:r>
                    <a:rPr lang="en-US" sz="3200" b="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With </a:t>
                  </a:r>
                  <a:r>
                    <a:rPr lang="en-US" sz="3200" b="0" u="sng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Combined L1 Loss</a:t>
                  </a:r>
                  <a:r>
                    <a:rPr lang="en-US" sz="3200" b="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: Encode test faces with both train faces and standard basis vectors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32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ＭＳ Ｐゴシック" charset="-128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ＭＳ Ｐゴシック" charset="-128"/>
                                      <a:cs typeface="ＭＳ Ｐゴシック" charset="-128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b="0" i="1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  <a:ea typeface="ＭＳ Ｐゴシック" charset="-128"/>
                                          <a:cs typeface="ＭＳ Ｐゴシック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ＭＳ Ｐゴシック" charset="-128"/>
                                          <a:cs typeface="ＭＳ Ｐゴシック" charset="-128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  <m:t>1</m:t>
                          </m:r>
                        </m:sub>
                      </m:sSub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+</m:t>
                      </m:r>
                      <m:sSub>
                        <m:sSubPr>
                          <m:ctrlPr>
                            <a:rPr lang="en-US" sz="3200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ＭＳ Ｐゴシック" charset="-128"/>
                              <a:cs typeface="ＭＳ Ｐゴシック" charset="-128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ＭＳ Ｐゴシック" charset="-128"/>
                                  <a:cs typeface="ＭＳ Ｐゴシック" charset="-128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ＭＳ Ｐゴシック" charset="-128"/>
                                      <a:cs typeface="ＭＳ Ｐゴシック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ＭＳ Ｐゴシック" charset="-128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ＭＳ Ｐゴシック" charset="-128"/>
                            </a:rPr>
                            <m:t>1</m:t>
                          </m:r>
                        </m:sub>
                      </m:sSub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𝑠</m:t>
                      </m:r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𝑡</m:t>
                      </m:r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 </m:t>
                      </m:r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𝑦</m:t>
                      </m:r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Φ</m:t>
                      </m:r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𝑐</m:t>
                      </m:r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+</m:t>
                      </m:r>
                      <m:r>
                        <a:rPr lang="en-US" sz="32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m:t>𝑒</m:t>
                      </m:r>
                    </m:oMath>
                  </a14:m>
                  <a:r>
                    <a:rPr lang="en-US" sz="3200" b="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) to account for small differences between images.</a:t>
                  </a:r>
                  <a:endParaRPr lang="en-US" sz="3200" b="0" u="sng" dirty="0">
                    <a:solidFill>
                      <a:prstClr val="black"/>
                    </a:solidFill>
                    <a:latin typeface="Calibri" charset="0"/>
                    <a:ea typeface="ＭＳ Ｐゴシック" charset="-128"/>
                    <a:cs typeface="ＭＳ Ｐゴシック" charset="-128"/>
                  </a:endParaRPr>
                </a:p>
                <a:p>
                  <a:pPr marL="457200" lvl="0" indent="-457200">
                    <a:buFont typeface="Arial" charset="0"/>
                    <a:buChar char="•"/>
                    <a:defRPr/>
                  </a:pPr>
                  <a:r>
                    <a:rPr lang="en-US" sz="3200" b="0" u="sng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VGG-FACE</a:t>
                  </a:r>
                  <a:r>
                    <a:rPr lang="en-US" sz="3200" b="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: Use features from pre-trained VGG network and predict using K-nearest neighbors based on cosine distances. [2]</a:t>
                  </a:r>
                  <a:endParaRPr lang="en-US" sz="3200" b="0" u="sng" dirty="0">
                    <a:solidFill>
                      <a:prstClr val="black"/>
                    </a:solidFill>
                    <a:latin typeface="Calibri" charset="0"/>
                    <a:ea typeface="ＭＳ Ｐゴシック" charset="-128"/>
                    <a:cs typeface="ＭＳ Ｐゴシック" charset="-128"/>
                  </a:endParaRPr>
                </a:p>
                <a:p>
                  <a:pPr lvl="0">
                    <a:defRPr/>
                  </a:pPr>
                  <a:endParaRPr lang="en-US" sz="1600" b="0" dirty="0">
                    <a:solidFill>
                      <a:prstClr val="black"/>
                    </a:solidFill>
                    <a:latin typeface="Calibri" charset="0"/>
                    <a:ea typeface="ＭＳ Ｐゴシック" charset="-128"/>
                    <a:cs typeface="ＭＳ Ｐゴシック" charset="-128"/>
                  </a:endParaRPr>
                </a:p>
                <a:p>
                  <a:pPr lvl="0">
                    <a:defRPr/>
                  </a:pPr>
                  <a:r>
                    <a:rPr lang="en-US" sz="320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Dataset</a:t>
                  </a:r>
                </a:p>
                <a:p>
                  <a:pPr marL="457200" lvl="0" indent="-457200"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3200" b="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Labeled Faces in the Wild (LFW): subjects with at least 20 faces. [5]</a:t>
                  </a:r>
                </a:p>
                <a:p>
                  <a:pPr marL="457200" lvl="0" indent="-457200"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3200" b="0" dirty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Use equal number of training faces for each subject</a:t>
                  </a:r>
                  <a:r>
                    <a:rPr lang="en-US" sz="3200" b="0" dirty="0" smtClean="0">
                      <a:solidFill>
                        <a:prstClr val="black"/>
                      </a:solidFill>
                      <a:latin typeface="Calibri" charset="0"/>
                      <a:ea typeface="ＭＳ Ｐゴシック" charset="-128"/>
                      <a:cs typeface="ＭＳ Ｐゴシック" charset="-128"/>
                    </a:rPr>
                    <a:t>.</a:t>
                  </a:r>
                  <a:endParaRPr lang="en-US" sz="3200" b="0" dirty="0">
                    <a:solidFill>
                      <a:prstClr val="black"/>
                    </a:solidFill>
                    <a:latin typeface="Calibri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599" y="4420935"/>
                  <a:ext cx="9608109" cy="346135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11" t="-591" r="-1858"/>
                  </a:stretch>
                </a:blipFill>
                <a:ln>
                  <a:solidFill>
                    <a:srgbClr val="26269A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990599" y="3962400"/>
              <a:ext cx="9645905" cy="458535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Face Recognition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7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4804273" y="3925547"/>
            <a:ext cx="11111440" cy="11125955"/>
            <a:chOff x="1024493" y="3962400"/>
            <a:chExt cx="9589325" cy="2780373"/>
          </a:xfrm>
        </p:grpSpPr>
        <p:sp>
          <p:nvSpPr>
            <p:cNvPr id="193" name="Rectangle 192"/>
            <p:cNvSpPr/>
            <p:nvPr/>
          </p:nvSpPr>
          <p:spPr>
            <a:xfrm>
              <a:off x="1024493" y="4276569"/>
              <a:ext cx="9589324" cy="2466204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1"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024495" y="3962400"/>
              <a:ext cx="9589323" cy="314169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Manipulation Results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9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4804273" y="15365050"/>
            <a:ext cx="11111440" cy="5072670"/>
            <a:chOff x="1018716" y="3667378"/>
            <a:chExt cx="9562368" cy="2169746"/>
          </a:xfrm>
        </p:grpSpPr>
        <p:sp>
          <p:nvSpPr>
            <p:cNvPr id="258" name="Rectangle 257"/>
            <p:cNvSpPr/>
            <p:nvPr/>
          </p:nvSpPr>
          <p:spPr>
            <a:xfrm>
              <a:off x="1028290" y="4054535"/>
              <a:ext cx="9530837" cy="178258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>
              <a:prstTxWarp prst="textNoShape">
                <a:avLst/>
              </a:prstTxWarp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VGG-FACE outperforms the statistical methods for face recognition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 by a large margin (PCA, Sparse Representation).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Overall decrease in performance across all algorithms for manipulated images.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In some cases, we observe a trend that mimics results from studies in psychology: more extreme manipulations decrease test accuracy more for algorithms with higher baseline recognition accuracies.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32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018716" y="3667378"/>
              <a:ext cx="9562368" cy="387157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Results and Discussion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61" name="Group 22"/>
          <p:cNvGrpSpPr>
            <a:grpSpLocks/>
          </p:cNvGrpSpPr>
          <p:nvPr/>
        </p:nvGrpSpPr>
        <p:grpSpPr bwMode="auto">
          <a:xfrm>
            <a:off x="12216399" y="18141577"/>
            <a:ext cx="12143202" cy="6351514"/>
            <a:chOff x="685800" y="20194078"/>
            <a:chExt cx="10744054" cy="46367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85800" y="20194078"/>
              <a:ext cx="10744054" cy="4636704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04448" y="20306765"/>
              <a:ext cx="10525404" cy="1145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Calibri" charset="0"/>
                </a:rPr>
                <a:t>Baseline Performance</a:t>
              </a:r>
            </a:p>
            <a:p>
              <a:pPr>
                <a:defRPr/>
              </a:pPr>
              <a:r>
                <a:rPr lang="en-US" sz="3200" b="0" dirty="0">
                  <a:latin typeface="Calibri" charset="0"/>
                </a:rPr>
                <a:t>We test our algorithms on un-manipulated images with different amounts of train faces to mimic different real-world scenarios.</a:t>
              </a:r>
            </a:p>
          </p:txBody>
        </p:sp>
      </p:grpSp>
      <p:sp>
        <p:nvSpPr>
          <p:cNvPr id="212" name="Rectangle 211"/>
          <p:cNvSpPr/>
          <p:nvPr/>
        </p:nvSpPr>
        <p:spPr bwMode="auto">
          <a:xfrm>
            <a:off x="12216397" y="25582043"/>
            <a:ext cx="12143202" cy="1468041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Professor Olga 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Russakovsky</a:t>
            </a: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, Dr. Andras 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Ferencz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Kyle Genova, Riley Simmons-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Edler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12307477" y="4825647"/>
            <a:ext cx="12052122" cy="12027933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Char char="§"/>
            </a:pPr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1200150" lvl="1" indent="-74295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12274168" y="3919581"/>
            <a:ext cx="12085431" cy="904456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Face Manipulation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68" name="Rectangle 191"/>
          <p:cNvSpPr>
            <a:spLocks noChangeArrowheads="1"/>
          </p:cNvSpPr>
          <p:nvPr/>
        </p:nvSpPr>
        <p:spPr bwMode="auto">
          <a:xfrm>
            <a:off x="20852185" y="8841896"/>
            <a:ext cx="3424342" cy="5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alibri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85801" y="10610085"/>
            <a:ext cx="11176997" cy="3192998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742950" lvl="0" indent="-742950">
              <a:buFont typeface="Wingdings" charset="2"/>
              <a:buChar char="§"/>
              <a:defRPr/>
            </a:pPr>
            <a:r>
              <a:rPr lang="en-US" sz="3200" b="0" dirty="0" smtClean="0">
                <a:solidFill>
                  <a:prstClr val="black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Traditional </a:t>
            </a:r>
            <a:r>
              <a:rPr lang="en-US" sz="3200" b="0" dirty="0">
                <a:solidFill>
                  <a:prstClr val="black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statistical methods and deep learning used in face recognition problems.</a:t>
            </a:r>
          </a:p>
          <a:p>
            <a:pPr marL="742950" lvl="0" indent="-742950">
              <a:buFont typeface="Wingdings" charset="2"/>
              <a:buChar char="§"/>
              <a:defRPr/>
            </a:pPr>
            <a:r>
              <a:rPr lang="en-US" sz="3200" b="0" dirty="0">
                <a:solidFill>
                  <a:prstClr val="black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Image manipulations from linear algebras, mimicking lens distortion, neural networks.</a:t>
            </a:r>
          </a:p>
          <a:p>
            <a:pPr marL="742950" lvl="0" indent="-742950">
              <a:buFont typeface="Wingdings" charset="2"/>
              <a:buChar char="§"/>
              <a:defRPr/>
            </a:pPr>
            <a:r>
              <a:rPr lang="en-US" sz="3200" b="0" dirty="0">
                <a:solidFill>
                  <a:prstClr val="black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Psychology indicates that image manipulation may equalize face recognition ability in human beings. [6</a:t>
            </a:r>
            <a:r>
              <a:rPr lang="en-US" sz="3200" b="0" dirty="0" smtClean="0">
                <a:solidFill>
                  <a:prstClr val="black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]</a:t>
            </a:r>
            <a:endParaRPr lang="en-US" sz="3200" b="0" dirty="0">
              <a:solidFill>
                <a:prstClr val="black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20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4771601" y="20751270"/>
            <a:ext cx="11156567" cy="6298814"/>
            <a:chOff x="1114420" y="4999494"/>
            <a:chExt cx="9601203" cy="2593073"/>
          </a:xfrm>
        </p:grpSpPr>
        <p:sp>
          <p:nvSpPr>
            <p:cNvPr id="121" name="Rectangle 120"/>
            <p:cNvSpPr/>
            <p:nvPr/>
          </p:nvSpPr>
          <p:spPr>
            <a:xfrm>
              <a:off x="1114420" y="5511462"/>
              <a:ext cx="9590485" cy="2081105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[1] P.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Drap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J.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Lefèvre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“An Exact Formula for Calculating Inverse Radial Lens Distortions,”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Sensors (Basel)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vol. 16, no. 6, Jun. 2016.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[2] O. M.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Parkhi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Vedaldi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and A. Zisserman, “Deep Face Recognition,”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British Machine Vision Conference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2015.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[3] P. Upchurch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 al.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“Deep Feature Interpolation for Image Content Changes,”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arXiv:1611.05507 [</a:t>
              </a:r>
              <a:r>
                <a:rPr lang="en-US" sz="2200" b="0" i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cs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Nov. 2016.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[4] A. Ganesh, A. Wagner, Z. Zhou, A. Y. Yang, Y. Ma, and J. Wright, “Face recognition by sparse representation,” in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Compressed Sensing: Theory and Applications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Y. C.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Eldar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G.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Kutyniok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Eds. Cambridge University Press, 2012, pp. 515–539.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[5] G. Huang, M. Ramesh, T. Berg, and E. Learned-Miller, “Labeled Faces in the Wild: A Database for Studying Face Recognition in Unconstrained Environments,” University of Massachusetts, Amherst, 07-49, Oct. 2007.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[6] R. Russell, B.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Duchaine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and K. Nakayama, “Super-recognizers: People with extraordinary face recognition ability,”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Psychonomic Bulletin &amp; Review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vol. 16, no. 2, pp. 252–257, Apr. 2009.</a:t>
              </a:r>
            </a:p>
            <a:p>
              <a:endParaRPr lang="en-US" sz="2000" b="0" dirty="0">
                <a:solidFill>
                  <a:schemeClr val="tx1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114422" y="4999494"/>
              <a:ext cx="9601201" cy="511968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Works Cited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1780" y="1183640"/>
            <a:ext cx="3335020" cy="1254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7620" y="1041535"/>
            <a:ext cx="5768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</a:rPr>
              <a:t>COS 429 Computer Vision</a:t>
            </a:r>
          </a:p>
          <a:p>
            <a:endParaRPr lang="en-US" sz="3000" dirty="0">
              <a:latin typeface="Calibri" charset="0"/>
            </a:endParaRPr>
          </a:p>
          <a:p>
            <a:r>
              <a:rPr lang="en-US" sz="3000" dirty="0">
                <a:latin typeface="Calibri" charset="0"/>
              </a:rPr>
              <a:t>Project Adviser: Kyle Genova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12236688" y="24830473"/>
            <a:ext cx="12143202" cy="777253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Acknowledgements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80360" y="9723133"/>
            <a:ext cx="11203047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Background and Related Work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2216400" y="17254623"/>
            <a:ext cx="1214319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Baseline Results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3"/>
          <a:stretch/>
        </p:blipFill>
        <p:spPr>
          <a:xfrm>
            <a:off x="19198914" y="13159138"/>
            <a:ext cx="4146527" cy="2501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89056" y="11372083"/>
            <a:ext cx="57705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 charset="0"/>
              </a:rPr>
              <a:t>Blur</a:t>
            </a:r>
          </a:p>
          <a:p>
            <a:r>
              <a:rPr lang="en-US" sz="2800" b="0" dirty="0">
                <a:latin typeface="Calibri" charset="0"/>
              </a:rPr>
              <a:t>Replace each pixel by the average of its neighbors within a specified </a:t>
            </a:r>
            <a:r>
              <a:rPr lang="en-US" sz="2800" b="0" dirty="0" err="1">
                <a:latin typeface="Calibri" charset="0"/>
              </a:rPr>
              <a:t>windowsize</a:t>
            </a:r>
            <a:r>
              <a:rPr lang="en-US" sz="2800" b="0" dirty="0" smtClean="0">
                <a:latin typeface="Calibri" charset="0"/>
              </a:rPr>
              <a:t>.</a:t>
            </a:r>
            <a:endParaRPr lang="en-US" sz="2800" b="0" dirty="0">
              <a:latin typeface="Calibri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0" r="6433" b="6497"/>
          <a:stretch/>
        </p:blipFill>
        <p:spPr>
          <a:xfrm>
            <a:off x="13120298" y="6755672"/>
            <a:ext cx="4408752" cy="326288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2526970" y="5009640"/>
            <a:ext cx="57147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 charset="0"/>
              </a:rPr>
              <a:t>Occlusion</a:t>
            </a:r>
          </a:p>
          <a:p>
            <a:r>
              <a:rPr lang="en-US" sz="2800" b="0" dirty="0">
                <a:latin typeface="Calibri" charset="0"/>
              </a:rPr>
              <a:t>Randomly </a:t>
            </a:r>
            <a:r>
              <a:rPr lang="en-US" sz="2800" b="0" dirty="0" err="1" smtClean="0">
                <a:latin typeface="Calibri" charset="0"/>
              </a:rPr>
              <a:t>occulde</a:t>
            </a:r>
            <a:r>
              <a:rPr lang="en-US" sz="2800" b="0" dirty="0" smtClean="0">
                <a:latin typeface="Calibri" charset="0"/>
              </a:rPr>
              <a:t> a </a:t>
            </a:r>
            <a:r>
              <a:rPr lang="en-US" sz="2800" b="0" dirty="0">
                <a:latin typeface="Calibri" charset="0"/>
              </a:rPr>
              <a:t>selected region of a specified </a:t>
            </a:r>
            <a:r>
              <a:rPr lang="en-US" sz="2800" b="0" dirty="0" err="1">
                <a:latin typeface="Calibri" charset="0"/>
              </a:rPr>
              <a:t>windowsize</a:t>
            </a:r>
            <a:r>
              <a:rPr lang="en-US" sz="2800" b="0" dirty="0" smtClean="0">
                <a:latin typeface="Calibri" charset="0"/>
              </a:rPr>
              <a:t>.</a:t>
            </a:r>
            <a:endParaRPr lang="en-US" sz="2800" b="0" dirty="0">
              <a:latin typeface="Calibri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562017" y="5006249"/>
            <a:ext cx="57705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charset="0"/>
              </a:rPr>
              <a:t>Radial </a:t>
            </a:r>
            <a:r>
              <a:rPr lang="en-US" sz="3200" dirty="0" smtClean="0">
                <a:latin typeface="Calibri" charset="0"/>
              </a:rPr>
              <a:t>Distortion</a:t>
            </a:r>
          </a:p>
          <a:p>
            <a:r>
              <a:rPr lang="en-US" sz="2800" b="0" dirty="0">
                <a:latin typeface="Calibri" charset="0"/>
              </a:rPr>
              <a:t>Impose pincushion and barrel </a:t>
            </a:r>
            <a:r>
              <a:rPr lang="en-US" sz="2800" b="0" dirty="0" smtClean="0">
                <a:latin typeface="Calibri" charset="0"/>
              </a:rPr>
              <a:t>distortion to simulate spherical </a:t>
            </a:r>
            <a:r>
              <a:rPr lang="en-US" sz="2800" b="0" dirty="0">
                <a:latin typeface="Calibri" charset="0"/>
              </a:rPr>
              <a:t>camera </a:t>
            </a:r>
            <a:r>
              <a:rPr lang="en-US" sz="2800" b="0" dirty="0" smtClean="0">
                <a:latin typeface="Calibri" charset="0"/>
              </a:rPr>
              <a:t>lenses. [</a:t>
            </a:r>
            <a:r>
              <a:rPr lang="en-US" sz="2800" b="0" dirty="0">
                <a:latin typeface="Calibri" charset="0"/>
              </a:rPr>
              <a:t>1</a:t>
            </a:r>
            <a:r>
              <a:rPr lang="en-US" sz="2800" b="0" dirty="0" smtClean="0">
                <a:latin typeface="Calibri" charset="0"/>
              </a:rPr>
              <a:t>]</a:t>
            </a:r>
            <a:endParaRPr lang="en-US" sz="2800" b="0" dirty="0">
              <a:latin typeface="Calibri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549615" y="11399592"/>
            <a:ext cx="5746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charset="0"/>
              </a:rPr>
              <a:t>Deep</a:t>
            </a:r>
            <a:r>
              <a:rPr lang="en-US" dirty="0">
                <a:latin typeface="Calibri" charset="0"/>
              </a:rPr>
              <a:t> </a:t>
            </a:r>
            <a:r>
              <a:rPr lang="en-US" sz="3200" dirty="0">
                <a:latin typeface="Calibri" charset="0"/>
              </a:rPr>
              <a:t>Feature</a:t>
            </a:r>
            <a:r>
              <a:rPr lang="en-US" dirty="0">
                <a:latin typeface="Calibri" charset="0"/>
              </a:rPr>
              <a:t> </a:t>
            </a:r>
            <a:r>
              <a:rPr lang="en-US" sz="3200" dirty="0" smtClean="0">
                <a:latin typeface="Calibri" charset="0"/>
              </a:rPr>
              <a:t>Interpretation</a:t>
            </a:r>
          </a:p>
          <a:p>
            <a:r>
              <a:rPr lang="en-US" sz="2800" b="0" dirty="0">
                <a:latin typeface="Calibri" charset="0"/>
              </a:rPr>
              <a:t>Use DFI </a:t>
            </a:r>
            <a:r>
              <a:rPr lang="en-US" sz="2800" b="0" dirty="0" smtClean="0">
                <a:latin typeface="Calibri" charset="0"/>
              </a:rPr>
              <a:t>algorithm to </a:t>
            </a:r>
            <a:r>
              <a:rPr lang="en-US" sz="2800" b="0" dirty="0">
                <a:latin typeface="Calibri" charset="0"/>
              </a:rPr>
              <a:t>make faces look older or </a:t>
            </a:r>
            <a:r>
              <a:rPr lang="en-US" sz="2800" b="0" dirty="0" smtClean="0">
                <a:latin typeface="Calibri" charset="0"/>
              </a:rPr>
              <a:t>to add </a:t>
            </a:r>
            <a:r>
              <a:rPr lang="en-US" sz="2800" b="0" dirty="0">
                <a:latin typeface="Calibri" charset="0"/>
              </a:rPr>
              <a:t>a moustache to the face. [3</a:t>
            </a:r>
            <a:r>
              <a:rPr lang="en-US" sz="2800" b="0" dirty="0" smtClean="0">
                <a:latin typeface="Calibri" charset="0"/>
              </a:rPr>
              <a:t>]</a:t>
            </a:r>
            <a:endParaRPr lang="en-US" sz="2800" b="0" dirty="0">
              <a:latin typeface="Calibri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437C01A-ADA0-4010-9246-AE26BCA358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692" y="19886340"/>
            <a:ext cx="6114679" cy="4586010"/>
          </a:xfrm>
          <a:prstGeom prst="rect">
            <a:avLst/>
          </a:prstGeom>
        </p:spPr>
      </p:pic>
      <p:pic>
        <p:nvPicPr>
          <p:cNvPr id="23" name="Picture 22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BABAE0BD-F4B4-44DF-B4F6-B18DEF29E7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47" y="5990680"/>
            <a:ext cx="5487650" cy="3658433"/>
          </a:xfrm>
          <a:prstGeom prst="rect">
            <a:avLst/>
          </a:prstGeom>
        </p:spPr>
      </p:pic>
      <p:pic>
        <p:nvPicPr>
          <p:cNvPr id="25" name="Picture 2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DE95F0EC-F99C-4DD5-AD92-919571B8CB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599" y="10755501"/>
            <a:ext cx="5487650" cy="3658433"/>
          </a:xfrm>
          <a:prstGeom prst="rect">
            <a:avLst/>
          </a:prstGeom>
        </p:spPr>
      </p:pic>
      <p:pic>
        <p:nvPicPr>
          <p:cNvPr id="31" name="Picture 30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0BFA8D0B-04CF-460A-977D-0F69FE2F42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638" y="5990681"/>
            <a:ext cx="5487650" cy="3658433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CCF21058-8E41-48BC-AA3C-EEBF858824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607" y="10753721"/>
            <a:ext cx="5487650" cy="3658433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2663707" y="13550696"/>
            <a:ext cx="5480566" cy="2052230"/>
            <a:chOff x="13215848" y="14269082"/>
            <a:chExt cx="4216234" cy="157879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1221" y="14269082"/>
              <a:ext cx="1271016" cy="127101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1551" y="14269082"/>
              <a:ext cx="1271016" cy="127101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6201" y="14270098"/>
              <a:ext cx="1270000" cy="12700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B5A937F8-C361-4646-A97C-459B3A61504E}"/>
                </a:ext>
              </a:extLst>
            </p:cNvPr>
            <p:cNvSpPr txBox="1"/>
            <p:nvPr/>
          </p:nvSpPr>
          <p:spPr>
            <a:xfrm>
              <a:off x="13215848" y="15540098"/>
              <a:ext cx="1290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0" dirty="0" smtClean="0">
                  <a:latin typeface="Calibri" charset="0"/>
                </a:rPr>
                <a:t>original</a:t>
              </a:r>
              <a:endParaRPr lang="en-US" sz="1400" b="0" dirty="0">
                <a:latin typeface="Calibri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B5A937F8-C361-4646-A97C-459B3A61504E}"/>
                </a:ext>
              </a:extLst>
            </p:cNvPr>
            <p:cNvSpPr txBox="1"/>
            <p:nvPr/>
          </p:nvSpPr>
          <p:spPr>
            <a:xfrm>
              <a:off x="14671706" y="15533985"/>
              <a:ext cx="1290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0" dirty="0" smtClean="0">
                  <a:latin typeface="Calibri" charset="0"/>
                </a:rPr>
                <a:t>older</a:t>
              </a:r>
              <a:endParaRPr lang="en-US" sz="1400" b="0" dirty="0">
                <a:latin typeface="Calibri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B5A937F8-C361-4646-A97C-459B3A61504E}"/>
                </a:ext>
              </a:extLst>
            </p:cNvPr>
            <p:cNvSpPr txBox="1"/>
            <p:nvPr/>
          </p:nvSpPr>
          <p:spPr>
            <a:xfrm>
              <a:off x="16141376" y="15532962"/>
              <a:ext cx="1290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0" dirty="0" smtClean="0">
                  <a:latin typeface="Calibri" charset="0"/>
                </a:rPr>
                <a:t>moustache</a:t>
              </a:r>
              <a:endParaRPr lang="en-US" sz="1400" b="0" dirty="0">
                <a:latin typeface="Calibri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8573335" y="10043705"/>
                <a:ext cx="5595256" cy="1155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0" dirty="0" smtClean="0">
                    <a:latin typeface="Calibri" charset="0"/>
                  </a:rPr>
                  <a:t>Replace </a:t>
                </a:r>
                <a:r>
                  <a:rPr lang="en-US" sz="2000" b="0" dirty="0">
                    <a:latin typeface="Calibri" charset="0"/>
                  </a:rPr>
                  <a:t>pixel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2000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2000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is distance from center of image and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controls distortion amount and type. </a:t>
                </a:r>
                <a:endParaRPr lang="en-US" sz="20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335" y="10043705"/>
                <a:ext cx="5595256" cy="1155701"/>
              </a:xfrm>
              <a:prstGeom prst="rect">
                <a:avLst/>
              </a:prstGeom>
              <a:blipFill rotWithShape="0">
                <a:blip r:embed="rId23"/>
                <a:stretch>
                  <a:fillRect l="-1198" b="-8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2579637" y="15660242"/>
            <a:ext cx="5595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Calibri" charset="0"/>
              </a:rPr>
              <a:t>Compute attribute vector in VGG feature space using similar faces, then interpolate the target face image along this vector.</a:t>
            </a:r>
            <a:endParaRPr lang="en-US" sz="2000" dirty="0"/>
          </a:p>
        </p:txBody>
      </p:sp>
      <p:sp>
        <p:nvSpPr>
          <p:cNvPr id="70" name="Rectangle 69"/>
          <p:cNvSpPr/>
          <p:nvPr/>
        </p:nvSpPr>
        <p:spPr>
          <a:xfrm>
            <a:off x="12572475" y="10103605"/>
            <a:ext cx="5595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Calibri" charset="0"/>
              </a:rPr>
              <a:t>Fill rectangular region with random pixels in range [0, 255].</a:t>
            </a: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18538096" y="15684757"/>
            <a:ext cx="5595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Calibri" charset="0"/>
              </a:rPr>
              <a:t>Apply rectangular </a:t>
            </a:r>
            <a:r>
              <a:rPr lang="en-US" sz="2000" b="0" dirty="0">
                <a:latin typeface="Calibri" charset="0"/>
              </a:rPr>
              <a:t>uniform </a:t>
            </a:r>
            <a:r>
              <a:rPr lang="en-US" sz="2000" b="0" dirty="0" smtClean="0">
                <a:latin typeface="Calibri" charset="0"/>
              </a:rPr>
              <a:t>convolution filter to each pixel in the image.</a:t>
            </a:r>
            <a:endParaRPr lang="en-US" sz="20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12618</TotalTime>
  <Words>869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Cambria Math</vt:lpstr>
      <vt:lpstr>ＭＳ Ｐゴシック</vt:lpstr>
      <vt:lpstr>Times New Roman</vt:lpstr>
      <vt:lpstr>Wingdings</vt:lpstr>
      <vt:lpstr>Arial</vt:lpstr>
      <vt:lpstr>Default Design</vt:lpstr>
      <vt:lpstr>PowerPoint Presentation</vt:lpstr>
    </vt:vector>
  </TitlesOfParts>
  <Company>Slartibartfast Bistromathics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Back-End Design Flow for Single Chip Radios</dc:title>
  <dc:creator>Wm. Rhett Davis</dc:creator>
  <cp:lastModifiedBy>Zachary Liu</cp:lastModifiedBy>
  <cp:revision>725</cp:revision>
  <cp:lastPrinted>2000-01-07T18:18:28Z</cp:lastPrinted>
  <dcterms:created xsi:type="dcterms:W3CDTF">2012-10-23T20:00:46Z</dcterms:created>
  <dcterms:modified xsi:type="dcterms:W3CDTF">2018-01-15T12:25:56Z</dcterms:modified>
</cp:coreProperties>
</file>