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62" r:id="rId4"/>
    <p:sldId id="265" r:id="rId5"/>
    <p:sldId id="26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973B-A37C-4685-BE35-C8BC37D4648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D9E4-7AF3-4C09-AEF9-89B39AF2F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34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973B-A37C-4685-BE35-C8BC37D4648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D9E4-7AF3-4C09-AEF9-89B39AF2F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40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973B-A37C-4685-BE35-C8BC37D4648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D9E4-7AF3-4C09-AEF9-89B39AF2FAF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7133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973B-A37C-4685-BE35-C8BC37D4648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D9E4-7AF3-4C09-AEF9-89B39AF2F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2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973B-A37C-4685-BE35-C8BC37D4648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D9E4-7AF3-4C09-AEF9-89B39AF2FA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8477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973B-A37C-4685-BE35-C8BC37D4648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D9E4-7AF3-4C09-AEF9-89B39AF2F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74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973B-A37C-4685-BE35-C8BC37D4648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D9E4-7AF3-4C09-AEF9-89B39AF2F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39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973B-A37C-4685-BE35-C8BC37D4648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D9E4-7AF3-4C09-AEF9-89B39AF2F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1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973B-A37C-4685-BE35-C8BC37D4648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D9E4-7AF3-4C09-AEF9-89B39AF2F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4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973B-A37C-4685-BE35-C8BC37D4648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D9E4-7AF3-4C09-AEF9-89B39AF2F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5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973B-A37C-4685-BE35-C8BC37D4648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D9E4-7AF3-4C09-AEF9-89B39AF2F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9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973B-A37C-4685-BE35-C8BC37D4648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D9E4-7AF3-4C09-AEF9-89B39AF2F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9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973B-A37C-4685-BE35-C8BC37D4648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D9E4-7AF3-4C09-AEF9-89B39AF2F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8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973B-A37C-4685-BE35-C8BC37D4648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D9E4-7AF3-4C09-AEF9-89B39AF2F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1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973B-A37C-4685-BE35-C8BC37D4648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D9E4-7AF3-4C09-AEF9-89B39AF2F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6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973B-A37C-4685-BE35-C8BC37D4648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D9E4-7AF3-4C09-AEF9-89B39AF2F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6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D973B-A37C-4685-BE35-C8BC37D4648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37D9E4-7AF3-4C09-AEF9-89B39AF2F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4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993C5-1B3E-EEA4-403A-133120B776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ERCOT North Hub LMP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4121D-C46A-3113-1CD0-39A67EDB95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Christopher Chen</a:t>
            </a:r>
          </a:p>
          <a:p>
            <a:pPr algn="l"/>
            <a:r>
              <a:rPr lang="en-US" dirty="0"/>
              <a:t>Proof of Concept Exercise </a:t>
            </a:r>
          </a:p>
          <a:p>
            <a:pPr algn="l"/>
            <a:r>
              <a:rPr lang="en-US" dirty="0"/>
              <a:t>for Candidacy/Application to Senior Trading Analyst</a:t>
            </a:r>
          </a:p>
        </p:txBody>
      </p:sp>
    </p:spTree>
    <p:extLst>
      <p:ext uri="{BB962C8B-B14F-4D97-AF65-F5344CB8AC3E}">
        <p14:creationId xmlns:p14="http://schemas.microsoft.com/office/powerpoint/2010/main" val="364133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9474B-66AC-B18D-9B3C-3CE1908D4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675" y="609600"/>
            <a:ext cx="8720495" cy="1320800"/>
          </a:xfrm>
        </p:spPr>
        <p:txBody>
          <a:bodyPr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36E79-595D-E030-2460-491C6F69B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675" y="1533526"/>
            <a:ext cx="9648823" cy="50387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Initial descriptive statistical analysis suggests North Hub DA and RT LMPs have a distribution that bests matches a Cauchy distribution. The LMPs include very extreme outliers that suggest trading can be very risky.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We implemented and analyzed a cross-sectional multiple linear regression model for RT LMPs. This model performs poorly in statistical and economic metrics due to the presence of the extreme outlier RT LMP points.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Suggested next steps: 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Try non-linear (LOESS) models that also incorporate lagged/averaged LMP variables.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Develop a more strategically-oriented model, such as a classification model that predicts when RT LMPs will be at the extreme elevated levels, or a time series models that accounts for recency.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Ideally, more data (years) would allow development of better-performing models and more comprehensive risk assessment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931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CBD384-A5C5-0C4C-2862-74BB5619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8650"/>
          </a:xfrm>
        </p:spPr>
        <p:txBody>
          <a:bodyPr>
            <a:normAutofit fontScale="90000"/>
          </a:bodyPr>
          <a:lstStyle/>
          <a:p>
            <a:r>
              <a:rPr lang="en-US" dirty="0"/>
              <a:t>Descriptive statistics: North Hub DA LMP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2642C52E-2165-9BF0-2882-B47A2FECD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322749"/>
              </p:ext>
            </p:extLst>
          </p:nvPr>
        </p:nvGraphicFramePr>
        <p:xfrm>
          <a:off x="430505" y="1387156"/>
          <a:ext cx="2416174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465">
                  <a:extLst>
                    <a:ext uri="{9D8B030D-6E8A-4147-A177-3AD203B41FA5}">
                      <a16:colId xmlns:a16="http://schemas.microsoft.com/office/drawing/2014/main" val="3826126912"/>
                    </a:ext>
                  </a:extLst>
                </a:gridCol>
                <a:gridCol w="1023709">
                  <a:extLst>
                    <a:ext uri="{9D8B030D-6E8A-4147-A177-3AD203B41FA5}">
                      <a16:colId xmlns:a16="http://schemas.microsoft.com/office/drawing/2014/main" val="1720829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649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573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087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035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7997.70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88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09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Skewness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778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Kurtosis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57442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1515348-D4A9-2CD3-9700-F8DD1305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287" y="1497369"/>
            <a:ext cx="3832762" cy="282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689A1517-68B8-4E29-4C4C-696B76119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049" y="1455397"/>
            <a:ext cx="3832762" cy="282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9A2BDE-AD31-2448-F027-2218219A356C}"/>
              </a:ext>
            </a:extLst>
          </p:cNvPr>
          <p:cNvSpPr txBox="1"/>
          <p:nvPr/>
        </p:nvSpPr>
        <p:spPr>
          <a:xfrm>
            <a:off x="4591120" y="1183143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39BD76-F7FE-62F0-4104-99F09DCF1E65}"/>
              </a:ext>
            </a:extLst>
          </p:cNvPr>
          <p:cNvSpPr txBox="1"/>
          <p:nvPr/>
        </p:nvSpPr>
        <p:spPr>
          <a:xfrm>
            <a:off x="8420100" y="1165503"/>
            <a:ext cx="13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series</a:t>
            </a:r>
          </a:p>
        </p:txBody>
      </p:sp>
      <p:graphicFrame>
        <p:nvGraphicFramePr>
          <p:cNvPr id="14" name="Table 16">
            <a:extLst>
              <a:ext uri="{FF2B5EF4-FFF2-40B4-BE49-F238E27FC236}">
                <a16:creationId xmlns:a16="http://schemas.microsoft.com/office/drawing/2014/main" id="{150B36C1-96C4-C0E7-2949-45BCD7FC7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637159"/>
              </p:ext>
            </p:extLst>
          </p:nvPr>
        </p:nvGraphicFramePr>
        <p:xfrm>
          <a:off x="6412087" y="4610893"/>
          <a:ext cx="516889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483">
                  <a:extLst>
                    <a:ext uri="{9D8B030D-6E8A-4147-A177-3AD203B41FA5}">
                      <a16:colId xmlns:a16="http://schemas.microsoft.com/office/drawing/2014/main" val="3593769154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204993416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148388479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3921032092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262772440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22606797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sumsquare_error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fontAlgn="ctr" latinLnBrk="0" hangingPunct="1"/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aic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ks_statistic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ks_pvalue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606474"/>
                  </a:ext>
                </a:extLst>
              </a:tr>
              <a:tr h="14795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 err="1">
                          <a:effectLst/>
                        </a:rPr>
                        <a:t>cauchy</a:t>
                      </a:r>
                      <a:endParaRPr lang="en-US" sz="1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0.000011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2315.065108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-105672.426905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inf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0.122231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650501"/>
                  </a:ext>
                </a:extLst>
              </a:tr>
              <a:tr h="14795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 err="1">
                          <a:effectLst/>
                        </a:rPr>
                        <a:t>lognorm</a:t>
                      </a:r>
                      <a:endParaRPr lang="en-US" sz="1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0.000020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3315.830221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-102294.646970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inf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0.067046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2269823"/>
                  </a:ext>
                </a:extLst>
              </a:tr>
              <a:tr h="14795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chi2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0.000071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6011.625945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-95639.107489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inf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0.129338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0654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0D3939C-4CAC-4F8D-3628-07DBA1D963C1}"/>
              </a:ext>
            </a:extLst>
          </p:cNvPr>
          <p:cNvSpPr txBox="1"/>
          <p:nvPr/>
        </p:nvSpPr>
        <p:spPr>
          <a:xfrm>
            <a:off x="6777038" y="4253784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Best fit distribution: Cauchy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2F4215D-0F96-FFC7-E155-9B6C88621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392" y="4360964"/>
            <a:ext cx="3437186" cy="251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770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CBD384-A5C5-0C4C-2862-74BB5619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8650"/>
          </a:xfrm>
        </p:spPr>
        <p:txBody>
          <a:bodyPr>
            <a:normAutofit fontScale="90000"/>
          </a:bodyPr>
          <a:lstStyle/>
          <a:p>
            <a:r>
              <a:rPr lang="en-US" dirty="0"/>
              <a:t>Descriptive statistics: North Hub RT LMP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2642C52E-2165-9BF0-2882-B47A2FECD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12416"/>
              </p:ext>
            </p:extLst>
          </p:nvPr>
        </p:nvGraphicFramePr>
        <p:xfrm>
          <a:off x="430505" y="1387156"/>
          <a:ext cx="24665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845">
                  <a:extLst>
                    <a:ext uri="{9D8B030D-6E8A-4147-A177-3AD203B41FA5}">
                      <a16:colId xmlns:a16="http://schemas.microsoft.com/office/drawing/2014/main" val="3826126912"/>
                    </a:ext>
                  </a:extLst>
                </a:gridCol>
                <a:gridCol w="1239655">
                  <a:extLst>
                    <a:ext uri="{9D8B030D-6E8A-4147-A177-3AD203B41FA5}">
                      <a16:colId xmlns:a16="http://schemas.microsoft.com/office/drawing/2014/main" val="1720829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649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-29.695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573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5365.85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087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035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41989.70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88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204.89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09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Skewness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778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Kurtosis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353.40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57442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C9A2BDE-AD31-2448-F027-2218219A356C}"/>
              </a:ext>
            </a:extLst>
          </p:cNvPr>
          <p:cNvSpPr txBox="1"/>
          <p:nvPr/>
        </p:nvSpPr>
        <p:spPr>
          <a:xfrm>
            <a:off x="4591120" y="1183143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Histogram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39BD76-F7FE-62F0-4104-99F09DCF1E65}"/>
              </a:ext>
            </a:extLst>
          </p:cNvPr>
          <p:cNvSpPr txBox="1"/>
          <p:nvPr/>
        </p:nvSpPr>
        <p:spPr>
          <a:xfrm>
            <a:off x="8420100" y="1165503"/>
            <a:ext cx="13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Time series</a:t>
            </a:r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593A0844-6847-04C9-874C-A4A63D6D4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287" y="4318991"/>
            <a:ext cx="3352800" cy="246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6">
            <a:extLst>
              <a:ext uri="{FF2B5EF4-FFF2-40B4-BE49-F238E27FC236}">
                <a16:creationId xmlns:a16="http://schemas.microsoft.com/office/drawing/2014/main" id="{150B36C1-96C4-C0E7-2949-45BCD7FC7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431678"/>
              </p:ext>
            </p:extLst>
          </p:nvPr>
        </p:nvGraphicFramePr>
        <p:xfrm>
          <a:off x="6412087" y="4610893"/>
          <a:ext cx="516889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483">
                  <a:extLst>
                    <a:ext uri="{9D8B030D-6E8A-4147-A177-3AD203B41FA5}">
                      <a16:colId xmlns:a16="http://schemas.microsoft.com/office/drawing/2014/main" val="3593769154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204993416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148388479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3921032092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262772440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22606797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sumsquare_error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fontAlgn="ctr" latinLnBrk="0" hangingPunct="1"/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aic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ks_statistic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ks_pvalue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606474"/>
                  </a:ext>
                </a:extLst>
              </a:tr>
              <a:tr h="147958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cauchy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0.000004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2693.677994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-110258.846871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0.109433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1.714325e-55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650501"/>
                  </a:ext>
                </a:extLst>
              </a:tr>
              <a:tr h="147958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lognorm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0.000007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6332.225972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-107484.655424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0.100807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3.886906e-47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2269823"/>
                  </a:ext>
                </a:extLst>
              </a:tr>
              <a:tr h="147958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0.000077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6614.853938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-95190.897439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0.302555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0.000000e+00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0654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0D3939C-4CAC-4F8D-3628-07DBA1D963C1}"/>
              </a:ext>
            </a:extLst>
          </p:cNvPr>
          <p:cNvSpPr txBox="1"/>
          <p:nvPr/>
        </p:nvSpPr>
        <p:spPr>
          <a:xfrm>
            <a:off x="6777038" y="4253784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Best fit distribution: Cauchy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12EEA42-9EAB-3EB9-2BA3-163843747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780" y="1503481"/>
            <a:ext cx="3788258" cy="278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5562261-2D89-2E00-5EC0-0BFCDD8F5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732" y="1430489"/>
            <a:ext cx="3923607" cy="288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260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20C81-9297-4780-48C2-5C10D466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040" y="571732"/>
            <a:ext cx="7772398" cy="1320800"/>
          </a:xfrm>
        </p:spPr>
        <p:txBody>
          <a:bodyPr>
            <a:normAutofit/>
          </a:bodyPr>
          <a:lstStyle/>
          <a:p>
            <a:r>
              <a:rPr lang="en-US" dirty="0"/>
              <a:t>Multiple Linear Regression Model of RT LMP, with Lasso Regularization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2324A-CA5B-2AE8-BFA0-673251F6E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156" y="1892532"/>
            <a:ext cx="7509820" cy="4811943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Used an 80% chronological training split, and standardized the predictors/independent variables</a:t>
            </a:r>
          </a:p>
          <a:p>
            <a:r>
              <a:rPr lang="en-US" dirty="0">
                <a:latin typeface="+mj-lt"/>
              </a:rPr>
              <a:t>Used Scikit-</a:t>
            </a:r>
            <a:r>
              <a:rPr lang="en-US" dirty="0" err="1">
                <a:latin typeface="+mj-lt"/>
              </a:rPr>
              <a:t>learn’s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LassoCV</a:t>
            </a:r>
            <a:r>
              <a:rPr lang="en-US" dirty="0">
                <a:latin typeface="+mj-lt"/>
              </a:rPr>
              <a:t> function. Includes 5-fold Cross Validation</a:t>
            </a:r>
          </a:p>
          <a:p>
            <a:r>
              <a:rPr lang="en-US" dirty="0">
                <a:latin typeface="+mj-lt"/>
              </a:rPr>
              <a:t>R</a:t>
            </a:r>
            <a:r>
              <a:rPr lang="en-US" baseline="30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 train: 0.064 (low)</a:t>
            </a:r>
          </a:p>
          <a:p>
            <a:r>
              <a:rPr lang="en-US" dirty="0">
                <a:latin typeface="+mj-lt"/>
              </a:rPr>
              <a:t>RMSE train: 125.75 (vs training std of 129.99)</a:t>
            </a:r>
          </a:p>
          <a:p>
            <a:r>
              <a:rPr lang="en-US" dirty="0">
                <a:latin typeface="+mj-lt"/>
              </a:rPr>
              <a:t>Poor performance on validation set of next 10% of data (different season,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Jun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-26 to Jul-17)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RMSE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val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: 496.34 (vs validation std 502.01)</a:t>
            </a:r>
          </a:p>
          <a:p>
            <a:r>
              <a:rPr lang="en-US" dirty="0">
                <a:latin typeface="+mj-lt"/>
              </a:rPr>
              <a:t>MAE </a:t>
            </a:r>
            <a:r>
              <a:rPr lang="en-US" dirty="0" err="1">
                <a:latin typeface="+mj-lt"/>
              </a:rPr>
              <a:t>val</a:t>
            </a:r>
            <a:r>
              <a:rPr lang="en-US" dirty="0">
                <a:latin typeface="+mj-lt"/>
              </a:rPr>
              <a:t>: 109.25</a:t>
            </a:r>
          </a:p>
          <a:p>
            <a:r>
              <a:rPr lang="en-US" dirty="0">
                <a:latin typeface="+mj-lt"/>
              </a:rPr>
              <a:t>Economics: assuming a 1MW bid in both directions at prediction:</a:t>
            </a:r>
          </a:p>
          <a:p>
            <a:r>
              <a:rPr lang="en-US" dirty="0">
                <a:latin typeface="+mj-lt"/>
              </a:rPr>
              <a:t>Overall -22048.21 loss on validation, -41.75 per hour.</a:t>
            </a:r>
          </a:p>
          <a:p>
            <a:r>
              <a:rPr lang="en-US" dirty="0">
                <a:latin typeface="+mj-lt"/>
              </a:rPr>
              <a:t>-24411.03 Max drawdown, -114.15 VAR (very bad)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BF9122A-5433-C646-4694-21BFD16BE2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5795182"/>
              </p:ext>
            </p:extLst>
          </p:nvPr>
        </p:nvGraphicFramePr>
        <p:xfrm>
          <a:off x="8296092" y="2945275"/>
          <a:ext cx="3883024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487">
                  <a:extLst>
                    <a:ext uri="{9D8B030D-6E8A-4147-A177-3AD203B41FA5}">
                      <a16:colId xmlns:a16="http://schemas.microsoft.com/office/drawing/2014/main" val="2997856284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1198214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coefficient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453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ERCOT (SOLAR_STPPF_BIDCLOSE)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-9.240834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1156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WEST (ERCOT) (WIND_STWPF_BIDCLOSE)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-7.778419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0863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GR_PANHANDLE (WIND_STWPF_BIDCLOSE)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-7.493543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216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WZ_North (BIDCLOSE_LOAD_FORECAST)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1.145549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2204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Katy (GASPRICE)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2.877271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9469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WZ_Coast (BIDCLOSE_LOAD_FORECAST)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12.431082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989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ERCOT (TOTAL_RESOURCE_CAP_OUT)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13.822987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79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WZ_NorthCentral (BIDCLOSE_LOAD_FORECAST)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18.538149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846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intercept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49.707049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0227454"/>
                  </a:ext>
                </a:extLst>
              </a:tr>
            </a:tbl>
          </a:graphicData>
        </a:graphic>
      </p:graphicFrame>
      <p:sp>
        <p:nvSpPr>
          <p:cNvPr id="15" name="Rectangle 6">
            <a:extLst>
              <a:ext uri="{FF2B5EF4-FFF2-40B4-BE49-F238E27FC236}">
                <a16:creationId xmlns:a16="http://schemas.microsoft.com/office/drawing/2014/main" id="{32A932B4-1C35-76B3-1378-9CFD8BBFB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3045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9" name="Picture 9">
            <a:extLst>
              <a:ext uri="{FF2B5EF4-FFF2-40B4-BE49-F238E27FC236}">
                <a16:creationId xmlns:a16="http://schemas.microsoft.com/office/drawing/2014/main" id="{BD62246E-CCAF-300E-0A5E-13F40E49B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765" y="263756"/>
            <a:ext cx="3557587" cy="2691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6A8F74-B354-322A-4A2E-793BF4E88C5C}"/>
              </a:ext>
            </a:extLst>
          </p:cNvPr>
          <p:cNvSpPr txBox="1"/>
          <p:nvPr/>
        </p:nvSpPr>
        <p:spPr>
          <a:xfrm>
            <a:off x="9515475" y="387066"/>
            <a:ext cx="26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actuals vs pred</a:t>
            </a:r>
          </a:p>
        </p:txBody>
      </p:sp>
    </p:spTree>
    <p:extLst>
      <p:ext uri="{BB962C8B-B14F-4D97-AF65-F5344CB8AC3E}">
        <p14:creationId xmlns:p14="http://schemas.microsoft.com/office/powerpoint/2010/main" val="131459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A3C6-DF38-DB6E-7B91-4F8294CC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F2AD6-E3AD-F028-32DE-F824371B5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Initial descriptive statistical analysis suggests North Hub DA and RT LMPs have a distribution that bests matches a Cauchy distribution. The LMPs include very extreme outliers that suggest trading can be very risky.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We implemented and analyzed a cross-sectional multiple linear regression model for RT LMPs. This model performs poorly in statistical and economic metrics due to the presence of the extreme outlier RT LMP points.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Suggested next steps: 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Try non-linear (LOESS) models that also incorporate lagged/averaged LMP variables.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Develop a more strategically-oriented model, such as a classification model that predicts when RT LMPs will be at the extreme elevated levels, or a time series models that accounts for recency.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Ideally, more data (years) would allow development of better-performing models and more comprehensive risk assessment</a:t>
            </a:r>
          </a:p>
        </p:txBody>
      </p:sp>
    </p:spTree>
    <p:extLst>
      <p:ext uri="{BB962C8B-B14F-4D97-AF65-F5344CB8AC3E}">
        <p14:creationId xmlns:p14="http://schemas.microsoft.com/office/powerpoint/2010/main" val="4184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Words>651</Words>
  <Application>Microsoft Office PowerPoint</Application>
  <PresentationFormat>Widescreen</PresentationFormat>
  <Paragraphs>137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ERCOT North Hub LMP Forecasting</vt:lpstr>
      <vt:lpstr>Executive Summary</vt:lpstr>
      <vt:lpstr>Descriptive statistics: North Hub DA LMP</vt:lpstr>
      <vt:lpstr>Descriptive statistics: North Hub RT LMP</vt:lpstr>
      <vt:lpstr>Multiple Linear Regression Model of RT LMP, with Lasso Regularization</vt:lpstr>
      <vt:lpstr> 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ERCOT North Hub LMP Forecasting</dc:title>
  <dc:creator>Chris Chen</dc:creator>
  <cp:lastModifiedBy>Chris Chen</cp:lastModifiedBy>
  <cp:revision>8</cp:revision>
  <dcterms:created xsi:type="dcterms:W3CDTF">2023-01-13T21:13:44Z</dcterms:created>
  <dcterms:modified xsi:type="dcterms:W3CDTF">2023-01-29T19:15:08Z</dcterms:modified>
</cp:coreProperties>
</file>