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3" r:id="rId2"/>
    <p:sldId id="294" r:id="rId3"/>
    <p:sldId id="296" r:id="rId4"/>
    <p:sldId id="298" r:id="rId5"/>
    <p:sldId id="297" r:id="rId6"/>
    <p:sldId id="295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85E5F-FFB4-4E66-BE8B-1B61DAEF5C8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8AB121-CD23-4859-999F-13F6B6A0B759}">
      <dgm:prSet/>
      <dgm:spPr/>
      <dgm:t>
        <a:bodyPr/>
        <a:lstStyle/>
        <a:p>
          <a:r>
            <a:rPr lang="en-GB"/>
            <a:t>Comparative case studies</a:t>
          </a:r>
          <a:endParaRPr lang="en-US"/>
        </a:p>
      </dgm:t>
    </dgm:pt>
    <dgm:pt modelId="{84FFB12C-DF7A-4429-A228-FA270E8B4554}" type="parTrans" cxnId="{F41DC4FF-AC5A-4B5D-A4EF-447082E07E11}">
      <dgm:prSet/>
      <dgm:spPr/>
      <dgm:t>
        <a:bodyPr/>
        <a:lstStyle/>
        <a:p>
          <a:endParaRPr lang="en-US"/>
        </a:p>
      </dgm:t>
    </dgm:pt>
    <dgm:pt modelId="{AAC0F61E-609B-4BF4-B735-19A204EACE1C}" type="sibTrans" cxnId="{F41DC4FF-AC5A-4B5D-A4EF-447082E07E11}">
      <dgm:prSet/>
      <dgm:spPr/>
      <dgm:t>
        <a:bodyPr/>
        <a:lstStyle/>
        <a:p>
          <a:endParaRPr lang="en-US"/>
        </a:p>
      </dgm:t>
    </dgm:pt>
    <dgm:pt modelId="{1400751B-659F-48E5-940C-5D28F5F41723}">
      <dgm:prSet/>
      <dgm:spPr/>
      <dgm:t>
        <a:bodyPr/>
        <a:lstStyle/>
        <a:p>
          <a:r>
            <a:rPr lang="en-GB"/>
            <a:t>Meta-analysis</a:t>
          </a:r>
          <a:endParaRPr lang="en-US"/>
        </a:p>
      </dgm:t>
    </dgm:pt>
    <dgm:pt modelId="{EA8EA37E-1134-480C-B8FC-88A1C5CD38DF}" type="parTrans" cxnId="{8B830085-9436-44C5-8470-286D8C7F7743}">
      <dgm:prSet/>
      <dgm:spPr/>
      <dgm:t>
        <a:bodyPr/>
        <a:lstStyle/>
        <a:p>
          <a:endParaRPr lang="en-US"/>
        </a:p>
      </dgm:t>
    </dgm:pt>
    <dgm:pt modelId="{0D783404-3EB7-4864-A7D4-D420FAB220A5}" type="sibTrans" cxnId="{8B830085-9436-44C5-8470-286D8C7F7743}">
      <dgm:prSet/>
      <dgm:spPr/>
      <dgm:t>
        <a:bodyPr/>
        <a:lstStyle/>
        <a:p>
          <a:endParaRPr lang="en-US"/>
        </a:p>
      </dgm:t>
    </dgm:pt>
    <dgm:pt modelId="{D7B6575B-7990-4BA2-9B4A-F0254C45BC1B}">
      <dgm:prSet/>
      <dgm:spPr/>
      <dgm:t>
        <a:bodyPr/>
        <a:lstStyle/>
        <a:p>
          <a:r>
            <a:rPr lang="en-GB"/>
            <a:t>Meta-ethnography </a:t>
          </a:r>
          <a:endParaRPr lang="en-US"/>
        </a:p>
      </dgm:t>
    </dgm:pt>
    <dgm:pt modelId="{52DA706A-11CE-41CA-9E8F-3A1ACE9A6860}" type="parTrans" cxnId="{CFC2CB88-1B90-4450-99C8-05F1B796D2D8}">
      <dgm:prSet/>
      <dgm:spPr/>
      <dgm:t>
        <a:bodyPr/>
        <a:lstStyle/>
        <a:p>
          <a:endParaRPr lang="en-US"/>
        </a:p>
      </dgm:t>
    </dgm:pt>
    <dgm:pt modelId="{EB3DD7B1-0275-43B0-BF53-3C3E36522B8A}" type="sibTrans" cxnId="{CFC2CB88-1B90-4450-99C8-05F1B796D2D8}">
      <dgm:prSet/>
      <dgm:spPr/>
      <dgm:t>
        <a:bodyPr/>
        <a:lstStyle/>
        <a:p>
          <a:endParaRPr lang="en-US"/>
        </a:p>
      </dgm:t>
    </dgm:pt>
    <dgm:pt modelId="{6075E1A6-F501-4DFE-A3C0-F7195F75BB1B}" type="pres">
      <dgm:prSet presAssocID="{1BB85E5F-FFB4-4E66-BE8B-1B61DAEF5C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9C860C-F89D-4755-8ED8-9765631AE6DF}" type="pres">
      <dgm:prSet presAssocID="{498AB121-CD23-4859-999F-13F6B6A0B759}" presName="hierRoot1" presStyleCnt="0"/>
      <dgm:spPr/>
    </dgm:pt>
    <dgm:pt modelId="{0F01D867-2E3E-4A21-AE78-DF3398098723}" type="pres">
      <dgm:prSet presAssocID="{498AB121-CD23-4859-999F-13F6B6A0B759}" presName="composite" presStyleCnt="0"/>
      <dgm:spPr/>
    </dgm:pt>
    <dgm:pt modelId="{EA817A56-2DE6-432D-BAF8-EFE2549763F9}" type="pres">
      <dgm:prSet presAssocID="{498AB121-CD23-4859-999F-13F6B6A0B759}" presName="background" presStyleLbl="node0" presStyleIdx="0" presStyleCnt="3"/>
      <dgm:spPr/>
    </dgm:pt>
    <dgm:pt modelId="{6F32277B-7855-45AF-B381-12A6332F3B20}" type="pres">
      <dgm:prSet presAssocID="{498AB121-CD23-4859-999F-13F6B6A0B759}" presName="text" presStyleLbl="fgAcc0" presStyleIdx="0" presStyleCnt="3">
        <dgm:presLayoutVars>
          <dgm:chPref val="3"/>
        </dgm:presLayoutVars>
      </dgm:prSet>
      <dgm:spPr/>
    </dgm:pt>
    <dgm:pt modelId="{AE9DCE57-1910-4DAC-BEF7-FD0F8B80CED2}" type="pres">
      <dgm:prSet presAssocID="{498AB121-CD23-4859-999F-13F6B6A0B759}" presName="hierChild2" presStyleCnt="0"/>
      <dgm:spPr/>
    </dgm:pt>
    <dgm:pt modelId="{D060DB58-9ACD-42DA-8B1B-2C696C7174F2}" type="pres">
      <dgm:prSet presAssocID="{1400751B-659F-48E5-940C-5D28F5F41723}" presName="hierRoot1" presStyleCnt="0"/>
      <dgm:spPr/>
    </dgm:pt>
    <dgm:pt modelId="{BFE6AA39-94A4-451D-BF37-4BABD46472A3}" type="pres">
      <dgm:prSet presAssocID="{1400751B-659F-48E5-940C-5D28F5F41723}" presName="composite" presStyleCnt="0"/>
      <dgm:spPr/>
    </dgm:pt>
    <dgm:pt modelId="{9A8B4A59-4D6E-4093-A684-4AC5B737BBB0}" type="pres">
      <dgm:prSet presAssocID="{1400751B-659F-48E5-940C-5D28F5F41723}" presName="background" presStyleLbl="node0" presStyleIdx="1" presStyleCnt="3"/>
      <dgm:spPr/>
    </dgm:pt>
    <dgm:pt modelId="{FC0EE1EA-C6D2-4DAF-85C8-B950BABE56B4}" type="pres">
      <dgm:prSet presAssocID="{1400751B-659F-48E5-940C-5D28F5F41723}" presName="text" presStyleLbl="fgAcc0" presStyleIdx="1" presStyleCnt="3">
        <dgm:presLayoutVars>
          <dgm:chPref val="3"/>
        </dgm:presLayoutVars>
      </dgm:prSet>
      <dgm:spPr/>
    </dgm:pt>
    <dgm:pt modelId="{42042390-31E3-4407-8F41-8760DDC5F25D}" type="pres">
      <dgm:prSet presAssocID="{1400751B-659F-48E5-940C-5D28F5F41723}" presName="hierChild2" presStyleCnt="0"/>
      <dgm:spPr/>
    </dgm:pt>
    <dgm:pt modelId="{7F07B10C-C4C7-4AC3-B24E-2B3900FF3C99}" type="pres">
      <dgm:prSet presAssocID="{D7B6575B-7990-4BA2-9B4A-F0254C45BC1B}" presName="hierRoot1" presStyleCnt="0"/>
      <dgm:spPr/>
    </dgm:pt>
    <dgm:pt modelId="{CFC9B7FE-7648-44DE-9BCC-8535E42DE47C}" type="pres">
      <dgm:prSet presAssocID="{D7B6575B-7990-4BA2-9B4A-F0254C45BC1B}" presName="composite" presStyleCnt="0"/>
      <dgm:spPr/>
    </dgm:pt>
    <dgm:pt modelId="{5B5E3193-247B-4AFD-AD8C-614E408C8E19}" type="pres">
      <dgm:prSet presAssocID="{D7B6575B-7990-4BA2-9B4A-F0254C45BC1B}" presName="background" presStyleLbl="node0" presStyleIdx="2" presStyleCnt="3"/>
      <dgm:spPr/>
    </dgm:pt>
    <dgm:pt modelId="{DEFED4E9-A3C9-431E-B293-66BA65C604DC}" type="pres">
      <dgm:prSet presAssocID="{D7B6575B-7990-4BA2-9B4A-F0254C45BC1B}" presName="text" presStyleLbl="fgAcc0" presStyleIdx="2" presStyleCnt="3">
        <dgm:presLayoutVars>
          <dgm:chPref val="3"/>
        </dgm:presLayoutVars>
      </dgm:prSet>
      <dgm:spPr/>
    </dgm:pt>
    <dgm:pt modelId="{6309E742-4E63-44D2-987D-DDEC94531FDA}" type="pres">
      <dgm:prSet presAssocID="{D7B6575B-7990-4BA2-9B4A-F0254C45BC1B}" presName="hierChild2" presStyleCnt="0"/>
      <dgm:spPr/>
    </dgm:pt>
  </dgm:ptLst>
  <dgm:cxnLst>
    <dgm:cxn modelId="{F3628129-E508-42CC-991D-B20C1A5B4E14}" type="presOf" srcId="{498AB121-CD23-4859-999F-13F6B6A0B759}" destId="{6F32277B-7855-45AF-B381-12A6332F3B20}" srcOrd="0" destOrd="0" presId="urn:microsoft.com/office/officeart/2005/8/layout/hierarchy1"/>
    <dgm:cxn modelId="{42AF316D-D21A-413E-B83F-947A6F2F1CE4}" type="presOf" srcId="{1400751B-659F-48E5-940C-5D28F5F41723}" destId="{FC0EE1EA-C6D2-4DAF-85C8-B950BABE56B4}" srcOrd="0" destOrd="0" presId="urn:microsoft.com/office/officeart/2005/8/layout/hierarchy1"/>
    <dgm:cxn modelId="{FB8AB27F-E94C-4680-AA38-9C8B3F97B918}" type="presOf" srcId="{D7B6575B-7990-4BA2-9B4A-F0254C45BC1B}" destId="{DEFED4E9-A3C9-431E-B293-66BA65C604DC}" srcOrd="0" destOrd="0" presId="urn:microsoft.com/office/officeart/2005/8/layout/hierarchy1"/>
    <dgm:cxn modelId="{8B830085-9436-44C5-8470-286D8C7F7743}" srcId="{1BB85E5F-FFB4-4E66-BE8B-1B61DAEF5C8A}" destId="{1400751B-659F-48E5-940C-5D28F5F41723}" srcOrd="1" destOrd="0" parTransId="{EA8EA37E-1134-480C-B8FC-88A1C5CD38DF}" sibTransId="{0D783404-3EB7-4864-A7D4-D420FAB220A5}"/>
    <dgm:cxn modelId="{CFC2CB88-1B90-4450-99C8-05F1B796D2D8}" srcId="{1BB85E5F-FFB4-4E66-BE8B-1B61DAEF5C8A}" destId="{D7B6575B-7990-4BA2-9B4A-F0254C45BC1B}" srcOrd="2" destOrd="0" parTransId="{52DA706A-11CE-41CA-9E8F-3A1ACE9A6860}" sibTransId="{EB3DD7B1-0275-43B0-BF53-3C3E36522B8A}"/>
    <dgm:cxn modelId="{8B1EF99B-0C4A-482B-93AF-E5638F26F56D}" type="presOf" srcId="{1BB85E5F-FFB4-4E66-BE8B-1B61DAEF5C8A}" destId="{6075E1A6-F501-4DFE-A3C0-F7195F75BB1B}" srcOrd="0" destOrd="0" presId="urn:microsoft.com/office/officeart/2005/8/layout/hierarchy1"/>
    <dgm:cxn modelId="{F41DC4FF-AC5A-4B5D-A4EF-447082E07E11}" srcId="{1BB85E5F-FFB4-4E66-BE8B-1B61DAEF5C8A}" destId="{498AB121-CD23-4859-999F-13F6B6A0B759}" srcOrd="0" destOrd="0" parTransId="{84FFB12C-DF7A-4429-A228-FA270E8B4554}" sibTransId="{AAC0F61E-609B-4BF4-B735-19A204EACE1C}"/>
    <dgm:cxn modelId="{6DE341A8-21C8-4086-9F64-9B7E840236BA}" type="presParOf" srcId="{6075E1A6-F501-4DFE-A3C0-F7195F75BB1B}" destId="{BE9C860C-F89D-4755-8ED8-9765631AE6DF}" srcOrd="0" destOrd="0" presId="urn:microsoft.com/office/officeart/2005/8/layout/hierarchy1"/>
    <dgm:cxn modelId="{17D30FE3-0EDB-4B34-9CBC-71E822FA148F}" type="presParOf" srcId="{BE9C860C-F89D-4755-8ED8-9765631AE6DF}" destId="{0F01D867-2E3E-4A21-AE78-DF3398098723}" srcOrd="0" destOrd="0" presId="urn:microsoft.com/office/officeart/2005/8/layout/hierarchy1"/>
    <dgm:cxn modelId="{DEF60197-05A2-4ECB-A0C6-54B3E45DA608}" type="presParOf" srcId="{0F01D867-2E3E-4A21-AE78-DF3398098723}" destId="{EA817A56-2DE6-432D-BAF8-EFE2549763F9}" srcOrd="0" destOrd="0" presId="urn:microsoft.com/office/officeart/2005/8/layout/hierarchy1"/>
    <dgm:cxn modelId="{ADAF8489-C347-49FE-ABB2-A809F0A476E6}" type="presParOf" srcId="{0F01D867-2E3E-4A21-AE78-DF3398098723}" destId="{6F32277B-7855-45AF-B381-12A6332F3B20}" srcOrd="1" destOrd="0" presId="urn:microsoft.com/office/officeart/2005/8/layout/hierarchy1"/>
    <dgm:cxn modelId="{5CC27DD3-7B06-4DF7-A011-6D4ED8845C4B}" type="presParOf" srcId="{BE9C860C-F89D-4755-8ED8-9765631AE6DF}" destId="{AE9DCE57-1910-4DAC-BEF7-FD0F8B80CED2}" srcOrd="1" destOrd="0" presId="urn:microsoft.com/office/officeart/2005/8/layout/hierarchy1"/>
    <dgm:cxn modelId="{2AC97032-9189-4DB4-BE03-B1F12D0B4DB4}" type="presParOf" srcId="{6075E1A6-F501-4DFE-A3C0-F7195F75BB1B}" destId="{D060DB58-9ACD-42DA-8B1B-2C696C7174F2}" srcOrd="1" destOrd="0" presId="urn:microsoft.com/office/officeart/2005/8/layout/hierarchy1"/>
    <dgm:cxn modelId="{60F0FA3A-9F64-4717-82DB-D23C769BF94F}" type="presParOf" srcId="{D060DB58-9ACD-42DA-8B1B-2C696C7174F2}" destId="{BFE6AA39-94A4-451D-BF37-4BABD46472A3}" srcOrd="0" destOrd="0" presId="urn:microsoft.com/office/officeart/2005/8/layout/hierarchy1"/>
    <dgm:cxn modelId="{FBCD62FD-E560-41DB-B884-08AD12A2961C}" type="presParOf" srcId="{BFE6AA39-94A4-451D-BF37-4BABD46472A3}" destId="{9A8B4A59-4D6E-4093-A684-4AC5B737BBB0}" srcOrd="0" destOrd="0" presId="urn:microsoft.com/office/officeart/2005/8/layout/hierarchy1"/>
    <dgm:cxn modelId="{66D70F40-00B2-4FBE-8FE0-539FFA5B448F}" type="presParOf" srcId="{BFE6AA39-94A4-451D-BF37-4BABD46472A3}" destId="{FC0EE1EA-C6D2-4DAF-85C8-B950BABE56B4}" srcOrd="1" destOrd="0" presId="urn:microsoft.com/office/officeart/2005/8/layout/hierarchy1"/>
    <dgm:cxn modelId="{DC03632F-61C2-4BFD-806F-559689103B85}" type="presParOf" srcId="{D060DB58-9ACD-42DA-8B1B-2C696C7174F2}" destId="{42042390-31E3-4407-8F41-8760DDC5F25D}" srcOrd="1" destOrd="0" presId="urn:microsoft.com/office/officeart/2005/8/layout/hierarchy1"/>
    <dgm:cxn modelId="{96C25A2A-7297-445A-9FD3-C421AA790618}" type="presParOf" srcId="{6075E1A6-F501-4DFE-A3C0-F7195F75BB1B}" destId="{7F07B10C-C4C7-4AC3-B24E-2B3900FF3C99}" srcOrd="2" destOrd="0" presId="urn:microsoft.com/office/officeart/2005/8/layout/hierarchy1"/>
    <dgm:cxn modelId="{4ED23C60-1502-4E9B-B004-492AC35A1E37}" type="presParOf" srcId="{7F07B10C-C4C7-4AC3-B24E-2B3900FF3C99}" destId="{CFC9B7FE-7648-44DE-9BCC-8535E42DE47C}" srcOrd="0" destOrd="0" presId="urn:microsoft.com/office/officeart/2005/8/layout/hierarchy1"/>
    <dgm:cxn modelId="{CAD29700-F1A4-440A-A279-2258811B14F7}" type="presParOf" srcId="{CFC9B7FE-7648-44DE-9BCC-8535E42DE47C}" destId="{5B5E3193-247B-4AFD-AD8C-614E408C8E19}" srcOrd="0" destOrd="0" presId="urn:microsoft.com/office/officeart/2005/8/layout/hierarchy1"/>
    <dgm:cxn modelId="{7CB4E2FD-A049-4ADF-AF55-1494A73DE72B}" type="presParOf" srcId="{CFC9B7FE-7648-44DE-9BCC-8535E42DE47C}" destId="{DEFED4E9-A3C9-431E-B293-66BA65C604DC}" srcOrd="1" destOrd="0" presId="urn:microsoft.com/office/officeart/2005/8/layout/hierarchy1"/>
    <dgm:cxn modelId="{516B2441-610A-4848-B557-932D41D43773}" type="presParOf" srcId="{7F07B10C-C4C7-4AC3-B24E-2B3900FF3C99}" destId="{6309E742-4E63-44D2-987D-DDEC94531F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17A56-2DE6-432D-BAF8-EFE2549763F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2277B-7855-45AF-B381-12A6332F3B2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Comparative case studies</a:t>
          </a:r>
          <a:endParaRPr lang="en-US" sz="3800" kern="1200"/>
        </a:p>
      </dsp:txBody>
      <dsp:txXfrm>
        <a:off x="378614" y="886531"/>
        <a:ext cx="2810360" cy="1744948"/>
      </dsp:txXfrm>
    </dsp:sp>
    <dsp:sp modelId="{9A8B4A59-4D6E-4093-A684-4AC5B737BBB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EE1EA-C6D2-4DAF-85C8-B950BABE56B4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Meta-analysis</a:t>
          </a:r>
          <a:endParaRPr lang="en-US" sz="3800" kern="1200"/>
        </a:p>
      </dsp:txBody>
      <dsp:txXfrm>
        <a:off x="3946203" y="886531"/>
        <a:ext cx="2810360" cy="1744948"/>
      </dsp:txXfrm>
    </dsp:sp>
    <dsp:sp modelId="{5B5E3193-247B-4AFD-AD8C-614E408C8E19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ED4E9-A3C9-431E-B293-66BA65C604DC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Meta-ethnography </a:t>
          </a:r>
          <a:endParaRPr lang="en-US" sz="38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Literature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B150E-8E08-A213-9D07-BF4ABAB6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Why Review the Academic Literature?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48242-C918-65BD-E735-AFCF5D74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Essential early step in the research process (and continues throughout)</a:t>
            </a:r>
          </a:p>
          <a:p>
            <a:r>
              <a:rPr lang="en-GB" sz="2000" dirty="0"/>
              <a:t>Has your research question been answered before? If so, how? In what context?</a:t>
            </a:r>
          </a:p>
          <a:p>
            <a:r>
              <a:rPr lang="en-GB" sz="2000" dirty="0"/>
              <a:t>Demonstrate relevance, importance and/or novelty of your proposed research</a:t>
            </a:r>
          </a:p>
          <a:p>
            <a:r>
              <a:rPr lang="en-GB" sz="2000" dirty="0"/>
              <a:t>Where does your research fit into wider academic discussions, theoretically and empirically?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ks stacked on a wooden table">
            <a:extLst>
              <a:ext uri="{FF2B5EF4-FFF2-40B4-BE49-F238E27FC236}">
                <a16:creationId xmlns:a16="http://schemas.microsoft.com/office/drawing/2014/main" id="{CAE2FB4F-D1ED-3223-9147-E34C173B8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15" r="5166" b="-1"/>
          <a:stretch/>
        </p:blipFill>
        <p:spPr>
          <a:xfrm>
            <a:off x="7729869" y="627954"/>
            <a:ext cx="3618523" cy="535337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7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4" name="Group 207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DA22E-7142-39B4-9040-31E98C84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3700"/>
              <a:t>How to Find Relevant Literature</a:t>
            </a:r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9DC4-E054-74F4-022E-DD58238B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Textbooks</a:t>
            </a:r>
          </a:p>
          <a:p>
            <a:r>
              <a:rPr lang="en-GB" sz="2000" dirty="0"/>
              <a:t>Review publications: Handbooks, Oxford Bibliographies, Annual Review of Political Science</a:t>
            </a:r>
          </a:p>
          <a:p>
            <a:r>
              <a:rPr lang="en-GB" sz="2000" dirty="0"/>
              <a:t>Databases and search tools: Google Scholar, Social Sciences Citation Index, JSTOR, EBSCOhost</a:t>
            </a:r>
          </a:p>
          <a:p>
            <a:r>
              <a:rPr lang="en-GB" sz="2000" dirty="0"/>
              <a:t>Recent articles on the topic (who is cited?)</a:t>
            </a:r>
          </a:p>
          <a:p>
            <a:r>
              <a:rPr lang="en-GB" sz="2000" dirty="0"/>
              <a:t>Older articles (who cites them?)</a:t>
            </a:r>
          </a:p>
          <a:p>
            <a:endParaRPr lang="en-GB" sz="2000" dirty="0"/>
          </a:p>
        </p:txBody>
      </p:sp>
      <p:pic>
        <p:nvPicPr>
          <p:cNvPr id="2054" name="Picture 6" descr="Grupo BiblioInforma - ANNUAL REVIEW OF POLITICAL SCIENCE">
            <a:extLst>
              <a:ext uri="{FF2B5EF4-FFF2-40B4-BE49-F238E27FC236}">
                <a16:creationId xmlns:a16="http://schemas.microsoft.com/office/drawing/2014/main" id="{BB1D9FB8-0CAD-038F-F882-21F0ADAE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5093" y="124535"/>
            <a:ext cx="2056431" cy="311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Oxford handbook of peacebuilding, statebuilding, and peace formation  (9780190904418)">
            <a:extLst>
              <a:ext uri="{FF2B5EF4-FFF2-40B4-BE49-F238E27FC236}">
                <a16:creationId xmlns:a16="http://schemas.microsoft.com/office/drawing/2014/main" id="{6ABC66EA-F348-FE16-7122-FBD5AF59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5003" y="124535"/>
            <a:ext cx="2142116" cy="311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Scholar logo for website - Library">
            <a:extLst>
              <a:ext uri="{FF2B5EF4-FFF2-40B4-BE49-F238E27FC236}">
                <a16:creationId xmlns:a16="http://schemas.microsoft.com/office/drawing/2014/main" id="{BF841E36-B741-7411-0B23-D8CD47929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3" b="23552"/>
          <a:stretch/>
        </p:blipFill>
        <p:spPr bwMode="auto">
          <a:xfrm>
            <a:off x="7035093" y="4161556"/>
            <a:ext cx="4389120" cy="153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4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11C035A6-3DD9-461C-9A70-5BCEC3A0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8963E-CA67-0953-4D63-C4D44EA6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3700"/>
              <a:t>Types of Academic Literature</a:t>
            </a: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C3C5-A96F-5B2B-3BAA-16A79E4DC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Peer reviewed</a:t>
            </a:r>
          </a:p>
          <a:p>
            <a:pPr lvl="1"/>
            <a:r>
              <a:rPr lang="en-GB" sz="1800" dirty="0"/>
              <a:t>Books</a:t>
            </a:r>
          </a:p>
          <a:p>
            <a:pPr lvl="1"/>
            <a:r>
              <a:rPr lang="en-GB" sz="1800" dirty="0"/>
              <a:t>Journal articles</a:t>
            </a:r>
          </a:p>
          <a:p>
            <a:pPr lvl="1"/>
            <a:r>
              <a:rPr lang="en-GB" sz="1800" dirty="0"/>
              <a:t>Chapters in edited volumes</a:t>
            </a:r>
          </a:p>
          <a:p>
            <a:r>
              <a:rPr lang="en-GB" sz="2400" dirty="0"/>
              <a:t>Not peer reviewed</a:t>
            </a:r>
          </a:p>
          <a:p>
            <a:pPr lvl="1"/>
            <a:r>
              <a:rPr lang="en-GB" sz="1800" dirty="0"/>
              <a:t>Working papers</a:t>
            </a:r>
          </a:p>
          <a:p>
            <a:pPr lvl="1"/>
            <a:r>
              <a:rPr lang="en-GB" sz="1800" dirty="0"/>
              <a:t>‘Grey’ literature by think tanks and international organisations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50D5B-8762-8EA3-01FA-CD34EBFC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365" y="348358"/>
            <a:ext cx="1837160" cy="2739814"/>
          </a:xfrm>
          <a:prstGeom prst="rect">
            <a:avLst/>
          </a:prstGeom>
        </p:spPr>
      </p:pic>
      <p:pic>
        <p:nvPicPr>
          <p:cNvPr id="8" name="Picture 4" descr="LAC Main Seminar Series: Recognition Politics: Ethnic Conflict and Indigenous  Rights in the Andes | Latin American Centre">
            <a:extLst>
              <a:ext uri="{FF2B5EF4-FFF2-40B4-BE49-F238E27FC236}">
                <a16:creationId xmlns:a16="http://schemas.microsoft.com/office/drawing/2014/main" id="{739FA723-F04A-ABE6-C759-9BBE3DFC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23516" y="348358"/>
            <a:ext cx="1869923" cy="27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merican Political Science Review | Cambridge Core">
            <a:extLst>
              <a:ext uri="{FF2B5EF4-FFF2-40B4-BE49-F238E27FC236}">
                <a16:creationId xmlns:a16="http://schemas.microsoft.com/office/drawing/2014/main" id="{EDAAB3E1-4F2C-9C31-5D90-15D2005DC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602" y="3606056"/>
            <a:ext cx="1919923" cy="255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E3A5C8-19F8-43E4-DDB2-95D3563BA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42" y="3612746"/>
            <a:ext cx="1978315" cy="25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4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48C05-1BA3-99DD-22A3-A91126E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000"/>
              <a:t>What to Look For in the Literature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EBFA8C-1170-E7E0-DB41-E40A2039A987}"/>
              </a:ext>
            </a:extLst>
          </p:cNvPr>
          <p:cNvSpPr txBox="1">
            <a:spLocks/>
          </p:cNvSpPr>
          <p:nvPr/>
        </p:nvSpPr>
        <p:spPr>
          <a:xfrm>
            <a:off x="867762" y="2592728"/>
            <a:ext cx="4697622" cy="36608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u="sng" dirty="0"/>
              <a:t>Questions to Ask</a:t>
            </a:r>
          </a:p>
          <a:p>
            <a:r>
              <a:rPr lang="en-GB" sz="2200" dirty="0"/>
              <a:t>What are the main theories?</a:t>
            </a:r>
          </a:p>
          <a:p>
            <a:r>
              <a:rPr lang="en-GB" sz="2200" dirty="0"/>
              <a:t>What methods have been used?</a:t>
            </a:r>
          </a:p>
          <a:p>
            <a:r>
              <a:rPr lang="en-GB" sz="2200" dirty="0"/>
              <a:t>Where has research taken place?</a:t>
            </a:r>
          </a:p>
          <a:p>
            <a:r>
              <a:rPr lang="en-GB" sz="2200" dirty="0"/>
              <a:t>When did research take place?</a:t>
            </a:r>
          </a:p>
          <a:p>
            <a:r>
              <a:rPr lang="en-GB" sz="2200" dirty="0"/>
              <a:t>Are there any controversies or inconsistencies?</a:t>
            </a:r>
          </a:p>
          <a:p>
            <a:endParaRPr lang="en-GB" sz="2200" dirty="0"/>
          </a:p>
          <a:p>
            <a:r>
              <a:rPr lang="en-GB" sz="2200" b="1" dirty="0"/>
              <a:t>What is missing?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C203B2A-45A7-14CB-6635-12F9C0BEA20F}"/>
              </a:ext>
            </a:extLst>
          </p:cNvPr>
          <p:cNvSpPr txBox="1">
            <a:spLocks/>
          </p:cNvSpPr>
          <p:nvPr/>
        </p:nvSpPr>
        <p:spPr>
          <a:xfrm>
            <a:off x="5879939" y="2592728"/>
            <a:ext cx="5359079" cy="3660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u="sng" dirty="0"/>
              <a:t>Being Critical</a:t>
            </a:r>
          </a:p>
          <a:p>
            <a:r>
              <a:rPr lang="en-GB" sz="2200" dirty="0"/>
              <a:t>Literature reviews don’t just summarise the literature but assess and evaluate existing evidence</a:t>
            </a:r>
          </a:p>
          <a:p>
            <a:r>
              <a:rPr lang="en-GB" sz="2200" dirty="0"/>
              <a:t>What assumptions have been made? Have they been evidenced?</a:t>
            </a:r>
          </a:p>
          <a:p>
            <a:r>
              <a:rPr lang="en-GB" sz="2200" dirty="0"/>
              <a:t>What are the fundamental reasons behind theoretical/empirical controversies?</a:t>
            </a:r>
          </a:p>
          <a:p>
            <a:r>
              <a:rPr lang="en-GB" sz="2200" dirty="0"/>
              <a:t>How will your research contribute to the literature?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447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4C4BB-2090-FD5F-9618-F615E008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Systematic vs Narrative Reviews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E8A2-0390-F122-9820-0EB4B7341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Narrative reviews</a:t>
            </a:r>
          </a:p>
          <a:p>
            <a:pPr lvl="1"/>
            <a:r>
              <a:rPr lang="en-GB" sz="2200" dirty="0"/>
              <a:t>Telling a story about how the literature has developed, where it is going and what is missing</a:t>
            </a:r>
          </a:p>
          <a:p>
            <a:r>
              <a:rPr lang="en-GB" dirty="0"/>
              <a:t>Systematic reviews</a:t>
            </a:r>
          </a:p>
          <a:p>
            <a:pPr lvl="1"/>
            <a:r>
              <a:rPr lang="en-GB" sz="2200" dirty="0"/>
              <a:t>Clearly defined method for finding existing literature (</a:t>
            </a:r>
            <a:r>
              <a:rPr lang="en-GB" sz="2200" dirty="0" err="1"/>
              <a:t>eg</a:t>
            </a:r>
            <a:r>
              <a:rPr lang="en-GB" sz="2200" dirty="0"/>
              <a:t> which search terms were used on which databases)</a:t>
            </a:r>
          </a:p>
          <a:p>
            <a:pPr lvl="1"/>
            <a:r>
              <a:rPr lang="en-GB" sz="2200" dirty="0"/>
              <a:t>Evaluation of existing literature based on a set of defined criteria and hierarchy of evidence</a:t>
            </a:r>
          </a:p>
          <a:p>
            <a:r>
              <a:rPr lang="en-GB" dirty="0"/>
              <a:t>Systematic reviews used more in medical sciences, but may have some use in social sciences for certain questions (</a:t>
            </a:r>
            <a:r>
              <a:rPr lang="en-GB" dirty="0" err="1"/>
              <a:t>Dacombe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73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64642-0746-9D79-45BC-3C3CEFE9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Existing Literature as Data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4666E-665F-6141-B2D2-968523157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03941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3857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328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Literature Reviews</vt:lpstr>
      <vt:lpstr>Why Review the Academic Literature?</vt:lpstr>
      <vt:lpstr>How to Find Relevant Literature</vt:lpstr>
      <vt:lpstr>Types of Academic Literature</vt:lpstr>
      <vt:lpstr>What to Look For in the Literature</vt:lpstr>
      <vt:lpstr>Systematic vs Narrative Reviews</vt:lpstr>
      <vt:lpstr>Existing Literature as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29</cp:revision>
  <dcterms:created xsi:type="dcterms:W3CDTF">2022-09-22T17:54:13Z</dcterms:created>
  <dcterms:modified xsi:type="dcterms:W3CDTF">2022-10-25T20:45:24Z</dcterms:modified>
</cp:coreProperties>
</file>